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1" r:id="rId3"/>
    <p:sldId id="277" r:id="rId4"/>
    <p:sldId id="278" r:id="rId5"/>
    <p:sldId id="264" r:id="rId6"/>
    <p:sldId id="265" r:id="rId7"/>
    <p:sldId id="266" r:id="rId8"/>
    <p:sldId id="267" r:id="rId9"/>
    <p:sldId id="268" r:id="rId10"/>
    <p:sldId id="272" r:id="rId11"/>
    <p:sldId id="273" r:id="rId12"/>
    <p:sldId id="283" r:id="rId13"/>
    <p:sldId id="284" r:id="rId14"/>
    <p:sldId id="279" r:id="rId15"/>
    <p:sldId id="269" r:id="rId16"/>
    <p:sldId id="259" r:id="rId17"/>
    <p:sldId id="274" r:id="rId18"/>
    <p:sldId id="261" r:id="rId19"/>
    <p:sldId id="280" r:id="rId20"/>
    <p:sldId id="270" r:id="rId21"/>
    <p:sldId id="282" r:id="rId22"/>
    <p:sldId id="275" r:id="rId23"/>
    <p:sldId id="276" r:id="rId24"/>
    <p:sldId id="281" r:id="rId25"/>
    <p:sldId id="260"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91"/>
    <p:restoredTop sz="81166" autoAdjust="0"/>
  </p:normalViewPr>
  <p:slideViewPr>
    <p:cSldViewPr>
      <p:cViewPr varScale="1">
        <p:scale>
          <a:sx n="93" d="100"/>
          <a:sy n="93" d="100"/>
        </p:scale>
        <p:origin x="14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BBAE7-C033-4F64-896A-8A5A8D17BD99}" type="datetimeFigureOut">
              <a:rPr lang="en-US" smtClean="0"/>
              <a:t>2/15/20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9BDD4-A113-4983-A40C-BE059628F634}" type="slidenum">
              <a:rPr lang="en-US" smtClean="0"/>
              <a:t>‹#›</a:t>
            </a:fld>
            <a:endParaRPr lang="en-US"/>
          </a:p>
        </p:txBody>
      </p:sp>
    </p:spTree>
    <p:extLst>
      <p:ext uri="{BB962C8B-B14F-4D97-AF65-F5344CB8AC3E}">
        <p14:creationId xmlns:p14="http://schemas.microsoft.com/office/powerpoint/2010/main" val="181567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books/n/nap2044/ddd00264/def-item/ggg00064/"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cbi.nlm.nih.gov/books/n/nap2044/ddd00264/def-item/ggg00032/" TargetMode="External"/><Relationship Id="rId4" Type="http://schemas.openxmlformats.org/officeDocument/2006/relationships/hyperlink" Target="https://www.ncbi.nlm.nih.gov/books/n/nap2044/ddd00264/def-item/ggg0000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Health </a:t>
            </a:r>
            <a:r>
              <a:rPr lang="en-US" sz="1200" b="0" i="0" kern="1200" dirty="0">
                <a:solidFill>
                  <a:schemeClr val="tx1"/>
                </a:solidFill>
                <a:effectLst/>
                <a:latin typeface="+mn-lt"/>
                <a:ea typeface="+mn-ea"/>
                <a:cs typeface="+mn-cs"/>
                <a:hlinkClick r:id="rId3"/>
              </a:rPr>
              <a:t>insurance</a:t>
            </a:r>
            <a:r>
              <a:rPr lang="en-US" sz="1200" b="0" i="0" kern="1200" dirty="0">
                <a:solidFill>
                  <a:schemeClr val="tx1"/>
                </a:solidFill>
                <a:effectLst/>
                <a:latin typeface="+mn-lt"/>
                <a:ea typeface="+mn-ea"/>
                <a:cs typeface="+mn-cs"/>
              </a:rPr>
              <a:t> and other fringe benefits were on their way to becoming a standard feature of employment. A number of unions continued to sponsor health centers and other programs, but most focused on the employer-sponsored programs. A further important boost to these programs came in 1954 when the Internal Revenue Code made it clear that employers' contributions for health </a:t>
            </a:r>
            <a:r>
              <a:rPr lang="en-US" sz="1200" b="0" i="0" kern="1200" dirty="0">
                <a:solidFill>
                  <a:schemeClr val="tx1"/>
                </a:solidFill>
                <a:effectLst/>
                <a:latin typeface="+mn-lt"/>
                <a:ea typeface="+mn-ea"/>
                <a:cs typeface="+mn-cs"/>
                <a:hlinkClick r:id="rId4"/>
              </a:rPr>
              <a:t>benefit</a:t>
            </a:r>
            <a:r>
              <a:rPr lang="en-US" sz="1200" b="0" i="0" kern="1200" dirty="0">
                <a:solidFill>
                  <a:schemeClr val="tx1"/>
                </a:solidFill>
                <a:effectLst/>
                <a:latin typeface="+mn-lt"/>
                <a:ea typeface="+mn-ea"/>
                <a:cs typeface="+mn-cs"/>
              </a:rPr>
              <a:t> plans were generally tax </a:t>
            </a:r>
            <a:r>
              <a:rPr lang="en-US" sz="1200" b="0" i="0" kern="1200" dirty="0">
                <a:solidFill>
                  <a:schemeClr val="tx1"/>
                </a:solidFill>
                <a:effectLst/>
                <a:latin typeface="+mn-lt"/>
                <a:ea typeface="+mn-ea"/>
                <a:cs typeface="+mn-cs"/>
                <a:hlinkClick r:id="rId5"/>
              </a:rPr>
              <a:t>deductible</a:t>
            </a:r>
            <a:r>
              <a:rPr lang="en-US" sz="1200" b="0" i="0" kern="1200" dirty="0">
                <a:solidFill>
                  <a:schemeClr val="tx1"/>
                </a:solidFill>
                <a:effectLst/>
                <a:latin typeface="+mn-lt"/>
                <a:ea typeface="+mn-ea"/>
                <a:cs typeface="+mn-cs"/>
              </a:rPr>
              <a:t> as a business expense and were to be excluded from employees' taxable income. Between 1950 and 1965, employer outlays for health care rose from 0.5 to 1.5 percent of total employee compensation</a:t>
            </a:r>
            <a:endParaRPr lang="en-US" dirty="0"/>
          </a:p>
        </p:txBody>
      </p:sp>
      <p:sp>
        <p:nvSpPr>
          <p:cNvPr id="4" name="Slide Number Placeholder 3"/>
          <p:cNvSpPr>
            <a:spLocks noGrp="1"/>
          </p:cNvSpPr>
          <p:nvPr>
            <p:ph type="sldNum" sz="quarter" idx="5"/>
          </p:nvPr>
        </p:nvSpPr>
        <p:spPr/>
        <p:txBody>
          <a:bodyPr/>
          <a:lstStyle/>
          <a:p>
            <a:fld id="{7009BDD4-A113-4983-A40C-BE059628F634}" type="slidenum">
              <a:rPr lang="en-US" smtClean="0"/>
              <a:t>5</a:t>
            </a:fld>
            <a:endParaRPr lang="en-US"/>
          </a:p>
        </p:txBody>
      </p:sp>
    </p:spTree>
    <p:extLst>
      <p:ext uri="{BB962C8B-B14F-4D97-AF65-F5344CB8AC3E}">
        <p14:creationId xmlns:p14="http://schemas.microsoft.com/office/powerpoint/2010/main" val="3362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9BDD4-A113-4983-A40C-BE059628F634}" type="slidenum">
              <a:rPr lang="en-US" smtClean="0"/>
              <a:t>6</a:t>
            </a:fld>
            <a:endParaRPr lang="en-US"/>
          </a:p>
        </p:txBody>
      </p:sp>
    </p:spTree>
    <p:extLst>
      <p:ext uri="{BB962C8B-B14F-4D97-AF65-F5344CB8AC3E}">
        <p14:creationId xmlns:p14="http://schemas.microsoft.com/office/powerpoint/2010/main" val="147780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issue left for regulation was whether</a:t>
            </a:r>
            <a:r>
              <a:rPr lang="en-US" baseline="0" dirty="0"/>
              <a:t> </a:t>
            </a:r>
            <a:r>
              <a:rPr lang="en-US" dirty="0"/>
              <a:t>or not plans could apply separate deductibles and out-of-pocket limits for mental health/substance use benefits and for medical/surgical benefits. Separate deductibles were</a:t>
            </a:r>
            <a:r>
              <a:rPr lang="en-US" baseline="0" dirty="0"/>
              <a:t> </a:t>
            </a:r>
            <a:r>
              <a:rPr lang="en-US" dirty="0"/>
              <a:t>fairly standard, in part, because most mental health/substance use benefits are provided</a:t>
            </a:r>
            <a:r>
              <a:rPr lang="en-US" baseline="0" dirty="0"/>
              <a:t> </a:t>
            </a:r>
            <a:r>
              <a:rPr lang="en-US" dirty="0"/>
              <a:t>through separate managed behavioral health care (MBHC) companies, an arrangement</a:t>
            </a:r>
            <a:r>
              <a:rPr lang="en-US" baseline="0" dirty="0"/>
              <a:t> </a:t>
            </a:r>
            <a:r>
              <a:rPr lang="en-US" dirty="0"/>
              <a:t>commonly described as a carve-out. For example, an employer might offer several different</a:t>
            </a:r>
            <a:r>
              <a:rPr lang="en-US" baseline="0" dirty="0"/>
              <a:t> </a:t>
            </a:r>
            <a:r>
              <a:rPr lang="en-US" dirty="0"/>
              <a:t>health plan options each with its own deductible but have one MBHC plan providing</a:t>
            </a:r>
            <a:r>
              <a:rPr lang="en-US" baseline="0" dirty="0"/>
              <a:t> </a:t>
            </a:r>
            <a:r>
              <a:rPr lang="en-US" dirty="0"/>
              <a:t>mental health/substance use benefits to all employees. Separate deductibles would</a:t>
            </a:r>
            <a:r>
              <a:rPr lang="en-US" baseline="0" dirty="0"/>
              <a:t> </a:t>
            </a:r>
            <a:r>
              <a:rPr lang="en-US" dirty="0"/>
              <a:t>force people who needed both types of services to satisfy a higher deductible than people</a:t>
            </a:r>
            <a:r>
              <a:rPr lang="en-US" baseline="0" dirty="0"/>
              <a:t> </a:t>
            </a:r>
            <a:r>
              <a:rPr lang="en-US" dirty="0"/>
              <a:t>needing only medical services and imposed a barrier to accessing benefits. As a result, the</a:t>
            </a:r>
            <a:r>
              <a:rPr lang="en-US" baseline="0" dirty="0"/>
              <a:t> </a:t>
            </a:r>
            <a:r>
              <a:rPr lang="en-US" dirty="0"/>
              <a:t>regulations clarified that plans cannot have separate deductibles and out-of-pocket limits</a:t>
            </a:r>
            <a:r>
              <a:rPr lang="en-US" baseline="0" dirty="0"/>
              <a:t> </a:t>
            </a:r>
            <a:r>
              <a:rPr lang="en-US" dirty="0"/>
              <a:t>for mental health/substance use and medical/surgical benefits.</a:t>
            </a:r>
          </a:p>
          <a:p>
            <a:endParaRPr lang="en-US" dirty="0"/>
          </a:p>
          <a:p>
            <a:r>
              <a:rPr lang="en-US" dirty="0"/>
              <a:t>Arguably, one reason patients with mental health and substance use disorders experience fragmentation is due to the use of carve-outs for providing mental health/substance use benefits. One challenge for group health plans is to integrate and coordinate mental health and substance use care with medical care despite using separate administrators. </a:t>
            </a:r>
          </a:p>
        </p:txBody>
      </p:sp>
      <p:sp>
        <p:nvSpPr>
          <p:cNvPr id="4" name="Slide Number Placeholder 3"/>
          <p:cNvSpPr>
            <a:spLocks noGrp="1"/>
          </p:cNvSpPr>
          <p:nvPr>
            <p:ph type="sldNum" sz="quarter" idx="10"/>
          </p:nvPr>
        </p:nvSpPr>
        <p:spPr/>
        <p:txBody>
          <a:bodyPr/>
          <a:lstStyle/>
          <a:p>
            <a:fld id="{7009BDD4-A113-4983-A40C-BE059628F634}" type="slidenum">
              <a:rPr lang="en-US" smtClean="0"/>
              <a:t>7</a:t>
            </a:fld>
            <a:endParaRPr lang="en-US"/>
          </a:p>
        </p:txBody>
      </p:sp>
    </p:spTree>
    <p:extLst>
      <p:ext uri="{BB962C8B-B14F-4D97-AF65-F5344CB8AC3E}">
        <p14:creationId xmlns:p14="http://schemas.microsoft.com/office/powerpoint/2010/main" val="218892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1996 law, while a beginning step toward mental health parity, had numerous holes. The law did not address treatment limits, limitations on the types of facilities covered, differences in cost sharing, and the application of managed care techniques that continued to make coverage for mental health benefits less generous than coverage for other health benefits. For example, a plan could set a limit of ten visits for therapy to treat major depression or charge a higher copayment for an outpatient visit for mental health treatment than for a physical ailment without violating the law. In the decade after the passage of the MHPA, many states passed their own mental health parity laws, some going further than the MHPA toward full parity. </a:t>
            </a:r>
          </a:p>
          <a:p>
            <a:endParaRPr lang="en-US" dirty="0"/>
          </a:p>
          <a:p>
            <a:r>
              <a:rPr lang="en-US" dirty="0"/>
              <a:t>Motivated to cover the gaps in the original MHPA and riding a wave of greater acceptance by both the public and legislators, Congress passed the Mental Health Parity and Addiction Equity Act (MHPAEA) in 2008. Like the MHPA, the MHPAEA applied to large group health plans, both fully and self-insured, and included a cost exemption. The MHPAEA prohibited differences in treatment limits, cost sharing, and in- and out-of-network coverage. Importantly, the MHPAEA also applied to the treatment of substance use disorders, which the MHPA did not address. This was a historic step applauded by consumer advocates and the provider community. The Affordable Care Act (ACA) applied the MHPAEA to issuers in the individual market and qualified health plans offered through an exchange or marketplace, including the small business exchange known as SHOP. Importantly, the ACA defined coverage of mental health and substance use treatment as one of the ten essential health benefits (EHBs).</a:t>
            </a:r>
          </a:p>
        </p:txBody>
      </p:sp>
      <p:sp>
        <p:nvSpPr>
          <p:cNvPr id="4" name="Slide Number Placeholder 3"/>
          <p:cNvSpPr>
            <a:spLocks noGrp="1"/>
          </p:cNvSpPr>
          <p:nvPr>
            <p:ph type="sldNum" sz="quarter" idx="5"/>
          </p:nvPr>
        </p:nvSpPr>
        <p:spPr/>
        <p:txBody>
          <a:bodyPr/>
          <a:lstStyle/>
          <a:p>
            <a:fld id="{7009BDD4-A113-4983-A40C-BE059628F634}" type="slidenum">
              <a:rPr lang="en-US" smtClean="0"/>
              <a:t>8</a:t>
            </a:fld>
            <a:endParaRPr lang="en-US"/>
          </a:p>
        </p:txBody>
      </p:sp>
    </p:spTree>
    <p:extLst>
      <p:ext uri="{BB962C8B-B14F-4D97-AF65-F5344CB8AC3E}">
        <p14:creationId xmlns:p14="http://schemas.microsoft.com/office/powerpoint/2010/main" val="147280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Affordable Care Act (ACA) applied the MHPAEA to issuers in the individual market and qualified health plans offered through an exchange or marketplace, including the small business exchange known as SHOP. Importantly, the ACA defined coverage of mental health and substance use treatment as one of the ten essential health benefits (EHBs).</a:t>
            </a:r>
          </a:p>
          <a:p>
            <a:endParaRPr lang="en-US" dirty="0"/>
          </a:p>
          <a:p>
            <a:r>
              <a:rPr lang="en-US" dirty="0"/>
              <a:t>As a result, all health insurance plans in the individual and small-employer market—both inside and outside Marketplaces—must include coverage for the treatment of mental health and substance use disorders. In this way, the ACA went beyond the MHPAEA by mandating coverage rather than requiring parity only if coverage is provided</a:t>
            </a:r>
          </a:p>
        </p:txBody>
      </p:sp>
      <p:sp>
        <p:nvSpPr>
          <p:cNvPr id="4" name="Slide Number Placeholder 3"/>
          <p:cNvSpPr>
            <a:spLocks noGrp="1"/>
          </p:cNvSpPr>
          <p:nvPr>
            <p:ph type="sldNum" sz="quarter" idx="5"/>
          </p:nvPr>
        </p:nvSpPr>
        <p:spPr/>
        <p:txBody>
          <a:bodyPr/>
          <a:lstStyle/>
          <a:p>
            <a:fld id="{7009BDD4-A113-4983-A40C-BE059628F634}" type="slidenum">
              <a:rPr lang="en-US" smtClean="0"/>
              <a:t>9</a:t>
            </a:fld>
            <a:endParaRPr lang="en-US"/>
          </a:p>
        </p:txBody>
      </p:sp>
    </p:spTree>
    <p:extLst>
      <p:ext uri="{BB962C8B-B14F-4D97-AF65-F5344CB8AC3E}">
        <p14:creationId xmlns:p14="http://schemas.microsoft.com/office/powerpoint/2010/main" val="190172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Enforcing compliance with the MHPAEA is a key issue to watch in the next few years. State insurance commissioners have primary enforcement authority over health insurance issuers, but they are busy with ACA implementation and enforcement activities, so MHPAEA compliance may be low on their priority list</a:t>
            </a:r>
          </a:p>
          <a:p>
            <a:endParaRPr lang="en-US" dirty="0"/>
          </a:p>
          <a:p>
            <a:r>
              <a:rPr lang="en-US" dirty="0"/>
              <a:t>One common critique of parity is that by expanding coverage it could drive up costs, but research has shown this not to be the case. The implementation of parity in key settings allowed researchers to do a large-scale evaluation of any potential cost increases associated with parity. Research findings from the FEHB program as well as studies conducted in other settings showed that parity did not increase mental health spending, but did bring consumers important gains in terms of financial protection. These findings played a role in making parity more politically feasible.</a:t>
            </a:r>
          </a:p>
          <a:p>
            <a:endParaRPr lang="en-US" dirty="0"/>
          </a:p>
          <a:p>
            <a:r>
              <a:rPr lang="en-US" dirty="0"/>
              <a:t>Critics have argued that parity legislation alone is not enough to fix other underlying problems in how our health system provides access to treatment of mental health and substance use disorders. The supply and availability of mental health providers has been the subject of numerous research articles. A 2009 Health Affairs article by Peter Cunningham found that two-thirds of primary care physicians reported that they were unable to get outpatient mental health services for their patients—more than twice 1% The Mental Health Parity and Addiction Equity Act contains a one-year cost waiver if a plan’s costs go up at least 1 percent as a result of parity. “Eliminating the stigma and increasing the availability of high-quality providers are two keys to increasing access to care.” health policy brief mental health </a:t>
            </a:r>
            <a:r>
              <a:rPr lang="en-US" dirty="0" err="1"/>
              <a:t>parit</a:t>
            </a:r>
            <a:r>
              <a:rPr lang="en-US" dirty="0"/>
              <a:t> y 4 the percentage who reported trouble finding specialist referrals, nonemergency hospital admissions, or imaging services. Mental health professionals tend to be concentrated in high-population, high-income areas, and the lack of mental health care providers in rural areas as well as in pediatrics has been well documented. Finally, there is still a stigma associated with receiving mental health or substance use treatment. Eliminating the stigma and increasing the availability of high-quality providers are two keys to increasing access to care.</a:t>
            </a:r>
          </a:p>
          <a:p>
            <a:endParaRPr lang="en-US" dirty="0"/>
          </a:p>
          <a:p>
            <a:r>
              <a:rPr lang="en-US" dirty="0"/>
              <a:t>Arguably, one reason patients with mental health and substance use disorders experience fragmentation is due to the use of carve-outs for providing mental health/substance use benefits. One challenge for group health plans is to integrate and coordinate mental health and substance use care with medical care despite using separate administrators. </a:t>
            </a:r>
          </a:p>
          <a:p>
            <a:endParaRPr lang="en-US" dirty="0"/>
          </a:p>
          <a:p>
            <a:r>
              <a:rPr lang="en-US" dirty="0"/>
              <a:t>While the ACA expanded the reach of the MHPAEA both by direct application to the individual market and to issuers in the individual and small-employer market through the EHB requirement, some plans and benefits are still excluded. Some fee-for-service Medicaid options, employers with fewer than fifty employees who self-insure, and self-funded non–federal governmental health plans that opt out are not required to provide equivalent coverage. Small employers are likely to purchase insurance from an issuer who is subject to the EHB requirement and therefore mental health/ substance use parity. It remains to be seen whether small employers will self-insure at a greater rate, possibly by purchasing stop-loss coverage to limit their liability, in order to be exempt from EHBs and therefore parity. In addition, while Medicare coinsurance for mental health/substance use treatment is the same as for medical/surgical treatment beginning in 2014, Medicare still has a 190-day lifetime limit on inpatient psychiatric care that does not exist for inpatient medical care, although this affects a small number of people.</a:t>
            </a:r>
          </a:p>
          <a:p>
            <a:endParaRPr lang="en-US" dirty="0"/>
          </a:p>
          <a:p>
            <a:r>
              <a:rPr lang="en-US" sz="1200" b="0" i="0" kern="1200" dirty="0">
                <a:solidFill>
                  <a:schemeClr val="tx1"/>
                </a:solidFill>
                <a:effectLst/>
                <a:latin typeface="+mn-lt"/>
                <a:ea typeface="+mn-ea"/>
                <a:cs typeface="+mn-cs"/>
              </a:rPr>
              <a:t>The Mental Health Parity Compliance Act would require health plans and insurers to conduct in-depth analyses to ensure that plans are compliant and would direct the Secretaries of both the Department of Health and Human Services and Labor to request these analyses if there are patient complaints that the plans are not compliant. Under the bill, 50 plans and insurers will be selected at random for an annual compliance investigation, and the report from this investigation will be submitted to Congress.</a:t>
            </a:r>
          </a:p>
          <a:p>
            <a:r>
              <a:rPr lang="en-US" sz="1200" b="0" i="0" kern="1200" dirty="0">
                <a:solidFill>
                  <a:schemeClr val="tx1"/>
                </a:solidFill>
                <a:effectLst/>
                <a:latin typeface="+mn-lt"/>
                <a:ea typeface="+mn-ea"/>
                <a:cs typeface="+mn-cs"/>
              </a:rPr>
              <a:t>The Mental Health Parity Compliance Act is based on a best-practice approach that has been enacted in state legislatures in Delaware, District of Columbia, Illinois, New Jersey and Tennessee. It protects patients and ensures that those required to provide health insurance are following a law intended to support access to critical mental health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Senators Chris Murphy (D-CT) and Bill Cassidy (R-LA) introduced the bill in the Senate, and the legislation received support from the American Psychological Association, the American Psychiatric Association, Mental Health America, the American Occupational Therapy Association, and the Mental Health Liaison Group, which includes more than 50 member organizations representing consumers, families, providers advocating to strengthen access to high-quality mental and behavioral health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Congressman Donald Norcross (NJ-01) joined Representatives Katie Porter (CA-45) and Gus Bilirakis (FL-12) in introducing the Mental Health Parity Compliance Act, bipartisan legislation to improve health plans’ and insurers’ compliance with mental health parity laws.</a:t>
            </a:r>
            <a:endParaRPr lang="en-US" dirty="0"/>
          </a:p>
          <a:p>
            <a:endParaRPr lang="en-US" dirty="0"/>
          </a:p>
        </p:txBody>
      </p:sp>
      <p:sp>
        <p:nvSpPr>
          <p:cNvPr id="4" name="Slide Number Placeholder 3"/>
          <p:cNvSpPr>
            <a:spLocks noGrp="1"/>
          </p:cNvSpPr>
          <p:nvPr>
            <p:ph type="sldNum" sz="quarter" idx="5"/>
          </p:nvPr>
        </p:nvSpPr>
        <p:spPr/>
        <p:txBody>
          <a:bodyPr/>
          <a:lstStyle/>
          <a:p>
            <a:fld id="{7009BDD4-A113-4983-A40C-BE059628F634}" type="slidenum">
              <a:rPr lang="en-US" smtClean="0"/>
              <a:t>20</a:t>
            </a:fld>
            <a:endParaRPr lang="en-US"/>
          </a:p>
        </p:txBody>
      </p:sp>
    </p:spTree>
    <p:extLst>
      <p:ext uri="{BB962C8B-B14F-4D97-AF65-F5344CB8AC3E}">
        <p14:creationId xmlns:p14="http://schemas.microsoft.com/office/powerpoint/2010/main" val="28996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professionals tend to be concentrated in high-population, high-income areas, and the lack of mental health care providers in rural areas as well as in pediatrics has been well documented. </a:t>
            </a:r>
          </a:p>
        </p:txBody>
      </p:sp>
      <p:sp>
        <p:nvSpPr>
          <p:cNvPr id="4" name="Slide Number Placeholder 3"/>
          <p:cNvSpPr>
            <a:spLocks noGrp="1"/>
          </p:cNvSpPr>
          <p:nvPr>
            <p:ph type="sldNum" sz="quarter" idx="5"/>
          </p:nvPr>
        </p:nvSpPr>
        <p:spPr/>
        <p:txBody>
          <a:bodyPr/>
          <a:lstStyle/>
          <a:p>
            <a:fld id="{7009BDD4-A113-4983-A40C-BE059628F634}" type="slidenum">
              <a:rPr lang="en-US" smtClean="0"/>
              <a:t>21</a:t>
            </a:fld>
            <a:endParaRPr lang="en-US"/>
          </a:p>
        </p:txBody>
      </p:sp>
    </p:spTree>
    <p:extLst>
      <p:ext uri="{BB962C8B-B14F-4D97-AF65-F5344CB8AC3E}">
        <p14:creationId xmlns:p14="http://schemas.microsoft.com/office/powerpoint/2010/main" val="374782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9BDD4-A113-4983-A40C-BE059628F634}" type="slidenum">
              <a:rPr lang="en-US" smtClean="0"/>
              <a:t>22</a:t>
            </a:fld>
            <a:endParaRPr lang="en-US"/>
          </a:p>
        </p:txBody>
      </p:sp>
    </p:spTree>
    <p:extLst>
      <p:ext uri="{BB962C8B-B14F-4D97-AF65-F5344CB8AC3E}">
        <p14:creationId xmlns:p14="http://schemas.microsoft.com/office/powerpoint/2010/main" val="259665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307261-BC54-423D-99BC-9ADEC2B016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307261-BC54-423D-99BC-9ADEC2B016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307261-BC54-423D-99BC-9ADEC2B016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8AE5-B06D-47F6-8877-7E3A586D985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307261-BC54-423D-99BC-9ADEC2B016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8AE5-B06D-47F6-8877-7E3A586D985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07261-BC54-423D-99BC-9ADEC2B016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8307261-BC54-423D-99BC-9ADEC2B016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8AE5-B06D-47F6-8877-7E3A586D985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307261-BC54-423D-99BC-9ADEC2B01699}" type="datetimeFigureOut">
              <a:rPr lang="en-US" smtClean="0"/>
              <a:t>2/15/20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07261-BC54-423D-99BC-9ADEC2B01699}" type="datetimeFigureOut">
              <a:rPr lang="en-US" smtClean="0"/>
              <a:t>2/15/20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307261-BC54-423D-99BC-9ADEC2B01699}" type="datetimeFigureOut">
              <a:rPr lang="en-US" smtClean="0"/>
              <a:t>2/15/20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98AE5-B06D-47F6-8877-7E3A586D98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307261-BC54-423D-99BC-9ADEC2B016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8AE5-B06D-47F6-8877-7E3A586D985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07261-BC54-423D-99BC-9ADEC2B016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98AE5-B06D-47F6-8877-7E3A586D985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307261-BC54-423D-99BC-9ADEC2B01699}" type="datetimeFigureOut">
              <a:rPr lang="en-US" smtClean="0"/>
              <a:t>2/15/20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7A98AE5-B06D-47F6-8877-7E3A586D985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eatmentadvocacycenter.org/browse-by-state/colorad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eatmentadvocacycenter.org/browse-by-state/colorad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nhp.org/what-is-single-payer/physicians-propos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nhp.org/what-is-single-payer/physicians-propos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jmc.com/conferences/apa-2018/singlepayer-system-is-the-solution-for-mental-health-care-panelists-sa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affairs.org/do/10.1377/hpb20140403.871424/full/healthpolicybrief_11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affairs.org/do/10.1377/hpb20140403.871424/full/healthpolicybrief_11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eatmentadvocacycenter.org/fixing-the-syst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ami.org/getattachment/Learn-More/Mental-Health-Public-Policy/Public-Policy-Platform-December-2016-(1).pdf" TargetMode="External"/><Relationship Id="rId4" Type="http://schemas.openxmlformats.org/officeDocument/2006/relationships/hyperlink" Target="https://www.mhanational.org/position-statem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hanational.org/position-statements" TargetMode="External"/><Relationship Id="rId2" Type="http://schemas.openxmlformats.org/officeDocument/2006/relationships/hyperlink" Target="https://www.treatmentadvocacycenter.org/fixing-the-system" TargetMode="External"/><Relationship Id="rId1" Type="http://schemas.openxmlformats.org/officeDocument/2006/relationships/slideLayout" Target="../slideLayouts/slideLayout2.xml"/><Relationship Id="rId4" Type="http://schemas.openxmlformats.org/officeDocument/2006/relationships/hyperlink" Target="https://www.nami.org/getattachment/Learn-More/Mental-Health-Public-Policy/Public-Policy-Platform-December-2016-(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23598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affairs.org/do/10.1377/hpb20140403.871424/full/healthpolicybrief_11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155825"/>
          </a:xfrm>
        </p:spPr>
        <p:txBody>
          <a:bodyPr>
            <a:normAutofit/>
          </a:bodyPr>
          <a:lstStyle/>
          <a:p>
            <a:r>
              <a:rPr lang="en-US" b="1" dirty="0"/>
              <a:t>Single Payer &amp; its Impacts on Mental Health and Substance Use Disorder Treatment </a:t>
            </a:r>
            <a:endParaRPr lang="en-US" dirty="0"/>
          </a:p>
        </p:txBody>
      </p:sp>
      <p:sp>
        <p:nvSpPr>
          <p:cNvPr id="3" name="Subtitle 2"/>
          <p:cNvSpPr>
            <a:spLocks noGrp="1"/>
          </p:cNvSpPr>
          <p:nvPr>
            <p:ph type="subTitle" idx="1"/>
          </p:nvPr>
        </p:nvSpPr>
        <p:spPr/>
        <p:txBody>
          <a:bodyPr>
            <a:normAutofit/>
          </a:bodyPr>
          <a:lstStyle/>
          <a:p>
            <a:r>
              <a:rPr lang="en-US" sz="2800" dirty="0"/>
              <a:t>Michael </a:t>
            </a:r>
            <a:r>
              <a:rPr lang="en-US" sz="2800" dirty="0" err="1"/>
              <a:t>Zingman</a:t>
            </a:r>
            <a:endParaRPr lang="en-US" sz="2800" dirty="0"/>
          </a:p>
          <a:p>
            <a:r>
              <a:rPr lang="en-US" sz="2800" dirty="0"/>
              <a:t>MS4, Columbia University </a:t>
            </a:r>
            <a:r>
              <a:rPr lang="en-US" sz="2800" dirty="0" err="1"/>
              <a:t>Vagelos</a:t>
            </a:r>
            <a:r>
              <a:rPr lang="en-US" sz="2800" dirty="0"/>
              <a:t> College of Physicians &amp; Surgeons</a:t>
            </a:r>
          </a:p>
        </p:txBody>
      </p:sp>
    </p:spTree>
    <p:extLst>
      <p:ext uri="{BB962C8B-B14F-4D97-AF65-F5344CB8AC3E}">
        <p14:creationId xmlns:p14="http://schemas.microsoft.com/office/powerpoint/2010/main" val="27324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967133" cy="3844206"/>
          </a:xfrm>
        </p:spPr>
        <p:txBody>
          <a:bodyPr>
            <a:normAutofit fontScale="92500" lnSpcReduction="20000"/>
          </a:bodyPr>
          <a:lstStyle/>
          <a:p>
            <a:r>
              <a:rPr lang="en-US" dirty="0"/>
              <a:t>Despite expanding coverage, the ACA has done little to lower many barriers to appropriate psychiatric care</a:t>
            </a:r>
          </a:p>
          <a:p>
            <a:r>
              <a:rPr lang="en-US" dirty="0"/>
              <a:t>It has not sufficiently changed the predatory practices of insurers that single out individual with mental illness for special restrictions on access to care</a:t>
            </a:r>
          </a:p>
          <a:p>
            <a:r>
              <a:rPr lang="en-US" dirty="0"/>
              <a:t>Private insurers in commercial and Medicaid (managed care) markets require prior authorization for psych treatment more than medical/surgical treatment</a:t>
            </a:r>
          </a:p>
          <a:p>
            <a:r>
              <a:rPr lang="en-US" dirty="0"/>
              <a:t>Insurers limit provider networks and make it difficult to access needed care</a:t>
            </a:r>
          </a:p>
          <a:p>
            <a:r>
              <a:rPr lang="en-US" dirty="0"/>
              <a:t>Co-pays, deductibles, co-insurance are particularly problematic for those with mental illness</a:t>
            </a:r>
          </a:p>
          <a:p>
            <a:endParaRPr lang="en-US" dirty="0"/>
          </a:p>
        </p:txBody>
      </p:sp>
      <p:sp>
        <p:nvSpPr>
          <p:cNvPr id="2" name="Title 1"/>
          <p:cNvSpPr>
            <a:spLocks noGrp="1"/>
          </p:cNvSpPr>
          <p:nvPr>
            <p:ph type="title"/>
          </p:nvPr>
        </p:nvSpPr>
        <p:spPr/>
        <p:txBody>
          <a:bodyPr>
            <a:noAutofit/>
          </a:bodyPr>
          <a:lstStyle/>
          <a:p>
            <a:r>
              <a:rPr lang="en-US" sz="3600" dirty="0"/>
              <a:t>Problems in Current System</a:t>
            </a:r>
          </a:p>
        </p:txBody>
      </p:sp>
    </p:spTree>
    <p:extLst>
      <p:ext uri="{BB962C8B-B14F-4D97-AF65-F5344CB8AC3E}">
        <p14:creationId xmlns:p14="http://schemas.microsoft.com/office/powerpoint/2010/main" val="34043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967133" cy="3844206"/>
          </a:xfrm>
        </p:spPr>
        <p:txBody>
          <a:bodyPr>
            <a:normAutofit/>
          </a:bodyPr>
          <a:lstStyle/>
          <a:p>
            <a:r>
              <a:rPr lang="en-US" dirty="0"/>
              <a:t>Reimbursement for psychiatric care is LOWER than that of other types of services – hospitals that offer psychiatric care often lose money (at least directly) by doing so</a:t>
            </a:r>
          </a:p>
          <a:p>
            <a:r>
              <a:rPr lang="en-US" dirty="0"/>
              <a:t>Health care facilities (not just insurers) obstruct access to outpatient psychiatric care and limit # of inpatient beds</a:t>
            </a:r>
          </a:p>
          <a:p>
            <a:r>
              <a:rPr lang="en-US" dirty="0"/>
              <a:t>Emergency rooms have become </a:t>
            </a:r>
            <a:r>
              <a:rPr lang="en-US" i="1" dirty="0"/>
              <a:t>de facto</a:t>
            </a:r>
            <a:r>
              <a:rPr lang="en-US" dirty="0"/>
              <a:t> psych wards</a:t>
            </a:r>
          </a:p>
          <a:p>
            <a:r>
              <a:rPr lang="en-US" dirty="0"/>
              <a:t>Shift of inpatient psychiatric care to public hospitals</a:t>
            </a:r>
          </a:p>
        </p:txBody>
      </p:sp>
      <p:sp>
        <p:nvSpPr>
          <p:cNvPr id="2" name="Title 1"/>
          <p:cNvSpPr>
            <a:spLocks noGrp="1"/>
          </p:cNvSpPr>
          <p:nvPr>
            <p:ph type="title"/>
          </p:nvPr>
        </p:nvSpPr>
        <p:spPr/>
        <p:txBody>
          <a:bodyPr>
            <a:noAutofit/>
          </a:bodyPr>
          <a:lstStyle/>
          <a:p>
            <a:r>
              <a:rPr lang="en-US" sz="3600" dirty="0"/>
              <a:t>Problems in Current System</a:t>
            </a:r>
          </a:p>
        </p:txBody>
      </p:sp>
    </p:spTree>
    <p:extLst>
      <p:ext uri="{BB962C8B-B14F-4D97-AF65-F5344CB8AC3E}">
        <p14:creationId xmlns:p14="http://schemas.microsoft.com/office/powerpoint/2010/main" val="255341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Problems in Current System</a:t>
            </a:r>
          </a:p>
        </p:txBody>
      </p:sp>
      <p:pic>
        <p:nvPicPr>
          <p:cNvPr id="4" name="Picture 3">
            <a:extLst>
              <a:ext uri="{FF2B5EF4-FFF2-40B4-BE49-F238E27FC236}">
                <a16:creationId xmlns:a16="http://schemas.microsoft.com/office/drawing/2014/main" id="{639C110E-B066-BD45-9BD6-6ACAD6B3C93B}"/>
              </a:ext>
            </a:extLst>
          </p:cNvPr>
          <p:cNvPicPr>
            <a:picLocks noChangeAspect="1"/>
          </p:cNvPicPr>
          <p:nvPr/>
        </p:nvPicPr>
        <p:blipFill rotWithShape="1">
          <a:blip r:embed="rId2"/>
          <a:srcRect b="50000"/>
          <a:stretch/>
        </p:blipFill>
        <p:spPr>
          <a:xfrm>
            <a:off x="457200" y="2590800"/>
            <a:ext cx="8229600" cy="4002471"/>
          </a:xfrm>
          <a:prstGeom prst="rect">
            <a:avLst/>
          </a:prstGeom>
        </p:spPr>
      </p:pic>
      <p:sp>
        <p:nvSpPr>
          <p:cNvPr id="7" name="Rectangle 6">
            <a:extLst>
              <a:ext uri="{FF2B5EF4-FFF2-40B4-BE49-F238E27FC236}">
                <a16:creationId xmlns:a16="http://schemas.microsoft.com/office/drawing/2014/main" id="{BF1C42C9-896E-2C4D-AC35-1F4E42FA6C8E}"/>
              </a:ext>
            </a:extLst>
          </p:cNvPr>
          <p:cNvSpPr/>
          <p:nvPr/>
        </p:nvSpPr>
        <p:spPr>
          <a:xfrm>
            <a:off x="2286000" y="6611779"/>
            <a:ext cx="4572000" cy="246221"/>
          </a:xfrm>
          <a:prstGeom prst="rect">
            <a:avLst/>
          </a:prstGeom>
        </p:spPr>
        <p:txBody>
          <a:bodyPr>
            <a:spAutoFit/>
          </a:bodyPr>
          <a:lstStyle/>
          <a:p>
            <a:pPr algn="ctr"/>
            <a:r>
              <a:rPr lang="en-US" sz="1000" dirty="0">
                <a:hlinkClick r:id="rId3"/>
              </a:rPr>
              <a:t>https://www.treatmentadvocacycenter.org/browse-by-state/colorado</a:t>
            </a:r>
            <a:endParaRPr lang="en-US" sz="1000" dirty="0"/>
          </a:p>
        </p:txBody>
      </p:sp>
    </p:spTree>
    <p:extLst>
      <p:ext uri="{BB962C8B-B14F-4D97-AF65-F5344CB8AC3E}">
        <p14:creationId xmlns:p14="http://schemas.microsoft.com/office/powerpoint/2010/main" val="19985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Problems in Current System</a:t>
            </a:r>
          </a:p>
        </p:txBody>
      </p:sp>
      <p:pic>
        <p:nvPicPr>
          <p:cNvPr id="6" name="Picture 5">
            <a:extLst>
              <a:ext uri="{FF2B5EF4-FFF2-40B4-BE49-F238E27FC236}">
                <a16:creationId xmlns:a16="http://schemas.microsoft.com/office/drawing/2014/main" id="{E57DB1FA-67EC-5149-BBD8-09E4F862A526}"/>
              </a:ext>
            </a:extLst>
          </p:cNvPr>
          <p:cNvPicPr>
            <a:picLocks noChangeAspect="1"/>
          </p:cNvPicPr>
          <p:nvPr/>
        </p:nvPicPr>
        <p:blipFill rotWithShape="1">
          <a:blip r:embed="rId2"/>
          <a:srcRect t="51111"/>
          <a:stretch/>
        </p:blipFill>
        <p:spPr>
          <a:xfrm>
            <a:off x="491836" y="2590799"/>
            <a:ext cx="8423564" cy="4005765"/>
          </a:xfrm>
          <a:prstGeom prst="rect">
            <a:avLst/>
          </a:prstGeom>
        </p:spPr>
      </p:pic>
      <p:sp>
        <p:nvSpPr>
          <p:cNvPr id="7" name="Rectangle 6">
            <a:extLst>
              <a:ext uri="{FF2B5EF4-FFF2-40B4-BE49-F238E27FC236}">
                <a16:creationId xmlns:a16="http://schemas.microsoft.com/office/drawing/2014/main" id="{980FC1CD-AC6A-2D44-996E-8097D970A504}"/>
              </a:ext>
            </a:extLst>
          </p:cNvPr>
          <p:cNvSpPr/>
          <p:nvPr/>
        </p:nvSpPr>
        <p:spPr>
          <a:xfrm>
            <a:off x="2286000" y="6611779"/>
            <a:ext cx="4572000" cy="246221"/>
          </a:xfrm>
          <a:prstGeom prst="rect">
            <a:avLst/>
          </a:prstGeom>
        </p:spPr>
        <p:txBody>
          <a:bodyPr>
            <a:spAutoFit/>
          </a:bodyPr>
          <a:lstStyle/>
          <a:p>
            <a:pPr algn="ctr"/>
            <a:r>
              <a:rPr lang="en-US" sz="1000" dirty="0">
                <a:hlinkClick r:id="rId3"/>
              </a:rPr>
              <a:t>https://www.treatmentadvocacycenter.org/browse-by-state/colorado</a:t>
            </a:r>
            <a:endParaRPr lang="en-US" sz="1000" dirty="0"/>
          </a:p>
        </p:txBody>
      </p:sp>
    </p:spTree>
    <p:extLst>
      <p:ext uri="{BB962C8B-B14F-4D97-AF65-F5344CB8AC3E}">
        <p14:creationId xmlns:p14="http://schemas.microsoft.com/office/powerpoint/2010/main" val="182313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a:bodyPr>
          <a:lstStyle/>
          <a:p>
            <a:r>
              <a:rPr lang="en-US" sz="3200" b="1" i="1" dirty="0"/>
              <a:t>Q3: How do you think a single payer system would improve upon these mental health parity laws and the ACA to promote better treatment of mental illness and substance use disorders?</a:t>
            </a:r>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0257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Single Payer</a:t>
            </a:r>
          </a:p>
        </p:txBody>
      </p:sp>
      <p:pic>
        <p:nvPicPr>
          <p:cNvPr id="8" name="single payer 1-2-3.png">
            <a:extLst>
              <a:ext uri="{FF2B5EF4-FFF2-40B4-BE49-F238E27FC236}">
                <a16:creationId xmlns:a16="http://schemas.microsoft.com/office/drawing/2014/main" id="{3A6D1BF3-354E-3944-896D-A304EBCC6045}"/>
              </a:ext>
            </a:extLst>
          </p:cNvPr>
          <p:cNvPicPr>
            <a:picLocks noChangeAspect="1"/>
          </p:cNvPicPr>
          <p:nvPr/>
        </p:nvPicPr>
        <p:blipFill>
          <a:blip r:embed="rId2"/>
          <a:stretch>
            <a:fillRect/>
          </a:stretch>
        </p:blipFill>
        <p:spPr>
          <a:xfrm>
            <a:off x="1600201" y="4594173"/>
            <a:ext cx="5943599" cy="1229711"/>
          </a:xfrm>
          <a:prstGeom prst="rect">
            <a:avLst/>
          </a:prstGeom>
          <a:ln w="12700">
            <a:miter lim="400000"/>
          </a:ln>
        </p:spPr>
      </p:pic>
      <p:pic>
        <p:nvPicPr>
          <p:cNvPr id="9" name="simple single payer.png">
            <a:extLst>
              <a:ext uri="{FF2B5EF4-FFF2-40B4-BE49-F238E27FC236}">
                <a16:creationId xmlns:a16="http://schemas.microsoft.com/office/drawing/2014/main" id="{9395243A-CEA3-7E4D-9137-2C5321B7D22F}"/>
              </a:ext>
            </a:extLst>
          </p:cNvPr>
          <p:cNvPicPr>
            <a:picLocks noChangeAspect="1"/>
          </p:cNvPicPr>
          <p:nvPr/>
        </p:nvPicPr>
        <p:blipFill>
          <a:blip r:embed="rId3"/>
          <a:stretch>
            <a:fillRect/>
          </a:stretch>
        </p:blipFill>
        <p:spPr>
          <a:xfrm>
            <a:off x="1600201" y="2690053"/>
            <a:ext cx="5943598" cy="1971904"/>
          </a:xfrm>
          <a:prstGeom prst="rect">
            <a:avLst/>
          </a:prstGeom>
          <a:ln w="12700">
            <a:miter lim="400000"/>
          </a:ln>
        </p:spPr>
      </p:pic>
    </p:spTree>
    <p:extLst>
      <p:ext uri="{BB962C8B-B14F-4D97-AF65-F5344CB8AC3E}">
        <p14:creationId xmlns:p14="http://schemas.microsoft.com/office/powerpoint/2010/main" val="340464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  in Current Legislation</a:t>
            </a:r>
          </a:p>
        </p:txBody>
      </p:sp>
      <p:sp>
        <p:nvSpPr>
          <p:cNvPr id="5" name="Rectangle 4"/>
          <p:cNvSpPr/>
          <p:nvPr/>
        </p:nvSpPr>
        <p:spPr>
          <a:xfrm>
            <a:off x="0" y="2548384"/>
            <a:ext cx="3276600" cy="4385816"/>
          </a:xfrm>
          <a:prstGeom prst="rect">
            <a:avLst/>
          </a:prstGeom>
        </p:spPr>
        <p:txBody>
          <a:bodyPr wrap="square">
            <a:spAutoFit/>
          </a:bodyPr>
          <a:lstStyle/>
          <a:p>
            <a:r>
              <a:rPr lang="en-US" sz="900" dirty="0"/>
              <a:t>SEC. 201. Comprehensive benefits. </a:t>
            </a:r>
          </a:p>
          <a:p>
            <a:r>
              <a:rPr lang="en-US" sz="900" dirty="0"/>
              <a:t>(a) In general.—Subject to the other provisions of this title and titles IV through IX, individuals enrolled for benefits under this Act are entitled to have payment made by the Secretary to an eligible provider for the following items and services if medically necessary or appropriate for the maintenance of health or for the diagnosis, treatment, or rehabilitation of a health condition: </a:t>
            </a:r>
          </a:p>
          <a:p>
            <a:r>
              <a:rPr lang="en-US" sz="900" dirty="0"/>
              <a:t>(1) Hospital services, including inpatient and outpatient hospital care, including 24-hour-a-day emergency services and inpatient prescription drugs.</a:t>
            </a:r>
          </a:p>
          <a:p>
            <a:r>
              <a:rPr lang="en-US" sz="900" dirty="0"/>
              <a:t>(2) Ambulatory patient services.</a:t>
            </a:r>
          </a:p>
          <a:p>
            <a:r>
              <a:rPr lang="en-US" sz="900" dirty="0"/>
              <a:t>(3) Primary and preventive services, including chronic disease management.</a:t>
            </a:r>
          </a:p>
          <a:p>
            <a:r>
              <a:rPr lang="en-US" sz="900" dirty="0"/>
              <a:t>(4) Prescription drugs and medical devices, including outpatient prescription drugs, medical devices, and biological products.</a:t>
            </a:r>
          </a:p>
          <a:p>
            <a:r>
              <a:rPr lang="en-US" sz="900" b="1" dirty="0"/>
              <a:t>(5) Mental health and substance abuse treatment services, including inpatient care.</a:t>
            </a:r>
          </a:p>
          <a:p>
            <a:r>
              <a:rPr lang="en-US" sz="900" dirty="0"/>
              <a:t>(6) Laboratory and diagnostic services.</a:t>
            </a:r>
          </a:p>
          <a:p>
            <a:r>
              <a:rPr lang="en-US" sz="900" dirty="0"/>
              <a:t>(7) Comprehensive reproductive, maternity, and newborn care.</a:t>
            </a:r>
          </a:p>
          <a:p>
            <a:r>
              <a:rPr lang="en-US" sz="900" dirty="0"/>
              <a:t>(8) Pediatrics.</a:t>
            </a:r>
          </a:p>
          <a:p>
            <a:r>
              <a:rPr lang="en-US" sz="900" dirty="0"/>
              <a:t>(9) Oral health, audiology, and vision services.</a:t>
            </a:r>
          </a:p>
          <a:p>
            <a:r>
              <a:rPr lang="en-US" sz="900" dirty="0"/>
              <a:t>(10) Rehabilitative and </a:t>
            </a:r>
            <a:r>
              <a:rPr lang="en-US" sz="900" dirty="0" err="1"/>
              <a:t>habilitative</a:t>
            </a:r>
            <a:r>
              <a:rPr lang="en-US" sz="900" dirty="0"/>
              <a:t> services and devices.</a:t>
            </a:r>
          </a:p>
          <a:p>
            <a:r>
              <a:rPr lang="en-US" sz="900" dirty="0"/>
              <a:t>(11) Emergency services and transportation.</a:t>
            </a:r>
          </a:p>
          <a:p>
            <a:r>
              <a:rPr lang="en-US" sz="900" dirty="0"/>
              <a:t>(12) Early and periodic screening, diagnostic, and treatment services</a:t>
            </a:r>
          </a:p>
          <a:p>
            <a:r>
              <a:rPr lang="en-US" sz="900" dirty="0"/>
              <a:t>(13) Necessary transportation to receive health care services for persons with disabilities or low-income individuals (as determined by the Secretary).</a:t>
            </a:r>
          </a:p>
          <a:p>
            <a:r>
              <a:rPr lang="en-US" sz="900" dirty="0"/>
              <a:t>(14) Long-term care services and support (as described in section 204).</a:t>
            </a:r>
          </a:p>
        </p:txBody>
      </p:sp>
      <p:sp>
        <p:nvSpPr>
          <p:cNvPr id="6" name="Title 1"/>
          <p:cNvSpPr txBox="1">
            <a:spLocks/>
          </p:cNvSpPr>
          <p:nvPr/>
        </p:nvSpPr>
        <p:spPr>
          <a:xfrm>
            <a:off x="-457200" y="2007123"/>
            <a:ext cx="4572000" cy="7477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tx2">
                    <a:lumMod val="60000"/>
                    <a:lumOff val="40000"/>
                  </a:schemeClr>
                </a:solidFill>
              </a:rPr>
              <a:t>HR 1384 (</a:t>
            </a:r>
            <a:r>
              <a:rPr lang="en-US" sz="2800" dirty="0" err="1">
                <a:solidFill>
                  <a:schemeClr val="tx2">
                    <a:lumMod val="60000"/>
                    <a:lumOff val="40000"/>
                  </a:schemeClr>
                </a:solidFill>
              </a:rPr>
              <a:t>Jayapal</a:t>
            </a:r>
            <a:r>
              <a:rPr lang="en-US" sz="2800" dirty="0">
                <a:solidFill>
                  <a:schemeClr val="tx2">
                    <a:lumMod val="60000"/>
                    <a:lumOff val="40000"/>
                  </a:schemeClr>
                </a:solidFill>
              </a:rPr>
              <a:t>)</a:t>
            </a:r>
          </a:p>
        </p:txBody>
      </p:sp>
      <p:sp>
        <p:nvSpPr>
          <p:cNvPr id="7" name="Rectangle 6"/>
          <p:cNvSpPr/>
          <p:nvPr/>
        </p:nvSpPr>
        <p:spPr>
          <a:xfrm>
            <a:off x="3200400" y="2423785"/>
            <a:ext cx="3657600" cy="4662815"/>
          </a:xfrm>
          <a:prstGeom prst="rect">
            <a:avLst/>
          </a:prstGeom>
        </p:spPr>
        <p:txBody>
          <a:bodyPr wrap="square">
            <a:spAutoFit/>
          </a:bodyPr>
          <a:lstStyle/>
          <a:p>
            <a:r>
              <a:rPr lang="en-US" sz="900" dirty="0"/>
              <a:t>SEC. 204. Coverage of long-term care services. </a:t>
            </a:r>
          </a:p>
          <a:p>
            <a:r>
              <a:rPr lang="en-US" sz="900" dirty="0"/>
              <a:t>(a) In general.—Subject to the other provisions of this Act, individuals enrolled for benefits under this Act are entitled to the following long-term services and supports and to have payment made by the Secretary to an eligible provider for such services and supports if medically necessary and appropriate and in accordance with the standards established in this Act, for maintenance of health or for care, services, diagnosis, treatment, or rehabilitation that is related to a medically determinable condition, whether physical or </a:t>
            </a:r>
            <a:r>
              <a:rPr lang="en-US" sz="900" b="1" dirty="0"/>
              <a:t>mental</a:t>
            </a:r>
            <a:r>
              <a:rPr lang="en-US" sz="900" dirty="0"/>
              <a:t>, of health, injury, or age that— </a:t>
            </a:r>
          </a:p>
          <a:p>
            <a:r>
              <a:rPr lang="en-US" sz="900" dirty="0"/>
              <a:t>(1) causes a functional limitation in performing one or more activities of daily living; or</a:t>
            </a:r>
          </a:p>
          <a:p>
            <a:r>
              <a:rPr lang="en-US" sz="900" dirty="0"/>
              <a:t>(2) requires a similar need of assistance in performing instrumental activities of daily living due to cognitive or other impairments.</a:t>
            </a:r>
          </a:p>
          <a:p>
            <a:r>
              <a:rPr lang="en-US" sz="900" dirty="0"/>
              <a:t>(b) Eligibility.—The Secretary shall promulgate rules that provide for the following: </a:t>
            </a:r>
          </a:p>
          <a:p>
            <a:r>
              <a:rPr lang="en-US" sz="900" dirty="0"/>
              <a:t>(1) The determination of individual eligibility for long-term services and supports under this section.</a:t>
            </a:r>
          </a:p>
          <a:p>
            <a:r>
              <a:rPr lang="en-US" sz="900" dirty="0"/>
              <a:t>(2) The assessment of the long-term services and supports needed for eligible individuals.</a:t>
            </a:r>
          </a:p>
          <a:p>
            <a:r>
              <a:rPr lang="en-US" sz="900" dirty="0"/>
              <a:t>(c) Services and supports.—Long-term services and supports under this section shall be tailored to an individual’s needs, as determined through assessment, and shall be defined by the Secretary to— </a:t>
            </a:r>
          </a:p>
          <a:p>
            <a:r>
              <a:rPr lang="en-US" sz="900" dirty="0"/>
              <a:t>(1) include any long-term nursing services for the enrollee, whether provided in an institution or in a home and community-based setting;</a:t>
            </a:r>
          </a:p>
          <a:p>
            <a:r>
              <a:rPr lang="en-US" sz="900" dirty="0"/>
              <a:t>(2) provide coverage for a broad spectrum of long-term services and supports, including for home and community-based services and other care provided through non-institutional settings;</a:t>
            </a:r>
          </a:p>
          <a:p>
            <a:r>
              <a:rPr lang="en-US" sz="900" dirty="0"/>
              <a:t>(3) provide coverage that meets the physical, </a:t>
            </a:r>
            <a:r>
              <a:rPr lang="en-US" sz="900" b="1" dirty="0"/>
              <a:t>mental</a:t>
            </a:r>
            <a:r>
              <a:rPr lang="en-US" sz="900" dirty="0"/>
              <a:t>, and social needs of recipients while allowing recipients their maximum possible autonomy and their maximum possible civic, social, and economic participation</a:t>
            </a:r>
          </a:p>
        </p:txBody>
      </p:sp>
      <p:sp>
        <p:nvSpPr>
          <p:cNvPr id="8" name="Rectangle 7"/>
          <p:cNvSpPr/>
          <p:nvPr/>
        </p:nvSpPr>
        <p:spPr>
          <a:xfrm>
            <a:off x="6934200" y="3352800"/>
            <a:ext cx="2066591" cy="400110"/>
          </a:xfrm>
          <a:prstGeom prst="rect">
            <a:avLst/>
          </a:prstGeom>
        </p:spPr>
        <p:txBody>
          <a:bodyPr wrap="none">
            <a:spAutoFit/>
          </a:bodyPr>
          <a:lstStyle/>
          <a:p>
            <a:r>
              <a:rPr lang="en-US" sz="2000" dirty="0">
                <a:solidFill>
                  <a:schemeClr val="tx2">
                    <a:lumMod val="60000"/>
                    <a:lumOff val="40000"/>
                  </a:schemeClr>
                </a:solidFill>
              </a:rPr>
              <a:t>SB 1129 (Sanders)</a:t>
            </a:r>
          </a:p>
        </p:txBody>
      </p:sp>
      <p:sp>
        <p:nvSpPr>
          <p:cNvPr id="9" name="Rectangle 8"/>
          <p:cNvSpPr/>
          <p:nvPr/>
        </p:nvSpPr>
        <p:spPr>
          <a:xfrm>
            <a:off x="6955548" y="3791484"/>
            <a:ext cx="2023894" cy="2723823"/>
          </a:xfrm>
          <a:prstGeom prst="rect">
            <a:avLst/>
          </a:prstGeom>
        </p:spPr>
        <p:txBody>
          <a:bodyPr wrap="square">
            <a:spAutoFit/>
          </a:bodyPr>
          <a:lstStyle/>
          <a:p>
            <a:r>
              <a:rPr lang="en-US" sz="900" dirty="0"/>
              <a:t>“(b) Institutional long-Term care services defined.—In this section, the term </a:t>
            </a:r>
            <a:r>
              <a:rPr lang="en-US" sz="900" u="sng" dirty="0"/>
              <a:t>‘institutional long-term care services’ means the following</a:t>
            </a:r>
            <a:r>
              <a:rPr lang="en-US" sz="900" b="1" dirty="0"/>
              <a:t>: </a:t>
            </a:r>
          </a:p>
          <a:p>
            <a:r>
              <a:rPr lang="en-US" sz="900" dirty="0"/>
              <a:t>“(1) Nursing facility services for individuals 21 years of age or over described in subparagraph (A) of section 1905(a)(4).</a:t>
            </a:r>
          </a:p>
          <a:p>
            <a:r>
              <a:rPr lang="en-US" sz="900" dirty="0"/>
              <a:t>“(2) </a:t>
            </a:r>
            <a:r>
              <a:rPr lang="en-US" sz="900" b="1" dirty="0"/>
              <a:t>Inpatient services for individuals 65 years of age or over provided in an institution for mental disease </a:t>
            </a:r>
            <a:r>
              <a:rPr lang="en-US" sz="900" dirty="0"/>
              <a:t>described in section 1905(a)(14).</a:t>
            </a:r>
          </a:p>
          <a:p>
            <a:r>
              <a:rPr lang="en-US" sz="900" dirty="0"/>
              <a:t>“(3) Intermediate care facility services described in section 1905(a)(15).</a:t>
            </a:r>
          </a:p>
          <a:p>
            <a:r>
              <a:rPr lang="en-US" sz="900" dirty="0"/>
              <a:t>“(4) </a:t>
            </a:r>
            <a:r>
              <a:rPr lang="en-US" sz="900" b="1" dirty="0"/>
              <a:t>Inpatient psychiatric hospital services for individuals under age 21 </a:t>
            </a:r>
            <a:r>
              <a:rPr lang="en-US" sz="900" dirty="0"/>
              <a:t>described in section 1905(a)(16).</a:t>
            </a:r>
          </a:p>
          <a:p>
            <a:r>
              <a:rPr lang="en-US" sz="900" dirty="0"/>
              <a:t>“(5) Nursing facility services described in section 1905(a)(29).</a:t>
            </a:r>
          </a:p>
        </p:txBody>
      </p:sp>
    </p:spTree>
    <p:extLst>
      <p:ext uri="{BB962C8B-B14F-4D97-AF65-F5344CB8AC3E}">
        <p14:creationId xmlns:p14="http://schemas.microsoft.com/office/powerpoint/2010/main" val="278298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Impacts of Single-Payer </a:t>
            </a:r>
            <a:br>
              <a:rPr lang="en-US" dirty="0"/>
            </a:br>
            <a:r>
              <a:rPr lang="en-US" dirty="0"/>
              <a:t>(as per PNHP’s Physicians Proposal)</a:t>
            </a:r>
          </a:p>
        </p:txBody>
      </p:sp>
      <p:sp>
        <p:nvSpPr>
          <p:cNvPr id="10" name="Content Placeholder 2"/>
          <p:cNvSpPr>
            <a:spLocks noGrp="1"/>
          </p:cNvSpPr>
          <p:nvPr>
            <p:ph idx="1"/>
          </p:nvPr>
        </p:nvSpPr>
        <p:spPr>
          <a:xfrm>
            <a:off x="664633" y="2667000"/>
            <a:ext cx="7814733" cy="3852672"/>
          </a:xfrm>
        </p:spPr>
        <p:txBody>
          <a:bodyPr>
            <a:normAutofit/>
          </a:bodyPr>
          <a:lstStyle/>
          <a:p>
            <a:r>
              <a:rPr lang="en-US" dirty="0"/>
              <a:t>All U.S. residents covered</a:t>
            </a:r>
          </a:p>
          <a:p>
            <a:r>
              <a:rPr lang="en-US" dirty="0"/>
              <a:t>Comprehensive benefits, including all physical and MENTAL health care, rehab and LONG TERM CARE (no arbitrary coverage limits)</a:t>
            </a:r>
          </a:p>
          <a:p>
            <a:r>
              <a:rPr lang="en-US" dirty="0"/>
              <a:t>Better access without co-pays/deductibles/premiums </a:t>
            </a:r>
          </a:p>
          <a:p>
            <a:r>
              <a:rPr lang="en-US" dirty="0"/>
              <a:t>All providers included in plan, no restricted networks</a:t>
            </a:r>
          </a:p>
          <a:p>
            <a:r>
              <a:rPr lang="en-US" dirty="0"/>
              <a:t>Global operating budgets for clinics, hospitals and specialized programs for substance use</a:t>
            </a:r>
          </a:p>
          <a:p>
            <a:pPr lvl="2"/>
            <a:r>
              <a:rPr lang="en-US" dirty="0"/>
              <a:t>Clinicians get paid salaries in these settings</a:t>
            </a:r>
          </a:p>
        </p:txBody>
      </p:sp>
      <p:sp>
        <p:nvSpPr>
          <p:cNvPr id="3" name="Rectangle 2">
            <a:extLst>
              <a:ext uri="{FF2B5EF4-FFF2-40B4-BE49-F238E27FC236}">
                <a16:creationId xmlns:a16="http://schemas.microsoft.com/office/drawing/2014/main" id="{C59FD8E0-FCA2-A94F-8551-0E6CAC76EB33}"/>
              </a:ext>
            </a:extLst>
          </p:cNvPr>
          <p:cNvSpPr/>
          <p:nvPr/>
        </p:nvSpPr>
        <p:spPr>
          <a:xfrm>
            <a:off x="-1" y="6491963"/>
            <a:ext cx="9144000" cy="246221"/>
          </a:xfrm>
          <a:prstGeom prst="rect">
            <a:avLst/>
          </a:prstGeom>
        </p:spPr>
        <p:txBody>
          <a:bodyPr wrap="square">
            <a:spAutoFit/>
          </a:bodyPr>
          <a:lstStyle/>
          <a:p>
            <a:pPr algn="ctr"/>
            <a:r>
              <a:rPr lang="en-US" sz="1000" dirty="0">
                <a:hlinkClick r:id="rId2"/>
              </a:rPr>
              <a:t>https://pnhp.org/what-is-single-payer/physicians-proposal/</a:t>
            </a:r>
            <a:endParaRPr lang="en-US" sz="1000" dirty="0"/>
          </a:p>
        </p:txBody>
      </p:sp>
    </p:spTree>
    <p:extLst>
      <p:ext uri="{BB962C8B-B14F-4D97-AF65-F5344CB8AC3E}">
        <p14:creationId xmlns:p14="http://schemas.microsoft.com/office/powerpoint/2010/main" val="217781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Impacts of Single-Payer</a:t>
            </a:r>
          </a:p>
        </p:txBody>
      </p:sp>
      <p:sp>
        <p:nvSpPr>
          <p:cNvPr id="10" name="Content Placeholder 2"/>
          <p:cNvSpPr>
            <a:spLocks noGrp="1"/>
          </p:cNvSpPr>
          <p:nvPr>
            <p:ph idx="1"/>
          </p:nvPr>
        </p:nvSpPr>
        <p:spPr>
          <a:xfrm>
            <a:off x="872067" y="2675467"/>
            <a:ext cx="7814733" cy="3450696"/>
          </a:xfrm>
        </p:spPr>
        <p:txBody>
          <a:bodyPr>
            <a:normAutofit fontScale="92500" lnSpcReduction="20000"/>
          </a:bodyPr>
          <a:lstStyle/>
          <a:p>
            <a:r>
              <a:rPr lang="en-US" dirty="0"/>
              <a:t>Independent practice clinicians would be paid on fee-for-time basis, including documentation and care coordination, to be incentive-neutral (not fee-for-service)</a:t>
            </a:r>
          </a:p>
          <a:p>
            <a:r>
              <a:rPr lang="en-US" dirty="0"/>
              <a:t>Funding/incentives for hospitals to expand mental health care based on community need</a:t>
            </a:r>
          </a:p>
          <a:p>
            <a:r>
              <a:rPr lang="en-US" dirty="0"/>
              <a:t>Pharmaceuticals</a:t>
            </a:r>
          </a:p>
          <a:p>
            <a:pPr lvl="2"/>
            <a:r>
              <a:rPr lang="en-US" dirty="0"/>
              <a:t>No co-pays for psychiatric medications on formulary</a:t>
            </a:r>
          </a:p>
          <a:p>
            <a:pPr lvl="2"/>
            <a:r>
              <a:rPr lang="en-US" dirty="0"/>
              <a:t>Prior auth only applying to drugs with inappropriate use for reasons other than medical necessity</a:t>
            </a:r>
          </a:p>
          <a:p>
            <a:pPr lvl="2"/>
            <a:r>
              <a:rPr lang="en-US" dirty="0"/>
              <a:t>Bulk purchasing and negotiations to control drug prices</a:t>
            </a:r>
          </a:p>
          <a:p>
            <a:pPr lvl="2"/>
            <a:r>
              <a:rPr lang="en-US" dirty="0"/>
              <a:t>More incentive to prioritize research towards treatment of SMI</a:t>
            </a:r>
          </a:p>
          <a:p>
            <a:pPr lvl="1"/>
            <a:endParaRPr lang="en-US" dirty="0"/>
          </a:p>
        </p:txBody>
      </p:sp>
      <p:sp>
        <p:nvSpPr>
          <p:cNvPr id="4" name="Rectangle 3">
            <a:extLst>
              <a:ext uri="{FF2B5EF4-FFF2-40B4-BE49-F238E27FC236}">
                <a16:creationId xmlns:a16="http://schemas.microsoft.com/office/drawing/2014/main" id="{FE4BB437-ECB9-6F47-B750-387F5A642194}"/>
              </a:ext>
            </a:extLst>
          </p:cNvPr>
          <p:cNvSpPr/>
          <p:nvPr/>
        </p:nvSpPr>
        <p:spPr>
          <a:xfrm>
            <a:off x="-1" y="6491963"/>
            <a:ext cx="9144000" cy="246221"/>
          </a:xfrm>
          <a:prstGeom prst="rect">
            <a:avLst/>
          </a:prstGeom>
        </p:spPr>
        <p:txBody>
          <a:bodyPr wrap="square">
            <a:spAutoFit/>
          </a:bodyPr>
          <a:lstStyle/>
          <a:p>
            <a:pPr algn="ctr"/>
            <a:r>
              <a:rPr lang="en-US" sz="1000" dirty="0">
                <a:hlinkClick r:id="rId2"/>
              </a:rPr>
              <a:t>https://pnhp.org/what-is-single-payer/physicians-proposal/</a:t>
            </a:r>
            <a:endParaRPr lang="en-US" sz="1000" dirty="0"/>
          </a:p>
        </p:txBody>
      </p:sp>
    </p:spTree>
    <p:extLst>
      <p:ext uri="{BB962C8B-B14F-4D97-AF65-F5344CB8AC3E}">
        <p14:creationId xmlns:p14="http://schemas.microsoft.com/office/powerpoint/2010/main" val="363654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a:bodyPr>
          <a:lstStyle/>
          <a:p>
            <a:r>
              <a:rPr lang="en-US" sz="3200" b="1" i="1" dirty="0"/>
              <a:t>Q4: What needs to be done beyond the adoption of a single payer system (or needs to be added to single payer legislation) to improve mental healthcare?</a:t>
            </a:r>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08618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lnSpcReduction="10000"/>
          </a:bodyPr>
          <a:lstStyle/>
          <a:p>
            <a:r>
              <a:rPr lang="en-US" dirty="0"/>
              <a:t>Mental health disorders are a leading cause of disability in the U.S.</a:t>
            </a:r>
          </a:p>
          <a:p>
            <a:r>
              <a:rPr lang="en-US" dirty="0"/>
              <a:t>1 in 5 U.S. adults have a mental illness, yet less than 40% of affected adults will receive any mental health services</a:t>
            </a:r>
          </a:p>
          <a:p>
            <a:r>
              <a:rPr lang="en-US" dirty="0"/>
              <a:t>4 million children/adolescents suffer from a serious mental illness, yet only 1/5</a:t>
            </a:r>
            <a:r>
              <a:rPr lang="en-US" baseline="30000" dirty="0"/>
              <a:t>th</a:t>
            </a:r>
            <a:r>
              <a:rPr lang="en-US" dirty="0"/>
              <a:t> receive MH services</a:t>
            </a:r>
          </a:p>
          <a:p>
            <a:r>
              <a:rPr lang="en-US" dirty="0"/>
              <a:t>Inadequate treatment leads to suffering, homelessness, decreased productivity, suicide and increased costs</a:t>
            </a:r>
          </a:p>
          <a:p>
            <a:r>
              <a:rPr lang="en-US" dirty="0"/>
              <a:t>Higher rates of poverty, </a:t>
            </a:r>
            <a:r>
              <a:rPr lang="en-US" dirty="0" err="1"/>
              <a:t>uninsurance</a:t>
            </a:r>
            <a:r>
              <a:rPr lang="en-US" dirty="0"/>
              <a:t>, under-insurance among individuals with mental illness</a:t>
            </a:r>
          </a:p>
          <a:p>
            <a:endParaRPr lang="en-US" dirty="0"/>
          </a:p>
        </p:txBody>
      </p:sp>
      <p:sp>
        <p:nvSpPr>
          <p:cNvPr id="2" name="Title 1"/>
          <p:cNvSpPr>
            <a:spLocks noGrp="1"/>
          </p:cNvSpPr>
          <p:nvPr>
            <p:ph type="title"/>
          </p:nvPr>
        </p:nvSpPr>
        <p:spPr/>
        <p:txBody>
          <a:bodyPr/>
          <a:lstStyle/>
          <a:p>
            <a:r>
              <a:rPr lang="en-US" dirty="0"/>
              <a:t>Mental Health &amp; Access to Care</a:t>
            </a:r>
          </a:p>
        </p:txBody>
      </p:sp>
      <p:sp>
        <p:nvSpPr>
          <p:cNvPr id="5" name="Rectangle 4">
            <a:extLst>
              <a:ext uri="{FF2B5EF4-FFF2-40B4-BE49-F238E27FC236}">
                <a16:creationId xmlns:a16="http://schemas.microsoft.com/office/drawing/2014/main" id="{915E1AD6-D9DB-7446-B146-9505639DC1E3}"/>
              </a:ext>
            </a:extLst>
          </p:cNvPr>
          <p:cNvSpPr/>
          <p:nvPr/>
        </p:nvSpPr>
        <p:spPr>
          <a:xfrm>
            <a:off x="0" y="6553200"/>
            <a:ext cx="9144000" cy="276999"/>
          </a:xfrm>
          <a:prstGeom prst="rect">
            <a:avLst/>
          </a:prstGeom>
        </p:spPr>
        <p:txBody>
          <a:bodyPr wrap="square">
            <a:spAutoFit/>
          </a:bodyPr>
          <a:lstStyle/>
          <a:p>
            <a:pPr algn="ctr"/>
            <a:r>
              <a:rPr lang="en-US" sz="1200" dirty="0"/>
              <a:t>Slide adapted from unpublished report by Dr. Wes Boyd, Dr. Steven Kemble, Dr. Leslie </a:t>
            </a:r>
            <a:r>
              <a:rPr lang="en-US" sz="1200" dirty="0" err="1"/>
              <a:t>Gise</a:t>
            </a:r>
            <a:endParaRPr lang="en-US" sz="1200" dirty="0"/>
          </a:p>
        </p:txBody>
      </p:sp>
      <p:sp>
        <p:nvSpPr>
          <p:cNvPr id="6" name="Rectangle 5">
            <a:extLst>
              <a:ext uri="{FF2B5EF4-FFF2-40B4-BE49-F238E27FC236}">
                <a16:creationId xmlns:a16="http://schemas.microsoft.com/office/drawing/2014/main" id="{807FF846-A6D7-2544-8B84-656EAD52A83B}"/>
              </a:ext>
            </a:extLst>
          </p:cNvPr>
          <p:cNvSpPr/>
          <p:nvPr/>
        </p:nvSpPr>
        <p:spPr>
          <a:xfrm>
            <a:off x="1" y="6367790"/>
            <a:ext cx="9143999" cy="261610"/>
          </a:xfrm>
          <a:prstGeom prst="rect">
            <a:avLst/>
          </a:prstGeom>
        </p:spPr>
        <p:txBody>
          <a:bodyPr wrap="square">
            <a:spAutoFit/>
          </a:bodyPr>
          <a:lstStyle/>
          <a:p>
            <a:pPr algn="ctr"/>
            <a:r>
              <a:rPr lang="en-US" sz="1100" dirty="0">
                <a:hlinkClick r:id="rId2"/>
              </a:rPr>
              <a:t>https://www.ajmc.com/conferences/apa-2018/singlepayer-system-is-the-solution-for-mental-health-care-panelists-say</a:t>
            </a:r>
            <a:endParaRPr lang="en-US" sz="1100" dirty="0"/>
          </a:p>
        </p:txBody>
      </p:sp>
    </p:spTree>
    <p:extLst>
      <p:ext uri="{BB962C8B-B14F-4D97-AF65-F5344CB8AC3E}">
        <p14:creationId xmlns:p14="http://schemas.microsoft.com/office/powerpoint/2010/main" val="218624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Needed</a:t>
            </a:r>
          </a:p>
        </p:txBody>
      </p:sp>
      <p:sp>
        <p:nvSpPr>
          <p:cNvPr id="10" name="Content Placeholder 2"/>
          <p:cNvSpPr>
            <a:spLocks noGrp="1"/>
          </p:cNvSpPr>
          <p:nvPr>
            <p:ph idx="1"/>
          </p:nvPr>
        </p:nvSpPr>
        <p:spPr>
          <a:xfrm>
            <a:off x="872067" y="2675467"/>
            <a:ext cx="7408333" cy="3450696"/>
          </a:xfrm>
        </p:spPr>
        <p:txBody>
          <a:bodyPr>
            <a:normAutofit/>
          </a:bodyPr>
          <a:lstStyle/>
          <a:p>
            <a:r>
              <a:rPr lang="en-US" dirty="0"/>
              <a:t>TRUE mental health parity (with ENFORCEMENT)</a:t>
            </a:r>
          </a:p>
          <a:p>
            <a:pPr lvl="2"/>
            <a:r>
              <a:rPr lang="en-US" dirty="0"/>
              <a:t>Mental Health Parity Compliance Act</a:t>
            </a:r>
          </a:p>
        </p:txBody>
      </p:sp>
      <p:sp>
        <p:nvSpPr>
          <p:cNvPr id="4" name="Rectangle 3">
            <a:extLst>
              <a:ext uri="{FF2B5EF4-FFF2-40B4-BE49-F238E27FC236}">
                <a16:creationId xmlns:a16="http://schemas.microsoft.com/office/drawing/2014/main" id="{D80AB536-1300-114C-9A64-2A409474D095}"/>
              </a:ext>
            </a:extLst>
          </p:cNvPr>
          <p:cNvSpPr/>
          <p:nvPr/>
        </p:nvSpPr>
        <p:spPr>
          <a:xfrm>
            <a:off x="1676400" y="6381172"/>
            <a:ext cx="6248400" cy="276999"/>
          </a:xfrm>
          <a:prstGeom prst="rect">
            <a:avLst/>
          </a:prstGeom>
        </p:spPr>
        <p:txBody>
          <a:bodyPr wrap="square">
            <a:spAutoFit/>
          </a:bodyPr>
          <a:lstStyle/>
          <a:p>
            <a:r>
              <a:rPr lang="en-US" sz="1200" dirty="0">
                <a:hlinkClick r:id="rId3"/>
              </a:rPr>
              <a:t>https://www.healthaffairs.org/do/10.1377/hpb20140403.871424/full/healthpolicybrief_112.pdf</a:t>
            </a:r>
            <a:endParaRPr lang="en-US" sz="1200" dirty="0"/>
          </a:p>
        </p:txBody>
      </p:sp>
    </p:spTree>
    <p:extLst>
      <p:ext uri="{BB962C8B-B14F-4D97-AF65-F5344CB8AC3E}">
        <p14:creationId xmlns:p14="http://schemas.microsoft.com/office/powerpoint/2010/main" val="17097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Needed</a:t>
            </a:r>
          </a:p>
        </p:txBody>
      </p:sp>
      <p:sp>
        <p:nvSpPr>
          <p:cNvPr id="10" name="Content Placeholder 2"/>
          <p:cNvSpPr>
            <a:spLocks noGrp="1"/>
          </p:cNvSpPr>
          <p:nvPr>
            <p:ph idx="1"/>
          </p:nvPr>
        </p:nvSpPr>
        <p:spPr>
          <a:xfrm>
            <a:off x="872067" y="2675467"/>
            <a:ext cx="7408333" cy="3450696"/>
          </a:xfrm>
        </p:spPr>
        <p:txBody>
          <a:bodyPr>
            <a:normAutofit lnSpcReduction="10000"/>
          </a:bodyPr>
          <a:lstStyle/>
          <a:p>
            <a:r>
              <a:rPr lang="en-US" dirty="0"/>
              <a:t>Increase # of MH practitioners</a:t>
            </a:r>
          </a:p>
          <a:p>
            <a:r>
              <a:rPr lang="en-US" dirty="0"/>
              <a:t>Increase of inpatient psychiatric beds</a:t>
            </a:r>
          </a:p>
          <a:p>
            <a:r>
              <a:rPr lang="en-US" dirty="0"/>
              <a:t>Increased focus on treatment of serious mental illness (SMI), including education/training of providers</a:t>
            </a:r>
          </a:p>
          <a:p>
            <a:r>
              <a:rPr lang="en-US" dirty="0"/>
              <a:t>Integrated care – mental health care embedded in primary care and general medical settings</a:t>
            </a:r>
          </a:p>
          <a:p>
            <a:r>
              <a:rPr lang="en-US" dirty="0"/>
              <a:t>Elimination of for-profit hospitals</a:t>
            </a:r>
          </a:p>
          <a:p>
            <a:r>
              <a:rPr lang="en-US" dirty="0"/>
              <a:t>Incentives, funding for innovation/pilot programs to expand access to community-based services for SMI </a:t>
            </a:r>
          </a:p>
        </p:txBody>
      </p:sp>
      <p:sp>
        <p:nvSpPr>
          <p:cNvPr id="4" name="Rectangle 3">
            <a:extLst>
              <a:ext uri="{FF2B5EF4-FFF2-40B4-BE49-F238E27FC236}">
                <a16:creationId xmlns:a16="http://schemas.microsoft.com/office/drawing/2014/main" id="{6968EEA9-579B-4440-AA20-907F2CCC2F43}"/>
              </a:ext>
            </a:extLst>
          </p:cNvPr>
          <p:cNvSpPr/>
          <p:nvPr/>
        </p:nvSpPr>
        <p:spPr>
          <a:xfrm>
            <a:off x="1676400" y="6381172"/>
            <a:ext cx="6248400" cy="276999"/>
          </a:xfrm>
          <a:prstGeom prst="rect">
            <a:avLst/>
          </a:prstGeom>
        </p:spPr>
        <p:txBody>
          <a:bodyPr wrap="square">
            <a:spAutoFit/>
          </a:bodyPr>
          <a:lstStyle/>
          <a:p>
            <a:r>
              <a:rPr lang="en-US" sz="1200" dirty="0">
                <a:hlinkClick r:id="rId3"/>
              </a:rPr>
              <a:t>https://www.healthaffairs.org/do/10.1377/hpb20140403.871424/full/healthpolicybrief_112.pdf</a:t>
            </a:r>
            <a:endParaRPr lang="en-US" sz="1200" dirty="0"/>
          </a:p>
        </p:txBody>
      </p:sp>
    </p:spTree>
    <p:extLst>
      <p:ext uri="{BB962C8B-B14F-4D97-AF65-F5344CB8AC3E}">
        <p14:creationId xmlns:p14="http://schemas.microsoft.com/office/powerpoint/2010/main" val="335481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Needed</a:t>
            </a:r>
          </a:p>
        </p:txBody>
      </p:sp>
      <p:sp>
        <p:nvSpPr>
          <p:cNvPr id="10" name="Content Placeholder 2"/>
          <p:cNvSpPr>
            <a:spLocks noGrp="1"/>
          </p:cNvSpPr>
          <p:nvPr>
            <p:ph idx="1"/>
          </p:nvPr>
        </p:nvSpPr>
        <p:spPr>
          <a:xfrm>
            <a:off x="872067" y="2675467"/>
            <a:ext cx="7967133" cy="3450696"/>
          </a:xfrm>
        </p:spPr>
        <p:txBody>
          <a:bodyPr>
            <a:normAutofit fontScale="92500"/>
          </a:bodyPr>
          <a:lstStyle/>
          <a:p>
            <a:r>
              <a:rPr lang="en-US" dirty="0"/>
              <a:t>Expand access to substance use treatment</a:t>
            </a:r>
          </a:p>
          <a:p>
            <a:r>
              <a:rPr lang="en-US" dirty="0"/>
              <a:t>Improve coordinated care - allow providers to share patient’s substance use records with other members on health care team</a:t>
            </a:r>
          </a:p>
          <a:p>
            <a:r>
              <a:rPr lang="en-US" dirty="0"/>
              <a:t>Funding increases for research into child and adolescent psychiatric disorders &amp; treatment options</a:t>
            </a:r>
          </a:p>
          <a:p>
            <a:r>
              <a:rPr lang="en-US" dirty="0"/>
              <a:t>Expansion of loan forgiveness programs for child and adolescent psychiatry trainees</a:t>
            </a:r>
          </a:p>
          <a:p>
            <a:r>
              <a:rPr lang="en-US" dirty="0"/>
              <a:t>Increased federal support for training programs via GME funds</a:t>
            </a:r>
          </a:p>
        </p:txBody>
      </p:sp>
      <p:sp>
        <p:nvSpPr>
          <p:cNvPr id="3" name="Rectangle 2">
            <a:extLst>
              <a:ext uri="{FF2B5EF4-FFF2-40B4-BE49-F238E27FC236}">
                <a16:creationId xmlns:a16="http://schemas.microsoft.com/office/drawing/2014/main" id="{D521ECAB-320B-9740-89CD-8AD840D07D56}"/>
              </a:ext>
            </a:extLst>
          </p:cNvPr>
          <p:cNvSpPr/>
          <p:nvPr/>
        </p:nvSpPr>
        <p:spPr>
          <a:xfrm>
            <a:off x="0" y="6504801"/>
            <a:ext cx="9144000" cy="276999"/>
          </a:xfrm>
          <a:prstGeom prst="rect">
            <a:avLst/>
          </a:prstGeom>
        </p:spPr>
        <p:txBody>
          <a:bodyPr wrap="square">
            <a:spAutoFit/>
          </a:bodyPr>
          <a:lstStyle/>
          <a:p>
            <a:pPr algn="ctr"/>
            <a:r>
              <a:rPr lang="en-US" sz="1200" dirty="0">
                <a:hlinkClick r:id="rId3"/>
              </a:rPr>
              <a:t>https://www.treatmentadvocacycenter.org/fixing-the-system</a:t>
            </a:r>
            <a:endParaRPr lang="en-US" sz="1200" dirty="0"/>
          </a:p>
        </p:txBody>
      </p:sp>
      <p:sp>
        <p:nvSpPr>
          <p:cNvPr id="4" name="Rectangle 3">
            <a:extLst>
              <a:ext uri="{FF2B5EF4-FFF2-40B4-BE49-F238E27FC236}">
                <a16:creationId xmlns:a16="http://schemas.microsoft.com/office/drawing/2014/main" id="{60974267-2CA6-3D4E-B76D-5E4027FA89C2}"/>
              </a:ext>
            </a:extLst>
          </p:cNvPr>
          <p:cNvSpPr/>
          <p:nvPr/>
        </p:nvSpPr>
        <p:spPr>
          <a:xfrm>
            <a:off x="-20782" y="6227802"/>
            <a:ext cx="9144000" cy="276999"/>
          </a:xfrm>
          <a:prstGeom prst="rect">
            <a:avLst/>
          </a:prstGeom>
        </p:spPr>
        <p:txBody>
          <a:bodyPr wrap="square">
            <a:spAutoFit/>
          </a:bodyPr>
          <a:lstStyle/>
          <a:p>
            <a:pPr algn="ctr"/>
            <a:r>
              <a:rPr lang="en-US" sz="1200" dirty="0">
                <a:hlinkClick r:id="rId4"/>
              </a:rPr>
              <a:t>https://www.mhanational.org/position-statements</a:t>
            </a:r>
            <a:endParaRPr lang="en-US" sz="1200" dirty="0"/>
          </a:p>
        </p:txBody>
      </p:sp>
      <p:sp>
        <p:nvSpPr>
          <p:cNvPr id="5" name="Rectangle 4">
            <a:extLst>
              <a:ext uri="{FF2B5EF4-FFF2-40B4-BE49-F238E27FC236}">
                <a16:creationId xmlns:a16="http://schemas.microsoft.com/office/drawing/2014/main" id="{3B67CA03-8B4D-E547-9A0B-9D8E63AC843C}"/>
              </a:ext>
            </a:extLst>
          </p:cNvPr>
          <p:cNvSpPr/>
          <p:nvPr/>
        </p:nvSpPr>
        <p:spPr>
          <a:xfrm>
            <a:off x="0" y="5987663"/>
            <a:ext cx="9144000" cy="276999"/>
          </a:xfrm>
          <a:prstGeom prst="rect">
            <a:avLst/>
          </a:prstGeom>
        </p:spPr>
        <p:txBody>
          <a:bodyPr wrap="square">
            <a:spAutoFit/>
          </a:bodyPr>
          <a:lstStyle/>
          <a:p>
            <a:pPr algn="ctr"/>
            <a:r>
              <a:rPr lang="en-US" sz="1200" dirty="0">
                <a:hlinkClick r:id="rId5"/>
              </a:rPr>
              <a:t>https://www.nami.org/getattachment/Learn-More/Mental-Health-Public-Policy/Public-Policy-Platform-December-2016-(1).pdf</a:t>
            </a:r>
            <a:endParaRPr lang="en-US" sz="1200" dirty="0"/>
          </a:p>
        </p:txBody>
      </p:sp>
    </p:spTree>
    <p:extLst>
      <p:ext uri="{BB962C8B-B14F-4D97-AF65-F5344CB8AC3E}">
        <p14:creationId xmlns:p14="http://schemas.microsoft.com/office/powerpoint/2010/main" val="357380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Needed</a:t>
            </a:r>
          </a:p>
        </p:txBody>
      </p:sp>
      <p:sp>
        <p:nvSpPr>
          <p:cNvPr id="10" name="Content Placeholder 2"/>
          <p:cNvSpPr>
            <a:spLocks noGrp="1"/>
          </p:cNvSpPr>
          <p:nvPr>
            <p:ph idx="1"/>
          </p:nvPr>
        </p:nvSpPr>
        <p:spPr>
          <a:xfrm>
            <a:off x="872067" y="2675466"/>
            <a:ext cx="7967133" cy="3844205"/>
          </a:xfrm>
        </p:spPr>
        <p:txBody>
          <a:bodyPr>
            <a:normAutofit fontScale="85000" lnSpcReduction="20000"/>
          </a:bodyPr>
          <a:lstStyle/>
          <a:p>
            <a:r>
              <a:rPr lang="en-US" dirty="0"/>
              <a:t>Criminal justice reform</a:t>
            </a:r>
          </a:p>
          <a:p>
            <a:r>
              <a:rPr lang="en-US" dirty="0"/>
              <a:t>Decriminalization of marijuana and opioid use</a:t>
            </a:r>
          </a:p>
          <a:p>
            <a:r>
              <a:rPr lang="en-US" dirty="0"/>
              <a:t>Supportive housing</a:t>
            </a:r>
          </a:p>
          <a:p>
            <a:r>
              <a:rPr lang="en-US" dirty="0"/>
              <a:t>Immigration reform</a:t>
            </a:r>
          </a:p>
          <a:p>
            <a:r>
              <a:rPr lang="en-US" dirty="0"/>
              <a:t>Increased training and research for addiction treatment</a:t>
            </a:r>
          </a:p>
          <a:p>
            <a:r>
              <a:rPr lang="en-US" dirty="0"/>
              <a:t>Increased case managers and peer specialists</a:t>
            </a:r>
          </a:p>
          <a:p>
            <a:r>
              <a:rPr lang="en-US" dirty="0"/>
              <a:t>Expansion of school-based mental health programs</a:t>
            </a:r>
          </a:p>
          <a:p>
            <a:r>
              <a:rPr lang="en-US" dirty="0"/>
              <a:t>Expansion of behavioral health workforce</a:t>
            </a:r>
          </a:p>
          <a:p>
            <a:r>
              <a:rPr lang="en-US" dirty="0"/>
              <a:t>Increase funds for suicide prevention and awareness</a:t>
            </a:r>
          </a:p>
          <a:p>
            <a:r>
              <a:rPr lang="en-US" dirty="0"/>
              <a:t>Invest in veteran mental health</a:t>
            </a:r>
          </a:p>
          <a:p>
            <a:r>
              <a:rPr lang="en-US" dirty="0"/>
              <a:t>Expand telepsychiatry to alleviate geographic disparities</a:t>
            </a:r>
          </a:p>
          <a:p>
            <a:r>
              <a:rPr lang="en-US" dirty="0"/>
              <a:t>Expand first-episode psychosis programs</a:t>
            </a:r>
          </a:p>
        </p:txBody>
      </p:sp>
      <p:sp>
        <p:nvSpPr>
          <p:cNvPr id="4" name="Rectangle 3">
            <a:extLst>
              <a:ext uri="{FF2B5EF4-FFF2-40B4-BE49-F238E27FC236}">
                <a16:creationId xmlns:a16="http://schemas.microsoft.com/office/drawing/2014/main" id="{0B987F81-1835-734C-82AA-5F63DC51A924}"/>
              </a:ext>
            </a:extLst>
          </p:cNvPr>
          <p:cNvSpPr/>
          <p:nvPr/>
        </p:nvSpPr>
        <p:spPr>
          <a:xfrm>
            <a:off x="0" y="6629400"/>
            <a:ext cx="9144000" cy="215444"/>
          </a:xfrm>
          <a:prstGeom prst="rect">
            <a:avLst/>
          </a:prstGeom>
        </p:spPr>
        <p:txBody>
          <a:bodyPr wrap="square">
            <a:spAutoFit/>
          </a:bodyPr>
          <a:lstStyle/>
          <a:p>
            <a:pPr algn="ctr"/>
            <a:r>
              <a:rPr lang="en-US" sz="800" dirty="0">
                <a:hlinkClick r:id="rId2"/>
              </a:rPr>
              <a:t>https://www.treatmentadvocacycenter.org/fixing-the-system</a:t>
            </a:r>
            <a:endParaRPr lang="en-US" sz="800" dirty="0"/>
          </a:p>
        </p:txBody>
      </p:sp>
      <p:sp>
        <p:nvSpPr>
          <p:cNvPr id="5" name="Rectangle 4">
            <a:extLst>
              <a:ext uri="{FF2B5EF4-FFF2-40B4-BE49-F238E27FC236}">
                <a16:creationId xmlns:a16="http://schemas.microsoft.com/office/drawing/2014/main" id="{E754CACE-4C08-E348-A49B-243310B1E210}"/>
              </a:ext>
            </a:extLst>
          </p:cNvPr>
          <p:cNvSpPr/>
          <p:nvPr/>
        </p:nvSpPr>
        <p:spPr>
          <a:xfrm>
            <a:off x="-20782" y="6490156"/>
            <a:ext cx="9144000" cy="215444"/>
          </a:xfrm>
          <a:prstGeom prst="rect">
            <a:avLst/>
          </a:prstGeom>
        </p:spPr>
        <p:txBody>
          <a:bodyPr wrap="square">
            <a:spAutoFit/>
          </a:bodyPr>
          <a:lstStyle/>
          <a:p>
            <a:pPr algn="ctr"/>
            <a:r>
              <a:rPr lang="en-US" sz="800" dirty="0">
                <a:hlinkClick r:id="rId3"/>
              </a:rPr>
              <a:t>https://www.mhanational.org/position-statements</a:t>
            </a:r>
            <a:endParaRPr lang="en-US" sz="800" dirty="0"/>
          </a:p>
        </p:txBody>
      </p:sp>
      <p:sp>
        <p:nvSpPr>
          <p:cNvPr id="6" name="Rectangle 5">
            <a:extLst>
              <a:ext uri="{FF2B5EF4-FFF2-40B4-BE49-F238E27FC236}">
                <a16:creationId xmlns:a16="http://schemas.microsoft.com/office/drawing/2014/main" id="{01071A97-5684-EC41-8AEF-0AE45807C066}"/>
              </a:ext>
            </a:extLst>
          </p:cNvPr>
          <p:cNvSpPr/>
          <p:nvPr/>
        </p:nvSpPr>
        <p:spPr>
          <a:xfrm>
            <a:off x="0" y="6337756"/>
            <a:ext cx="9144000" cy="215444"/>
          </a:xfrm>
          <a:prstGeom prst="rect">
            <a:avLst/>
          </a:prstGeom>
        </p:spPr>
        <p:txBody>
          <a:bodyPr wrap="square">
            <a:spAutoFit/>
          </a:bodyPr>
          <a:lstStyle/>
          <a:p>
            <a:pPr algn="ctr"/>
            <a:r>
              <a:rPr lang="en-US" sz="800" dirty="0">
                <a:hlinkClick r:id="rId4"/>
              </a:rPr>
              <a:t>https://www.nami.org/getattachment/Learn-More/Mental-Health-Public-Policy/Public-Policy-Platform-December-2016-(1).pdf</a:t>
            </a:r>
            <a:endParaRPr lang="en-US" sz="800" dirty="0"/>
          </a:p>
        </p:txBody>
      </p:sp>
    </p:spTree>
    <p:extLst>
      <p:ext uri="{BB962C8B-B14F-4D97-AF65-F5344CB8AC3E}">
        <p14:creationId xmlns:p14="http://schemas.microsoft.com/office/powerpoint/2010/main" val="425493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a:bodyPr>
          <a:lstStyle/>
          <a:p>
            <a:r>
              <a:rPr lang="en-US" sz="3200" b="1" i="1" dirty="0"/>
              <a:t>Q5: How can the single payer movement better focus on AND advocate for improved mental healthcare? </a:t>
            </a:r>
          </a:p>
          <a:p>
            <a:r>
              <a:rPr lang="en-US" sz="3200" b="1" i="1" dirty="0"/>
              <a:t>Q6: How can we bring individuals and families affected by mental illness/substance use disorders into the movement?</a:t>
            </a:r>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47726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JAN 30 EVENT: NAMI-NYC &amp; </a:t>
            </a:r>
            <a:br>
              <a:rPr lang="en-US" dirty="0"/>
            </a:br>
            <a:r>
              <a:rPr lang="en-US" dirty="0"/>
              <a:t>Campaign for NY Health</a:t>
            </a:r>
          </a:p>
        </p:txBody>
      </p:sp>
      <p:pic>
        <p:nvPicPr>
          <p:cNvPr id="5" name="Picture 2" descr="C:\Users\mzingma1\Documents\Untitled_Message\IMG_54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4676" t="19584" r="16435" b="5922"/>
          <a:stretch/>
        </p:blipFill>
        <p:spPr bwMode="auto">
          <a:xfrm>
            <a:off x="533400" y="2360330"/>
            <a:ext cx="4007556" cy="28382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zingma1\Documents\Untitled_Message\IMG_544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8289" r="4762" b="4938"/>
          <a:stretch/>
        </p:blipFill>
        <p:spPr bwMode="auto">
          <a:xfrm>
            <a:off x="4800600" y="3810000"/>
            <a:ext cx="4063999" cy="27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4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Opportunities for Advocacy</a:t>
            </a:r>
          </a:p>
        </p:txBody>
      </p:sp>
      <p:sp>
        <p:nvSpPr>
          <p:cNvPr id="8" name="Content Placeholder 2"/>
          <p:cNvSpPr>
            <a:spLocks noGrp="1"/>
          </p:cNvSpPr>
          <p:nvPr>
            <p:ph idx="1"/>
          </p:nvPr>
        </p:nvSpPr>
        <p:spPr>
          <a:xfrm>
            <a:off x="872067" y="2675467"/>
            <a:ext cx="7408333" cy="3450696"/>
          </a:xfrm>
        </p:spPr>
        <p:txBody>
          <a:bodyPr>
            <a:normAutofit fontScale="92500"/>
          </a:bodyPr>
          <a:lstStyle/>
          <a:p>
            <a:r>
              <a:rPr lang="en-US" dirty="0"/>
              <a:t>Local + State NAMI Chapters, National NAMI</a:t>
            </a:r>
          </a:p>
          <a:p>
            <a:r>
              <a:rPr lang="en-US" dirty="0"/>
              <a:t>Community-based mental health and substance use treatment and advocacy organizations</a:t>
            </a:r>
          </a:p>
          <a:p>
            <a:r>
              <a:rPr lang="en-US" dirty="0"/>
              <a:t>Treatment Advocacy Center – national, state, local</a:t>
            </a:r>
          </a:p>
          <a:p>
            <a:r>
              <a:rPr lang="en-US" dirty="0"/>
              <a:t>Professional Organizations:</a:t>
            </a:r>
          </a:p>
          <a:p>
            <a:pPr lvl="2"/>
            <a:r>
              <a:rPr lang="en-US" dirty="0"/>
              <a:t>American Psychiatric Association (APA)</a:t>
            </a:r>
          </a:p>
          <a:p>
            <a:pPr lvl="2"/>
            <a:r>
              <a:rPr lang="en-US" dirty="0"/>
              <a:t>American Academy of Child &amp; Adolescent Psychiatry (AACAP)</a:t>
            </a:r>
          </a:p>
          <a:p>
            <a:pPr lvl="2"/>
            <a:r>
              <a:rPr lang="en-US" dirty="0"/>
              <a:t>American Academy of Community Psychiatrists (AACP)</a:t>
            </a:r>
          </a:p>
          <a:p>
            <a:r>
              <a:rPr lang="en-US" dirty="0"/>
              <a:t>PNHP Mental Health Proposal</a:t>
            </a:r>
          </a:p>
          <a:p>
            <a:endParaRPr lang="en-US" dirty="0"/>
          </a:p>
        </p:txBody>
      </p:sp>
    </p:spTree>
    <p:extLst>
      <p:ext uri="{BB962C8B-B14F-4D97-AF65-F5344CB8AC3E}">
        <p14:creationId xmlns:p14="http://schemas.microsoft.com/office/powerpoint/2010/main" val="42303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a:bodyPr>
          <a:lstStyle/>
          <a:p>
            <a:r>
              <a:rPr lang="en-US" sz="3200" b="1" i="1" dirty="0"/>
              <a:t>Q1: In what ways (that you know of) does the U.S. health system negatively impact mental health and substance use disorder treatment?</a:t>
            </a:r>
          </a:p>
          <a:p>
            <a:endParaRPr lang="en-US" dirty="0"/>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88705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814733" cy="3953934"/>
          </a:xfrm>
        </p:spPr>
        <p:txBody>
          <a:bodyPr>
            <a:normAutofit/>
          </a:bodyPr>
          <a:lstStyle/>
          <a:p>
            <a:r>
              <a:rPr lang="en-US" sz="3200" b="1" i="1" dirty="0"/>
              <a:t>Q2: Why do you think that mental health has been treated differently from “physical” health in our insurance system?</a:t>
            </a:r>
          </a:p>
          <a:p>
            <a:endParaRPr lang="en-US" dirty="0"/>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93855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Blue Cross formed (1936), followed by Blue Shield (1946)</a:t>
            </a:r>
          </a:p>
          <a:p>
            <a:r>
              <a:rPr lang="en-US" dirty="0"/>
              <a:t>WWII: Health benefits linked to employment</a:t>
            </a:r>
          </a:p>
          <a:p>
            <a:r>
              <a:rPr lang="en-US" dirty="0"/>
              <a:t>1952: IRS rules employer contributions are tax deductible for employers and not income for employees</a:t>
            </a:r>
          </a:p>
          <a:p>
            <a:r>
              <a:rPr lang="en-US" dirty="0"/>
              <a:t>1950s: Commercial life insurance companies begin selling health insurance to employers</a:t>
            </a:r>
          </a:p>
        </p:txBody>
      </p:sp>
      <p:sp>
        <p:nvSpPr>
          <p:cNvPr id="2" name="Title 1"/>
          <p:cNvSpPr>
            <a:spLocks noGrp="1"/>
          </p:cNvSpPr>
          <p:nvPr>
            <p:ph type="title"/>
          </p:nvPr>
        </p:nvSpPr>
        <p:spPr/>
        <p:txBody>
          <a:bodyPr/>
          <a:lstStyle/>
          <a:p>
            <a:r>
              <a:rPr lang="en-US" dirty="0"/>
              <a:t>Evolution of U.S. Health Insurance</a:t>
            </a:r>
          </a:p>
        </p:txBody>
      </p:sp>
      <p:sp>
        <p:nvSpPr>
          <p:cNvPr id="4" name="Rectangle 3">
            <a:extLst>
              <a:ext uri="{FF2B5EF4-FFF2-40B4-BE49-F238E27FC236}">
                <a16:creationId xmlns:a16="http://schemas.microsoft.com/office/drawing/2014/main" id="{C37D42B1-C2F7-7044-89DB-2388BE1D53BB}"/>
              </a:ext>
            </a:extLst>
          </p:cNvPr>
          <p:cNvSpPr/>
          <p:nvPr/>
        </p:nvSpPr>
        <p:spPr>
          <a:xfrm>
            <a:off x="1905000" y="6335006"/>
            <a:ext cx="5715000" cy="276999"/>
          </a:xfrm>
          <a:prstGeom prst="rect">
            <a:avLst/>
          </a:prstGeom>
        </p:spPr>
        <p:txBody>
          <a:bodyPr wrap="square">
            <a:spAutoFit/>
          </a:bodyPr>
          <a:lstStyle/>
          <a:p>
            <a:pPr algn="ctr"/>
            <a:r>
              <a:rPr lang="en-US" sz="1200" dirty="0">
                <a:hlinkClick r:id="rId3"/>
              </a:rPr>
              <a:t>https://www.ncbi.nlm.nih.gov/books/NBK235989/</a:t>
            </a:r>
            <a:endParaRPr lang="en-US" sz="1200" dirty="0"/>
          </a:p>
        </p:txBody>
      </p:sp>
      <p:sp>
        <p:nvSpPr>
          <p:cNvPr id="5" name="Rectangle 4">
            <a:extLst>
              <a:ext uri="{FF2B5EF4-FFF2-40B4-BE49-F238E27FC236}">
                <a16:creationId xmlns:a16="http://schemas.microsoft.com/office/drawing/2014/main" id="{97040CFC-B5E3-224C-9B58-EF5486E9CC91}"/>
              </a:ext>
            </a:extLst>
          </p:cNvPr>
          <p:cNvSpPr/>
          <p:nvPr/>
        </p:nvSpPr>
        <p:spPr>
          <a:xfrm>
            <a:off x="2476500" y="6519672"/>
            <a:ext cx="4572000" cy="276999"/>
          </a:xfrm>
          <a:prstGeom prst="rect">
            <a:avLst/>
          </a:prstGeom>
        </p:spPr>
        <p:txBody>
          <a:bodyPr>
            <a:spAutoFit/>
          </a:bodyPr>
          <a:lstStyle/>
          <a:p>
            <a:pPr algn="ctr"/>
            <a:r>
              <a:rPr lang="en-US" sz="1200" dirty="0"/>
              <a:t>Slides adapted from Dr. Peter </a:t>
            </a:r>
            <a:r>
              <a:rPr lang="en-US" sz="1200" dirty="0" err="1"/>
              <a:t>Steinglass</a:t>
            </a:r>
            <a:endParaRPr lang="en-US" sz="1200" dirty="0"/>
          </a:p>
        </p:txBody>
      </p:sp>
    </p:spTree>
    <p:extLst>
      <p:ext uri="{BB962C8B-B14F-4D97-AF65-F5344CB8AC3E}">
        <p14:creationId xmlns:p14="http://schemas.microsoft.com/office/powerpoint/2010/main" val="337887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1965:  Medicare/Medicaid</a:t>
            </a:r>
          </a:p>
          <a:p>
            <a:r>
              <a:rPr lang="en-US" dirty="0"/>
              <a:t>1960s-1990s: rising cost of medical care due in part to innovations in medical technology and drugs</a:t>
            </a:r>
          </a:p>
          <a:p>
            <a:r>
              <a:rPr lang="en-US" dirty="0"/>
              <a:t>U.S. remains only industrialized nation without universal healthcare access</a:t>
            </a:r>
          </a:p>
          <a:p>
            <a:r>
              <a:rPr lang="en-US" dirty="0"/>
              <a:t>1990-2009: non-profit Blue Cross plans convert to for-profit companies; expansion of for-profit managed care limits access + costs keep rising (backlash)</a:t>
            </a:r>
          </a:p>
        </p:txBody>
      </p:sp>
      <p:sp>
        <p:nvSpPr>
          <p:cNvPr id="2" name="Title 1"/>
          <p:cNvSpPr>
            <a:spLocks noGrp="1"/>
          </p:cNvSpPr>
          <p:nvPr>
            <p:ph type="title"/>
          </p:nvPr>
        </p:nvSpPr>
        <p:spPr/>
        <p:txBody>
          <a:bodyPr/>
          <a:lstStyle/>
          <a:p>
            <a:r>
              <a:rPr lang="en-US" dirty="0"/>
              <a:t>Evolution of U.S. Health Insurance</a:t>
            </a:r>
          </a:p>
        </p:txBody>
      </p:sp>
      <p:sp>
        <p:nvSpPr>
          <p:cNvPr id="4" name="Rectangle 3">
            <a:extLst>
              <a:ext uri="{FF2B5EF4-FFF2-40B4-BE49-F238E27FC236}">
                <a16:creationId xmlns:a16="http://schemas.microsoft.com/office/drawing/2014/main" id="{289FB92E-F4A5-5F49-9A7F-CE6117324278}"/>
              </a:ext>
            </a:extLst>
          </p:cNvPr>
          <p:cNvSpPr/>
          <p:nvPr/>
        </p:nvSpPr>
        <p:spPr>
          <a:xfrm>
            <a:off x="2476500" y="6519672"/>
            <a:ext cx="4572000" cy="276999"/>
          </a:xfrm>
          <a:prstGeom prst="rect">
            <a:avLst/>
          </a:prstGeom>
        </p:spPr>
        <p:txBody>
          <a:bodyPr>
            <a:spAutoFit/>
          </a:bodyPr>
          <a:lstStyle/>
          <a:p>
            <a:pPr algn="ctr"/>
            <a:r>
              <a:rPr lang="en-US" sz="1200" dirty="0"/>
              <a:t>Slides adapted from Dr. Peter </a:t>
            </a:r>
            <a:r>
              <a:rPr lang="en-US" sz="1200" dirty="0" err="1"/>
              <a:t>Steinglass</a:t>
            </a:r>
            <a:endParaRPr lang="en-US" sz="1200" dirty="0"/>
          </a:p>
        </p:txBody>
      </p:sp>
    </p:spTree>
    <p:extLst>
      <p:ext uri="{BB962C8B-B14F-4D97-AF65-F5344CB8AC3E}">
        <p14:creationId xmlns:p14="http://schemas.microsoft.com/office/powerpoint/2010/main" val="330001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662333" cy="3450696"/>
          </a:xfrm>
        </p:spPr>
        <p:txBody>
          <a:bodyPr>
            <a:normAutofit/>
          </a:bodyPr>
          <a:lstStyle/>
          <a:p>
            <a:r>
              <a:rPr lang="en-US" dirty="0"/>
              <a:t>MH services managed by separate entity from medical/surgical services, mostly by Managed Behavioral Health Organizations (MBHO)</a:t>
            </a:r>
          </a:p>
          <a:p>
            <a:r>
              <a:rPr lang="en-US" dirty="0"/>
              <a:t>Primary purpose was to control costs, not improve quality; gate-keepers, pre-authorization become routine</a:t>
            </a:r>
          </a:p>
          <a:p>
            <a:r>
              <a:rPr lang="en-US" dirty="0"/>
              <a:t>2002: 180 mil people covered by such plans – many MH providers refusing to participate in these plans </a:t>
            </a:r>
            <a:r>
              <a:rPr lang="en-US" dirty="0">
                <a:sym typeface="Wingdings" pitchFamily="2" charset="2"/>
              </a:rPr>
              <a:t> provider shortages</a:t>
            </a:r>
            <a:endParaRPr lang="en-US" dirty="0"/>
          </a:p>
        </p:txBody>
      </p:sp>
      <p:sp>
        <p:nvSpPr>
          <p:cNvPr id="2" name="Title 1"/>
          <p:cNvSpPr>
            <a:spLocks noGrp="1"/>
          </p:cNvSpPr>
          <p:nvPr>
            <p:ph type="title"/>
          </p:nvPr>
        </p:nvSpPr>
        <p:spPr/>
        <p:txBody>
          <a:bodyPr>
            <a:noAutofit/>
          </a:bodyPr>
          <a:lstStyle/>
          <a:p>
            <a:r>
              <a:rPr lang="en-US" sz="3600" dirty="0"/>
              <a:t>Mental Health Managed Care Carve-Outs</a:t>
            </a:r>
          </a:p>
        </p:txBody>
      </p:sp>
      <p:sp>
        <p:nvSpPr>
          <p:cNvPr id="4" name="Rectangle 3">
            <a:extLst>
              <a:ext uri="{FF2B5EF4-FFF2-40B4-BE49-F238E27FC236}">
                <a16:creationId xmlns:a16="http://schemas.microsoft.com/office/drawing/2014/main" id="{1E6D6632-EAD4-5848-AD9F-CE559523706B}"/>
              </a:ext>
            </a:extLst>
          </p:cNvPr>
          <p:cNvSpPr/>
          <p:nvPr/>
        </p:nvSpPr>
        <p:spPr>
          <a:xfrm>
            <a:off x="1676400" y="6381172"/>
            <a:ext cx="6248400" cy="276999"/>
          </a:xfrm>
          <a:prstGeom prst="rect">
            <a:avLst/>
          </a:prstGeom>
        </p:spPr>
        <p:txBody>
          <a:bodyPr wrap="square">
            <a:spAutoFit/>
          </a:bodyPr>
          <a:lstStyle/>
          <a:p>
            <a:r>
              <a:rPr lang="en-US" sz="1200" dirty="0">
                <a:hlinkClick r:id="rId3"/>
              </a:rPr>
              <a:t>https://www.healthaffairs.org/do/10.1377/hpb20140403.871424/full/healthpolicybrief_112.pdf</a:t>
            </a:r>
            <a:endParaRPr lang="en-US" sz="1200" dirty="0"/>
          </a:p>
        </p:txBody>
      </p:sp>
    </p:spTree>
    <p:extLst>
      <p:ext uri="{BB962C8B-B14F-4D97-AF65-F5344CB8AC3E}">
        <p14:creationId xmlns:p14="http://schemas.microsoft.com/office/powerpoint/2010/main" val="3237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967133" cy="3450696"/>
          </a:xfrm>
        </p:spPr>
        <p:txBody>
          <a:bodyPr>
            <a:normAutofit fontScale="92500"/>
          </a:bodyPr>
          <a:lstStyle/>
          <a:p>
            <a:r>
              <a:rPr lang="en-US" dirty="0"/>
              <a:t>1996: Mental Health Parity Act I</a:t>
            </a:r>
          </a:p>
          <a:p>
            <a:pPr lvl="2"/>
            <a:r>
              <a:rPr lang="en-US" dirty="0"/>
              <a:t>Annual/lifetime limits on MH benefits NO LOWER than medical/surgical benefits (previously no requirement for I insurers to cover MH services AT ALL)</a:t>
            </a:r>
          </a:p>
          <a:p>
            <a:pPr lvl="2"/>
            <a:r>
              <a:rPr lang="en-US" dirty="0"/>
              <a:t>Extended 6x up to 2007</a:t>
            </a:r>
          </a:p>
          <a:p>
            <a:r>
              <a:rPr lang="en-US" dirty="0"/>
              <a:t>2008 (took effect Jan 2010): Mental Health Parity and Addiction Equity Act</a:t>
            </a:r>
          </a:p>
          <a:p>
            <a:pPr lvl="2"/>
            <a:r>
              <a:rPr lang="en-US" dirty="0"/>
              <a:t>Health insurers/group plans must guarantee that limits in plans NOT EXCEED those in place for medical/surgical conditions</a:t>
            </a:r>
          </a:p>
          <a:p>
            <a:pPr lvl="2"/>
            <a:r>
              <a:rPr lang="en-US" dirty="0"/>
              <a:t>Private insurers responsible for provisions from MH carve-out plans</a:t>
            </a:r>
          </a:p>
        </p:txBody>
      </p:sp>
      <p:sp>
        <p:nvSpPr>
          <p:cNvPr id="2" name="Title 1"/>
          <p:cNvSpPr>
            <a:spLocks noGrp="1"/>
          </p:cNvSpPr>
          <p:nvPr>
            <p:ph type="title"/>
          </p:nvPr>
        </p:nvSpPr>
        <p:spPr/>
        <p:txBody>
          <a:bodyPr>
            <a:noAutofit/>
          </a:bodyPr>
          <a:lstStyle/>
          <a:p>
            <a:r>
              <a:rPr lang="en-US" sz="3600" dirty="0"/>
              <a:t>Mental Health Parity Laws</a:t>
            </a:r>
          </a:p>
        </p:txBody>
      </p:sp>
      <p:sp>
        <p:nvSpPr>
          <p:cNvPr id="4" name="Rectangle 3">
            <a:extLst>
              <a:ext uri="{FF2B5EF4-FFF2-40B4-BE49-F238E27FC236}">
                <a16:creationId xmlns:a16="http://schemas.microsoft.com/office/drawing/2014/main" id="{A1DACF29-C0A9-B344-BCE5-EBB4DB510004}"/>
              </a:ext>
            </a:extLst>
          </p:cNvPr>
          <p:cNvSpPr/>
          <p:nvPr/>
        </p:nvSpPr>
        <p:spPr>
          <a:xfrm>
            <a:off x="2476500" y="6519672"/>
            <a:ext cx="4572000" cy="276999"/>
          </a:xfrm>
          <a:prstGeom prst="rect">
            <a:avLst/>
          </a:prstGeom>
        </p:spPr>
        <p:txBody>
          <a:bodyPr>
            <a:spAutoFit/>
          </a:bodyPr>
          <a:lstStyle/>
          <a:p>
            <a:pPr algn="ctr"/>
            <a:r>
              <a:rPr lang="en-US" sz="1200" dirty="0"/>
              <a:t>Slides adapted from Dr. Peter </a:t>
            </a:r>
            <a:r>
              <a:rPr lang="en-US" sz="1200" dirty="0" err="1"/>
              <a:t>Steinglass</a:t>
            </a:r>
            <a:endParaRPr lang="en-US" sz="1200" dirty="0"/>
          </a:p>
        </p:txBody>
      </p:sp>
    </p:spTree>
    <p:extLst>
      <p:ext uri="{BB962C8B-B14F-4D97-AF65-F5344CB8AC3E}">
        <p14:creationId xmlns:p14="http://schemas.microsoft.com/office/powerpoint/2010/main" val="6957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967133" cy="3450696"/>
          </a:xfrm>
        </p:spPr>
        <p:txBody>
          <a:bodyPr>
            <a:normAutofit/>
          </a:bodyPr>
          <a:lstStyle/>
          <a:p>
            <a:r>
              <a:rPr lang="en-US" dirty="0"/>
              <a:t>No pre-existing conditions exclusion</a:t>
            </a:r>
          </a:p>
          <a:p>
            <a:r>
              <a:rPr lang="en-US" dirty="0"/>
              <a:t>Children covered on parents’ policies until 26</a:t>
            </a:r>
          </a:p>
          <a:p>
            <a:r>
              <a:rPr lang="en-US" dirty="0"/>
              <a:t>Mandated list of minimum covered services</a:t>
            </a:r>
          </a:p>
          <a:p>
            <a:pPr lvl="2"/>
            <a:r>
              <a:rPr lang="en-US" dirty="0"/>
              <a:t>ACA defined coverage of mental health and substance use treatment as one of the 10 essential health benefits (EHBs)</a:t>
            </a:r>
          </a:p>
          <a:p>
            <a:r>
              <a:rPr lang="en-US" dirty="0"/>
              <a:t>Millions more covered, but millions remain uninsured</a:t>
            </a:r>
          </a:p>
          <a:p>
            <a:r>
              <a:rPr lang="en-US" dirty="0"/>
              <a:t>Insurance premiums continue to rise</a:t>
            </a:r>
          </a:p>
        </p:txBody>
      </p:sp>
      <p:sp>
        <p:nvSpPr>
          <p:cNvPr id="2" name="Title 1"/>
          <p:cNvSpPr>
            <a:spLocks noGrp="1"/>
          </p:cNvSpPr>
          <p:nvPr>
            <p:ph type="title"/>
          </p:nvPr>
        </p:nvSpPr>
        <p:spPr/>
        <p:txBody>
          <a:bodyPr>
            <a:noAutofit/>
          </a:bodyPr>
          <a:lstStyle/>
          <a:p>
            <a:r>
              <a:rPr lang="en-US" sz="3600" dirty="0"/>
              <a:t>ACA</a:t>
            </a:r>
          </a:p>
        </p:txBody>
      </p:sp>
      <p:sp>
        <p:nvSpPr>
          <p:cNvPr id="4" name="Rectangle 3">
            <a:extLst>
              <a:ext uri="{FF2B5EF4-FFF2-40B4-BE49-F238E27FC236}">
                <a16:creationId xmlns:a16="http://schemas.microsoft.com/office/drawing/2014/main" id="{9A3509A5-B6BD-7B44-ABDA-9272D433F9AF}"/>
              </a:ext>
            </a:extLst>
          </p:cNvPr>
          <p:cNvSpPr/>
          <p:nvPr/>
        </p:nvSpPr>
        <p:spPr>
          <a:xfrm>
            <a:off x="2476500" y="6519672"/>
            <a:ext cx="4572000" cy="276999"/>
          </a:xfrm>
          <a:prstGeom prst="rect">
            <a:avLst/>
          </a:prstGeom>
        </p:spPr>
        <p:txBody>
          <a:bodyPr>
            <a:spAutoFit/>
          </a:bodyPr>
          <a:lstStyle/>
          <a:p>
            <a:pPr algn="ctr"/>
            <a:r>
              <a:rPr lang="en-US" sz="1200" dirty="0"/>
              <a:t>Slides adapted from Dr. Peter </a:t>
            </a:r>
            <a:r>
              <a:rPr lang="en-US" sz="1200" dirty="0" err="1"/>
              <a:t>Steinglass</a:t>
            </a:r>
            <a:endParaRPr lang="en-US" sz="1200" dirty="0"/>
          </a:p>
        </p:txBody>
      </p:sp>
    </p:spTree>
    <p:extLst>
      <p:ext uri="{BB962C8B-B14F-4D97-AF65-F5344CB8AC3E}">
        <p14:creationId xmlns:p14="http://schemas.microsoft.com/office/powerpoint/2010/main" val="1996291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833</TotalTime>
  <Words>3884</Words>
  <Application>Microsoft Macintosh PowerPoint</Application>
  <PresentationFormat>On-screen Show (4:3)</PresentationFormat>
  <Paragraphs>207</Paragraphs>
  <Slides>26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Candara</vt:lpstr>
      <vt:lpstr>Symbol</vt:lpstr>
      <vt:lpstr>Waveform</vt:lpstr>
      <vt:lpstr>Single Payer &amp; its Impacts on Mental Health and Substance Use Disorder Treatment </vt:lpstr>
      <vt:lpstr>Mental Health &amp; Access to Care</vt:lpstr>
      <vt:lpstr>Discussion</vt:lpstr>
      <vt:lpstr>Discussion</vt:lpstr>
      <vt:lpstr>Evolution of U.S. Health Insurance</vt:lpstr>
      <vt:lpstr>Evolution of U.S. Health Insurance</vt:lpstr>
      <vt:lpstr>Mental Health Managed Care Carve-Outs</vt:lpstr>
      <vt:lpstr>Mental Health Parity Laws</vt:lpstr>
      <vt:lpstr>ACA</vt:lpstr>
      <vt:lpstr>Problems in Current System</vt:lpstr>
      <vt:lpstr>Problems in Current System</vt:lpstr>
      <vt:lpstr>Problems in Current System</vt:lpstr>
      <vt:lpstr>Problems in Current System</vt:lpstr>
      <vt:lpstr>Discussion</vt:lpstr>
      <vt:lpstr>Single Payer</vt:lpstr>
      <vt:lpstr>MH  in Current Legislation</vt:lpstr>
      <vt:lpstr>Impacts of Single-Payer  (as per PNHP’s Physicians Proposal)</vt:lpstr>
      <vt:lpstr>Possible Impacts of Single-Payer</vt:lpstr>
      <vt:lpstr>Discussion</vt:lpstr>
      <vt:lpstr>What Else is Needed</vt:lpstr>
      <vt:lpstr>What Else is Needed</vt:lpstr>
      <vt:lpstr>What Else is Needed</vt:lpstr>
      <vt:lpstr>What Else is Needed</vt:lpstr>
      <vt:lpstr>Discussion</vt:lpstr>
      <vt:lpstr>JAN 30 EVENT: NAMI-NYC &amp;  Campaign for NY Health</vt:lpstr>
      <vt:lpstr>Opportunities for Advocacy</vt:lpstr>
    </vt:vector>
  </TitlesOfParts>
  <Company>Tuba City Regional Health Care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Zingman, Michael (TCRHCC)</dc:creator>
  <cp:lastModifiedBy>Michael Zingman</cp:lastModifiedBy>
  <cp:revision>61</cp:revision>
  <dcterms:created xsi:type="dcterms:W3CDTF">2020-02-10T21:11:06Z</dcterms:created>
  <dcterms:modified xsi:type="dcterms:W3CDTF">2020-02-15T17:51:38Z</dcterms:modified>
</cp:coreProperties>
</file>