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Nunito"/>
      <p:regular r:id="rId28"/>
      <p:bold r:id="rId29"/>
      <p:italic r:id="rId30"/>
      <p:boldItalic r:id="rId31"/>
    </p:embeddedFont>
    <p:embeddedFont>
      <p:font typeface="Maven Pro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Nuni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boldItalic.fntdata"/><Relationship Id="rId30" Type="http://schemas.openxmlformats.org/officeDocument/2006/relationships/font" Target="fonts/Nunito-italic.fntdata"/><Relationship Id="rId11" Type="http://schemas.openxmlformats.org/officeDocument/2006/relationships/slide" Target="slides/slide6.xml"/><Relationship Id="rId33" Type="http://schemas.openxmlformats.org/officeDocument/2006/relationships/font" Target="fonts/MavenPro-bold.fntdata"/><Relationship Id="rId10" Type="http://schemas.openxmlformats.org/officeDocument/2006/relationships/slide" Target="slides/slide5.xml"/><Relationship Id="rId32" Type="http://schemas.openxmlformats.org/officeDocument/2006/relationships/font" Target="fonts/MavenPro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184341b214ad3be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5184341b214ad3be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5184341b214ad3be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5184341b214ad3be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27c58a655bc397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27c58a655bc397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2f7353c264511bf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2f7353c264511bf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4903251497f7dc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4903251497f7dc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64903251497f7dc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64903251497f7dc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Apply online - One common application question is the “Purpose of the Meeting?”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Cold email - you will find and email on their website.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Note that many reps won’t meet with you if you do not live in their district. Some aides will ask for your address to ensure that you’re in their district.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Meeting with aides - they will pass on your message to their rep. Most offices do (should) keep a running tab of who is for what policy and will tally them up when it comes to voting on policy.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Follow up, follow up, follow up. They will often say that they’ll get back to you. They won’t…….take charge!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4903251497f7dc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64903251497f7dc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Appoint a narrator-starts the conversation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This person will thank the rep for meeting, state that you are here to ask them to support HR 1384, </a:t>
            </a:r>
            <a:r>
              <a:rPr b="1"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lay out the meeting agenda</a:t>
            </a:r>
            <a:endParaRPr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establishing the agenda is important to controlling the conversation and preventing reps from talking the entire time without them listening to your viewpoint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Next, students should give 30 second personal narratives (no more than  5 narratives)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This helps the rep get to know your group and reason why you support M4A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Then, talk pointedly about 2-3 issues that the representative has regarding M4A and clarify their misconceptions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There are many bills out there, and some reps claim to not know HR 1384. Also some reps just don’t understand Healthcare system economics. So please explain to them.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Examples might be: 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why Buy-in or fixing the ACA won’t work, nor cover everyone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M4A saves 300 billion over 10 years. And is affordable because we already fund it!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We have horrible healthcare in this country. Please are not happy with their care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Explain the improved outcomes, efficiency without 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Insurers do not subsidizes the government system. The opposite is true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The government is more efficient than private insurance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M4A is the only plan to control healthcare inflation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64903251497f7dc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64903251497f7dc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Organize!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Partner with other groups, canvas and information constituents of the representatives decision to oppose M4A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Bird-dogging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burns the relationship-bridge to Reps. but they weren’t going to meet or listen anyways.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With public events, invite your reps/senators or their aides. They will send someone!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80cfd6e3e2d54bc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80cfd6e3e2d54bc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356c08064f4fb6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356c08064f4fb6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71f1d4c63b7201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671f1d4c63b7201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27c58a655bc397e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27c58a655bc397e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181c1ab75b4bdb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181c1ab75b4bdb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7d347ffa8d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7d347ffa8d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Neoliberalism in the Reagan era and how that reshaped healthcare from a public good to a private enterprise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Formulation of the physician’s proposal and how it has ultimately morphed into HR 676 then subsequently HR 1384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Current momentum (main talking point in presidential election, sister bill in senate, more cosponsors than ever for house bill (119), national organizing on a huge scale). 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2b503231852fc0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2b503231852fc0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181c1ab75b4bdb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181c1ab75b4bdb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d347ffa8d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d347ffa8d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need now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Pressuring reps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Birddogging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Meeting one-on-one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Calling rep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Emailing and meeting with aides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SUPPORT YOUR REPS who align with your values and support bills you like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Canvassing for reps as it’s an election year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More cosponsors on bills!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There are some reps that cosponsor bills only to pull support later (e.g. Evans). Need to keep pressure on even after cosponsoring!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2f7353c264511bf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2f7353c264511bf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definitely depends on how you frame the question.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E.g. “Do you support expanding Medicare to cover all Americans?” vs. “Do you support completely banning private insurance?”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2f7353c264511bf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2f7353c264511bf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efb38b44acc9e7d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efb38b44acc9e7d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2f7353c264511bf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2f7353c264511bf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4.jpg"/><Relationship Id="rId6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15.jpg"/><Relationship Id="rId6" Type="http://schemas.openxmlformats.org/officeDocument/2006/relationships/image" Target="../media/image13.jpg"/><Relationship Id="rId7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house.gov/representatives/find-your-representative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washingtonpost.com/news/powerpost/wp/2018/03/19/medicare-for-all-enjoys-broad-support-but-pollsters-worry-that-it-hasnt-been-tested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pehrlich95@midwestern.edu" TargetMode="External"/><Relationship Id="rId4" Type="http://schemas.openxmlformats.org/officeDocument/2006/relationships/hyperlink" Target="mailto:johnkearney253@gmail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Relationship Building with Elected Officials and Political Advocacy</a:t>
            </a:r>
            <a:endParaRPr/>
          </a:p>
        </p:txBody>
      </p:sp>
      <p:sp>
        <p:nvSpPr>
          <p:cNvPr id="278" name="Google Shape;278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Flexin’ On Your Reps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and Means Committee Members</a:t>
            </a:r>
            <a:endParaRPr/>
          </a:p>
        </p:txBody>
      </p:sp>
      <p:sp>
        <p:nvSpPr>
          <p:cNvPr id="335" name="Google Shape;335;p22"/>
          <p:cNvSpPr txBox="1"/>
          <p:nvPr>
            <p:ph idx="1" type="body"/>
          </p:nvPr>
        </p:nvSpPr>
        <p:spPr>
          <a:xfrm>
            <a:off x="1007100" y="1226453"/>
            <a:ext cx="7623900" cy="33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Democrats that are not M4A supporters: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/>
              <a:t>Richard Neal, MA-1	 		John Larson, CT-1					Bill Pascrell, NJ-9				Terri Sewell, AL-7			Suzan DelBene, WA-1		</a:t>
            </a:r>
            <a:r>
              <a:rPr b="1" lang="en" sz="2200">
                <a:highlight>
                  <a:srgbClr val="FF0000"/>
                </a:highlight>
              </a:rPr>
              <a:t>Gwen Moore, WI-4</a:t>
            </a:r>
            <a:r>
              <a:rPr lang="en" sz="2200"/>
              <a:t>		</a:t>
            </a:r>
            <a:r>
              <a:rPr b="1" lang="en" sz="2200">
                <a:solidFill>
                  <a:srgbClr val="000000"/>
                </a:solidFill>
                <a:highlight>
                  <a:srgbClr val="FF0000"/>
                </a:highlight>
              </a:rPr>
              <a:t>Dwight Evans PA-2 </a:t>
            </a:r>
            <a:r>
              <a:rPr lang="en" sz="2200"/>
              <a:t>			</a:t>
            </a:r>
            <a:r>
              <a:rPr lang="en" sz="2200">
                <a:solidFill>
                  <a:srgbClr val="0000FF"/>
                </a:solidFill>
              </a:rPr>
              <a:t>Brad Schneider, IL-10 </a:t>
            </a:r>
            <a:r>
              <a:rPr lang="en" sz="2200"/>
              <a:t>		Tom Suozzi, NY-3 			Stephanie Murphy, FL-7			</a:t>
            </a:r>
            <a:r>
              <a:rPr lang="en" sz="2200">
                <a:highlight>
                  <a:srgbClr val="00FFFF"/>
                </a:highlight>
              </a:rPr>
              <a:t>Steven Horsford, </a:t>
            </a:r>
            <a:r>
              <a:rPr lang="en" sz="1800">
                <a:highlight>
                  <a:srgbClr val="00FFFF"/>
                </a:highlight>
              </a:rPr>
              <a:t>NV-4</a:t>
            </a:r>
            <a:endParaRPr sz="1800"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 txBox="1"/>
          <p:nvPr>
            <p:ph idx="1" type="body"/>
          </p:nvPr>
        </p:nvSpPr>
        <p:spPr>
          <a:xfrm>
            <a:off x="780037" y="1307943"/>
            <a:ext cx="7464900" cy="32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Democrats that are not M4A supporters: 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Frank Pallone, NJ-6 			</a:t>
            </a:r>
            <a:r>
              <a:rPr b="1" lang="en" sz="2200">
                <a:highlight>
                  <a:srgbClr val="FF0000"/>
                </a:highlight>
              </a:rPr>
              <a:t>Anna Eshoo, CA-18 </a:t>
            </a:r>
            <a:r>
              <a:rPr b="1" lang="en" sz="2200"/>
              <a:t> 	</a:t>
            </a:r>
            <a:r>
              <a:rPr lang="en" sz="2200"/>
              <a:t>	</a:t>
            </a:r>
            <a:r>
              <a:rPr b="1" lang="en" sz="2200">
                <a:solidFill>
                  <a:srgbClr val="0000FF"/>
                </a:solidFill>
                <a:highlight>
                  <a:srgbClr val="FF0000"/>
                </a:highlight>
              </a:rPr>
              <a:t>G.K Butterfield, NC-1</a:t>
            </a:r>
            <a:r>
              <a:rPr lang="en" sz="2200">
                <a:solidFill>
                  <a:srgbClr val="0000FF"/>
                </a:solidFill>
              </a:rPr>
              <a:t>	</a:t>
            </a:r>
            <a:r>
              <a:rPr lang="en" sz="2200"/>
              <a:t>		</a:t>
            </a:r>
            <a:r>
              <a:rPr b="1" lang="en" sz="2200">
                <a:highlight>
                  <a:srgbClr val="FF0000"/>
                </a:highlight>
              </a:rPr>
              <a:t>Doris Matsiu, CA-6</a:t>
            </a:r>
            <a:r>
              <a:rPr lang="en" sz="2200"/>
              <a:t> 	 	</a:t>
            </a:r>
            <a:r>
              <a:rPr b="1" lang="en" sz="2200">
                <a:highlight>
                  <a:srgbClr val="FF0000"/>
                </a:highlight>
              </a:rPr>
              <a:t>Kathy Castor, FL-14</a:t>
            </a:r>
            <a:r>
              <a:rPr lang="en" sz="2200"/>
              <a:t>			</a:t>
            </a:r>
            <a:r>
              <a:rPr b="1" lang="en" sz="2200">
                <a:highlight>
                  <a:srgbClr val="FF0000"/>
                </a:highlight>
              </a:rPr>
              <a:t>David Loebsack, IA-2 </a:t>
            </a:r>
            <a:r>
              <a:rPr lang="en" sz="2200"/>
              <a:t>	 Kurt Schrader, OR-5			Tony Cardenas CA-29 	Raul Ruiz, CA-36				</a:t>
            </a:r>
            <a:r>
              <a:rPr b="1" lang="en" sz="2200">
                <a:highlight>
                  <a:srgbClr val="00FFFF"/>
                </a:highlight>
              </a:rPr>
              <a:t>Scott Peters, CA-52</a:t>
            </a:r>
            <a:r>
              <a:rPr b="1" lang="en" sz="2200"/>
              <a:t>	</a:t>
            </a:r>
            <a:r>
              <a:rPr lang="en" sz="2200"/>
              <a:t>	Ann McLane-Kustor, NH-2 	A. Donald McEachin, VA-4	Lisa Blunt Rochester, DE 		</a:t>
            </a:r>
            <a:r>
              <a:rPr b="1" lang="en" sz="2200">
                <a:highlight>
                  <a:srgbClr val="FF0000"/>
                </a:highlight>
              </a:rPr>
              <a:t>Darren Soto</a:t>
            </a:r>
            <a:r>
              <a:rPr lang="en" sz="2200">
                <a:highlight>
                  <a:srgbClr val="FF0000"/>
                </a:highlight>
              </a:rPr>
              <a:t>, </a:t>
            </a:r>
            <a:r>
              <a:rPr b="1" lang="en" sz="2200">
                <a:highlight>
                  <a:srgbClr val="FF0000"/>
                </a:highlight>
              </a:rPr>
              <a:t>FL-9	</a:t>
            </a:r>
            <a:r>
              <a:rPr lang="en" sz="2200"/>
              <a:t>	 	 Tom O’Halleran, AZ-1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and </a:t>
            </a:r>
            <a:r>
              <a:rPr lang="en"/>
              <a:t>Commerce</a:t>
            </a:r>
            <a:r>
              <a:rPr lang="en"/>
              <a:t> Members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 Budget Committee </a:t>
            </a:r>
            <a:endParaRPr/>
          </a:p>
        </p:txBody>
      </p:sp>
      <p:sp>
        <p:nvSpPr>
          <p:cNvPr id="347" name="Google Shape;347;p24"/>
          <p:cNvSpPr txBox="1"/>
          <p:nvPr>
            <p:ph idx="1" type="body"/>
          </p:nvPr>
        </p:nvSpPr>
        <p:spPr>
          <a:xfrm>
            <a:off x="1303800" y="1218673"/>
            <a:ext cx="7030500" cy="33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Democrats that are not M4A supporters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Seth Moulton MA-6				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Rosa DeLauro CT-3		</a:t>
            </a:r>
            <a:r>
              <a:rPr lang="en" sz="2200"/>
              <a:t>	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Joe Morelle NY-25				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highlight>
                  <a:srgbClr val="00FFFF"/>
                </a:highlight>
              </a:rPr>
              <a:t>Steven Horsford NV-4</a:t>
            </a:r>
            <a:r>
              <a:rPr b="1" lang="en" sz="2200"/>
              <a:t>	</a:t>
            </a:r>
            <a:r>
              <a:rPr lang="en" sz="2200"/>
              <a:t>	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highlight>
                  <a:srgbClr val="FF0000"/>
                </a:highlight>
              </a:rPr>
              <a:t>Jim Cooper TN-4</a:t>
            </a:r>
            <a:r>
              <a:rPr lang="en" sz="2200"/>
              <a:t>				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highlight>
                  <a:srgbClr val="00FFFF"/>
                </a:highlight>
              </a:rPr>
              <a:t>Scott Peters CA-52</a:t>
            </a:r>
            <a:r>
              <a:rPr lang="en" sz="2200">
                <a:solidFill>
                  <a:srgbClr val="00FFFF"/>
                </a:solidFill>
              </a:rPr>
              <a:t>	</a:t>
            </a:r>
            <a:r>
              <a:rPr lang="en" sz="2200"/>
              <a:t>	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highlight>
                  <a:srgbClr val="FF0000"/>
                </a:highlight>
              </a:rPr>
              <a:t>Albio Sires NJ-8</a:t>
            </a:r>
            <a:endParaRPr b="1" sz="2200"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"/>
          <p:cNvSpPr txBox="1"/>
          <p:nvPr>
            <p:ph type="title"/>
          </p:nvPr>
        </p:nvSpPr>
        <p:spPr>
          <a:xfrm>
            <a:off x="1280513" y="303607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Reps. that need convincing</a:t>
            </a:r>
            <a:endParaRPr/>
          </a:p>
        </p:txBody>
      </p:sp>
      <p:sp>
        <p:nvSpPr>
          <p:cNvPr id="353" name="Google Shape;353;p25"/>
          <p:cNvSpPr txBox="1"/>
          <p:nvPr/>
        </p:nvSpPr>
        <p:spPr>
          <a:xfrm>
            <a:off x="2654708" y="3526407"/>
            <a:ext cx="20919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5"/>
          <p:cNvSpPr txBox="1"/>
          <p:nvPr/>
        </p:nvSpPr>
        <p:spPr>
          <a:xfrm>
            <a:off x="6152663" y="2157395"/>
            <a:ext cx="20919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5"/>
          <p:cNvSpPr txBox="1"/>
          <p:nvPr/>
        </p:nvSpPr>
        <p:spPr>
          <a:xfrm>
            <a:off x="3347624" y="2232172"/>
            <a:ext cx="20919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5"/>
          <p:cNvSpPr txBox="1"/>
          <p:nvPr/>
        </p:nvSpPr>
        <p:spPr>
          <a:xfrm>
            <a:off x="197161" y="1592816"/>
            <a:ext cx="20919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1034025" y="1254500"/>
            <a:ext cx="6719100" cy="22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Nancy Pelosi</a:t>
            </a:r>
            <a:r>
              <a:rPr lang="en" sz="1600">
                <a:latin typeface="Nunito"/>
                <a:ea typeface="Nunito"/>
                <a:cs typeface="Nunito"/>
                <a:sym typeface="Nunito"/>
              </a:rPr>
              <a:t> (CA-12)(</a:t>
            </a:r>
            <a:r>
              <a:rPr lang="en" sz="1600"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7 signatures, we need more!)</a:t>
            </a:r>
            <a:r>
              <a:rPr lang="en" sz="1600">
                <a:latin typeface="Nunito"/>
                <a:ea typeface="Nunito"/>
                <a:cs typeface="Nunito"/>
                <a:sym typeface="Nunito"/>
              </a:rPr>
              <a:t> AKA the queen bee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b="1" lang="en" sz="1600">
                <a:highlight>
                  <a:srgbClr val="FF0000"/>
                </a:highlight>
                <a:latin typeface="Nunito"/>
                <a:ea typeface="Nunito"/>
                <a:cs typeface="Nunito"/>
                <a:sym typeface="Nunito"/>
              </a:rPr>
              <a:t>Anna Eshoo</a:t>
            </a:r>
            <a:r>
              <a:rPr lang="en" sz="1600">
                <a:latin typeface="Nunito"/>
                <a:ea typeface="Nunito"/>
                <a:cs typeface="Nunito"/>
                <a:sym typeface="Nunito"/>
              </a:rPr>
              <a:t>-(CA-18) leader on the House Energy and </a:t>
            </a:r>
            <a:r>
              <a:rPr lang="en" sz="1600">
                <a:latin typeface="Nunito"/>
                <a:ea typeface="Nunito"/>
                <a:cs typeface="Nunito"/>
                <a:sym typeface="Nunito"/>
              </a:rPr>
              <a:t>Commerce Committee 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en" sz="1600">
                <a:solidFill>
                  <a:srgbClr val="00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James Clyburn</a:t>
            </a:r>
            <a:r>
              <a:rPr lang="en" sz="16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- (SC-6) </a:t>
            </a:r>
            <a:r>
              <a:rPr lang="en" sz="1600">
                <a:latin typeface="Nunito"/>
                <a:ea typeface="Nunito"/>
                <a:cs typeface="Nunito"/>
                <a:sym typeface="Nunito"/>
              </a:rPr>
              <a:t>Majority Whip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en" sz="16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Michael Quigley </a:t>
            </a:r>
            <a:r>
              <a:rPr lang="en" sz="1600">
                <a:latin typeface="Nunito"/>
                <a:ea typeface="Nunito"/>
                <a:cs typeface="Nunito"/>
                <a:sym typeface="Nunito"/>
              </a:rPr>
              <a:t>(IL-5th) (43 signatures)	(very blue chicago district) 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Steve Cabot (OH-1) (31 Signatures)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Mike Thompson (CA-5) (11 signatures)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en" sz="16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Brad Schneider (IL-10) </a:t>
            </a:r>
            <a:r>
              <a:rPr lang="en" sz="1600">
                <a:latin typeface="Nunito"/>
                <a:ea typeface="Nunito"/>
                <a:cs typeface="Nunito"/>
                <a:sym typeface="Nunito"/>
              </a:rPr>
              <a:t>- Ways and Means Committee (23 signatures)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en" sz="16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Sean Casten (IL-6) </a:t>
            </a:r>
            <a:r>
              <a:rPr lang="en" sz="1600">
                <a:latin typeface="Nunito"/>
                <a:ea typeface="Nunito"/>
                <a:cs typeface="Nunito"/>
                <a:sym typeface="Nunito"/>
              </a:rPr>
              <a:t>(27 signatures) 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en" sz="16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Bill Foster (IL-11)</a:t>
            </a:r>
            <a:r>
              <a:rPr lang="en" sz="1600">
                <a:latin typeface="Nunito"/>
                <a:ea typeface="Nunito"/>
                <a:cs typeface="Nunito"/>
                <a:sym typeface="Nunito"/>
              </a:rPr>
              <a:t> - safely blue district, currently being primaried 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identified our targeted Reps. What do we do now?</a:t>
            </a:r>
            <a:endParaRPr/>
          </a:p>
        </p:txBody>
      </p:sp>
      <p:sp>
        <p:nvSpPr>
          <p:cNvPr id="363" name="Google Shape;363;p2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Step 1: schedule a meeting your representative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/>
              <a:t>Step 2: raise public awareness and form partnerships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/>
              <a:t>Step 3: bird-dog, protest, and find M4A supporting candidates</a:t>
            </a:r>
            <a:endParaRPr sz="2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Up Meetings with Representatives</a:t>
            </a:r>
            <a:endParaRPr/>
          </a:p>
        </p:txBody>
      </p:sp>
      <p:sp>
        <p:nvSpPr>
          <p:cNvPr id="369" name="Google Shape;369;p27"/>
          <p:cNvSpPr txBox="1"/>
          <p:nvPr>
            <p:ph idx="1" type="body"/>
          </p:nvPr>
        </p:nvSpPr>
        <p:spPr>
          <a:xfrm>
            <a:off x="1201950" y="1678975"/>
            <a:ext cx="7030500" cy="32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Reach out!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AutoNum type="romanLcPeriod"/>
            </a:pPr>
            <a:r>
              <a:rPr lang="en" sz="1700"/>
              <a:t>Apply on the Reps website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AutoNum type="romanLcPeriod"/>
            </a:pPr>
            <a:r>
              <a:rPr lang="en" sz="1700"/>
              <a:t>Cold call/email their office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Follow up call to the office later in the week. And stay persistent.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AutoNum type="romanLcPeriod"/>
            </a:pPr>
            <a:r>
              <a:rPr lang="en" sz="1700"/>
              <a:t>Remind staffers of how long you have been waiting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Don’t be hesitant to meet with aides. 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AutoNum type="romanLcPeriod"/>
            </a:pPr>
            <a:r>
              <a:rPr lang="en" sz="1700"/>
              <a:t>They craft decisions and campaign stances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Ask to schedule a meeting for next quarter right now</a:t>
            </a:r>
            <a:endParaRPr sz="1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Your Rep</a:t>
            </a:r>
            <a:endParaRPr/>
          </a:p>
        </p:txBody>
      </p:sp>
      <p:sp>
        <p:nvSpPr>
          <p:cNvPr id="375" name="Google Shape;375;p28"/>
          <p:cNvSpPr txBox="1"/>
          <p:nvPr>
            <p:ph idx="1" type="body"/>
          </p:nvPr>
        </p:nvSpPr>
        <p:spPr>
          <a:xfrm>
            <a:off x="1303800" y="1288700"/>
            <a:ext cx="7030500" cy="3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Appoint a narrator/lead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30 second personal narratives for each attendee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Give a pointed, prepared 5 minute summary of: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en" sz="1700"/>
              <a:t>Why you support Medicare for All, 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en" sz="1700"/>
              <a:t>P</a:t>
            </a:r>
            <a:r>
              <a:rPr lang="en" sz="1700"/>
              <a:t>reemptively</a:t>
            </a:r>
            <a:r>
              <a:rPr lang="en" sz="1700"/>
              <a:t> give counterfacts to the most common arguments (“choice”, cost, etc.), 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en" sz="1700"/>
              <a:t>Explicitly state that you want the Rep to cosponsor and support M4A.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Then, the Rep should give an argument against M4A then talk pointedly about 2-3 issues that the representative has and clarify their </a:t>
            </a:r>
            <a:r>
              <a:rPr lang="en" sz="1700"/>
              <a:t>misconceptions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/>
              <a:t>	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Representatives don’t listen</a:t>
            </a:r>
            <a:endParaRPr/>
          </a:p>
        </p:txBody>
      </p:sp>
      <p:pic>
        <p:nvPicPr>
          <p:cNvPr id="381" name="Google Shape;3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50" y="1990050"/>
            <a:ext cx="3220325" cy="214856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9"/>
          <p:cNvSpPr txBox="1"/>
          <p:nvPr>
            <p:ph idx="1" type="body"/>
          </p:nvPr>
        </p:nvSpPr>
        <p:spPr>
          <a:xfrm>
            <a:off x="3496325" y="1733676"/>
            <a:ext cx="5012100" cy="30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Organize!</a:t>
            </a:r>
            <a:endParaRPr sz="15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Hold Public events to explain M4A at libraries, </a:t>
            </a:r>
            <a:r>
              <a:rPr lang="en" sz="1700"/>
              <a:t>friends houses, schools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Support other candidates running against M4A opposers. Break the Ice and go canvas for them!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Collect petition signature showing support for M4A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Bird-dogging</a:t>
            </a:r>
            <a:endParaRPr sz="1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Flex</a:t>
            </a:r>
            <a:endParaRPr/>
          </a:p>
        </p:txBody>
      </p:sp>
      <p:pic>
        <p:nvPicPr>
          <p:cNvPr id="388" name="Google Shape;388;p30"/>
          <p:cNvPicPr preferRelativeResize="0"/>
          <p:nvPr/>
        </p:nvPicPr>
        <p:blipFill rotWithShape="1">
          <a:blip r:embed="rId3">
            <a:alphaModFix/>
          </a:blip>
          <a:srcRect b="24236" l="19395" r="16658" t="3758"/>
          <a:stretch/>
        </p:blipFill>
        <p:spPr>
          <a:xfrm>
            <a:off x="475225" y="2487900"/>
            <a:ext cx="1985971" cy="223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0"/>
          <p:cNvPicPr preferRelativeResize="0"/>
          <p:nvPr/>
        </p:nvPicPr>
        <p:blipFill rotWithShape="1">
          <a:blip r:embed="rId4">
            <a:alphaModFix/>
          </a:blip>
          <a:srcRect b="17722" l="8768" r="10043" t="19742"/>
          <a:stretch/>
        </p:blipFill>
        <p:spPr>
          <a:xfrm>
            <a:off x="4877925" y="335450"/>
            <a:ext cx="3871099" cy="223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3596" y="2724151"/>
            <a:ext cx="3022599" cy="226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8595" y="2724151"/>
            <a:ext cx="3203003" cy="213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1"/>
          <p:cNvSpPr txBox="1"/>
          <p:nvPr>
            <p:ph type="title"/>
          </p:nvPr>
        </p:nvSpPr>
        <p:spPr>
          <a:xfrm>
            <a:off x="1303800" y="598575"/>
            <a:ext cx="2674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Flex</a:t>
            </a:r>
            <a:endParaRPr/>
          </a:p>
        </p:txBody>
      </p:sp>
      <p:pic>
        <p:nvPicPr>
          <p:cNvPr id="397" name="Google Shape;3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25" y="1897886"/>
            <a:ext cx="2349025" cy="31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7189" y="2754459"/>
            <a:ext cx="2933599" cy="22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1"/>
          <p:cNvSpPr txBox="1"/>
          <p:nvPr/>
        </p:nvSpPr>
        <p:spPr>
          <a:xfrm>
            <a:off x="1498126" y="2214587"/>
            <a:ext cx="61476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0" name="Google Shape;40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9753" y="598574"/>
            <a:ext cx="2546379" cy="1909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3188" y="3084287"/>
            <a:ext cx="2860214" cy="190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3602" y="608763"/>
            <a:ext cx="2519188" cy="1889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Representatives right now</a:t>
            </a:r>
            <a:endParaRPr/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936675" y="1597875"/>
            <a:ext cx="73977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Google : Find my Rep</a:t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https://www.house.gov/representatives/find-your-representative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/>
              <a:t>Are they a cosponsor?</a:t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HR 1384 cosponsor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900"/>
              <a:t>Our Letter:</a:t>
            </a:r>
            <a:r>
              <a:rPr lang="en" sz="1600"/>
              <a:t> bit.ly/snahpletter </a:t>
            </a:r>
            <a:endParaRPr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the Political Advocacy team!</a:t>
            </a:r>
            <a:endParaRPr/>
          </a:p>
        </p:txBody>
      </p:sp>
      <p:sp>
        <p:nvSpPr>
          <p:cNvPr id="408" name="Google Shape;408;p3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Help us push our elected officials to support and pass M4A!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Work with other chapters in your region. </a:t>
            </a:r>
            <a:endParaRPr sz="19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Citations</a:t>
            </a:r>
            <a:endParaRPr/>
          </a:p>
        </p:txBody>
      </p:sp>
      <p:sp>
        <p:nvSpPr>
          <p:cNvPr id="414" name="Google Shape;414;p3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https://www.washingtonpost.com/news/powerpost/wp/2018/03/19/medicare-for-all-enjoys-broad-support-but-pollsters-worry-that-it-hasnt-been-tested/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en"/>
              <a:t>https://spacecommune.com/why-have-29-congressional-democrats-stopped-supporting-medicare-for-all-in-2019/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get invol</a:t>
            </a:r>
            <a:r>
              <a:rPr lang="en"/>
              <a:t>ved with the Political Advocacy Team or contact your representatives </a:t>
            </a:r>
            <a:endParaRPr/>
          </a:p>
        </p:txBody>
      </p:sp>
      <p:sp>
        <p:nvSpPr>
          <p:cNvPr id="420" name="Google Shape;420;p3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pehrlich95@midwestern.edu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Paul Ehrlich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johnkearney253@gmail.com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John Kearney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Geographical Depiction of House Representatives that support HR 1384 </a:t>
            </a:r>
            <a:endParaRPr/>
          </a:p>
        </p:txBody>
      </p:sp>
      <p:pic>
        <p:nvPicPr>
          <p:cNvPr id="290" name="Google Shape;2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771" y="1597875"/>
            <a:ext cx="5061734" cy="3240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FFFFFF"/>
                </a:highlight>
              </a:rPr>
              <a:t>Depiction of Americans that need healthcare!!!</a:t>
            </a:r>
            <a:endParaRPr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pic>
        <p:nvPicPr>
          <p:cNvPr id="296" name="Google Shape;2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463" y="1793818"/>
            <a:ext cx="4213073" cy="3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greatest support for M4A</a:t>
            </a:r>
            <a:endParaRPr/>
          </a:p>
        </p:txBody>
      </p:sp>
      <p:pic>
        <p:nvPicPr>
          <p:cNvPr id="302" name="Google Shape;3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5426" y="1239276"/>
            <a:ext cx="4688125" cy="351609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7"/>
          <p:cNvSpPr txBox="1"/>
          <p:nvPr/>
        </p:nvSpPr>
        <p:spPr>
          <a:xfrm>
            <a:off x="7736125" y="4593751"/>
            <a:ext cx="15021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 (1)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Dems and Republicans think of M4A Vs Public option?</a:t>
            </a:r>
            <a:endParaRPr/>
          </a:p>
        </p:txBody>
      </p:sp>
      <p:pic>
        <p:nvPicPr>
          <p:cNvPr id="309" name="Google Shape;3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949" y="1553134"/>
            <a:ext cx="5761466" cy="3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Reasons Individuals site Support or Opposition</a:t>
            </a:r>
            <a:endParaRPr/>
          </a:p>
        </p:txBody>
      </p:sp>
      <p:pic>
        <p:nvPicPr>
          <p:cNvPr id="315" name="Google Shape;3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834" y="1597886"/>
            <a:ext cx="6204850" cy="339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Framing is Everything.</a:t>
            </a:r>
            <a:endParaRPr/>
          </a:p>
        </p:txBody>
      </p:sp>
      <p:pic>
        <p:nvPicPr>
          <p:cNvPr id="321" name="Google Shape;3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680" y="1611488"/>
            <a:ext cx="4390226" cy="32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25100"/>
            <a:ext cx="4176176" cy="321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M4A Defectors!!</a:t>
            </a:r>
            <a:endParaRPr/>
          </a:p>
        </p:txBody>
      </p:sp>
      <p:sp>
        <p:nvSpPr>
          <p:cNvPr id="328" name="Google Shape;328;p21"/>
          <p:cNvSpPr txBox="1"/>
          <p:nvPr>
            <p:ph idx="1" type="body"/>
          </p:nvPr>
        </p:nvSpPr>
        <p:spPr>
          <a:xfrm>
            <a:off x="554750" y="1345797"/>
            <a:ext cx="8142900" cy="32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Garamendi (CA-03)			</a:t>
            </a:r>
            <a:r>
              <a:rPr b="1" lang="en">
                <a:solidFill>
                  <a:srgbClr val="000000"/>
                </a:solidFill>
                <a:highlight>
                  <a:srgbClr val="FF0000"/>
                </a:highlight>
              </a:rPr>
              <a:t>Doris Matsui (CA-06)</a:t>
            </a:r>
            <a:r>
              <a:rPr lang="en"/>
              <a:t>			</a:t>
            </a:r>
            <a:r>
              <a:rPr b="1" lang="en">
                <a:highlight>
                  <a:srgbClr val="FF0000"/>
                </a:highlight>
              </a:rPr>
              <a:t>Anna G. Eshoo</a:t>
            </a:r>
            <a:r>
              <a:rPr lang="en"/>
              <a:t> (CA-18)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J.Luis Correa (CA-46)			Al Lawson (FL-05)				</a:t>
            </a:r>
            <a:r>
              <a:rPr b="1" lang="en">
                <a:highlight>
                  <a:srgbClr val="FF0000"/>
                </a:highlight>
              </a:rPr>
              <a:t>Darren Soto</a:t>
            </a:r>
            <a:r>
              <a:rPr lang="en"/>
              <a:t> (FL-09)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0000"/>
                </a:highlight>
              </a:rPr>
              <a:t>Kathy Castor</a:t>
            </a:r>
            <a:r>
              <a:rPr lang="en"/>
              <a:t> (FL-14)			Theodore E. Deutch (FL-22)		Sanford D. Bishop (GA-02)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0000"/>
                </a:highlight>
              </a:rPr>
              <a:t>David Loebsack </a:t>
            </a:r>
            <a:r>
              <a:rPr lang="en"/>
              <a:t>(ID-02)			</a:t>
            </a:r>
            <a:r>
              <a:rPr b="1" lang="en">
                <a:solidFill>
                  <a:srgbClr val="0000FF"/>
                </a:solidFill>
                <a:highlight>
                  <a:srgbClr val="FF0000"/>
                </a:highlight>
              </a:rPr>
              <a:t>G.K. Butterfield (NC-01)</a:t>
            </a:r>
            <a:r>
              <a:rPr lang="en"/>
              <a:t>		 </a:t>
            </a:r>
            <a:r>
              <a:rPr b="1" lang="en">
                <a:highlight>
                  <a:srgbClr val="FF0000"/>
                </a:highlight>
              </a:rPr>
              <a:t>Gwen Moore (WI-04)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0000"/>
                </a:highlight>
              </a:rPr>
              <a:t>Albio Sires (NJ-08)</a:t>
            </a:r>
            <a:r>
              <a:rPr lang="en"/>
              <a:t>			Donald S. Norcross (NJ-01)		Marcy Kaptur (OH-09)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highlight>
                  <a:srgbClr val="FF0000"/>
                </a:highlight>
              </a:rPr>
              <a:t>Dwight Evans </a:t>
            </a:r>
            <a:r>
              <a:rPr lang="en">
                <a:solidFill>
                  <a:srgbClr val="0000FF"/>
                </a:solidFill>
                <a:highlight>
                  <a:srgbClr val="FF0000"/>
                </a:highlight>
              </a:rPr>
              <a:t>(PA-03) </a:t>
            </a:r>
            <a:r>
              <a:rPr lang="en"/>
              <a:t>			</a:t>
            </a:r>
            <a:r>
              <a:rPr b="1" lang="en">
                <a:solidFill>
                  <a:srgbClr val="0000FF"/>
                </a:solidFill>
                <a:highlight>
                  <a:srgbClr val="FFFF00"/>
                </a:highlight>
              </a:rPr>
              <a:t>James E. Clyburn (SC-06)</a:t>
            </a:r>
            <a:r>
              <a:rPr lang="en"/>
              <a:t>		</a:t>
            </a:r>
            <a:r>
              <a:rPr b="1" lang="en">
                <a:highlight>
                  <a:srgbClr val="FF0000"/>
                </a:highlight>
              </a:rPr>
              <a:t>Jim Cooper (TN-05)</a:t>
            </a:r>
            <a:endParaRPr b="1"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Eddie Bernice Johnson (TX-30)		Filemon Vela (TX-34)			</a:t>
            </a:r>
            <a:endParaRPr b="1">
              <a:highlight>
                <a:srgbClr val="FF0000"/>
              </a:highlight>
            </a:endParaRPr>
          </a:p>
        </p:txBody>
      </p:sp>
      <p:sp>
        <p:nvSpPr>
          <p:cNvPr id="329" name="Google Shape;329;p21"/>
          <p:cNvSpPr txBox="1"/>
          <p:nvPr/>
        </p:nvSpPr>
        <p:spPr>
          <a:xfrm>
            <a:off x="7894258" y="4700081"/>
            <a:ext cx="10401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(2)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