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p:regular r:id="rId32"/>
      <p:bold r:id="rId33"/>
      <p:italic r:id="rId34"/>
      <p:boldItalic r:id="rId35"/>
    </p:embeddedFont>
    <p:embeddedFont>
      <p:font typeface="Source Code Pr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SourceCodePro-bold.fntdata"/><Relationship Id="rId14" Type="http://schemas.openxmlformats.org/officeDocument/2006/relationships/slide" Target="slides/slide9.xml"/><Relationship Id="rId36" Type="http://schemas.openxmlformats.org/officeDocument/2006/relationships/font" Target="fonts/SourceCodePro-regular.fntdata"/><Relationship Id="rId17" Type="http://schemas.openxmlformats.org/officeDocument/2006/relationships/slide" Target="slides/slide12.xml"/><Relationship Id="rId39" Type="http://schemas.openxmlformats.org/officeDocument/2006/relationships/font" Target="fonts/SourceCodePro-boldItalic.fntdata"/><Relationship Id="rId16" Type="http://schemas.openxmlformats.org/officeDocument/2006/relationships/slide" Target="slides/slide11.xml"/><Relationship Id="rId38" Type="http://schemas.openxmlformats.org/officeDocument/2006/relationships/font" Target="fonts/SourceCodePr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iles.kff.org/attachment/Table-Side-by-Side-Comparison-Medicare-for-all-Public-Plan-Proposal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d2e20b89d_6_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7d2e20b89d_6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7d2e20b89d_6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7d2e20b89d_6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d2e20b89d_6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7d2e20b89d_6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Hiv diagnosis rates and teenage pregnancy rates are decreasing for black americans but its still higher. Black Americans are also more likely to be reported as having fair or poor health status and face challenges that affect health and access to care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7d2e20b89d_6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7d2e20b89d_6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dd510fc7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7dd510fc73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7dd510fc7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7dd510fc73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7dd510fc7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7dd510fc73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dd510fc73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7dd510fc73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Doctors remain privately operated but care is publicly funded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dd510fc7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7dd510fc73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dd510fc73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7dd510fc73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dd510fc7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7dd510fc73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With Jeffries co-sponsorship, a majority of house democrats are now cosponsors of M4A</a:t>
            </a:r>
            <a:endParaRPr/>
          </a:p>
          <a:p>
            <a:pPr indent="-298450" lvl="0" marL="457200" rtl="0" algn="l">
              <a:spcBef>
                <a:spcPts val="0"/>
              </a:spcBef>
              <a:spcAft>
                <a:spcPts val="0"/>
              </a:spcAft>
              <a:buSzPts val="1100"/>
              <a:buChar char="●"/>
            </a:pPr>
            <a:r>
              <a:rPr lang="en">
                <a:solidFill>
                  <a:schemeClr val="dk1"/>
                </a:solidFill>
              </a:rPr>
              <a:t>Popular support for M4A is rising as seen by the iowa caucus polling showing majority support M4A and other polls</a:t>
            </a:r>
            <a:endParaRPr/>
          </a:p>
          <a:p>
            <a:pPr indent="-298450" lvl="0" marL="457200" rtl="0" algn="l">
              <a:lnSpc>
                <a:spcPct val="100000"/>
              </a:lnSpc>
              <a:spcBef>
                <a:spcPts val="0"/>
              </a:spcBef>
              <a:spcAft>
                <a:spcPts val="0"/>
              </a:spcAft>
              <a:buSzPts val="1100"/>
              <a:buChar char="●"/>
            </a:pPr>
            <a:r>
              <a:rPr lang="en"/>
              <a:t>Hearings held in Ways and Means, Education and Labor, Budget, and Energy and Commerce</a:t>
            </a:r>
            <a:endParaRPr/>
          </a:p>
          <a:p>
            <a:pPr indent="-298450" lvl="0" marL="457200" rtl="0" algn="l">
              <a:lnSpc>
                <a:spcPct val="100000"/>
              </a:lnSpc>
              <a:spcBef>
                <a:spcPts val="0"/>
              </a:spcBef>
              <a:spcAft>
                <a:spcPts val="0"/>
              </a:spcAft>
              <a:buSzPts val="1100"/>
              <a:buChar char="●"/>
            </a:pPr>
            <a:r>
              <a:rPr lang="en"/>
              <a:t>More and more co-sponsors signing 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g7d2e20b89d_6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g7d2e20b89d_6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6ecd28a5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6ecd28a56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6ecd28a56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6ecd28a562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Health insurance companies, pharma companies</a:t>
            </a:r>
            <a:endParaRPr/>
          </a:p>
          <a:p>
            <a:pPr indent="-298450" lvl="0" marL="457200" rtl="0" algn="l">
              <a:lnSpc>
                <a:spcPct val="100000"/>
              </a:lnSpc>
              <a:spcBef>
                <a:spcPts val="0"/>
              </a:spcBef>
              <a:spcAft>
                <a:spcPts val="0"/>
              </a:spcAft>
              <a:buSzPts val="1100"/>
              <a:buChar char="●"/>
            </a:pPr>
            <a:r>
              <a:rPr lang="en"/>
              <a:t>They don’t have the people power that the single-payer movement does but they have lots of money (ads, lobbying, etc)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ecd28a56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6ecd28a562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There are many different public option plans or “Medicare for All who want it”</a:t>
            </a:r>
            <a:endParaRPr/>
          </a:p>
          <a:p>
            <a:pPr indent="-298450" lvl="0" marL="457200" rtl="0" algn="l">
              <a:spcBef>
                <a:spcPts val="0"/>
              </a:spcBef>
              <a:spcAft>
                <a:spcPts val="0"/>
              </a:spcAft>
              <a:buSzPts val="1100"/>
              <a:buChar char="●"/>
            </a:pPr>
            <a:r>
              <a:rPr lang="en"/>
              <a:t>All of them have the same key issues</a:t>
            </a:r>
            <a:endParaRPr/>
          </a:p>
          <a:p>
            <a:pPr indent="-298450" lvl="1" marL="914400" rtl="0" algn="l">
              <a:spcBef>
                <a:spcPts val="0"/>
              </a:spcBef>
              <a:spcAft>
                <a:spcPts val="0"/>
              </a:spcAft>
              <a:buSzPts val="1100"/>
              <a:buChar char="○"/>
            </a:pPr>
            <a:r>
              <a:rPr lang="en"/>
              <a:t>They do not provide any healthcare savings to offset the costs</a:t>
            </a:r>
            <a:endParaRPr/>
          </a:p>
          <a:p>
            <a:pPr indent="-298450" lvl="1" marL="914400" rtl="0" algn="l">
              <a:spcBef>
                <a:spcPts val="0"/>
              </a:spcBef>
              <a:spcAft>
                <a:spcPts val="0"/>
              </a:spcAft>
              <a:buSzPts val="1100"/>
              <a:buChar char="○"/>
            </a:pPr>
            <a:r>
              <a:rPr lang="en"/>
              <a:t>They will likely self select for the most vulnerable populations leading to higher costs while for-profit insurance companies have pools of lower cost people making it difficult for the public option to survive</a:t>
            </a:r>
            <a:endParaRPr/>
          </a:p>
          <a:p>
            <a:pPr indent="-298450" lvl="0" marL="457200" rtl="0" algn="l">
              <a:spcBef>
                <a:spcPts val="0"/>
              </a:spcBef>
              <a:spcAft>
                <a:spcPts val="0"/>
              </a:spcAft>
              <a:buSzPts val="1100"/>
              <a:buChar char="●"/>
            </a:pPr>
            <a:r>
              <a:rPr lang="en" u="sng">
                <a:solidFill>
                  <a:schemeClr val="accent5"/>
                </a:solidFill>
                <a:hlinkClick r:id="rId2"/>
              </a:rPr>
              <a:t>http://files.kff.org/attachment/Table-Side-by-Side-Comparison-Medicare-for-all-Public-Plan-Proposals</a:t>
            </a:r>
            <a:r>
              <a:rPr lang="en">
                <a:solidFill>
                  <a:schemeClr val="dk1"/>
                </a:solidFill>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efb5904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6efb5904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i="1" lang="en"/>
              <a:t>§ Obstructing expensive care</a:t>
            </a:r>
            <a:r>
              <a:rPr lang="en"/>
              <a:t>. Plans try to attract profitable, low-needs enrollees by assuring convenient and affordable access to routine care for minor problems. Simultaneously, they erect barriers to expensive services that threaten profits—for example, prior authorization requirements, high co-payments, narrow networks, and drug formulary restrictions that penalize the unprofitably ill. While the fully public Medicare program contracts with any willing provider, many private insurers exclude (for example) cystic fibrosis specialists, and few Medicare Advantage plans cover care at cancer centers like Memorial Sloan Kettering. Moreover, private insurers’ drug formularies often put all of the drugs—even cheap generics—needed by those with diabetes, schizophrenia, or HIV in a high co-payment tier. Insurers whose first reaction to a big bill is “claim denied” discourage many patients from pursuing their claims. And as discussed below, if hassling over claims drives some enrollees away, even better: The sickest will be the most hassled and therefore the most likely to switch to a competitor.</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i="1" lang="en"/>
              <a:t>§ Cherry-picking and lemon-dropping</a:t>
            </a:r>
            <a:r>
              <a:rPr lang="en"/>
              <a:t>, or selectively enrolling people who need little care and disenrolling the unprofitably ill. A relatively small number of very sick patients account for the vast majority of medical costs each year. A plan that dodges even a few of these high-needs patients wins, while a competing plan that welcomes all comers loses. Private insurers offer attractive premiums to businesses with young, healthy workers and exorbitant rates to those with older, sicker employees. As a letter this summer to The New York Times put it, like casinos, health insurers are profitable because they know the odds of every bet they place—and the house always wins.</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i="1" lang="en"/>
              <a:t>§ Upcoding</a:t>
            </a:r>
            <a:r>
              <a:rPr lang="en"/>
              <a:t>, or making enrollees look sicker on paper than they really are to inflate risk-adjusted premiums. To counter cherry-picking, the CMS pays Medicare Advantage plans higher premiums for enrollees with more (and more serious) diagnoses. For instance, a Medicare Advantage plan can collect hundreds of dollars more each month from the government by labeling an enrollee’s temporary sadness as “major depression” or calling trivial knee pain “degenerative arthritis.” By applying serious-​sounding diagnoses to minor illnesses, Medicare Advantage plans artificially inflate the premiums they collect from taxpayers by billions of dollars while adding little or nothing to their expenditures for care.</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
              <a:t>§ </a:t>
            </a:r>
            <a:r>
              <a:rPr i="1" lang="en"/>
              <a:t>Lobbying to get excessive payments and thwart regulators</a:t>
            </a:r>
            <a:r>
              <a:rPr lang="en"/>
              <a:t>. Congress has mandated that the CMS overpay Medicare Advantage plans by 2 percent (and even more where medical costs are lower than average). On top of that, Seema Verma, Trump’s CMS administrator, has taken steps that will increase premiums significantly and award unjustified “quality bonuses,” ignoring advice from the Medicare Payment Advisory Commission that payments be trimmed because the government is already overpaying the private plans. And she has ordered changes to the CMS’s Medicare website to trumpet the benefits of Medicare Advantage enrollment.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dae3d93e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7dae3d93e2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ecd28a56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ecd28a56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7dae3d93e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7dae3d93e2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dd510fc7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g7dd510fc73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7dd510fc7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g7dd510fc7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dd510fc7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7dd510fc73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dd510fc7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7dd510fc73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d2e20b8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7d2e20b89d_6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dd510fc7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7dd510fc73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We have a fragmented system with a mixture of public and private insurance with thousands of different plans and networks</a:t>
            </a:r>
            <a:endParaRPr/>
          </a:p>
          <a:p>
            <a:pPr indent="-298450" lvl="1" marL="914400" rtl="0" algn="l">
              <a:lnSpc>
                <a:spcPct val="100000"/>
              </a:lnSpc>
              <a:spcBef>
                <a:spcPts val="0"/>
              </a:spcBef>
              <a:spcAft>
                <a:spcPts val="0"/>
              </a:spcAft>
              <a:buSzPts val="1100"/>
              <a:buChar char="○"/>
            </a:pPr>
            <a:r>
              <a:rPr lang="en"/>
              <a:t>This results in extreme administrative waste</a:t>
            </a:r>
            <a:endParaRPr/>
          </a:p>
          <a:p>
            <a:pPr indent="-298450" lvl="0" marL="457200" rtl="0" algn="l">
              <a:lnSpc>
                <a:spcPct val="100000"/>
              </a:lnSpc>
              <a:spcBef>
                <a:spcPts val="0"/>
              </a:spcBef>
              <a:spcAft>
                <a:spcPts val="0"/>
              </a:spcAft>
              <a:buSzPts val="1100"/>
              <a:buChar char="●"/>
            </a:pPr>
            <a:r>
              <a:rPr lang="en"/>
              <a:t>Private insurance prioritizes profit over patients </a:t>
            </a:r>
            <a:endParaRPr/>
          </a:p>
          <a:p>
            <a:pPr indent="-298450" lvl="1" marL="914400" rtl="0" algn="l">
              <a:lnSpc>
                <a:spcPct val="100000"/>
              </a:lnSpc>
              <a:spcBef>
                <a:spcPts val="0"/>
              </a:spcBef>
              <a:spcAft>
                <a:spcPts val="0"/>
              </a:spcAft>
              <a:buSzPts val="1100"/>
              <a:buChar char="○"/>
            </a:pPr>
            <a:r>
              <a:rPr lang="en"/>
              <a:t>Their bottom line is to make money, not healthcare</a:t>
            </a:r>
            <a:endParaRPr/>
          </a:p>
          <a:p>
            <a:pPr indent="-298450" lvl="0" marL="457200" rtl="0" algn="l">
              <a:lnSpc>
                <a:spcPct val="100000"/>
              </a:lnSpc>
              <a:spcBef>
                <a:spcPts val="0"/>
              </a:spcBef>
              <a:spcAft>
                <a:spcPts val="0"/>
              </a:spcAft>
              <a:buSzPts val="1100"/>
              <a:buChar char="●"/>
            </a:pPr>
            <a:r>
              <a:rPr lang="en"/>
              <a:t>It is incredibly expensive with or without insurance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7d2e20b89d_6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7d2e20b89d_6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states when uninsurance rates are high, there are relatively high excess death rates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8.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7.png"/><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5.png"/><Relationship Id="rId10" Type="http://schemas.openxmlformats.org/officeDocument/2006/relationships/image" Target="../media/image25.png"/><Relationship Id="rId9"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30.png"/><Relationship Id="rId8" Type="http://schemas.openxmlformats.org/officeDocument/2006/relationships/image" Target="../media/image27.png"/></Relationships>
</file>

<file path=ppt/slides/_rels/slide25.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9.png"/><Relationship Id="rId13" Type="http://schemas.openxmlformats.org/officeDocument/2006/relationships/image" Target="../media/image48.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51.jpg"/><Relationship Id="rId9" Type="http://schemas.openxmlformats.org/officeDocument/2006/relationships/image" Target="../media/image56.jpg"/><Relationship Id="rId15" Type="http://schemas.openxmlformats.org/officeDocument/2006/relationships/image" Target="../media/image47.png"/><Relationship Id="rId14" Type="http://schemas.openxmlformats.org/officeDocument/2006/relationships/image" Target="../media/image44.png"/><Relationship Id="rId17" Type="http://schemas.openxmlformats.org/officeDocument/2006/relationships/image" Target="../media/image2.png"/><Relationship Id="rId16"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53.jpg"/><Relationship Id="rId18" Type="http://schemas.openxmlformats.org/officeDocument/2006/relationships/image" Target="../media/image5.png"/><Relationship Id="rId7" Type="http://schemas.openxmlformats.org/officeDocument/2006/relationships/image" Target="../media/image54.jpg"/><Relationship Id="rId8"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6.png"/><Relationship Id="rId6" Type="http://schemas.openxmlformats.org/officeDocument/2006/relationships/image" Target="../media/image40.png"/><Relationship Id="rId7" Type="http://schemas.openxmlformats.org/officeDocument/2006/relationships/image" Target="../media/image49.png"/><Relationship Id="rId8"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7971" y="0"/>
            <a:ext cx="9470571" cy="4972050"/>
          </a:xfrm>
          <a:prstGeom prst="rect">
            <a:avLst/>
          </a:prstGeom>
          <a:noFill/>
          <a:ln>
            <a:noFill/>
          </a:ln>
        </p:spPr>
      </p:pic>
      <p:sp>
        <p:nvSpPr>
          <p:cNvPr id="55" name="Google Shape;55;p13"/>
          <p:cNvSpPr txBox="1"/>
          <p:nvPr>
            <p:ph type="ctrTitle"/>
          </p:nvPr>
        </p:nvSpPr>
        <p:spPr>
          <a:xfrm>
            <a:off x="513025" y="1644050"/>
            <a:ext cx="8282400" cy="1178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000"/>
              <a:buNone/>
            </a:pPr>
            <a:r>
              <a:t/>
            </a:r>
            <a:endParaRPr sz="3600"/>
          </a:p>
          <a:p>
            <a:pPr indent="0" lvl="0" marL="0" rtl="0" algn="ctr">
              <a:lnSpc>
                <a:spcPct val="100000"/>
              </a:lnSpc>
              <a:spcBef>
                <a:spcPts val="0"/>
              </a:spcBef>
              <a:spcAft>
                <a:spcPts val="0"/>
              </a:spcAft>
              <a:buSzPts val="6000"/>
              <a:buNone/>
            </a:pPr>
            <a:r>
              <a:rPr b="1" lang="en" sz="6000">
                <a:solidFill>
                  <a:srgbClr val="1C4587"/>
                </a:solidFill>
              </a:rPr>
              <a:t>Single Payer Update</a:t>
            </a:r>
            <a:endParaRPr b="1" sz="6000">
              <a:solidFill>
                <a:srgbClr val="1C4587"/>
              </a:solidFill>
            </a:endParaRPr>
          </a:p>
        </p:txBody>
      </p:sp>
      <p:sp>
        <p:nvSpPr>
          <p:cNvPr id="56" name="Google Shape;56;p13"/>
          <p:cNvSpPr txBox="1"/>
          <p:nvPr>
            <p:ph idx="1" type="subTitle"/>
          </p:nvPr>
        </p:nvSpPr>
        <p:spPr>
          <a:xfrm>
            <a:off x="4494600" y="3635250"/>
            <a:ext cx="5335200" cy="1260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 sz="1800">
                <a:solidFill>
                  <a:srgbClr val="FFFFFF"/>
                </a:solidFill>
                <a:latin typeface="Roboto"/>
                <a:ea typeface="Roboto"/>
                <a:cs typeface="Roboto"/>
                <a:sym typeface="Roboto"/>
              </a:rPr>
              <a:t>Alex Cabrera, University of Nevada Reno</a:t>
            </a:r>
            <a:endParaRPr sz="1800">
              <a:solidFill>
                <a:srgbClr val="FFFFFF"/>
              </a:solidFill>
              <a:latin typeface="Roboto"/>
              <a:ea typeface="Roboto"/>
              <a:cs typeface="Roboto"/>
              <a:sym typeface="Roboto"/>
            </a:endParaRPr>
          </a:p>
          <a:p>
            <a:pPr indent="0" lvl="0" marL="0" rtl="0" algn="ctr">
              <a:lnSpc>
                <a:spcPct val="100000"/>
              </a:lnSpc>
              <a:spcBef>
                <a:spcPts val="0"/>
              </a:spcBef>
              <a:spcAft>
                <a:spcPts val="0"/>
              </a:spcAft>
              <a:buClr>
                <a:srgbClr val="000000"/>
              </a:buClr>
              <a:buSzPts val="1100"/>
              <a:buFont typeface="Arial"/>
              <a:buNone/>
            </a:pPr>
            <a:r>
              <a:rPr lang="en" sz="1800">
                <a:solidFill>
                  <a:srgbClr val="FFFFFF"/>
                </a:solidFill>
                <a:latin typeface="Roboto"/>
                <a:ea typeface="Roboto"/>
                <a:cs typeface="Roboto"/>
                <a:sym typeface="Roboto"/>
              </a:rPr>
              <a:t>Ashley Duhon, LSU</a:t>
            </a:r>
            <a:endParaRPr sz="1800">
              <a:solidFill>
                <a:srgbClr val="FFFFFF"/>
              </a:solidFill>
              <a:latin typeface="Roboto"/>
              <a:ea typeface="Roboto"/>
              <a:cs typeface="Roboto"/>
              <a:sym typeface="Roboto"/>
            </a:endParaRPr>
          </a:p>
          <a:p>
            <a:pPr indent="0" lvl="0" marL="0" rtl="0" algn="ctr">
              <a:lnSpc>
                <a:spcPct val="100000"/>
              </a:lnSpc>
              <a:spcBef>
                <a:spcPts val="0"/>
              </a:spcBef>
              <a:spcAft>
                <a:spcPts val="0"/>
              </a:spcAft>
              <a:buClr>
                <a:srgbClr val="000000"/>
              </a:buClr>
              <a:buSzPts val="1100"/>
              <a:buFont typeface="Arial"/>
              <a:buNone/>
            </a:pPr>
            <a:r>
              <a:rPr lang="en" sz="1800">
                <a:solidFill>
                  <a:srgbClr val="FFFFFF"/>
                </a:solidFill>
                <a:latin typeface="Roboto"/>
                <a:ea typeface="Roboto"/>
                <a:cs typeface="Roboto"/>
                <a:sym typeface="Roboto"/>
              </a:rPr>
              <a:t>Paul Glasheen, University of Colorado</a:t>
            </a:r>
            <a:endParaRPr sz="1800">
              <a:solidFill>
                <a:srgbClr val="FFFFFF"/>
              </a:solidFill>
              <a:latin typeface="Roboto"/>
              <a:ea typeface="Roboto"/>
              <a:cs typeface="Roboto"/>
              <a:sym typeface="Roboto"/>
            </a:endParaRPr>
          </a:p>
          <a:p>
            <a:pPr indent="0" lvl="0" marL="0" rtl="0" algn="ctr">
              <a:lnSpc>
                <a:spcPct val="100000"/>
              </a:lnSpc>
              <a:spcBef>
                <a:spcPts val="0"/>
              </a:spcBef>
              <a:spcAft>
                <a:spcPts val="0"/>
              </a:spcAft>
              <a:buClr>
                <a:srgbClr val="000000"/>
              </a:buClr>
              <a:buSzPts val="1100"/>
              <a:buFont typeface="Arial"/>
              <a:buNone/>
            </a:pPr>
            <a:r>
              <a:rPr lang="en" sz="1800">
                <a:solidFill>
                  <a:srgbClr val="FFFFFF"/>
                </a:solidFill>
                <a:latin typeface="Roboto"/>
                <a:ea typeface="Roboto"/>
                <a:cs typeface="Roboto"/>
                <a:sym typeface="Roboto"/>
              </a:rPr>
              <a:t>Rachel Madley, Columbia University</a:t>
            </a:r>
            <a:endParaRPr sz="1800">
              <a:solidFill>
                <a:srgbClr val="FFFFFF"/>
              </a:solidFill>
              <a:latin typeface="Roboto"/>
              <a:ea typeface="Roboto"/>
              <a:cs typeface="Roboto"/>
              <a:sym typeface="Roboto"/>
            </a:endParaRPr>
          </a:p>
          <a:p>
            <a:pPr indent="0" lvl="0" marL="0" rtl="0" algn="ctr">
              <a:lnSpc>
                <a:spcPct val="100000"/>
              </a:lnSpc>
              <a:spcBef>
                <a:spcPts val="0"/>
              </a:spcBef>
              <a:spcAft>
                <a:spcPts val="0"/>
              </a:spcAft>
              <a:buSzPts val="3600"/>
              <a:buNone/>
            </a:pPr>
            <a:r>
              <a:rPr lang="en" sz="1800">
                <a:solidFill>
                  <a:srgbClr val="FFFFFF"/>
                </a:solidFill>
                <a:latin typeface="Roboto"/>
                <a:ea typeface="Roboto"/>
                <a:cs typeface="Roboto"/>
                <a:sym typeface="Roboto"/>
              </a:rPr>
              <a:t>Michael Zingman, Columbia VP&amp;S</a:t>
            </a:r>
            <a:endParaRPr sz="1800">
              <a:solidFill>
                <a:srgbClr val="FFFFFF"/>
              </a:solidFill>
              <a:latin typeface="Roboto"/>
              <a:ea typeface="Roboto"/>
              <a:cs typeface="Roboto"/>
              <a:sym typeface="Roboto"/>
            </a:endParaRPr>
          </a:p>
        </p:txBody>
      </p:sp>
      <p:sp>
        <p:nvSpPr>
          <p:cNvPr id="57" name="Google Shape;57;p13"/>
          <p:cNvSpPr txBox="1"/>
          <p:nvPr/>
        </p:nvSpPr>
        <p:spPr>
          <a:xfrm>
            <a:off x="7777375" y="4596850"/>
            <a:ext cx="7355100" cy="85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22"/>
          <p:cNvPicPr preferRelativeResize="0"/>
          <p:nvPr/>
        </p:nvPicPr>
        <p:blipFill rotWithShape="1">
          <a:blip r:embed="rId3">
            <a:alphaModFix/>
          </a:blip>
          <a:srcRect b="0" l="0" r="0" t="0"/>
          <a:stretch/>
        </p:blipFill>
        <p:spPr>
          <a:xfrm>
            <a:off x="1552988" y="414150"/>
            <a:ext cx="6014525" cy="4315200"/>
          </a:xfrm>
          <a:prstGeom prst="rect">
            <a:avLst/>
          </a:prstGeom>
          <a:noFill/>
          <a:ln>
            <a:noFill/>
          </a:ln>
        </p:spPr>
      </p:pic>
      <p:sp>
        <p:nvSpPr>
          <p:cNvPr id="140" name="Google Shape;140;p22"/>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 name="Google Shape;141;p22"/>
          <p:cNvPicPr preferRelativeResize="0"/>
          <p:nvPr/>
        </p:nvPicPr>
        <p:blipFill>
          <a:blip r:embed="rId4">
            <a:alphaModFix/>
          </a:blip>
          <a:stretch>
            <a:fillRect/>
          </a:stretch>
        </p:blipFill>
        <p:spPr>
          <a:xfrm>
            <a:off x="0" y="4570800"/>
            <a:ext cx="3025026" cy="572700"/>
          </a:xfrm>
          <a:prstGeom prst="rect">
            <a:avLst/>
          </a:prstGeom>
          <a:noFill/>
          <a:ln>
            <a:noFill/>
          </a:ln>
        </p:spPr>
      </p:pic>
      <p:pic>
        <p:nvPicPr>
          <p:cNvPr id="142" name="Google Shape;142;p22"/>
          <p:cNvPicPr preferRelativeResize="0"/>
          <p:nvPr/>
        </p:nvPicPr>
        <p:blipFill>
          <a:blip r:embed="rId5">
            <a:alphaModFix/>
          </a:blip>
          <a:stretch>
            <a:fillRect/>
          </a:stretch>
        </p:blipFill>
        <p:spPr>
          <a:xfrm>
            <a:off x="5854950" y="4570800"/>
            <a:ext cx="3289050" cy="572700"/>
          </a:xfrm>
          <a:prstGeom prst="rect">
            <a:avLst/>
          </a:prstGeom>
          <a:noFill/>
          <a:ln>
            <a:noFill/>
          </a:ln>
        </p:spPr>
      </p:pic>
      <p:sp>
        <p:nvSpPr>
          <p:cNvPr id="143" name="Google Shape;143;p22"/>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Health Disparities</a:t>
            </a:r>
            <a:endParaRPr>
              <a:solidFill>
                <a:srgbClr val="A4C2F4"/>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149" name="Google Shape;149;p23"/>
          <p:cNvPicPr preferRelativeResize="0"/>
          <p:nvPr/>
        </p:nvPicPr>
        <p:blipFill rotWithShape="1">
          <a:blip r:embed="rId3">
            <a:alphaModFix/>
          </a:blip>
          <a:srcRect b="0" l="0" r="0" t="0"/>
          <a:stretch/>
        </p:blipFill>
        <p:spPr>
          <a:xfrm>
            <a:off x="75307" y="931666"/>
            <a:ext cx="8993381" cy="3278075"/>
          </a:xfrm>
          <a:prstGeom prst="rect">
            <a:avLst/>
          </a:prstGeom>
          <a:noFill/>
          <a:ln>
            <a:noFill/>
          </a:ln>
        </p:spPr>
      </p:pic>
      <p:sp>
        <p:nvSpPr>
          <p:cNvPr id="150" name="Google Shape;150;p23"/>
          <p:cNvSpPr txBox="1"/>
          <p:nvPr>
            <p:ph idx="1" type="body"/>
          </p:nvPr>
        </p:nvSpPr>
        <p:spPr>
          <a:xfrm>
            <a:off x="5140950" y="4568725"/>
            <a:ext cx="3186300" cy="38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sz="1200"/>
              <a:t>Kaiser Family Foundation, 2018</a:t>
            </a:r>
            <a:endParaRPr sz="1200"/>
          </a:p>
        </p:txBody>
      </p:sp>
      <p:sp>
        <p:nvSpPr>
          <p:cNvPr id="151" name="Google Shape;151;p23"/>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23"/>
          <p:cNvPicPr preferRelativeResize="0"/>
          <p:nvPr/>
        </p:nvPicPr>
        <p:blipFill>
          <a:blip r:embed="rId4">
            <a:alphaModFix/>
          </a:blip>
          <a:stretch>
            <a:fillRect/>
          </a:stretch>
        </p:blipFill>
        <p:spPr>
          <a:xfrm>
            <a:off x="0" y="4570800"/>
            <a:ext cx="3025026" cy="572700"/>
          </a:xfrm>
          <a:prstGeom prst="rect">
            <a:avLst/>
          </a:prstGeom>
          <a:noFill/>
          <a:ln>
            <a:noFill/>
          </a:ln>
        </p:spPr>
      </p:pic>
      <p:pic>
        <p:nvPicPr>
          <p:cNvPr id="153" name="Google Shape;153;p23"/>
          <p:cNvPicPr preferRelativeResize="0"/>
          <p:nvPr/>
        </p:nvPicPr>
        <p:blipFill>
          <a:blip r:embed="rId5">
            <a:alphaModFix/>
          </a:blip>
          <a:stretch>
            <a:fillRect/>
          </a:stretch>
        </p:blipFill>
        <p:spPr>
          <a:xfrm>
            <a:off x="5854950" y="4570800"/>
            <a:ext cx="3289050" cy="572700"/>
          </a:xfrm>
          <a:prstGeom prst="rect">
            <a:avLst/>
          </a:prstGeom>
          <a:noFill/>
          <a:ln>
            <a:noFill/>
          </a:ln>
        </p:spPr>
      </p:pic>
      <p:sp>
        <p:nvSpPr>
          <p:cNvPr id="154" name="Google Shape;154;p23"/>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Health Disparities</a:t>
            </a:r>
            <a:endParaRPr>
              <a:solidFill>
                <a:srgbClr val="A4C2F4"/>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847675"/>
            <a:ext cx="8520600" cy="733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t>The need: resolving health disparities</a:t>
            </a:r>
            <a:endParaRPr/>
          </a:p>
          <a:p>
            <a:pPr indent="0" lvl="0" marL="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3000"/>
              <a:buNone/>
            </a:pPr>
            <a:r>
              <a:t/>
            </a:r>
            <a:endParaRPr/>
          </a:p>
        </p:txBody>
      </p:sp>
      <p:sp>
        <p:nvSpPr>
          <p:cNvPr id="160" name="Google Shape;160;p24"/>
          <p:cNvSpPr txBox="1"/>
          <p:nvPr>
            <p:ph idx="1" type="body"/>
          </p:nvPr>
        </p:nvSpPr>
        <p:spPr>
          <a:xfrm>
            <a:off x="1090275" y="671275"/>
            <a:ext cx="7619100" cy="66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Until age 65, Race determines your type of insurance </a:t>
            </a:r>
            <a:endParaRPr/>
          </a:p>
        </p:txBody>
      </p:sp>
      <p:pic>
        <p:nvPicPr>
          <p:cNvPr id="161" name="Google Shape;161;p24"/>
          <p:cNvPicPr preferRelativeResize="0"/>
          <p:nvPr/>
        </p:nvPicPr>
        <p:blipFill rotWithShape="1">
          <a:blip r:embed="rId3">
            <a:alphaModFix/>
          </a:blip>
          <a:srcRect b="0" l="0" r="0" t="0"/>
          <a:stretch/>
        </p:blipFill>
        <p:spPr>
          <a:xfrm>
            <a:off x="473238" y="1159475"/>
            <a:ext cx="8197524" cy="3411325"/>
          </a:xfrm>
          <a:prstGeom prst="rect">
            <a:avLst/>
          </a:prstGeom>
          <a:noFill/>
          <a:ln>
            <a:noFill/>
          </a:ln>
        </p:spPr>
      </p:pic>
      <p:sp>
        <p:nvSpPr>
          <p:cNvPr id="162" name="Google Shape;162;p24"/>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4"/>
          <p:cNvPicPr preferRelativeResize="0"/>
          <p:nvPr/>
        </p:nvPicPr>
        <p:blipFill>
          <a:blip r:embed="rId4">
            <a:alphaModFix/>
          </a:blip>
          <a:stretch>
            <a:fillRect/>
          </a:stretch>
        </p:blipFill>
        <p:spPr>
          <a:xfrm>
            <a:off x="0" y="4570800"/>
            <a:ext cx="3025026" cy="572700"/>
          </a:xfrm>
          <a:prstGeom prst="rect">
            <a:avLst/>
          </a:prstGeom>
          <a:noFill/>
          <a:ln>
            <a:noFill/>
          </a:ln>
        </p:spPr>
      </p:pic>
      <p:pic>
        <p:nvPicPr>
          <p:cNvPr id="164" name="Google Shape;164;p24"/>
          <p:cNvPicPr preferRelativeResize="0"/>
          <p:nvPr/>
        </p:nvPicPr>
        <p:blipFill>
          <a:blip r:embed="rId5">
            <a:alphaModFix/>
          </a:blip>
          <a:stretch>
            <a:fillRect/>
          </a:stretch>
        </p:blipFill>
        <p:spPr>
          <a:xfrm>
            <a:off x="5854950" y="4570800"/>
            <a:ext cx="3289050" cy="572700"/>
          </a:xfrm>
          <a:prstGeom prst="rect">
            <a:avLst/>
          </a:prstGeom>
          <a:noFill/>
          <a:ln>
            <a:noFill/>
          </a:ln>
        </p:spPr>
      </p:pic>
      <p:sp>
        <p:nvSpPr>
          <p:cNvPr id="165" name="Google Shape;165;p24"/>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Health Disparities</a:t>
            </a:r>
            <a:endParaRPr>
              <a:solidFill>
                <a:srgbClr val="A4C2F4"/>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5"/>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25"/>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72" name="Google Shape;172;p25"/>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173" name="Google Shape;173;p25"/>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Delayed Care</a:t>
            </a:r>
            <a:endParaRPr>
              <a:solidFill>
                <a:srgbClr val="A4C2F4"/>
              </a:solidFill>
              <a:latin typeface="Roboto"/>
              <a:ea typeface="Roboto"/>
              <a:cs typeface="Roboto"/>
              <a:sym typeface="Roboto"/>
            </a:endParaRPr>
          </a:p>
        </p:txBody>
      </p:sp>
      <p:pic>
        <p:nvPicPr>
          <p:cNvPr id="174" name="Google Shape;174;p25"/>
          <p:cNvPicPr preferRelativeResize="0"/>
          <p:nvPr/>
        </p:nvPicPr>
        <p:blipFill>
          <a:blip r:embed="rId5">
            <a:alphaModFix/>
          </a:blip>
          <a:stretch>
            <a:fillRect/>
          </a:stretch>
        </p:blipFill>
        <p:spPr>
          <a:xfrm>
            <a:off x="2098050" y="642875"/>
            <a:ext cx="4924400" cy="3693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6"/>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6"/>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81" name="Google Shape;181;p26"/>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182" name="Google Shape;182;p26"/>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Delayed Care</a:t>
            </a:r>
            <a:endParaRPr>
              <a:solidFill>
                <a:srgbClr val="A4C2F4"/>
              </a:solidFill>
              <a:latin typeface="Roboto"/>
              <a:ea typeface="Roboto"/>
              <a:cs typeface="Roboto"/>
              <a:sym typeface="Roboto"/>
            </a:endParaRPr>
          </a:p>
        </p:txBody>
      </p:sp>
      <p:pic>
        <p:nvPicPr>
          <p:cNvPr id="183" name="Google Shape;183;p26"/>
          <p:cNvPicPr preferRelativeResize="0"/>
          <p:nvPr/>
        </p:nvPicPr>
        <p:blipFill>
          <a:blip r:embed="rId5">
            <a:alphaModFix/>
          </a:blip>
          <a:stretch>
            <a:fillRect/>
          </a:stretch>
        </p:blipFill>
        <p:spPr>
          <a:xfrm>
            <a:off x="152400" y="725100"/>
            <a:ext cx="4231499" cy="3173625"/>
          </a:xfrm>
          <a:prstGeom prst="rect">
            <a:avLst/>
          </a:prstGeom>
          <a:noFill/>
          <a:ln>
            <a:noFill/>
          </a:ln>
        </p:spPr>
      </p:pic>
      <p:pic>
        <p:nvPicPr>
          <p:cNvPr id="184" name="Google Shape;184;p26"/>
          <p:cNvPicPr preferRelativeResize="0"/>
          <p:nvPr/>
        </p:nvPicPr>
        <p:blipFill>
          <a:blip r:embed="rId6">
            <a:alphaModFix/>
          </a:blip>
          <a:stretch>
            <a:fillRect/>
          </a:stretch>
        </p:blipFill>
        <p:spPr>
          <a:xfrm>
            <a:off x="4760100" y="725100"/>
            <a:ext cx="4231499" cy="3173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7"/>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27"/>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91" name="Google Shape;191;p27"/>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192" name="Google Shape;192;p27"/>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Financial Hardship</a:t>
            </a:r>
            <a:endParaRPr>
              <a:solidFill>
                <a:srgbClr val="A4C2F4"/>
              </a:solidFill>
              <a:latin typeface="Roboto"/>
              <a:ea typeface="Roboto"/>
              <a:cs typeface="Roboto"/>
              <a:sym typeface="Roboto"/>
            </a:endParaRPr>
          </a:p>
        </p:txBody>
      </p:sp>
      <p:pic>
        <p:nvPicPr>
          <p:cNvPr id="193" name="Google Shape;193;p27"/>
          <p:cNvPicPr preferRelativeResize="0"/>
          <p:nvPr/>
        </p:nvPicPr>
        <p:blipFill>
          <a:blip r:embed="rId5">
            <a:alphaModFix/>
          </a:blip>
          <a:stretch>
            <a:fillRect/>
          </a:stretch>
        </p:blipFill>
        <p:spPr>
          <a:xfrm>
            <a:off x="-11750" y="842550"/>
            <a:ext cx="5636225" cy="2809575"/>
          </a:xfrm>
          <a:prstGeom prst="rect">
            <a:avLst/>
          </a:prstGeom>
          <a:noFill/>
          <a:ln>
            <a:noFill/>
          </a:ln>
        </p:spPr>
      </p:pic>
      <p:pic>
        <p:nvPicPr>
          <p:cNvPr id="194" name="Google Shape;194;p27"/>
          <p:cNvPicPr preferRelativeResize="0"/>
          <p:nvPr/>
        </p:nvPicPr>
        <p:blipFill>
          <a:blip r:embed="rId6">
            <a:alphaModFix/>
          </a:blip>
          <a:stretch>
            <a:fillRect/>
          </a:stretch>
        </p:blipFill>
        <p:spPr>
          <a:xfrm>
            <a:off x="5845000" y="983000"/>
            <a:ext cx="3308949" cy="24817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8"/>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8"/>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01" name="Google Shape;201;p28"/>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02" name="Google Shape;202;p28"/>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How do we fix it?</a:t>
            </a:r>
            <a:endParaRPr>
              <a:solidFill>
                <a:srgbClr val="A4C2F4"/>
              </a:solidFill>
              <a:latin typeface="Roboto"/>
              <a:ea typeface="Roboto"/>
              <a:cs typeface="Roboto"/>
              <a:sym typeface="Roboto"/>
            </a:endParaRPr>
          </a:p>
        </p:txBody>
      </p:sp>
      <p:pic>
        <p:nvPicPr>
          <p:cNvPr id="203" name="Google Shape;203;p28"/>
          <p:cNvPicPr preferRelativeResize="0"/>
          <p:nvPr/>
        </p:nvPicPr>
        <p:blipFill>
          <a:blip r:embed="rId5">
            <a:alphaModFix/>
          </a:blip>
          <a:stretch>
            <a:fillRect/>
          </a:stretch>
        </p:blipFill>
        <p:spPr>
          <a:xfrm>
            <a:off x="1001788" y="648900"/>
            <a:ext cx="7116936" cy="384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9"/>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29"/>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10" name="Google Shape;210;p29"/>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11" name="Google Shape;211;p29"/>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Improved and Expanded Medicare for All</a:t>
            </a:r>
            <a:endParaRPr>
              <a:solidFill>
                <a:srgbClr val="A4C2F4"/>
              </a:solidFill>
              <a:latin typeface="Roboto"/>
              <a:ea typeface="Roboto"/>
              <a:cs typeface="Roboto"/>
              <a:sym typeface="Roboto"/>
            </a:endParaRPr>
          </a:p>
        </p:txBody>
      </p:sp>
      <p:pic>
        <p:nvPicPr>
          <p:cNvPr id="212" name="Google Shape;212;p29"/>
          <p:cNvPicPr preferRelativeResize="0"/>
          <p:nvPr/>
        </p:nvPicPr>
        <p:blipFill>
          <a:blip r:embed="rId5">
            <a:alphaModFix/>
          </a:blip>
          <a:stretch>
            <a:fillRect/>
          </a:stretch>
        </p:blipFill>
        <p:spPr>
          <a:xfrm>
            <a:off x="1645600" y="470900"/>
            <a:ext cx="5829300" cy="409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0"/>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30"/>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19" name="Google Shape;219;p30"/>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20" name="Google Shape;220;p30"/>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Improved and Expanded Medicare for All</a:t>
            </a:r>
            <a:endParaRPr>
              <a:solidFill>
                <a:srgbClr val="A4C2F4"/>
              </a:solidFill>
              <a:latin typeface="Roboto"/>
              <a:ea typeface="Roboto"/>
              <a:cs typeface="Roboto"/>
              <a:sym typeface="Roboto"/>
            </a:endParaRPr>
          </a:p>
        </p:txBody>
      </p:sp>
      <p:sp>
        <p:nvSpPr>
          <p:cNvPr id="221" name="Google Shape;221;p30"/>
          <p:cNvSpPr txBox="1"/>
          <p:nvPr/>
        </p:nvSpPr>
        <p:spPr>
          <a:xfrm>
            <a:off x="1409175" y="1174325"/>
            <a:ext cx="6705300" cy="38517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en" sz="1800" u="sng"/>
              <a:t>Economic Side</a:t>
            </a:r>
            <a:endParaRPr b="1" sz="1800" u="sng"/>
          </a:p>
          <a:p>
            <a:pPr indent="-342900" lvl="0" marL="457200" rtl="0" algn="l">
              <a:spcBef>
                <a:spcPts val="0"/>
              </a:spcBef>
              <a:spcAft>
                <a:spcPts val="0"/>
              </a:spcAft>
              <a:buSzPts val="1800"/>
              <a:buChar char="-"/>
            </a:pPr>
            <a:r>
              <a:rPr lang="en" sz="1800"/>
              <a:t>Funded by progressive taxes based on ability to pay and modest taxes on Wall Street</a:t>
            </a:r>
            <a:endParaRPr sz="1800"/>
          </a:p>
          <a:p>
            <a:pPr indent="-342900" lvl="0" marL="457200" rtl="0" algn="l">
              <a:spcBef>
                <a:spcPts val="0"/>
              </a:spcBef>
              <a:spcAft>
                <a:spcPts val="0"/>
              </a:spcAft>
              <a:buSzPts val="1800"/>
              <a:buChar char="-"/>
            </a:pPr>
            <a:r>
              <a:rPr lang="en" sz="1800"/>
              <a:t>Provides immense administrative savings (estimated ~$500 billion annually)</a:t>
            </a:r>
            <a:endParaRPr sz="1800"/>
          </a:p>
          <a:p>
            <a:pPr indent="-342900" lvl="0" marL="457200" rtl="0" algn="l">
              <a:spcBef>
                <a:spcPts val="0"/>
              </a:spcBef>
              <a:spcAft>
                <a:spcPts val="0"/>
              </a:spcAft>
              <a:buSzPts val="1800"/>
              <a:buChar char="-"/>
            </a:pPr>
            <a:r>
              <a:rPr lang="en" sz="1800"/>
              <a:t>Eliminates patient out of pocket expenses (co-pays, premiums, deductibles)</a:t>
            </a:r>
            <a:endParaRPr sz="1800"/>
          </a:p>
          <a:p>
            <a:pPr indent="-342900" lvl="0" marL="457200" rtl="0" algn="l">
              <a:spcBef>
                <a:spcPts val="0"/>
              </a:spcBef>
              <a:spcAft>
                <a:spcPts val="0"/>
              </a:spcAft>
              <a:buSzPts val="1800"/>
              <a:buChar char="-"/>
            </a:pPr>
            <a:r>
              <a:rPr lang="en" sz="1800"/>
              <a:t>Allows for more bargaining power for lower drug prices</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1"/>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31"/>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28" name="Google Shape;228;p31"/>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29" name="Google Shape;229;p31"/>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a:solidFill>
                  <a:srgbClr val="A4C2F4"/>
                </a:solidFill>
                <a:latin typeface="Roboto"/>
                <a:ea typeface="Roboto"/>
                <a:cs typeface="Roboto"/>
                <a:sym typeface="Roboto"/>
              </a:rPr>
              <a:t>Updates on Medicare for All Legislation- National</a:t>
            </a:r>
            <a:endParaRPr b="1">
              <a:solidFill>
                <a:srgbClr val="6FA8DC"/>
              </a:solidFill>
            </a:endParaRPr>
          </a:p>
        </p:txBody>
      </p:sp>
      <p:pic>
        <p:nvPicPr>
          <p:cNvPr id="230" name="Google Shape;230;p31"/>
          <p:cNvPicPr preferRelativeResize="0"/>
          <p:nvPr/>
        </p:nvPicPr>
        <p:blipFill>
          <a:blip r:embed="rId5">
            <a:alphaModFix/>
          </a:blip>
          <a:stretch>
            <a:fillRect/>
          </a:stretch>
        </p:blipFill>
        <p:spPr>
          <a:xfrm>
            <a:off x="0" y="572700"/>
            <a:ext cx="4979350" cy="2184450"/>
          </a:xfrm>
          <a:prstGeom prst="rect">
            <a:avLst/>
          </a:prstGeom>
          <a:noFill/>
          <a:ln>
            <a:noFill/>
          </a:ln>
        </p:spPr>
      </p:pic>
      <p:pic>
        <p:nvPicPr>
          <p:cNvPr id="231" name="Google Shape;231;p31"/>
          <p:cNvPicPr preferRelativeResize="0"/>
          <p:nvPr/>
        </p:nvPicPr>
        <p:blipFill>
          <a:blip r:embed="rId6">
            <a:alphaModFix/>
          </a:blip>
          <a:stretch>
            <a:fillRect/>
          </a:stretch>
        </p:blipFill>
        <p:spPr>
          <a:xfrm>
            <a:off x="0" y="3210912"/>
            <a:ext cx="8839200" cy="1359877"/>
          </a:xfrm>
          <a:prstGeom prst="rect">
            <a:avLst/>
          </a:prstGeom>
          <a:noFill/>
          <a:ln>
            <a:noFill/>
          </a:ln>
        </p:spPr>
      </p:pic>
      <p:pic>
        <p:nvPicPr>
          <p:cNvPr id="232" name="Google Shape;232;p31"/>
          <p:cNvPicPr preferRelativeResize="0"/>
          <p:nvPr/>
        </p:nvPicPr>
        <p:blipFill>
          <a:blip r:embed="rId7">
            <a:alphaModFix/>
          </a:blip>
          <a:stretch>
            <a:fillRect/>
          </a:stretch>
        </p:blipFill>
        <p:spPr>
          <a:xfrm>
            <a:off x="1878900" y="1740375"/>
            <a:ext cx="7253350" cy="1470525"/>
          </a:xfrm>
          <a:prstGeom prst="rect">
            <a:avLst/>
          </a:prstGeom>
          <a:noFill/>
          <a:ln>
            <a:noFill/>
          </a:ln>
        </p:spPr>
      </p:pic>
      <p:sp>
        <p:nvSpPr>
          <p:cNvPr id="233" name="Google Shape;233;p31"/>
          <p:cNvSpPr txBox="1"/>
          <p:nvPr/>
        </p:nvSpPr>
        <p:spPr>
          <a:xfrm>
            <a:off x="4896900" y="757388"/>
            <a:ext cx="4247100" cy="798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0000"/>
                </a:solidFill>
              </a:rPr>
              <a:t>118 co-sponsors of HR.1384 (Jayapal Bill)</a:t>
            </a:r>
            <a:endParaRPr b="1" sz="1600">
              <a:solidFill>
                <a:srgbClr val="FF0000"/>
              </a:solidFill>
            </a:endParaRPr>
          </a:p>
          <a:p>
            <a:pPr indent="0" lvl="0" marL="0" rtl="0" algn="l">
              <a:spcBef>
                <a:spcPts val="0"/>
              </a:spcBef>
              <a:spcAft>
                <a:spcPts val="0"/>
              </a:spcAft>
              <a:buNone/>
            </a:pPr>
            <a:r>
              <a:rPr b="1" lang="en" sz="1600">
                <a:solidFill>
                  <a:srgbClr val="FF0000"/>
                </a:solidFill>
              </a:rPr>
              <a:t>14 co-sponsors of S.1199 (Sanders Bill)</a:t>
            </a:r>
            <a:endParaRPr b="1" sz="16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4"/>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ph idx="1" type="body"/>
          </p:nvPr>
        </p:nvSpPr>
        <p:spPr>
          <a:xfrm>
            <a:off x="1439800" y="1345375"/>
            <a:ext cx="6240900" cy="20670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AutoNum type="arabicPeriod"/>
            </a:pPr>
            <a:r>
              <a:rPr lang="en" sz="2200">
                <a:solidFill>
                  <a:srgbClr val="000000"/>
                </a:solidFill>
              </a:rPr>
              <a:t>State of affairs with American healthcare</a:t>
            </a:r>
            <a:endParaRPr sz="2200">
              <a:solidFill>
                <a:srgbClr val="000000"/>
              </a:solidFill>
            </a:endParaRPr>
          </a:p>
          <a:p>
            <a:pPr indent="-368300" lvl="0" marL="457200" rtl="0" algn="l">
              <a:lnSpc>
                <a:spcPct val="115000"/>
              </a:lnSpc>
              <a:spcBef>
                <a:spcPts val="0"/>
              </a:spcBef>
              <a:spcAft>
                <a:spcPts val="0"/>
              </a:spcAft>
              <a:buClr>
                <a:srgbClr val="000000"/>
              </a:buClr>
              <a:buSzPts val="2200"/>
              <a:buAutoNum type="arabicPeriod"/>
            </a:pPr>
            <a:r>
              <a:rPr lang="en" sz="2200">
                <a:solidFill>
                  <a:srgbClr val="000000"/>
                </a:solidFill>
              </a:rPr>
              <a:t>Effects of our broken system </a:t>
            </a:r>
            <a:endParaRPr sz="2200">
              <a:solidFill>
                <a:srgbClr val="000000"/>
              </a:solidFill>
            </a:endParaRPr>
          </a:p>
          <a:p>
            <a:pPr indent="-368300" lvl="0" marL="457200" rtl="0" algn="l">
              <a:lnSpc>
                <a:spcPct val="115000"/>
              </a:lnSpc>
              <a:spcBef>
                <a:spcPts val="0"/>
              </a:spcBef>
              <a:spcAft>
                <a:spcPts val="0"/>
              </a:spcAft>
              <a:buClr>
                <a:srgbClr val="000000"/>
              </a:buClr>
              <a:buSzPts val="2200"/>
              <a:buAutoNum type="arabicPeriod"/>
            </a:pPr>
            <a:r>
              <a:rPr lang="en" sz="2200">
                <a:solidFill>
                  <a:srgbClr val="000000"/>
                </a:solidFill>
              </a:rPr>
              <a:t>The solution, Improved Medicare For All</a:t>
            </a:r>
            <a:endParaRPr sz="2200">
              <a:solidFill>
                <a:srgbClr val="000000"/>
              </a:solidFill>
            </a:endParaRPr>
          </a:p>
          <a:p>
            <a:pPr indent="-368300" lvl="0" marL="457200" rtl="0" algn="l">
              <a:lnSpc>
                <a:spcPct val="115000"/>
              </a:lnSpc>
              <a:spcBef>
                <a:spcPts val="0"/>
              </a:spcBef>
              <a:spcAft>
                <a:spcPts val="0"/>
              </a:spcAft>
              <a:buClr>
                <a:srgbClr val="000000"/>
              </a:buClr>
              <a:buSzPts val="2200"/>
              <a:buAutoNum type="arabicPeriod"/>
            </a:pPr>
            <a:r>
              <a:rPr lang="en" sz="2200">
                <a:solidFill>
                  <a:srgbClr val="000000"/>
                </a:solidFill>
              </a:rPr>
              <a:t>The opposition </a:t>
            </a:r>
            <a:endParaRPr sz="2200">
              <a:solidFill>
                <a:srgbClr val="000000"/>
              </a:solidFill>
            </a:endParaRPr>
          </a:p>
          <a:p>
            <a:pPr indent="-368300" lvl="0" marL="457200" rtl="0" algn="l">
              <a:lnSpc>
                <a:spcPct val="115000"/>
              </a:lnSpc>
              <a:spcBef>
                <a:spcPts val="0"/>
              </a:spcBef>
              <a:spcAft>
                <a:spcPts val="0"/>
              </a:spcAft>
              <a:buClr>
                <a:srgbClr val="000000"/>
              </a:buClr>
              <a:buSzPts val="2200"/>
              <a:buAutoNum type="arabicPeriod"/>
            </a:pPr>
            <a:r>
              <a:rPr lang="en" sz="2200">
                <a:solidFill>
                  <a:srgbClr val="000000"/>
                </a:solidFill>
              </a:rPr>
              <a:t>How to get involved</a:t>
            </a:r>
            <a:endParaRPr sz="2200">
              <a:solidFill>
                <a:srgbClr val="000000"/>
              </a:solidFill>
            </a:endParaRPr>
          </a:p>
        </p:txBody>
      </p:sp>
      <p:pic>
        <p:nvPicPr>
          <p:cNvPr id="64" name="Google Shape;64;p14"/>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65" name="Google Shape;65;p14"/>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66" name="Google Shape;66;p14"/>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Coming Up:</a:t>
            </a:r>
            <a:endParaRPr>
              <a:solidFill>
                <a:srgbClr val="A4C2F4"/>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2"/>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32"/>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40" name="Google Shape;240;p32"/>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41" name="Google Shape;241;p32"/>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a:solidFill>
                  <a:srgbClr val="A4C2F4"/>
                </a:solidFill>
                <a:latin typeface="Roboto"/>
                <a:ea typeface="Roboto"/>
                <a:cs typeface="Roboto"/>
                <a:sym typeface="Roboto"/>
              </a:rPr>
              <a:t>Updates on Medicare for All Legislation- State Level</a:t>
            </a:r>
            <a:endParaRPr b="1">
              <a:solidFill>
                <a:srgbClr val="6FA8DC"/>
              </a:solidFill>
            </a:endParaRPr>
          </a:p>
        </p:txBody>
      </p:sp>
      <p:sp>
        <p:nvSpPr>
          <p:cNvPr id="242" name="Google Shape;242;p32"/>
          <p:cNvSpPr txBox="1"/>
          <p:nvPr/>
        </p:nvSpPr>
        <p:spPr>
          <a:xfrm>
            <a:off x="162550" y="473100"/>
            <a:ext cx="7953300" cy="494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18 states have introduced single-payer legislation</a:t>
            </a:r>
            <a:endParaRPr sz="1800"/>
          </a:p>
        </p:txBody>
      </p:sp>
      <p:pic>
        <p:nvPicPr>
          <p:cNvPr id="243" name="Google Shape;243;p32"/>
          <p:cNvPicPr preferRelativeResize="0"/>
          <p:nvPr/>
        </p:nvPicPr>
        <p:blipFill>
          <a:blip r:embed="rId5">
            <a:alphaModFix/>
          </a:blip>
          <a:stretch>
            <a:fillRect/>
          </a:stretch>
        </p:blipFill>
        <p:spPr>
          <a:xfrm>
            <a:off x="-11750" y="2426950"/>
            <a:ext cx="4491849" cy="2143850"/>
          </a:xfrm>
          <a:prstGeom prst="rect">
            <a:avLst/>
          </a:prstGeom>
          <a:noFill/>
          <a:ln>
            <a:noFill/>
          </a:ln>
        </p:spPr>
      </p:pic>
      <p:pic>
        <p:nvPicPr>
          <p:cNvPr id="244" name="Google Shape;244;p32"/>
          <p:cNvPicPr preferRelativeResize="0"/>
          <p:nvPr/>
        </p:nvPicPr>
        <p:blipFill>
          <a:blip r:embed="rId6">
            <a:alphaModFix/>
          </a:blip>
          <a:stretch>
            <a:fillRect/>
          </a:stretch>
        </p:blipFill>
        <p:spPr>
          <a:xfrm>
            <a:off x="4949049" y="885825"/>
            <a:ext cx="4194950" cy="1892321"/>
          </a:xfrm>
          <a:prstGeom prst="rect">
            <a:avLst/>
          </a:prstGeom>
          <a:noFill/>
          <a:ln>
            <a:noFill/>
          </a:ln>
        </p:spPr>
      </p:pic>
      <p:pic>
        <p:nvPicPr>
          <p:cNvPr id="245" name="Google Shape;245;p32"/>
          <p:cNvPicPr preferRelativeResize="0"/>
          <p:nvPr/>
        </p:nvPicPr>
        <p:blipFill>
          <a:blip r:embed="rId7">
            <a:alphaModFix/>
          </a:blip>
          <a:stretch>
            <a:fillRect/>
          </a:stretch>
        </p:blipFill>
        <p:spPr>
          <a:xfrm>
            <a:off x="6057900" y="2755300"/>
            <a:ext cx="3086100" cy="1762125"/>
          </a:xfrm>
          <a:prstGeom prst="rect">
            <a:avLst/>
          </a:prstGeom>
          <a:noFill/>
          <a:ln>
            <a:noFill/>
          </a:ln>
        </p:spPr>
      </p:pic>
      <p:pic>
        <p:nvPicPr>
          <p:cNvPr id="246" name="Google Shape;246;p32"/>
          <p:cNvPicPr preferRelativeResize="0"/>
          <p:nvPr/>
        </p:nvPicPr>
        <p:blipFill>
          <a:blip r:embed="rId8">
            <a:alphaModFix/>
          </a:blip>
          <a:stretch>
            <a:fillRect/>
          </a:stretch>
        </p:blipFill>
        <p:spPr>
          <a:xfrm>
            <a:off x="0" y="1056750"/>
            <a:ext cx="4572000" cy="11202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3"/>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33"/>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53" name="Google Shape;253;p33"/>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54" name="Google Shape;254;p33"/>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The opposition</a:t>
            </a:r>
            <a:endParaRPr b="1" sz="3200">
              <a:solidFill>
                <a:srgbClr val="6FA8DC"/>
              </a:solidFill>
            </a:endParaRPr>
          </a:p>
        </p:txBody>
      </p:sp>
      <p:pic>
        <p:nvPicPr>
          <p:cNvPr id="255" name="Google Shape;255;p33"/>
          <p:cNvPicPr preferRelativeResize="0"/>
          <p:nvPr/>
        </p:nvPicPr>
        <p:blipFill>
          <a:blip r:embed="rId5">
            <a:alphaModFix/>
          </a:blip>
          <a:stretch>
            <a:fillRect/>
          </a:stretch>
        </p:blipFill>
        <p:spPr>
          <a:xfrm>
            <a:off x="152400" y="572700"/>
            <a:ext cx="8839200" cy="3258800"/>
          </a:xfrm>
          <a:prstGeom prst="rect">
            <a:avLst/>
          </a:prstGeom>
          <a:noFill/>
          <a:ln>
            <a:noFill/>
          </a:ln>
        </p:spPr>
      </p:pic>
      <p:pic>
        <p:nvPicPr>
          <p:cNvPr id="256" name="Google Shape;256;p33"/>
          <p:cNvPicPr preferRelativeResize="0"/>
          <p:nvPr/>
        </p:nvPicPr>
        <p:blipFill>
          <a:blip r:embed="rId6">
            <a:alphaModFix/>
          </a:blip>
          <a:stretch>
            <a:fillRect/>
          </a:stretch>
        </p:blipFill>
        <p:spPr>
          <a:xfrm>
            <a:off x="1021725" y="3709874"/>
            <a:ext cx="8203549" cy="762150"/>
          </a:xfrm>
          <a:prstGeom prst="rect">
            <a:avLst/>
          </a:prstGeom>
          <a:noFill/>
          <a:ln>
            <a:noFill/>
          </a:ln>
        </p:spPr>
      </p:pic>
      <p:sp>
        <p:nvSpPr>
          <p:cNvPr id="257" name="Google Shape;257;p33"/>
          <p:cNvSpPr/>
          <p:nvPr/>
        </p:nvSpPr>
        <p:spPr>
          <a:xfrm>
            <a:off x="5329275" y="1288775"/>
            <a:ext cx="1056600" cy="76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
          <p:cNvSpPr/>
          <p:nvPr/>
        </p:nvSpPr>
        <p:spPr>
          <a:xfrm>
            <a:off x="2404850" y="3069500"/>
            <a:ext cx="1056600" cy="76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3"/>
          <p:cNvSpPr/>
          <p:nvPr/>
        </p:nvSpPr>
        <p:spPr>
          <a:xfrm>
            <a:off x="7619500" y="3709950"/>
            <a:ext cx="1372200" cy="762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4"/>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34"/>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66" name="Google Shape;266;p34"/>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67" name="Google Shape;267;p34"/>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The opposition- Public Option Plans</a:t>
            </a:r>
            <a:endParaRPr b="1" sz="3200">
              <a:solidFill>
                <a:srgbClr val="6FA8DC"/>
              </a:solidFill>
            </a:endParaRPr>
          </a:p>
        </p:txBody>
      </p:sp>
      <p:pic>
        <p:nvPicPr>
          <p:cNvPr id="268" name="Google Shape;268;p34"/>
          <p:cNvPicPr preferRelativeResize="0"/>
          <p:nvPr/>
        </p:nvPicPr>
        <p:blipFill rotWithShape="1">
          <a:blip r:embed="rId5">
            <a:alphaModFix/>
          </a:blip>
          <a:srcRect b="0" l="0" r="0" t="0"/>
          <a:stretch/>
        </p:blipFill>
        <p:spPr>
          <a:xfrm>
            <a:off x="1075800" y="639200"/>
            <a:ext cx="7266752" cy="3865101"/>
          </a:xfrm>
          <a:prstGeom prst="rect">
            <a:avLst/>
          </a:prstGeom>
          <a:noFill/>
          <a:ln>
            <a:noFill/>
          </a:ln>
        </p:spPr>
      </p:pic>
      <p:sp>
        <p:nvSpPr>
          <p:cNvPr id="269" name="Google Shape;269;p34"/>
          <p:cNvSpPr/>
          <p:nvPr/>
        </p:nvSpPr>
        <p:spPr>
          <a:xfrm>
            <a:off x="3476625" y="904875"/>
            <a:ext cx="2448000" cy="3352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txBox="1"/>
          <p:nvPr/>
        </p:nvSpPr>
        <p:spPr>
          <a:xfrm>
            <a:off x="952500" y="1415050"/>
            <a:ext cx="7266900" cy="1905000"/>
          </a:xfrm>
          <a:prstGeom prst="rect">
            <a:avLst/>
          </a:prstGeom>
          <a:solidFill>
            <a:srgbClr val="FFFFFF"/>
          </a:solid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rPr>
              <a:t>Key Issues with a Public Option or “Medicare for All who want it”</a:t>
            </a:r>
            <a:endParaRPr b="1" sz="1800">
              <a:solidFill>
                <a:schemeClr val="dk1"/>
              </a:solidFill>
            </a:endParaRPr>
          </a:p>
          <a:p>
            <a:pPr indent="-317500" lvl="0" marL="457200" rtl="0" algn="l">
              <a:spcBef>
                <a:spcPts val="0"/>
              </a:spcBef>
              <a:spcAft>
                <a:spcPts val="0"/>
              </a:spcAft>
              <a:buSzPts val="1400"/>
              <a:buChar char="●"/>
            </a:pPr>
            <a:r>
              <a:rPr lang="en">
                <a:solidFill>
                  <a:schemeClr val="dk1"/>
                </a:solidFill>
              </a:rPr>
              <a:t>It adds another insurance system to our confusing and costly group of other insurance plans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Results in no administrative cost savings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They will likely self select for the most vulnerable populations leading to higher costs while for-profit insurance companies have pools of lower cost people making it difficult for the public option to survive</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5"/>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35"/>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77" name="Google Shape;277;p35"/>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78" name="Google Shape;278;p35"/>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The opposition- Public Option Plans</a:t>
            </a:r>
            <a:endParaRPr b="1" sz="3200">
              <a:solidFill>
                <a:srgbClr val="6FA8DC"/>
              </a:solidFill>
            </a:endParaRPr>
          </a:p>
        </p:txBody>
      </p:sp>
      <p:pic>
        <p:nvPicPr>
          <p:cNvPr id="279" name="Google Shape;279;p35"/>
          <p:cNvPicPr preferRelativeResize="0"/>
          <p:nvPr/>
        </p:nvPicPr>
        <p:blipFill>
          <a:blip r:embed="rId5">
            <a:alphaModFix/>
          </a:blip>
          <a:stretch>
            <a:fillRect/>
          </a:stretch>
        </p:blipFill>
        <p:spPr>
          <a:xfrm>
            <a:off x="152400" y="725100"/>
            <a:ext cx="3602926" cy="3693300"/>
          </a:xfrm>
          <a:prstGeom prst="rect">
            <a:avLst/>
          </a:prstGeom>
          <a:noFill/>
          <a:ln>
            <a:noFill/>
          </a:ln>
        </p:spPr>
      </p:pic>
      <p:sp>
        <p:nvSpPr>
          <p:cNvPr id="280" name="Google Shape;280;p35"/>
          <p:cNvSpPr txBox="1"/>
          <p:nvPr/>
        </p:nvSpPr>
        <p:spPr>
          <a:xfrm>
            <a:off x="3908625" y="655025"/>
            <a:ext cx="4971600" cy="38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50">
                <a:solidFill>
                  <a:srgbClr val="111111"/>
                </a:solidFill>
                <a:highlight>
                  <a:srgbClr val="FFFFFF"/>
                </a:highlight>
              </a:rPr>
              <a:t>“The case for a public option rests on faulty economic logic and naive assumptions about how private insurance actually works.”</a:t>
            </a:r>
            <a:endParaRPr b="1" i="1" sz="1250">
              <a:solidFill>
                <a:srgbClr val="111111"/>
              </a:solidFill>
              <a:highlight>
                <a:srgbClr val="FFFFFF"/>
              </a:highlight>
            </a:endParaRPr>
          </a:p>
          <a:p>
            <a:pPr indent="0" lvl="0" marL="0" rtl="0" algn="l">
              <a:spcBef>
                <a:spcPts val="0"/>
              </a:spcBef>
              <a:spcAft>
                <a:spcPts val="0"/>
              </a:spcAft>
              <a:buNone/>
            </a:pPr>
            <a:r>
              <a:t/>
            </a:r>
            <a:endParaRPr b="1" i="1" sz="1250">
              <a:solidFill>
                <a:srgbClr val="111111"/>
              </a:solidFill>
              <a:highlight>
                <a:srgbClr val="FFFFFF"/>
              </a:highlight>
            </a:endParaRPr>
          </a:p>
          <a:p>
            <a:pPr indent="0" lvl="0" marL="0" rtl="0" algn="l">
              <a:spcBef>
                <a:spcPts val="0"/>
              </a:spcBef>
              <a:spcAft>
                <a:spcPts val="0"/>
              </a:spcAft>
              <a:buNone/>
            </a:pPr>
            <a:r>
              <a:rPr b="1" i="1" lang="en" sz="1250">
                <a:solidFill>
                  <a:srgbClr val="111111"/>
                </a:solidFill>
                <a:highlight>
                  <a:srgbClr val="FFFFFF"/>
                </a:highlight>
              </a:rPr>
              <a:t>“Private insurers have proved endlessly creative at gaming the system to avoid fair competition, and they have used their immense lobbying clout to undermine regulators’ efforts to rein in their abuses.”</a:t>
            </a:r>
            <a:endParaRPr b="1" i="1" sz="1250">
              <a:solidFill>
                <a:srgbClr val="111111"/>
              </a:solidFill>
              <a:highlight>
                <a:srgbClr val="FFFFFF"/>
              </a:highlight>
            </a:endParaRPr>
          </a:p>
          <a:p>
            <a:pPr indent="0" lvl="0" marL="0" rtl="0" algn="l">
              <a:spcBef>
                <a:spcPts val="0"/>
              </a:spcBef>
              <a:spcAft>
                <a:spcPts val="0"/>
              </a:spcAft>
              <a:buNone/>
            </a:pPr>
            <a:r>
              <a:t/>
            </a:r>
            <a:endParaRPr b="1" i="1" sz="1250">
              <a:solidFill>
                <a:srgbClr val="111111"/>
              </a:solidFill>
              <a:highlight>
                <a:srgbClr val="FFFFFF"/>
              </a:highlight>
            </a:endParaRPr>
          </a:p>
          <a:p>
            <a:pPr indent="0" lvl="0" marL="0" rtl="0" algn="l">
              <a:spcBef>
                <a:spcPts val="0"/>
              </a:spcBef>
              <a:spcAft>
                <a:spcPts val="0"/>
              </a:spcAft>
              <a:buNone/>
            </a:pPr>
            <a:r>
              <a:rPr b="1" i="1" lang="en" sz="1250">
                <a:solidFill>
                  <a:srgbClr val="111111"/>
                </a:solidFill>
                <a:highlight>
                  <a:srgbClr val="FFFFFF"/>
                </a:highlight>
              </a:rPr>
              <a:t>“Private insurers employ a dizzying array of profit-​enhancing schemes that would be out of bounds for a public plan. These schemes, which continually evolve in response to regulators’ efforts to counter them, boil down to four strategies that are legal, in addition to occasional outright fraud.”</a:t>
            </a:r>
            <a:endParaRPr b="1" i="1" sz="1250">
              <a:solidFill>
                <a:srgbClr val="111111"/>
              </a:solidFill>
              <a:highlight>
                <a:srgbClr val="FFFFFF"/>
              </a:highlight>
            </a:endParaRPr>
          </a:p>
          <a:p>
            <a:pPr indent="-307975" lvl="0" marL="457200" rtl="0" algn="l">
              <a:spcBef>
                <a:spcPts val="0"/>
              </a:spcBef>
              <a:spcAft>
                <a:spcPts val="0"/>
              </a:spcAft>
              <a:buClr>
                <a:srgbClr val="111111"/>
              </a:buClr>
              <a:buSzPts val="1250"/>
              <a:buAutoNum type="arabicParenR"/>
            </a:pPr>
            <a:r>
              <a:rPr b="1" i="1" lang="en" sz="1250">
                <a:solidFill>
                  <a:srgbClr val="111111"/>
                </a:solidFill>
                <a:highlight>
                  <a:srgbClr val="FFFFFF"/>
                </a:highlight>
              </a:rPr>
              <a:t>Obstructing expensive care</a:t>
            </a:r>
            <a:endParaRPr b="1" i="1" sz="1250">
              <a:solidFill>
                <a:srgbClr val="111111"/>
              </a:solidFill>
              <a:highlight>
                <a:srgbClr val="FFFFFF"/>
              </a:highlight>
            </a:endParaRPr>
          </a:p>
          <a:p>
            <a:pPr indent="-307975" lvl="0" marL="457200" rtl="0" algn="l">
              <a:spcBef>
                <a:spcPts val="0"/>
              </a:spcBef>
              <a:spcAft>
                <a:spcPts val="0"/>
              </a:spcAft>
              <a:buClr>
                <a:srgbClr val="111111"/>
              </a:buClr>
              <a:buSzPts val="1250"/>
              <a:buAutoNum type="arabicParenR"/>
            </a:pPr>
            <a:r>
              <a:rPr b="1" i="1" lang="en" sz="1250">
                <a:solidFill>
                  <a:srgbClr val="111111"/>
                </a:solidFill>
                <a:highlight>
                  <a:srgbClr val="FFFFFF"/>
                </a:highlight>
              </a:rPr>
              <a:t>Cherry-picking and lemon-dropping</a:t>
            </a:r>
            <a:endParaRPr b="1" i="1" sz="1250">
              <a:solidFill>
                <a:srgbClr val="111111"/>
              </a:solidFill>
              <a:highlight>
                <a:srgbClr val="FFFFFF"/>
              </a:highlight>
            </a:endParaRPr>
          </a:p>
          <a:p>
            <a:pPr indent="-307975" lvl="0" marL="457200" rtl="0" algn="l">
              <a:spcBef>
                <a:spcPts val="0"/>
              </a:spcBef>
              <a:spcAft>
                <a:spcPts val="0"/>
              </a:spcAft>
              <a:buClr>
                <a:srgbClr val="111111"/>
              </a:buClr>
              <a:buSzPts val="1250"/>
              <a:buAutoNum type="arabicParenR"/>
            </a:pPr>
            <a:r>
              <a:rPr b="1" i="1" lang="en" sz="1250">
                <a:solidFill>
                  <a:srgbClr val="111111"/>
                </a:solidFill>
                <a:highlight>
                  <a:srgbClr val="FFFFFF"/>
                </a:highlight>
              </a:rPr>
              <a:t>Upcoding</a:t>
            </a:r>
            <a:endParaRPr b="1" i="1" sz="1250">
              <a:solidFill>
                <a:srgbClr val="111111"/>
              </a:solidFill>
              <a:highlight>
                <a:srgbClr val="FFFFFF"/>
              </a:highlight>
            </a:endParaRPr>
          </a:p>
          <a:p>
            <a:pPr indent="-307975" lvl="0" marL="457200" rtl="0" algn="l">
              <a:spcBef>
                <a:spcPts val="0"/>
              </a:spcBef>
              <a:spcAft>
                <a:spcPts val="0"/>
              </a:spcAft>
              <a:buClr>
                <a:srgbClr val="111111"/>
              </a:buClr>
              <a:buSzPts val="1250"/>
              <a:buAutoNum type="arabicParenR"/>
            </a:pPr>
            <a:r>
              <a:rPr b="1" i="1" lang="en" sz="1250">
                <a:solidFill>
                  <a:srgbClr val="111111"/>
                </a:solidFill>
                <a:highlight>
                  <a:srgbClr val="FFFFFF"/>
                </a:highlight>
              </a:rPr>
              <a:t>Lobbying to get excessive payments and thwart regulators</a:t>
            </a:r>
            <a:endParaRPr b="1" i="1" sz="1250">
              <a:solidFill>
                <a:srgbClr val="111111"/>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6"/>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6" name="Google Shape;286;p36"/>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287" name="Google Shape;287;p36"/>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288" name="Google Shape;288;p36"/>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The opposition - on the campaign trail</a:t>
            </a:r>
            <a:endParaRPr b="1" sz="3200">
              <a:solidFill>
                <a:srgbClr val="6FA8DC"/>
              </a:solidFill>
            </a:endParaRPr>
          </a:p>
        </p:txBody>
      </p:sp>
      <p:pic>
        <p:nvPicPr>
          <p:cNvPr id="289" name="Google Shape;289;p36"/>
          <p:cNvPicPr preferRelativeResize="0"/>
          <p:nvPr/>
        </p:nvPicPr>
        <p:blipFill>
          <a:blip r:embed="rId5">
            <a:alphaModFix/>
          </a:blip>
          <a:stretch>
            <a:fillRect/>
          </a:stretch>
        </p:blipFill>
        <p:spPr>
          <a:xfrm>
            <a:off x="152400" y="725100"/>
            <a:ext cx="6422325" cy="1046600"/>
          </a:xfrm>
          <a:prstGeom prst="rect">
            <a:avLst/>
          </a:prstGeom>
          <a:noFill/>
          <a:ln>
            <a:noFill/>
          </a:ln>
        </p:spPr>
      </p:pic>
      <p:pic>
        <p:nvPicPr>
          <p:cNvPr id="290" name="Google Shape;290;p36"/>
          <p:cNvPicPr preferRelativeResize="0"/>
          <p:nvPr/>
        </p:nvPicPr>
        <p:blipFill>
          <a:blip r:embed="rId6">
            <a:alphaModFix/>
          </a:blip>
          <a:stretch>
            <a:fillRect/>
          </a:stretch>
        </p:blipFill>
        <p:spPr>
          <a:xfrm>
            <a:off x="3093125" y="1255313"/>
            <a:ext cx="5831499" cy="1485775"/>
          </a:xfrm>
          <a:prstGeom prst="rect">
            <a:avLst/>
          </a:prstGeom>
          <a:noFill/>
          <a:ln>
            <a:noFill/>
          </a:ln>
        </p:spPr>
      </p:pic>
      <p:pic>
        <p:nvPicPr>
          <p:cNvPr id="291" name="Google Shape;291;p36"/>
          <p:cNvPicPr preferRelativeResize="0"/>
          <p:nvPr/>
        </p:nvPicPr>
        <p:blipFill>
          <a:blip r:embed="rId7">
            <a:alphaModFix/>
          </a:blip>
          <a:stretch>
            <a:fillRect/>
          </a:stretch>
        </p:blipFill>
        <p:spPr>
          <a:xfrm>
            <a:off x="203525" y="2647950"/>
            <a:ext cx="7326201" cy="1046600"/>
          </a:xfrm>
          <a:prstGeom prst="rect">
            <a:avLst/>
          </a:prstGeom>
          <a:noFill/>
          <a:ln>
            <a:noFill/>
          </a:ln>
        </p:spPr>
      </p:pic>
      <p:pic>
        <p:nvPicPr>
          <p:cNvPr id="292" name="Google Shape;292;p36"/>
          <p:cNvPicPr preferRelativeResize="0"/>
          <p:nvPr/>
        </p:nvPicPr>
        <p:blipFill rotWithShape="1">
          <a:blip r:embed="rId8">
            <a:alphaModFix/>
          </a:blip>
          <a:srcRect b="20659" l="0" r="0" t="-15383"/>
          <a:stretch/>
        </p:blipFill>
        <p:spPr>
          <a:xfrm>
            <a:off x="385175" y="2005850"/>
            <a:ext cx="1262201" cy="690824"/>
          </a:xfrm>
          <a:prstGeom prst="rect">
            <a:avLst/>
          </a:prstGeom>
          <a:noFill/>
          <a:ln>
            <a:noFill/>
          </a:ln>
        </p:spPr>
      </p:pic>
      <p:pic>
        <p:nvPicPr>
          <p:cNvPr id="293" name="Google Shape;293;p36"/>
          <p:cNvPicPr preferRelativeResize="0"/>
          <p:nvPr/>
        </p:nvPicPr>
        <p:blipFill>
          <a:blip r:embed="rId9">
            <a:alphaModFix/>
          </a:blip>
          <a:stretch>
            <a:fillRect/>
          </a:stretch>
        </p:blipFill>
        <p:spPr>
          <a:xfrm>
            <a:off x="2398625" y="1747450"/>
            <a:ext cx="626400" cy="626400"/>
          </a:xfrm>
          <a:prstGeom prst="rect">
            <a:avLst/>
          </a:prstGeom>
          <a:noFill/>
          <a:ln>
            <a:noFill/>
          </a:ln>
        </p:spPr>
      </p:pic>
      <p:pic>
        <p:nvPicPr>
          <p:cNvPr id="294" name="Google Shape;294;p36"/>
          <p:cNvPicPr preferRelativeResize="0"/>
          <p:nvPr/>
        </p:nvPicPr>
        <p:blipFill>
          <a:blip r:embed="rId10">
            <a:alphaModFix/>
          </a:blip>
          <a:stretch>
            <a:fillRect/>
          </a:stretch>
        </p:blipFill>
        <p:spPr>
          <a:xfrm>
            <a:off x="2817700" y="3571325"/>
            <a:ext cx="6106924" cy="904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37"/>
          <p:cNvPicPr preferRelativeResize="0"/>
          <p:nvPr/>
        </p:nvPicPr>
        <p:blipFill>
          <a:blip r:embed="rId3">
            <a:alphaModFix/>
          </a:blip>
          <a:stretch>
            <a:fillRect/>
          </a:stretch>
        </p:blipFill>
        <p:spPr>
          <a:xfrm>
            <a:off x="2656750" y="-5925"/>
            <a:ext cx="3181350" cy="2390775"/>
          </a:xfrm>
          <a:prstGeom prst="rect">
            <a:avLst/>
          </a:prstGeom>
          <a:noFill/>
          <a:ln>
            <a:noFill/>
          </a:ln>
        </p:spPr>
      </p:pic>
      <p:pic>
        <p:nvPicPr>
          <p:cNvPr id="300" name="Google Shape;300;p37"/>
          <p:cNvPicPr preferRelativeResize="0"/>
          <p:nvPr/>
        </p:nvPicPr>
        <p:blipFill>
          <a:blip r:embed="rId4">
            <a:alphaModFix/>
          </a:blip>
          <a:stretch>
            <a:fillRect/>
          </a:stretch>
        </p:blipFill>
        <p:spPr>
          <a:xfrm>
            <a:off x="0" y="533400"/>
            <a:ext cx="2686050" cy="1781175"/>
          </a:xfrm>
          <a:prstGeom prst="rect">
            <a:avLst/>
          </a:prstGeom>
          <a:noFill/>
          <a:ln>
            <a:noFill/>
          </a:ln>
        </p:spPr>
      </p:pic>
      <p:pic>
        <p:nvPicPr>
          <p:cNvPr id="301" name="Google Shape;301;p37"/>
          <p:cNvPicPr preferRelativeResize="0"/>
          <p:nvPr/>
        </p:nvPicPr>
        <p:blipFill>
          <a:blip r:embed="rId5">
            <a:alphaModFix/>
          </a:blip>
          <a:stretch>
            <a:fillRect/>
          </a:stretch>
        </p:blipFill>
        <p:spPr>
          <a:xfrm>
            <a:off x="6457950" y="3218734"/>
            <a:ext cx="2686050" cy="1540166"/>
          </a:xfrm>
          <a:prstGeom prst="rect">
            <a:avLst/>
          </a:prstGeom>
          <a:noFill/>
          <a:ln>
            <a:noFill/>
          </a:ln>
        </p:spPr>
      </p:pic>
      <p:pic>
        <p:nvPicPr>
          <p:cNvPr id="302" name="Google Shape;302;p37"/>
          <p:cNvPicPr preferRelativeResize="0"/>
          <p:nvPr/>
        </p:nvPicPr>
        <p:blipFill>
          <a:blip r:embed="rId6">
            <a:alphaModFix/>
          </a:blip>
          <a:stretch>
            <a:fillRect/>
          </a:stretch>
        </p:blipFill>
        <p:spPr>
          <a:xfrm>
            <a:off x="18925" y="1709625"/>
            <a:ext cx="2622700" cy="1967025"/>
          </a:xfrm>
          <a:prstGeom prst="rect">
            <a:avLst/>
          </a:prstGeom>
          <a:noFill/>
          <a:ln>
            <a:noFill/>
          </a:ln>
        </p:spPr>
      </p:pic>
      <p:pic>
        <p:nvPicPr>
          <p:cNvPr id="303" name="Google Shape;303;p37"/>
          <p:cNvPicPr preferRelativeResize="0"/>
          <p:nvPr/>
        </p:nvPicPr>
        <p:blipFill>
          <a:blip r:embed="rId7">
            <a:alphaModFix/>
          </a:blip>
          <a:stretch>
            <a:fillRect/>
          </a:stretch>
        </p:blipFill>
        <p:spPr>
          <a:xfrm>
            <a:off x="7814896" y="2310875"/>
            <a:ext cx="1329104" cy="1001200"/>
          </a:xfrm>
          <a:prstGeom prst="rect">
            <a:avLst/>
          </a:prstGeom>
          <a:noFill/>
          <a:ln>
            <a:noFill/>
          </a:ln>
        </p:spPr>
      </p:pic>
      <p:pic>
        <p:nvPicPr>
          <p:cNvPr id="304" name="Google Shape;304;p37"/>
          <p:cNvPicPr preferRelativeResize="0"/>
          <p:nvPr/>
        </p:nvPicPr>
        <p:blipFill>
          <a:blip r:embed="rId8">
            <a:alphaModFix/>
          </a:blip>
          <a:stretch>
            <a:fillRect/>
          </a:stretch>
        </p:blipFill>
        <p:spPr>
          <a:xfrm>
            <a:off x="5853233" y="1899875"/>
            <a:ext cx="1961667" cy="1471250"/>
          </a:xfrm>
          <a:prstGeom prst="rect">
            <a:avLst/>
          </a:prstGeom>
          <a:noFill/>
          <a:ln>
            <a:noFill/>
          </a:ln>
        </p:spPr>
      </p:pic>
      <p:pic>
        <p:nvPicPr>
          <p:cNvPr id="305" name="Google Shape;305;p37"/>
          <p:cNvPicPr preferRelativeResize="0"/>
          <p:nvPr/>
        </p:nvPicPr>
        <p:blipFill>
          <a:blip r:embed="rId9">
            <a:alphaModFix/>
          </a:blip>
          <a:stretch>
            <a:fillRect/>
          </a:stretch>
        </p:blipFill>
        <p:spPr>
          <a:xfrm>
            <a:off x="2729025" y="1476375"/>
            <a:ext cx="3048000" cy="2286000"/>
          </a:xfrm>
          <a:prstGeom prst="rect">
            <a:avLst/>
          </a:prstGeom>
          <a:noFill/>
          <a:ln>
            <a:noFill/>
          </a:ln>
        </p:spPr>
      </p:pic>
      <p:pic>
        <p:nvPicPr>
          <p:cNvPr id="306" name="Google Shape;306;p37"/>
          <p:cNvPicPr preferRelativeResize="0"/>
          <p:nvPr/>
        </p:nvPicPr>
        <p:blipFill>
          <a:blip r:embed="rId10">
            <a:alphaModFix/>
          </a:blip>
          <a:stretch>
            <a:fillRect/>
          </a:stretch>
        </p:blipFill>
        <p:spPr>
          <a:xfrm>
            <a:off x="2152650" y="3905428"/>
            <a:ext cx="2686050" cy="681672"/>
          </a:xfrm>
          <a:prstGeom prst="rect">
            <a:avLst/>
          </a:prstGeom>
          <a:noFill/>
          <a:ln>
            <a:noFill/>
          </a:ln>
        </p:spPr>
      </p:pic>
      <p:pic>
        <p:nvPicPr>
          <p:cNvPr id="307" name="Google Shape;307;p37"/>
          <p:cNvPicPr preferRelativeResize="0"/>
          <p:nvPr/>
        </p:nvPicPr>
        <p:blipFill>
          <a:blip r:embed="rId11">
            <a:alphaModFix/>
          </a:blip>
          <a:stretch>
            <a:fillRect/>
          </a:stretch>
        </p:blipFill>
        <p:spPr>
          <a:xfrm>
            <a:off x="4880750" y="3905425"/>
            <a:ext cx="1902725" cy="766425"/>
          </a:xfrm>
          <a:prstGeom prst="rect">
            <a:avLst/>
          </a:prstGeom>
          <a:noFill/>
          <a:ln>
            <a:noFill/>
          </a:ln>
        </p:spPr>
      </p:pic>
      <p:pic>
        <p:nvPicPr>
          <p:cNvPr id="308" name="Google Shape;308;p37"/>
          <p:cNvPicPr preferRelativeResize="0"/>
          <p:nvPr/>
        </p:nvPicPr>
        <p:blipFill>
          <a:blip r:embed="rId12">
            <a:alphaModFix/>
          </a:blip>
          <a:stretch>
            <a:fillRect/>
          </a:stretch>
        </p:blipFill>
        <p:spPr>
          <a:xfrm>
            <a:off x="0" y="1259000"/>
            <a:ext cx="2557100" cy="817425"/>
          </a:xfrm>
          <a:prstGeom prst="rect">
            <a:avLst/>
          </a:prstGeom>
          <a:noFill/>
          <a:ln>
            <a:noFill/>
          </a:ln>
        </p:spPr>
      </p:pic>
      <p:pic>
        <p:nvPicPr>
          <p:cNvPr id="309" name="Google Shape;309;p37"/>
          <p:cNvPicPr preferRelativeResize="0"/>
          <p:nvPr/>
        </p:nvPicPr>
        <p:blipFill>
          <a:blip r:embed="rId13">
            <a:alphaModFix/>
          </a:blip>
          <a:stretch>
            <a:fillRect/>
          </a:stretch>
        </p:blipFill>
        <p:spPr>
          <a:xfrm>
            <a:off x="2546488" y="1401401"/>
            <a:ext cx="3401874" cy="909469"/>
          </a:xfrm>
          <a:prstGeom prst="rect">
            <a:avLst/>
          </a:prstGeom>
          <a:noFill/>
          <a:ln>
            <a:noFill/>
          </a:ln>
        </p:spPr>
      </p:pic>
      <p:pic>
        <p:nvPicPr>
          <p:cNvPr id="310" name="Google Shape;310;p37"/>
          <p:cNvPicPr preferRelativeResize="0"/>
          <p:nvPr/>
        </p:nvPicPr>
        <p:blipFill>
          <a:blip r:embed="rId14">
            <a:alphaModFix/>
          </a:blip>
          <a:stretch>
            <a:fillRect/>
          </a:stretch>
        </p:blipFill>
        <p:spPr>
          <a:xfrm>
            <a:off x="5820012" y="740650"/>
            <a:ext cx="3333466" cy="1159225"/>
          </a:xfrm>
          <a:prstGeom prst="rect">
            <a:avLst/>
          </a:prstGeom>
          <a:noFill/>
          <a:ln>
            <a:noFill/>
          </a:ln>
        </p:spPr>
      </p:pic>
      <p:pic>
        <p:nvPicPr>
          <p:cNvPr id="311" name="Google Shape;311;p37"/>
          <p:cNvPicPr preferRelativeResize="0"/>
          <p:nvPr/>
        </p:nvPicPr>
        <p:blipFill>
          <a:blip r:embed="rId15">
            <a:alphaModFix/>
          </a:blip>
          <a:stretch>
            <a:fillRect/>
          </a:stretch>
        </p:blipFill>
        <p:spPr>
          <a:xfrm>
            <a:off x="0" y="3865275"/>
            <a:ext cx="2243324" cy="817425"/>
          </a:xfrm>
          <a:prstGeom prst="rect">
            <a:avLst/>
          </a:prstGeom>
          <a:noFill/>
          <a:ln>
            <a:noFill/>
          </a:ln>
        </p:spPr>
      </p:pic>
      <p:pic>
        <p:nvPicPr>
          <p:cNvPr id="312" name="Google Shape;312;p37"/>
          <p:cNvPicPr preferRelativeResize="0"/>
          <p:nvPr/>
        </p:nvPicPr>
        <p:blipFill>
          <a:blip r:embed="rId16">
            <a:alphaModFix/>
          </a:blip>
          <a:stretch>
            <a:fillRect/>
          </a:stretch>
        </p:blipFill>
        <p:spPr>
          <a:xfrm>
            <a:off x="7087025" y="740649"/>
            <a:ext cx="2066451" cy="417850"/>
          </a:xfrm>
          <a:prstGeom prst="rect">
            <a:avLst/>
          </a:prstGeom>
          <a:noFill/>
          <a:ln>
            <a:noFill/>
          </a:ln>
        </p:spPr>
      </p:pic>
      <p:sp>
        <p:nvSpPr>
          <p:cNvPr id="313" name="Google Shape;313;p37"/>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37"/>
          <p:cNvPicPr preferRelativeResize="0"/>
          <p:nvPr/>
        </p:nvPicPr>
        <p:blipFill>
          <a:blip r:embed="rId17">
            <a:alphaModFix/>
          </a:blip>
          <a:stretch>
            <a:fillRect/>
          </a:stretch>
        </p:blipFill>
        <p:spPr>
          <a:xfrm>
            <a:off x="0" y="4570800"/>
            <a:ext cx="3025026" cy="572700"/>
          </a:xfrm>
          <a:prstGeom prst="rect">
            <a:avLst/>
          </a:prstGeom>
          <a:noFill/>
          <a:ln>
            <a:noFill/>
          </a:ln>
        </p:spPr>
      </p:pic>
      <p:pic>
        <p:nvPicPr>
          <p:cNvPr id="315" name="Google Shape;315;p37"/>
          <p:cNvPicPr preferRelativeResize="0"/>
          <p:nvPr/>
        </p:nvPicPr>
        <p:blipFill>
          <a:blip r:embed="rId18">
            <a:alphaModFix/>
          </a:blip>
          <a:stretch>
            <a:fillRect/>
          </a:stretch>
        </p:blipFill>
        <p:spPr>
          <a:xfrm>
            <a:off x="5854950" y="4570800"/>
            <a:ext cx="3289050" cy="572700"/>
          </a:xfrm>
          <a:prstGeom prst="rect">
            <a:avLst/>
          </a:prstGeom>
          <a:noFill/>
          <a:ln>
            <a:noFill/>
          </a:ln>
        </p:spPr>
      </p:pic>
      <p:sp>
        <p:nvSpPr>
          <p:cNvPr id="316" name="Google Shape;316;p37"/>
          <p:cNvSpPr txBox="1"/>
          <p:nvPr>
            <p:ph idx="4294967295"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How to get involved- Newsletter and Videos</a:t>
            </a:r>
            <a:endParaRPr b="1" sz="3200">
              <a:solidFill>
                <a:srgbClr val="6FA8D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8"/>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38"/>
          <p:cNvPicPr preferRelativeResize="0"/>
          <p:nvPr/>
        </p:nvPicPr>
        <p:blipFill>
          <a:blip r:embed="rId3">
            <a:alphaModFix/>
          </a:blip>
          <a:stretch>
            <a:fillRect/>
          </a:stretch>
        </p:blipFill>
        <p:spPr>
          <a:xfrm>
            <a:off x="-46725" y="4066212"/>
            <a:ext cx="3025026" cy="572700"/>
          </a:xfrm>
          <a:prstGeom prst="rect">
            <a:avLst/>
          </a:prstGeom>
          <a:noFill/>
          <a:ln>
            <a:noFill/>
          </a:ln>
        </p:spPr>
      </p:pic>
      <p:pic>
        <p:nvPicPr>
          <p:cNvPr id="323" name="Google Shape;323;p38"/>
          <p:cNvPicPr preferRelativeResize="0"/>
          <p:nvPr/>
        </p:nvPicPr>
        <p:blipFill>
          <a:blip r:embed="rId4">
            <a:alphaModFix/>
          </a:blip>
          <a:stretch>
            <a:fillRect/>
          </a:stretch>
        </p:blipFill>
        <p:spPr>
          <a:xfrm>
            <a:off x="1345400" y="3341113"/>
            <a:ext cx="3289050" cy="572700"/>
          </a:xfrm>
          <a:prstGeom prst="rect">
            <a:avLst/>
          </a:prstGeom>
          <a:noFill/>
          <a:ln>
            <a:noFill/>
          </a:ln>
        </p:spPr>
      </p:pic>
      <p:sp>
        <p:nvSpPr>
          <p:cNvPr id="324" name="Google Shape;324;p38"/>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Arial"/>
              <a:buNone/>
            </a:pPr>
            <a:r>
              <a:rPr lang="en" sz="3200">
                <a:solidFill>
                  <a:srgbClr val="A4C2F4"/>
                </a:solidFill>
                <a:latin typeface="Roboto"/>
                <a:ea typeface="Roboto"/>
                <a:cs typeface="Roboto"/>
                <a:sym typeface="Roboto"/>
              </a:rPr>
              <a:t>Getting Involved - join or support a coalition!</a:t>
            </a:r>
            <a:endParaRPr b="1" sz="3200">
              <a:solidFill>
                <a:srgbClr val="6FA8DC"/>
              </a:solidFill>
            </a:endParaRPr>
          </a:p>
        </p:txBody>
      </p:sp>
      <p:pic>
        <p:nvPicPr>
          <p:cNvPr id="325" name="Google Shape;325;p38"/>
          <p:cNvPicPr preferRelativeResize="0"/>
          <p:nvPr/>
        </p:nvPicPr>
        <p:blipFill>
          <a:blip r:embed="rId5">
            <a:alphaModFix/>
          </a:blip>
          <a:stretch>
            <a:fillRect/>
          </a:stretch>
        </p:blipFill>
        <p:spPr>
          <a:xfrm>
            <a:off x="261298" y="815675"/>
            <a:ext cx="3563125" cy="2373050"/>
          </a:xfrm>
          <a:prstGeom prst="rect">
            <a:avLst/>
          </a:prstGeom>
          <a:noFill/>
          <a:ln>
            <a:noFill/>
          </a:ln>
        </p:spPr>
      </p:pic>
      <p:pic>
        <p:nvPicPr>
          <p:cNvPr id="326" name="Google Shape;326;p38"/>
          <p:cNvPicPr preferRelativeResize="0"/>
          <p:nvPr/>
        </p:nvPicPr>
        <p:blipFill rotWithShape="1">
          <a:blip r:embed="rId6">
            <a:alphaModFix/>
          </a:blip>
          <a:srcRect b="0" l="-288" r="10262" t="0"/>
          <a:stretch/>
        </p:blipFill>
        <p:spPr>
          <a:xfrm>
            <a:off x="5306275" y="3341125"/>
            <a:ext cx="3567451" cy="1662725"/>
          </a:xfrm>
          <a:prstGeom prst="rect">
            <a:avLst/>
          </a:prstGeom>
          <a:noFill/>
          <a:ln>
            <a:noFill/>
          </a:ln>
        </p:spPr>
      </p:pic>
      <p:pic>
        <p:nvPicPr>
          <p:cNvPr id="327" name="Google Shape;327;p38"/>
          <p:cNvPicPr preferRelativeResize="0"/>
          <p:nvPr/>
        </p:nvPicPr>
        <p:blipFill>
          <a:blip r:embed="rId7">
            <a:alphaModFix/>
          </a:blip>
          <a:stretch>
            <a:fillRect/>
          </a:stretch>
        </p:blipFill>
        <p:spPr>
          <a:xfrm>
            <a:off x="4698825" y="815675"/>
            <a:ext cx="3567450" cy="2373050"/>
          </a:xfrm>
          <a:prstGeom prst="rect">
            <a:avLst/>
          </a:prstGeom>
          <a:noFill/>
          <a:ln>
            <a:noFill/>
          </a:ln>
        </p:spPr>
      </p:pic>
      <p:pic>
        <p:nvPicPr>
          <p:cNvPr id="328" name="Google Shape;328;p38"/>
          <p:cNvPicPr preferRelativeResize="0"/>
          <p:nvPr/>
        </p:nvPicPr>
        <p:blipFill>
          <a:blip r:embed="rId8">
            <a:alphaModFix/>
          </a:blip>
          <a:stretch>
            <a:fillRect/>
          </a:stretch>
        </p:blipFill>
        <p:spPr>
          <a:xfrm>
            <a:off x="2978295" y="4170875"/>
            <a:ext cx="2168980" cy="71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State of affairs in America’s healthcare system</a:t>
            </a:r>
            <a:endParaRPr>
              <a:solidFill>
                <a:srgbClr val="A4C2F4"/>
              </a:solidFill>
              <a:latin typeface="Roboto"/>
              <a:ea typeface="Roboto"/>
              <a:cs typeface="Roboto"/>
              <a:sym typeface="Roboto"/>
            </a:endParaRPr>
          </a:p>
        </p:txBody>
      </p:sp>
      <p:sp>
        <p:nvSpPr>
          <p:cNvPr id="73" name="Google Shape;73;p15"/>
          <p:cNvSpPr txBox="1"/>
          <p:nvPr>
            <p:ph idx="1" type="body"/>
          </p:nvPr>
        </p:nvSpPr>
        <p:spPr>
          <a:xfrm>
            <a:off x="-11650" y="3851750"/>
            <a:ext cx="9144000" cy="411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Char char="●"/>
            </a:pPr>
            <a:r>
              <a:rPr lang="en">
                <a:solidFill>
                  <a:srgbClr val="000000"/>
                </a:solidFill>
              </a:rPr>
              <a:t>The US spends more money on healthcare than many other countries with Universal Healthcare systems </a:t>
            </a:r>
            <a:endParaRPr>
              <a:solidFill>
                <a:srgbClr val="000000"/>
              </a:solidFill>
            </a:endParaRPr>
          </a:p>
        </p:txBody>
      </p:sp>
      <p:pic>
        <p:nvPicPr>
          <p:cNvPr id="74" name="Google Shape;74;p15"/>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75" name="Google Shape;75;p15"/>
          <p:cNvPicPr preferRelativeResize="0"/>
          <p:nvPr/>
        </p:nvPicPr>
        <p:blipFill>
          <a:blip r:embed="rId4">
            <a:alphaModFix/>
          </a:blip>
          <a:stretch>
            <a:fillRect/>
          </a:stretch>
        </p:blipFill>
        <p:spPr>
          <a:xfrm>
            <a:off x="5854950" y="4570800"/>
            <a:ext cx="3289050" cy="572700"/>
          </a:xfrm>
          <a:prstGeom prst="rect">
            <a:avLst/>
          </a:prstGeom>
          <a:noFill/>
          <a:ln>
            <a:noFill/>
          </a:ln>
        </p:spPr>
      </p:pic>
      <p:pic>
        <p:nvPicPr>
          <p:cNvPr id="76" name="Google Shape;76;p15"/>
          <p:cNvPicPr preferRelativeResize="0"/>
          <p:nvPr/>
        </p:nvPicPr>
        <p:blipFill>
          <a:blip r:embed="rId5">
            <a:alphaModFix/>
          </a:blip>
          <a:stretch>
            <a:fillRect/>
          </a:stretch>
        </p:blipFill>
        <p:spPr>
          <a:xfrm>
            <a:off x="1893925" y="648900"/>
            <a:ext cx="5220050" cy="327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What does that money get us?</a:t>
            </a:r>
            <a:endParaRPr>
              <a:solidFill>
                <a:srgbClr val="A4C2F4"/>
              </a:solidFill>
              <a:latin typeface="Roboto"/>
              <a:ea typeface="Roboto"/>
              <a:cs typeface="Roboto"/>
              <a:sym typeface="Roboto"/>
            </a:endParaRPr>
          </a:p>
        </p:txBody>
      </p:sp>
      <p:pic>
        <p:nvPicPr>
          <p:cNvPr id="83" name="Google Shape;83;p16"/>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84" name="Google Shape;84;p16"/>
          <p:cNvPicPr preferRelativeResize="0"/>
          <p:nvPr/>
        </p:nvPicPr>
        <p:blipFill>
          <a:blip r:embed="rId4">
            <a:alphaModFix/>
          </a:blip>
          <a:stretch>
            <a:fillRect/>
          </a:stretch>
        </p:blipFill>
        <p:spPr>
          <a:xfrm>
            <a:off x="5854950" y="4570800"/>
            <a:ext cx="3289050" cy="572700"/>
          </a:xfrm>
          <a:prstGeom prst="rect">
            <a:avLst/>
          </a:prstGeom>
          <a:noFill/>
          <a:ln>
            <a:noFill/>
          </a:ln>
        </p:spPr>
      </p:pic>
      <p:pic>
        <p:nvPicPr>
          <p:cNvPr id="85" name="Google Shape;85;p16"/>
          <p:cNvPicPr preferRelativeResize="0"/>
          <p:nvPr/>
        </p:nvPicPr>
        <p:blipFill>
          <a:blip r:embed="rId5">
            <a:alphaModFix/>
          </a:blip>
          <a:stretch>
            <a:fillRect/>
          </a:stretch>
        </p:blipFill>
        <p:spPr>
          <a:xfrm>
            <a:off x="4654300" y="772075"/>
            <a:ext cx="4219600" cy="3164700"/>
          </a:xfrm>
          <a:prstGeom prst="rect">
            <a:avLst/>
          </a:prstGeom>
          <a:noFill/>
          <a:ln>
            <a:noFill/>
          </a:ln>
        </p:spPr>
      </p:pic>
      <p:pic>
        <p:nvPicPr>
          <p:cNvPr id="86" name="Google Shape;86;p16"/>
          <p:cNvPicPr preferRelativeResize="0"/>
          <p:nvPr/>
        </p:nvPicPr>
        <p:blipFill>
          <a:blip r:embed="rId6">
            <a:alphaModFix/>
          </a:blip>
          <a:stretch>
            <a:fillRect/>
          </a:stretch>
        </p:blipFill>
        <p:spPr>
          <a:xfrm>
            <a:off x="152400" y="725100"/>
            <a:ext cx="4349500" cy="3262125"/>
          </a:xfrm>
          <a:prstGeom prst="rect">
            <a:avLst/>
          </a:prstGeom>
          <a:noFill/>
          <a:ln>
            <a:noFill/>
          </a:ln>
        </p:spPr>
      </p:pic>
      <p:sp>
        <p:nvSpPr>
          <p:cNvPr id="87" name="Google Shape;87;p16"/>
          <p:cNvSpPr txBox="1"/>
          <p:nvPr/>
        </p:nvSpPr>
        <p:spPr>
          <a:xfrm>
            <a:off x="187900" y="4051375"/>
            <a:ext cx="8877900" cy="40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Decreasing life expectancy and increased infant mortality in the US</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What does that money get us?</a:t>
            </a:r>
            <a:endParaRPr>
              <a:solidFill>
                <a:srgbClr val="A4C2F4"/>
              </a:solidFill>
              <a:latin typeface="Roboto"/>
              <a:ea typeface="Roboto"/>
              <a:cs typeface="Roboto"/>
              <a:sym typeface="Roboto"/>
            </a:endParaRPr>
          </a:p>
        </p:txBody>
      </p:sp>
      <p:pic>
        <p:nvPicPr>
          <p:cNvPr id="94" name="Google Shape;94;p17"/>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95" name="Google Shape;95;p17"/>
          <p:cNvPicPr preferRelativeResize="0"/>
          <p:nvPr/>
        </p:nvPicPr>
        <p:blipFill>
          <a:blip r:embed="rId4">
            <a:alphaModFix/>
          </a:blip>
          <a:stretch>
            <a:fillRect/>
          </a:stretch>
        </p:blipFill>
        <p:spPr>
          <a:xfrm>
            <a:off x="5854950" y="4570800"/>
            <a:ext cx="3289050" cy="572700"/>
          </a:xfrm>
          <a:prstGeom prst="rect">
            <a:avLst/>
          </a:prstGeom>
          <a:noFill/>
          <a:ln>
            <a:noFill/>
          </a:ln>
        </p:spPr>
      </p:pic>
      <p:pic>
        <p:nvPicPr>
          <p:cNvPr id="96" name="Google Shape;96;p17"/>
          <p:cNvPicPr preferRelativeResize="0"/>
          <p:nvPr/>
        </p:nvPicPr>
        <p:blipFill>
          <a:blip r:embed="rId5">
            <a:alphaModFix/>
          </a:blip>
          <a:stretch>
            <a:fillRect/>
          </a:stretch>
        </p:blipFill>
        <p:spPr>
          <a:xfrm>
            <a:off x="2039375" y="710152"/>
            <a:ext cx="5217077" cy="2988950"/>
          </a:xfrm>
          <a:prstGeom prst="rect">
            <a:avLst/>
          </a:prstGeom>
          <a:noFill/>
          <a:ln>
            <a:noFill/>
          </a:ln>
        </p:spPr>
      </p:pic>
      <p:pic>
        <p:nvPicPr>
          <p:cNvPr id="97" name="Google Shape;97;p17"/>
          <p:cNvPicPr preferRelativeResize="0"/>
          <p:nvPr/>
        </p:nvPicPr>
        <p:blipFill>
          <a:blip r:embed="rId6">
            <a:alphaModFix/>
          </a:blip>
          <a:stretch>
            <a:fillRect/>
          </a:stretch>
        </p:blipFill>
        <p:spPr>
          <a:xfrm>
            <a:off x="4239275" y="4180275"/>
            <a:ext cx="4892975" cy="390525"/>
          </a:xfrm>
          <a:prstGeom prst="rect">
            <a:avLst/>
          </a:prstGeom>
          <a:noFill/>
          <a:ln>
            <a:noFill/>
          </a:ln>
        </p:spPr>
      </p:pic>
      <p:sp>
        <p:nvSpPr>
          <p:cNvPr id="98" name="Google Shape;98;p17"/>
          <p:cNvSpPr txBox="1"/>
          <p:nvPr/>
        </p:nvSpPr>
        <p:spPr>
          <a:xfrm rot="-5400000">
            <a:off x="751525" y="1706638"/>
            <a:ext cx="1796700" cy="6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Maternal Deaths per 100,000 live births</a:t>
            </a:r>
            <a:endParaRPr/>
          </a:p>
        </p:txBody>
      </p:sp>
      <p:sp>
        <p:nvSpPr>
          <p:cNvPr id="99" name="Google Shape;99;p17"/>
          <p:cNvSpPr txBox="1"/>
          <p:nvPr/>
        </p:nvSpPr>
        <p:spPr>
          <a:xfrm>
            <a:off x="739825" y="3699100"/>
            <a:ext cx="8173200" cy="81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Maternal mortality is rising in the US but decreasing in other countries</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What does that money get us?</a:t>
            </a:r>
            <a:endParaRPr>
              <a:solidFill>
                <a:srgbClr val="A4C2F4"/>
              </a:solidFill>
              <a:latin typeface="Roboto"/>
              <a:ea typeface="Roboto"/>
              <a:cs typeface="Roboto"/>
              <a:sym typeface="Roboto"/>
            </a:endParaRPr>
          </a:p>
        </p:txBody>
      </p:sp>
      <p:pic>
        <p:nvPicPr>
          <p:cNvPr id="105" name="Google Shape;105;p18"/>
          <p:cNvPicPr preferRelativeResize="0"/>
          <p:nvPr/>
        </p:nvPicPr>
        <p:blipFill>
          <a:blip r:embed="rId3">
            <a:alphaModFix/>
          </a:blip>
          <a:stretch>
            <a:fillRect/>
          </a:stretch>
        </p:blipFill>
        <p:spPr>
          <a:xfrm>
            <a:off x="70200" y="572700"/>
            <a:ext cx="6094400" cy="4570800"/>
          </a:xfrm>
          <a:prstGeom prst="rect">
            <a:avLst/>
          </a:prstGeom>
          <a:noFill/>
          <a:ln>
            <a:noFill/>
          </a:ln>
        </p:spPr>
      </p:pic>
      <p:sp>
        <p:nvSpPr>
          <p:cNvPr id="106" name="Google Shape;106;p18"/>
          <p:cNvSpPr txBox="1"/>
          <p:nvPr/>
        </p:nvSpPr>
        <p:spPr>
          <a:xfrm>
            <a:off x="5988900" y="1550100"/>
            <a:ext cx="3155100" cy="1139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Only 8% of adults 35+ get all recommended preventative care (immunizations, cancer screening, counseling, preventative medicines)</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9"/>
          <p:cNvSpPr txBox="1"/>
          <p:nvPr>
            <p:ph idx="1" type="body"/>
          </p:nvPr>
        </p:nvSpPr>
        <p:spPr>
          <a:xfrm>
            <a:off x="273250" y="944950"/>
            <a:ext cx="8574000" cy="338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en" sz="2400"/>
              <a:t>Nearly half of American adults under 65 are remain either uninsured or underinsured</a:t>
            </a:r>
            <a:endParaRPr b="1" sz="2400"/>
          </a:p>
          <a:p>
            <a:pPr indent="0" lvl="0" marL="457200" rtl="0" algn="l">
              <a:lnSpc>
                <a:spcPct val="115000"/>
              </a:lnSpc>
              <a:spcBef>
                <a:spcPts val="1600"/>
              </a:spcBef>
              <a:spcAft>
                <a:spcPts val="0"/>
              </a:spcAft>
              <a:buSzPts val="1800"/>
              <a:buNone/>
            </a:pPr>
            <a:r>
              <a:rPr lang="en"/>
              <a:t>				</a:t>
            </a:r>
            <a:r>
              <a:rPr lang="en" u="sng"/>
              <a:t>What is “underinsurance”?</a:t>
            </a:r>
            <a:endParaRPr u="sng"/>
          </a:p>
          <a:p>
            <a:pPr indent="-342900" lvl="0" marL="457200" rtl="0" algn="l">
              <a:lnSpc>
                <a:spcPct val="115000"/>
              </a:lnSpc>
              <a:spcBef>
                <a:spcPts val="1600"/>
              </a:spcBef>
              <a:spcAft>
                <a:spcPts val="0"/>
              </a:spcAft>
              <a:buClr>
                <a:srgbClr val="000000"/>
              </a:buClr>
              <a:buSzPts val="1800"/>
              <a:buChar char="●"/>
            </a:pPr>
            <a:r>
              <a:rPr lang="en">
                <a:solidFill>
                  <a:srgbClr val="000000"/>
                </a:solidFill>
              </a:rPr>
              <a:t>Annual out of pocket expenses&gt;10% income </a:t>
            </a:r>
            <a:r>
              <a:rPr b="1" lang="en">
                <a:solidFill>
                  <a:srgbClr val="000000"/>
                </a:solidFill>
              </a:rPr>
              <a:t>OR</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If income is &lt;200% Federal poverty level and out of pocket expenses &gt;5% income </a:t>
            </a:r>
            <a:r>
              <a:rPr b="1" lang="en">
                <a:solidFill>
                  <a:srgbClr val="000000"/>
                </a:solidFill>
              </a:rPr>
              <a:t>OR</a:t>
            </a:r>
            <a:endParaRPr b="1">
              <a:solidFill>
                <a:srgbClr val="000000"/>
              </a:solidFill>
            </a:endParaRPr>
          </a:p>
          <a:p>
            <a:pPr indent="-342900" lvl="0" marL="457200" rtl="0" algn="l">
              <a:lnSpc>
                <a:spcPct val="115000"/>
              </a:lnSpc>
              <a:spcBef>
                <a:spcPts val="0"/>
              </a:spcBef>
              <a:spcAft>
                <a:spcPts val="0"/>
              </a:spcAft>
              <a:buClr>
                <a:srgbClr val="000000"/>
              </a:buClr>
              <a:buSzPts val="1800"/>
              <a:buChar char="●"/>
            </a:pPr>
            <a:r>
              <a:rPr lang="en">
                <a:solidFill>
                  <a:srgbClr val="000000"/>
                </a:solidFill>
              </a:rPr>
              <a:t>Deductibles &gt;5% income</a:t>
            </a:r>
            <a:endParaRPr/>
          </a:p>
          <a:p>
            <a:pPr indent="0" lvl="0" marL="457200" rtl="0" algn="l">
              <a:lnSpc>
                <a:spcPct val="115000"/>
              </a:lnSpc>
              <a:spcBef>
                <a:spcPts val="1600"/>
              </a:spcBef>
              <a:spcAft>
                <a:spcPts val="1600"/>
              </a:spcAft>
              <a:buSzPts val="1800"/>
              <a:buNone/>
            </a:pPr>
            <a:r>
              <a:t/>
            </a:r>
            <a:endParaRPr/>
          </a:p>
        </p:txBody>
      </p:sp>
      <p:sp>
        <p:nvSpPr>
          <p:cNvPr id="112" name="Google Shape;112;p19"/>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What does that money get us?</a:t>
            </a:r>
            <a:endParaRPr>
              <a:solidFill>
                <a:srgbClr val="A4C2F4"/>
              </a:solidFill>
              <a:latin typeface="Roboto"/>
              <a:ea typeface="Roboto"/>
              <a:cs typeface="Roboto"/>
              <a:sym typeface="Roboto"/>
            </a:endParaRPr>
          </a:p>
        </p:txBody>
      </p:sp>
      <p:sp>
        <p:nvSpPr>
          <p:cNvPr id="113" name="Google Shape;113;p19"/>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 name="Google Shape;114;p19"/>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15" name="Google Shape;115;p19"/>
          <p:cNvPicPr preferRelativeResize="0"/>
          <p:nvPr/>
        </p:nvPicPr>
        <p:blipFill>
          <a:blip r:embed="rId4">
            <a:alphaModFix/>
          </a:blip>
          <a:stretch>
            <a:fillRect/>
          </a:stretch>
        </p:blipFill>
        <p:spPr>
          <a:xfrm>
            <a:off x="5854950" y="4570800"/>
            <a:ext cx="3289050" cy="57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Why is our system so broken?</a:t>
            </a:r>
            <a:endParaRPr>
              <a:solidFill>
                <a:srgbClr val="A4C2F4"/>
              </a:solidFill>
              <a:latin typeface="Roboto"/>
              <a:ea typeface="Roboto"/>
              <a:cs typeface="Roboto"/>
              <a:sym typeface="Roboto"/>
            </a:endParaRPr>
          </a:p>
        </p:txBody>
      </p:sp>
      <p:pic>
        <p:nvPicPr>
          <p:cNvPr id="122" name="Google Shape;122;p20"/>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23" name="Google Shape;123;p20"/>
          <p:cNvPicPr preferRelativeResize="0"/>
          <p:nvPr/>
        </p:nvPicPr>
        <p:blipFill>
          <a:blip r:embed="rId4">
            <a:alphaModFix/>
          </a:blip>
          <a:stretch>
            <a:fillRect/>
          </a:stretch>
        </p:blipFill>
        <p:spPr>
          <a:xfrm>
            <a:off x="5854950" y="4570800"/>
            <a:ext cx="3289050" cy="572700"/>
          </a:xfrm>
          <a:prstGeom prst="rect">
            <a:avLst/>
          </a:prstGeom>
          <a:noFill/>
          <a:ln>
            <a:noFill/>
          </a:ln>
        </p:spPr>
      </p:pic>
      <p:pic>
        <p:nvPicPr>
          <p:cNvPr id="124" name="Google Shape;124;p20"/>
          <p:cNvPicPr preferRelativeResize="0"/>
          <p:nvPr/>
        </p:nvPicPr>
        <p:blipFill>
          <a:blip r:embed="rId5">
            <a:alphaModFix/>
          </a:blip>
          <a:stretch>
            <a:fillRect/>
          </a:stretch>
        </p:blipFill>
        <p:spPr>
          <a:xfrm>
            <a:off x="1913913" y="572700"/>
            <a:ext cx="5292669" cy="3998099"/>
          </a:xfrm>
          <a:prstGeom prst="rect">
            <a:avLst/>
          </a:prstGeom>
          <a:noFill/>
          <a:ln>
            <a:noFill/>
          </a:ln>
        </p:spPr>
      </p:pic>
      <p:sp>
        <p:nvSpPr>
          <p:cNvPr id="125" name="Google Shape;125;p20"/>
          <p:cNvSpPr txBox="1"/>
          <p:nvPr/>
        </p:nvSpPr>
        <p:spPr>
          <a:xfrm>
            <a:off x="7092875" y="4233600"/>
            <a:ext cx="1984500" cy="2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Source: PNHP-NY Metro and Campaign for NY Health</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1"/>
          <p:cNvSpPr/>
          <p:nvPr/>
        </p:nvSpPr>
        <p:spPr>
          <a:xfrm>
            <a:off x="-11750" y="4570800"/>
            <a:ext cx="9144000" cy="626400"/>
          </a:xfrm>
          <a:prstGeom prst="rect">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21"/>
          <p:cNvPicPr preferRelativeResize="0"/>
          <p:nvPr/>
        </p:nvPicPr>
        <p:blipFill>
          <a:blip r:embed="rId3">
            <a:alphaModFix/>
          </a:blip>
          <a:stretch>
            <a:fillRect/>
          </a:stretch>
        </p:blipFill>
        <p:spPr>
          <a:xfrm>
            <a:off x="0" y="4570800"/>
            <a:ext cx="3025026" cy="572700"/>
          </a:xfrm>
          <a:prstGeom prst="rect">
            <a:avLst/>
          </a:prstGeom>
          <a:noFill/>
          <a:ln>
            <a:noFill/>
          </a:ln>
        </p:spPr>
      </p:pic>
      <p:pic>
        <p:nvPicPr>
          <p:cNvPr id="132" name="Google Shape;132;p21"/>
          <p:cNvPicPr preferRelativeResize="0"/>
          <p:nvPr/>
        </p:nvPicPr>
        <p:blipFill>
          <a:blip r:embed="rId4">
            <a:alphaModFix/>
          </a:blip>
          <a:stretch>
            <a:fillRect/>
          </a:stretch>
        </p:blipFill>
        <p:spPr>
          <a:xfrm>
            <a:off x="5854950" y="4570800"/>
            <a:ext cx="3289050" cy="572700"/>
          </a:xfrm>
          <a:prstGeom prst="rect">
            <a:avLst/>
          </a:prstGeom>
          <a:noFill/>
          <a:ln>
            <a:noFill/>
          </a:ln>
        </p:spPr>
      </p:pic>
      <p:sp>
        <p:nvSpPr>
          <p:cNvPr id="133" name="Google Shape;133;p21"/>
          <p:cNvSpPr txBox="1"/>
          <p:nvPr>
            <p:ph type="title"/>
          </p:nvPr>
        </p:nvSpPr>
        <p:spPr>
          <a:xfrm>
            <a:off x="-11750" y="0"/>
            <a:ext cx="9144000" cy="572700"/>
          </a:xfrm>
          <a:prstGeom prst="rect">
            <a:avLst/>
          </a:prstGeom>
          <a:solidFill>
            <a:srgbClr val="073763"/>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A4C2F4"/>
                </a:solidFill>
                <a:latin typeface="Roboto"/>
                <a:ea typeface="Roboto"/>
                <a:cs typeface="Roboto"/>
                <a:sym typeface="Roboto"/>
              </a:rPr>
              <a:t>Effects of our broken system: Unnecessary Death</a:t>
            </a:r>
            <a:endParaRPr>
              <a:solidFill>
                <a:srgbClr val="A4C2F4"/>
              </a:solidFill>
              <a:latin typeface="Roboto"/>
              <a:ea typeface="Roboto"/>
              <a:cs typeface="Roboto"/>
              <a:sym typeface="Roboto"/>
            </a:endParaRPr>
          </a:p>
        </p:txBody>
      </p:sp>
      <p:pic>
        <p:nvPicPr>
          <p:cNvPr id="134" name="Google Shape;134;p21"/>
          <p:cNvPicPr preferRelativeResize="0"/>
          <p:nvPr/>
        </p:nvPicPr>
        <p:blipFill>
          <a:blip r:embed="rId5">
            <a:alphaModFix/>
          </a:blip>
          <a:stretch>
            <a:fillRect/>
          </a:stretch>
        </p:blipFill>
        <p:spPr>
          <a:xfrm>
            <a:off x="1935513" y="603200"/>
            <a:ext cx="5249475" cy="3937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