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7010400" cy="9296400"/>
  <p:embeddedFontLs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CenturyGothic-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CenturyGothic-italic.fntdata"/><Relationship Id="rId16" Type="http://schemas.openxmlformats.org/officeDocument/2006/relationships/slide" Target="slides/slide12.xml"/><Relationship Id="rId38" Type="http://schemas.openxmlformats.org/officeDocument/2006/relationships/font" Target="fonts/CenturyGothic-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25" y="4415775"/>
            <a:ext cx="5608300" cy="41833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f00af8a6a_0_29: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6f00af8a6a_0_29: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f00af8a6a_0_47: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6f00af8a6a_0_47: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6f00af8a6a_0_36: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6f00af8a6a_0_36: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f00af8a6a_0_61: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f00af8a6a_0_61: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6f00af8a6a_0_7: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6f00af8a6a_0_7: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f00af8a6a_0_57: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f00af8a6a_0_57: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f00af8a6a_0_15: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6f00af8a6a_0_15: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f00af8a6a_0_53: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f00af8a6a_0_53: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6f00af8a6a_0_22: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6f00af8a6a_0_22: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6f00af8a6a_0_65: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6f00af8a6a_0_65: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1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1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18: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20: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2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45bccd02b8_0_10: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45bccd02b8_0_10: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74248701ba_0_5: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74248701ba_0_5: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0: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cxnSp>
          <p:nvCxnSpPr>
            <p:cNvPr id="24" name="Google Shape;24;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Clr>
                <a:schemeClr val="accent1"/>
              </a:buClr>
              <a:buSzPts val="5400"/>
              <a:buFont typeface="Trebuchet MS"/>
              <a:buNone/>
              <a:defRPr b="0" i="0" sz="5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5" name="Google Shape;35;p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Autofit/>
          </a:bodyPr>
          <a:lstStyle>
            <a:lvl1pPr lvl="0" marR="0" rtl="0" algn="r">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lvl="1" marR="0" rtl="0" algn="ctr">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2pPr>
            <a:lvl3pPr lvl="2" marR="0" rtl="0" algn="ctr">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3pPr>
            <a:lvl4pPr lvl="3"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4pPr>
            <a:lvl5pPr lvl="4"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5pPr>
            <a:lvl6pPr lvl="5"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6pPr>
            <a:lvl7pPr lvl="6"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7pPr>
            <a:lvl8pPr lvl="7"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8pPr>
            <a:lvl9pPr lvl="8"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9pPr>
          </a:lstStyle>
          <a:p/>
        </p:txBody>
      </p:sp>
      <p:sp>
        <p:nvSpPr>
          <p:cNvPr id="36" name="Google Shape;36;p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7" name="Google Shape;37;p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8" name="Google Shape;38;p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90" name="Shape 90"/>
        <p:cNvGrpSpPr/>
        <p:nvPr/>
      </p:nvGrpSpPr>
      <p:grpSpPr>
        <a:xfrm>
          <a:off x="0" y="0"/>
          <a:ext cx="0" cy="0"/>
          <a:chOff x="0" y="0"/>
          <a:chExt cx="0" cy="0"/>
        </a:xfrm>
      </p:grpSpPr>
      <p:sp>
        <p:nvSpPr>
          <p:cNvPr id="91" name="Google Shape;91;p1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2" name="Google Shape;92;p1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93" name="Google Shape;93;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4" name="Google Shape;94;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5" name="Google Shape;95;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96" name="Shape 96"/>
        <p:cNvGrpSpPr/>
        <p:nvPr/>
      </p:nvGrpSpPr>
      <p:grpSpPr>
        <a:xfrm>
          <a:off x="0" y="0"/>
          <a:ext cx="0" cy="0"/>
          <a:chOff x="0" y="0"/>
          <a:chExt cx="0" cy="0"/>
        </a:xfrm>
      </p:grpSpPr>
      <p:sp>
        <p:nvSpPr>
          <p:cNvPr id="97" name="Google Shape;97;p1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8" name="Google Shape;98;p1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1000"/>
              </a:spcBef>
              <a:spcAft>
                <a:spcPts val="0"/>
              </a:spcAft>
              <a:buClr>
                <a:schemeClr val="accent1"/>
              </a:buClr>
              <a:buSzPts val="1280"/>
              <a:buFont typeface="Noto Sans Symbols"/>
              <a:buNone/>
              <a:defRPr b="0" i="0" sz="16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99" name="Google Shape;99;p1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0" name="Google Shape;100;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1" name="Google Shape;101;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2" name="Google Shape;102;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05" name="Shape 105"/>
        <p:cNvGrpSpPr/>
        <p:nvPr/>
      </p:nvGrpSpPr>
      <p:grpSpPr>
        <a:xfrm>
          <a:off x="0" y="0"/>
          <a:ext cx="0" cy="0"/>
          <a:chOff x="0" y="0"/>
          <a:chExt cx="0" cy="0"/>
        </a:xfrm>
      </p:grpSpPr>
      <p:sp>
        <p:nvSpPr>
          <p:cNvPr id="106" name="Google Shape;106;p1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7" name="Google Shape;107;p1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8" name="Google Shape;108;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9" name="Google Shape;109;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0" name="Google Shape;110;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11" name="Shape 111"/>
        <p:cNvGrpSpPr/>
        <p:nvPr/>
      </p:nvGrpSpPr>
      <p:grpSpPr>
        <a:xfrm>
          <a:off x="0" y="0"/>
          <a:ext cx="0" cy="0"/>
          <a:chOff x="0" y="0"/>
          <a:chExt cx="0" cy="0"/>
        </a:xfrm>
      </p:grpSpPr>
      <p:sp>
        <p:nvSpPr>
          <p:cNvPr id="112" name="Google Shape;112;p1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3" name="Google Shape;113;p1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14" name="Google Shape;114;p1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5" name="Google Shape;115;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6" name="Google Shape;116;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7" name="Google Shape;117;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20" name="Shape 120"/>
        <p:cNvGrpSpPr/>
        <p:nvPr/>
      </p:nvGrpSpPr>
      <p:grpSpPr>
        <a:xfrm>
          <a:off x="0" y="0"/>
          <a:ext cx="0" cy="0"/>
          <a:chOff x="0" y="0"/>
          <a:chExt cx="0" cy="0"/>
        </a:xfrm>
      </p:grpSpPr>
      <p:sp>
        <p:nvSpPr>
          <p:cNvPr id="121" name="Google Shape;121;p1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2" name="Google Shape;122;p1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chemeClr val="accent1"/>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23" name="Google Shape;123;p1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24" name="Google Shape;124;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5" name="Google Shape;125;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6" name="Google Shape;126;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27" name="Shape 127"/>
        <p:cNvGrpSpPr/>
        <p:nvPr/>
      </p:nvGrpSpPr>
      <p:grpSpPr>
        <a:xfrm>
          <a:off x="0" y="0"/>
          <a:ext cx="0" cy="0"/>
          <a:chOff x="0" y="0"/>
          <a:chExt cx="0" cy="0"/>
        </a:xfrm>
      </p:grpSpPr>
      <p:sp>
        <p:nvSpPr>
          <p:cNvPr id="128" name="Google Shape;128;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9" name="Google Shape;129;p16"/>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0" name="Google Shape;130;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1" name="Google Shape;131;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2" name="Google Shape;132;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1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5" name="Google Shape;135;p1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6" name="Google Shape;136;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7" name="Google Shape;137;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8" name="Google Shape;138;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 name="Shape 39"/>
        <p:cNvGrpSpPr/>
        <p:nvPr/>
      </p:nvGrpSpPr>
      <p:grpSpPr>
        <a:xfrm>
          <a:off x="0" y="0"/>
          <a:ext cx="0" cy="0"/>
          <a:chOff x="0" y="0"/>
          <a:chExt cx="0" cy="0"/>
        </a:xfrm>
      </p:grpSpPr>
      <p:sp>
        <p:nvSpPr>
          <p:cNvPr id="40" name="Google Shape;40;p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1" name="Google Shape;41;p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42" name="Google Shape;42;p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3" name="Google Shape;43;p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4" name="Google Shape;44;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 name="Shape 45"/>
        <p:cNvGrpSpPr/>
        <p:nvPr/>
      </p:nvGrpSpPr>
      <p:grpSpPr>
        <a:xfrm>
          <a:off x="0" y="0"/>
          <a:ext cx="0" cy="0"/>
          <a:chOff x="0" y="0"/>
          <a:chExt cx="0" cy="0"/>
        </a:xfrm>
      </p:grpSpPr>
      <p:sp>
        <p:nvSpPr>
          <p:cNvPr id="46" name="Google Shape;46;p4"/>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4000"/>
              <a:buFont typeface="Trebuchet MS"/>
              <a:buNone/>
              <a:defRPr b="0" i="0" sz="4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7" name="Google Shape;47;p4"/>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600"/>
              <a:buFont typeface="Noto Sans Symbols"/>
              <a:buNone/>
              <a:defRPr b="0" i="0" sz="20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48" name="Google Shape;48;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9" name="Google Shape;49;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0" name="Google Shape;50;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1" name="Shape 51"/>
        <p:cNvGrpSpPr/>
        <p:nvPr/>
      </p:nvGrpSpPr>
      <p:grpSpPr>
        <a:xfrm>
          <a:off x="0" y="0"/>
          <a:ext cx="0" cy="0"/>
          <a:chOff x="0" y="0"/>
          <a:chExt cx="0" cy="0"/>
        </a:xfrm>
      </p:grpSpPr>
      <p:sp>
        <p:nvSpPr>
          <p:cNvPr id="52" name="Google Shape;52;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3" name="Google Shape;53;p5"/>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4" name="Google Shape;54;p5"/>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5" name="Google Shape;55;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6" name="Google Shape;56;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7" name="Google Shape;57;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8" name="Shape 58"/>
        <p:cNvGrpSpPr/>
        <p:nvPr/>
      </p:nvGrpSpPr>
      <p:grpSpPr>
        <a:xfrm>
          <a:off x="0" y="0"/>
          <a:ext cx="0" cy="0"/>
          <a:chOff x="0" y="0"/>
          <a:chExt cx="0" cy="0"/>
        </a:xfrm>
      </p:grpSpPr>
      <p:sp>
        <p:nvSpPr>
          <p:cNvPr id="59" name="Google Shape;59;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0" name="Google Shape;60;p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1" name="Google Shape;61;p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2" name="Google Shape;62;p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3" name="Google Shape;63;p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4" name="Google Shape;64;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5" name="Google Shape;65;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6" name="Google Shape;66;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9" name="Google Shape;69;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0" name="Google Shape;70;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1" name="Google Shape;71;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 name="Shape 72"/>
        <p:cNvGrpSpPr/>
        <p:nvPr/>
      </p:nvGrpSpPr>
      <p:grpSpPr>
        <a:xfrm>
          <a:off x="0" y="0"/>
          <a:ext cx="0" cy="0"/>
          <a:chOff x="0" y="0"/>
          <a:chExt cx="0" cy="0"/>
        </a:xfrm>
      </p:grpSpPr>
      <p:sp>
        <p:nvSpPr>
          <p:cNvPr id="73" name="Google Shape;73;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4" name="Google Shape;74;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5" name="Google Shape;75;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2000"/>
              <a:buFont typeface="Trebuchet MS"/>
              <a:buNone/>
              <a:defRPr b="0" i="0" sz="2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8" name="Google Shape;78;p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79" name="Google Shape;79;p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9pPr>
          </a:lstStyle>
          <a:p/>
        </p:txBody>
      </p:sp>
      <p:sp>
        <p:nvSpPr>
          <p:cNvPr id="80" name="Google Shape;80;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1" name="Google Shape;81;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2" name="Google Shape;82;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2400"/>
              <a:buFont typeface="Trebuchet MS"/>
              <a:buNone/>
              <a:defRPr b="0" i="0" sz="2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5" name="Google Shape;85;p10"/>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86" name="Google Shape;86;p1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9pPr>
          </a:lstStyle>
          <a:p/>
        </p:txBody>
      </p:sp>
      <p:sp>
        <p:nvSpPr>
          <p:cNvPr id="87" name="Google Shape;87;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8" name="Google Shape;88;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9" name="Google Shape;89;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accent1"/>
                </a:solidFill>
                <a:latin typeface="Trebuchet MS"/>
                <a:ea typeface="Trebuchet MS"/>
                <a:cs typeface="Trebuchet MS"/>
                <a:sym typeface="Trebuchet MS"/>
              </a:defRPr>
            </a:lvl1pPr>
            <a:lvl2pPr indent="0" lvl="1" marL="0" marR="0" rtl="0" algn="r">
              <a:spcBef>
                <a:spcPts val="0"/>
              </a:spcBef>
              <a:buNone/>
              <a:defRPr sz="900">
                <a:solidFill>
                  <a:schemeClr val="accent1"/>
                </a:solidFill>
                <a:latin typeface="Trebuchet MS"/>
                <a:ea typeface="Trebuchet MS"/>
                <a:cs typeface="Trebuchet MS"/>
                <a:sym typeface="Trebuchet MS"/>
              </a:defRPr>
            </a:lvl2pPr>
            <a:lvl3pPr indent="0" lvl="2" marL="0" marR="0" rtl="0" algn="r">
              <a:spcBef>
                <a:spcPts val="0"/>
              </a:spcBef>
              <a:buNone/>
              <a:defRPr sz="900">
                <a:solidFill>
                  <a:schemeClr val="accent1"/>
                </a:solidFill>
                <a:latin typeface="Trebuchet MS"/>
                <a:ea typeface="Trebuchet MS"/>
                <a:cs typeface="Trebuchet MS"/>
                <a:sym typeface="Trebuchet MS"/>
              </a:defRPr>
            </a:lvl3pPr>
            <a:lvl4pPr indent="0" lvl="3" marL="0" marR="0" rtl="0" algn="r">
              <a:spcBef>
                <a:spcPts val="0"/>
              </a:spcBef>
              <a:buNone/>
              <a:defRPr sz="900">
                <a:solidFill>
                  <a:schemeClr val="accent1"/>
                </a:solidFill>
                <a:latin typeface="Trebuchet MS"/>
                <a:ea typeface="Trebuchet MS"/>
                <a:cs typeface="Trebuchet MS"/>
                <a:sym typeface="Trebuchet MS"/>
              </a:defRPr>
            </a:lvl4pPr>
            <a:lvl5pPr indent="0" lvl="4" marL="0" marR="0" rtl="0" algn="r">
              <a:spcBef>
                <a:spcPts val="0"/>
              </a:spcBef>
              <a:buNone/>
              <a:defRPr sz="900">
                <a:solidFill>
                  <a:schemeClr val="accent1"/>
                </a:solidFill>
                <a:latin typeface="Trebuchet MS"/>
                <a:ea typeface="Trebuchet MS"/>
                <a:cs typeface="Trebuchet MS"/>
                <a:sym typeface="Trebuchet MS"/>
              </a:defRPr>
            </a:lvl5pPr>
            <a:lvl6pPr indent="0" lvl="5" marL="0" marR="0" rtl="0" algn="r">
              <a:spcBef>
                <a:spcPts val="0"/>
              </a:spcBef>
              <a:buNone/>
              <a:defRPr sz="900">
                <a:solidFill>
                  <a:schemeClr val="accent1"/>
                </a:solidFill>
                <a:latin typeface="Trebuchet MS"/>
                <a:ea typeface="Trebuchet MS"/>
                <a:cs typeface="Trebuchet MS"/>
                <a:sym typeface="Trebuchet MS"/>
              </a:defRPr>
            </a:lvl6pPr>
            <a:lvl7pPr indent="0" lvl="6" marL="0" marR="0" rtl="0" algn="r">
              <a:spcBef>
                <a:spcPts val="0"/>
              </a:spcBef>
              <a:buNone/>
              <a:defRPr sz="900">
                <a:solidFill>
                  <a:schemeClr val="accent1"/>
                </a:solidFill>
                <a:latin typeface="Trebuchet MS"/>
                <a:ea typeface="Trebuchet MS"/>
                <a:cs typeface="Trebuchet MS"/>
                <a:sym typeface="Trebuchet MS"/>
              </a:defRPr>
            </a:lvl7pPr>
            <a:lvl8pPr indent="0" lvl="7" marL="0" marR="0" rtl="0" algn="r">
              <a:spcBef>
                <a:spcPts val="0"/>
              </a:spcBef>
              <a:buNone/>
              <a:defRPr sz="900">
                <a:solidFill>
                  <a:schemeClr val="accent1"/>
                </a:solidFill>
                <a:latin typeface="Trebuchet MS"/>
                <a:ea typeface="Trebuchet MS"/>
                <a:cs typeface="Trebuchet MS"/>
                <a:sym typeface="Trebuchet MS"/>
              </a:defRPr>
            </a:lvl8pPr>
            <a:lvl9pPr indent="0" lvl="8" marL="0" marR="0" rt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jp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8"/>
          <p:cNvSpPr txBox="1"/>
          <p:nvPr>
            <p:ph type="ctrTitle"/>
          </p:nvPr>
        </p:nvSpPr>
        <p:spPr>
          <a:xfrm>
            <a:off x="1507079" y="1474984"/>
            <a:ext cx="7767000" cy="16464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accent1"/>
              </a:buClr>
              <a:buSzPts val="7200"/>
              <a:buFont typeface="Century Gothic"/>
              <a:buNone/>
            </a:pPr>
            <a:r>
              <a:rPr b="1" i="0" lang="en-US" sz="7200" u="none" cap="none" strike="noStrike">
                <a:solidFill>
                  <a:schemeClr val="accent1"/>
                </a:solidFill>
                <a:latin typeface="Century Gothic"/>
                <a:ea typeface="Century Gothic"/>
                <a:cs typeface="Century Gothic"/>
                <a:sym typeface="Century Gothic"/>
              </a:rPr>
              <a:t>Working with Media</a:t>
            </a:r>
            <a:endParaRPr b="1" i="0" sz="7200" u="none" cap="none" strike="noStrike">
              <a:solidFill>
                <a:schemeClr val="accent1"/>
              </a:solidFill>
              <a:latin typeface="Century Gothic"/>
              <a:ea typeface="Century Gothic"/>
              <a:cs typeface="Century Gothic"/>
              <a:sym typeface="Century Gothic"/>
            </a:endParaRPr>
          </a:p>
        </p:txBody>
      </p:sp>
      <p:sp>
        <p:nvSpPr>
          <p:cNvPr id="144" name="Google Shape;144;p18"/>
          <p:cNvSpPr txBox="1"/>
          <p:nvPr>
            <p:ph idx="1" type="subTitle"/>
          </p:nvPr>
        </p:nvSpPr>
        <p:spPr>
          <a:xfrm>
            <a:off x="1601338" y="3646674"/>
            <a:ext cx="7767000" cy="2003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1776"/>
              <a:buFont typeface="Noto Sans Symbols"/>
              <a:buNone/>
            </a:pPr>
            <a:r>
              <a:rPr b="0" i="0" lang="en-US" sz="2220" u="none" cap="none" strike="noStrike">
                <a:solidFill>
                  <a:schemeClr val="dk1"/>
                </a:solidFill>
                <a:latin typeface="Century Gothic"/>
                <a:ea typeface="Century Gothic"/>
                <a:cs typeface="Century Gothic"/>
                <a:sym typeface="Century Gothic"/>
              </a:rPr>
              <a:t>A guide for SN</a:t>
            </a:r>
            <a:r>
              <a:rPr lang="en-US" sz="2220">
                <a:solidFill>
                  <a:schemeClr val="dk1"/>
                </a:solidFill>
                <a:latin typeface="Century Gothic"/>
                <a:ea typeface="Century Gothic"/>
                <a:cs typeface="Century Gothic"/>
                <a:sym typeface="Century Gothic"/>
              </a:rPr>
              <a:t>aHP + </a:t>
            </a:r>
            <a:r>
              <a:rPr b="0" i="0" lang="en-US" sz="2220" u="none" cap="none" strike="noStrike">
                <a:solidFill>
                  <a:schemeClr val="dk1"/>
                </a:solidFill>
                <a:latin typeface="Century Gothic"/>
                <a:ea typeface="Century Gothic"/>
                <a:cs typeface="Century Gothic"/>
                <a:sym typeface="Century Gothic"/>
              </a:rPr>
              <a:t>PNHP activists</a:t>
            </a:r>
            <a:br>
              <a:rPr b="0" i="0" lang="en-US" sz="2220" u="none" cap="none" strike="noStrike">
                <a:solidFill>
                  <a:schemeClr val="dk1"/>
                </a:solidFill>
                <a:latin typeface="Century Gothic"/>
                <a:ea typeface="Century Gothic"/>
                <a:cs typeface="Century Gothic"/>
                <a:sym typeface="Century Gothic"/>
              </a:rPr>
            </a:br>
            <a:r>
              <a:rPr lang="en-US" sz="2220">
                <a:solidFill>
                  <a:schemeClr val="dk1"/>
                </a:solidFill>
                <a:latin typeface="Century Gothic"/>
                <a:ea typeface="Century Gothic"/>
                <a:cs typeface="Century Gothic"/>
                <a:sym typeface="Century Gothic"/>
              </a:rPr>
              <a:t>2020 SNaHP Summit</a:t>
            </a:r>
            <a:endParaRPr/>
          </a:p>
          <a:p>
            <a:pPr indent="0" lvl="0" marL="0" marR="0" rtl="0" algn="r">
              <a:lnSpc>
                <a:spcPct val="90000"/>
              </a:lnSpc>
              <a:spcBef>
                <a:spcPts val="1000"/>
              </a:spcBef>
              <a:spcAft>
                <a:spcPts val="0"/>
              </a:spcAft>
              <a:buClr>
                <a:schemeClr val="accent1"/>
              </a:buClr>
              <a:buSzPts val="1776"/>
              <a:buFont typeface="Noto Sans Symbols"/>
              <a:buNone/>
            </a:pPr>
            <a:r>
              <a:t/>
            </a:r>
            <a:endParaRPr b="0" i="0" sz="2220" u="none" cap="none" strike="noStrike">
              <a:solidFill>
                <a:schemeClr val="dk1"/>
              </a:solidFill>
              <a:latin typeface="Century Gothic"/>
              <a:ea typeface="Century Gothic"/>
              <a:cs typeface="Century Gothic"/>
              <a:sym typeface="Century Gothic"/>
            </a:endParaRPr>
          </a:p>
          <a:p>
            <a:pPr indent="0" lvl="0" marL="0" marR="0" rtl="0" algn="l">
              <a:lnSpc>
                <a:spcPct val="90000"/>
              </a:lnSpc>
              <a:spcBef>
                <a:spcPts val="1000"/>
              </a:spcBef>
              <a:spcAft>
                <a:spcPts val="0"/>
              </a:spcAft>
              <a:buClr>
                <a:schemeClr val="accent1"/>
              </a:buClr>
              <a:buSzPts val="1258"/>
              <a:buFont typeface="Noto Sans Symbols"/>
              <a:buNone/>
            </a:pPr>
            <a:r>
              <a:rPr b="1" i="0" lang="en-US" u="none" cap="none" strike="noStrike">
                <a:solidFill>
                  <a:schemeClr val="dk1"/>
                </a:solidFill>
                <a:latin typeface="Century Gothic"/>
                <a:ea typeface="Century Gothic"/>
                <a:cs typeface="Century Gothic"/>
                <a:sym typeface="Century Gothic"/>
              </a:rPr>
              <a:t>Clare Fauke</a:t>
            </a:r>
            <a:r>
              <a:rPr b="1" lang="en-US">
                <a:solidFill>
                  <a:schemeClr val="dk1"/>
                </a:solidFill>
                <a:latin typeface="Century Gothic"/>
                <a:ea typeface="Century Gothic"/>
                <a:cs typeface="Century Gothic"/>
                <a:sym typeface="Century Gothic"/>
              </a:rPr>
              <a:t> </a:t>
            </a:r>
            <a:r>
              <a:rPr lang="en-US">
                <a:solidFill>
                  <a:schemeClr val="dk1"/>
                </a:solidFill>
                <a:latin typeface="Century Gothic"/>
                <a:ea typeface="Century Gothic"/>
                <a:cs typeface="Century Gothic"/>
                <a:sym typeface="Century Gothic"/>
              </a:rPr>
              <a:t>is a communications specialist at</a:t>
            </a:r>
            <a:r>
              <a:rPr b="0" i="0" lang="en-US" u="none" cap="none" strike="noStrike">
                <a:solidFill>
                  <a:schemeClr val="dk1"/>
                </a:solidFill>
                <a:latin typeface="Century Gothic"/>
                <a:ea typeface="Century Gothic"/>
                <a:cs typeface="Century Gothic"/>
                <a:sym typeface="Century Gothic"/>
              </a:rPr>
              <a:t> PN</a:t>
            </a:r>
            <a:r>
              <a:rPr lang="en-US">
                <a:solidFill>
                  <a:schemeClr val="dk1"/>
                </a:solidFill>
                <a:latin typeface="Century Gothic"/>
                <a:ea typeface="Century Gothic"/>
                <a:cs typeface="Century Gothic"/>
                <a:sym typeface="Century Gothic"/>
              </a:rPr>
              <a:t>HP.</a:t>
            </a:r>
            <a:endParaRPr b="0" i="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7"/>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199" name="Google Shape;199;p27"/>
          <p:cNvSpPr txBox="1"/>
          <p:nvPr/>
        </p:nvSpPr>
        <p:spPr>
          <a:xfrm>
            <a:off x="631063" y="1624124"/>
            <a:ext cx="5211798" cy="467820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400">
              <a:solidFill>
                <a:schemeClr val="dk1"/>
              </a:solidFill>
              <a:latin typeface="Century Gothic"/>
              <a:ea typeface="Century Gothic"/>
              <a:cs typeface="Century Gothic"/>
              <a:sym typeface="Century Gothic"/>
            </a:endParaRPr>
          </a:p>
          <a:p>
            <a:pPr indent="-514350" lvl="0" marL="514350" marR="0" rtl="0" algn="l">
              <a:spcBef>
                <a:spcPts val="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Invite 1-2 colleagues</a:t>
            </a:r>
            <a:br>
              <a:rPr lang="en-US" sz="2800">
                <a:solidFill>
                  <a:schemeClr val="dk1"/>
                </a:solidFill>
                <a:latin typeface="Century Gothic"/>
                <a:ea typeface="Century Gothic"/>
                <a:cs typeface="Century Gothic"/>
                <a:sym typeface="Century Gothic"/>
              </a:rPr>
            </a:br>
            <a:endParaRPr sz="1100">
              <a:solidFill>
                <a:schemeClr val="dk1"/>
              </a:solidFill>
              <a:latin typeface="Century Gothic"/>
              <a:ea typeface="Century Gothic"/>
              <a:cs typeface="Century Gothic"/>
              <a:sym typeface="Century Gothic"/>
            </a:endParaRPr>
          </a:p>
          <a:p>
            <a:pPr indent="-514350" lvl="0" marL="514350" marR="0" rtl="0" algn="l">
              <a:spcBef>
                <a:spcPts val="100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5-minute presentation making the case for single payer (no slide shows!).  </a:t>
            </a:r>
            <a:br>
              <a:rPr lang="en-US" sz="2800">
                <a:solidFill>
                  <a:schemeClr val="dk1"/>
                </a:solidFill>
                <a:latin typeface="Century Gothic"/>
                <a:ea typeface="Century Gothic"/>
                <a:cs typeface="Century Gothic"/>
                <a:sym typeface="Century Gothic"/>
              </a:rPr>
            </a:br>
            <a:endParaRPr sz="1100">
              <a:solidFill>
                <a:schemeClr val="dk1"/>
              </a:solidFill>
              <a:latin typeface="Century Gothic"/>
              <a:ea typeface="Century Gothic"/>
              <a:cs typeface="Century Gothic"/>
              <a:sym typeface="Century Gothic"/>
            </a:endParaRPr>
          </a:p>
          <a:p>
            <a:pPr indent="-514350" lvl="0" marL="514350" marR="0" rtl="0" algn="l">
              <a:spcBef>
                <a:spcPts val="100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One-page handouts for all participants. </a:t>
            </a:r>
            <a:endParaRPr sz="2800">
              <a:solidFill>
                <a:schemeClr val="dk1"/>
              </a:solidFill>
              <a:latin typeface="Century Gothic"/>
              <a:ea typeface="Century Gothic"/>
              <a:cs typeface="Century Gothic"/>
              <a:sym typeface="Century Gothic"/>
            </a:endParaRPr>
          </a:p>
          <a:p>
            <a:pPr indent="-514350" lvl="0" marL="514350" marR="0" rtl="0" algn="l">
              <a:spcBef>
                <a:spcPts val="1000"/>
              </a:spcBef>
              <a:spcAft>
                <a:spcPts val="0"/>
              </a:spcAft>
              <a:buClr>
                <a:schemeClr val="dk1"/>
              </a:buClr>
              <a:buSzPts val="2800"/>
              <a:buFont typeface="Century Gothic"/>
              <a:buAutoNum type="arabicPeriod"/>
            </a:pPr>
            <a:r>
              <a:rPr lang="en-US" sz="2800">
                <a:solidFill>
                  <a:schemeClr val="dk1"/>
                </a:solidFill>
                <a:latin typeface="Century Gothic"/>
                <a:ea typeface="Century Gothic"/>
                <a:cs typeface="Century Gothic"/>
                <a:sym typeface="Century Gothic"/>
              </a:rPr>
              <a:t>Thank you and follow up. </a:t>
            </a:r>
            <a:endParaRPr sz="2800">
              <a:solidFill>
                <a:schemeClr val="dk1"/>
              </a:solidFill>
              <a:latin typeface="Century Gothic"/>
              <a:ea typeface="Century Gothic"/>
              <a:cs typeface="Century Gothic"/>
              <a:sym typeface="Century Gothic"/>
            </a:endParaRPr>
          </a:p>
          <a:p>
            <a:pPr indent="0" lvl="0" marL="457200" marR="0" rtl="0" algn="l">
              <a:spcBef>
                <a:spcPts val="1000"/>
              </a:spcBef>
              <a:spcAft>
                <a:spcPts val="0"/>
              </a:spcAft>
              <a:buNone/>
            </a:pPr>
            <a:r>
              <a:t/>
            </a:r>
            <a:endParaRPr sz="2800">
              <a:solidFill>
                <a:schemeClr val="dk1"/>
              </a:solidFill>
              <a:latin typeface="Century Gothic"/>
              <a:ea typeface="Century Gothic"/>
              <a:cs typeface="Century Gothic"/>
              <a:sym typeface="Century Gothic"/>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pic>
        <p:nvPicPr>
          <p:cNvPr id="200" name="Google Shape;200;p27"/>
          <p:cNvPicPr preferRelativeResize="0"/>
          <p:nvPr/>
        </p:nvPicPr>
        <p:blipFill rotWithShape="1">
          <a:blip r:embed="rId3">
            <a:alphaModFix/>
          </a:blip>
          <a:srcRect b="12456" l="10329" r="22540" t="5909"/>
          <a:stretch/>
        </p:blipFill>
        <p:spPr>
          <a:xfrm>
            <a:off x="5997844" y="1626732"/>
            <a:ext cx="5594888" cy="45410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8"/>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Public Events</a:t>
            </a:r>
            <a:endParaRPr/>
          </a:p>
        </p:txBody>
      </p:sp>
      <p:sp>
        <p:nvSpPr>
          <p:cNvPr id="206" name="Google Shape;206;p28"/>
          <p:cNvSpPr txBox="1"/>
          <p:nvPr/>
        </p:nvSpPr>
        <p:spPr>
          <a:xfrm>
            <a:off x="631075" y="1603275"/>
            <a:ext cx="6251700" cy="41463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Movie screenings (</a:t>
            </a:r>
            <a:r>
              <a:rPr b="1" i="1" lang="en-US" sz="2200">
                <a:solidFill>
                  <a:schemeClr val="dk1"/>
                </a:solidFill>
                <a:latin typeface="Century Gothic"/>
                <a:ea typeface="Century Gothic"/>
                <a:cs typeface="Century Gothic"/>
                <a:sym typeface="Century Gothic"/>
              </a:rPr>
              <a:t>Fix It,</a:t>
            </a:r>
            <a:r>
              <a:rPr b="1" lang="en-US" sz="2200">
                <a:solidFill>
                  <a:schemeClr val="dk1"/>
                </a:solidFill>
                <a:latin typeface="Century Gothic"/>
                <a:ea typeface="Century Gothic"/>
                <a:cs typeface="Century Gothic"/>
                <a:sym typeface="Century Gothic"/>
              </a:rPr>
              <a:t> </a:t>
            </a:r>
            <a:r>
              <a:rPr b="1" i="1" lang="en-US" sz="2200">
                <a:solidFill>
                  <a:schemeClr val="dk1"/>
                </a:solidFill>
                <a:latin typeface="Century Gothic"/>
                <a:ea typeface="Century Gothic"/>
                <a:cs typeface="Century Gothic"/>
                <a:sym typeface="Century Gothic"/>
              </a:rPr>
              <a:t>Big Pharma</a:t>
            </a:r>
            <a:r>
              <a:rPr b="1" lang="en-US" sz="2200">
                <a:solidFill>
                  <a:schemeClr val="dk1"/>
                </a:solidFill>
                <a:latin typeface="Century Gothic"/>
                <a:ea typeface="Century Gothic"/>
                <a:cs typeface="Century Gothic"/>
                <a:sym typeface="Century Gothic"/>
              </a:rPr>
              <a:t>)</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Educational panels</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Rallies &amp; Marches</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“Die-ins” </a:t>
            </a:r>
            <a:endParaRPr b="1"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chemeClr val="dk1"/>
              </a:buClr>
              <a:buSzPts val="2200"/>
              <a:buChar char="•"/>
            </a:pPr>
            <a:r>
              <a:rPr b="1" lang="en-US" sz="2200">
                <a:solidFill>
                  <a:schemeClr val="dk1"/>
                </a:solidFill>
                <a:latin typeface="Century Gothic"/>
                <a:ea typeface="Century Gothic"/>
                <a:cs typeface="Century Gothic"/>
                <a:sym typeface="Century Gothic"/>
              </a:rPr>
              <a:t>Crash town hall meetings</a:t>
            </a:r>
            <a:endParaRPr sz="2200">
              <a:solidFill>
                <a:schemeClr val="dk1"/>
              </a:solidFill>
              <a:latin typeface="Century Gothic"/>
              <a:ea typeface="Century Gothic"/>
              <a:cs typeface="Century Gothic"/>
              <a:sym typeface="Century Gothic"/>
            </a:endParaRPr>
          </a:p>
          <a:p>
            <a:pPr indent="-419100" lvl="0" marL="457200" marR="0" rtl="0" algn="l">
              <a:lnSpc>
                <a:spcPct val="200000"/>
              </a:lnSpc>
              <a:spcBef>
                <a:spcPts val="0"/>
              </a:spcBef>
              <a:spcAft>
                <a:spcPts val="0"/>
              </a:spcAft>
              <a:buClr>
                <a:srgbClr val="FF0000"/>
              </a:buClr>
              <a:buSzPts val="2200"/>
              <a:buFont typeface="Arial"/>
              <a:buChar char="•"/>
            </a:pPr>
            <a:r>
              <a:rPr b="1" lang="en-US" sz="2200" u="sng">
                <a:solidFill>
                  <a:srgbClr val="FF0000"/>
                </a:solidFill>
                <a:latin typeface="Century Gothic"/>
                <a:ea typeface="Century Gothic"/>
                <a:cs typeface="Century Gothic"/>
                <a:sym typeface="Century Gothic"/>
              </a:rPr>
              <a:t>NO PRESS CONFERENCES!</a:t>
            </a:r>
            <a:endParaRPr sz="2200"/>
          </a:p>
          <a:p>
            <a:pPr indent="0" lvl="0" marL="0" marR="0" rtl="0" algn="l">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pic>
        <p:nvPicPr>
          <p:cNvPr id="207" name="Google Shape;207;p28"/>
          <p:cNvPicPr preferRelativeResize="0"/>
          <p:nvPr/>
        </p:nvPicPr>
        <p:blipFill rotWithShape="1">
          <a:blip r:embed="rId3">
            <a:alphaModFix/>
          </a:blip>
          <a:srcRect b="0" l="14894" r="0" t="12745"/>
          <a:stretch/>
        </p:blipFill>
        <p:spPr>
          <a:xfrm>
            <a:off x="7407005" y="289082"/>
            <a:ext cx="3890124" cy="59839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9"/>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13" name="Google Shape;213;p29"/>
          <p:cNvSpPr txBox="1"/>
          <p:nvPr/>
        </p:nvSpPr>
        <p:spPr>
          <a:xfrm>
            <a:off x="1053152" y="1611237"/>
            <a:ext cx="5533627"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Imagine the headline or photo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you want to see published! </a:t>
            </a:r>
            <a:endParaRPr sz="7200">
              <a:solidFill>
                <a:schemeClr val="dk1"/>
              </a:solidFill>
              <a:latin typeface="Century Gothic"/>
              <a:ea typeface="Century Gothic"/>
              <a:cs typeface="Century Gothic"/>
              <a:sym typeface="Century Gothic"/>
            </a:endParaRPr>
          </a:p>
        </p:txBody>
      </p:sp>
      <p:pic>
        <p:nvPicPr>
          <p:cNvPr descr="B4hJKYWCUAAsW6D.jpg" id="214" name="Google Shape;214;p29"/>
          <p:cNvPicPr preferRelativeResize="0"/>
          <p:nvPr/>
        </p:nvPicPr>
        <p:blipFill rotWithShape="1">
          <a:blip r:embed="rId3">
            <a:alphaModFix/>
          </a:blip>
          <a:srcRect b="10092" l="0" r="2167" t="23955"/>
          <a:stretch/>
        </p:blipFill>
        <p:spPr>
          <a:xfrm>
            <a:off x="562726" y="3204976"/>
            <a:ext cx="6558349" cy="2987025"/>
          </a:xfrm>
          <a:prstGeom prst="rect">
            <a:avLst/>
          </a:prstGeom>
          <a:noFill/>
          <a:ln>
            <a:noFill/>
          </a:ln>
        </p:spPr>
      </p:pic>
      <p:pic>
        <p:nvPicPr>
          <p:cNvPr id="215" name="Google Shape;215;p29"/>
          <p:cNvPicPr preferRelativeResize="0"/>
          <p:nvPr/>
        </p:nvPicPr>
        <p:blipFill rotWithShape="1">
          <a:blip r:embed="rId4">
            <a:alphaModFix/>
          </a:blip>
          <a:srcRect b="8247" l="16361" r="26639" t="8814"/>
          <a:stretch/>
        </p:blipFill>
        <p:spPr>
          <a:xfrm>
            <a:off x="7423689" y="2202756"/>
            <a:ext cx="4107050" cy="3983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0"/>
          <p:cNvSpPr txBox="1"/>
          <p:nvPr>
            <p:ph idx="1" type="body"/>
          </p:nvPr>
        </p:nvSpPr>
        <p:spPr>
          <a:xfrm>
            <a:off x="445080" y="211275"/>
            <a:ext cx="3653700" cy="1043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3600" u="none" cap="none" strike="noStrike">
                <a:solidFill>
                  <a:schemeClr val="accent2"/>
                </a:solidFill>
                <a:latin typeface="Century Gothic"/>
                <a:ea typeface="Century Gothic"/>
                <a:cs typeface="Century Gothic"/>
                <a:sym typeface="Century Gothic"/>
              </a:rPr>
              <a:t>Public Events: </a:t>
            </a:r>
            <a:r>
              <a:rPr b="1" lang="en-US" sz="3600">
                <a:solidFill>
                  <a:schemeClr val="accent2"/>
                </a:solidFill>
                <a:latin typeface="Century Gothic"/>
                <a:ea typeface="Century Gothic"/>
                <a:cs typeface="Century Gothic"/>
                <a:sym typeface="Century Gothic"/>
              </a:rPr>
              <a:t>Visuals, visuals, visuals</a:t>
            </a:r>
            <a:endParaRPr sz="3600"/>
          </a:p>
        </p:txBody>
      </p:sp>
      <p:sp>
        <p:nvSpPr>
          <p:cNvPr id="221" name="Google Shape;221;p30"/>
          <p:cNvSpPr txBox="1"/>
          <p:nvPr/>
        </p:nvSpPr>
        <p:spPr>
          <a:xfrm>
            <a:off x="573176" y="2465575"/>
            <a:ext cx="33975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What is happening in this picture? </a:t>
            </a:r>
            <a:endParaRPr sz="7200">
              <a:solidFill>
                <a:schemeClr val="dk1"/>
              </a:solidFill>
              <a:latin typeface="Century Gothic"/>
              <a:ea typeface="Century Gothic"/>
              <a:cs typeface="Century Gothic"/>
              <a:sym typeface="Century Gothic"/>
            </a:endParaRPr>
          </a:p>
        </p:txBody>
      </p:sp>
      <p:pic>
        <p:nvPicPr>
          <p:cNvPr id="222" name="Google Shape;222;p30"/>
          <p:cNvPicPr preferRelativeResize="0"/>
          <p:nvPr/>
        </p:nvPicPr>
        <p:blipFill rotWithShape="1">
          <a:blip r:embed="rId3">
            <a:alphaModFix/>
          </a:blip>
          <a:srcRect b="0" l="7529" r="4403" t="23664"/>
          <a:stretch/>
        </p:blipFill>
        <p:spPr>
          <a:xfrm>
            <a:off x="4130525" y="878910"/>
            <a:ext cx="7909076" cy="51441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1"/>
          <p:cNvPicPr preferRelativeResize="0"/>
          <p:nvPr/>
        </p:nvPicPr>
        <p:blipFill>
          <a:blip r:embed="rId3">
            <a:alphaModFix/>
          </a:blip>
          <a:stretch>
            <a:fillRect/>
          </a:stretch>
        </p:blipFill>
        <p:spPr>
          <a:xfrm>
            <a:off x="741225" y="1214575"/>
            <a:ext cx="7363675" cy="444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2"/>
          <p:cNvSpPr txBox="1"/>
          <p:nvPr>
            <p:ph idx="1" type="body"/>
          </p:nvPr>
        </p:nvSpPr>
        <p:spPr>
          <a:xfrm>
            <a:off x="445076" y="211275"/>
            <a:ext cx="3064800" cy="1043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t/>
            </a:r>
            <a:endParaRPr sz="3600"/>
          </a:p>
        </p:txBody>
      </p:sp>
      <p:sp>
        <p:nvSpPr>
          <p:cNvPr id="233" name="Google Shape;233;p32"/>
          <p:cNvSpPr txBox="1"/>
          <p:nvPr/>
        </p:nvSpPr>
        <p:spPr>
          <a:xfrm>
            <a:off x="98725" y="920000"/>
            <a:ext cx="24876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What is happening in this picture? </a:t>
            </a:r>
            <a:endParaRPr sz="7200">
              <a:solidFill>
                <a:schemeClr val="dk1"/>
              </a:solidFill>
              <a:latin typeface="Century Gothic"/>
              <a:ea typeface="Century Gothic"/>
              <a:cs typeface="Century Gothic"/>
              <a:sym typeface="Century Gothic"/>
            </a:endParaRPr>
          </a:p>
        </p:txBody>
      </p:sp>
      <p:pic>
        <p:nvPicPr>
          <p:cNvPr id="234" name="Google Shape;234;p32"/>
          <p:cNvPicPr preferRelativeResize="0"/>
          <p:nvPr/>
        </p:nvPicPr>
        <p:blipFill>
          <a:blip r:embed="rId3">
            <a:alphaModFix/>
          </a:blip>
          <a:stretch>
            <a:fillRect/>
          </a:stretch>
        </p:blipFill>
        <p:spPr>
          <a:xfrm>
            <a:off x="2403425" y="210300"/>
            <a:ext cx="9727324" cy="6416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id="239" name="Google Shape;239;p33"/>
          <p:cNvPicPr preferRelativeResize="0"/>
          <p:nvPr/>
        </p:nvPicPr>
        <p:blipFill>
          <a:blip r:embed="rId3">
            <a:alphaModFix/>
          </a:blip>
          <a:stretch>
            <a:fillRect/>
          </a:stretch>
        </p:blipFill>
        <p:spPr>
          <a:xfrm>
            <a:off x="741225" y="1214575"/>
            <a:ext cx="7363675" cy="444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4"/>
          <p:cNvSpPr txBox="1"/>
          <p:nvPr/>
        </p:nvSpPr>
        <p:spPr>
          <a:xfrm>
            <a:off x="273000" y="2280850"/>
            <a:ext cx="23709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What is happening in this picture? </a:t>
            </a:r>
            <a:endParaRPr sz="7200">
              <a:solidFill>
                <a:schemeClr val="dk1"/>
              </a:solidFill>
              <a:latin typeface="Century Gothic"/>
              <a:ea typeface="Century Gothic"/>
              <a:cs typeface="Century Gothic"/>
              <a:sym typeface="Century Gothic"/>
            </a:endParaRPr>
          </a:p>
        </p:txBody>
      </p:sp>
      <p:pic>
        <p:nvPicPr>
          <p:cNvPr id="245" name="Google Shape;245;p34"/>
          <p:cNvPicPr preferRelativeResize="0"/>
          <p:nvPr/>
        </p:nvPicPr>
        <p:blipFill rotWithShape="1">
          <a:blip r:embed="rId3">
            <a:alphaModFix/>
          </a:blip>
          <a:srcRect b="0" l="1292" r="3668" t="4085"/>
          <a:stretch/>
        </p:blipFill>
        <p:spPr>
          <a:xfrm>
            <a:off x="2520875" y="300175"/>
            <a:ext cx="9594926" cy="6453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35"/>
          <p:cNvPicPr preferRelativeResize="0"/>
          <p:nvPr/>
        </p:nvPicPr>
        <p:blipFill>
          <a:blip r:embed="rId3">
            <a:alphaModFix/>
          </a:blip>
          <a:stretch>
            <a:fillRect/>
          </a:stretch>
        </p:blipFill>
        <p:spPr>
          <a:xfrm>
            <a:off x="741225" y="1214575"/>
            <a:ext cx="7363675" cy="444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6"/>
          <p:cNvSpPr txBox="1"/>
          <p:nvPr/>
        </p:nvSpPr>
        <p:spPr>
          <a:xfrm>
            <a:off x="445075" y="1118725"/>
            <a:ext cx="22335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What is happening in this picture? </a:t>
            </a:r>
            <a:endParaRPr sz="7200">
              <a:solidFill>
                <a:schemeClr val="dk1"/>
              </a:solidFill>
              <a:latin typeface="Century Gothic"/>
              <a:ea typeface="Century Gothic"/>
              <a:cs typeface="Century Gothic"/>
              <a:sym typeface="Century Gothic"/>
            </a:endParaRPr>
          </a:p>
        </p:txBody>
      </p:sp>
      <p:pic>
        <p:nvPicPr>
          <p:cNvPr id="256" name="Google Shape;256;p36"/>
          <p:cNvPicPr preferRelativeResize="0"/>
          <p:nvPr/>
        </p:nvPicPr>
        <p:blipFill rotWithShape="1">
          <a:blip r:embed="rId3">
            <a:alphaModFix/>
          </a:blip>
          <a:srcRect b="0" l="0" r="10031" t="5722"/>
          <a:stretch/>
        </p:blipFill>
        <p:spPr>
          <a:xfrm>
            <a:off x="2918625" y="71250"/>
            <a:ext cx="9221023" cy="6440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9"/>
          <p:cNvSpPr txBox="1"/>
          <p:nvPr>
            <p:ph type="title"/>
          </p:nvPr>
        </p:nvSpPr>
        <p:spPr>
          <a:xfrm>
            <a:off x="780365" y="362846"/>
            <a:ext cx="8596668" cy="132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Century Gothic"/>
              <a:buNone/>
            </a:pPr>
            <a:r>
              <a:rPr b="1" i="0" lang="en-US" sz="5400" u="none" cap="none" strike="noStrike">
                <a:solidFill>
                  <a:schemeClr val="accent1"/>
                </a:solidFill>
                <a:latin typeface="Century Gothic"/>
                <a:ea typeface="Century Gothic"/>
                <a:cs typeface="Century Gothic"/>
                <a:sym typeface="Century Gothic"/>
              </a:rPr>
              <a:t>Why bother with media? </a:t>
            </a:r>
            <a:endParaRPr b="1" i="0" sz="5400" u="none" cap="none" strike="noStrike">
              <a:solidFill>
                <a:schemeClr val="accent1"/>
              </a:solidFill>
              <a:latin typeface="Century Gothic"/>
              <a:ea typeface="Century Gothic"/>
              <a:cs typeface="Century Gothic"/>
              <a:sym typeface="Century Gothic"/>
            </a:endParaRPr>
          </a:p>
        </p:txBody>
      </p:sp>
      <p:pic>
        <p:nvPicPr>
          <p:cNvPr id="150" name="Google Shape;150;p19"/>
          <p:cNvPicPr preferRelativeResize="0"/>
          <p:nvPr>
            <p:ph idx="1" type="body"/>
          </p:nvPr>
        </p:nvPicPr>
        <p:blipFill rotWithShape="1">
          <a:blip r:embed="rId3">
            <a:alphaModFix/>
          </a:blip>
          <a:srcRect b="0" l="3807" r="4498" t="4800"/>
          <a:stretch/>
        </p:blipFill>
        <p:spPr>
          <a:xfrm>
            <a:off x="1622739" y="1519707"/>
            <a:ext cx="7237511" cy="49808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Google Shape;261;p37"/>
          <p:cNvPicPr preferRelativeResize="0"/>
          <p:nvPr/>
        </p:nvPicPr>
        <p:blipFill>
          <a:blip r:embed="rId3">
            <a:alphaModFix/>
          </a:blip>
          <a:stretch>
            <a:fillRect/>
          </a:stretch>
        </p:blipFill>
        <p:spPr>
          <a:xfrm>
            <a:off x="741225" y="1214575"/>
            <a:ext cx="7363675" cy="4444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8"/>
          <p:cNvSpPr txBox="1"/>
          <p:nvPr/>
        </p:nvSpPr>
        <p:spPr>
          <a:xfrm>
            <a:off x="573175" y="2465575"/>
            <a:ext cx="29598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What is happening in this picture? </a:t>
            </a:r>
            <a:endParaRPr sz="7200">
              <a:solidFill>
                <a:schemeClr val="dk1"/>
              </a:solidFill>
              <a:latin typeface="Century Gothic"/>
              <a:ea typeface="Century Gothic"/>
              <a:cs typeface="Century Gothic"/>
              <a:sym typeface="Century Gothic"/>
            </a:endParaRPr>
          </a:p>
        </p:txBody>
      </p:sp>
      <p:pic>
        <p:nvPicPr>
          <p:cNvPr id="267" name="Google Shape;267;p38"/>
          <p:cNvPicPr preferRelativeResize="0"/>
          <p:nvPr/>
        </p:nvPicPr>
        <p:blipFill>
          <a:blip r:embed="rId3">
            <a:alphaModFix/>
          </a:blip>
          <a:stretch>
            <a:fillRect/>
          </a:stretch>
        </p:blipFill>
        <p:spPr>
          <a:xfrm>
            <a:off x="4084845" y="152400"/>
            <a:ext cx="7318530" cy="6705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9"/>
          <p:cNvPicPr preferRelativeResize="0"/>
          <p:nvPr/>
        </p:nvPicPr>
        <p:blipFill>
          <a:blip r:embed="rId3">
            <a:alphaModFix/>
          </a:blip>
          <a:stretch>
            <a:fillRect/>
          </a:stretch>
        </p:blipFill>
        <p:spPr>
          <a:xfrm>
            <a:off x="741225" y="1214575"/>
            <a:ext cx="7363675" cy="4444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0"/>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78" name="Google Shape;278;p40"/>
          <p:cNvSpPr txBox="1"/>
          <p:nvPr/>
        </p:nvSpPr>
        <p:spPr>
          <a:xfrm>
            <a:off x="445083" y="1263795"/>
            <a:ext cx="8788271" cy="46474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Century Gothic"/>
                <a:ea typeface="Century Gothic"/>
                <a:cs typeface="Century Gothic"/>
                <a:sym typeface="Century Gothic"/>
              </a:rPr>
              <a:t>Plan the event:</a:t>
            </a:r>
            <a:br>
              <a:rPr b="1" lang="en-US" sz="3200">
                <a:solidFill>
                  <a:schemeClr val="dk1"/>
                </a:solidFill>
                <a:latin typeface="Century Gothic"/>
                <a:ea typeface="Century Gothic"/>
                <a:cs typeface="Century Gothic"/>
                <a:sym typeface="Century Gothic"/>
              </a:rPr>
            </a:br>
            <a:br>
              <a:rPr b="1" lang="en-US" sz="1600">
                <a:solidFill>
                  <a:schemeClr val="dk1"/>
                </a:solidFill>
                <a:latin typeface="Century Gothic"/>
                <a:ea typeface="Century Gothic"/>
                <a:cs typeface="Century Gothic"/>
                <a:sym typeface="Century Gothic"/>
              </a:rPr>
            </a:br>
            <a:endParaRPr b="1" sz="4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Early in the day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(before noon)</a:t>
            </a:r>
            <a:br>
              <a:rPr lang="en-US" sz="2800">
                <a:solidFill>
                  <a:schemeClr val="dk1"/>
                </a:solidFill>
                <a:latin typeface="Century Gothic"/>
                <a:ea typeface="Century Gothic"/>
                <a:cs typeface="Century Gothic"/>
                <a:sym typeface="Century Gothic"/>
              </a:rPr>
            </a:br>
            <a:endParaRPr sz="16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Accessible location</a:t>
            </a:r>
            <a:br>
              <a:rPr lang="en-US" sz="2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Diverse &amp; dynamic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speakers</a:t>
            </a:r>
            <a:br>
              <a:rPr lang="en-US" sz="2800">
                <a:solidFill>
                  <a:schemeClr val="dk1"/>
                </a:solidFill>
                <a:latin typeface="Century Gothic"/>
                <a:ea typeface="Century Gothic"/>
                <a:cs typeface="Century Gothic"/>
                <a:sym typeface="Century Gothic"/>
              </a:rPr>
            </a:br>
            <a:r>
              <a:rPr lang="en-US" sz="1400">
                <a:solidFill>
                  <a:schemeClr val="dk1"/>
                </a:solidFill>
                <a:latin typeface="Century Gothic"/>
                <a:ea typeface="Century Gothic"/>
                <a:cs typeface="Century Gothic"/>
                <a:sym typeface="Century Gothic"/>
              </a:rPr>
              <a:t> </a:t>
            </a:r>
            <a:endParaRPr sz="14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Visuals: </a:t>
            </a:r>
            <a:r>
              <a:rPr b="1" lang="en-US" sz="2800" u="sng">
                <a:solidFill>
                  <a:schemeClr val="dk1"/>
                </a:solidFill>
                <a:latin typeface="Century Gothic"/>
                <a:ea typeface="Century Gothic"/>
                <a:cs typeface="Century Gothic"/>
                <a:sym typeface="Century Gothic"/>
              </a:rPr>
              <a:t>White coats</a:t>
            </a:r>
            <a:r>
              <a:rPr lang="en-US" sz="2800">
                <a:solidFill>
                  <a:schemeClr val="dk1"/>
                </a:solidFill>
                <a:latin typeface="Century Gothic"/>
                <a:ea typeface="Century Gothic"/>
                <a:cs typeface="Century Gothic"/>
                <a:sym typeface="Century Gothic"/>
              </a:rPr>
              <a:t>,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signs, banners, props</a:t>
            </a:r>
            <a:endParaRPr/>
          </a:p>
        </p:txBody>
      </p:sp>
      <p:pic>
        <p:nvPicPr>
          <p:cNvPr id="279" name="Google Shape;279;p40"/>
          <p:cNvPicPr preferRelativeResize="0"/>
          <p:nvPr/>
        </p:nvPicPr>
        <p:blipFill rotWithShape="1">
          <a:blip r:embed="rId3">
            <a:alphaModFix/>
          </a:blip>
          <a:srcRect b="6667" l="9014" r="0" t="23954"/>
          <a:stretch/>
        </p:blipFill>
        <p:spPr>
          <a:xfrm>
            <a:off x="5269425" y="1993984"/>
            <a:ext cx="6648771" cy="3802379"/>
          </a:xfrm>
          <a:prstGeom prst="rect">
            <a:avLst/>
          </a:prstGeom>
          <a:noFill/>
          <a:ln>
            <a:noFill/>
          </a:ln>
          <a:effectLst>
            <a:outerShdw blurRad="200025" rotWithShape="0" algn="bl" dir="5400000" dist="11430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1"/>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000" u="none" cap="none" strike="noStrike">
                <a:solidFill>
                  <a:schemeClr val="accent2"/>
                </a:solidFill>
                <a:latin typeface="Century Gothic"/>
                <a:ea typeface="Century Gothic"/>
                <a:cs typeface="Century Gothic"/>
                <a:sym typeface="Century Gothic"/>
              </a:rPr>
              <a:t>Public Events: </a:t>
            </a:r>
            <a:br>
              <a:rPr b="1" i="0" lang="en-US" sz="4000" u="none" cap="none" strike="noStrike">
                <a:solidFill>
                  <a:schemeClr val="accent2"/>
                </a:solidFill>
                <a:latin typeface="Century Gothic"/>
                <a:ea typeface="Century Gothic"/>
                <a:cs typeface="Century Gothic"/>
                <a:sym typeface="Century Gothic"/>
              </a:rPr>
            </a:br>
            <a:r>
              <a:rPr b="1" i="0" lang="en-US" sz="4000" u="none" cap="none" strike="noStrike">
                <a:solidFill>
                  <a:schemeClr val="accent2"/>
                </a:solidFill>
                <a:latin typeface="Century Gothic"/>
                <a:ea typeface="Century Gothic"/>
                <a:cs typeface="Century Gothic"/>
                <a:sym typeface="Century Gothic"/>
              </a:rPr>
              <a:t>Media </a:t>
            </a:r>
            <a:r>
              <a:rPr b="1" lang="en-US" sz="4000">
                <a:solidFill>
                  <a:schemeClr val="accent2"/>
                </a:solidFill>
                <a:latin typeface="Century Gothic"/>
                <a:ea typeface="Century Gothic"/>
                <a:cs typeface="Century Gothic"/>
                <a:sym typeface="Century Gothic"/>
              </a:rPr>
              <a:t>outreach</a:t>
            </a:r>
            <a:endParaRPr sz="4000"/>
          </a:p>
        </p:txBody>
      </p:sp>
      <p:sp>
        <p:nvSpPr>
          <p:cNvPr id="285" name="Google Shape;285;p41"/>
          <p:cNvSpPr txBox="1"/>
          <p:nvPr/>
        </p:nvSpPr>
        <p:spPr>
          <a:xfrm>
            <a:off x="824000" y="2616225"/>
            <a:ext cx="19599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u="sng">
                <a:solidFill>
                  <a:schemeClr val="dk1"/>
                </a:solidFill>
                <a:latin typeface="Century Gothic"/>
                <a:ea typeface="Century Gothic"/>
                <a:cs typeface="Century Gothic"/>
                <a:sym typeface="Century Gothic"/>
              </a:rPr>
              <a:t>A</a:t>
            </a:r>
            <a:r>
              <a:rPr lang="en-US" sz="2800" u="sng">
                <a:solidFill>
                  <a:schemeClr val="dk1"/>
                </a:solidFill>
                <a:latin typeface="Century Gothic"/>
                <a:ea typeface="Century Gothic"/>
                <a:cs typeface="Century Gothic"/>
                <a:sym typeface="Century Gothic"/>
              </a:rPr>
              <a:t>dvisory:</a:t>
            </a:r>
            <a:r>
              <a:rPr lang="en-US" sz="2800">
                <a:solidFill>
                  <a:schemeClr val="dk1"/>
                </a:solidFill>
                <a:latin typeface="Century Gothic"/>
                <a:ea typeface="Century Gothic"/>
                <a:cs typeface="Century Gothic"/>
                <a:sym typeface="Century Gothic"/>
              </a:rPr>
              <a:t> </a:t>
            </a:r>
            <a:br>
              <a:rPr lang="en-US" sz="28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WHO</a:t>
            </a:r>
            <a:br>
              <a:rPr lang="en-US" sz="24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WHAT </a:t>
            </a:r>
            <a:br>
              <a:rPr lang="en-US" sz="24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WHEN </a:t>
            </a:r>
            <a:br>
              <a:rPr lang="en-US" sz="24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WHERE </a:t>
            </a:r>
            <a:br>
              <a:rPr lang="en-US" sz="2400">
                <a:solidFill>
                  <a:schemeClr val="dk1"/>
                </a:solidFill>
                <a:latin typeface="Century Gothic"/>
                <a:ea typeface="Century Gothic"/>
                <a:cs typeface="Century Gothic"/>
                <a:sym typeface="Century Gothic"/>
              </a:rPr>
            </a:br>
            <a:r>
              <a:rPr lang="en-US" sz="28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WHY</a:t>
            </a:r>
            <a:br>
              <a:rPr lang="en-US" sz="2400">
                <a:solidFill>
                  <a:schemeClr val="dk1"/>
                </a:solidFill>
                <a:latin typeface="Century Gothic"/>
                <a:ea typeface="Century Gothic"/>
                <a:cs typeface="Century Gothic"/>
                <a:sym typeface="Century Gothic"/>
              </a:rPr>
            </a:br>
            <a:br>
              <a:rPr b="1" lang="en-US" sz="1600">
                <a:solidFill>
                  <a:schemeClr val="dk1"/>
                </a:solidFill>
                <a:latin typeface="Century Gothic"/>
                <a:ea typeface="Century Gothic"/>
                <a:cs typeface="Century Gothic"/>
                <a:sym typeface="Century Gothic"/>
              </a:rPr>
            </a:br>
            <a:endParaRPr b="1" sz="400">
              <a:solidFill>
                <a:schemeClr val="dk1"/>
              </a:solidFill>
              <a:latin typeface="Century Gothic"/>
              <a:ea typeface="Century Gothic"/>
              <a:cs typeface="Century Gothic"/>
              <a:sym typeface="Century Gothic"/>
            </a:endParaRPr>
          </a:p>
        </p:txBody>
      </p:sp>
      <p:pic>
        <p:nvPicPr>
          <p:cNvPr id="286" name="Google Shape;286;p41"/>
          <p:cNvPicPr preferRelativeResize="0"/>
          <p:nvPr/>
        </p:nvPicPr>
        <p:blipFill>
          <a:blip r:embed="rId3">
            <a:alphaModFix/>
          </a:blip>
          <a:stretch>
            <a:fillRect/>
          </a:stretch>
        </p:blipFill>
        <p:spPr>
          <a:xfrm>
            <a:off x="4946100" y="265550"/>
            <a:ext cx="7186525" cy="635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42"/>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292" name="Google Shape;292;p42"/>
          <p:cNvSpPr txBox="1"/>
          <p:nvPr/>
        </p:nvSpPr>
        <p:spPr>
          <a:xfrm>
            <a:off x="206090" y="1098610"/>
            <a:ext cx="8788271" cy="1015663"/>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Email advisory to health reporters &amp; assignment editors 4-5 days ahead; follow up with call. </a:t>
            </a:r>
            <a:br>
              <a:rPr b="1" lang="en-US" sz="1600">
                <a:solidFill>
                  <a:schemeClr val="dk1"/>
                </a:solidFill>
                <a:latin typeface="Century Gothic"/>
                <a:ea typeface="Century Gothic"/>
                <a:cs typeface="Century Gothic"/>
                <a:sym typeface="Century Gothic"/>
              </a:rPr>
            </a:br>
            <a:endParaRPr b="1" sz="400">
              <a:solidFill>
                <a:schemeClr val="dk1"/>
              </a:solidFill>
              <a:latin typeface="Century Gothic"/>
              <a:ea typeface="Century Gothic"/>
              <a:cs typeface="Century Gothic"/>
              <a:sym typeface="Century Gothic"/>
            </a:endParaRPr>
          </a:p>
        </p:txBody>
      </p:sp>
      <p:pic>
        <p:nvPicPr>
          <p:cNvPr id="293" name="Google Shape;293;p42"/>
          <p:cNvPicPr preferRelativeResize="0"/>
          <p:nvPr/>
        </p:nvPicPr>
        <p:blipFill rotWithShape="1">
          <a:blip r:embed="rId3">
            <a:alphaModFix/>
          </a:blip>
          <a:srcRect b="21424" l="0" r="0" t="0"/>
          <a:stretch/>
        </p:blipFill>
        <p:spPr>
          <a:xfrm>
            <a:off x="1664066" y="4818686"/>
            <a:ext cx="8799579" cy="1779542"/>
          </a:xfrm>
          <a:prstGeom prst="rect">
            <a:avLst/>
          </a:prstGeom>
          <a:noFill/>
          <a:ln cap="flat" cmpd="sng" w="12700">
            <a:solidFill>
              <a:schemeClr val="accent2"/>
            </a:solidFill>
            <a:prstDash val="dash"/>
            <a:round/>
            <a:headEnd len="sm" w="sm" type="none"/>
            <a:tailEnd len="sm" w="sm" type="none"/>
          </a:ln>
        </p:spPr>
      </p:pic>
      <p:pic>
        <p:nvPicPr>
          <p:cNvPr id="294" name="Google Shape;294;p42"/>
          <p:cNvPicPr preferRelativeResize="0"/>
          <p:nvPr/>
        </p:nvPicPr>
        <p:blipFill rotWithShape="1">
          <a:blip r:embed="rId4">
            <a:alphaModFix/>
          </a:blip>
          <a:srcRect b="33278" l="0" r="0" t="5139"/>
          <a:stretch/>
        </p:blipFill>
        <p:spPr>
          <a:xfrm>
            <a:off x="351240" y="2297663"/>
            <a:ext cx="8728984" cy="2243165"/>
          </a:xfrm>
          <a:prstGeom prst="rect">
            <a:avLst/>
          </a:prstGeom>
          <a:noFill/>
          <a:ln cap="flat" cmpd="sng" w="12700">
            <a:solidFill>
              <a:schemeClr val="accent2"/>
            </a:solidFill>
            <a:prstDash val="dash"/>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3"/>
          <p:cNvSpPr txBox="1"/>
          <p:nvPr>
            <p:ph idx="1" type="body"/>
          </p:nvPr>
        </p:nvSpPr>
        <p:spPr>
          <a:xfrm>
            <a:off x="445083" y="211287"/>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596"/>
              <a:buFont typeface="Noto Sans Symbols"/>
              <a:buNone/>
            </a:pPr>
            <a:r>
              <a:rPr b="1" i="0" lang="en-US" sz="4495" u="none" cap="none" strike="noStrike">
                <a:solidFill>
                  <a:schemeClr val="accent2"/>
                </a:solidFill>
                <a:latin typeface="Century Gothic"/>
                <a:ea typeface="Century Gothic"/>
                <a:cs typeface="Century Gothic"/>
                <a:sym typeface="Century Gothic"/>
              </a:rPr>
              <a:t>Public Events: Media strategy</a:t>
            </a:r>
            <a:endParaRPr/>
          </a:p>
        </p:txBody>
      </p:sp>
      <p:sp>
        <p:nvSpPr>
          <p:cNvPr id="300" name="Google Shape;300;p43"/>
          <p:cNvSpPr txBox="1"/>
          <p:nvPr/>
        </p:nvSpPr>
        <p:spPr>
          <a:xfrm>
            <a:off x="582600" y="1644425"/>
            <a:ext cx="4335900" cy="387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u="sng">
                <a:solidFill>
                  <a:schemeClr val="dk1"/>
                </a:solidFill>
                <a:latin typeface="Century Gothic"/>
                <a:ea typeface="Century Gothic"/>
                <a:cs typeface="Century Gothic"/>
                <a:sym typeface="Century Gothic"/>
              </a:rPr>
              <a:t>Day of Event:</a:t>
            </a:r>
            <a:r>
              <a:rPr b="1" lang="en-US" sz="2400">
                <a:solidFill>
                  <a:schemeClr val="dk1"/>
                </a:solidFill>
                <a:latin typeface="Century Gothic"/>
                <a:ea typeface="Century Gothic"/>
                <a:cs typeface="Century Gothic"/>
                <a:sym typeface="Century Gothic"/>
              </a:rPr>
              <a:t> </a:t>
            </a:r>
            <a:br>
              <a:rPr lang="en-US" sz="1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Press packets for dedicated liaison</a:t>
            </a:r>
            <a:endParaRPr sz="2400">
              <a:solidFill>
                <a:schemeClr val="dk1"/>
              </a:solidFill>
              <a:latin typeface="Century Gothic"/>
              <a:ea typeface="Century Gothic"/>
              <a:cs typeface="Century Gothic"/>
              <a:sym typeface="Century Gothic"/>
            </a:endParaRPr>
          </a:p>
          <a:p>
            <a:pPr indent="-381000" lvl="0" marL="457200" marR="0" rtl="0" algn="l">
              <a:spcBef>
                <a:spcPts val="100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Assign dedicated photographer</a:t>
            </a:r>
            <a:endParaRPr sz="2400">
              <a:solidFill>
                <a:schemeClr val="dk1"/>
              </a:solidFill>
              <a:latin typeface="Century Gothic"/>
              <a:ea typeface="Century Gothic"/>
              <a:cs typeface="Century Gothic"/>
              <a:sym typeface="Century Gothic"/>
            </a:endParaRPr>
          </a:p>
          <a:p>
            <a:pPr indent="-381000" lvl="0" marL="457200" marR="0" rtl="0" algn="l">
              <a:spcBef>
                <a:spcPts val="100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2-3 </a:t>
            </a:r>
            <a:r>
              <a:rPr lang="en-US" sz="2400" u="sng">
                <a:solidFill>
                  <a:schemeClr val="dk1"/>
                </a:solidFill>
                <a:latin typeface="Century Gothic"/>
                <a:ea typeface="Century Gothic"/>
                <a:cs typeface="Century Gothic"/>
                <a:sym typeface="Century Gothic"/>
              </a:rPr>
              <a:t>prepared</a:t>
            </a:r>
            <a:r>
              <a:rPr lang="en-US" sz="2400">
                <a:solidFill>
                  <a:schemeClr val="dk1"/>
                </a:solidFill>
                <a:latin typeface="Century Gothic"/>
                <a:ea typeface="Century Gothic"/>
                <a:cs typeface="Century Gothic"/>
                <a:sym typeface="Century Gothic"/>
              </a:rPr>
              <a:t> spokespeople</a:t>
            </a:r>
            <a:endParaRPr sz="2400">
              <a:solidFill>
                <a:schemeClr val="dk1"/>
              </a:solidFill>
              <a:latin typeface="Century Gothic"/>
              <a:ea typeface="Century Gothic"/>
              <a:cs typeface="Century Gothic"/>
              <a:sym typeface="Century Gothic"/>
            </a:endParaRPr>
          </a:p>
          <a:p>
            <a:pPr indent="-381000" lvl="0" marL="457200" rtl="0" algn="l">
              <a:spcBef>
                <a:spcPts val="100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Introduce yourself to anyone who </a:t>
            </a:r>
            <a:r>
              <a:rPr i="1" lang="en-US" sz="2400">
                <a:solidFill>
                  <a:schemeClr val="dk1"/>
                </a:solidFill>
                <a:latin typeface="Century Gothic"/>
                <a:ea typeface="Century Gothic"/>
                <a:cs typeface="Century Gothic"/>
                <a:sym typeface="Century Gothic"/>
              </a:rPr>
              <a:t>even looks</a:t>
            </a:r>
            <a:r>
              <a:rPr lang="en-US" sz="2400">
                <a:solidFill>
                  <a:schemeClr val="dk1"/>
                </a:solidFill>
                <a:latin typeface="Century Gothic"/>
                <a:ea typeface="Century Gothic"/>
                <a:cs typeface="Century Gothic"/>
                <a:sym typeface="Century Gothic"/>
              </a:rPr>
              <a:t> like a reporter. </a:t>
            </a:r>
            <a:endParaRPr sz="2400">
              <a:solidFill>
                <a:schemeClr val="dk1"/>
              </a:solidFill>
              <a:latin typeface="Century Gothic"/>
              <a:ea typeface="Century Gothic"/>
              <a:cs typeface="Century Gothic"/>
              <a:sym typeface="Century Gothic"/>
            </a:endParaRPr>
          </a:p>
          <a:p>
            <a:pPr indent="-431800" lvl="0" marL="457200" marR="0" rtl="0" algn="l">
              <a:spcBef>
                <a:spcPts val="1000"/>
              </a:spcBef>
              <a:spcAft>
                <a:spcPts val="1000"/>
              </a:spcAft>
              <a:buClr>
                <a:schemeClr val="dk1"/>
              </a:buClr>
              <a:buSzPts val="400"/>
              <a:buFont typeface="Arial"/>
              <a:buNone/>
            </a:pPr>
            <a:r>
              <a:t/>
            </a:r>
            <a:endParaRPr b="1" sz="400">
              <a:solidFill>
                <a:schemeClr val="dk1"/>
              </a:solidFill>
              <a:latin typeface="Century Gothic"/>
              <a:ea typeface="Century Gothic"/>
              <a:cs typeface="Century Gothic"/>
              <a:sym typeface="Century Gothic"/>
            </a:endParaRPr>
          </a:p>
        </p:txBody>
      </p:sp>
      <p:pic>
        <p:nvPicPr>
          <p:cNvPr id="301" name="Google Shape;301;p43"/>
          <p:cNvPicPr preferRelativeResize="0"/>
          <p:nvPr/>
        </p:nvPicPr>
        <p:blipFill rotWithShape="1">
          <a:blip r:embed="rId3">
            <a:alphaModFix/>
          </a:blip>
          <a:srcRect b="0" l="0" r="0" t="11103"/>
          <a:stretch/>
        </p:blipFill>
        <p:spPr>
          <a:xfrm>
            <a:off x="5262925" y="1254475"/>
            <a:ext cx="6594328" cy="4455347"/>
          </a:xfrm>
          <a:prstGeom prst="rect">
            <a:avLst/>
          </a:prstGeom>
          <a:noFill/>
          <a:ln>
            <a:noFill/>
          </a:ln>
          <a:effectLst>
            <a:outerShdw blurRad="271463" rotWithShape="0" algn="bl" dir="5400000" dist="142875">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4"/>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07" name="Google Shape;307;p44"/>
          <p:cNvSpPr txBox="1"/>
          <p:nvPr/>
        </p:nvSpPr>
        <p:spPr>
          <a:xfrm>
            <a:off x="614202" y="1389520"/>
            <a:ext cx="4288200" cy="378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Do your homework:</a:t>
            </a:r>
            <a:endParaRPr sz="2400" u="sng">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PNHP.org “FAQ” page</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PNHP Data Update;</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PNHP news</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Subscribe to Don McCanne’s “Quote of the Day”</a:t>
            </a:r>
            <a:endParaRPr sz="2400">
              <a:solidFill>
                <a:schemeClr val="dk1"/>
              </a:solidFill>
              <a:latin typeface="Century Gothic"/>
              <a:ea typeface="Century Gothic"/>
              <a:cs typeface="Century Gothic"/>
              <a:sym typeface="Century Gothic"/>
            </a:endParaRPr>
          </a:p>
          <a:p>
            <a:pPr indent="-381000" lvl="0" marL="457200" marR="0" rtl="0" algn="l">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Read health care news every day </a:t>
            </a:r>
            <a:endParaRPr sz="2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br>
              <a:rPr lang="en-US" sz="2400">
                <a:solidFill>
                  <a:schemeClr val="dk1"/>
                </a:solidFill>
                <a:latin typeface="Century Gothic"/>
                <a:ea typeface="Century Gothic"/>
                <a:cs typeface="Century Gothic"/>
                <a:sym typeface="Century Gothic"/>
              </a:rPr>
            </a:br>
            <a:r>
              <a:rPr b="1" lang="en-US" sz="2400">
                <a:solidFill>
                  <a:schemeClr val="dk1"/>
                </a:solidFill>
                <a:latin typeface="Century Gothic"/>
                <a:ea typeface="Century Gothic"/>
                <a:cs typeface="Century Gothic"/>
                <a:sym typeface="Century Gothic"/>
              </a:rPr>
              <a:t>Make a list of tough questions and practice your answer!</a:t>
            </a:r>
            <a:endParaRPr b="1" sz="2400">
              <a:solidFill>
                <a:schemeClr val="dk1"/>
              </a:solidFill>
              <a:latin typeface="Century Gothic"/>
              <a:ea typeface="Century Gothic"/>
              <a:cs typeface="Century Gothic"/>
              <a:sym typeface="Century Gothic"/>
            </a:endParaRPr>
          </a:p>
        </p:txBody>
      </p:sp>
      <p:pic>
        <p:nvPicPr>
          <p:cNvPr id="308" name="Google Shape;308;p44"/>
          <p:cNvPicPr preferRelativeResize="0"/>
          <p:nvPr/>
        </p:nvPicPr>
        <p:blipFill rotWithShape="1">
          <a:blip r:embed="rId3">
            <a:alphaModFix/>
          </a:blip>
          <a:srcRect b="0" l="0" r="6059" t="0"/>
          <a:stretch/>
        </p:blipFill>
        <p:spPr>
          <a:xfrm>
            <a:off x="5477426" y="1389525"/>
            <a:ext cx="6225050" cy="53160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5"/>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14" name="Google Shape;314;p45"/>
          <p:cNvSpPr txBox="1"/>
          <p:nvPr/>
        </p:nvSpPr>
        <p:spPr>
          <a:xfrm>
            <a:off x="747650" y="1465575"/>
            <a:ext cx="8269500" cy="487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Stay on message</a:t>
            </a:r>
            <a:r>
              <a:rPr lang="en-US" sz="2400">
                <a:solidFill>
                  <a:schemeClr val="dk1"/>
                </a:solidFill>
                <a:latin typeface="Century Gothic"/>
                <a:ea typeface="Century Gothic"/>
                <a:cs typeface="Century Gothic"/>
                <a:sym typeface="Century Gothic"/>
              </a:rPr>
              <a:t>:  Address the question, then bring it back to single payer. </a:t>
            </a:r>
            <a:br>
              <a:rPr lang="en-US" sz="2400">
                <a:solidFill>
                  <a:schemeClr val="dk1"/>
                </a:solidFill>
                <a:latin typeface="Century Gothic"/>
                <a:ea typeface="Century Gothic"/>
                <a:cs typeface="Century Gothic"/>
                <a:sym typeface="Century Gothic"/>
              </a:rPr>
            </a:br>
            <a:endParaRPr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2400" u="sng">
                <a:solidFill>
                  <a:schemeClr val="dk1"/>
                </a:solidFill>
                <a:latin typeface="Century Gothic"/>
                <a:ea typeface="Century Gothic"/>
                <a:cs typeface="Century Gothic"/>
                <a:sym typeface="Century Gothic"/>
              </a:rPr>
              <a:t>Don McCanne Rule</a:t>
            </a:r>
            <a:r>
              <a:rPr lang="en-US" sz="2400">
                <a:solidFill>
                  <a:schemeClr val="dk1"/>
                </a:solidFill>
                <a:latin typeface="Century Gothic"/>
                <a:ea typeface="Century Gothic"/>
                <a:cs typeface="Century Gothic"/>
                <a:sym typeface="Century Gothic"/>
              </a:rPr>
              <a:t>:  Conclude every statement with, “Under a well-designed single payer system…” </a:t>
            </a:r>
            <a:endParaRPr/>
          </a:p>
          <a:p>
            <a:pPr indent="0" lvl="0" marL="0" marR="0" rtl="0" algn="l">
              <a:spcBef>
                <a:spcPts val="0"/>
              </a:spcBef>
              <a:spcAft>
                <a:spcPts val="0"/>
              </a:spcAft>
              <a:buNone/>
            </a:pPr>
            <a:br>
              <a:rPr lang="en-US" sz="1800" u="sng">
                <a:solidFill>
                  <a:schemeClr val="dk1"/>
                </a:solidFill>
                <a:latin typeface="Century Gothic"/>
                <a:ea typeface="Century Gothic"/>
                <a:cs typeface="Century Gothic"/>
                <a:sym typeface="Century Gothic"/>
              </a:rPr>
            </a:br>
            <a:r>
              <a:rPr lang="en-US" sz="2400" u="sng">
                <a:solidFill>
                  <a:schemeClr val="dk1"/>
                </a:solidFill>
                <a:latin typeface="Century Gothic"/>
                <a:ea typeface="Century Gothic"/>
                <a:cs typeface="Century Gothic"/>
                <a:sym typeface="Century Gothic"/>
              </a:rPr>
              <a:t>OK not to know:</a:t>
            </a:r>
            <a:r>
              <a:rPr lang="en-US" sz="2400">
                <a:solidFill>
                  <a:schemeClr val="dk1"/>
                </a:solidFill>
                <a:latin typeface="Century Gothic"/>
                <a:ea typeface="Century Gothic"/>
                <a:cs typeface="Century Gothic"/>
                <a:sym typeface="Century Gothic"/>
              </a:rPr>
              <a:t>  “I’m not sure but I’ll get back to you with the answer.”  “I don’t know about that but I do know that with Medicare for all…” Bring it back to what you DO KNOW. </a:t>
            </a:r>
            <a:endParaRPr/>
          </a:p>
          <a:p>
            <a:pPr indent="0" lvl="0" marL="0" marR="0" rtl="0" algn="l">
              <a:spcBef>
                <a:spcPts val="0"/>
              </a:spcBef>
              <a:spcAft>
                <a:spcPts val="0"/>
              </a:spcAft>
              <a:buNone/>
            </a:pPr>
            <a:br>
              <a:rPr lang="en-US" sz="1800">
                <a:solidFill>
                  <a:schemeClr val="dk1"/>
                </a:solidFill>
                <a:latin typeface="Century Gothic"/>
                <a:ea typeface="Century Gothic"/>
                <a:cs typeface="Century Gothic"/>
                <a:sym typeface="Century Gothic"/>
              </a:rPr>
            </a:br>
            <a:r>
              <a:rPr lang="en-US" sz="2400" u="sng">
                <a:solidFill>
                  <a:schemeClr val="dk1"/>
                </a:solidFill>
                <a:latin typeface="Century Gothic"/>
                <a:ea typeface="Century Gothic"/>
                <a:cs typeface="Century Gothic"/>
                <a:sym typeface="Century Gothic"/>
              </a:rPr>
              <a:t>Doctor/ med student perspective</a:t>
            </a:r>
            <a:r>
              <a:rPr lang="en-US" sz="2400">
                <a:solidFill>
                  <a:schemeClr val="dk1"/>
                </a:solidFill>
                <a:latin typeface="Century Gothic"/>
                <a:ea typeface="Century Gothic"/>
                <a:cs typeface="Century Gothic"/>
                <a:sym typeface="Century Gothic"/>
              </a:rPr>
              <a:t>:  Use personal examples: patients delaying treatment, time wasted on billing, insurance denials, etc. </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6"/>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20" name="Google Shape;320;p46"/>
          <p:cNvSpPr txBox="1"/>
          <p:nvPr/>
        </p:nvSpPr>
        <p:spPr>
          <a:xfrm>
            <a:off x="290440" y="1425238"/>
            <a:ext cx="9673830"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400">
              <a:solidFill>
                <a:schemeClr val="dk1"/>
              </a:solidFill>
              <a:latin typeface="Century Gothic"/>
              <a:ea typeface="Century Gothic"/>
              <a:cs typeface="Century Gothic"/>
              <a:sym typeface="Century Gothic"/>
            </a:endParaRPr>
          </a:p>
          <a:p>
            <a:pPr indent="0" lvl="1" marL="457200" marR="0" rtl="0" algn="l">
              <a:spcBef>
                <a:spcPts val="0"/>
              </a:spcBef>
              <a:spcAft>
                <a:spcPts val="0"/>
              </a:spcAft>
              <a:buNone/>
            </a:pPr>
            <a:r>
              <a:rPr b="1" i="1" lang="en-US" sz="2400" u="none" cap="none" strike="noStrike">
                <a:solidFill>
                  <a:schemeClr val="dk1"/>
                </a:solidFill>
                <a:latin typeface="Century Gothic"/>
                <a:ea typeface="Century Gothic"/>
                <a:cs typeface="Century Gothic"/>
                <a:sym typeface="Century Gothic"/>
              </a:rPr>
              <a:t>Q: Won’t Medicare for all result in health care rationing?</a:t>
            </a:r>
            <a:br>
              <a:rPr b="1" i="1" lang="en-US" sz="2400" u="none" cap="none" strike="noStrike">
                <a:solidFill>
                  <a:schemeClr val="dk1"/>
                </a:solidFill>
                <a:latin typeface="Century Gothic"/>
                <a:ea typeface="Century Gothic"/>
                <a:cs typeface="Century Gothic"/>
                <a:sym typeface="Century Gothic"/>
              </a:rPr>
            </a:br>
            <a:br>
              <a:rPr b="0" i="1" lang="en-US" sz="16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A: </a:t>
            </a:r>
            <a:r>
              <a:rPr lang="en-US" sz="2400">
                <a:solidFill>
                  <a:schemeClr val="dk1"/>
                </a:solidFill>
                <a:latin typeface="Century Gothic"/>
                <a:ea typeface="Century Gothic"/>
                <a:cs typeface="Century Gothic"/>
                <a:sym typeface="Century Gothic"/>
              </a:rPr>
              <a:t>No, and in fact, the U.S. already rations care based on income. As a doctor, I see patients every day who skip medications or delay treatments because insurance refuses to cover it. More than 20,000 Americans die every year because they don’t have health insurance. That’s rationing! Under a well-designed single-payer system, everyone in the U.S. can see the doctor of their choice when they need to, not just when they happen to have coverage."</a:t>
            </a:r>
            <a:endParaRPr sz="24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0"/>
          <p:cNvSpPr txBox="1"/>
          <p:nvPr>
            <p:ph idx="1" type="subTitle"/>
          </p:nvPr>
        </p:nvSpPr>
        <p:spPr>
          <a:xfrm>
            <a:off x="1625270" y="180305"/>
            <a:ext cx="7766936" cy="188031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accent1"/>
              </a:buClr>
              <a:buSzPts val="4800"/>
              <a:buFont typeface="Noto Sans Symbols"/>
              <a:buNone/>
            </a:pPr>
            <a:r>
              <a:rPr b="1" i="0" lang="en-US" sz="6000" u="none" cap="none" strike="noStrike">
                <a:solidFill>
                  <a:schemeClr val="accent2"/>
                </a:solidFill>
                <a:latin typeface="Century Gothic"/>
                <a:ea typeface="Century Gothic"/>
                <a:cs typeface="Century Gothic"/>
                <a:sym typeface="Century Gothic"/>
              </a:rPr>
              <a:t>How do we get </a:t>
            </a:r>
            <a:br>
              <a:rPr b="1" i="0" lang="en-US" sz="6000" u="none" cap="none" strike="noStrike">
                <a:solidFill>
                  <a:schemeClr val="accent2"/>
                </a:solidFill>
                <a:latin typeface="Century Gothic"/>
                <a:ea typeface="Century Gothic"/>
                <a:cs typeface="Century Gothic"/>
                <a:sym typeface="Century Gothic"/>
              </a:rPr>
            </a:br>
            <a:r>
              <a:rPr b="1" i="0" lang="en-US" sz="6000" u="none" cap="none" strike="noStrike">
                <a:solidFill>
                  <a:schemeClr val="accent2"/>
                </a:solidFill>
                <a:latin typeface="Century Gothic"/>
                <a:ea typeface="Century Gothic"/>
                <a:cs typeface="Century Gothic"/>
                <a:sym typeface="Century Gothic"/>
              </a:rPr>
              <a:t>our message out? </a:t>
            </a:r>
            <a:endParaRPr b="1" i="0" sz="6000" u="none" cap="none" strike="noStrike">
              <a:solidFill>
                <a:schemeClr val="accent2"/>
              </a:solidFill>
              <a:latin typeface="Century Gothic"/>
              <a:ea typeface="Century Gothic"/>
              <a:cs typeface="Century Gothic"/>
              <a:sym typeface="Century Gothic"/>
            </a:endParaRPr>
          </a:p>
        </p:txBody>
      </p:sp>
      <p:pic>
        <p:nvPicPr>
          <p:cNvPr id="156" name="Google Shape;156;p20"/>
          <p:cNvPicPr preferRelativeResize="0"/>
          <p:nvPr/>
        </p:nvPicPr>
        <p:blipFill rotWithShape="1">
          <a:blip r:embed="rId3">
            <a:alphaModFix/>
          </a:blip>
          <a:srcRect b="9096" l="880" r="11897" t="9104"/>
          <a:stretch/>
        </p:blipFill>
        <p:spPr>
          <a:xfrm>
            <a:off x="3098950" y="2166825"/>
            <a:ext cx="6637974" cy="4152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7"/>
          <p:cNvSpPr txBox="1"/>
          <p:nvPr>
            <p:ph idx="1" type="body"/>
          </p:nvPr>
        </p:nvSpPr>
        <p:spPr>
          <a:xfrm>
            <a:off x="445082" y="211287"/>
            <a:ext cx="9115777" cy="10258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26" name="Google Shape;326;p47"/>
          <p:cNvSpPr txBox="1"/>
          <p:nvPr/>
        </p:nvSpPr>
        <p:spPr>
          <a:xfrm>
            <a:off x="445075" y="1601725"/>
            <a:ext cx="6363900" cy="4240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000">
                <a:solidFill>
                  <a:schemeClr val="dk1"/>
                </a:solidFill>
                <a:latin typeface="Century Gothic"/>
                <a:ea typeface="Century Gothic"/>
                <a:cs typeface="Century Gothic"/>
                <a:sym typeface="Century Gothic"/>
              </a:rPr>
              <a:t>Make bold, colorful statements &amp; speak from a doctor’s perspective:  </a:t>
            </a:r>
            <a:endParaRPr sz="20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Use concrete examples from your own practice:</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Patients waiting until it’s too late to seek care</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Time wasted on billing</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Insurance companies denying payment</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Skyrocketing drug prices</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Instead of,  "Drug prices are a major concern for patients,” say, </a:t>
            </a:r>
            <a:r>
              <a:rPr b="1" lang="en-US" sz="2000">
                <a:solidFill>
                  <a:schemeClr val="dk1"/>
                </a:solidFill>
                <a:latin typeface="Century Gothic"/>
                <a:ea typeface="Century Gothic"/>
                <a:cs typeface="Century Gothic"/>
                <a:sym typeface="Century Gothic"/>
              </a:rPr>
              <a:t>“One of my patient’s insulin costs went from $100 per month to $500 per month, and now she’s skipping doses in order to pay the rent!”</a:t>
            </a:r>
            <a:br>
              <a:rPr b="1" lang="en-US" sz="2000">
                <a:solidFill>
                  <a:schemeClr val="dk1"/>
                </a:solidFill>
                <a:latin typeface="Century Gothic"/>
                <a:ea typeface="Century Gothic"/>
                <a:cs typeface="Century Gothic"/>
                <a:sym typeface="Century Gothic"/>
              </a:rPr>
            </a:br>
            <a:endParaRPr b="1" sz="2000">
              <a:latin typeface="Century Gothic"/>
              <a:ea typeface="Century Gothic"/>
              <a:cs typeface="Century Gothic"/>
              <a:sym typeface="Century Gothic"/>
            </a:endParaRPr>
          </a:p>
        </p:txBody>
      </p:sp>
      <p:pic>
        <p:nvPicPr>
          <p:cNvPr id="327" name="Google Shape;327;p47"/>
          <p:cNvPicPr preferRelativeResize="0"/>
          <p:nvPr/>
        </p:nvPicPr>
        <p:blipFill rotWithShape="1">
          <a:blip r:embed="rId3">
            <a:alphaModFix/>
          </a:blip>
          <a:srcRect b="0" l="0" r="10658" t="0"/>
          <a:stretch/>
        </p:blipFill>
        <p:spPr>
          <a:xfrm>
            <a:off x="7342375" y="889900"/>
            <a:ext cx="4537174" cy="50782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8"/>
          <p:cNvSpPr txBox="1"/>
          <p:nvPr>
            <p:ph idx="1" type="body"/>
          </p:nvPr>
        </p:nvSpPr>
        <p:spPr>
          <a:xfrm>
            <a:off x="445082" y="211287"/>
            <a:ext cx="9115800" cy="1025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i="0" lang="en-US" sz="4727" u="none" cap="none" strike="noStrike">
                <a:solidFill>
                  <a:schemeClr val="accent2"/>
                </a:solidFill>
                <a:latin typeface="Century Gothic"/>
                <a:ea typeface="Century Gothic"/>
                <a:cs typeface="Century Gothic"/>
                <a:sym typeface="Century Gothic"/>
              </a:rPr>
              <a:t>Talking with Reporters</a:t>
            </a:r>
            <a:endParaRPr/>
          </a:p>
        </p:txBody>
      </p:sp>
      <p:sp>
        <p:nvSpPr>
          <p:cNvPr id="333" name="Google Shape;333;p48"/>
          <p:cNvSpPr txBox="1"/>
          <p:nvPr/>
        </p:nvSpPr>
        <p:spPr>
          <a:xfrm>
            <a:off x="749875" y="1236975"/>
            <a:ext cx="5900400" cy="445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chemeClr val="dk1"/>
                </a:solidFill>
                <a:latin typeface="Century Gothic"/>
                <a:ea typeface="Century Gothic"/>
                <a:cs typeface="Century Gothic"/>
                <a:sym typeface="Century Gothic"/>
              </a:rPr>
              <a:t>Building long-term relationships:</a:t>
            </a:r>
            <a:r>
              <a:rPr b="1" lang="en-US" sz="2500">
                <a:solidFill>
                  <a:schemeClr val="dk1"/>
                </a:solidFill>
                <a:latin typeface="Century Gothic"/>
                <a:ea typeface="Century Gothic"/>
                <a:cs typeface="Century Gothic"/>
                <a:sym typeface="Century Gothic"/>
              </a:rPr>
              <a:t>  </a:t>
            </a:r>
            <a:br>
              <a:rPr b="1" lang="en-US" sz="2200">
                <a:solidFill>
                  <a:schemeClr val="dk1"/>
                </a:solidFill>
                <a:latin typeface="Century Gothic"/>
                <a:ea typeface="Century Gothic"/>
                <a:cs typeface="Century Gothic"/>
                <a:sym typeface="Century Gothic"/>
              </a:rPr>
            </a:br>
            <a:br>
              <a:rPr b="1" lang="en-US" sz="1800">
                <a:solidFill>
                  <a:schemeClr val="dk1"/>
                </a:solidFill>
                <a:latin typeface="Century Gothic"/>
                <a:ea typeface="Century Gothic"/>
                <a:cs typeface="Century Gothic"/>
                <a:sym typeface="Century Gothic"/>
              </a:rPr>
            </a:br>
            <a:r>
              <a:rPr b="1" lang="en-US" sz="2000">
                <a:solidFill>
                  <a:schemeClr val="dk1"/>
                </a:solidFill>
                <a:latin typeface="Century Gothic"/>
                <a:ea typeface="Century Gothic"/>
                <a:cs typeface="Century Gothic"/>
                <a:sym typeface="Century Gothic"/>
              </a:rPr>
              <a:t>Journalists always seek new sources.</a:t>
            </a:r>
            <a:br>
              <a:rPr b="1" lang="en-US" sz="2000">
                <a:solidFill>
                  <a:schemeClr val="dk1"/>
                </a:solidFill>
                <a:latin typeface="Century Gothic"/>
                <a:ea typeface="Century Gothic"/>
                <a:cs typeface="Century Gothic"/>
                <a:sym typeface="Century Gothic"/>
              </a:rPr>
            </a:br>
            <a:endParaRPr b="1" sz="1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Email an introduction and offer expertise</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Alert them about an event or study</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Follow and interact with them on Twitter</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Return phone calls ASAP</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Refer them to other experts in your field</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Introduce them to colleagues &amp; patients</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US" sz="2000">
                <a:solidFill>
                  <a:srgbClr val="A61C00"/>
                </a:solidFill>
                <a:latin typeface="Century Gothic"/>
                <a:ea typeface="Century Gothic"/>
                <a:cs typeface="Century Gothic"/>
                <a:sym typeface="Century Gothic"/>
              </a:rPr>
              <a:t>Push back when a reporter gets it wrong: </a:t>
            </a:r>
            <a:br>
              <a:rPr b="1" lang="en-US" sz="2000">
                <a:solidFill>
                  <a:srgbClr val="A61C00"/>
                </a:solidFill>
                <a:latin typeface="Century Gothic"/>
                <a:ea typeface="Century Gothic"/>
                <a:cs typeface="Century Gothic"/>
                <a:sym typeface="Century Gothic"/>
              </a:rPr>
            </a:br>
            <a:r>
              <a:rPr lang="en-US" sz="2000">
                <a:solidFill>
                  <a:schemeClr val="dk1"/>
                </a:solidFill>
                <a:latin typeface="Century Gothic"/>
                <a:ea typeface="Century Gothic"/>
                <a:cs typeface="Century Gothic"/>
                <a:sym typeface="Century Gothic"/>
              </a:rPr>
              <a:t>Contact the reporter directly with a corrective. Stick to the facts and maintain a helpful tone. Offer new information or a different perspective.</a:t>
            </a:r>
            <a:endParaRPr b="1" sz="20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br>
              <a:rPr b="1" lang="en-US" sz="2000">
                <a:solidFill>
                  <a:schemeClr val="dk1"/>
                </a:solidFill>
                <a:latin typeface="Century Gothic"/>
                <a:ea typeface="Century Gothic"/>
                <a:cs typeface="Century Gothic"/>
                <a:sym typeface="Century Gothic"/>
              </a:rPr>
            </a:br>
            <a:endParaRPr b="1" sz="2000">
              <a:latin typeface="Century Gothic"/>
              <a:ea typeface="Century Gothic"/>
              <a:cs typeface="Century Gothic"/>
              <a:sym typeface="Century Gothic"/>
            </a:endParaRPr>
          </a:p>
        </p:txBody>
      </p:sp>
      <p:pic>
        <p:nvPicPr>
          <p:cNvPr id="334" name="Google Shape;334;p48"/>
          <p:cNvPicPr preferRelativeResize="0"/>
          <p:nvPr/>
        </p:nvPicPr>
        <p:blipFill rotWithShape="1">
          <a:blip r:embed="rId3">
            <a:alphaModFix/>
          </a:blip>
          <a:srcRect b="0" l="2196" r="6278" t="0"/>
          <a:stretch/>
        </p:blipFill>
        <p:spPr>
          <a:xfrm>
            <a:off x="7072900" y="1389375"/>
            <a:ext cx="4647774" cy="4075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9"/>
          <p:cNvSpPr txBox="1"/>
          <p:nvPr>
            <p:ph idx="1" type="body"/>
          </p:nvPr>
        </p:nvSpPr>
        <p:spPr>
          <a:xfrm>
            <a:off x="445082" y="211287"/>
            <a:ext cx="9115800" cy="1025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116"/>
              <a:buFont typeface="Noto Sans Symbols"/>
              <a:buNone/>
            </a:pPr>
            <a:r>
              <a:t/>
            </a:r>
            <a:endParaRPr b="0" i="0" sz="1395"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782"/>
              <a:buFont typeface="Noto Sans Symbols"/>
              <a:buNone/>
            </a:pPr>
            <a:r>
              <a:rPr b="1" lang="en-US" sz="4727">
                <a:solidFill>
                  <a:schemeClr val="accent2"/>
                </a:solidFill>
                <a:latin typeface="Century Gothic"/>
                <a:ea typeface="Century Gothic"/>
                <a:cs typeface="Century Gothic"/>
                <a:sym typeface="Century Gothic"/>
              </a:rPr>
              <a:t>Need assistance? </a:t>
            </a:r>
            <a:endParaRPr/>
          </a:p>
        </p:txBody>
      </p:sp>
      <p:sp>
        <p:nvSpPr>
          <p:cNvPr id="340" name="Google Shape;340;p49"/>
          <p:cNvSpPr txBox="1"/>
          <p:nvPr/>
        </p:nvSpPr>
        <p:spPr>
          <a:xfrm>
            <a:off x="749875" y="1236975"/>
            <a:ext cx="5900400" cy="445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chemeClr val="dk1"/>
                </a:solidFill>
                <a:latin typeface="Century Gothic"/>
                <a:ea typeface="Century Gothic"/>
                <a:cs typeface="Century Gothic"/>
                <a:sym typeface="Century Gothic"/>
              </a:rPr>
              <a:t>Contact Clare Fauke, PNHP communications Specialist</a:t>
            </a:r>
            <a:r>
              <a:rPr b="1" lang="en-US" sz="2500">
                <a:solidFill>
                  <a:schemeClr val="dk1"/>
                </a:solidFill>
                <a:latin typeface="Century Gothic"/>
                <a:ea typeface="Century Gothic"/>
                <a:cs typeface="Century Gothic"/>
                <a:sym typeface="Century Gothic"/>
              </a:rPr>
              <a:t> </a:t>
            </a:r>
            <a:br>
              <a:rPr b="1" lang="en-US" sz="2200">
                <a:solidFill>
                  <a:schemeClr val="dk1"/>
                </a:solidFill>
                <a:latin typeface="Century Gothic"/>
                <a:ea typeface="Century Gothic"/>
                <a:cs typeface="Century Gothic"/>
                <a:sym typeface="Century Gothic"/>
              </a:rPr>
            </a:br>
            <a:endParaRPr b="1"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US" sz="2200">
                <a:solidFill>
                  <a:schemeClr val="dk1"/>
                </a:solidFill>
                <a:latin typeface="Century Gothic"/>
                <a:ea typeface="Century Gothic"/>
                <a:cs typeface="Century Gothic"/>
                <a:sym typeface="Century Gothic"/>
              </a:rPr>
              <a:t>Help with: </a:t>
            </a:r>
            <a:br>
              <a:rPr b="1" lang="en-US" sz="2200">
                <a:solidFill>
                  <a:schemeClr val="dk1"/>
                </a:solidFill>
                <a:latin typeface="Century Gothic"/>
                <a:ea typeface="Century Gothic"/>
                <a:cs typeface="Century Gothic"/>
                <a:sym typeface="Century Gothic"/>
              </a:rPr>
            </a:br>
            <a:endParaRPr b="1" sz="22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Editing &amp; pitching letters &amp; op-eds</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Writing and pitching press releases</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Developing a media plan</a:t>
            </a:r>
            <a:endParaRPr sz="2000">
              <a:solidFill>
                <a:schemeClr val="dk1"/>
              </a:solidFill>
              <a:latin typeface="Century Gothic"/>
              <a:ea typeface="Century Gothic"/>
              <a:cs typeface="Century Gothic"/>
              <a:sym typeface="Century Gothic"/>
            </a:endParaRPr>
          </a:p>
          <a:p>
            <a:pPr indent="-355600" lvl="0" marL="457200" rtl="0" algn="l">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Preparing for interviews</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20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US" sz="3600">
                <a:solidFill>
                  <a:srgbClr val="A61C00"/>
                </a:solidFill>
                <a:latin typeface="Century Gothic"/>
                <a:ea typeface="Century Gothic"/>
                <a:cs typeface="Century Gothic"/>
                <a:sym typeface="Century Gothic"/>
              </a:rPr>
              <a:t>clare@pnhp.org</a:t>
            </a:r>
            <a:endParaRPr b="1" sz="3600">
              <a:solidFill>
                <a:srgbClr val="A61C00"/>
              </a:solidFill>
              <a:latin typeface="Century Gothic"/>
              <a:ea typeface="Century Gothic"/>
              <a:cs typeface="Century Gothic"/>
              <a:sym typeface="Century Gothic"/>
            </a:endParaRPr>
          </a:p>
          <a:p>
            <a:pPr indent="0" lvl="0" marL="0" rtl="0" algn="ctr">
              <a:spcBef>
                <a:spcPts val="0"/>
              </a:spcBef>
              <a:spcAft>
                <a:spcPts val="0"/>
              </a:spcAft>
              <a:buNone/>
            </a:pPr>
            <a:r>
              <a:rPr b="1" lang="en-US" sz="3600">
                <a:solidFill>
                  <a:srgbClr val="A61C00"/>
                </a:solidFill>
                <a:latin typeface="Century Gothic"/>
                <a:ea typeface="Century Gothic"/>
                <a:cs typeface="Century Gothic"/>
                <a:sym typeface="Century Gothic"/>
              </a:rPr>
              <a:t>312-782-6006</a:t>
            </a:r>
            <a:endParaRPr b="1" sz="3600">
              <a:solidFill>
                <a:srgbClr val="A61C00"/>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br>
              <a:rPr b="1" lang="en-US" sz="2000">
                <a:solidFill>
                  <a:schemeClr val="dk1"/>
                </a:solidFill>
                <a:latin typeface="Century Gothic"/>
                <a:ea typeface="Century Gothic"/>
                <a:cs typeface="Century Gothic"/>
                <a:sym typeface="Century Gothic"/>
              </a:rPr>
            </a:br>
            <a:endParaRPr b="1" sz="2000">
              <a:latin typeface="Century Gothic"/>
              <a:ea typeface="Century Gothic"/>
              <a:cs typeface="Century Gothic"/>
              <a:sym typeface="Century Gothic"/>
            </a:endParaRPr>
          </a:p>
        </p:txBody>
      </p:sp>
      <p:pic>
        <p:nvPicPr>
          <p:cNvPr id="341" name="Google Shape;341;p49"/>
          <p:cNvPicPr preferRelativeResize="0"/>
          <p:nvPr/>
        </p:nvPicPr>
        <p:blipFill rotWithShape="1">
          <a:blip r:embed="rId3">
            <a:alphaModFix/>
          </a:blip>
          <a:srcRect b="0" l="0" r="10273" t="0"/>
          <a:stretch/>
        </p:blipFill>
        <p:spPr>
          <a:xfrm>
            <a:off x="6420550" y="1146075"/>
            <a:ext cx="5182626" cy="385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1"/>
          <p:cNvSpPr txBox="1"/>
          <p:nvPr>
            <p:ph idx="1" type="body"/>
          </p:nvPr>
        </p:nvSpPr>
        <p:spPr>
          <a:xfrm>
            <a:off x="965915" y="901521"/>
            <a:ext cx="9016425" cy="50754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4800"/>
              <a:buFont typeface="Noto Sans Symbols"/>
              <a:buNone/>
            </a:pPr>
            <a:r>
              <a:rPr b="1" i="0" lang="en-US" sz="6000" u="none" cap="none" strike="noStrike">
                <a:solidFill>
                  <a:schemeClr val="accent2"/>
                </a:solidFill>
                <a:latin typeface="Century Gothic"/>
                <a:ea typeface="Century Gothic"/>
                <a:cs typeface="Century Gothic"/>
                <a:sym typeface="Century Gothic"/>
              </a:rPr>
              <a:t>Media tactics: </a:t>
            </a:r>
            <a:br>
              <a:rPr b="1" i="0" lang="en-US" sz="3600" u="none" cap="none" strike="noStrike">
                <a:solidFill>
                  <a:schemeClr val="accent2"/>
                </a:solidFill>
                <a:latin typeface="Century Gothic"/>
                <a:ea typeface="Century Gothic"/>
                <a:cs typeface="Century Gothic"/>
                <a:sym typeface="Century Gothic"/>
              </a:rPr>
            </a:br>
            <a:r>
              <a:rPr b="1" i="0" lang="en-US" sz="3600" u="none" cap="none" strike="noStrike">
                <a:solidFill>
                  <a:schemeClr val="accent2"/>
                </a:solidFill>
                <a:latin typeface="Century Gothic"/>
                <a:ea typeface="Century Gothic"/>
                <a:cs typeface="Century Gothic"/>
                <a:sym typeface="Century Gothic"/>
              </a:rPr>
              <a:t>Ranked in order of easiest to hardest. </a:t>
            </a:r>
            <a:br>
              <a:rPr b="1" i="0" lang="en-US" sz="3600" u="none" cap="none" strike="noStrike">
                <a:solidFill>
                  <a:schemeClr val="accent2"/>
                </a:solidFill>
                <a:latin typeface="Century Gothic"/>
                <a:ea typeface="Century Gothic"/>
                <a:cs typeface="Century Gothic"/>
                <a:sym typeface="Century Gothic"/>
              </a:rPr>
            </a:br>
            <a:r>
              <a:rPr b="0" i="1" lang="en-US" sz="1800" u="none" cap="none" strike="noStrike">
                <a:solidFill>
                  <a:srgbClr val="3F3F3F"/>
                </a:solidFill>
                <a:latin typeface="Century Gothic"/>
                <a:ea typeface="Century Gothic"/>
                <a:cs typeface="Century Gothic"/>
                <a:sym typeface="Century Gothic"/>
              </a:rPr>
              <a:t>HINT: Like most things in life, the most difficult is also the most effective. </a:t>
            </a:r>
            <a:endParaRPr/>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Century Gothic"/>
              <a:ea typeface="Century Gothic"/>
              <a:cs typeface="Century Gothic"/>
              <a:sym typeface="Century Gothic"/>
            </a:endParaRPr>
          </a:p>
          <a:p>
            <a:pPr indent="-342900" lvl="0" marL="342900" marR="0" rtl="0" algn="l">
              <a:spcBef>
                <a:spcPts val="1000"/>
              </a:spcBef>
              <a:spcAft>
                <a:spcPts val="0"/>
              </a:spcAft>
              <a:buClr>
                <a:schemeClr val="accent1"/>
              </a:buClr>
              <a:buSzPts val="2560"/>
              <a:buFont typeface="Century Gothic"/>
              <a:buAutoNum type="arabicParenR"/>
            </a:pPr>
            <a:r>
              <a:rPr b="0" i="0" lang="en-US" sz="3200" u="none" cap="none" strike="noStrike">
                <a:solidFill>
                  <a:srgbClr val="3F3F3F"/>
                </a:solidFill>
                <a:latin typeface="Century Gothic"/>
                <a:ea typeface="Century Gothic"/>
                <a:cs typeface="Century Gothic"/>
                <a:sym typeface="Century Gothic"/>
              </a:rPr>
              <a:t>Letters to the Editor</a:t>
            </a:r>
            <a:r>
              <a:rPr lang="en-US"/>
              <a:t> &amp; </a:t>
            </a:r>
            <a:r>
              <a:rPr b="0" i="0" lang="en-US" sz="3200" u="none" cap="none" strike="noStrike">
                <a:solidFill>
                  <a:srgbClr val="3F3F3F"/>
                </a:solidFill>
                <a:latin typeface="Century Gothic"/>
                <a:ea typeface="Century Gothic"/>
                <a:cs typeface="Century Gothic"/>
                <a:sym typeface="Century Gothic"/>
              </a:rPr>
              <a:t>Op-eds</a:t>
            </a:r>
            <a:endParaRPr/>
          </a:p>
          <a:p>
            <a:pPr indent="-342900" lvl="0" marL="342900" marR="0" rtl="0" algn="l">
              <a:spcBef>
                <a:spcPts val="1000"/>
              </a:spcBef>
              <a:spcAft>
                <a:spcPts val="0"/>
              </a:spcAft>
              <a:buClr>
                <a:schemeClr val="accent1"/>
              </a:buClr>
              <a:buSzPts val="2560"/>
              <a:buFont typeface="Century Gothic"/>
              <a:buAutoNum type="arabicParenR"/>
            </a:pPr>
            <a:r>
              <a:rPr b="0" i="0" lang="en-US" sz="3200" u="none" cap="none" strike="noStrike">
                <a:solidFill>
                  <a:srgbClr val="3F3F3F"/>
                </a:solidFill>
                <a:latin typeface="Century Gothic"/>
                <a:ea typeface="Century Gothic"/>
                <a:cs typeface="Century Gothic"/>
                <a:sym typeface="Century Gothic"/>
              </a:rPr>
              <a:t>Editorial Board meetings</a:t>
            </a:r>
            <a:endParaRPr/>
          </a:p>
          <a:p>
            <a:pPr indent="-342900" lvl="0" marL="342900" marR="0" rtl="0" algn="l">
              <a:spcBef>
                <a:spcPts val="1000"/>
              </a:spcBef>
              <a:spcAft>
                <a:spcPts val="0"/>
              </a:spcAft>
              <a:buClr>
                <a:schemeClr val="accent1"/>
              </a:buClr>
              <a:buSzPts val="2560"/>
              <a:buFont typeface="Century Gothic"/>
              <a:buAutoNum type="arabicParenR"/>
            </a:pPr>
            <a:r>
              <a:rPr b="0" i="0" lang="en-US" sz="3200" u="none" cap="none" strike="noStrike">
                <a:solidFill>
                  <a:srgbClr val="3F3F3F"/>
                </a:solidFill>
                <a:latin typeface="Century Gothic"/>
                <a:ea typeface="Century Gothic"/>
                <a:cs typeface="Century Gothic"/>
                <a:sym typeface="Century Gothic"/>
              </a:rPr>
              <a:t>Public Events</a:t>
            </a:r>
            <a:endParaRPr b="0" i="0" sz="3200" u="none" cap="none" strike="noStrike">
              <a:solidFill>
                <a:srgbClr val="3F3F3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2"/>
          <p:cNvSpPr txBox="1"/>
          <p:nvPr>
            <p:ph idx="1" type="body"/>
          </p:nvPr>
        </p:nvSpPr>
        <p:spPr>
          <a:xfrm>
            <a:off x="631064" y="373488"/>
            <a:ext cx="9016425"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Letters </a:t>
            </a:r>
            <a:r>
              <a:rPr b="1" i="0" lang="en-US" sz="3000" u="none" cap="none" strike="noStrike">
                <a:solidFill>
                  <a:schemeClr val="accent2"/>
                </a:solidFill>
                <a:latin typeface="Century Gothic"/>
                <a:ea typeface="Century Gothic"/>
                <a:cs typeface="Century Gothic"/>
                <a:sym typeface="Century Gothic"/>
              </a:rPr>
              <a:t>to the</a:t>
            </a:r>
            <a:r>
              <a:rPr b="1" i="0" lang="en-US" sz="4930" u="none" cap="none" strike="noStrike">
                <a:solidFill>
                  <a:schemeClr val="accent2"/>
                </a:solidFill>
                <a:latin typeface="Century Gothic"/>
                <a:ea typeface="Century Gothic"/>
                <a:cs typeface="Century Gothic"/>
                <a:sym typeface="Century Gothic"/>
              </a:rPr>
              <a:t> Editor v</a:t>
            </a:r>
            <a:r>
              <a:rPr b="1" lang="en-US" sz="4930">
                <a:solidFill>
                  <a:schemeClr val="accent2"/>
                </a:solidFill>
                <a:latin typeface="Century Gothic"/>
                <a:ea typeface="Century Gothic"/>
                <a:cs typeface="Century Gothic"/>
                <a:sym typeface="Century Gothic"/>
              </a:rPr>
              <a:t>. Op-eds</a:t>
            </a:r>
            <a:endParaRPr/>
          </a:p>
        </p:txBody>
      </p:sp>
      <p:sp>
        <p:nvSpPr>
          <p:cNvPr id="167" name="Google Shape;167;p22"/>
          <p:cNvSpPr txBox="1"/>
          <p:nvPr/>
        </p:nvSpPr>
        <p:spPr>
          <a:xfrm>
            <a:off x="1030300" y="2086375"/>
            <a:ext cx="7975200" cy="4585800"/>
          </a:xfrm>
          <a:prstGeom prst="rect">
            <a:avLst/>
          </a:prstGeom>
          <a:noFill/>
          <a:ln>
            <a:noFill/>
          </a:ln>
        </p:spPr>
        <p:txBody>
          <a:bodyPr anchorCtr="0" anchor="t" bIns="45700" lIns="91425" spcFirstLastPara="1" rIns="91425" wrap="square" tIns="45700">
            <a:noAutofit/>
          </a:bodyPr>
          <a:lstStyle/>
          <a:p>
            <a:pPr indent="-419100" lvl="0" marL="457200" marR="0" rtl="0" algn="l">
              <a:spcBef>
                <a:spcPts val="0"/>
              </a:spcBef>
              <a:spcAft>
                <a:spcPts val="0"/>
              </a:spcAft>
              <a:buClr>
                <a:schemeClr val="dk1"/>
              </a:buClr>
              <a:buSzPts val="3000"/>
              <a:buFont typeface="Century Gothic"/>
              <a:buChar char="●"/>
            </a:pPr>
            <a:r>
              <a:rPr lang="en-US" sz="3000">
                <a:solidFill>
                  <a:schemeClr val="dk1"/>
                </a:solidFill>
                <a:latin typeface="Century Gothic"/>
                <a:ea typeface="Century Gothic"/>
                <a:cs typeface="Century Gothic"/>
                <a:sym typeface="Century Gothic"/>
              </a:rPr>
              <a:t>An Op-Ed is a short (600–750 words) article expressing an opinion or viewpoint on a timely news topic. </a:t>
            </a:r>
            <a:br>
              <a:rPr lang="en-US" sz="3000">
                <a:solidFill>
                  <a:schemeClr val="dk1"/>
                </a:solidFill>
                <a:latin typeface="Century Gothic"/>
                <a:ea typeface="Century Gothic"/>
                <a:cs typeface="Century Gothic"/>
                <a:sym typeface="Century Gothic"/>
              </a:rPr>
            </a:br>
            <a:endParaRPr sz="3000">
              <a:solidFill>
                <a:schemeClr val="dk1"/>
              </a:solidFill>
              <a:latin typeface="Century Gothic"/>
              <a:ea typeface="Century Gothic"/>
              <a:cs typeface="Century Gothic"/>
              <a:sym typeface="Century Gothic"/>
            </a:endParaRPr>
          </a:p>
          <a:p>
            <a:pPr indent="-419100" lvl="0" marL="457200" marR="0" rtl="0" algn="l">
              <a:spcBef>
                <a:spcPts val="0"/>
              </a:spcBef>
              <a:spcAft>
                <a:spcPts val="0"/>
              </a:spcAft>
              <a:buClr>
                <a:schemeClr val="dk1"/>
              </a:buClr>
              <a:buSzPts val="3000"/>
              <a:buFont typeface="Century Gothic"/>
              <a:buChar char="●"/>
            </a:pPr>
            <a:r>
              <a:rPr lang="en-US" sz="3000">
                <a:solidFill>
                  <a:schemeClr val="dk1"/>
                </a:solidFill>
                <a:latin typeface="Century Gothic"/>
                <a:ea typeface="Century Gothic"/>
                <a:cs typeface="Century Gothic"/>
                <a:sym typeface="Century Gothic"/>
              </a:rPr>
              <a:t>An LTE is a </a:t>
            </a:r>
            <a:r>
              <a:rPr b="1" lang="en-US" sz="3000" u="sng">
                <a:solidFill>
                  <a:schemeClr val="dk1"/>
                </a:solidFill>
                <a:latin typeface="Century Gothic"/>
                <a:ea typeface="Century Gothic"/>
                <a:cs typeface="Century Gothic"/>
                <a:sym typeface="Century Gothic"/>
              </a:rPr>
              <a:t>very</a:t>
            </a:r>
            <a:r>
              <a:rPr lang="en-US" sz="3000">
                <a:solidFill>
                  <a:schemeClr val="dk1"/>
                </a:solidFill>
                <a:latin typeface="Century Gothic"/>
                <a:ea typeface="Century Gothic"/>
                <a:cs typeface="Century Gothic"/>
                <a:sym typeface="Century Gothic"/>
              </a:rPr>
              <a:t> short (150–200 words) response to current events or an article that recently appeared in the publication.</a:t>
            </a:r>
            <a:endParaRPr sz="30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3"/>
          <p:cNvSpPr txBox="1"/>
          <p:nvPr>
            <p:ph idx="1" type="body"/>
          </p:nvPr>
        </p:nvSpPr>
        <p:spPr>
          <a:xfrm>
            <a:off x="631064" y="373488"/>
            <a:ext cx="9016425"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lang="en-US" sz="4930">
                <a:solidFill>
                  <a:schemeClr val="accent2"/>
                </a:solidFill>
                <a:latin typeface="Century Gothic"/>
                <a:ea typeface="Century Gothic"/>
                <a:cs typeface="Century Gothic"/>
                <a:sym typeface="Century Gothic"/>
              </a:rPr>
              <a:t>Op-eds &amp; </a:t>
            </a:r>
            <a:r>
              <a:rPr b="1" i="0" lang="en-US" sz="4930" u="none" cap="none" strike="noStrike">
                <a:solidFill>
                  <a:schemeClr val="accent2"/>
                </a:solidFill>
                <a:latin typeface="Century Gothic"/>
                <a:ea typeface="Century Gothic"/>
                <a:cs typeface="Century Gothic"/>
                <a:sym typeface="Century Gothic"/>
              </a:rPr>
              <a:t>Letters to the Editor</a:t>
            </a:r>
            <a:endParaRPr/>
          </a:p>
        </p:txBody>
      </p:sp>
      <p:sp>
        <p:nvSpPr>
          <p:cNvPr id="173" name="Google Shape;173;p23"/>
          <p:cNvSpPr txBox="1"/>
          <p:nvPr/>
        </p:nvSpPr>
        <p:spPr>
          <a:xfrm>
            <a:off x="669703" y="1365163"/>
            <a:ext cx="9015212"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entury Gothic"/>
                <a:ea typeface="Century Gothic"/>
                <a:cs typeface="Century Gothic"/>
                <a:sym typeface="Century Gothic"/>
              </a:rPr>
              <a:t>Review your outlet’s submission guidelines!</a:t>
            </a:r>
            <a:br>
              <a:rPr lang="en-US" sz="1800">
                <a:solidFill>
                  <a:schemeClr val="dk1"/>
                </a:solidFill>
                <a:latin typeface="Trebuchet MS"/>
                <a:ea typeface="Trebuchet MS"/>
                <a:cs typeface="Trebuchet MS"/>
                <a:sym typeface="Trebuchet MS"/>
              </a:rPr>
            </a:b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174" name="Google Shape;174;p23"/>
          <p:cNvPicPr preferRelativeResize="0"/>
          <p:nvPr/>
        </p:nvPicPr>
        <p:blipFill rotWithShape="1">
          <a:blip r:embed="rId3">
            <a:alphaModFix/>
          </a:blip>
          <a:srcRect b="0" l="0" r="0" t="0"/>
          <a:stretch/>
        </p:blipFill>
        <p:spPr>
          <a:xfrm rot="-339181">
            <a:off x="1185788" y="2252486"/>
            <a:ext cx="9374056" cy="4090922"/>
          </a:xfrm>
          <a:prstGeom prst="rect">
            <a:avLst/>
          </a:prstGeom>
          <a:noFill/>
          <a:ln cap="flat" cmpd="sng" w="12700">
            <a:solidFill>
              <a:schemeClr val="accent1"/>
            </a:solidFill>
            <a:prstDash val="dashDot"/>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4"/>
          <p:cNvSpPr txBox="1"/>
          <p:nvPr>
            <p:ph idx="1" type="body"/>
          </p:nvPr>
        </p:nvSpPr>
        <p:spPr>
          <a:xfrm>
            <a:off x="335642" y="289082"/>
            <a:ext cx="9016425"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lang="en-US" sz="4930">
                <a:solidFill>
                  <a:schemeClr val="accent2"/>
                </a:solidFill>
                <a:latin typeface="Century Gothic"/>
                <a:ea typeface="Century Gothic"/>
                <a:cs typeface="Century Gothic"/>
                <a:sym typeface="Century Gothic"/>
              </a:rPr>
              <a:t>Op-eds &amp; </a:t>
            </a:r>
            <a:r>
              <a:rPr b="1" i="0" lang="en-US" sz="4930" u="none" cap="none" strike="noStrike">
                <a:solidFill>
                  <a:schemeClr val="accent2"/>
                </a:solidFill>
                <a:latin typeface="Century Gothic"/>
                <a:ea typeface="Century Gothic"/>
                <a:cs typeface="Century Gothic"/>
                <a:sym typeface="Century Gothic"/>
              </a:rPr>
              <a:t>Letters to the Editor</a:t>
            </a:r>
            <a:endParaRPr/>
          </a:p>
        </p:txBody>
      </p:sp>
      <p:sp>
        <p:nvSpPr>
          <p:cNvPr id="180" name="Google Shape;180;p24"/>
          <p:cNvSpPr txBox="1"/>
          <p:nvPr/>
        </p:nvSpPr>
        <p:spPr>
          <a:xfrm>
            <a:off x="631063" y="1624124"/>
            <a:ext cx="9016425" cy="4255011"/>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ALWAYS stick to word count limits. </a:t>
            </a:r>
            <a:br>
              <a:rPr lang="en-US" sz="2800">
                <a:solidFill>
                  <a:schemeClr val="dk1"/>
                </a:solidFill>
                <a:latin typeface="Century Gothic"/>
                <a:ea typeface="Century Gothic"/>
                <a:cs typeface="Century Gothic"/>
                <a:sym typeface="Century Gothic"/>
              </a:rPr>
            </a:br>
            <a:endParaRPr sz="10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Use your voice as a medical student, doctor, patient, etc. Lead with a personal experience. </a:t>
            </a:r>
            <a:br>
              <a:rPr lang="en-US" sz="2800">
                <a:solidFill>
                  <a:schemeClr val="dk1"/>
                </a:solidFill>
                <a:latin typeface="Century Gothic"/>
                <a:ea typeface="Century Gothic"/>
                <a:cs typeface="Century Gothic"/>
                <a:sym typeface="Century Gothic"/>
              </a:rPr>
            </a:br>
            <a:endParaRPr sz="14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Tie it to a news story or local official. </a:t>
            </a:r>
            <a:br>
              <a:rPr lang="en-US" sz="2800">
                <a:solidFill>
                  <a:schemeClr val="dk1"/>
                </a:solidFill>
                <a:latin typeface="Century Gothic"/>
                <a:ea typeface="Century Gothic"/>
                <a:cs typeface="Century Gothic"/>
                <a:sym typeface="Century Gothic"/>
              </a:rPr>
            </a:br>
            <a:endParaRPr sz="105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Use stats, but provide links to current, credible sources.</a:t>
            </a:r>
            <a:br>
              <a:rPr lang="en-US" sz="2800">
                <a:solidFill>
                  <a:schemeClr val="dk1"/>
                </a:solidFill>
                <a:latin typeface="Century Gothic"/>
                <a:ea typeface="Century Gothic"/>
                <a:cs typeface="Century Gothic"/>
                <a:sym typeface="Century Gothic"/>
              </a:rPr>
            </a:br>
            <a:endParaRPr sz="12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Submit in body of email (no attachments!). Include contact info and brief bio. </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5"/>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186" name="Google Shape;186;p25"/>
          <p:cNvSpPr txBox="1"/>
          <p:nvPr/>
        </p:nvSpPr>
        <p:spPr>
          <a:xfrm>
            <a:off x="631063" y="1624124"/>
            <a:ext cx="9016425" cy="498598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What is an editorial board?</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Includes editorial page editor, editorial writers, &amp; reporters from various beats. Determines topics and positions for editorials.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Why meet with the editorial board? </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Educate editors and reporters</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Establish relationship with staff</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Request endorsement of single payer</a:t>
            </a:r>
            <a:endParaRPr/>
          </a:p>
          <a:p>
            <a:pPr indent="-279400" lvl="0" marL="457200" marR="0" rtl="0" algn="l">
              <a:spcBef>
                <a:spcPts val="0"/>
              </a:spcBef>
              <a:spcAft>
                <a:spcPts val="0"/>
              </a:spcAft>
              <a:buClr>
                <a:schemeClr val="dk1"/>
              </a:buClr>
              <a:buSzPts val="2800"/>
              <a:buFont typeface="Arial"/>
              <a:buNone/>
            </a:pPr>
            <a:r>
              <a:t/>
            </a:r>
            <a:endParaRPr b="1" sz="2800">
              <a:solidFill>
                <a:schemeClr val="dk1"/>
              </a:solidFill>
              <a:latin typeface="Century Gothic"/>
              <a:ea typeface="Century Gothic"/>
              <a:cs typeface="Century Gothic"/>
              <a:sym typeface="Century Gothic"/>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6"/>
          <p:cNvSpPr txBox="1"/>
          <p:nvPr>
            <p:ph idx="1" type="body"/>
          </p:nvPr>
        </p:nvSpPr>
        <p:spPr>
          <a:xfrm>
            <a:off x="631063" y="289082"/>
            <a:ext cx="8721004" cy="10431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1224"/>
              <a:buFont typeface="Noto Sans Symbols"/>
              <a:buNone/>
            </a:pPr>
            <a:r>
              <a:t/>
            </a:r>
            <a:endParaRPr b="0" i="0" sz="1530" u="none" cap="none" strike="noStrike">
              <a:solidFill>
                <a:srgbClr val="3F3F3F"/>
              </a:solidFill>
              <a:latin typeface="Century Gothic"/>
              <a:ea typeface="Century Gothic"/>
              <a:cs typeface="Century Gothic"/>
              <a:sym typeface="Century Gothic"/>
            </a:endParaRPr>
          </a:p>
          <a:p>
            <a:pPr indent="0" lvl="0" marL="0" marR="0" rtl="0" algn="l">
              <a:lnSpc>
                <a:spcPct val="80000"/>
              </a:lnSpc>
              <a:spcBef>
                <a:spcPts val="1000"/>
              </a:spcBef>
              <a:spcAft>
                <a:spcPts val="0"/>
              </a:spcAft>
              <a:buClr>
                <a:schemeClr val="accent1"/>
              </a:buClr>
              <a:buSzPts val="3944"/>
              <a:buFont typeface="Noto Sans Symbols"/>
              <a:buNone/>
            </a:pPr>
            <a:r>
              <a:rPr b="1" i="0" lang="en-US" sz="4930" u="none" cap="none" strike="noStrike">
                <a:solidFill>
                  <a:schemeClr val="accent2"/>
                </a:solidFill>
                <a:latin typeface="Century Gothic"/>
                <a:ea typeface="Century Gothic"/>
                <a:cs typeface="Century Gothic"/>
                <a:sym typeface="Century Gothic"/>
              </a:rPr>
              <a:t>Editorial Board Meetings</a:t>
            </a:r>
            <a:endParaRPr/>
          </a:p>
        </p:txBody>
      </p:sp>
      <p:sp>
        <p:nvSpPr>
          <p:cNvPr id="192" name="Google Shape;192;p26"/>
          <p:cNvSpPr txBox="1"/>
          <p:nvPr/>
        </p:nvSpPr>
        <p:spPr>
          <a:xfrm>
            <a:off x="631063" y="1624124"/>
            <a:ext cx="9016425" cy="28315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entury Gothic"/>
                <a:ea typeface="Century Gothic"/>
                <a:cs typeface="Century Gothic"/>
                <a:sym typeface="Century Gothic"/>
              </a:rPr>
              <a:t>How to set up a meeting: </a:t>
            </a:r>
            <a:endParaRPr/>
          </a:p>
          <a:p>
            <a:pPr indent="-514350" lvl="0" marL="514350" marR="0" rtl="0" algn="l">
              <a:spcBef>
                <a:spcPts val="0"/>
              </a:spcBef>
              <a:spcAft>
                <a:spcPts val="0"/>
              </a:spcAft>
              <a:buClr>
                <a:schemeClr val="dk1"/>
              </a:buClr>
              <a:buSzPts val="2800"/>
              <a:buFont typeface="Trebuchet MS"/>
              <a:buAutoNum type="arabicPeriod"/>
            </a:pPr>
            <a:r>
              <a:rPr lang="en-US" sz="2800">
                <a:solidFill>
                  <a:schemeClr val="dk1"/>
                </a:solidFill>
                <a:latin typeface="Century Gothic"/>
                <a:ea typeface="Century Gothic"/>
                <a:cs typeface="Century Gothic"/>
                <a:sym typeface="Century Gothic"/>
              </a:rPr>
              <a:t>Send an email to the opinion or editorial page editor to request a meeting: Briefly describe the issue, why it’s important, &amp; your point of view.  Follow up with phone call. </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22250" lvl="0" marL="285750" marR="0" rtl="0" algn="l">
              <a:spcBef>
                <a:spcPts val="0"/>
              </a:spcBef>
              <a:spcAft>
                <a:spcPts val="0"/>
              </a:spcAft>
              <a:buClr>
                <a:schemeClr val="dk1"/>
              </a:buClr>
              <a:buSzPts val="1000"/>
              <a:buFont typeface="Arial"/>
              <a:buNone/>
            </a:pPr>
            <a:r>
              <a:t/>
            </a:r>
            <a:endParaRPr sz="1000">
              <a:solidFill>
                <a:schemeClr val="dk1"/>
              </a:solidFill>
              <a:latin typeface="Century Gothic"/>
              <a:ea typeface="Century Gothic"/>
              <a:cs typeface="Century Gothic"/>
              <a:sym typeface="Century Gothic"/>
            </a:endParaRPr>
          </a:p>
        </p:txBody>
      </p:sp>
      <p:pic>
        <p:nvPicPr>
          <p:cNvPr id="193" name="Google Shape;193;p26"/>
          <p:cNvPicPr preferRelativeResize="0"/>
          <p:nvPr/>
        </p:nvPicPr>
        <p:blipFill rotWithShape="1">
          <a:blip r:embed="rId3">
            <a:alphaModFix/>
          </a:blip>
          <a:srcRect b="22250" l="0" r="0" t="5866"/>
          <a:stretch/>
        </p:blipFill>
        <p:spPr>
          <a:xfrm rot="-412195">
            <a:off x="764596" y="4187536"/>
            <a:ext cx="9970533" cy="1974273"/>
          </a:xfrm>
          <a:prstGeom prst="rect">
            <a:avLst/>
          </a:prstGeom>
          <a:noFill/>
          <a:ln cap="flat" cmpd="sng" w="28575">
            <a:solidFill>
              <a:schemeClr val="accent2"/>
            </a:solidFill>
            <a:prstDash val="dash"/>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