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114" r:id="rId4"/>
    <p:sldId id="1992" r:id="rId5"/>
    <p:sldId id="2121" r:id="rId6"/>
    <p:sldId id="569" r:id="rId7"/>
    <p:sldId id="2260" r:id="rId8"/>
    <p:sldId id="2111" r:id="rId9"/>
    <p:sldId id="2264" r:id="rId10"/>
    <p:sldId id="2233" r:id="rId11"/>
    <p:sldId id="708" r:id="rId12"/>
    <p:sldId id="2265" r:id="rId13"/>
    <p:sldId id="2129" r:id="rId14"/>
    <p:sldId id="2263" r:id="rId15"/>
    <p:sldId id="398" r:id="rId16"/>
    <p:sldId id="397" r:id="rId17"/>
    <p:sldId id="2131" r:id="rId18"/>
    <p:sldId id="2266" r:id="rId19"/>
    <p:sldId id="2267" r:id="rId20"/>
    <p:sldId id="31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57CEE9-2005-4E23-8671-D2200D914EE4}">
          <p14:sldIdLst>
            <p14:sldId id="256"/>
            <p14:sldId id="257"/>
            <p14:sldId id="2114"/>
            <p14:sldId id="1992"/>
            <p14:sldId id="2121"/>
            <p14:sldId id="569"/>
            <p14:sldId id="2260"/>
            <p14:sldId id="2111"/>
            <p14:sldId id="2264"/>
            <p14:sldId id="2233"/>
            <p14:sldId id="708"/>
            <p14:sldId id="2265"/>
            <p14:sldId id="2129"/>
            <p14:sldId id="2263"/>
            <p14:sldId id="398"/>
            <p14:sldId id="397"/>
            <p14:sldId id="2131"/>
            <p14:sldId id="2266"/>
          </p14:sldIdLst>
        </p14:section>
        <p14:section name="Untitled Section" id="{9CC62EB7-E46C-495D-B9F5-89D7FC81E011}">
          <p14:sldIdLst>
            <p14:sldId id="2267"/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1893"/>
    <a:srgbClr val="006059"/>
    <a:srgbClr val="00A69A"/>
    <a:srgbClr val="00A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22"/>
    <p:restoredTop sz="94995"/>
  </p:normalViewPr>
  <p:slideViewPr>
    <p:cSldViewPr snapToGrid="0" snapToObjects="1">
      <p:cViewPr varScale="1">
        <p:scale>
          <a:sx n="65" d="100"/>
          <a:sy n="65" d="100"/>
        </p:scale>
        <p:origin x="1036" y="52"/>
      </p:cViewPr>
      <p:guideLst/>
    </p:cSldViewPr>
  </p:slideViewPr>
  <p:outlineViewPr>
    <p:cViewPr>
      <p:scale>
        <a:sx n="33" d="100"/>
        <a:sy n="33" d="100"/>
      </p:scale>
      <p:origin x="0" y="-4732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  <c:pt idx="5">
                  <c:v>2016</c:v>
                </c:pt>
                <c:pt idx="6">
                  <c:v>2018</c:v>
                </c:pt>
              </c:numCache>
            </c:numRef>
          </c:cat>
          <c:val>
            <c:numRef>
              <c:f>Sheet1!$B$2:$B$8</c:f>
              <c:numCache>
                <c:formatCode>0%</c:formatCode>
                <c:ptCount val="7"/>
                <c:pt idx="0">
                  <c:v>0.09</c:v>
                </c:pt>
                <c:pt idx="1">
                  <c:v>0.09</c:v>
                </c:pt>
                <c:pt idx="2">
                  <c:v>0.16</c:v>
                </c:pt>
                <c:pt idx="3">
                  <c:v>0.16</c:v>
                </c:pt>
                <c:pt idx="4">
                  <c:v>0.17</c:v>
                </c:pt>
                <c:pt idx="5">
                  <c:v>0.22</c:v>
                </c:pt>
                <c:pt idx="6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20-A04C-B951-C74CCB2A9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-1914753024"/>
        <c:axId val="-1914750272"/>
      </c:barChart>
      <c:catAx>
        <c:axId val="-191475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4750272"/>
        <c:crosses val="autoZero"/>
        <c:auto val="1"/>
        <c:lblAlgn val="ctr"/>
        <c:lblOffset val="100"/>
        <c:noMultiLvlLbl val="0"/>
      </c:catAx>
      <c:valAx>
        <c:axId val="-1914750272"/>
        <c:scaling>
          <c:orientation val="minMax"/>
          <c:max val="0.2899999999999999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475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729463671014"/>
          <c:y val="4.2333852391585401E-2"/>
          <c:w val="0.86303868960226104"/>
          <c:h val="0.84367493034054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Insured</c:v>
                </c:pt>
                <c:pt idx="1">
                  <c:v>Under-insured</c:v>
                </c:pt>
                <c:pt idx="2">
                  <c:v>Uninsured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1</c:v>
                </c:pt>
                <c:pt idx="1">
                  <c:v>1.21</c:v>
                </c:pt>
                <c:pt idx="2">
                  <c:v>1.38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5B-4C43-BBF9-0C1D99B67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-1909432112"/>
        <c:axId val="-1909429632"/>
      </c:barChart>
      <c:catAx>
        <c:axId val="-1909432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>
            <a:solidFill>
              <a:srgbClr val="FFFFFF"/>
            </a:solidFill>
          </a:ln>
        </c:spPr>
        <c:txPr>
          <a:bodyPr/>
          <a:lstStyle/>
          <a:p>
            <a:pPr>
              <a:defRPr sz="2800">
                <a:solidFill>
                  <a:schemeClr val="bg1"/>
                </a:solidFill>
              </a:defRPr>
            </a:pPr>
            <a:endParaRPr lang="en-US"/>
          </a:p>
        </c:txPr>
        <c:crossAx val="-1909429632"/>
        <c:crossesAt val="0"/>
        <c:auto val="1"/>
        <c:lblAlgn val="ctr"/>
        <c:lblOffset val="0"/>
        <c:noMultiLvlLbl val="0"/>
      </c:catAx>
      <c:valAx>
        <c:axId val="-1909429632"/>
        <c:scaling>
          <c:orientation val="minMax"/>
          <c:max val="1.4"/>
          <c:min val="0"/>
        </c:scaling>
        <c:delete val="0"/>
        <c:axPos val="l"/>
        <c:majorGridlines>
          <c:spPr>
            <a:ln>
              <a:solidFill>
                <a:srgbClr val="FFFFFF"/>
              </a:solidFill>
              <a:prstDash val="solid"/>
            </a:ln>
          </c:spPr>
        </c:majorGridlines>
        <c:numFmt formatCode="#,##0.0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2800">
                <a:solidFill>
                  <a:schemeClr val="bg1"/>
                </a:solidFill>
              </a:defRPr>
            </a:pPr>
            <a:endParaRPr lang="en-US"/>
          </a:p>
        </c:txPr>
        <c:crossAx val="-1909432112"/>
        <c:crossesAt val="1"/>
        <c:crossBetween val="between"/>
        <c:majorUnit val="0.5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727551368216998"/>
          <c:y val="6.4934278184389405E-2"/>
          <c:w val="0.68702400776832795"/>
          <c:h val="0.7624205556476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05314009661836E-2"/>
                  <c:y val="8.42053936807550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A1-274C-A4BD-BEF8FC0F32FE}"/>
                </c:ext>
              </c:extLst>
            </c:dLbl>
            <c:dLbl>
              <c:idx val="1"/>
              <c:layout>
                <c:manualLayout>
                  <c:x val="-2.1739130434782698E-2"/>
                  <c:y val="0.101500443545616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A1-274C-A4BD-BEF8FC0F32F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Illinois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78.900000000000006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A1-274C-A4BD-BEF8FC0F32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tx1"/>
            </a:solidFill>
            <a:ln w="9525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Illinois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74.599999999999994</c:v>
                </c:pt>
                <c:pt idx="1">
                  <c:v>73.7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A1-274C-A4BD-BEF8FC0F3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24"/>
        <c:axId val="-2009027584"/>
        <c:axId val="2107585952"/>
      </c:barChart>
      <c:catAx>
        <c:axId val="-200902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585952"/>
        <c:crosses val="autoZero"/>
        <c:auto val="1"/>
        <c:lblAlgn val="ctr"/>
        <c:lblOffset val="100"/>
        <c:noMultiLvlLbl val="0"/>
      </c:catAx>
      <c:valAx>
        <c:axId val="2107585952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0902758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11634434455121601"/>
          <c:w val="0.13010451139259799"/>
          <c:h val="0.2283215062190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23-5E4D-B0B0-B3303ECDF0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White</c:v>
                </c:pt>
                <c:pt idx="1">
                  <c:v>Black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2"/>
                <c:pt idx="0">
                  <c:v>7.0000000000000007E-2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23-5E4D-B0B0-B3303ECDF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1800046480"/>
        <c:axId val="1799931856"/>
      </c:barChart>
      <c:catAx>
        <c:axId val="180004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931856"/>
        <c:crosses val="autoZero"/>
        <c:auto val="1"/>
        <c:lblAlgn val="ctr"/>
        <c:lblOffset val="100"/>
        <c:noMultiLvlLbl val="0"/>
      </c:catAx>
      <c:valAx>
        <c:axId val="17999318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0004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6A-9A44-B31C-E066E3150BA7}"/>
              </c:ext>
            </c:extLst>
          </c:dPt>
          <c:dLbls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6A-9A44-B31C-E066E3150B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Black</c:v>
                </c:pt>
                <c:pt idx="1">
                  <c:v>Native
American</c:v>
                </c:pt>
                <c:pt idx="2">
                  <c:v>Asian</c:v>
                </c:pt>
                <c:pt idx="3">
                  <c:v>White,
Non-Hisp</c:v>
                </c:pt>
                <c:pt idx="4">
                  <c:v>Hispanic</c:v>
                </c:pt>
                <c:pt idx="5">
                  <c:v>Canada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40.799999999999997</c:v>
                </c:pt>
                <c:pt idx="1">
                  <c:v>29.7</c:v>
                </c:pt>
                <c:pt idx="2">
                  <c:v>13.5</c:v>
                </c:pt>
                <c:pt idx="3">
                  <c:v>12.7</c:v>
                </c:pt>
                <c:pt idx="4">
                  <c:v>11.5</c:v>
                </c:pt>
                <c:pt idx="5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6A-9A44-B31C-E066E3150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-27"/>
        <c:axId val="1327986079"/>
        <c:axId val="1487294687"/>
      </c:barChart>
      <c:catAx>
        <c:axId val="1327986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7294687"/>
        <c:crosses val="autoZero"/>
        <c:auto val="1"/>
        <c:lblAlgn val="ctr"/>
        <c:lblOffset val="100"/>
        <c:noMultiLvlLbl val="0"/>
      </c:catAx>
      <c:valAx>
        <c:axId val="14872946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27986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White</c:v>
                </c:pt>
                <c:pt idx="1">
                  <c:v>Black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</c:v>
                </c:pt>
                <c:pt idx="1">
                  <c:v>42.4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FC-4142-952D-39878735A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7"/>
        <c:axId val="1840592880"/>
        <c:axId val="1872369056"/>
      </c:barChart>
      <c:catAx>
        <c:axId val="184059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369056"/>
        <c:crosses val="autoZero"/>
        <c:auto val="1"/>
        <c:lblAlgn val="ctr"/>
        <c:lblOffset val="100"/>
        <c:noMultiLvlLbl val="0"/>
      </c:catAx>
      <c:valAx>
        <c:axId val="1872369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4059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54654061659201"/>
          <c:y val="2.3162298707145899E-2"/>
          <c:w val="0.70670223287306477"/>
          <c:h val="0.9227672630366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65-2346-A960-596DE8355D68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65-2346-A960-596DE8355D6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665-2346-A960-596DE8355D6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665-2346-A960-596DE8355D6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665-2346-A960-596DE8355D6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665-2346-A960-596DE8355D6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665-2346-A960-596DE8355D68}"/>
              </c:ext>
            </c:extLst>
          </c:dPt>
          <c:cat>
            <c:strRef>
              <c:f>Sheet1!$A$2:$A$8</c:f>
              <c:strCache>
                <c:ptCount val="7"/>
                <c:pt idx="0">
                  <c:v>Homicide</c:v>
                </c:pt>
                <c:pt idx="1">
                  <c:v>Heart Disease</c:v>
                </c:pt>
                <c:pt idx="2">
                  <c:v>Cancer</c:v>
                </c:pt>
                <c:pt idx="3">
                  <c:v>Stroke</c:v>
                </c:pt>
                <c:pt idx="4">
                  <c:v>Kidney Disease</c:v>
                </c:pt>
                <c:pt idx="5">
                  <c:v>Septicemia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</c:numRef>
          </c:val>
          <c:extLst>
            <c:ext xmlns:c16="http://schemas.microsoft.com/office/drawing/2014/chart" uri="{C3380CC4-5D6E-409C-BE32-E72D297353CC}">
              <c16:uniqueId val="{0000000E-7665-2346-A960-596DE8355D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Months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Homicide</c:v>
                </c:pt>
                <c:pt idx="1">
                  <c:v>Heart Disease</c:v>
                </c:pt>
                <c:pt idx="2">
                  <c:v>Cancer</c:v>
                </c:pt>
                <c:pt idx="3">
                  <c:v>Stroke</c:v>
                </c:pt>
                <c:pt idx="4">
                  <c:v>Kidney Disease</c:v>
                </c:pt>
                <c:pt idx="5">
                  <c:v>Septicemia</c:v>
                </c:pt>
                <c:pt idx="6">
                  <c:v>Other</c:v>
                </c:pt>
              </c:strCache>
            </c:strRef>
          </c:cat>
          <c:val>
            <c:numRef>
              <c:f>Sheet1!$C$2:$C$8</c:f>
              <c:numCache>
                <c:formatCode>0.00</c:formatCode>
                <c:ptCount val="7"/>
                <c:pt idx="0">
                  <c:v>6.7200000000000006</c:v>
                </c:pt>
                <c:pt idx="1">
                  <c:v>15.36</c:v>
                </c:pt>
                <c:pt idx="2">
                  <c:v>8.64</c:v>
                </c:pt>
                <c:pt idx="3">
                  <c:v>5.76</c:v>
                </c:pt>
                <c:pt idx="4">
                  <c:v>5.28</c:v>
                </c:pt>
                <c:pt idx="5">
                  <c:v>3.3600000000000003</c:v>
                </c:pt>
                <c:pt idx="6">
                  <c:v>2.88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618-4D48-B0FA-748C5735E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280232752"/>
        <c:axId val="1280230032"/>
      </c:barChart>
      <c:valAx>
        <c:axId val="1280230032"/>
        <c:scaling>
          <c:orientation val="minMax"/>
          <c:max val="16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0232752"/>
        <c:crosses val="autoZero"/>
        <c:crossBetween val="between"/>
        <c:majorUnit val="5"/>
      </c:valAx>
      <c:catAx>
        <c:axId val="1280232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0230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Car Searched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Chicago</c:v>
                </c:pt>
                <c:pt idx="1">
                  <c:v>Springfield IL</c:v>
                </c:pt>
                <c:pt idx="2">
                  <c:v>Illinois SP</c:v>
                </c:pt>
                <c:pt idx="3">
                  <c:v>Charlotte NC</c:v>
                </c:pt>
                <c:pt idx="4">
                  <c:v>Raleigh NC</c:v>
                </c:pt>
                <c:pt idx="5">
                  <c:v>Greensboro NC</c:v>
                </c:pt>
                <c:pt idx="6">
                  <c:v>NC SP</c:v>
                </c:pt>
                <c:pt idx="7">
                  <c:v>CT SP</c:v>
                </c:pt>
                <c:pt idx="8">
                  <c:v>New Haven</c:v>
                </c:pt>
                <c:pt idx="9">
                  <c:v>Torrington 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5.2</c:v>
                </c:pt>
                <c:pt idx="1">
                  <c:v>2.7</c:v>
                </c:pt>
                <c:pt idx="2">
                  <c:v>2.1</c:v>
                </c:pt>
                <c:pt idx="3">
                  <c:v>2.8</c:v>
                </c:pt>
                <c:pt idx="4">
                  <c:v>2.7</c:v>
                </c:pt>
                <c:pt idx="5">
                  <c:v>2.2000000000000002</c:v>
                </c:pt>
                <c:pt idx="6">
                  <c:v>1.5</c:v>
                </c:pt>
                <c:pt idx="7">
                  <c:v>2.6</c:v>
                </c:pt>
                <c:pt idx="8">
                  <c:v>2.9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AD-674E-82C0-7A2581123C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Contraband Found Among Those Searched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Chicago</c:v>
                </c:pt>
                <c:pt idx="1">
                  <c:v>Springfield IL</c:v>
                </c:pt>
                <c:pt idx="2">
                  <c:v>Illinois SP</c:v>
                </c:pt>
                <c:pt idx="3">
                  <c:v>Charlotte NC</c:v>
                </c:pt>
                <c:pt idx="4">
                  <c:v>Raleigh NC</c:v>
                </c:pt>
                <c:pt idx="5">
                  <c:v>Greensboro NC</c:v>
                </c:pt>
                <c:pt idx="6">
                  <c:v>NC SP</c:v>
                </c:pt>
                <c:pt idx="7">
                  <c:v>CT SP</c:v>
                </c:pt>
                <c:pt idx="8">
                  <c:v>New Haven</c:v>
                </c:pt>
                <c:pt idx="9">
                  <c:v>Torrington 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0.7</c:v>
                </c:pt>
                <c:pt idx="1">
                  <c:v>0.7</c:v>
                </c:pt>
                <c:pt idx="2">
                  <c:v>1</c:v>
                </c:pt>
                <c:pt idx="3">
                  <c:v>0.7</c:v>
                </c:pt>
                <c:pt idx="4">
                  <c:v>0.9</c:v>
                </c:pt>
                <c:pt idx="5">
                  <c:v>0.8</c:v>
                </c:pt>
                <c:pt idx="6">
                  <c:v>0.8</c:v>
                </c:pt>
                <c:pt idx="7">
                  <c:v>0.7</c:v>
                </c:pt>
                <c:pt idx="8">
                  <c:v>0.6</c:v>
                </c:pt>
                <c:pt idx="9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AD-674E-82C0-7A2581123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58"/>
        <c:axId val="-1910093840"/>
        <c:axId val="-1910091088"/>
      </c:barChart>
      <c:catAx>
        <c:axId val="-191009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091088"/>
        <c:crosses val="autoZero"/>
        <c:auto val="1"/>
        <c:lblAlgn val="ctr"/>
        <c:lblOffset val="100"/>
        <c:noMultiLvlLbl val="0"/>
      </c:catAx>
      <c:valAx>
        <c:axId val="-191009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09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526970139812851E-2"/>
          <c:y val="4.5452755975963703E-2"/>
          <c:w val="0.93685791872968782"/>
          <c:h val="0.81340520722412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 Expectancy at Birth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Latino</c:v>
                </c:pt>
                <c:pt idx="2">
                  <c:v>Black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0.6</c:v>
                </c:pt>
                <c:pt idx="1">
                  <c:v>1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5A-D24B-94B0-2F539E5AA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-1910161552"/>
        <c:axId val="-1910159072"/>
      </c:barChart>
      <c:catAx>
        <c:axId val="-191016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2800"/>
            </a:pPr>
            <a:endParaRPr lang="en-US"/>
          </a:p>
        </c:txPr>
        <c:crossAx val="-1910159072"/>
        <c:crosses val="autoZero"/>
        <c:auto val="1"/>
        <c:lblAlgn val="ctr"/>
        <c:lblOffset val="100"/>
        <c:noMultiLvlLbl val="0"/>
      </c:catAx>
      <c:valAx>
        <c:axId val="-1910159072"/>
        <c:scaling>
          <c:orientation val="minMax"/>
          <c:max val="2.2000000000000002"/>
          <c:min val="0"/>
        </c:scaling>
        <c:delete val="1"/>
        <c:axPos val="l"/>
        <c:majorGridlines>
          <c:spPr>
            <a:ln w="6350" cmpd="sng">
              <a:solidFill>
                <a:srgbClr val="FFFFFF"/>
              </a:solidFill>
              <a:prstDash val="solid"/>
            </a:ln>
          </c:spPr>
        </c:majorGridlines>
        <c:numFmt formatCode="0.0" sourceLinked="0"/>
        <c:majorTickMark val="none"/>
        <c:minorTickMark val="none"/>
        <c:tickLblPos val="nextTo"/>
        <c:crossAx val="-191016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3DF59-4D50-234B-91B6-3257350D104E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22042-ED39-0845-84FD-FD22A6998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0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7536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2c832a0fc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2c832a0fc_1_26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11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62c832a0fc_1_26:notes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7212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60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0420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56488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11300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567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56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65041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8932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37877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442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8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19201"/>
            <a:ext cx="5486400" cy="168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1"/>
            <a:ext cx="5486400" cy="76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2138363"/>
            <a:ext cx="5486400" cy="76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F9870DE-049C-1649-A311-F8E2FA158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5E91C31-6150-7E4B-8AC2-2A6DE7F67E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3C58EDC-08E0-494E-9FE2-38A1FC7C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8EC42-4CC3-9643-AC7B-A8F6E4360D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76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" name="Google Shape;28;p6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Google Shape;29;p6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4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2"/>
          <p:cNvSpPr txBox="1">
            <a:spLocks noGrp="1"/>
          </p:cNvSpPr>
          <p:nvPr>
            <p:ph type="title"/>
          </p:nvPr>
        </p:nvSpPr>
        <p:spPr>
          <a:xfrm>
            <a:off x="479462" y="171898"/>
            <a:ext cx="1123307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16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9A">
                <a:lumMod val="0"/>
              </a:srgbClr>
            </a:gs>
            <a:gs pos="52000">
              <a:srgbClr val="00322E">
                <a:lumMod val="60000"/>
              </a:srgbClr>
            </a:gs>
            <a:gs pos="100000">
              <a:srgbClr val="00A69A">
                <a:lumMod val="5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8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A2DACB-CEF3-6D42-81C8-D3DA6DE6860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521102" y="6016752"/>
            <a:ext cx="3670898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1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62" r:id="rId7"/>
    <p:sldLayoutId id="2147483666" r:id="rId8"/>
    <p:sldLayoutId id="2147483669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2209800" y="223678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0000"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320"/>
            </a:pPr>
            <a:r>
              <a:rPr lang="en-US" sz="7000" dirty="0">
                <a:latin typeface="+mn-lt"/>
                <a:sym typeface="Libre Franklin"/>
              </a:rPr>
              <a:t>Racism &amp; For-Profit Healthcare in Pandemic Response Failures</a:t>
            </a:r>
            <a:r>
              <a:rPr lang="en-US" sz="7000" dirty="0">
                <a:latin typeface="+mn-lt"/>
              </a:rPr>
              <a:t> </a:t>
            </a:r>
            <a:br>
              <a:rPr lang="en-US" sz="7000" dirty="0">
                <a:latin typeface="+mn-lt"/>
              </a:rPr>
            </a:br>
            <a:endParaRPr sz="7000" i="1" dirty="0">
              <a:latin typeface="+mn-lt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>
              <a:spcBef>
                <a:spcPts val="0"/>
              </a:spcBef>
              <a:buClr>
                <a:srgbClr val="888D88"/>
              </a:buClr>
              <a:buSzPts val="3200"/>
            </a:pPr>
            <a:endParaRPr/>
          </a:p>
          <a:p>
            <a:pPr>
              <a:spcBef>
                <a:spcPts val="600"/>
              </a:spcBef>
              <a:buClr>
                <a:srgbClr val="888D88"/>
              </a:buClr>
              <a:buSzPts val="3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403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37" y="365125"/>
            <a:ext cx="11577755" cy="1325563"/>
          </a:xfrm>
        </p:spPr>
        <p:txBody>
          <a:bodyPr>
            <a:normAutofit/>
          </a:bodyPr>
          <a:lstStyle/>
          <a:p>
            <a:r>
              <a:rPr lang="en-US" dirty="0"/>
              <a:t>Until Age 65, Blacks Are 50%</a:t>
            </a:r>
            <a:br>
              <a:rPr lang="en-US" dirty="0"/>
            </a:br>
            <a:r>
              <a:rPr lang="en-US" dirty="0"/>
              <a:t>More Likely To Be </a:t>
            </a:r>
            <a:r>
              <a:rPr lang="en-US" dirty="0">
                <a:solidFill>
                  <a:srgbClr val="FFFF00"/>
                </a:solidFill>
              </a:rPr>
              <a:t>Uninsured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www.kff.org</a:t>
            </a:r>
            <a:r>
              <a:rPr lang="en-US" dirty="0"/>
              <a:t>/report-section/key-facts-on-health-and-health-care-by-race-and-ethnicity-coverage-access-to-and-use-of-care/  Accessed Jan 27 2020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91DAC05-5748-354C-AE21-C7FEE461F10A}"/>
              </a:ext>
            </a:extLst>
          </p:cNvPr>
          <p:cNvGraphicFramePr/>
          <p:nvPr/>
        </p:nvGraphicFramePr>
        <p:xfrm>
          <a:off x="2857500" y="1690688"/>
          <a:ext cx="8646972" cy="432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1A53493-05D1-C041-A599-FE7EFD114DAC}"/>
              </a:ext>
            </a:extLst>
          </p:cNvPr>
          <p:cNvSpPr txBox="1"/>
          <p:nvPr/>
        </p:nvSpPr>
        <p:spPr>
          <a:xfrm>
            <a:off x="266259" y="2305615"/>
            <a:ext cx="29730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Percent without health insurance, </a:t>
            </a:r>
          </a:p>
          <a:p>
            <a:r>
              <a:rPr lang="en-US" sz="2800" dirty="0">
                <a:solidFill>
                  <a:schemeClr val="bg1"/>
                </a:solidFill>
              </a:rPr>
              <a:t>ages 0-64.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2017 data</a:t>
            </a:r>
          </a:p>
        </p:txBody>
      </p:sp>
    </p:spTree>
    <p:extLst>
      <p:ext uri="{BB962C8B-B14F-4D97-AF65-F5344CB8AC3E}">
        <p14:creationId xmlns:p14="http://schemas.microsoft.com/office/powerpoint/2010/main" val="12822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39399" y="1724781"/>
          <a:ext cx="9968256" cy="358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8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8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8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8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8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8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8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8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8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Medicare Means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6016753"/>
            <a:ext cx="6069330" cy="8412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000" dirty="0">
                <a:latin typeface="Franklin Gothic Book"/>
                <a:cs typeface="Franklin Gothic Book"/>
              </a:rPr>
              <a:t>Institute of Medicine. Shorter Lives, Poorer Health.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000" dirty="0">
                <a:latin typeface="Franklin Gothic Book"/>
                <a:cs typeface="Franklin Gothic Book"/>
              </a:rPr>
              <a:t>Fig 1-9: Ranking of US mortality rates by age group among 17 peer countries, 2006-2008. 2013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000" dirty="0">
                <a:latin typeface="Franklin Gothic Book"/>
                <a:cs typeface="Franklin Gothic Book"/>
              </a:rPr>
              <a:t>Peer nations are Australia, Austria, Canada, Denmark, Finland, France, Germany, Italy, Japan, Norway, Portugal, Spain, Sweden, Switzerland, Netherlands, United Kingdom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747" y="2437021"/>
            <a:ext cx="938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USA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Rank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12645" y="1547407"/>
          <a:ext cx="1032918" cy="400807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2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5342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342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342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342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342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342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342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342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342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385543" y="5290678"/>
          <a:ext cx="10307346" cy="9250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0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08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8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08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08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08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08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08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082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082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082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9082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9082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9082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9082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9082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9082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925089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0-1</a:t>
                      </a:r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1-4</a:t>
                      </a:r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5-9</a:t>
                      </a:r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10-14</a:t>
                      </a:r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15-19</a:t>
                      </a:r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20-24</a:t>
                      </a:r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25-29</a:t>
                      </a:r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30-34</a:t>
                      </a:r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35-39</a:t>
                      </a:r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40-44</a:t>
                      </a:r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45-49</a:t>
                      </a:r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50-54</a:t>
                      </a:r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55-59</a:t>
                      </a:r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60-64</a:t>
                      </a:r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65-69</a:t>
                      </a:r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70-74</a:t>
                      </a:r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75-79</a:t>
                      </a:r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80-84</a:t>
                      </a:r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85-89</a:t>
                      </a:r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90-94</a:t>
                      </a:r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95-99</a:t>
                      </a:r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631772" y="6106617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Age</a:t>
            </a:r>
          </a:p>
        </p:txBody>
      </p:sp>
      <p:sp>
        <p:nvSpPr>
          <p:cNvPr id="14" name="Freeform 13"/>
          <p:cNvSpPr/>
          <p:nvPr/>
        </p:nvSpPr>
        <p:spPr>
          <a:xfrm>
            <a:off x="1650433" y="4807555"/>
            <a:ext cx="6757133" cy="462226"/>
          </a:xfrm>
          <a:custGeom>
            <a:avLst/>
            <a:gdLst>
              <a:gd name="connsiteX0" fmla="*/ 0 w 7755467"/>
              <a:gd name="connsiteY0" fmla="*/ 3251200 h 3259667"/>
              <a:gd name="connsiteX1" fmla="*/ 3488267 w 7755467"/>
              <a:gd name="connsiteY1" fmla="*/ 3259667 h 3259667"/>
              <a:gd name="connsiteX2" fmla="*/ 3894667 w 7755467"/>
              <a:gd name="connsiteY2" fmla="*/ 3022600 h 3259667"/>
              <a:gd name="connsiteX3" fmla="*/ 4250267 w 7755467"/>
              <a:gd name="connsiteY3" fmla="*/ 3251200 h 3259667"/>
              <a:gd name="connsiteX4" fmla="*/ 5046133 w 7755467"/>
              <a:gd name="connsiteY4" fmla="*/ 2802467 h 3259667"/>
              <a:gd name="connsiteX5" fmla="*/ 5427133 w 7755467"/>
              <a:gd name="connsiteY5" fmla="*/ 3056467 h 3259667"/>
              <a:gd name="connsiteX6" fmla="*/ 5825067 w 7755467"/>
              <a:gd name="connsiteY6" fmla="*/ 2827867 h 3259667"/>
              <a:gd name="connsiteX7" fmla="*/ 6214533 w 7755467"/>
              <a:gd name="connsiteY7" fmla="*/ 1701800 h 3259667"/>
              <a:gd name="connsiteX8" fmla="*/ 6595533 w 7755467"/>
              <a:gd name="connsiteY8" fmla="*/ 855134 h 3259667"/>
              <a:gd name="connsiteX9" fmla="*/ 6993467 w 7755467"/>
              <a:gd name="connsiteY9" fmla="*/ 203200 h 3259667"/>
              <a:gd name="connsiteX10" fmla="*/ 7391400 w 7755467"/>
              <a:gd name="connsiteY10" fmla="*/ 203200 h 3259667"/>
              <a:gd name="connsiteX11" fmla="*/ 7755467 w 7755467"/>
              <a:gd name="connsiteY11" fmla="*/ 0 h 3259667"/>
              <a:gd name="connsiteX0" fmla="*/ 0 w 7814734"/>
              <a:gd name="connsiteY0" fmla="*/ 3302000 h 3310467"/>
              <a:gd name="connsiteX1" fmla="*/ 3488267 w 7814734"/>
              <a:gd name="connsiteY1" fmla="*/ 3310467 h 3310467"/>
              <a:gd name="connsiteX2" fmla="*/ 3894667 w 7814734"/>
              <a:gd name="connsiteY2" fmla="*/ 3073400 h 3310467"/>
              <a:gd name="connsiteX3" fmla="*/ 4250267 w 7814734"/>
              <a:gd name="connsiteY3" fmla="*/ 3302000 h 3310467"/>
              <a:gd name="connsiteX4" fmla="*/ 5046133 w 7814734"/>
              <a:gd name="connsiteY4" fmla="*/ 2853267 h 3310467"/>
              <a:gd name="connsiteX5" fmla="*/ 5427133 w 7814734"/>
              <a:gd name="connsiteY5" fmla="*/ 3107267 h 3310467"/>
              <a:gd name="connsiteX6" fmla="*/ 5825067 w 7814734"/>
              <a:gd name="connsiteY6" fmla="*/ 2878667 h 3310467"/>
              <a:gd name="connsiteX7" fmla="*/ 6214533 w 7814734"/>
              <a:gd name="connsiteY7" fmla="*/ 1752600 h 3310467"/>
              <a:gd name="connsiteX8" fmla="*/ 6595533 w 7814734"/>
              <a:gd name="connsiteY8" fmla="*/ 905934 h 3310467"/>
              <a:gd name="connsiteX9" fmla="*/ 6993467 w 7814734"/>
              <a:gd name="connsiteY9" fmla="*/ 254000 h 3310467"/>
              <a:gd name="connsiteX10" fmla="*/ 7391400 w 7814734"/>
              <a:gd name="connsiteY10" fmla="*/ 254000 h 3310467"/>
              <a:gd name="connsiteX11" fmla="*/ 7814734 w 7814734"/>
              <a:gd name="connsiteY11" fmla="*/ 0 h 3310467"/>
              <a:gd name="connsiteX0" fmla="*/ 0 w 7391400"/>
              <a:gd name="connsiteY0" fmla="*/ 3048000 h 3056467"/>
              <a:gd name="connsiteX1" fmla="*/ 3488267 w 7391400"/>
              <a:gd name="connsiteY1" fmla="*/ 3056467 h 3056467"/>
              <a:gd name="connsiteX2" fmla="*/ 3894667 w 7391400"/>
              <a:gd name="connsiteY2" fmla="*/ 2819400 h 3056467"/>
              <a:gd name="connsiteX3" fmla="*/ 4250267 w 7391400"/>
              <a:gd name="connsiteY3" fmla="*/ 3048000 h 3056467"/>
              <a:gd name="connsiteX4" fmla="*/ 5046133 w 7391400"/>
              <a:gd name="connsiteY4" fmla="*/ 2599267 h 3056467"/>
              <a:gd name="connsiteX5" fmla="*/ 5427133 w 7391400"/>
              <a:gd name="connsiteY5" fmla="*/ 2853267 h 3056467"/>
              <a:gd name="connsiteX6" fmla="*/ 5825067 w 7391400"/>
              <a:gd name="connsiteY6" fmla="*/ 2624667 h 3056467"/>
              <a:gd name="connsiteX7" fmla="*/ 6214533 w 7391400"/>
              <a:gd name="connsiteY7" fmla="*/ 1498600 h 3056467"/>
              <a:gd name="connsiteX8" fmla="*/ 6595533 w 7391400"/>
              <a:gd name="connsiteY8" fmla="*/ 651934 h 3056467"/>
              <a:gd name="connsiteX9" fmla="*/ 6993467 w 7391400"/>
              <a:gd name="connsiteY9" fmla="*/ 0 h 3056467"/>
              <a:gd name="connsiteX10" fmla="*/ 7391400 w 7391400"/>
              <a:gd name="connsiteY10" fmla="*/ 0 h 3056467"/>
              <a:gd name="connsiteX0" fmla="*/ 0 w 6993467"/>
              <a:gd name="connsiteY0" fmla="*/ 3048000 h 3056467"/>
              <a:gd name="connsiteX1" fmla="*/ 3488267 w 6993467"/>
              <a:gd name="connsiteY1" fmla="*/ 3056467 h 3056467"/>
              <a:gd name="connsiteX2" fmla="*/ 3894667 w 6993467"/>
              <a:gd name="connsiteY2" fmla="*/ 2819400 h 3056467"/>
              <a:gd name="connsiteX3" fmla="*/ 4250267 w 6993467"/>
              <a:gd name="connsiteY3" fmla="*/ 3048000 h 3056467"/>
              <a:gd name="connsiteX4" fmla="*/ 5046133 w 6993467"/>
              <a:gd name="connsiteY4" fmla="*/ 2599267 h 3056467"/>
              <a:gd name="connsiteX5" fmla="*/ 5427133 w 6993467"/>
              <a:gd name="connsiteY5" fmla="*/ 2853267 h 3056467"/>
              <a:gd name="connsiteX6" fmla="*/ 5825067 w 6993467"/>
              <a:gd name="connsiteY6" fmla="*/ 2624667 h 3056467"/>
              <a:gd name="connsiteX7" fmla="*/ 6214533 w 6993467"/>
              <a:gd name="connsiteY7" fmla="*/ 1498600 h 3056467"/>
              <a:gd name="connsiteX8" fmla="*/ 6595533 w 6993467"/>
              <a:gd name="connsiteY8" fmla="*/ 651934 h 3056467"/>
              <a:gd name="connsiteX9" fmla="*/ 6993467 w 6993467"/>
              <a:gd name="connsiteY9" fmla="*/ 0 h 3056467"/>
              <a:gd name="connsiteX0" fmla="*/ 0 w 6595533"/>
              <a:gd name="connsiteY0" fmla="*/ 2396066 h 2404533"/>
              <a:gd name="connsiteX1" fmla="*/ 3488267 w 6595533"/>
              <a:gd name="connsiteY1" fmla="*/ 2404533 h 2404533"/>
              <a:gd name="connsiteX2" fmla="*/ 3894667 w 6595533"/>
              <a:gd name="connsiteY2" fmla="*/ 2167466 h 2404533"/>
              <a:gd name="connsiteX3" fmla="*/ 4250267 w 6595533"/>
              <a:gd name="connsiteY3" fmla="*/ 2396066 h 2404533"/>
              <a:gd name="connsiteX4" fmla="*/ 5046133 w 6595533"/>
              <a:gd name="connsiteY4" fmla="*/ 1947333 h 2404533"/>
              <a:gd name="connsiteX5" fmla="*/ 5427133 w 6595533"/>
              <a:gd name="connsiteY5" fmla="*/ 2201333 h 2404533"/>
              <a:gd name="connsiteX6" fmla="*/ 5825067 w 6595533"/>
              <a:gd name="connsiteY6" fmla="*/ 1972733 h 2404533"/>
              <a:gd name="connsiteX7" fmla="*/ 6214533 w 6595533"/>
              <a:gd name="connsiteY7" fmla="*/ 846666 h 2404533"/>
              <a:gd name="connsiteX8" fmla="*/ 6595533 w 6595533"/>
              <a:gd name="connsiteY8" fmla="*/ 0 h 2404533"/>
              <a:gd name="connsiteX0" fmla="*/ 0 w 6214533"/>
              <a:gd name="connsiteY0" fmla="*/ 1549400 h 1557867"/>
              <a:gd name="connsiteX1" fmla="*/ 3488267 w 6214533"/>
              <a:gd name="connsiteY1" fmla="*/ 1557867 h 1557867"/>
              <a:gd name="connsiteX2" fmla="*/ 3894667 w 6214533"/>
              <a:gd name="connsiteY2" fmla="*/ 1320800 h 1557867"/>
              <a:gd name="connsiteX3" fmla="*/ 4250267 w 6214533"/>
              <a:gd name="connsiteY3" fmla="*/ 1549400 h 1557867"/>
              <a:gd name="connsiteX4" fmla="*/ 5046133 w 6214533"/>
              <a:gd name="connsiteY4" fmla="*/ 1100667 h 1557867"/>
              <a:gd name="connsiteX5" fmla="*/ 5427133 w 6214533"/>
              <a:gd name="connsiteY5" fmla="*/ 1354667 h 1557867"/>
              <a:gd name="connsiteX6" fmla="*/ 5825067 w 6214533"/>
              <a:gd name="connsiteY6" fmla="*/ 1126067 h 1557867"/>
              <a:gd name="connsiteX7" fmla="*/ 6214533 w 6214533"/>
              <a:gd name="connsiteY7" fmla="*/ 0 h 1557867"/>
              <a:gd name="connsiteX0" fmla="*/ 0 w 5825067"/>
              <a:gd name="connsiteY0" fmla="*/ 448733 h 457200"/>
              <a:gd name="connsiteX1" fmla="*/ 3488267 w 5825067"/>
              <a:gd name="connsiteY1" fmla="*/ 457200 h 457200"/>
              <a:gd name="connsiteX2" fmla="*/ 3894667 w 5825067"/>
              <a:gd name="connsiteY2" fmla="*/ 220133 h 457200"/>
              <a:gd name="connsiteX3" fmla="*/ 4250267 w 5825067"/>
              <a:gd name="connsiteY3" fmla="*/ 448733 h 457200"/>
              <a:gd name="connsiteX4" fmla="*/ 5046133 w 5825067"/>
              <a:gd name="connsiteY4" fmla="*/ 0 h 457200"/>
              <a:gd name="connsiteX5" fmla="*/ 5427133 w 5825067"/>
              <a:gd name="connsiteY5" fmla="*/ 254000 h 457200"/>
              <a:gd name="connsiteX6" fmla="*/ 5825067 w 5825067"/>
              <a:gd name="connsiteY6" fmla="*/ 25400 h 457200"/>
              <a:gd name="connsiteX0" fmla="*/ 0 w 5427133"/>
              <a:gd name="connsiteY0" fmla="*/ 448733 h 457200"/>
              <a:gd name="connsiteX1" fmla="*/ 3488267 w 5427133"/>
              <a:gd name="connsiteY1" fmla="*/ 457200 h 457200"/>
              <a:gd name="connsiteX2" fmla="*/ 3894667 w 5427133"/>
              <a:gd name="connsiteY2" fmla="*/ 220133 h 457200"/>
              <a:gd name="connsiteX3" fmla="*/ 4250267 w 5427133"/>
              <a:gd name="connsiteY3" fmla="*/ 448733 h 457200"/>
              <a:gd name="connsiteX4" fmla="*/ 5046133 w 5427133"/>
              <a:gd name="connsiteY4" fmla="*/ 0 h 457200"/>
              <a:gd name="connsiteX5" fmla="*/ 5427133 w 5427133"/>
              <a:gd name="connsiteY5" fmla="*/ 2540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7133" h="457200">
                <a:moveTo>
                  <a:pt x="0" y="448733"/>
                </a:moveTo>
                <a:lnTo>
                  <a:pt x="3488267" y="457200"/>
                </a:lnTo>
                <a:lnTo>
                  <a:pt x="3894667" y="220133"/>
                </a:lnTo>
                <a:lnTo>
                  <a:pt x="4250267" y="448733"/>
                </a:lnTo>
                <a:lnTo>
                  <a:pt x="5046133" y="0"/>
                </a:lnTo>
                <a:lnTo>
                  <a:pt x="5427133" y="254000"/>
                </a:lnTo>
              </a:path>
            </a:pathLst>
          </a:custGeom>
          <a:ln w="76200" cmpd="sng">
            <a:solidFill>
              <a:schemeClr val="accent2"/>
            </a:solidFill>
          </a:ln>
          <a:effectLst>
            <a:glow rad="508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4953" y="4273868"/>
            <a:ext cx="800219" cy="461665"/>
          </a:xfrm>
          <a:prstGeom prst="rect">
            <a:avLst/>
          </a:prstGeom>
          <a:solidFill>
            <a:schemeClr val="accent2"/>
          </a:solidFill>
          <a:ln w="9525" cmpd="sng">
            <a:solidFill>
              <a:srgbClr val="EBF1DD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Men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44953" y="3703656"/>
            <a:ext cx="1290033" cy="461665"/>
          </a:xfrm>
          <a:prstGeom prst="rect">
            <a:avLst/>
          </a:prstGeom>
          <a:solidFill>
            <a:schemeClr val="accent1"/>
          </a:solidFill>
          <a:ln w="9525" cmpd="sng">
            <a:solidFill>
              <a:srgbClr val="EBF1DD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Women</a:t>
            </a:r>
          </a:p>
        </p:txBody>
      </p:sp>
      <p:sp>
        <p:nvSpPr>
          <p:cNvPr id="4" name="Down Arrow Callout 3"/>
          <p:cNvSpPr/>
          <p:nvPr/>
        </p:nvSpPr>
        <p:spPr>
          <a:xfrm>
            <a:off x="7764670" y="2855336"/>
            <a:ext cx="1467317" cy="1977896"/>
          </a:xfrm>
          <a:prstGeom prst="downArrowCallout">
            <a:avLst>
              <a:gd name="adj1" fmla="val 12253"/>
              <a:gd name="adj2" fmla="val 12961"/>
              <a:gd name="adj3" fmla="val 17918"/>
              <a:gd name="adj4" fmla="val 29778"/>
            </a:avLst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ea typeface="Franklin Gothic Medium" charset="0"/>
                <a:cs typeface="Franklin Gothic Medium" charset="0"/>
              </a:rPr>
              <a:t>Age 65</a:t>
            </a:r>
            <a:endParaRPr lang="en-US" sz="2800" b="1" dirty="0">
              <a:ea typeface="Franklin Gothic Medium" charset="0"/>
              <a:cs typeface="Franklin Gothic Medium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199" y="921247"/>
            <a:ext cx="56235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solidFill>
                  <a:srgbClr val="FFFF00"/>
                </a:solidFill>
              </a:rPr>
              <a:t>Healthier Americans</a:t>
            </a:r>
          </a:p>
        </p:txBody>
      </p:sp>
      <p:sp>
        <p:nvSpPr>
          <p:cNvPr id="20" name="Freeform 19"/>
          <p:cNvSpPr/>
          <p:nvPr/>
        </p:nvSpPr>
        <p:spPr>
          <a:xfrm>
            <a:off x="8407567" y="1922920"/>
            <a:ext cx="2972719" cy="3141425"/>
          </a:xfrm>
          <a:custGeom>
            <a:avLst/>
            <a:gdLst>
              <a:gd name="connsiteX0" fmla="*/ 0 w 7755467"/>
              <a:gd name="connsiteY0" fmla="*/ 3251200 h 3259667"/>
              <a:gd name="connsiteX1" fmla="*/ 3488267 w 7755467"/>
              <a:gd name="connsiteY1" fmla="*/ 3259667 h 3259667"/>
              <a:gd name="connsiteX2" fmla="*/ 3894667 w 7755467"/>
              <a:gd name="connsiteY2" fmla="*/ 3022600 h 3259667"/>
              <a:gd name="connsiteX3" fmla="*/ 4250267 w 7755467"/>
              <a:gd name="connsiteY3" fmla="*/ 3251200 h 3259667"/>
              <a:gd name="connsiteX4" fmla="*/ 5046133 w 7755467"/>
              <a:gd name="connsiteY4" fmla="*/ 2802467 h 3259667"/>
              <a:gd name="connsiteX5" fmla="*/ 5427133 w 7755467"/>
              <a:gd name="connsiteY5" fmla="*/ 3056467 h 3259667"/>
              <a:gd name="connsiteX6" fmla="*/ 5825067 w 7755467"/>
              <a:gd name="connsiteY6" fmla="*/ 2827867 h 3259667"/>
              <a:gd name="connsiteX7" fmla="*/ 6214533 w 7755467"/>
              <a:gd name="connsiteY7" fmla="*/ 1701800 h 3259667"/>
              <a:gd name="connsiteX8" fmla="*/ 6595533 w 7755467"/>
              <a:gd name="connsiteY8" fmla="*/ 855134 h 3259667"/>
              <a:gd name="connsiteX9" fmla="*/ 6993467 w 7755467"/>
              <a:gd name="connsiteY9" fmla="*/ 203200 h 3259667"/>
              <a:gd name="connsiteX10" fmla="*/ 7391400 w 7755467"/>
              <a:gd name="connsiteY10" fmla="*/ 203200 h 3259667"/>
              <a:gd name="connsiteX11" fmla="*/ 7755467 w 7755467"/>
              <a:gd name="connsiteY11" fmla="*/ 0 h 3259667"/>
              <a:gd name="connsiteX0" fmla="*/ 0 w 7814734"/>
              <a:gd name="connsiteY0" fmla="*/ 3302000 h 3310467"/>
              <a:gd name="connsiteX1" fmla="*/ 3488267 w 7814734"/>
              <a:gd name="connsiteY1" fmla="*/ 3310467 h 3310467"/>
              <a:gd name="connsiteX2" fmla="*/ 3894667 w 7814734"/>
              <a:gd name="connsiteY2" fmla="*/ 3073400 h 3310467"/>
              <a:gd name="connsiteX3" fmla="*/ 4250267 w 7814734"/>
              <a:gd name="connsiteY3" fmla="*/ 3302000 h 3310467"/>
              <a:gd name="connsiteX4" fmla="*/ 5046133 w 7814734"/>
              <a:gd name="connsiteY4" fmla="*/ 2853267 h 3310467"/>
              <a:gd name="connsiteX5" fmla="*/ 5427133 w 7814734"/>
              <a:gd name="connsiteY5" fmla="*/ 3107267 h 3310467"/>
              <a:gd name="connsiteX6" fmla="*/ 5825067 w 7814734"/>
              <a:gd name="connsiteY6" fmla="*/ 2878667 h 3310467"/>
              <a:gd name="connsiteX7" fmla="*/ 6214533 w 7814734"/>
              <a:gd name="connsiteY7" fmla="*/ 1752600 h 3310467"/>
              <a:gd name="connsiteX8" fmla="*/ 6595533 w 7814734"/>
              <a:gd name="connsiteY8" fmla="*/ 905934 h 3310467"/>
              <a:gd name="connsiteX9" fmla="*/ 6993467 w 7814734"/>
              <a:gd name="connsiteY9" fmla="*/ 254000 h 3310467"/>
              <a:gd name="connsiteX10" fmla="*/ 7391400 w 7814734"/>
              <a:gd name="connsiteY10" fmla="*/ 254000 h 3310467"/>
              <a:gd name="connsiteX11" fmla="*/ 7814734 w 7814734"/>
              <a:gd name="connsiteY11" fmla="*/ 0 h 3310467"/>
              <a:gd name="connsiteX0" fmla="*/ 0 w 4326467"/>
              <a:gd name="connsiteY0" fmla="*/ 3310467 h 3310467"/>
              <a:gd name="connsiteX1" fmla="*/ 406400 w 4326467"/>
              <a:gd name="connsiteY1" fmla="*/ 3073400 h 3310467"/>
              <a:gd name="connsiteX2" fmla="*/ 762000 w 4326467"/>
              <a:gd name="connsiteY2" fmla="*/ 3302000 h 3310467"/>
              <a:gd name="connsiteX3" fmla="*/ 1557866 w 4326467"/>
              <a:gd name="connsiteY3" fmla="*/ 2853267 h 3310467"/>
              <a:gd name="connsiteX4" fmla="*/ 1938866 w 4326467"/>
              <a:gd name="connsiteY4" fmla="*/ 3107267 h 3310467"/>
              <a:gd name="connsiteX5" fmla="*/ 2336800 w 4326467"/>
              <a:gd name="connsiteY5" fmla="*/ 2878667 h 3310467"/>
              <a:gd name="connsiteX6" fmla="*/ 2726266 w 4326467"/>
              <a:gd name="connsiteY6" fmla="*/ 1752600 h 3310467"/>
              <a:gd name="connsiteX7" fmla="*/ 3107266 w 4326467"/>
              <a:gd name="connsiteY7" fmla="*/ 905934 h 3310467"/>
              <a:gd name="connsiteX8" fmla="*/ 3505200 w 4326467"/>
              <a:gd name="connsiteY8" fmla="*/ 254000 h 3310467"/>
              <a:gd name="connsiteX9" fmla="*/ 3903133 w 4326467"/>
              <a:gd name="connsiteY9" fmla="*/ 254000 h 3310467"/>
              <a:gd name="connsiteX10" fmla="*/ 4326467 w 4326467"/>
              <a:gd name="connsiteY10" fmla="*/ 0 h 3310467"/>
              <a:gd name="connsiteX0" fmla="*/ 0 w 3920067"/>
              <a:gd name="connsiteY0" fmla="*/ 3073400 h 3302000"/>
              <a:gd name="connsiteX1" fmla="*/ 355600 w 3920067"/>
              <a:gd name="connsiteY1" fmla="*/ 3302000 h 3302000"/>
              <a:gd name="connsiteX2" fmla="*/ 1151466 w 3920067"/>
              <a:gd name="connsiteY2" fmla="*/ 2853267 h 3302000"/>
              <a:gd name="connsiteX3" fmla="*/ 1532466 w 3920067"/>
              <a:gd name="connsiteY3" fmla="*/ 3107267 h 3302000"/>
              <a:gd name="connsiteX4" fmla="*/ 1930400 w 3920067"/>
              <a:gd name="connsiteY4" fmla="*/ 2878667 h 3302000"/>
              <a:gd name="connsiteX5" fmla="*/ 2319866 w 3920067"/>
              <a:gd name="connsiteY5" fmla="*/ 1752600 h 3302000"/>
              <a:gd name="connsiteX6" fmla="*/ 2700866 w 3920067"/>
              <a:gd name="connsiteY6" fmla="*/ 905934 h 3302000"/>
              <a:gd name="connsiteX7" fmla="*/ 3098800 w 3920067"/>
              <a:gd name="connsiteY7" fmla="*/ 254000 h 3302000"/>
              <a:gd name="connsiteX8" fmla="*/ 3496733 w 3920067"/>
              <a:gd name="connsiteY8" fmla="*/ 254000 h 3302000"/>
              <a:gd name="connsiteX9" fmla="*/ 3920067 w 3920067"/>
              <a:gd name="connsiteY9" fmla="*/ 0 h 3302000"/>
              <a:gd name="connsiteX0" fmla="*/ 0 w 3564467"/>
              <a:gd name="connsiteY0" fmla="*/ 3302000 h 3302000"/>
              <a:gd name="connsiteX1" fmla="*/ 795866 w 3564467"/>
              <a:gd name="connsiteY1" fmla="*/ 2853267 h 3302000"/>
              <a:gd name="connsiteX2" fmla="*/ 1176866 w 3564467"/>
              <a:gd name="connsiteY2" fmla="*/ 3107267 h 3302000"/>
              <a:gd name="connsiteX3" fmla="*/ 1574800 w 3564467"/>
              <a:gd name="connsiteY3" fmla="*/ 2878667 h 3302000"/>
              <a:gd name="connsiteX4" fmla="*/ 1964266 w 3564467"/>
              <a:gd name="connsiteY4" fmla="*/ 1752600 h 3302000"/>
              <a:gd name="connsiteX5" fmla="*/ 2345266 w 3564467"/>
              <a:gd name="connsiteY5" fmla="*/ 905934 h 3302000"/>
              <a:gd name="connsiteX6" fmla="*/ 2743200 w 3564467"/>
              <a:gd name="connsiteY6" fmla="*/ 254000 h 3302000"/>
              <a:gd name="connsiteX7" fmla="*/ 3141133 w 3564467"/>
              <a:gd name="connsiteY7" fmla="*/ 254000 h 3302000"/>
              <a:gd name="connsiteX8" fmla="*/ 3564467 w 3564467"/>
              <a:gd name="connsiteY8" fmla="*/ 0 h 3302000"/>
              <a:gd name="connsiteX0" fmla="*/ 0 w 2768601"/>
              <a:gd name="connsiteY0" fmla="*/ 2853267 h 3107267"/>
              <a:gd name="connsiteX1" fmla="*/ 381000 w 2768601"/>
              <a:gd name="connsiteY1" fmla="*/ 3107267 h 3107267"/>
              <a:gd name="connsiteX2" fmla="*/ 778934 w 2768601"/>
              <a:gd name="connsiteY2" fmla="*/ 2878667 h 3107267"/>
              <a:gd name="connsiteX3" fmla="*/ 1168400 w 2768601"/>
              <a:gd name="connsiteY3" fmla="*/ 1752600 h 3107267"/>
              <a:gd name="connsiteX4" fmla="*/ 1549400 w 2768601"/>
              <a:gd name="connsiteY4" fmla="*/ 905934 h 3107267"/>
              <a:gd name="connsiteX5" fmla="*/ 1947334 w 2768601"/>
              <a:gd name="connsiteY5" fmla="*/ 254000 h 3107267"/>
              <a:gd name="connsiteX6" fmla="*/ 2345267 w 2768601"/>
              <a:gd name="connsiteY6" fmla="*/ 254000 h 3107267"/>
              <a:gd name="connsiteX7" fmla="*/ 2768601 w 2768601"/>
              <a:gd name="connsiteY7" fmla="*/ 0 h 3107267"/>
              <a:gd name="connsiteX0" fmla="*/ 0 w 2387601"/>
              <a:gd name="connsiteY0" fmla="*/ 3107267 h 3107267"/>
              <a:gd name="connsiteX1" fmla="*/ 397934 w 2387601"/>
              <a:gd name="connsiteY1" fmla="*/ 2878667 h 3107267"/>
              <a:gd name="connsiteX2" fmla="*/ 787400 w 2387601"/>
              <a:gd name="connsiteY2" fmla="*/ 1752600 h 3107267"/>
              <a:gd name="connsiteX3" fmla="*/ 1168400 w 2387601"/>
              <a:gd name="connsiteY3" fmla="*/ 905934 h 3107267"/>
              <a:gd name="connsiteX4" fmla="*/ 1566334 w 2387601"/>
              <a:gd name="connsiteY4" fmla="*/ 254000 h 3107267"/>
              <a:gd name="connsiteX5" fmla="*/ 1964267 w 2387601"/>
              <a:gd name="connsiteY5" fmla="*/ 254000 h 3107267"/>
              <a:gd name="connsiteX6" fmla="*/ 2387601 w 2387601"/>
              <a:gd name="connsiteY6" fmla="*/ 0 h 310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7601" h="3107267">
                <a:moveTo>
                  <a:pt x="0" y="3107267"/>
                </a:moveTo>
                <a:lnTo>
                  <a:pt x="397934" y="2878667"/>
                </a:lnTo>
                <a:lnTo>
                  <a:pt x="787400" y="1752600"/>
                </a:lnTo>
                <a:lnTo>
                  <a:pt x="1168400" y="905934"/>
                </a:lnTo>
                <a:lnTo>
                  <a:pt x="1566334" y="254000"/>
                </a:lnTo>
                <a:lnTo>
                  <a:pt x="1964267" y="254000"/>
                </a:lnTo>
                <a:lnTo>
                  <a:pt x="2387601" y="0"/>
                </a:lnTo>
              </a:path>
            </a:pathLst>
          </a:custGeom>
          <a:ln w="76200" cmpd="sng">
            <a:solidFill>
              <a:schemeClr val="accent2"/>
            </a:solidFill>
          </a:ln>
          <a:effectLst>
            <a:glow rad="508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634488" y="5030199"/>
            <a:ext cx="6854287" cy="231113"/>
          </a:xfrm>
          <a:custGeom>
            <a:avLst/>
            <a:gdLst>
              <a:gd name="connsiteX0" fmla="*/ 0 w 7806266"/>
              <a:gd name="connsiteY0" fmla="*/ 3285066 h 3285066"/>
              <a:gd name="connsiteX1" fmla="*/ 423333 w 7806266"/>
              <a:gd name="connsiteY1" fmla="*/ 3268133 h 3285066"/>
              <a:gd name="connsiteX2" fmla="*/ 795866 w 7806266"/>
              <a:gd name="connsiteY2" fmla="*/ 3081866 h 3285066"/>
              <a:gd name="connsiteX3" fmla="*/ 1185333 w 7806266"/>
              <a:gd name="connsiteY3" fmla="*/ 3073400 h 3285066"/>
              <a:gd name="connsiteX4" fmla="*/ 1532466 w 7806266"/>
              <a:gd name="connsiteY4" fmla="*/ 3276600 h 3285066"/>
              <a:gd name="connsiteX5" fmla="*/ 4241800 w 7806266"/>
              <a:gd name="connsiteY5" fmla="*/ 3285066 h 3285066"/>
              <a:gd name="connsiteX6" fmla="*/ 4699000 w 7806266"/>
              <a:gd name="connsiteY6" fmla="*/ 3056466 h 3285066"/>
              <a:gd name="connsiteX7" fmla="*/ 5791200 w 7806266"/>
              <a:gd name="connsiteY7" fmla="*/ 3064933 h 3285066"/>
              <a:gd name="connsiteX8" fmla="*/ 6180666 w 7806266"/>
              <a:gd name="connsiteY8" fmla="*/ 2870200 h 3285066"/>
              <a:gd name="connsiteX9" fmla="*/ 7001933 w 7806266"/>
              <a:gd name="connsiteY9" fmla="*/ 694266 h 3285066"/>
              <a:gd name="connsiteX10" fmla="*/ 7382933 w 7806266"/>
              <a:gd name="connsiteY10" fmla="*/ 457200 h 3285066"/>
              <a:gd name="connsiteX11" fmla="*/ 7806266 w 7806266"/>
              <a:gd name="connsiteY11" fmla="*/ 0 h 3285066"/>
              <a:gd name="connsiteX0" fmla="*/ 0 w 7806266"/>
              <a:gd name="connsiteY0" fmla="*/ 3285066 h 3285066"/>
              <a:gd name="connsiteX1" fmla="*/ 423333 w 7806266"/>
              <a:gd name="connsiteY1" fmla="*/ 3268133 h 3285066"/>
              <a:gd name="connsiteX2" fmla="*/ 795866 w 7806266"/>
              <a:gd name="connsiteY2" fmla="*/ 3081866 h 3285066"/>
              <a:gd name="connsiteX3" fmla="*/ 1185333 w 7806266"/>
              <a:gd name="connsiteY3" fmla="*/ 3073400 h 3285066"/>
              <a:gd name="connsiteX4" fmla="*/ 1532466 w 7806266"/>
              <a:gd name="connsiteY4" fmla="*/ 3276600 h 3285066"/>
              <a:gd name="connsiteX5" fmla="*/ 4241800 w 7806266"/>
              <a:gd name="connsiteY5" fmla="*/ 3285066 h 3285066"/>
              <a:gd name="connsiteX6" fmla="*/ 4699000 w 7806266"/>
              <a:gd name="connsiteY6" fmla="*/ 3056466 h 3285066"/>
              <a:gd name="connsiteX7" fmla="*/ 5791200 w 7806266"/>
              <a:gd name="connsiteY7" fmla="*/ 3064933 h 3285066"/>
              <a:gd name="connsiteX8" fmla="*/ 6239933 w 7806266"/>
              <a:gd name="connsiteY8" fmla="*/ 2861734 h 3285066"/>
              <a:gd name="connsiteX9" fmla="*/ 7001933 w 7806266"/>
              <a:gd name="connsiteY9" fmla="*/ 694266 h 3285066"/>
              <a:gd name="connsiteX10" fmla="*/ 7382933 w 7806266"/>
              <a:gd name="connsiteY10" fmla="*/ 457200 h 3285066"/>
              <a:gd name="connsiteX11" fmla="*/ 7806266 w 7806266"/>
              <a:gd name="connsiteY11" fmla="*/ 0 h 3285066"/>
              <a:gd name="connsiteX0" fmla="*/ 0 w 7806266"/>
              <a:gd name="connsiteY0" fmla="*/ 3285066 h 3285066"/>
              <a:gd name="connsiteX1" fmla="*/ 423333 w 7806266"/>
              <a:gd name="connsiteY1" fmla="*/ 3268133 h 3285066"/>
              <a:gd name="connsiteX2" fmla="*/ 795866 w 7806266"/>
              <a:gd name="connsiteY2" fmla="*/ 3081866 h 3285066"/>
              <a:gd name="connsiteX3" fmla="*/ 1185333 w 7806266"/>
              <a:gd name="connsiteY3" fmla="*/ 3073400 h 3285066"/>
              <a:gd name="connsiteX4" fmla="*/ 1532466 w 7806266"/>
              <a:gd name="connsiteY4" fmla="*/ 3276600 h 3285066"/>
              <a:gd name="connsiteX5" fmla="*/ 4241800 w 7806266"/>
              <a:gd name="connsiteY5" fmla="*/ 3285066 h 3285066"/>
              <a:gd name="connsiteX6" fmla="*/ 4699000 w 7806266"/>
              <a:gd name="connsiteY6" fmla="*/ 3056466 h 3285066"/>
              <a:gd name="connsiteX7" fmla="*/ 5791200 w 7806266"/>
              <a:gd name="connsiteY7" fmla="*/ 3064933 h 3285066"/>
              <a:gd name="connsiteX8" fmla="*/ 5816600 w 7806266"/>
              <a:gd name="connsiteY8" fmla="*/ 3064933 h 3285066"/>
              <a:gd name="connsiteX9" fmla="*/ 6239933 w 7806266"/>
              <a:gd name="connsiteY9" fmla="*/ 2861734 h 3285066"/>
              <a:gd name="connsiteX10" fmla="*/ 7001933 w 7806266"/>
              <a:gd name="connsiteY10" fmla="*/ 694266 h 3285066"/>
              <a:gd name="connsiteX11" fmla="*/ 7382933 w 7806266"/>
              <a:gd name="connsiteY11" fmla="*/ 457200 h 3285066"/>
              <a:gd name="connsiteX12" fmla="*/ 7806266 w 7806266"/>
              <a:gd name="connsiteY12" fmla="*/ 0 h 3285066"/>
              <a:gd name="connsiteX0" fmla="*/ 0 w 7382933"/>
              <a:gd name="connsiteY0" fmla="*/ 2827866 h 2827866"/>
              <a:gd name="connsiteX1" fmla="*/ 423333 w 7382933"/>
              <a:gd name="connsiteY1" fmla="*/ 2810933 h 2827866"/>
              <a:gd name="connsiteX2" fmla="*/ 795866 w 7382933"/>
              <a:gd name="connsiteY2" fmla="*/ 2624666 h 2827866"/>
              <a:gd name="connsiteX3" fmla="*/ 1185333 w 7382933"/>
              <a:gd name="connsiteY3" fmla="*/ 2616200 h 2827866"/>
              <a:gd name="connsiteX4" fmla="*/ 1532466 w 7382933"/>
              <a:gd name="connsiteY4" fmla="*/ 2819400 h 2827866"/>
              <a:gd name="connsiteX5" fmla="*/ 4241800 w 7382933"/>
              <a:gd name="connsiteY5" fmla="*/ 2827866 h 2827866"/>
              <a:gd name="connsiteX6" fmla="*/ 4699000 w 7382933"/>
              <a:gd name="connsiteY6" fmla="*/ 2599266 h 2827866"/>
              <a:gd name="connsiteX7" fmla="*/ 5791200 w 7382933"/>
              <a:gd name="connsiteY7" fmla="*/ 2607733 h 2827866"/>
              <a:gd name="connsiteX8" fmla="*/ 5816600 w 7382933"/>
              <a:gd name="connsiteY8" fmla="*/ 2607733 h 2827866"/>
              <a:gd name="connsiteX9" fmla="*/ 6239933 w 7382933"/>
              <a:gd name="connsiteY9" fmla="*/ 2404534 h 2827866"/>
              <a:gd name="connsiteX10" fmla="*/ 7001933 w 7382933"/>
              <a:gd name="connsiteY10" fmla="*/ 237066 h 2827866"/>
              <a:gd name="connsiteX11" fmla="*/ 7382933 w 7382933"/>
              <a:gd name="connsiteY11" fmla="*/ 0 h 2827866"/>
              <a:gd name="connsiteX0" fmla="*/ 0 w 7001933"/>
              <a:gd name="connsiteY0" fmla="*/ 2590800 h 2590800"/>
              <a:gd name="connsiteX1" fmla="*/ 423333 w 7001933"/>
              <a:gd name="connsiteY1" fmla="*/ 2573867 h 2590800"/>
              <a:gd name="connsiteX2" fmla="*/ 795866 w 7001933"/>
              <a:gd name="connsiteY2" fmla="*/ 2387600 h 2590800"/>
              <a:gd name="connsiteX3" fmla="*/ 1185333 w 7001933"/>
              <a:gd name="connsiteY3" fmla="*/ 2379134 h 2590800"/>
              <a:gd name="connsiteX4" fmla="*/ 1532466 w 7001933"/>
              <a:gd name="connsiteY4" fmla="*/ 2582334 h 2590800"/>
              <a:gd name="connsiteX5" fmla="*/ 4241800 w 7001933"/>
              <a:gd name="connsiteY5" fmla="*/ 2590800 h 2590800"/>
              <a:gd name="connsiteX6" fmla="*/ 4699000 w 7001933"/>
              <a:gd name="connsiteY6" fmla="*/ 2362200 h 2590800"/>
              <a:gd name="connsiteX7" fmla="*/ 5791200 w 7001933"/>
              <a:gd name="connsiteY7" fmla="*/ 2370667 h 2590800"/>
              <a:gd name="connsiteX8" fmla="*/ 5816600 w 7001933"/>
              <a:gd name="connsiteY8" fmla="*/ 2370667 h 2590800"/>
              <a:gd name="connsiteX9" fmla="*/ 6239933 w 7001933"/>
              <a:gd name="connsiteY9" fmla="*/ 2167468 h 2590800"/>
              <a:gd name="connsiteX10" fmla="*/ 7001933 w 7001933"/>
              <a:gd name="connsiteY10" fmla="*/ 0 h 2590800"/>
              <a:gd name="connsiteX0" fmla="*/ 0 w 6239933"/>
              <a:gd name="connsiteY0" fmla="*/ 423332 h 423332"/>
              <a:gd name="connsiteX1" fmla="*/ 423333 w 6239933"/>
              <a:gd name="connsiteY1" fmla="*/ 406399 h 423332"/>
              <a:gd name="connsiteX2" fmla="*/ 795866 w 6239933"/>
              <a:gd name="connsiteY2" fmla="*/ 220132 h 423332"/>
              <a:gd name="connsiteX3" fmla="*/ 1185333 w 6239933"/>
              <a:gd name="connsiteY3" fmla="*/ 211666 h 423332"/>
              <a:gd name="connsiteX4" fmla="*/ 1532466 w 6239933"/>
              <a:gd name="connsiteY4" fmla="*/ 414866 h 423332"/>
              <a:gd name="connsiteX5" fmla="*/ 4241800 w 6239933"/>
              <a:gd name="connsiteY5" fmla="*/ 423332 h 423332"/>
              <a:gd name="connsiteX6" fmla="*/ 4699000 w 6239933"/>
              <a:gd name="connsiteY6" fmla="*/ 194732 h 423332"/>
              <a:gd name="connsiteX7" fmla="*/ 5791200 w 6239933"/>
              <a:gd name="connsiteY7" fmla="*/ 203199 h 423332"/>
              <a:gd name="connsiteX8" fmla="*/ 5816600 w 6239933"/>
              <a:gd name="connsiteY8" fmla="*/ 203199 h 423332"/>
              <a:gd name="connsiteX9" fmla="*/ 6239933 w 6239933"/>
              <a:gd name="connsiteY9" fmla="*/ 0 h 423332"/>
              <a:gd name="connsiteX0" fmla="*/ 0 w 5816600"/>
              <a:gd name="connsiteY0" fmla="*/ 228600 h 228600"/>
              <a:gd name="connsiteX1" fmla="*/ 423333 w 5816600"/>
              <a:gd name="connsiteY1" fmla="*/ 211667 h 228600"/>
              <a:gd name="connsiteX2" fmla="*/ 795866 w 5816600"/>
              <a:gd name="connsiteY2" fmla="*/ 25400 h 228600"/>
              <a:gd name="connsiteX3" fmla="*/ 1185333 w 5816600"/>
              <a:gd name="connsiteY3" fmla="*/ 16934 h 228600"/>
              <a:gd name="connsiteX4" fmla="*/ 1532466 w 5816600"/>
              <a:gd name="connsiteY4" fmla="*/ 220134 h 228600"/>
              <a:gd name="connsiteX5" fmla="*/ 4241800 w 5816600"/>
              <a:gd name="connsiteY5" fmla="*/ 228600 h 228600"/>
              <a:gd name="connsiteX6" fmla="*/ 4699000 w 5816600"/>
              <a:gd name="connsiteY6" fmla="*/ 0 h 228600"/>
              <a:gd name="connsiteX7" fmla="*/ 5791200 w 5816600"/>
              <a:gd name="connsiteY7" fmla="*/ 8467 h 228600"/>
              <a:gd name="connsiteX8" fmla="*/ 5816600 w 5816600"/>
              <a:gd name="connsiteY8" fmla="*/ 8467 h 228600"/>
              <a:gd name="connsiteX0" fmla="*/ 0 w 5791200"/>
              <a:gd name="connsiteY0" fmla="*/ 228600 h 228600"/>
              <a:gd name="connsiteX1" fmla="*/ 423333 w 5791200"/>
              <a:gd name="connsiteY1" fmla="*/ 211667 h 228600"/>
              <a:gd name="connsiteX2" fmla="*/ 795866 w 5791200"/>
              <a:gd name="connsiteY2" fmla="*/ 25400 h 228600"/>
              <a:gd name="connsiteX3" fmla="*/ 1185333 w 5791200"/>
              <a:gd name="connsiteY3" fmla="*/ 16934 h 228600"/>
              <a:gd name="connsiteX4" fmla="*/ 1532466 w 5791200"/>
              <a:gd name="connsiteY4" fmla="*/ 220134 h 228600"/>
              <a:gd name="connsiteX5" fmla="*/ 4241800 w 5791200"/>
              <a:gd name="connsiteY5" fmla="*/ 228600 h 228600"/>
              <a:gd name="connsiteX6" fmla="*/ 4699000 w 5791200"/>
              <a:gd name="connsiteY6" fmla="*/ 0 h 228600"/>
              <a:gd name="connsiteX7" fmla="*/ 5791200 w 5791200"/>
              <a:gd name="connsiteY7" fmla="*/ 8467 h 228600"/>
              <a:gd name="connsiteX0" fmla="*/ 0 w 5505164"/>
              <a:gd name="connsiteY0" fmla="*/ 228600 h 228600"/>
              <a:gd name="connsiteX1" fmla="*/ 423333 w 5505164"/>
              <a:gd name="connsiteY1" fmla="*/ 211667 h 228600"/>
              <a:gd name="connsiteX2" fmla="*/ 795866 w 5505164"/>
              <a:gd name="connsiteY2" fmla="*/ 25400 h 228600"/>
              <a:gd name="connsiteX3" fmla="*/ 1185333 w 5505164"/>
              <a:gd name="connsiteY3" fmla="*/ 16934 h 228600"/>
              <a:gd name="connsiteX4" fmla="*/ 1532466 w 5505164"/>
              <a:gd name="connsiteY4" fmla="*/ 220134 h 228600"/>
              <a:gd name="connsiteX5" fmla="*/ 4241800 w 5505164"/>
              <a:gd name="connsiteY5" fmla="*/ 228600 h 228600"/>
              <a:gd name="connsiteX6" fmla="*/ 4699000 w 5505164"/>
              <a:gd name="connsiteY6" fmla="*/ 0 h 228600"/>
              <a:gd name="connsiteX7" fmla="*/ 5505164 w 5505164"/>
              <a:gd name="connsiteY7" fmla="*/ 27509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05164" h="228600">
                <a:moveTo>
                  <a:pt x="0" y="228600"/>
                </a:moveTo>
                <a:lnTo>
                  <a:pt x="423333" y="211667"/>
                </a:lnTo>
                <a:lnTo>
                  <a:pt x="795866" y="25400"/>
                </a:lnTo>
                <a:lnTo>
                  <a:pt x="1185333" y="16934"/>
                </a:lnTo>
                <a:lnTo>
                  <a:pt x="1532466" y="220134"/>
                </a:lnTo>
                <a:lnTo>
                  <a:pt x="4241800" y="228600"/>
                </a:lnTo>
                <a:lnTo>
                  <a:pt x="4699000" y="0"/>
                </a:lnTo>
                <a:lnTo>
                  <a:pt x="5505164" y="27509"/>
                </a:lnTo>
              </a:path>
            </a:pathLst>
          </a:custGeom>
          <a:ln w="76200" cmpd="sng">
            <a:solidFill>
              <a:schemeClr val="accent1"/>
            </a:solidFill>
            <a:prstDash val="sysDash"/>
          </a:ln>
          <a:effectLst>
            <a:glow rad="508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486079" y="1940132"/>
            <a:ext cx="2867721" cy="3109316"/>
          </a:xfrm>
          <a:custGeom>
            <a:avLst/>
            <a:gdLst>
              <a:gd name="connsiteX0" fmla="*/ 0 w 7806266"/>
              <a:gd name="connsiteY0" fmla="*/ 3285066 h 3285066"/>
              <a:gd name="connsiteX1" fmla="*/ 423333 w 7806266"/>
              <a:gd name="connsiteY1" fmla="*/ 3268133 h 3285066"/>
              <a:gd name="connsiteX2" fmla="*/ 795866 w 7806266"/>
              <a:gd name="connsiteY2" fmla="*/ 3081866 h 3285066"/>
              <a:gd name="connsiteX3" fmla="*/ 1185333 w 7806266"/>
              <a:gd name="connsiteY3" fmla="*/ 3073400 h 3285066"/>
              <a:gd name="connsiteX4" fmla="*/ 1532466 w 7806266"/>
              <a:gd name="connsiteY4" fmla="*/ 3276600 h 3285066"/>
              <a:gd name="connsiteX5" fmla="*/ 4241800 w 7806266"/>
              <a:gd name="connsiteY5" fmla="*/ 3285066 h 3285066"/>
              <a:gd name="connsiteX6" fmla="*/ 4699000 w 7806266"/>
              <a:gd name="connsiteY6" fmla="*/ 3056466 h 3285066"/>
              <a:gd name="connsiteX7" fmla="*/ 5791200 w 7806266"/>
              <a:gd name="connsiteY7" fmla="*/ 3064933 h 3285066"/>
              <a:gd name="connsiteX8" fmla="*/ 6180666 w 7806266"/>
              <a:gd name="connsiteY8" fmla="*/ 2870200 h 3285066"/>
              <a:gd name="connsiteX9" fmla="*/ 7001933 w 7806266"/>
              <a:gd name="connsiteY9" fmla="*/ 694266 h 3285066"/>
              <a:gd name="connsiteX10" fmla="*/ 7382933 w 7806266"/>
              <a:gd name="connsiteY10" fmla="*/ 457200 h 3285066"/>
              <a:gd name="connsiteX11" fmla="*/ 7806266 w 7806266"/>
              <a:gd name="connsiteY11" fmla="*/ 0 h 3285066"/>
              <a:gd name="connsiteX0" fmla="*/ 0 w 7806266"/>
              <a:gd name="connsiteY0" fmla="*/ 3285066 h 3285066"/>
              <a:gd name="connsiteX1" fmla="*/ 423333 w 7806266"/>
              <a:gd name="connsiteY1" fmla="*/ 3268133 h 3285066"/>
              <a:gd name="connsiteX2" fmla="*/ 795866 w 7806266"/>
              <a:gd name="connsiteY2" fmla="*/ 3081866 h 3285066"/>
              <a:gd name="connsiteX3" fmla="*/ 1185333 w 7806266"/>
              <a:gd name="connsiteY3" fmla="*/ 3073400 h 3285066"/>
              <a:gd name="connsiteX4" fmla="*/ 1532466 w 7806266"/>
              <a:gd name="connsiteY4" fmla="*/ 3276600 h 3285066"/>
              <a:gd name="connsiteX5" fmla="*/ 4241800 w 7806266"/>
              <a:gd name="connsiteY5" fmla="*/ 3285066 h 3285066"/>
              <a:gd name="connsiteX6" fmla="*/ 4699000 w 7806266"/>
              <a:gd name="connsiteY6" fmla="*/ 3056466 h 3285066"/>
              <a:gd name="connsiteX7" fmla="*/ 5791200 w 7806266"/>
              <a:gd name="connsiteY7" fmla="*/ 3064933 h 3285066"/>
              <a:gd name="connsiteX8" fmla="*/ 6239933 w 7806266"/>
              <a:gd name="connsiteY8" fmla="*/ 2861734 h 3285066"/>
              <a:gd name="connsiteX9" fmla="*/ 7001933 w 7806266"/>
              <a:gd name="connsiteY9" fmla="*/ 694266 h 3285066"/>
              <a:gd name="connsiteX10" fmla="*/ 7382933 w 7806266"/>
              <a:gd name="connsiteY10" fmla="*/ 457200 h 3285066"/>
              <a:gd name="connsiteX11" fmla="*/ 7806266 w 7806266"/>
              <a:gd name="connsiteY11" fmla="*/ 0 h 3285066"/>
              <a:gd name="connsiteX0" fmla="*/ 0 w 7806266"/>
              <a:gd name="connsiteY0" fmla="*/ 3285066 h 3285066"/>
              <a:gd name="connsiteX1" fmla="*/ 423333 w 7806266"/>
              <a:gd name="connsiteY1" fmla="*/ 3268133 h 3285066"/>
              <a:gd name="connsiteX2" fmla="*/ 795866 w 7806266"/>
              <a:gd name="connsiteY2" fmla="*/ 3081866 h 3285066"/>
              <a:gd name="connsiteX3" fmla="*/ 1185333 w 7806266"/>
              <a:gd name="connsiteY3" fmla="*/ 3073400 h 3285066"/>
              <a:gd name="connsiteX4" fmla="*/ 1532466 w 7806266"/>
              <a:gd name="connsiteY4" fmla="*/ 3276600 h 3285066"/>
              <a:gd name="connsiteX5" fmla="*/ 4241800 w 7806266"/>
              <a:gd name="connsiteY5" fmla="*/ 3285066 h 3285066"/>
              <a:gd name="connsiteX6" fmla="*/ 4699000 w 7806266"/>
              <a:gd name="connsiteY6" fmla="*/ 3056466 h 3285066"/>
              <a:gd name="connsiteX7" fmla="*/ 5791200 w 7806266"/>
              <a:gd name="connsiteY7" fmla="*/ 3064933 h 3285066"/>
              <a:gd name="connsiteX8" fmla="*/ 5816600 w 7806266"/>
              <a:gd name="connsiteY8" fmla="*/ 3064933 h 3285066"/>
              <a:gd name="connsiteX9" fmla="*/ 6239933 w 7806266"/>
              <a:gd name="connsiteY9" fmla="*/ 2861734 h 3285066"/>
              <a:gd name="connsiteX10" fmla="*/ 7001933 w 7806266"/>
              <a:gd name="connsiteY10" fmla="*/ 694266 h 3285066"/>
              <a:gd name="connsiteX11" fmla="*/ 7382933 w 7806266"/>
              <a:gd name="connsiteY11" fmla="*/ 457200 h 3285066"/>
              <a:gd name="connsiteX12" fmla="*/ 7806266 w 7806266"/>
              <a:gd name="connsiteY12" fmla="*/ 0 h 3285066"/>
              <a:gd name="connsiteX0" fmla="*/ 0 w 7382933"/>
              <a:gd name="connsiteY0" fmla="*/ 3268133 h 3285066"/>
              <a:gd name="connsiteX1" fmla="*/ 372533 w 7382933"/>
              <a:gd name="connsiteY1" fmla="*/ 3081866 h 3285066"/>
              <a:gd name="connsiteX2" fmla="*/ 762000 w 7382933"/>
              <a:gd name="connsiteY2" fmla="*/ 3073400 h 3285066"/>
              <a:gd name="connsiteX3" fmla="*/ 1109133 w 7382933"/>
              <a:gd name="connsiteY3" fmla="*/ 3276600 h 3285066"/>
              <a:gd name="connsiteX4" fmla="*/ 3818467 w 7382933"/>
              <a:gd name="connsiteY4" fmla="*/ 3285066 h 3285066"/>
              <a:gd name="connsiteX5" fmla="*/ 4275667 w 7382933"/>
              <a:gd name="connsiteY5" fmla="*/ 3056466 h 3285066"/>
              <a:gd name="connsiteX6" fmla="*/ 5367867 w 7382933"/>
              <a:gd name="connsiteY6" fmla="*/ 3064933 h 3285066"/>
              <a:gd name="connsiteX7" fmla="*/ 5393267 w 7382933"/>
              <a:gd name="connsiteY7" fmla="*/ 3064933 h 3285066"/>
              <a:gd name="connsiteX8" fmla="*/ 5816600 w 7382933"/>
              <a:gd name="connsiteY8" fmla="*/ 2861734 h 3285066"/>
              <a:gd name="connsiteX9" fmla="*/ 6578600 w 7382933"/>
              <a:gd name="connsiteY9" fmla="*/ 694266 h 3285066"/>
              <a:gd name="connsiteX10" fmla="*/ 6959600 w 7382933"/>
              <a:gd name="connsiteY10" fmla="*/ 457200 h 3285066"/>
              <a:gd name="connsiteX11" fmla="*/ 7382933 w 7382933"/>
              <a:gd name="connsiteY11" fmla="*/ 0 h 3285066"/>
              <a:gd name="connsiteX0" fmla="*/ 0 w 7010400"/>
              <a:gd name="connsiteY0" fmla="*/ 3081866 h 3285066"/>
              <a:gd name="connsiteX1" fmla="*/ 389467 w 7010400"/>
              <a:gd name="connsiteY1" fmla="*/ 3073400 h 3285066"/>
              <a:gd name="connsiteX2" fmla="*/ 736600 w 7010400"/>
              <a:gd name="connsiteY2" fmla="*/ 3276600 h 3285066"/>
              <a:gd name="connsiteX3" fmla="*/ 3445934 w 7010400"/>
              <a:gd name="connsiteY3" fmla="*/ 3285066 h 3285066"/>
              <a:gd name="connsiteX4" fmla="*/ 3903134 w 7010400"/>
              <a:gd name="connsiteY4" fmla="*/ 3056466 h 3285066"/>
              <a:gd name="connsiteX5" fmla="*/ 4995334 w 7010400"/>
              <a:gd name="connsiteY5" fmla="*/ 3064933 h 3285066"/>
              <a:gd name="connsiteX6" fmla="*/ 5020734 w 7010400"/>
              <a:gd name="connsiteY6" fmla="*/ 3064933 h 3285066"/>
              <a:gd name="connsiteX7" fmla="*/ 5444067 w 7010400"/>
              <a:gd name="connsiteY7" fmla="*/ 2861734 h 3285066"/>
              <a:gd name="connsiteX8" fmla="*/ 6206067 w 7010400"/>
              <a:gd name="connsiteY8" fmla="*/ 694266 h 3285066"/>
              <a:gd name="connsiteX9" fmla="*/ 6587067 w 7010400"/>
              <a:gd name="connsiteY9" fmla="*/ 457200 h 3285066"/>
              <a:gd name="connsiteX10" fmla="*/ 7010400 w 7010400"/>
              <a:gd name="connsiteY10" fmla="*/ 0 h 3285066"/>
              <a:gd name="connsiteX0" fmla="*/ 0 w 6620933"/>
              <a:gd name="connsiteY0" fmla="*/ 3073400 h 3285066"/>
              <a:gd name="connsiteX1" fmla="*/ 347133 w 6620933"/>
              <a:gd name="connsiteY1" fmla="*/ 3276600 h 3285066"/>
              <a:gd name="connsiteX2" fmla="*/ 3056467 w 6620933"/>
              <a:gd name="connsiteY2" fmla="*/ 3285066 h 3285066"/>
              <a:gd name="connsiteX3" fmla="*/ 3513667 w 6620933"/>
              <a:gd name="connsiteY3" fmla="*/ 3056466 h 3285066"/>
              <a:gd name="connsiteX4" fmla="*/ 4605867 w 6620933"/>
              <a:gd name="connsiteY4" fmla="*/ 3064933 h 3285066"/>
              <a:gd name="connsiteX5" fmla="*/ 4631267 w 6620933"/>
              <a:gd name="connsiteY5" fmla="*/ 3064933 h 3285066"/>
              <a:gd name="connsiteX6" fmla="*/ 5054600 w 6620933"/>
              <a:gd name="connsiteY6" fmla="*/ 2861734 h 3285066"/>
              <a:gd name="connsiteX7" fmla="*/ 5816600 w 6620933"/>
              <a:gd name="connsiteY7" fmla="*/ 694266 h 3285066"/>
              <a:gd name="connsiteX8" fmla="*/ 6197600 w 6620933"/>
              <a:gd name="connsiteY8" fmla="*/ 457200 h 3285066"/>
              <a:gd name="connsiteX9" fmla="*/ 6620933 w 6620933"/>
              <a:gd name="connsiteY9" fmla="*/ 0 h 3285066"/>
              <a:gd name="connsiteX0" fmla="*/ 0 w 6273800"/>
              <a:gd name="connsiteY0" fmla="*/ 3276600 h 3285066"/>
              <a:gd name="connsiteX1" fmla="*/ 2709334 w 6273800"/>
              <a:gd name="connsiteY1" fmla="*/ 3285066 h 3285066"/>
              <a:gd name="connsiteX2" fmla="*/ 3166534 w 6273800"/>
              <a:gd name="connsiteY2" fmla="*/ 3056466 h 3285066"/>
              <a:gd name="connsiteX3" fmla="*/ 4258734 w 6273800"/>
              <a:gd name="connsiteY3" fmla="*/ 3064933 h 3285066"/>
              <a:gd name="connsiteX4" fmla="*/ 4284134 w 6273800"/>
              <a:gd name="connsiteY4" fmla="*/ 3064933 h 3285066"/>
              <a:gd name="connsiteX5" fmla="*/ 4707467 w 6273800"/>
              <a:gd name="connsiteY5" fmla="*/ 2861734 h 3285066"/>
              <a:gd name="connsiteX6" fmla="*/ 5469467 w 6273800"/>
              <a:gd name="connsiteY6" fmla="*/ 694266 h 3285066"/>
              <a:gd name="connsiteX7" fmla="*/ 5850467 w 6273800"/>
              <a:gd name="connsiteY7" fmla="*/ 457200 h 3285066"/>
              <a:gd name="connsiteX8" fmla="*/ 6273800 w 6273800"/>
              <a:gd name="connsiteY8" fmla="*/ 0 h 3285066"/>
              <a:gd name="connsiteX0" fmla="*/ 0 w 3564466"/>
              <a:gd name="connsiteY0" fmla="*/ 3285066 h 3285066"/>
              <a:gd name="connsiteX1" fmla="*/ 457200 w 3564466"/>
              <a:gd name="connsiteY1" fmla="*/ 3056466 h 3285066"/>
              <a:gd name="connsiteX2" fmla="*/ 1549400 w 3564466"/>
              <a:gd name="connsiteY2" fmla="*/ 3064933 h 3285066"/>
              <a:gd name="connsiteX3" fmla="*/ 1574800 w 3564466"/>
              <a:gd name="connsiteY3" fmla="*/ 3064933 h 3285066"/>
              <a:gd name="connsiteX4" fmla="*/ 1998133 w 3564466"/>
              <a:gd name="connsiteY4" fmla="*/ 2861734 h 3285066"/>
              <a:gd name="connsiteX5" fmla="*/ 2760133 w 3564466"/>
              <a:gd name="connsiteY5" fmla="*/ 694266 h 3285066"/>
              <a:gd name="connsiteX6" fmla="*/ 3141133 w 3564466"/>
              <a:gd name="connsiteY6" fmla="*/ 457200 h 3285066"/>
              <a:gd name="connsiteX7" fmla="*/ 3564466 w 3564466"/>
              <a:gd name="connsiteY7" fmla="*/ 0 h 3285066"/>
              <a:gd name="connsiteX0" fmla="*/ 0 w 3107266"/>
              <a:gd name="connsiteY0" fmla="*/ 3056466 h 3065747"/>
              <a:gd name="connsiteX1" fmla="*/ 1092200 w 3107266"/>
              <a:gd name="connsiteY1" fmla="*/ 3064933 h 3065747"/>
              <a:gd name="connsiteX2" fmla="*/ 1117600 w 3107266"/>
              <a:gd name="connsiteY2" fmla="*/ 3064933 h 3065747"/>
              <a:gd name="connsiteX3" fmla="*/ 1540933 w 3107266"/>
              <a:gd name="connsiteY3" fmla="*/ 2861734 h 3065747"/>
              <a:gd name="connsiteX4" fmla="*/ 2302933 w 3107266"/>
              <a:gd name="connsiteY4" fmla="*/ 694266 h 3065747"/>
              <a:gd name="connsiteX5" fmla="*/ 2683933 w 3107266"/>
              <a:gd name="connsiteY5" fmla="*/ 457200 h 3065747"/>
              <a:gd name="connsiteX6" fmla="*/ 3107266 w 3107266"/>
              <a:gd name="connsiteY6" fmla="*/ 0 h 3065747"/>
              <a:gd name="connsiteX0" fmla="*/ 0 w 2287808"/>
              <a:gd name="connsiteY0" fmla="*/ 3113589 h 3113589"/>
              <a:gd name="connsiteX1" fmla="*/ 272742 w 2287808"/>
              <a:gd name="connsiteY1" fmla="*/ 3064933 h 3113589"/>
              <a:gd name="connsiteX2" fmla="*/ 298142 w 2287808"/>
              <a:gd name="connsiteY2" fmla="*/ 3064933 h 3113589"/>
              <a:gd name="connsiteX3" fmla="*/ 721475 w 2287808"/>
              <a:gd name="connsiteY3" fmla="*/ 2861734 h 3113589"/>
              <a:gd name="connsiteX4" fmla="*/ 1483475 w 2287808"/>
              <a:gd name="connsiteY4" fmla="*/ 694266 h 3113589"/>
              <a:gd name="connsiteX5" fmla="*/ 1864475 w 2287808"/>
              <a:gd name="connsiteY5" fmla="*/ 457200 h 3113589"/>
              <a:gd name="connsiteX6" fmla="*/ 2287808 w 2287808"/>
              <a:gd name="connsiteY6" fmla="*/ 0 h 3113589"/>
              <a:gd name="connsiteX0" fmla="*/ 0 w 2303270"/>
              <a:gd name="connsiteY0" fmla="*/ 3075507 h 3075507"/>
              <a:gd name="connsiteX1" fmla="*/ 288204 w 2303270"/>
              <a:gd name="connsiteY1" fmla="*/ 3064933 h 3075507"/>
              <a:gd name="connsiteX2" fmla="*/ 313604 w 2303270"/>
              <a:gd name="connsiteY2" fmla="*/ 3064933 h 3075507"/>
              <a:gd name="connsiteX3" fmla="*/ 736937 w 2303270"/>
              <a:gd name="connsiteY3" fmla="*/ 2861734 h 3075507"/>
              <a:gd name="connsiteX4" fmla="*/ 1498937 w 2303270"/>
              <a:gd name="connsiteY4" fmla="*/ 694266 h 3075507"/>
              <a:gd name="connsiteX5" fmla="*/ 1879937 w 2303270"/>
              <a:gd name="connsiteY5" fmla="*/ 457200 h 3075507"/>
              <a:gd name="connsiteX6" fmla="*/ 2303270 w 2303270"/>
              <a:gd name="connsiteY6" fmla="*/ 0 h 307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3270" h="3075507">
                <a:moveTo>
                  <a:pt x="0" y="3075507"/>
                </a:moveTo>
                <a:lnTo>
                  <a:pt x="288204" y="3064933"/>
                </a:lnTo>
                <a:cubicBezTo>
                  <a:pt x="296671" y="3062111"/>
                  <a:pt x="305137" y="3067755"/>
                  <a:pt x="313604" y="3064933"/>
                </a:cubicBezTo>
                <a:lnTo>
                  <a:pt x="736937" y="2861734"/>
                </a:lnTo>
                <a:lnTo>
                  <a:pt x="1498937" y="694266"/>
                </a:lnTo>
                <a:lnTo>
                  <a:pt x="1879937" y="457200"/>
                </a:lnTo>
                <a:lnTo>
                  <a:pt x="2303270" y="0"/>
                </a:lnTo>
              </a:path>
            </a:pathLst>
          </a:custGeom>
          <a:ln w="76200" cmpd="sng">
            <a:solidFill>
              <a:schemeClr val="accent1"/>
            </a:solidFill>
            <a:prstDash val="sysDash"/>
          </a:ln>
          <a:effectLst>
            <a:glow rad="508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7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  <p:bldP spid="16" grpId="0" animBg="1"/>
      <p:bldP spid="17" grpId="0" animBg="1"/>
      <p:bldP spid="4" grpId="0" animBg="1"/>
      <p:bldP spid="18" grpId="0"/>
      <p:bldP spid="20" grpId="0" animBg="1"/>
      <p:bldP spid="21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AFEA4027-45FD-F04C-951E-1DF7795094EB}"/>
              </a:ext>
            </a:extLst>
          </p:cNvPr>
          <p:cNvSpPr/>
          <p:nvPr/>
        </p:nvSpPr>
        <p:spPr>
          <a:xfrm>
            <a:off x="3790121" y="1987673"/>
            <a:ext cx="7871791" cy="817038"/>
          </a:xfrm>
          <a:custGeom>
            <a:avLst/>
            <a:gdLst>
              <a:gd name="connsiteX0" fmla="*/ 136176 w 817037"/>
              <a:gd name="connsiteY0" fmla="*/ 0 h 6729984"/>
              <a:gd name="connsiteX1" fmla="*/ 680861 w 817037"/>
              <a:gd name="connsiteY1" fmla="*/ 0 h 6729984"/>
              <a:gd name="connsiteX2" fmla="*/ 817037 w 817037"/>
              <a:gd name="connsiteY2" fmla="*/ 136176 h 6729984"/>
              <a:gd name="connsiteX3" fmla="*/ 817037 w 817037"/>
              <a:gd name="connsiteY3" fmla="*/ 6729984 h 6729984"/>
              <a:gd name="connsiteX4" fmla="*/ 817037 w 817037"/>
              <a:gd name="connsiteY4" fmla="*/ 6729984 h 6729984"/>
              <a:gd name="connsiteX5" fmla="*/ 0 w 817037"/>
              <a:gd name="connsiteY5" fmla="*/ 6729984 h 6729984"/>
              <a:gd name="connsiteX6" fmla="*/ 0 w 817037"/>
              <a:gd name="connsiteY6" fmla="*/ 6729984 h 6729984"/>
              <a:gd name="connsiteX7" fmla="*/ 0 w 817037"/>
              <a:gd name="connsiteY7" fmla="*/ 136176 h 6729984"/>
              <a:gd name="connsiteX8" fmla="*/ 136176 w 817037"/>
              <a:gd name="connsiteY8" fmla="*/ 0 h 672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037" h="6729984">
                <a:moveTo>
                  <a:pt x="817037" y="1121693"/>
                </a:moveTo>
                <a:lnTo>
                  <a:pt x="817037" y="5608291"/>
                </a:lnTo>
                <a:cubicBezTo>
                  <a:pt x="817037" y="6227783"/>
                  <a:pt x="809635" y="6729980"/>
                  <a:pt x="800505" y="6729980"/>
                </a:cubicBezTo>
                <a:lnTo>
                  <a:pt x="0" y="6729980"/>
                </a:lnTo>
                <a:lnTo>
                  <a:pt x="0" y="6729980"/>
                </a:lnTo>
                <a:lnTo>
                  <a:pt x="0" y="4"/>
                </a:lnTo>
                <a:lnTo>
                  <a:pt x="0" y="4"/>
                </a:lnTo>
                <a:lnTo>
                  <a:pt x="800505" y="4"/>
                </a:lnTo>
                <a:cubicBezTo>
                  <a:pt x="809635" y="4"/>
                  <a:pt x="817037" y="502201"/>
                  <a:pt x="817037" y="112169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accent1">
                <a:tint val="40000"/>
                <a:hueOff val="0"/>
                <a:satOff val="0"/>
                <a:lumOff val="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709" rIns="287534" bIns="163710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dirty="0">
                <a:solidFill>
                  <a:schemeClr val="tx1"/>
                </a:solidFill>
              </a:rPr>
              <a:t>Americans on dialysis get Medicare</a:t>
            </a:r>
            <a:endParaRPr lang="en-US" sz="2800" kern="1200" dirty="0">
              <a:solidFill>
                <a:schemeClr val="tx1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D2CF2D7-6D9B-6041-90DE-0B37107CE4C1}"/>
              </a:ext>
            </a:extLst>
          </p:cNvPr>
          <p:cNvSpPr/>
          <p:nvPr/>
        </p:nvSpPr>
        <p:spPr>
          <a:xfrm>
            <a:off x="3790121" y="3237501"/>
            <a:ext cx="7871791" cy="817038"/>
          </a:xfrm>
          <a:custGeom>
            <a:avLst/>
            <a:gdLst>
              <a:gd name="connsiteX0" fmla="*/ 136176 w 817037"/>
              <a:gd name="connsiteY0" fmla="*/ 0 h 6729984"/>
              <a:gd name="connsiteX1" fmla="*/ 680861 w 817037"/>
              <a:gd name="connsiteY1" fmla="*/ 0 h 6729984"/>
              <a:gd name="connsiteX2" fmla="*/ 817037 w 817037"/>
              <a:gd name="connsiteY2" fmla="*/ 136176 h 6729984"/>
              <a:gd name="connsiteX3" fmla="*/ 817037 w 817037"/>
              <a:gd name="connsiteY3" fmla="*/ 6729984 h 6729984"/>
              <a:gd name="connsiteX4" fmla="*/ 817037 w 817037"/>
              <a:gd name="connsiteY4" fmla="*/ 6729984 h 6729984"/>
              <a:gd name="connsiteX5" fmla="*/ 0 w 817037"/>
              <a:gd name="connsiteY5" fmla="*/ 6729984 h 6729984"/>
              <a:gd name="connsiteX6" fmla="*/ 0 w 817037"/>
              <a:gd name="connsiteY6" fmla="*/ 6729984 h 6729984"/>
              <a:gd name="connsiteX7" fmla="*/ 0 w 817037"/>
              <a:gd name="connsiteY7" fmla="*/ 136176 h 6729984"/>
              <a:gd name="connsiteX8" fmla="*/ 136176 w 817037"/>
              <a:gd name="connsiteY8" fmla="*/ 0 h 672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037" h="6729984">
                <a:moveTo>
                  <a:pt x="817037" y="1121693"/>
                </a:moveTo>
                <a:lnTo>
                  <a:pt x="817037" y="5608291"/>
                </a:lnTo>
                <a:cubicBezTo>
                  <a:pt x="817037" y="6227783"/>
                  <a:pt x="809635" y="6729980"/>
                  <a:pt x="800505" y="6729980"/>
                </a:cubicBezTo>
                <a:lnTo>
                  <a:pt x="0" y="6729980"/>
                </a:lnTo>
                <a:lnTo>
                  <a:pt x="0" y="6729980"/>
                </a:lnTo>
                <a:lnTo>
                  <a:pt x="0" y="4"/>
                </a:lnTo>
                <a:lnTo>
                  <a:pt x="0" y="4"/>
                </a:lnTo>
                <a:lnTo>
                  <a:pt x="800505" y="4"/>
                </a:lnTo>
                <a:cubicBezTo>
                  <a:pt x="809635" y="4"/>
                  <a:pt x="817037" y="502201"/>
                  <a:pt x="817037" y="112169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accent1">
                <a:tint val="40000"/>
                <a:hueOff val="0"/>
                <a:satOff val="0"/>
                <a:lumOff val="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709" rIns="287534" bIns="163710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kern="1200" dirty="0">
                <a:solidFill>
                  <a:schemeClr val="tx1"/>
                </a:solidFill>
              </a:rPr>
              <a:t>VA access does not depend on race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ED4407C-6B8A-4C45-B2C0-9298B027BB37}"/>
              </a:ext>
            </a:extLst>
          </p:cNvPr>
          <p:cNvSpPr/>
          <p:nvPr/>
        </p:nvSpPr>
        <p:spPr>
          <a:xfrm>
            <a:off x="3790121" y="4487328"/>
            <a:ext cx="7871791" cy="817038"/>
          </a:xfrm>
          <a:custGeom>
            <a:avLst/>
            <a:gdLst>
              <a:gd name="connsiteX0" fmla="*/ 136176 w 817037"/>
              <a:gd name="connsiteY0" fmla="*/ 0 h 6729984"/>
              <a:gd name="connsiteX1" fmla="*/ 680861 w 817037"/>
              <a:gd name="connsiteY1" fmla="*/ 0 h 6729984"/>
              <a:gd name="connsiteX2" fmla="*/ 817037 w 817037"/>
              <a:gd name="connsiteY2" fmla="*/ 136176 h 6729984"/>
              <a:gd name="connsiteX3" fmla="*/ 817037 w 817037"/>
              <a:gd name="connsiteY3" fmla="*/ 6729984 h 6729984"/>
              <a:gd name="connsiteX4" fmla="*/ 817037 w 817037"/>
              <a:gd name="connsiteY4" fmla="*/ 6729984 h 6729984"/>
              <a:gd name="connsiteX5" fmla="*/ 0 w 817037"/>
              <a:gd name="connsiteY5" fmla="*/ 6729984 h 6729984"/>
              <a:gd name="connsiteX6" fmla="*/ 0 w 817037"/>
              <a:gd name="connsiteY6" fmla="*/ 6729984 h 6729984"/>
              <a:gd name="connsiteX7" fmla="*/ 0 w 817037"/>
              <a:gd name="connsiteY7" fmla="*/ 136176 h 6729984"/>
              <a:gd name="connsiteX8" fmla="*/ 136176 w 817037"/>
              <a:gd name="connsiteY8" fmla="*/ 0 h 672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037" h="6729984">
                <a:moveTo>
                  <a:pt x="817037" y="1121693"/>
                </a:moveTo>
                <a:lnTo>
                  <a:pt x="817037" y="5608291"/>
                </a:lnTo>
                <a:cubicBezTo>
                  <a:pt x="817037" y="6227783"/>
                  <a:pt x="809635" y="6729980"/>
                  <a:pt x="800505" y="6729980"/>
                </a:cubicBezTo>
                <a:lnTo>
                  <a:pt x="0" y="6729980"/>
                </a:lnTo>
                <a:lnTo>
                  <a:pt x="0" y="6729980"/>
                </a:lnTo>
                <a:lnTo>
                  <a:pt x="0" y="4"/>
                </a:lnTo>
                <a:lnTo>
                  <a:pt x="0" y="4"/>
                </a:lnTo>
                <a:lnTo>
                  <a:pt x="800505" y="4"/>
                </a:lnTo>
                <a:cubicBezTo>
                  <a:pt x="809635" y="4"/>
                  <a:pt x="817037" y="502201"/>
                  <a:pt x="817037" y="112169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accent1">
                <a:tint val="40000"/>
                <a:hueOff val="0"/>
                <a:satOff val="0"/>
                <a:lumOff val="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709" rIns="287534" bIns="163710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kern="1200" dirty="0">
                <a:solidFill>
                  <a:schemeClr val="tx1"/>
                </a:solidFill>
              </a:rPr>
              <a:t>Aging into Medicare does not depend on race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037DCA7-E872-9C49-93ED-7C81402BF618}"/>
              </a:ext>
            </a:extLst>
          </p:cNvPr>
          <p:cNvSpPr/>
          <p:nvPr/>
        </p:nvSpPr>
        <p:spPr>
          <a:xfrm>
            <a:off x="3790121" y="1987673"/>
            <a:ext cx="7871791" cy="817038"/>
          </a:xfrm>
          <a:custGeom>
            <a:avLst/>
            <a:gdLst>
              <a:gd name="connsiteX0" fmla="*/ 136176 w 817037"/>
              <a:gd name="connsiteY0" fmla="*/ 0 h 6729984"/>
              <a:gd name="connsiteX1" fmla="*/ 680861 w 817037"/>
              <a:gd name="connsiteY1" fmla="*/ 0 h 6729984"/>
              <a:gd name="connsiteX2" fmla="*/ 817037 w 817037"/>
              <a:gd name="connsiteY2" fmla="*/ 136176 h 6729984"/>
              <a:gd name="connsiteX3" fmla="*/ 817037 w 817037"/>
              <a:gd name="connsiteY3" fmla="*/ 6729984 h 6729984"/>
              <a:gd name="connsiteX4" fmla="*/ 817037 w 817037"/>
              <a:gd name="connsiteY4" fmla="*/ 6729984 h 6729984"/>
              <a:gd name="connsiteX5" fmla="*/ 0 w 817037"/>
              <a:gd name="connsiteY5" fmla="*/ 6729984 h 6729984"/>
              <a:gd name="connsiteX6" fmla="*/ 0 w 817037"/>
              <a:gd name="connsiteY6" fmla="*/ 6729984 h 6729984"/>
              <a:gd name="connsiteX7" fmla="*/ 0 w 817037"/>
              <a:gd name="connsiteY7" fmla="*/ 136176 h 6729984"/>
              <a:gd name="connsiteX8" fmla="*/ 136176 w 817037"/>
              <a:gd name="connsiteY8" fmla="*/ 0 h 672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037" h="6729984">
                <a:moveTo>
                  <a:pt x="817037" y="1121693"/>
                </a:moveTo>
                <a:lnTo>
                  <a:pt x="817037" y="5608291"/>
                </a:lnTo>
                <a:cubicBezTo>
                  <a:pt x="817037" y="6227783"/>
                  <a:pt x="809635" y="6729980"/>
                  <a:pt x="800505" y="6729980"/>
                </a:cubicBezTo>
                <a:lnTo>
                  <a:pt x="0" y="6729980"/>
                </a:lnTo>
                <a:lnTo>
                  <a:pt x="0" y="6729980"/>
                </a:lnTo>
                <a:lnTo>
                  <a:pt x="0" y="4"/>
                </a:lnTo>
                <a:lnTo>
                  <a:pt x="0" y="4"/>
                </a:lnTo>
                <a:lnTo>
                  <a:pt x="800505" y="4"/>
                </a:lnTo>
                <a:cubicBezTo>
                  <a:pt x="809635" y="4"/>
                  <a:pt x="817037" y="502201"/>
                  <a:pt x="817037" y="112169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tint val="40000"/>
                <a:hueOff val="0"/>
                <a:satOff val="0"/>
                <a:lumOff val="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709" rIns="287534" bIns="163710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dirty="0">
                <a:solidFill>
                  <a:schemeClr val="tx1"/>
                </a:solidFill>
              </a:rPr>
              <a:t>Blacks survive longer than whites</a:t>
            </a:r>
            <a:endParaRPr lang="en-US" sz="2800" kern="1200" dirty="0">
              <a:solidFill>
                <a:schemeClr val="tx1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E71AC2B-7753-1F4A-B781-B32099ED8CA6}"/>
              </a:ext>
            </a:extLst>
          </p:cNvPr>
          <p:cNvSpPr/>
          <p:nvPr/>
        </p:nvSpPr>
        <p:spPr>
          <a:xfrm>
            <a:off x="3790121" y="3237501"/>
            <a:ext cx="7871791" cy="817038"/>
          </a:xfrm>
          <a:custGeom>
            <a:avLst/>
            <a:gdLst>
              <a:gd name="connsiteX0" fmla="*/ 136176 w 817037"/>
              <a:gd name="connsiteY0" fmla="*/ 0 h 6729984"/>
              <a:gd name="connsiteX1" fmla="*/ 680861 w 817037"/>
              <a:gd name="connsiteY1" fmla="*/ 0 h 6729984"/>
              <a:gd name="connsiteX2" fmla="*/ 817037 w 817037"/>
              <a:gd name="connsiteY2" fmla="*/ 136176 h 6729984"/>
              <a:gd name="connsiteX3" fmla="*/ 817037 w 817037"/>
              <a:gd name="connsiteY3" fmla="*/ 6729984 h 6729984"/>
              <a:gd name="connsiteX4" fmla="*/ 817037 w 817037"/>
              <a:gd name="connsiteY4" fmla="*/ 6729984 h 6729984"/>
              <a:gd name="connsiteX5" fmla="*/ 0 w 817037"/>
              <a:gd name="connsiteY5" fmla="*/ 6729984 h 6729984"/>
              <a:gd name="connsiteX6" fmla="*/ 0 w 817037"/>
              <a:gd name="connsiteY6" fmla="*/ 6729984 h 6729984"/>
              <a:gd name="connsiteX7" fmla="*/ 0 w 817037"/>
              <a:gd name="connsiteY7" fmla="*/ 136176 h 6729984"/>
              <a:gd name="connsiteX8" fmla="*/ 136176 w 817037"/>
              <a:gd name="connsiteY8" fmla="*/ 0 h 672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037" h="6729984">
                <a:moveTo>
                  <a:pt x="817037" y="1121693"/>
                </a:moveTo>
                <a:lnTo>
                  <a:pt x="817037" y="5608291"/>
                </a:lnTo>
                <a:cubicBezTo>
                  <a:pt x="817037" y="6227783"/>
                  <a:pt x="809635" y="6729980"/>
                  <a:pt x="800505" y="6729980"/>
                </a:cubicBezTo>
                <a:lnTo>
                  <a:pt x="0" y="6729980"/>
                </a:lnTo>
                <a:lnTo>
                  <a:pt x="0" y="6729980"/>
                </a:lnTo>
                <a:lnTo>
                  <a:pt x="0" y="4"/>
                </a:lnTo>
                <a:lnTo>
                  <a:pt x="0" y="4"/>
                </a:lnTo>
                <a:lnTo>
                  <a:pt x="800505" y="4"/>
                </a:lnTo>
                <a:cubicBezTo>
                  <a:pt x="809635" y="4"/>
                  <a:pt x="817037" y="502201"/>
                  <a:pt x="817037" y="112169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tint val="40000"/>
                <a:hueOff val="0"/>
                <a:satOff val="0"/>
                <a:lumOff val="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709" rIns="287534" bIns="163710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kern="1200" dirty="0">
                <a:solidFill>
                  <a:schemeClr val="tx1"/>
                </a:solidFill>
              </a:rPr>
              <a:t>Blacks survive longer than whites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460D234-B19B-2443-BFCA-05AABC7BFE55}"/>
              </a:ext>
            </a:extLst>
          </p:cNvPr>
          <p:cNvSpPr/>
          <p:nvPr/>
        </p:nvSpPr>
        <p:spPr>
          <a:xfrm>
            <a:off x="3790121" y="4487328"/>
            <a:ext cx="7871791" cy="817038"/>
          </a:xfrm>
          <a:custGeom>
            <a:avLst/>
            <a:gdLst>
              <a:gd name="connsiteX0" fmla="*/ 136176 w 817037"/>
              <a:gd name="connsiteY0" fmla="*/ 0 h 6729984"/>
              <a:gd name="connsiteX1" fmla="*/ 680861 w 817037"/>
              <a:gd name="connsiteY1" fmla="*/ 0 h 6729984"/>
              <a:gd name="connsiteX2" fmla="*/ 817037 w 817037"/>
              <a:gd name="connsiteY2" fmla="*/ 136176 h 6729984"/>
              <a:gd name="connsiteX3" fmla="*/ 817037 w 817037"/>
              <a:gd name="connsiteY3" fmla="*/ 6729984 h 6729984"/>
              <a:gd name="connsiteX4" fmla="*/ 817037 w 817037"/>
              <a:gd name="connsiteY4" fmla="*/ 6729984 h 6729984"/>
              <a:gd name="connsiteX5" fmla="*/ 0 w 817037"/>
              <a:gd name="connsiteY5" fmla="*/ 6729984 h 6729984"/>
              <a:gd name="connsiteX6" fmla="*/ 0 w 817037"/>
              <a:gd name="connsiteY6" fmla="*/ 6729984 h 6729984"/>
              <a:gd name="connsiteX7" fmla="*/ 0 w 817037"/>
              <a:gd name="connsiteY7" fmla="*/ 136176 h 6729984"/>
              <a:gd name="connsiteX8" fmla="*/ 136176 w 817037"/>
              <a:gd name="connsiteY8" fmla="*/ 0 h 672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037" h="6729984">
                <a:moveTo>
                  <a:pt x="817037" y="1121693"/>
                </a:moveTo>
                <a:lnTo>
                  <a:pt x="817037" y="5608291"/>
                </a:lnTo>
                <a:cubicBezTo>
                  <a:pt x="817037" y="6227783"/>
                  <a:pt x="809635" y="6729980"/>
                  <a:pt x="800505" y="6729980"/>
                </a:cubicBezTo>
                <a:lnTo>
                  <a:pt x="0" y="6729980"/>
                </a:lnTo>
                <a:lnTo>
                  <a:pt x="0" y="6729980"/>
                </a:lnTo>
                <a:lnTo>
                  <a:pt x="0" y="4"/>
                </a:lnTo>
                <a:lnTo>
                  <a:pt x="0" y="4"/>
                </a:lnTo>
                <a:lnTo>
                  <a:pt x="800505" y="4"/>
                </a:lnTo>
                <a:cubicBezTo>
                  <a:pt x="809635" y="4"/>
                  <a:pt x="817037" y="502201"/>
                  <a:pt x="817037" y="112169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tint val="40000"/>
                <a:hueOff val="0"/>
                <a:satOff val="0"/>
                <a:lumOff val="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709" rIns="287534" bIns="163710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kern="1200" dirty="0">
                <a:solidFill>
                  <a:schemeClr val="tx1"/>
                </a:solidFill>
              </a:rPr>
              <a:t>Mortality rates quickly match across races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Universal Healthcare Means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2AA9E0-7354-9B46-93A6-14864E6C042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FFFFFF"/>
                </a:solidFill>
              </a:rPr>
              <a:t>Dialysis: https://</a:t>
            </a:r>
            <a:r>
              <a:rPr lang="en-US" dirty="0" err="1">
                <a:solidFill>
                  <a:srgbClr val="FFFFFF"/>
                </a:solidFill>
              </a:rPr>
              <a:t>www.ncbi.nlm.nih.gov</a:t>
            </a:r>
            <a:r>
              <a:rPr lang="en-US" dirty="0">
                <a:solidFill>
                  <a:srgbClr val="FFFFFF"/>
                </a:solidFill>
              </a:rPr>
              <a:t>/</a:t>
            </a:r>
            <a:r>
              <a:rPr lang="en-US" dirty="0" err="1">
                <a:solidFill>
                  <a:srgbClr val="FFFFFF"/>
                </a:solidFill>
              </a:rPr>
              <a:t>pmc</a:t>
            </a:r>
            <a:r>
              <a:rPr lang="en-US" dirty="0">
                <a:solidFill>
                  <a:srgbClr val="FFFFFF"/>
                </a:solidFill>
              </a:rPr>
              <a:t>/articles/PMC2601720/ Accessed Sept 30 2017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FFFFFF"/>
                </a:solidFill>
              </a:rPr>
              <a:t>VA: http://</a:t>
            </a:r>
            <a:r>
              <a:rPr lang="en-US" dirty="0" err="1">
                <a:solidFill>
                  <a:srgbClr val="FFFFFF"/>
                </a:solidFill>
              </a:rPr>
              <a:t>www.latimes.com</a:t>
            </a:r>
            <a:r>
              <a:rPr lang="en-US" dirty="0">
                <a:solidFill>
                  <a:srgbClr val="FFFFFF"/>
                </a:solidFill>
              </a:rPr>
              <a:t>/science/</a:t>
            </a:r>
            <a:r>
              <a:rPr lang="en-US" dirty="0" err="1">
                <a:solidFill>
                  <a:srgbClr val="FFFFFF"/>
                </a:solidFill>
              </a:rPr>
              <a:t>sciencenow</a:t>
            </a:r>
            <a:r>
              <a:rPr lang="en-US" dirty="0">
                <a:solidFill>
                  <a:srgbClr val="FFFFFF"/>
                </a:solidFill>
              </a:rPr>
              <a:t>/la-sci-sn-health-racial-disparities-va-20150922-story.html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FFFFFF"/>
                </a:solidFill>
              </a:rPr>
              <a:t>DOI: 10.1161/CIRCULATIONAHA.114.015124; </a:t>
            </a:r>
            <a:r>
              <a:rPr lang="en-US" dirty="0" err="1">
                <a:solidFill>
                  <a:srgbClr val="FFFFFF"/>
                </a:solidFill>
              </a:rPr>
              <a:t>Kovesdy</a:t>
            </a:r>
            <a:r>
              <a:rPr lang="en-US" dirty="0">
                <a:solidFill>
                  <a:srgbClr val="FFFFFF"/>
                </a:solidFill>
              </a:rPr>
              <a:t>, Norris, Boulware, et. al, Circulation, Sept 18, 2015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dirty="0" err="1">
                <a:solidFill>
                  <a:srgbClr val="FFFFFF"/>
                </a:solidFill>
              </a:rPr>
              <a:t>Medicare:Thielke</a:t>
            </a:r>
            <a:r>
              <a:rPr lang="en-US" dirty="0">
                <a:solidFill>
                  <a:srgbClr val="FFFFFF"/>
                </a:solidFill>
              </a:rPr>
              <a:t>, Stephen, et al. J </a:t>
            </a:r>
            <a:r>
              <a:rPr lang="en-US" dirty="0" err="1">
                <a:solidFill>
                  <a:srgbClr val="FFFFFF"/>
                </a:solidFill>
              </a:rPr>
              <a:t>Pers</a:t>
            </a:r>
            <a:r>
              <a:rPr lang="en-US" dirty="0">
                <a:solidFill>
                  <a:srgbClr val="FFFFFF"/>
                </a:solidFill>
              </a:rPr>
              <a:t> Med 2015;5(4):440-451  </a:t>
            </a:r>
            <a:r>
              <a:rPr lang="pl-PL" dirty="0">
                <a:solidFill>
                  <a:srgbClr val="FFFFFF"/>
                </a:solidFill>
              </a:rPr>
              <a:t>doi:  10.3390/jpm5040440  </a:t>
            </a:r>
            <a:r>
              <a:rPr lang="pl-PL" dirty="0" err="1">
                <a:solidFill>
                  <a:srgbClr val="FFFFFF"/>
                </a:solidFill>
              </a:rPr>
              <a:t>Accessed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Oct</a:t>
            </a:r>
            <a:r>
              <a:rPr lang="pl-PL" dirty="0">
                <a:solidFill>
                  <a:srgbClr val="FFFFFF"/>
                </a:solidFill>
              </a:rPr>
              <a:t>. 4,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199" y="921247"/>
            <a:ext cx="96632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solidFill>
                  <a:srgbClr val="FFFF00"/>
                </a:solidFill>
              </a:rPr>
              <a:t>Racial Disparities Nearly Disappear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689AAF0-B9C6-4F48-B807-084677724E6F}"/>
              </a:ext>
            </a:extLst>
          </p:cNvPr>
          <p:cNvSpPr/>
          <p:nvPr/>
        </p:nvSpPr>
        <p:spPr>
          <a:xfrm>
            <a:off x="838199" y="1885543"/>
            <a:ext cx="3045694" cy="1021296"/>
          </a:xfrm>
          <a:custGeom>
            <a:avLst/>
            <a:gdLst>
              <a:gd name="connsiteX0" fmla="*/ 0 w 3307757"/>
              <a:gd name="connsiteY0" fmla="*/ 170219 h 1021296"/>
              <a:gd name="connsiteX1" fmla="*/ 170219 w 3307757"/>
              <a:gd name="connsiteY1" fmla="*/ 0 h 1021296"/>
              <a:gd name="connsiteX2" fmla="*/ 3137538 w 3307757"/>
              <a:gd name="connsiteY2" fmla="*/ 0 h 1021296"/>
              <a:gd name="connsiteX3" fmla="*/ 3307757 w 3307757"/>
              <a:gd name="connsiteY3" fmla="*/ 170219 h 1021296"/>
              <a:gd name="connsiteX4" fmla="*/ 3307757 w 3307757"/>
              <a:gd name="connsiteY4" fmla="*/ 851077 h 1021296"/>
              <a:gd name="connsiteX5" fmla="*/ 3137538 w 3307757"/>
              <a:gd name="connsiteY5" fmla="*/ 1021296 h 1021296"/>
              <a:gd name="connsiteX6" fmla="*/ 170219 w 3307757"/>
              <a:gd name="connsiteY6" fmla="*/ 1021296 h 1021296"/>
              <a:gd name="connsiteX7" fmla="*/ 0 w 3307757"/>
              <a:gd name="connsiteY7" fmla="*/ 851077 h 1021296"/>
              <a:gd name="connsiteX8" fmla="*/ 0 w 3307757"/>
              <a:gd name="connsiteY8" fmla="*/ 170219 h 102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7757" h="1021296">
                <a:moveTo>
                  <a:pt x="0" y="170219"/>
                </a:moveTo>
                <a:cubicBezTo>
                  <a:pt x="0" y="76210"/>
                  <a:pt x="76210" y="0"/>
                  <a:pt x="170219" y="0"/>
                </a:cubicBezTo>
                <a:lnTo>
                  <a:pt x="3137538" y="0"/>
                </a:lnTo>
                <a:cubicBezTo>
                  <a:pt x="3231547" y="0"/>
                  <a:pt x="3307757" y="76210"/>
                  <a:pt x="3307757" y="170219"/>
                </a:cubicBezTo>
                <a:lnTo>
                  <a:pt x="3307757" y="851077"/>
                </a:lnTo>
                <a:cubicBezTo>
                  <a:pt x="3307757" y="945086"/>
                  <a:pt x="3231547" y="1021296"/>
                  <a:pt x="3137538" y="1021296"/>
                </a:cubicBezTo>
                <a:lnTo>
                  <a:pt x="170219" y="1021296"/>
                </a:lnTo>
                <a:cubicBezTo>
                  <a:pt x="76210" y="1021296"/>
                  <a:pt x="0" y="945086"/>
                  <a:pt x="0" y="851077"/>
                </a:cubicBezTo>
                <a:lnTo>
                  <a:pt x="0" y="170219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016" tIns="118436" rIns="187016" bIns="118436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 dirty="0"/>
              <a:t>Dialysis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5A66273-135C-814C-9066-1C6BECAD2DC2}"/>
              </a:ext>
            </a:extLst>
          </p:cNvPr>
          <p:cNvSpPr/>
          <p:nvPr/>
        </p:nvSpPr>
        <p:spPr>
          <a:xfrm>
            <a:off x="838199" y="3135371"/>
            <a:ext cx="3045694" cy="1021296"/>
          </a:xfrm>
          <a:custGeom>
            <a:avLst/>
            <a:gdLst>
              <a:gd name="connsiteX0" fmla="*/ 0 w 3307757"/>
              <a:gd name="connsiteY0" fmla="*/ 170219 h 1021296"/>
              <a:gd name="connsiteX1" fmla="*/ 170219 w 3307757"/>
              <a:gd name="connsiteY1" fmla="*/ 0 h 1021296"/>
              <a:gd name="connsiteX2" fmla="*/ 3137538 w 3307757"/>
              <a:gd name="connsiteY2" fmla="*/ 0 h 1021296"/>
              <a:gd name="connsiteX3" fmla="*/ 3307757 w 3307757"/>
              <a:gd name="connsiteY3" fmla="*/ 170219 h 1021296"/>
              <a:gd name="connsiteX4" fmla="*/ 3307757 w 3307757"/>
              <a:gd name="connsiteY4" fmla="*/ 851077 h 1021296"/>
              <a:gd name="connsiteX5" fmla="*/ 3137538 w 3307757"/>
              <a:gd name="connsiteY5" fmla="*/ 1021296 h 1021296"/>
              <a:gd name="connsiteX6" fmla="*/ 170219 w 3307757"/>
              <a:gd name="connsiteY6" fmla="*/ 1021296 h 1021296"/>
              <a:gd name="connsiteX7" fmla="*/ 0 w 3307757"/>
              <a:gd name="connsiteY7" fmla="*/ 851077 h 1021296"/>
              <a:gd name="connsiteX8" fmla="*/ 0 w 3307757"/>
              <a:gd name="connsiteY8" fmla="*/ 170219 h 102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7757" h="1021296">
                <a:moveTo>
                  <a:pt x="0" y="170219"/>
                </a:moveTo>
                <a:cubicBezTo>
                  <a:pt x="0" y="76210"/>
                  <a:pt x="76210" y="0"/>
                  <a:pt x="170219" y="0"/>
                </a:cubicBezTo>
                <a:lnTo>
                  <a:pt x="3137538" y="0"/>
                </a:lnTo>
                <a:cubicBezTo>
                  <a:pt x="3231547" y="0"/>
                  <a:pt x="3307757" y="76210"/>
                  <a:pt x="3307757" y="170219"/>
                </a:cubicBezTo>
                <a:lnTo>
                  <a:pt x="3307757" y="851077"/>
                </a:lnTo>
                <a:cubicBezTo>
                  <a:pt x="3307757" y="945086"/>
                  <a:pt x="3231547" y="1021296"/>
                  <a:pt x="3137538" y="1021296"/>
                </a:cubicBezTo>
                <a:lnTo>
                  <a:pt x="170219" y="1021296"/>
                </a:lnTo>
                <a:cubicBezTo>
                  <a:pt x="76210" y="1021296"/>
                  <a:pt x="0" y="945086"/>
                  <a:pt x="0" y="851077"/>
                </a:cubicBezTo>
                <a:lnTo>
                  <a:pt x="0" y="170219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016" tIns="118436" rIns="187016" bIns="118436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/>
              <a:t>VA System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9805635-05EB-FF46-803F-28690CB352C5}"/>
              </a:ext>
            </a:extLst>
          </p:cNvPr>
          <p:cNvSpPr/>
          <p:nvPr/>
        </p:nvSpPr>
        <p:spPr>
          <a:xfrm>
            <a:off x="838199" y="4385198"/>
            <a:ext cx="3045694" cy="1021296"/>
          </a:xfrm>
          <a:custGeom>
            <a:avLst/>
            <a:gdLst>
              <a:gd name="connsiteX0" fmla="*/ 0 w 3307757"/>
              <a:gd name="connsiteY0" fmla="*/ 170219 h 1021296"/>
              <a:gd name="connsiteX1" fmla="*/ 170219 w 3307757"/>
              <a:gd name="connsiteY1" fmla="*/ 0 h 1021296"/>
              <a:gd name="connsiteX2" fmla="*/ 3137538 w 3307757"/>
              <a:gd name="connsiteY2" fmla="*/ 0 h 1021296"/>
              <a:gd name="connsiteX3" fmla="*/ 3307757 w 3307757"/>
              <a:gd name="connsiteY3" fmla="*/ 170219 h 1021296"/>
              <a:gd name="connsiteX4" fmla="*/ 3307757 w 3307757"/>
              <a:gd name="connsiteY4" fmla="*/ 851077 h 1021296"/>
              <a:gd name="connsiteX5" fmla="*/ 3137538 w 3307757"/>
              <a:gd name="connsiteY5" fmla="*/ 1021296 h 1021296"/>
              <a:gd name="connsiteX6" fmla="*/ 170219 w 3307757"/>
              <a:gd name="connsiteY6" fmla="*/ 1021296 h 1021296"/>
              <a:gd name="connsiteX7" fmla="*/ 0 w 3307757"/>
              <a:gd name="connsiteY7" fmla="*/ 851077 h 1021296"/>
              <a:gd name="connsiteX8" fmla="*/ 0 w 3307757"/>
              <a:gd name="connsiteY8" fmla="*/ 170219 h 102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7757" h="1021296">
                <a:moveTo>
                  <a:pt x="0" y="170219"/>
                </a:moveTo>
                <a:cubicBezTo>
                  <a:pt x="0" y="76210"/>
                  <a:pt x="76210" y="0"/>
                  <a:pt x="170219" y="0"/>
                </a:cubicBezTo>
                <a:lnTo>
                  <a:pt x="3137538" y="0"/>
                </a:lnTo>
                <a:cubicBezTo>
                  <a:pt x="3231547" y="0"/>
                  <a:pt x="3307757" y="76210"/>
                  <a:pt x="3307757" y="170219"/>
                </a:cubicBezTo>
                <a:lnTo>
                  <a:pt x="3307757" y="851077"/>
                </a:lnTo>
                <a:cubicBezTo>
                  <a:pt x="3307757" y="945086"/>
                  <a:pt x="3231547" y="1021296"/>
                  <a:pt x="3137538" y="1021296"/>
                </a:cubicBezTo>
                <a:lnTo>
                  <a:pt x="170219" y="1021296"/>
                </a:lnTo>
                <a:cubicBezTo>
                  <a:pt x="76210" y="1021296"/>
                  <a:pt x="0" y="945086"/>
                  <a:pt x="0" y="851077"/>
                </a:cubicBezTo>
                <a:lnTo>
                  <a:pt x="0" y="170219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016" tIns="118436" rIns="187016" bIns="118436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 dirty="0"/>
              <a:t>Age 65+</a:t>
            </a:r>
          </a:p>
        </p:txBody>
      </p:sp>
    </p:spTree>
    <p:extLst>
      <p:ext uri="{BB962C8B-B14F-4D97-AF65-F5344CB8AC3E}">
        <p14:creationId xmlns:p14="http://schemas.microsoft.com/office/powerpoint/2010/main" val="349694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3" grpId="0" animBg="1"/>
      <p:bldP spid="14" grpId="0" animBg="1"/>
      <p:bldP spid="6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1A0873-C645-574B-93F5-18B137278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Race/Ethnicity and Maternal Mortality</a:t>
            </a:r>
            <a:br>
              <a:rPr lang="en-US" dirty="0"/>
            </a:br>
            <a:r>
              <a:rPr lang="en-US" sz="2800" dirty="0"/>
              <a:t>Every group in the US does worse than Canadians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E1427-865E-C647-94E5-79E4ACA7461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MMWR September 2019 and OECD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773663-22E5-C44D-9952-020AAE5B79A5}"/>
              </a:ext>
            </a:extLst>
          </p:cNvPr>
          <p:cNvSpPr txBox="1"/>
          <p:nvPr/>
        </p:nvSpPr>
        <p:spPr>
          <a:xfrm>
            <a:off x="185057" y="2394857"/>
            <a:ext cx="23186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Maternal </a:t>
            </a:r>
          </a:p>
          <a:p>
            <a:r>
              <a:rPr lang="en-US" sz="2800" dirty="0">
                <a:solidFill>
                  <a:schemeClr val="bg1"/>
                </a:solidFill>
              </a:rPr>
              <a:t>deaths / 100,000 live births, 2016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85C8EA6-72E8-C34D-A411-9D8CD241E8E2}"/>
              </a:ext>
            </a:extLst>
          </p:cNvPr>
          <p:cNvGraphicFramePr/>
          <p:nvPr/>
        </p:nvGraphicFramePr>
        <p:xfrm>
          <a:off x="2601687" y="1458686"/>
          <a:ext cx="9329056" cy="4452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4142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0758" cy="1325563"/>
          </a:xfrm>
        </p:spPr>
        <p:txBody>
          <a:bodyPr/>
          <a:lstStyle/>
          <a:p>
            <a:r>
              <a:rPr lang="en-US" dirty="0"/>
              <a:t>Pregnancy Is Particularly </a:t>
            </a:r>
            <a:br>
              <a:rPr lang="en-US" dirty="0"/>
            </a:br>
            <a:r>
              <a:rPr lang="en-US" dirty="0"/>
              <a:t>Dangerous for Black Women in America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40C1BC-DC36-6D4B-AD12-17E45FEB48A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https://</a:t>
            </a:r>
            <a:r>
              <a:rPr lang="en-US" dirty="0" err="1"/>
              <a:t>www.cdc.gov</a:t>
            </a:r>
            <a:r>
              <a:rPr lang="en-US" dirty="0"/>
              <a:t>/</a:t>
            </a:r>
            <a:r>
              <a:rPr lang="en-US" dirty="0" err="1"/>
              <a:t>reproductivehealth</a:t>
            </a:r>
            <a:r>
              <a:rPr lang="en-US" dirty="0"/>
              <a:t>/maternal-mortality/</a:t>
            </a:r>
            <a:r>
              <a:rPr lang="en-US" dirty="0" err="1"/>
              <a:t>pregnancy-mortality-surveillance-system.htm?CDC_AA_refVal</a:t>
            </a:r>
            <a:r>
              <a:rPr lang="en-US" dirty="0"/>
              <a:t>=https%3A%2F%2Fwww.cdc.gov%2Freproductivehealth%2Fmaternalinfanthealth%2Fpregnancy-mortality-surveillance-system.htm</a:t>
            </a:r>
          </a:p>
          <a:p>
            <a:pPr>
              <a:lnSpc>
                <a:spcPct val="110000"/>
              </a:lnSpc>
            </a:pPr>
            <a:r>
              <a:rPr lang="en-US" dirty="0"/>
              <a:t>https://</a:t>
            </a:r>
            <a:r>
              <a:rPr lang="en-US" dirty="0" err="1"/>
              <a:t>reviewtoaction.org</a:t>
            </a:r>
            <a:r>
              <a:rPr lang="en-US" dirty="0"/>
              <a:t>/sites/default/files/national-portal-material/Report%20from%20Nine%20MMRCs%20final_0.pdf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CC66F15-9C76-304B-8F09-2389FCEA436F}"/>
              </a:ext>
            </a:extLst>
          </p:cNvPr>
          <p:cNvGraphicFramePr/>
          <p:nvPr/>
        </p:nvGraphicFramePr>
        <p:xfrm>
          <a:off x="2871988" y="1690687"/>
          <a:ext cx="5112683" cy="432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E0F21F6-9D5C-5141-965F-12CCD0F23172}"/>
              </a:ext>
            </a:extLst>
          </p:cNvPr>
          <p:cNvSpPr txBox="1"/>
          <p:nvPr/>
        </p:nvSpPr>
        <p:spPr>
          <a:xfrm>
            <a:off x="180304" y="2834090"/>
            <a:ext cx="288486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Maternal deaths per 100,000 live births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2011-2016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CC59B3-C328-194B-AD18-80B790ED8B64}"/>
              </a:ext>
            </a:extLst>
          </p:cNvPr>
          <p:cNvSpPr/>
          <p:nvPr/>
        </p:nvSpPr>
        <p:spPr>
          <a:xfrm>
            <a:off x="6497929" y="2834090"/>
            <a:ext cx="5257801" cy="187567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63%</a:t>
            </a:r>
            <a:r>
              <a:rPr lang="en-US" sz="3200" dirty="0"/>
              <a:t> of </a:t>
            </a:r>
          </a:p>
          <a:p>
            <a:pPr algn="ctr"/>
            <a:r>
              <a:rPr lang="en-US" sz="3200" dirty="0"/>
              <a:t>pregnancy-related deaths </a:t>
            </a:r>
            <a:r>
              <a:rPr lang="en-US" sz="4000" b="1" dirty="0">
                <a:solidFill>
                  <a:srgbClr val="FFFF00"/>
                </a:solidFill>
              </a:rPr>
              <a:t>were preventable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2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category"/>
        </p:bldSub>
      </p:bldGraphic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D9EEBA1-75C8-494D-98E9-90DC9AE659EE}"/>
              </a:ext>
            </a:extLst>
          </p:cNvPr>
          <p:cNvSpPr/>
          <p:nvPr/>
        </p:nvSpPr>
        <p:spPr>
          <a:xfrm>
            <a:off x="545621" y="1364466"/>
            <a:ext cx="10409926" cy="2946455"/>
          </a:xfrm>
          <a:prstGeom prst="rect">
            <a:avLst/>
          </a:prstGeom>
          <a:solidFill>
            <a:schemeClr val="accent2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69280" tIns="91440" rIns="91440" rtlCol="0" anchor="t" anchorCtr="0"/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86% are amenable to 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medical prevention 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treatment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0758" cy="1325563"/>
          </a:xfrm>
        </p:spPr>
        <p:txBody>
          <a:bodyPr/>
          <a:lstStyle/>
          <a:p>
            <a:r>
              <a:rPr lang="en-US" dirty="0"/>
              <a:t>Medical Conditions Shorten Black Lives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Ratios from MMWR May 2, 2017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Years assume a 4-year total difference for adults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Note: “Other” includes conditions (e.g., diabetes) for which Black death rates are higher and some (e.g., COPD, cirrhosis) for which Black death rates are lower.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838200" y="1426032"/>
          <a:ext cx="10515600" cy="4005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1D06689-47C1-324F-9B26-6797DAA2F8A5}"/>
              </a:ext>
            </a:extLst>
          </p:cNvPr>
          <p:cNvSpPr txBox="1"/>
          <p:nvPr/>
        </p:nvSpPr>
        <p:spPr>
          <a:xfrm>
            <a:off x="1606964" y="5431967"/>
            <a:ext cx="10039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</a:rPr>
              <a:t>Months of Adult Black Lives Lost as Compared to Whites </a:t>
            </a:r>
          </a:p>
        </p:txBody>
      </p:sp>
    </p:spTree>
    <p:extLst>
      <p:ext uri="{BB962C8B-B14F-4D97-AF65-F5344CB8AC3E}">
        <p14:creationId xmlns:p14="http://schemas.microsoft.com/office/powerpoint/2010/main" val="42801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4" grpId="0" uiExpand="1">
        <p:bldSub>
          <a:bldChart bld="seriesEl" animBg="0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Driving While Black</a:t>
            </a:r>
            <a:br>
              <a:rPr lang="en-US"/>
            </a:br>
            <a:r>
              <a:rPr lang="en-US" sz="2400"/>
              <a:t>More Likely to Be Searched, Less Likely to Be Found with Contraband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NY Times 10/25/15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2854934" y="1561171"/>
          <a:ext cx="8954207" cy="4408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735" y="1690688"/>
            <a:ext cx="2130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Black Rate / White Rate</a:t>
            </a:r>
          </a:p>
          <a:p>
            <a:r>
              <a:rPr lang="en-US" sz="2400">
                <a:solidFill>
                  <a:schemeClr val="bg1"/>
                </a:solidFill>
              </a:rPr>
              <a:t>(1.0 = Equally Likely)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311" y="3622888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Car Searched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311" y="4082309"/>
            <a:ext cx="2085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Contraband Found Among Those Searched</a:t>
            </a:r>
          </a:p>
        </p:txBody>
      </p:sp>
      <p:sp>
        <p:nvSpPr>
          <p:cNvPr id="9" name="Rectangle 8"/>
          <p:cNvSpPr/>
          <p:nvPr/>
        </p:nvSpPr>
        <p:spPr>
          <a:xfrm>
            <a:off x="238493" y="3721899"/>
            <a:ext cx="212734" cy="234007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8493" y="4188564"/>
            <a:ext cx="212734" cy="234007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13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Police More Likely to Kill Minority Men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AJPH 2018;108:1241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88786"/>
            <a:ext cx="230562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Police killings per 100,000 men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2184400" y="1235770"/>
          <a:ext cx="9169400" cy="478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6782B56-83D7-8D40-B786-C9152EC36DF5}"/>
              </a:ext>
            </a:extLst>
          </p:cNvPr>
          <p:cNvSpPr/>
          <p:nvPr/>
        </p:nvSpPr>
        <p:spPr>
          <a:xfrm>
            <a:off x="2305626" y="1616134"/>
            <a:ext cx="5943600" cy="172650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800" dirty="0"/>
              <a:t>Police killings per day in USA: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2.8</a:t>
            </a:r>
          </a:p>
          <a:p>
            <a:pPr algn="ctr"/>
            <a:r>
              <a:rPr lang="en-US" sz="2800" dirty="0"/>
              <a:t>Police killings account for </a:t>
            </a:r>
          </a:p>
          <a:p>
            <a:pPr algn="ctr">
              <a:spcAft>
                <a:spcPts val="1200"/>
              </a:spcAft>
            </a:pP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8% of all USA homicides</a:t>
            </a:r>
          </a:p>
        </p:txBody>
      </p:sp>
    </p:spTree>
    <p:extLst>
      <p:ext uri="{BB962C8B-B14F-4D97-AF65-F5344CB8AC3E}">
        <p14:creationId xmlns:p14="http://schemas.microsoft.com/office/powerpoint/2010/main" val="2433026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242E4-1D52-449A-AC09-E4C8F52CDEE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outdoor, building, road, street&#10;&#10;Description automatically generated">
            <a:extLst>
              <a:ext uri="{FF2B5EF4-FFF2-40B4-BE49-F238E27FC236}">
                <a16:creationId xmlns:a16="http://schemas.microsoft.com/office/drawing/2014/main" id="{4C7331A3-1E98-4EE4-88EA-CBA7F57D0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-96774"/>
            <a:ext cx="11279570" cy="611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05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525DF9-2944-4DB1-96CE-DEDF28AD15A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-4000000" y="-2688771"/>
            <a:ext cx="4000000" cy="3000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ECE234-1096-4B55-8DBE-B2BC2B251F99}"/>
              </a:ext>
            </a:extLst>
          </p:cNvPr>
          <p:cNvSpPr txBox="1"/>
          <p:nvPr/>
        </p:nvSpPr>
        <p:spPr>
          <a:xfrm>
            <a:off x="1052052" y="521109"/>
            <a:ext cx="1008789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>
                <a:solidFill>
                  <a:srgbClr val="FF0000"/>
                </a:solidFill>
              </a:rPr>
              <a:t>Now is the time, what are you waiting for?</a:t>
            </a:r>
          </a:p>
          <a:p>
            <a:pPr>
              <a:spcAft>
                <a:spcPts val="120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What are you willing to do about it?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Who is your congressman?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Does your congressman support Single Payer?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Have you ever visited your congressman?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Have you ever written your congressman?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Have you ever called your congressman?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Are you willing to host an educational meeting?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When are you going to do it?</a:t>
            </a:r>
          </a:p>
        </p:txBody>
      </p:sp>
    </p:spTree>
    <p:extLst>
      <p:ext uri="{BB962C8B-B14F-4D97-AF65-F5344CB8AC3E}">
        <p14:creationId xmlns:p14="http://schemas.microsoft.com/office/powerpoint/2010/main" val="391127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2c832a0fc_1_26"/>
          <p:cNvSpPr txBox="1">
            <a:spLocks noGrp="1"/>
          </p:cNvSpPr>
          <p:nvPr>
            <p:ph type="ctrTitle"/>
          </p:nvPr>
        </p:nvSpPr>
        <p:spPr>
          <a:xfrm>
            <a:off x="2209800" y="2694000"/>
            <a:ext cx="7772400" cy="14700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Dr. Fegan has </a:t>
            </a:r>
            <a:br>
              <a:rPr lang="en-US" dirty="0"/>
            </a:br>
            <a:r>
              <a:rPr lang="en-US" dirty="0"/>
              <a:t>no financial disclosures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8735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60"/>
          <p:cNvSpPr txBox="1"/>
          <p:nvPr/>
        </p:nvSpPr>
        <p:spPr>
          <a:xfrm>
            <a:off x="2087881" y="2096377"/>
            <a:ext cx="8016241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lt1"/>
                </a:solidFill>
                <a:ea typeface="Libre Franklin"/>
                <a:cs typeface="Libre Franklin"/>
                <a:sym typeface="Libre Franklin"/>
              </a:rPr>
              <a:t>Medicare for All </a:t>
            </a:r>
            <a:endParaRPr sz="6600" b="1" dirty="0">
              <a:solidFill>
                <a:schemeClr val="lt1"/>
              </a:solidFill>
              <a:ea typeface="Libre Franklin"/>
              <a:cs typeface="Libre Franklin"/>
              <a:sym typeface="Libre Franklin"/>
            </a:endParaRPr>
          </a:p>
          <a:p>
            <a:pPr algn="ctr"/>
            <a:r>
              <a:rPr lang="en-US" sz="6600" b="1" dirty="0">
                <a:solidFill>
                  <a:schemeClr val="lt1"/>
                </a:solidFill>
                <a:ea typeface="Libre Franklin"/>
                <a:cs typeface="Libre Franklin"/>
                <a:sym typeface="Libre Franklin"/>
              </a:rPr>
              <a:t>is </a:t>
            </a:r>
            <a:r>
              <a:rPr lang="en-US" sz="6600" b="1" dirty="0">
                <a:solidFill>
                  <a:srgbClr val="FFFF00"/>
                </a:solidFill>
                <a:ea typeface="Libre Franklin"/>
                <a:cs typeface="Libre Franklin"/>
                <a:sym typeface="Libre Franklin"/>
              </a:rPr>
              <a:t>the answer</a:t>
            </a:r>
            <a:r>
              <a:rPr lang="en-US" sz="6600" b="1" dirty="0">
                <a:solidFill>
                  <a:schemeClr val="lt1"/>
                </a:solidFill>
                <a:ea typeface="Libre Franklin"/>
                <a:cs typeface="Libre Franklin"/>
                <a:sym typeface="Libre Franklin"/>
              </a:rPr>
              <a:t>.</a:t>
            </a:r>
            <a:endParaRPr sz="6600" dirty="0"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35242660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38,882 Deaths During 2019 </a:t>
            </a:r>
            <a:br>
              <a:rPr lang="en-US" dirty="0"/>
            </a:br>
            <a:r>
              <a:rPr lang="en-US" dirty="0"/>
              <a:t>Due to </a:t>
            </a:r>
            <a:r>
              <a:rPr lang="en-US" dirty="0" err="1"/>
              <a:t>Uninsurance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Woolhandler &amp; </a:t>
            </a:r>
            <a:r>
              <a:rPr lang="en-US" dirty="0" err="1"/>
              <a:t>Himmelsetin</a:t>
            </a:r>
            <a:r>
              <a:rPr lang="en-US" dirty="0"/>
              <a:t>. Ann </a:t>
            </a:r>
            <a:r>
              <a:rPr lang="en-US" dirty="0" err="1"/>
              <a:t>Int</a:t>
            </a:r>
            <a:r>
              <a:rPr lang="en-US" dirty="0"/>
              <a:t> Med 2017;167:424</a:t>
            </a:r>
          </a:p>
          <a:p>
            <a:r>
              <a:rPr lang="en-US" dirty="0"/>
              <a:t>Based on best estimate from multiple studies of 1 death per 769 uninsured/year and number of uninsured at the time of the survey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09207" y="1680714"/>
          <a:ext cx="8773586" cy="414528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517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589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State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%</a:t>
                      </a:r>
                      <a:r>
                        <a:rPr lang="en-US" sz="2800" baseline="0"/>
                        <a:t> Uninsured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Excess Deaths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589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Texas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18.1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6,731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589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California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8.1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4,143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589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Florida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14.5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3,999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589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Georgia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14.6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1,989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589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North Carolina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10.7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1,447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4379544"/>
                  </a:ext>
                </a:extLst>
              </a:tr>
              <a:tr h="494589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New York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5.5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1,397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589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USA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9.1%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38,882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47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A9FFB-453A-4E45-A6AE-168B95431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Wages Are </a:t>
            </a:r>
            <a:r>
              <a:rPr lang="en-US" i="1" dirty="0">
                <a:solidFill>
                  <a:srgbClr val="FFFF00"/>
                </a:solidFill>
              </a:rPr>
              <a:t>Not Keeping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EA995-0AFE-834E-8DD1-53BE79C5FC7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www.nytimes.com</a:t>
            </a:r>
            <a:r>
              <a:rPr lang="en-US" dirty="0"/>
              <a:t>/2019/09/25/health/employer-health-insurance-</a:t>
            </a:r>
            <a:r>
              <a:rPr lang="en-US" dirty="0" err="1"/>
              <a:t>cost.html</a:t>
            </a:r>
            <a:r>
              <a:rPr lang="en-US" dirty="0"/>
              <a:t> Accessed Sept 27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0695D1-51BF-824D-993F-7DF5077D4589}"/>
              </a:ext>
            </a:extLst>
          </p:cNvPr>
          <p:cNvGraphicFramePr>
            <a:graphicFrameLocks noGrp="1"/>
          </p:cNvGraphicFramePr>
          <p:nvPr/>
        </p:nvGraphicFramePr>
        <p:xfrm>
          <a:off x="1191672" y="1507068"/>
          <a:ext cx="1102368" cy="41305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2368">
                  <a:extLst>
                    <a:ext uri="{9D8B030D-6E8A-4147-A177-3AD203B41FA5}">
                      <a16:colId xmlns:a16="http://schemas.microsoft.com/office/drawing/2014/main" val="1033373954"/>
                    </a:ext>
                  </a:extLst>
                </a:gridCol>
              </a:tblGrid>
              <a:tr h="590083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150%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260496"/>
                  </a:ext>
                </a:extLst>
              </a:tr>
              <a:tr h="590083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125%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879876"/>
                  </a:ext>
                </a:extLst>
              </a:tr>
              <a:tr h="590083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100%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202318"/>
                  </a:ext>
                </a:extLst>
              </a:tr>
              <a:tr h="590083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75%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708479"/>
                  </a:ext>
                </a:extLst>
              </a:tr>
              <a:tr h="590083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50%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014256"/>
                  </a:ext>
                </a:extLst>
              </a:tr>
              <a:tr h="590083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420288"/>
                  </a:ext>
                </a:extLst>
              </a:tr>
              <a:tr h="590083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16581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D3020F5-5200-DC4E-B8A1-7F5D399E2CAD}"/>
              </a:ext>
            </a:extLst>
          </p:cNvPr>
          <p:cNvGraphicFramePr>
            <a:graphicFrameLocks noGrp="1"/>
          </p:cNvGraphicFramePr>
          <p:nvPr/>
        </p:nvGraphicFramePr>
        <p:xfrm>
          <a:off x="1302997" y="5408200"/>
          <a:ext cx="10754712" cy="518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2452">
                  <a:extLst>
                    <a:ext uri="{9D8B030D-6E8A-4147-A177-3AD203B41FA5}">
                      <a16:colId xmlns:a16="http://schemas.microsoft.com/office/drawing/2014/main" val="1342786125"/>
                    </a:ext>
                  </a:extLst>
                </a:gridCol>
                <a:gridCol w="1792452">
                  <a:extLst>
                    <a:ext uri="{9D8B030D-6E8A-4147-A177-3AD203B41FA5}">
                      <a16:colId xmlns:a16="http://schemas.microsoft.com/office/drawing/2014/main" val="3334857455"/>
                    </a:ext>
                  </a:extLst>
                </a:gridCol>
                <a:gridCol w="1792452">
                  <a:extLst>
                    <a:ext uri="{9D8B030D-6E8A-4147-A177-3AD203B41FA5}">
                      <a16:colId xmlns:a16="http://schemas.microsoft.com/office/drawing/2014/main" val="1358705760"/>
                    </a:ext>
                  </a:extLst>
                </a:gridCol>
                <a:gridCol w="1792452">
                  <a:extLst>
                    <a:ext uri="{9D8B030D-6E8A-4147-A177-3AD203B41FA5}">
                      <a16:colId xmlns:a16="http://schemas.microsoft.com/office/drawing/2014/main" val="2415106710"/>
                    </a:ext>
                  </a:extLst>
                </a:gridCol>
                <a:gridCol w="1792452">
                  <a:extLst>
                    <a:ext uri="{9D8B030D-6E8A-4147-A177-3AD203B41FA5}">
                      <a16:colId xmlns:a16="http://schemas.microsoft.com/office/drawing/2014/main" val="1282614934"/>
                    </a:ext>
                  </a:extLst>
                </a:gridCol>
                <a:gridCol w="1792452">
                  <a:extLst>
                    <a:ext uri="{9D8B030D-6E8A-4147-A177-3AD203B41FA5}">
                      <a16:colId xmlns:a16="http://schemas.microsoft.com/office/drawing/2014/main" val="2417672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2009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2011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2013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2015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2017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2019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49515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F1B73B-14D3-CD46-85B5-415A13A09A32}"/>
              </a:ext>
            </a:extLst>
          </p:cNvPr>
          <p:cNvGraphicFramePr>
            <a:graphicFrameLocks noGrp="1"/>
          </p:cNvGraphicFramePr>
          <p:nvPr/>
        </p:nvGraphicFramePr>
        <p:xfrm>
          <a:off x="2332187" y="1690685"/>
          <a:ext cx="9284085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84085">
                  <a:extLst>
                    <a:ext uri="{9D8B030D-6E8A-4147-A177-3AD203B41FA5}">
                      <a16:colId xmlns:a16="http://schemas.microsoft.com/office/drawing/2014/main" val="2908645313"/>
                    </a:ext>
                  </a:extLst>
                </a:gridCol>
              </a:tblGrid>
              <a:tr h="604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640026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492726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351675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0681815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609650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646426"/>
                  </a:ext>
                </a:extLst>
              </a:tr>
            </a:tbl>
          </a:graphicData>
        </a:graphic>
      </p:graphicFrame>
      <p:pic>
        <p:nvPicPr>
          <p:cNvPr id="8" name="Picture 7" hidden="1">
            <a:extLst>
              <a:ext uri="{FF2B5EF4-FFF2-40B4-BE49-F238E27FC236}">
                <a16:creationId xmlns:a16="http://schemas.microsoft.com/office/drawing/2014/main" id="{6D8AD516-112B-804F-A199-E11145C29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9" t="12488" r="44571" b="23478"/>
          <a:stretch/>
        </p:blipFill>
        <p:spPr>
          <a:xfrm>
            <a:off x="24379" y="5158079"/>
            <a:ext cx="1803400" cy="1351585"/>
          </a:xfrm>
          <a:prstGeom prst="rect">
            <a:avLst/>
          </a:prstGeom>
        </p:spPr>
      </p:pic>
      <p:sp>
        <p:nvSpPr>
          <p:cNvPr id="11" name="Inflation" hidden="1">
            <a:extLst>
              <a:ext uri="{FF2B5EF4-FFF2-40B4-BE49-F238E27FC236}">
                <a16:creationId xmlns:a16="http://schemas.microsoft.com/office/drawing/2014/main" id="{41B7C936-245A-6940-8CAC-E5DE7CE1C8FA}"/>
              </a:ext>
            </a:extLst>
          </p:cNvPr>
          <p:cNvSpPr/>
          <p:nvPr/>
        </p:nvSpPr>
        <p:spPr>
          <a:xfrm>
            <a:off x="2370673" y="4859867"/>
            <a:ext cx="9245600" cy="474133"/>
          </a:xfrm>
          <a:custGeom>
            <a:avLst/>
            <a:gdLst>
              <a:gd name="connsiteX0" fmla="*/ 0 w 9245600"/>
              <a:gd name="connsiteY0" fmla="*/ 423333 h 423333"/>
              <a:gd name="connsiteX1" fmla="*/ 1608666 w 9245600"/>
              <a:gd name="connsiteY1" fmla="*/ 364066 h 423333"/>
              <a:gd name="connsiteX2" fmla="*/ 3285066 w 9245600"/>
              <a:gd name="connsiteY2" fmla="*/ 262466 h 423333"/>
              <a:gd name="connsiteX3" fmla="*/ 4207933 w 9245600"/>
              <a:gd name="connsiteY3" fmla="*/ 237066 h 423333"/>
              <a:gd name="connsiteX4" fmla="*/ 5969000 w 9245600"/>
              <a:gd name="connsiteY4" fmla="*/ 194733 h 423333"/>
              <a:gd name="connsiteX5" fmla="*/ 6527800 w 9245600"/>
              <a:gd name="connsiteY5" fmla="*/ 169333 h 423333"/>
              <a:gd name="connsiteX6" fmla="*/ 9245600 w 9245600"/>
              <a:gd name="connsiteY6" fmla="*/ 0 h 42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45600" h="423333">
                <a:moveTo>
                  <a:pt x="0" y="423333"/>
                </a:moveTo>
                <a:lnTo>
                  <a:pt x="1608666" y="364066"/>
                </a:lnTo>
                <a:lnTo>
                  <a:pt x="3285066" y="262466"/>
                </a:lnTo>
                <a:lnTo>
                  <a:pt x="4207933" y="237066"/>
                </a:lnTo>
                <a:lnTo>
                  <a:pt x="5969000" y="194733"/>
                </a:lnTo>
                <a:lnTo>
                  <a:pt x="6527800" y="169333"/>
                </a:lnTo>
                <a:lnTo>
                  <a:pt x="9245600" y="0"/>
                </a:lnTo>
              </a:path>
            </a:pathLst>
          </a:custGeom>
          <a:noFill/>
          <a:ln w="76200" cap="rnd"/>
          <a:effectLst>
            <a:glow rad="381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Workers' earnings curve">
            <a:extLst>
              <a:ext uri="{FF2B5EF4-FFF2-40B4-BE49-F238E27FC236}">
                <a16:creationId xmlns:a16="http://schemas.microsoft.com/office/drawing/2014/main" id="{BB9F0092-5A33-E441-99AC-BDE749525DB0}"/>
              </a:ext>
            </a:extLst>
          </p:cNvPr>
          <p:cNvSpPr/>
          <p:nvPr/>
        </p:nvSpPr>
        <p:spPr>
          <a:xfrm>
            <a:off x="2319873" y="4699001"/>
            <a:ext cx="9296400" cy="635000"/>
          </a:xfrm>
          <a:custGeom>
            <a:avLst/>
            <a:gdLst>
              <a:gd name="connsiteX0" fmla="*/ 0 w 9296400"/>
              <a:gd name="connsiteY0" fmla="*/ 567267 h 567267"/>
              <a:gd name="connsiteX1" fmla="*/ 1405467 w 9296400"/>
              <a:gd name="connsiteY1" fmla="*/ 499533 h 567267"/>
              <a:gd name="connsiteX2" fmla="*/ 2226733 w 9296400"/>
              <a:gd name="connsiteY2" fmla="*/ 474133 h 567267"/>
              <a:gd name="connsiteX3" fmla="*/ 3750733 w 9296400"/>
              <a:gd name="connsiteY3" fmla="*/ 431800 h 567267"/>
              <a:gd name="connsiteX4" fmla="*/ 4859867 w 9296400"/>
              <a:gd name="connsiteY4" fmla="*/ 313267 h 567267"/>
              <a:gd name="connsiteX5" fmla="*/ 7433733 w 9296400"/>
              <a:gd name="connsiteY5" fmla="*/ 177800 h 567267"/>
              <a:gd name="connsiteX6" fmla="*/ 9296400 w 9296400"/>
              <a:gd name="connsiteY6" fmla="*/ 0 h 56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96400" h="567267">
                <a:moveTo>
                  <a:pt x="0" y="567267"/>
                </a:moveTo>
                <a:lnTo>
                  <a:pt x="1405467" y="499533"/>
                </a:lnTo>
                <a:lnTo>
                  <a:pt x="2226733" y="474133"/>
                </a:lnTo>
                <a:lnTo>
                  <a:pt x="3750733" y="431800"/>
                </a:lnTo>
                <a:lnTo>
                  <a:pt x="4859867" y="313267"/>
                </a:lnTo>
                <a:lnTo>
                  <a:pt x="7433733" y="177800"/>
                </a:lnTo>
                <a:lnTo>
                  <a:pt x="9296400" y="0"/>
                </a:lnTo>
              </a:path>
            </a:pathLst>
          </a:custGeom>
          <a:noFill/>
          <a:ln w="76200" cap="rnd">
            <a:solidFill>
              <a:schemeClr val="accent4"/>
            </a:solidFill>
          </a:ln>
          <a:effectLst>
            <a:glow rad="381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ECC17D-A2B7-4144-BA25-2A14BB4D01EC}"/>
              </a:ext>
            </a:extLst>
          </p:cNvPr>
          <p:cNvSpPr txBox="1"/>
          <p:nvPr/>
        </p:nvSpPr>
        <p:spPr>
          <a:xfrm>
            <a:off x="24379" y="2463839"/>
            <a:ext cx="1354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Increase since 2009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AD238C-F757-2040-AB52-BCE2DBE21740}"/>
              </a:ext>
            </a:extLst>
          </p:cNvPr>
          <p:cNvSpPr txBox="1"/>
          <p:nvPr/>
        </p:nvSpPr>
        <p:spPr>
          <a:xfrm>
            <a:off x="9723074" y="920359"/>
            <a:ext cx="20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Deductibles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00A776-F032-6249-BA5C-D3A0B9F6611A}"/>
              </a:ext>
            </a:extLst>
          </p:cNvPr>
          <p:cNvSpPr txBox="1"/>
          <p:nvPr/>
        </p:nvSpPr>
        <p:spPr>
          <a:xfrm>
            <a:off x="8863865" y="3513001"/>
            <a:ext cx="2924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Family premiums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21B6D8-8FA2-EC4A-9C74-51D49F319929}"/>
              </a:ext>
            </a:extLst>
          </p:cNvPr>
          <p:cNvSpPr txBox="1"/>
          <p:nvPr/>
        </p:nvSpPr>
        <p:spPr>
          <a:xfrm>
            <a:off x="8723378" y="4889845"/>
            <a:ext cx="3064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Workers’ earnings</a:t>
            </a:r>
          </a:p>
        </p:txBody>
      </p:sp>
      <p:sp>
        <p:nvSpPr>
          <p:cNvPr id="10" name="Family Premiums curve">
            <a:extLst>
              <a:ext uri="{FF2B5EF4-FFF2-40B4-BE49-F238E27FC236}">
                <a16:creationId xmlns:a16="http://schemas.microsoft.com/office/drawing/2014/main" id="{9D6D9BD8-1914-E543-BDBF-3DA33B9B9F21}"/>
              </a:ext>
            </a:extLst>
          </p:cNvPr>
          <p:cNvSpPr/>
          <p:nvPr/>
        </p:nvSpPr>
        <p:spPr>
          <a:xfrm>
            <a:off x="2353739" y="4008437"/>
            <a:ext cx="9262534" cy="1325563"/>
          </a:xfrm>
          <a:custGeom>
            <a:avLst/>
            <a:gdLst>
              <a:gd name="connsiteX0" fmla="*/ 0 w 9262534"/>
              <a:gd name="connsiteY0" fmla="*/ 1219200 h 1219200"/>
              <a:gd name="connsiteX1" fmla="*/ 897467 w 9262534"/>
              <a:gd name="connsiteY1" fmla="*/ 1159933 h 1219200"/>
              <a:gd name="connsiteX2" fmla="*/ 1811867 w 9262534"/>
              <a:gd name="connsiteY2" fmla="*/ 939800 h 1219200"/>
              <a:gd name="connsiteX3" fmla="*/ 7391400 w 9262534"/>
              <a:gd name="connsiteY3" fmla="*/ 338667 h 1219200"/>
              <a:gd name="connsiteX4" fmla="*/ 9262534 w 9262534"/>
              <a:gd name="connsiteY4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2534" h="1219200">
                <a:moveTo>
                  <a:pt x="0" y="1219200"/>
                </a:moveTo>
                <a:lnTo>
                  <a:pt x="897467" y="1159933"/>
                </a:lnTo>
                <a:lnTo>
                  <a:pt x="1811867" y="939800"/>
                </a:lnTo>
                <a:lnTo>
                  <a:pt x="7391400" y="338667"/>
                </a:lnTo>
                <a:lnTo>
                  <a:pt x="9262534" y="0"/>
                </a:lnTo>
              </a:path>
            </a:pathLst>
          </a:custGeom>
          <a:noFill/>
          <a:ln w="76200" cap="rnd">
            <a:solidFill>
              <a:schemeClr val="accent3"/>
            </a:solidFill>
          </a:ln>
          <a:effectLst>
            <a:glow rad="381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eductibles curve">
            <a:extLst>
              <a:ext uri="{FF2B5EF4-FFF2-40B4-BE49-F238E27FC236}">
                <a16:creationId xmlns:a16="http://schemas.microsoft.com/office/drawing/2014/main" id="{BDDF4410-4378-664C-AE39-60DFA2CE157A}"/>
              </a:ext>
            </a:extLst>
          </p:cNvPr>
          <p:cNvSpPr/>
          <p:nvPr/>
        </p:nvSpPr>
        <p:spPr>
          <a:xfrm>
            <a:off x="2358859" y="1422400"/>
            <a:ext cx="9257414" cy="3911600"/>
          </a:xfrm>
          <a:custGeom>
            <a:avLst/>
            <a:gdLst>
              <a:gd name="connsiteX0" fmla="*/ 0 w 9257414"/>
              <a:gd name="connsiteY0" fmla="*/ 3593804 h 3593804"/>
              <a:gd name="connsiteX1" fmla="*/ 1828800 w 9257414"/>
              <a:gd name="connsiteY1" fmla="*/ 2721935 h 3593804"/>
              <a:gd name="connsiteX2" fmla="*/ 2743200 w 9257414"/>
              <a:gd name="connsiteY2" fmla="*/ 2488018 h 3593804"/>
              <a:gd name="connsiteX3" fmla="*/ 3714307 w 9257414"/>
              <a:gd name="connsiteY3" fmla="*/ 2133600 h 3593804"/>
              <a:gd name="connsiteX4" fmla="*/ 4678326 w 9257414"/>
              <a:gd name="connsiteY4" fmla="*/ 1672855 h 3593804"/>
              <a:gd name="connsiteX5" fmla="*/ 5521842 w 9257414"/>
              <a:gd name="connsiteY5" fmla="*/ 1353879 h 3593804"/>
              <a:gd name="connsiteX6" fmla="*/ 6457507 w 9257414"/>
              <a:gd name="connsiteY6" fmla="*/ 723014 h 3593804"/>
              <a:gd name="connsiteX7" fmla="*/ 7400261 w 9257414"/>
              <a:gd name="connsiteY7" fmla="*/ 737190 h 3593804"/>
              <a:gd name="connsiteX8" fmla="*/ 8307572 w 9257414"/>
              <a:gd name="connsiteY8" fmla="*/ 177209 h 3593804"/>
              <a:gd name="connsiteX9" fmla="*/ 9257414 w 9257414"/>
              <a:gd name="connsiteY9" fmla="*/ 0 h 359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7414" h="3593804">
                <a:moveTo>
                  <a:pt x="0" y="3593804"/>
                </a:moveTo>
                <a:lnTo>
                  <a:pt x="1828800" y="2721935"/>
                </a:lnTo>
                <a:lnTo>
                  <a:pt x="2743200" y="2488018"/>
                </a:lnTo>
                <a:lnTo>
                  <a:pt x="3714307" y="2133600"/>
                </a:lnTo>
                <a:lnTo>
                  <a:pt x="4678326" y="1672855"/>
                </a:lnTo>
                <a:lnTo>
                  <a:pt x="5521842" y="1353879"/>
                </a:lnTo>
                <a:lnTo>
                  <a:pt x="6457507" y="723014"/>
                </a:lnTo>
                <a:lnTo>
                  <a:pt x="7400261" y="737190"/>
                </a:lnTo>
                <a:lnTo>
                  <a:pt x="8307572" y="177209"/>
                </a:lnTo>
                <a:lnTo>
                  <a:pt x="9257414" y="0"/>
                </a:lnTo>
              </a:path>
            </a:pathLst>
          </a:custGeom>
          <a:noFill/>
          <a:ln w="76200" cap="rnd">
            <a:solidFill>
              <a:schemeClr val="accent2"/>
            </a:solidFill>
          </a:ln>
          <a:effectLst>
            <a:glow rad="381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0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Under-Insurance Growing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Commonwealth Fund Health insurance Surveys 2003-2018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*Under-insurance is defined here as being </a:t>
            </a:r>
            <a:r>
              <a:rPr lang="en-US" i="1" dirty="0"/>
              <a:t>insured</a:t>
            </a:r>
            <a:r>
              <a:rPr lang="en-US" dirty="0"/>
              <a:t> all year, but out-of-pocket expenses were &gt;10% of income (&gt;5% of income if low income) or deductible was &gt;5% of income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022" y="2208362"/>
            <a:ext cx="2294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Percent of Adults 19-64 under-insured*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2432648" y="1293962"/>
          <a:ext cx="9074990" cy="472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354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Uninsured and Under-Insured</a:t>
            </a:r>
            <a:br>
              <a:rPr lang="en-US" dirty="0"/>
            </a:br>
            <a:r>
              <a:rPr lang="en-US" dirty="0"/>
              <a:t>Delay Seeking Care for Heart Attacks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Source: JAMA April 15, 2010. 303:1392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*Adjusted for age, sex, race, </a:t>
            </a:r>
            <a:r>
              <a:rPr lang="en-US" dirty="0" err="1"/>
              <a:t>clin</a:t>
            </a:r>
            <a:r>
              <a:rPr lang="en-US" dirty="0"/>
              <a:t>. </a:t>
            </a:r>
            <a:r>
              <a:rPr lang="en-US" dirty="0" err="1"/>
              <a:t>charact</a:t>
            </a:r>
            <a:r>
              <a:rPr lang="en-US" dirty="0"/>
              <a:t>., </a:t>
            </a:r>
            <a:r>
              <a:rPr lang="en-US" dirty="0" err="1"/>
              <a:t>hlth</a:t>
            </a:r>
            <a:r>
              <a:rPr lang="en-US" dirty="0"/>
              <a:t> status, social/psych </a:t>
            </a:r>
            <a:r>
              <a:rPr lang="en-US" dirty="0" err="1"/>
              <a:t>fx</a:t>
            </a:r>
            <a:r>
              <a:rPr lang="en-US" dirty="0"/>
              <a:t>, urban/rural.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Under-insured=had coverage but patient concerned about cost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2343955" y="1690688"/>
          <a:ext cx="9009845" cy="4285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419711"/>
            <a:ext cx="2470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Odds ratio for delayed care*</a:t>
            </a:r>
          </a:p>
        </p:txBody>
      </p:sp>
    </p:spTree>
    <p:extLst>
      <p:ext uri="{BB962C8B-B14F-4D97-AF65-F5344CB8AC3E}">
        <p14:creationId xmlns:p14="http://schemas.microsoft.com/office/powerpoint/2010/main" val="3017136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37" y="365125"/>
            <a:ext cx="11577755" cy="1325563"/>
          </a:xfrm>
        </p:spPr>
        <p:txBody>
          <a:bodyPr>
            <a:normAutofit/>
          </a:bodyPr>
          <a:lstStyle/>
          <a:p>
            <a:r>
              <a:rPr lang="en-US" dirty="0"/>
              <a:t>Black Lives Are </a:t>
            </a:r>
            <a:r>
              <a:rPr lang="en-US" dirty="0">
                <a:solidFill>
                  <a:srgbClr val="FFFF00"/>
                </a:solidFill>
              </a:rPr>
              <a:t>3.5 Years</a:t>
            </a:r>
            <a:br>
              <a:rPr lang="en-US" dirty="0"/>
            </a:br>
            <a:r>
              <a:rPr lang="en-US" dirty="0"/>
              <a:t>Shorter than White Lives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www.cdc.gov</a:t>
            </a:r>
            <a:r>
              <a:rPr lang="en-US" dirty="0"/>
              <a:t>/</a:t>
            </a:r>
            <a:r>
              <a:rPr lang="en-US" dirty="0" err="1"/>
              <a:t>nchs</a:t>
            </a:r>
            <a:r>
              <a:rPr lang="en-US" dirty="0"/>
              <a:t>/data/</a:t>
            </a:r>
            <a:r>
              <a:rPr lang="en-US" dirty="0" err="1"/>
              <a:t>nvsr</a:t>
            </a:r>
            <a:r>
              <a:rPr lang="en-US" dirty="0"/>
              <a:t>/nvsr68/nvsr68_07-508.pdf  Accessed Jan 27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A7F4B8-3694-3A46-BC6D-0D82C20421AC}"/>
              </a:ext>
            </a:extLst>
          </p:cNvPr>
          <p:cNvSpPr txBox="1"/>
          <p:nvPr/>
        </p:nvSpPr>
        <p:spPr>
          <a:xfrm>
            <a:off x="148857" y="2531937"/>
            <a:ext cx="26514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Life Expectancy at Birth 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(2017 data)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6E20EC-6B88-BF43-833A-91AE60AEA46B}"/>
              </a:ext>
            </a:extLst>
          </p:cNvPr>
          <p:cNvSpPr/>
          <p:nvPr/>
        </p:nvSpPr>
        <p:spPr>
          <a:xfrm>
            <a:off x="6584152" y="1885951"/>
            <a:ext cx="2274094" cy="302511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78.8 Years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B3B1C7-0515-EB4C-8074-C42FA6D5E79D}"/>
              </a:ext>
            </a:extLst>
          </p:cNvPr>
          <p:cNvSpPr/>
          <p:nvPr/>
        </p:nvSpPr>
        <p:spPr>
          <a:xfrm>
            <a:off x="4569618" y="2028826"/>
            <a:ext cx="2274094" cy="288223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75.3 Years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6F3228-32F2-FC40-9EFE-0311BE42E353}"/>
              </a:ext>
            </a:extLst>
          </p:cNvPr>
          <p:cNvCxnSpPr/>
          <p:nvPr/>
        </p:nvCxnSpPr>
        <p:spPr>
          <a:xfrm>
            <a:off x="2800350" y="4911061"/>
            <a:ext cx="80867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6E76469-03D8-AF43-A96F-BCD2F98A5D9B}"/>
              </a:ext>
            </a:extLst>
          </p:cNvPr>
          <p:cNvSpPr txBox="1"/>
          <p:nvPr/>
        </p:nvSpPr>
        <p:spPr>
          <a:xfrm>
            <a:off x="4352148" y="4938009"/>
            <a:ext cx="270903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Black Americans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EB8180-A987-B942-9C6F-4BF0FCE6E0FB}"/>
              </a:ext>
            </a:extLst>
          </p:cNvPr>
          <p:cNvSpPr txBox="1"/>
          <p:nvPr/>
        </p:nvSpPr>
        <p:spPr>
          <a:xfrm>
            <a:off x="6584152" y="4938009"/>
            <a:ext cx="270903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White Americans</a:t>
            </a:r>
          </a:p>
        </p:txBody>
      </p:sp>
    </p:spTree>
    <p:extLst>
      <p:ext uri="{BB962C8B-B14F-4D97-AF65-F5344CB8AC3E}">
        <p14:creationId xmlns:p14="http://schemas.microsoft.com/office/powerpoint/2010/main" val="3928746680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3593" cy="1325563"/>
          </a:xfrm>
        </p:spPr>
        <p:txBody>
          <a:bodyPr/>
          <a:lstStyle/>
          <a:p>
            <a:r>
              <a:rPr lang="en-US"/>
              <a:t>Black Americans Die Younger </a:t>
            </a:r>
            <a:br>
              <a:rPr lang="en-US"/>
            </a:br>
            <a:r>
              <a:rPr lang="en-US"/>
              <a:t>Than White Americans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800" dirty="0"/>
              <a:t>https://mk0moaorgidkh7gsb4pe.kinstacdn.com/wp-content/uploads/2013/06/MOA-</a:t>
            </a:r>
            <a:r>
              <a:rPr lang="en-US" sz="800" dirty="0" err="1"/>
              <a:t>III.pdf</a:t>
            </a:r>
            <a:endParaRPr lang="en-US" sz="800" dirty="0"/>
          </a:p>
          <a:p>
            <a:pPr>
              <a:lnSpc>
                <a:spcPct val="100000"/>
              </a:lnSpc>
            </a:pPr>
            <a:r>
              <a:rPr lang="en-US" sz="800" dirty="0"/>
              <a:t>Based upon 2010 CDC data</a:t>
            </a:r>
          </a:p>
          <a:p>
            <a:pPr>
              <a:lnSpc>
                <a:spcPct val="100000"/>
              </a:lnSpc>
            </a:pPr>
            <a:r>
              <a:rPr lang="en-US" sz="800" dirty="0"/>
              <a:t>Accessed Aug 28 2019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463639" y="1735954"/>
          <a:ext cx="11433091" cy="4335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3639" y="3315580"/>
            <a:ext cx="2414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Life expectancy at birth (years)</a:t>
            </a:r>
          </a:p>
        </p:txBody>
      </p:sp>
      <p:sp>
        <p:nvSpPr>
          <p:cNvPr id="6" name="Rectangle 5"/>
          <p:cNvSpPr/>
          <p:nvPr/>
        </p:nvSpPr>
        <p:spPr>
          <a:xfrm>
            <a:off x="515155" y="2302718"/>
            <a:ext cx="328613" cy="328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5155" y="2823860"/>
            <a:ext cx="328613" cy="32861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16D185-9C3F-484A-884E-2BA3A118B0F7}"/>
              </a:ext>
            </a:extLst>
          </p:cNvPr>
          <p:cNvSpPr/>
          <p:nvPr/>
        </p:nvSpPr>
        <p:spPr>
          <a:xfrm>
            <a:off x="4558086" y="3152472"/>
            <a:ext cx="2525086" cy="112455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Across the USA: </a:t>
            </a:r>
            <a:r>
              <a:rPr lang="en-US" sz="3600" b="1" dirty="0"/>
              <a:t>4.5 years</a:t>
            </a:r>
            <a:endParaRPr lang="en-US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806E68-162C-C943-94E1-F67D46C457E6}"/>
              </a:ext>
            </a:extLst>
          </p:cNvPr>
          <p:cNvSpPr/>
          <p:nvPr/>
        </p:nvSpPr>
        <p:spPr>
          <a:xfrm>
            <a:off x="8505738" y="3152472"/>
            <a:ext cx="2525086" cy="112455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 Illinois: </a:t>
            </a:r>
          </a:p>
          <a:p>
            <a:pPr algn="ctr"/>
            <a:r>
              <a:rPr lang="en-US" sz="3600" b="1" dirty="0"/>
              <a:t>5.3 years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930732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categoryEl"/>
        </p:bldSub>
      </p:bldGraphic>
      <p:bldP spid="3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0768A-3D70-3D42-BF80-EEB7AF59C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rgbClr val="FFFF00"/>
                </a:solidFill>
              </a:rPr>
              <a:t>Early Death </a:t>
            </a:r>
            <a:r>
              <a:rPr lang="en-US" sz="4800" dirty="0"/>
              <a:t>Among Blacks Is</a:t>
            </a:r>
            <a:br>
              <a:rPr lang="en-US" sz="4800" dirty="0"/>
            </a:br>
            <a:r>
              <a:rPr lang="en-US" sz="4800" dirty="0"/>
              <a:t>A Uniquely American Problem</a:t>
            </a:r>
            <a:endParaRPr lang="en-US" sz="6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3A432-BB61-604E-A57E-6AA0A80ABDD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da-DK" dirty="0"/>
              <a:t>Am J Med. 2013 Jan;126(1):76-80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D8B359-E685-4B41-BC72-CEB99439D4CC}"/>
              </a:ext>
            </a:extLst>
          </p:cNvPr>
          <p:cNvSpPr txBox="1"/>
          <p:nvPr/>
        </p:nvSpPr>
        <p:spPr>
          <a:xfrm>
            <a:off x="182880" y="2139696"/>
            <a:ext cx="1645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Deaths per 100,000 people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9D5944-E2F6-2A41-BA54-1B0EC37C3A79}"/>
              </a:ext>
            </a:extLst>
          </p:cNvPr>
          <p:cNvGraphicFramePr>
            <a:graphicFrameLocks noGrp="1"/>
          </p:cNvGraphicFramePr>
          <p:nvPr/>
        </p:nvGraphicFramePr>
        <p:xfrm>
          <a:off x="1828799" y="5559553"/>
          <a:ext cx="8881698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0283">
                  <a:extLst>
                    <a:ext uri="{9D8B030D-6E8A-4147-A177-3AD203B41FA5}">
                      <a16:colId xmlns:a16="http://schemas.microsoft.com/office/drawing/2014/main" val="3458868108"/>
                    </a:ext>
                  </a:extLst>
                </a:gridCol>
                <a:gridCol w="1480283">
                  <a:extLst>
                    <a:ext uri="{9D8B030D-6E8A-4147-A177-3AD203B41FA5}">
                      <a16:colId xmlns:a16="http://schemas.microsoft.com/office/drawing/2014/main" val="492593022"/>
                    </a:ext>
                  </a:extLst>
                </a:gridCol>
                <a:gridCol w="1480283">
                  <a:extLst>
                    <a:ext uri="{9D8B030D-6E8A-4147-A177-3AD203B41FA5}">
                      <a16:colId xmlns:a16="http://schemas.microsoft.com/office/drawing/2014/main" val="867658613"/>
                    </a:ext>
                  </a:extLst>
                </a:gridCol>
                <a:gridCol w="1480283">
                  <a:extLst>
                    <a:ext uri="{9D8B030D-6E8A-4147-A177-3AD203B41FA5}">
                      <a16:colId xmlns:a16="http://schemas.microsoft.com/office/drawing/2014/main" val="1649637182"/>
                    </a:ext>
                  </a:extLst>
                </a:gridCol>
                <a:gridCol w="1480283">
                  <a:extLst>
                    <a:ext uri="{9D8B030D-6E8A-4147-A177-3AD203B41FA5}">
                      <a16:colId xmlns:a16="http://schemas.microsoft.com/office/drawing/2014/main" val="3704162209"/>
                    </a:ext>
                  </a:extLst>
                </a:gridCol>
                <a:gridCol w="1480283">
                  <a:extLst>
                    <a:ext uri="{9D8B030D-6E8A-4147-A177-3AD203B41FA5}">
                      <a16:colId xmlns:a16="http://schemas.microsoft.com/office/drawing/2014/main" val="13586566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1980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1985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1990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1995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2005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49866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D5AD28A-63DE-6844-A77A-1999E59486C1}"/>
              </a:ext>
            </a:extLst>
          </p:cNvPr>
          <p:cNvGraphicFramePr>
            <a:graphicFrameLocks noGrp="1"/>
          </p:cNvGraphicFramePr>
          <p:nvPr/>
        </p:nvGraphicFramePr>
        <p:xfrm>
          <a:off x="1422860" y="1690686"/>
          <a:ext cx="1147761" cy="42243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7761">
                  <a:extLst>
                    <a:ext uri="{9D8B030D-6E8A-4147-A177-3AD203B41FA5}">
                      <a16:colId xmlns:a16="http://schemas.microsoft.com/office/drawing/2014/main" val="511552819"/>
                    </a:ext>
                  </a:extLst>
                </a:gridCol>
              </a:tblGrid>
              <a:tr h="603477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1,200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535616"/>
                  </a:ext>
                </a:extLst>
              </a:tr>
              <a:tr h="603477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482793"/>
                  </a:ext>
                </a:extLst>
              </a:tr>
              <a:tr h="603477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800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076640"/>
                  </a:ext>
                </a:extLst>
              </a:tr>
              <a:tr h="603477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600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84719"/>
                  </a:ext>
                </a:extLst>
              </a:tr>
              <a:tr h="603477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5645755"/>
                  </a:ext>
                </a:extLst>
              </a:tr>
              <a:tr h="603477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717399"/>
                  </a:ext>
                </a:extLst>
              </a:tr>
              <a:tr h="603477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69148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1EB2E8D-718D-C549-BE6C-013AC83DFA9D}"/>
              </a:ext>
            </a:extLst>
          </p:cNvPr>
          <p:cNvGraphicFramePr>
            <a:graphicFrameLocks noGrp="1"/>
          </p:cNvGraphicFramePr>
          <p:nvPr/>
        </p:nvGraphicFramePr>
        <p:xfrm>
          <a:off x="2643182" y="1971200"/>
          <a:ext cx="8710618" cy="35883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0618">
                  <a:extLst>
                    <a:ext uri="{9D8B030D-6E8A-4147-A177-3AD203B41FA5}">
                      <a16:colId xmlns:a16="http://schemas.microsoft.com/office/drawing/2014/main" val="3710660298"/>
                    </a:ext>
                  </a:extLst>
                </a:gridCol>
              </a:tblGrid>
              <a:tr h="512622"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888254"/>
                  </a:ext>
                </a:extLst>
              </a:tr>
              <a:tr h="512622"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036552"/>
                  </a:ext>
                </a:extLst>
              </a:tr>
              <a:tr h="512622"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639098"/>
                  </a:ext>
                </a:extLst>
              </a:tr>
              <a:tr h="512622">
                <a:tc>
                  <a:txBody>
                    <a:bodyPr/>
                    <a:lstStyle/>
                    <a:p>
                      <a:pPr algn="r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350155"/>
                  </a:ext>
                </a:extLst>
              </a:tr>
              <a:tr h="512622"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351867"/>
                  </a:ext>
                </a:extLst>
              </a:tr>
              <a:tr h="512622">
                <a:tc>
                  <a:txBody>
                    <a:bodyPr/>
                    <a:lstStyle/>
                    <a:p>
                      <a:pPr algn="r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945186"/>
                  </a:ext>
                </a:extLst>
              </a:tr>
              <a:tr h="512622"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365887"/>
                  </a:ext>
                </a:extLst>
              </a:tr>
            </a:tbl>
          </a:graphicData>
        </a:graphic>
      </p:graphicFrame>
      <p:sp>
        <p:nvSpPr>
          <p:cNvPr id="13" name="Freeform 12">
            <a:extLst>
              <a:ext uri="{FF2B5EF4-FFF2-40B4-BE49-F238E27FC236}">
                <a16:creationId xmlns:a16="http://schemas.microsoft.com/office/drawing/2014/main" id="{564C0405-9377-5549-B852-422E1CAD6E9A}"/>
              </a:ext>
            </a:extLst>
          </p:cNvPr>
          <p:cNvSpPr/>
          <p:nvPr/>
        </p:nvSpPr>
        <p:spPr>
          <a:xfrm>
            <a:off x="2694039" y="2037589"/>
            <a:ext cx="8298426" cy="1307690"/>
          </a:xfrm>
          <a:custGeom>
            <a:avLst/>
            <a:gdLst>
              <a:gd name="connsiteX0" fmla="*/ 0 w 8298426"/>
              <a:gd name="connsiteY0" fmla="*/ 29496 h 1307690"/>
              <a:gd name="connsiteX1" fmla="*/ 353961 w 8298426"/>
              <a:gd name="connsiteY1" fmla="*/ 0 h 1307690"/>
              <a:gd name="connsiteX2" fmla="*/ 658761 w 8298426"/>
              <a:gd name="connsiteY2" fmla="*/ 127819 h 1307690"/>
              <a:gd name="connsiteX3" fmla="*/ 934064 w 8298426"/>
              <a:gd name="connsiteY3" fmla="*/ 304800 h 1307690"/>
              <a:gd name="connsiteX4" fmla="*/ 1248696 w 8298426"/>
              <a:gd name="connsiteY4" fmla="*/ 344129 h 1307690"/>
              <a:gd name="connsiteX5" fmla="*/ 1553496 w 8298426"/>
              <a:gd name="connsiteY5" fmla="*/ 334296 h 1307690"/>
              <a:gd name="connsiteX6" fmla="*/ 1818967 w 8298426"/>
              <a:gd name="connsiteY6" fmla="*/ 285135 h 1307690"/>
              <a:gd name="connsiteX7" fmla="*/ 2113935 w 8298426"/>
              <a:gd name="connsiteY7" fmla="*/ 255638 h 1307690"/>
              <a:gd name="connsiteX8" fmla="*/ 2399071 w 8298426"/>
              <a:gd name="connsiteY8" fmla="*/ 294967 h 1307690"/>
              <a:gd name="connsiteX9" fmla="*/ 2703871 w 8298426"/>
              <a:gd name="connsiteY9" fmla="*/ 196645 h 1307690"/>
              <a:gd name="connsiteX10" fmla="*/ 2998838 w 8298426"/>
              <a:gd name="connsiteY10" fmla="*/ 196645 h 1307690"/>
              <a:gd name="connsiteX11" fmla="*/ 3313471 w 8298426"/>
              <a:gd name="connsiteY11" fmla="*/ 294967 h 1307690"/>
              <a:gd name="connsiteX12" fmla="*/ 3588774 w 8298426"/>
              <a:gd name="connsiteY12" fmla="*/ 363793 h 1307690"/>
              <a:gd name="connsiteX13" fmla="*/ 3903406 w 8298426"/>
              <a:gd name="connsiteY13" fmla="*/ 412955 h 1307690"/>
              <a:gd name="connsiteX14" fmla="*/ 4159045 w 8298426"/>
              <a:gd name="connsiteY14" fmla="*/ 334296 h 1307690"/>
              <a:gd name="connsiteX15" fmla="*/ 4454013 w 8298426"/>
              <a:gd name="connsiteY15" fmla="*/ 393290 h 1307690"/>
              <a:gd name="connsiteX16" fmla="*/ 4778477 w 8298426"/>
              <a:gd name="connsiteY16" fmla="*/ 403122 h 1307690"/>
              <a:gd name="connsiteX17" fmla="*/ 5014451 w 8298426"/>
              <a:gd name="connsiteY17" fmla="*/ 629264 h 1307690"/>
              <a:gd name="connsiteX18" fmla="*/ 5358580 w 8298426"/>
              <a:gd name="connsiteY18" fmla="*/ 855406 h 1307690"/>
              <a:gd name="connsiteX19" fmla="*/ 5633884 w 8298426"/>
              <a:gd name="connsiteY19" fmla="*/ 1002890 h 1307690"/>
              <a:gd name="connsiteX20" fmla="*/ 5928851 w 8298426"/>
              <a:gd name="connsiteY20" fmla="*/ 973393 h 1307690"/>
              <a:gd name="connsiteX21" fmla="*/ 6253316 w 8298426"/>
              <a:gd name="connsiteY21" fmla="*/ 1042219 h 1307690"/>
              <a:gd name="connsiteX22" fmla="*/ 6508955 w 8298426"/>
              <a:gd name="connsiteY22" fmla="*/ 1091380 h 1307690"/>
              <a:gd name="connsiteX23" fmla="*/ 6813755 w 8298426"/>
              <a:gd name="connsiteY23" fmla="*/ 1081548 h 1307690"/>
              <a:gd name="connsiteX24" fmla="*/ 7118555 w 8298426"/>
              <a:gd name="connsiteY24" fmla="*/ 1101213 h 1307690"/>
              <a:gd name="connsiteX25" fmla="*/ 7393858 w 8298426"/>
              <a:gd name="connsiteY25" fmla="*/ 1189703 h 1307690"/>
              <a:gd name="connsiteX26" fmla="*/ 7698658 w 8298426"/>
              <a:gd name="connsiteY26" fmla="*/ 1189703 h 1307690"/>
              <a:gd name="connsiteX27" fmla="*/ 8003458 w 8298426"/>
              <a:gd name="connsiteY27" fmla="*/ 1238864 h 1307690"/>
              <a:gd name="connsiteX28" fmla="*/ 8298426 w 8298426"/>
              <a:gd name="connsiteY28" fmla="*/ 1307690 h 130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298426" h="1307690">
                <a:moveTo>
                  <a:pt x="0" y="29496"/>
                </a:moveTo>
                <a:lnTo>
                  <a:pt x="353961" y="0"/>
                </a:lnTo>
                <a:lnTo>
                  <a:pt x="658761" y="127819"/>
                </a:lnTo>
                <a:lnTo>
                  <a:pt x="934064" y="304800"/>
                </a:lnTo>
                <a:lnTo>
                  <a:pt x="1248696" y="344129"/>
                </a:lnTo>
                <a:lnTo>
                  <a:pt x="1553496" y="334296"/>
                </a:lnTo>
                <a:lnTo>
                  <a:pt x="1818967" y="285135"/>
                </a:lnTo>
                <a:lnTo>
                  <a:pt x="2113935" y="255638"/>
                </a:lnTo>
                <a:lnTo>
                  <a:pt x="2399071" y="294967"/>
                </a:lnTo>
                <a:lnTo>
                  <a:pt x="2703871" y="196645"/>
                </a:lnTo>
                <a:lnTo>
                  <a:pt x="2998838" y="196645"/>
                </a:lnTo>
                <a:lnTo>
                  <a:pt x="3313471" y="294967"/>
                </a:lnTo>
                <a:lnTo>
                  <a:pt x="3588774" y="363793"/>
                </a:lnTo>
                <a:lnTo>
                  <a:pt x="3903406" y="412955"/>
                </a:lnTo>
                <a:lnTo>
                  <a:pt x="4159045" y="334296"/>
                </a:lnTo>
                <a:lnTo>
                  <a:pt x="4454013" y="393290"/>
                </a:lnTo>
                <a:lnTo>
                  <a:pt x="4778477" y="403122"/>
                </a:lnTo>
                <a:lnTo>
                  <a:pt x="5014451" y="629264"/>
                </a:lnTo>
                <a:lnTo>
                  <a:pt x="5358580" y="855406"/>
                </a:lnTo>
                <a:lnTo>
                  <a:pt x="5633884" y="1002890"/>
                </a:lnTo>
                <a:lnTo>
                  <a:pt x="5928851" y="973393"/>
                </a:lnTo>
                <a:lnTo>
                  <a:pt x="6253316" y="1042219"/>
                </a:lnTo>
                <a:lnTo>
                  <a:pt x="6508955" y="1091380"/>
                </a:lnTo>
                <a:lnTo>
                  <a:pt x="6813755" y="1081548"/>
                </a:lnTo>
                <a:lnTo>
                  <a:pt x="7118555" y="1101213"/>
                </a:lnTo>
                <a:lnTo>
                  <a:pt x="7393858" y="1189703"/>
                </a:lnTo>
                <a:lnTo>
                  <a:pt x="7698658" y="1189703"/>
                </a:lnTo>
                <a:lnTo>
                  <a:pt x="8003458" y="1238864"/>
                </a:lnTo>
                <a:lnTo>
                  <a:pt x="8298426" y="1307690"/>
                </a:lnTo>
              </a:path>
            </a:pathLst>
          </a:custGeom>
          <a:noFill/>
          <a:ln w="76200">
            <a:solidFill>
              <a:schemeClr val="accent2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35EED00F-87D5-F142-BA06-EAD06C355662}"/>
              </a:ext>
            </a:extLst>
          </p:cNvPr>
          <p:cNvSpPr/>
          <p:nvPr/>
        </p:nvSpPr>
        <p:spPr>
          <a:xfrm>
            <a:off x="2723535" y="3810801"/>
            <a:ext cx="8278762" cy="530942"/>
          </a:xfrm>
          <a:custGeom>
            <a:avLst/>
            <a:gdLst>
              <a:gd name="connsiteX0" fmla="*/ 0 w 8278762"/>
              <a:gd name="connsiteY0" fmla="*/ 0 h 530942"/>
              <a:gd name="connsiteX1" fmla="*/ 304800 w 8278762"/>
              <a:gd name="connsiteY1" fmla="*/ 19664 h 530942"/>
              <a:gd name="connsiteX2" fmla="*/ 609600 w 8278762"/>
              <a:gd name="connsiteY2" fmla="*/ 58993 h 530942"/>
              <a:gd name="connsiteX3" fmla="*/ 894736 w 8278762"/>
              <a:gd name="connsiteY3" fmla="*/ 127819 h 530942"/>
              <a:gd name="connsiteX4" fmla="*/ 1189704 w 8278762"/>
              <a:gd name="connsiteY4" fmla="*/ 127819 h 530942"/>
              <a:gd name="connsiteX5" fmla="*/ 1465007 w 8278762"/>
              <a:gd name="connsiteY5" fmla="*/ 147484 h 530942"/>
              <a:gd name="connsiteX6" fmla="*/ 1759975 w 8278762"/>
              <a:gd name="connsiteY6" fmla="*/ 167148 h 530942"/>
              <a:gd name="connsiteX7" fmla="*/ 2084439 w 8278762"/>
              <a:gd name="connsiteY7" fmla="*/ 167148 h 530942"/>
              <a:gd name="connsiteX8" fmla="*/ 2359742 w 8278762"/>
              <a:gd name="connsiteY8" fmla="*/ 186813 h 530942"/>
              <a:gd name="connsiteX9" fmla="*/ 2654710 w 8278762"/>
              <a:gd name="connsiteY9" fmla="*/ 196645 h 530942"/>
              <a:gd name="connsiteX10" fmla="*/ 2979175 w 8278762"/>
              <a:gd name="connsiteY10" fmla="*/ 206477 h 530942"/>
              <a:gd name="connsiteX11" fmla="*/ 3234813 w 8278762"/>
              <a:gd name="connsiteY11" fmla="*/ 226142 h 530942"/>
              <a:gd name="connsiteX12" fmla="*/ 3549446 w 8278762"/>
              <a:gd name="connsiteY12" fmla="*/ 255639 h 530942"/>
              <a:gd name="connsiteX13" fmla="*/ 3893575 w 8278762"/>
              <a:gd name="connsiteY13" fmla="*/ 275303 h 530942"/>
              <a:gd name="connsiteX14" fmla="*/ 4168878 w 8278762"/>
              <a:gd name="connsiteY14" fmla="*/ 265471 h 530942"/>
              <a:gd name="connsiteX15" fmla="*/ 4483510 w 8278762"/>
              <a:gd name="connsiteY15" fmla="*/ 304800 h 530942"/>
              <a:gd name="connsiteX16" fmla="*/ 4729317 w 8278762"/>
              <a:gd name="connsiteY16" fmla="*/ 304800 h 530942"/>
              <a:gd name="connsiteX17" fmla="*/ 5034117 w 8278762"/>
              <a:gd name="connsiteY17" fmla="*/ 403122 h 530942"/>
              <a:gd name="connsiteX18" fmla="*/ 5348749 w 8278762"/>
              <a:gd name="connsiteY18" fmla="*/ 471948 h 530942"/>
              <a:gd name="connsiteX19" fmla="*/ 5614220 w 8278762"/>
              <a:gd name="connsiteY19" fmla="*/ 481781 h 530942"/>
              <a:gd name="connsiteX20" fmla="*/ 5909188 w 8278762"/>
              <a:gd name="connsiteY20" fmla="*/ 481781 h 530942"/>
              <a:gd name="connsiteX21" fmla="*/ 6204155 w 8278762"/>
              <a:gd name="connsiteY21" fmla="*/ 481781 h 530942"/>
              <a:gd name="connsiteX22" fmla="*/ 6499123 w 8278762"/>
              <a:gd name="connsiteY22" fmla="*/ 491613 h 530942"/>
              <a:gd name="connsiteX23" fmla="*/ 6803923 w 8278762"/>
              <a:gd name="connsiteY23" fmla="*/ 491613 h 530942"/>
              <a:gd name="connsiteX24" fmla="*/ 7079226 w 8278762"/>
              <a:gd name="connsiteY24" fmla="*/ 491613 h 530942"/>
              <a:gd name="connsiteX25" fmla="*/ 7393859 w 8278762"/>
              <a:gd name="connsiteY25" fmla="*/ 521110 h 530942"/>
              <a:gd name="connsiteX26" fmla="*/ 7669162 w 8278762"/>
              <a:gd name="connsiteY26" fmla="*/ 501445 h 530942"/>
              <a:gd name="connsiteX27" fmla="*/ 7983794 w 8278762"/>
              <a:gd name="connsiteY27" fmla="*/ 530942 h 530942"/>
              <a:gd name="connsiteX28" fmla="*/ 8278762 w 8278762"/>
              <a:gd name="connsiteY28" fmla="*/ 530942 h 53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278762" h="530942">
                <a:moveTo>
                  <a:pt x="0" y="0"/>
                </a:moveTo>
                <a:lnTo>
                  <a:pt x="304800" y="19664"/>
                </a:lnTo>
                <a:lnTo>
                  <a:pt x="609600" y="58993"/>
                </a:lnTo>
                <a:lnTo>
                  <a:pt x="894736" y="127819"/>
                </a:lnTo>
                <a:lnTo>
                  <a:pt x="1189704" y="127819"/>
                </a:lnTo>
                <a:lnTo>
                  <a:pt x="1465007" y="147484"/>
                </a:lnTo>
                <a:lnTo>
                  <a:pt x="1759975" y="167148"/>
                </a:lnTo>
                <a:lnTo>
                  <a:pt x="2084439" y="167148"/>
                </a:lnTo>
                <a:lnTo>
                  <a:pt x="2359742" y="186813"/>
                </a:lnTo>
                <a:lnTo>
                  <a:pt x="2654710" y="196645"/>
                </a:lnTo>
                <a:lnTo>
                  <a:pt x="2979175" y="206477"/>
                </a:lnTo>
                <a:lnTo>
                  <a:pt x="3234813" y="226142"/>
                </a:lnTo>
                <a:lnTo>
                  <a:pt x="3549446" y="255639"/>
                </a:lnTo>
                <a:lnTo>
                  <a:pt x="3893575" y="275303"/>
                </a:lnTo>
                <a:lnTo>
                  <a:pt x="4168878" y="265471"/>
                </a:lnTo>
                <a:lnTo>
                  <a:pt x="4483510" y="304800"/>
                </a:lnTo>
                <a:lnTo>
                  <a:pt x="4729317" y="304800"/>
                </a:lnTo>
                <a:lnTo>
                  <a:pt x="5034117" y="403122"/>
                </a:lnTo>
                <a:lnTo>
                  <a:pt x="5348749" y="471948"/>
                </a:lnTo>
                <a:lnTo>
                  <a:pt x="5614220" y="481781"/>
                </a:lnTo>
                <a:lnTo>
                  <a:pt x="5909188" y="481781"/>
                </a:lnTo>
                <a:lnTo>
                  <a:pt x="6204155" y="481781"/>
                </a:lnTo>
                <a:lnTo>
                  <a:pt x="6499123" y="491613"/>
                </a:lnTo>
                <a:lnTo>
                  <a:pt x="6803923" y="491613"/>
                </a:lnTo>
                <a:lnTo>
                  <a:pt x="7079226" y="491613"/>
                </a:lnTo>
                <a:lnTo>
                  <a:pt x="7393859" y="521110"/>
                </a:lnTo>
                <a:lnTo>
                  <a:pt x="7669162" y="501445"/>
                </a:lnTo>
                <a:lnTo>
                  <a:pt x="7983794" y="530942"/>
                </a:lnTo>
                <a:lnTo>
                  <a:pt x="8278762" y="530942"/>
                </a:lnTo>
              </a:path>
            </a:pathLst>
          </a:custGeom>
          <a:noFill/>
          <a:ln w="76200">
            <a:solidFill>
              <a:schemeClr val="accent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64195C-FABA-CE43-A27F-BB5C2DF0C7AB}"/>
              </a:ext>
            </a:extLst>
          </p:cNvPr>
          <p:cNvSpPr txBox="1"/>
          <p:nvPr/>
        </p:nvSpPr>
        <p:spPr>
          <a:xfrm>
            <a:off x="3230780" y="2396366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Black Men USA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C3FD40-483D-184A-A8A2-A6BDF40868AE}"/>
              </a:ext>
            </a:extLst>
          </p:cNvPr>
          <p:cNvSpPr txBox="1"/>
          <p:nvPr/>
        </p:nvSpPr>
        <p:spPr>
          <a:xfrm>
            <a:off x="3230780" y="3091824"/>
            <a:ext cx="353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Black Men, 66 Countries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112FE7-0580-5E44-A57E-9FC58BEDB575}"/>
              </a:ext>
            </a:extLst>
          </p:cNvPr>
          <p:cNvSpPr txBox="1"/>
          <p:nvPr/>
        </p:nvSpPr>
        <p:spPr>
          <a:xfrm>
            <a:off x="3230780" y="4040759"/>
            <a:ext cx="237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White Men USA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F0FAC7C-1EF2-F54C-A74D-38F00DED88E1}"/>
              </a:ext>
            </a:extLst>
          </p:cNvPr>
          <p:cNvSpPr/>
          <p:nvPr/>
        </p:nvSpPr>
        <p:spPr>
          <a:xfrm>
            <a:off x="2713703" y="3447007"/>
            <a:ext cx="8298426" cy="1130710"/>
          </a:xfrm>
          <a:custGeom>
            <a:avLst/>
            <a:gdLst>
              <a:gd name="connsiteX0" fmla="*/ 0 w 8298426"/>
              <a:gd name="connsiteY0" fmla="*/ 304800 h 1130710"/>
              <a:gd name="connsiteX1" fmla="*/ 304800 w 8298426"/>
              <a:gd name="connsiteY1" fmla="*/ 0 h 1130710"/>
              <a:gd name="connsiteX2" fmla="*/ 599768 w 8298426"/>
              <a:gd name="connsiteY2" fmla="*/ 176981 h 1130710"/>
              <a:gd name="connsiteX3" fmla="*/ 904568 w 8298426"/>
              <a:gd name="connsiteY3" fmla="*/ 206478 h 1130710"/>
              <a:gd name="connsiteX4" fmla="*/ 1219200 w 8298426"/>
              <a:gd name="connsiteY4" fmla="*/ 176981 h 1130710"/>
              <a:gd name="connsiteX5" fmla="*/ 1524000 w 8298426"/>
              <a:gd name="connsiteY5" fmla="*/ 176981 h 1130710"/>
              <a:gd name="connsiteX6" fmla="*/ 1769807 w 8298426"/>
              <a:gd name="connsiteY6" fmla="*/ 294968 h 1130710"/>
              <a:gd name="connsiteX7" fmla="*/ 2123768 w 8298426"/>
              <a:gd name="connsiteY7" fmla="*/ 373626 h 1130710"/>
              <a:gd name="connsiteX8" fmla="*/ 2379407 w 8298426"/>
              <a:gd name="connsiteY8" fmla="*/ 422787 h 1130710"/>
              <a:gd name="connsiteX9" fmla="*/ 2684207 w 8298426"/>
              <a:gd name="connsiteY9" fmla="*/ 442452 h 1130710"/>
              <a:gd name="connsiteX10" fmla="*/ 2979174 w 8298426"/>
              <a:gd name="connsiteY10" fmla="*/ 422787 h 1130710"/>
              <a:gd name="connsiteX11" fmla="*/ 3264310 w 8298426"/>
              <a:gd name="connsiteY11" fmla="*/ 599768 h 1130710"/>
              <a:gd name="connsiteX12" fmla="*/ 3588774 w 8298426"/>
              <a:gd name="connsiteY12" fmla="*/ 442452 h 1130710"/>
              <a:gd name="connsiteX13" fmla="*/ 3873910 w 8298426"/>
              <a:gd name="connsiteY13" fmla="*/ 747252 h 1130710"/>
              <a:gd name="connsiteX14" fmla="*/ 4168878 w 8298426"/>
              <a:gd name="connsiteY14" fmla="*/ 639097 h 1130710"/>
              <a:gd name="connsiteX15" fmla="*/ 4454013 w 8298426"/>
              <a:gd name="connsiteY15" fmla="*/ 658762 h 1130710"/>
              <a:gd name="connsiteX16" fmla="*/ 4758813 w 8298426"/>
              <a:gd name="connsiteY16" fmla="*/ 658762 h 1130710"/>
              <a:gd name="connsiteX17" fmla="*/ 5014452 w 8298426"/>
              <a:gd name="connsiteY17" fmla="*/ 668594 h 1130710"/>
              <a:gd name="connsiteX18" fmla="*/ 5348749 w 8298426"/>
              <a:gd name="connsiteY18" fmla="*/ 737420 h 1130710"/>
              <a:gd name="connsiteX19" fmla="*/ 5604387 w 8298426"/>
              <a:gd name="connsiteY19" fmla="*/ 914400 h 1130710"/>
              <a:gd name="connsiteX20" fmla="*/ 5928852 w 8298426"/>
              <a:gd name="connsiteY20" fmla="*/ 1012723 h 1130710"/>
              <a:gd name="connsiteX21" fmla="*/ 6184491 w 8298426"/>
              <a:gd name="connsiteY21" fmla="*/ 934065 h 1130710"/>
              <a:gd name="connsiteX22" fmla="*/ 6489291 w 8298426"/>
              <a:gd name="connsiteY22" fmla="*/ 1052052 h 1130710"/>
              <a:gd name="connsiteX23" fmla="*/ 6803923 w 8298426"/>
              <a:gd name="connsiteY23" fmla="*/ 983226 h 1130710"/>
              <a:gd name="connsiteX24" fmla="*/ 7128387 w 8298426"/>
              <a:gd name="connsiteY24" fmla="*/ 1022555 h 1130710"/>
              <a:gd name="connsiteX25" fmla="*/ 7374194 w 8298426"/>
              <a:gd name="connsiteY25" fmla="*/ 1091381 h 1130710"/>
              <a:gd name="connsiteX26" fmla="*/ 7669162 w 8298426"/>
              <a:gd name="connsiteY26" fmla="*/ 1101213 h 1130710"/>
              <a:gd name="connsiteX27" fmla="*/ 7973962 w 8298426"/>
              <a:gd name="connsiteY27" fmla="*/ 1081549 h 1130710"/>
              <a:gd name="connsiteX28" fmla="*/ 8298426 w 8298426"/>
              <a:gd name="connsiteY28" fmla="*/ 1130710 h 113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298426" h="1130710">
                <a:moveTo>
                  <a:pt x="0" y="304800"/>
                </a:moveTo>
                <a:lnTo>
                  <a:pt x="304800" y="0"/>
                </a:lnTo>
                <a:lnTo>
                  <a:pt x="599768" y="176981"/>
                </a:lnTo>
                <a:lnTo>
                  <a:pt x="904568" y="206478"/>
                </a:lnTo>
                <a:lnTo>
                  <a:pt x="1219200" y="176981"/>
                </a:lnTo>
                <a:lnTo>
                  <a:pt x="1524000" y="176981"/>
                </a:lnTo>
                <a:lnTo>
                  <a:pt x="1769807" y="294968"/>
                </a:lnTo>
                <a:lnTo>
                  <a:pt x="2123768" y="373626"/>
                </a:lnTo>
                <a:lnTo>
                  <a:pt x="2379407" y="422787"/>
                </a:lnTo>
                <a:lnTo>
                  <a:pt x="2684207" y="442452"/>
                </a:lnTo>
                <a:lnTo>
                  <a:pt x="2979174" y="422787"/>
                </a:lnTo>
                <a:lnTo>
                  <a:pt x="3264310" y="599768"/>
                </a:lnTo>
                <a:lnTo>
                  <a:pt x="3588774" y="442452"/>
                </a:lnTo>
                <a:lnTo>
                  <a:pt x="3873910" y="747252"/>
                </a:lnTo>
                <a:lnTo>
                  <a:pt x="4168878" y="639097"/>
                </a:lnTo>
                <a:lnTo>
                  <a:pt x="4454013" y="658762"/>
                </a:lnTo>
                <a:lnTo>
                  <a:pt x="4758813" y="658762"/>
                </a:lnTo>
                <a:lnTo>
                  <a:pt x="5014452" y="668594"/>
                </a:lnTo>
                <a:lnTo>
                  <a:pt x="5348749" y="737420"/>
                </a:lnTo>
                <a:lnTo>
                  <a:pt x="5604387" y="914400"/>
                </a:lnTo>
                <a:lnTo>
                  <a:pt x="5928852" y="1012723"/>
                </a:lnTo>
                <a:lnTo>
                  <a:pt x="6184491" y="934065"/>
                </a:lnTo>
                <a:lnTo>
                  <a:pt x="6489291" y="1052052"/>
                </a:lnTo>
                <a:lnTo>
                  <a:pt x="6803923" y="983226"/>
                </a:lnTo>
                <a:lnTo>
                  <a:pt x="7128387" y="1022555"/>
                </a:lnTo>
                <a:lnTo>
                  <a:pt x="7374194" y="1091381"/>
                </a:lnTo>
                <a:lnTo>
                  <a:pt x="7669162" y="1101213"/>
                </a:lnTo>
                <a:lnTo>
                  <a:pt x="7973962" y="1081549"/>
                </a:lnTo>
                <a:lnTo>
                  <a:pt x="8298426" y="1130710"/>
                </a:lnTo>
              </a:path>
            </a:pathLst>
          </a:custGeom>
          <a:noFill/>
          <a:ln w="76200"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6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23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PNHP Master Template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008C81"/>
      </a:accent1>
      <a:accent2>
        <a:srgbClr val="9F2936"/>
      </a:accent2>
      <a:accent3>
        <a:srgbClr val="FF9300"/>
      </a:accent3>
      <a:accent4>
        <a:srgbClr val="00539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spcAft>
            <a:spcPts val="1200"/>
          </a:spcAft>
          <a:defRPr sz="24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27469</TotalTime>
  <Words>957</Words>
  <Application>Microsoft Office PowerPoint</Application>
  <PresentationFormat>Widescreen</PresentationFormat>
  <Paragraphs>197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Franklin Gothic Book</vt:lpstr>
      <vt:lpstr>Times New Roman</vt:lpstr>
      <vt:lpstr>Office Theme</vt:lpstr>
      <vt:lpstr>Racism &amp; For-Profit Healthcare in Pandemic Response Failures  </vt:lpstr>
      <vt:lpstr>Dr. Fegan has  no financial disclosures</vt:lpstr>
      <vt:lpstr>38,882 Deaths During 2019  Due to Uninsurance</vt:lpstr>
      <vt:lpstr>Wages Are Not Keeping Up</vt:lpstr>
      <vt:lpstr>Under-Insurance Growing</vt:lpstr>
      <vt:lpstr>Uninsured and Under-Insured Delay Seeking Care for Heart Attacks</vt:lpstr>
      <vt:lpstr>Black Lives Are 3.5 Years Shorter than White Lives</vt:lpstr>
      <vt:lpstr>Black Americans Die Younger  Than White Americans</vt:lpstr>
      <vt:lpstr>Early Death Among Blacks Is A Uniquely American Problem</vt:lpstr>
      <vt:lpstr>Until Age 65, Blacks Are 50% More Likely To Be Uninsured</vt:lpstr>
      <vt:lpstr>Medicare Means  </vt:lpstr>
      <vt:lpstr>Universal Healthcare Means  </vt:lpstr>
      <vt:lpstr>Race/Ethnicity and Maternal Mortality Every group in the US does worse than Canadians </vt:lpstr>
      <vt:lpstr>Pregnancy Is Particularly  Dangerous for Black Women in America</vt:lpstr>
      <vt:lpstr>Medical Conditions Shorten Black Lives</vt:lpstr>
      <vt:lpstr>Driving While Black More Likely to Be Searched, Less Likely to Be Found with Contraband</vt:lpstr>
      <vt:lpstr>Police More Likely to Kill Minority Men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Weisbart</dc:creator>
  <cp:lastModifiedBy>Fegan, Claudia</cp:lastModifiedBy>
  <cp:revision>1652</cp:revision>
  <dcterms:created xsi:type="dcterms:W3CDTF">2016-11-02T21:04:26Z</dcterms:created>
  <dcterms:modified xsi:type="dcterms:W3CDTF">2020-04-25T23:38:58Z</dcterms:modified>
</cp:coreProperties>
</file>