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1951" r:id="rId2"/>
    <p:sldId id="459" r:id="rId3"/>
    <p:sldId id="2226" r:id="rId4"/>
    <p:sldId id="357" r:id="rId5"/>
    <p:sldId id="310" r:id="rId6"/>
    <p:sldId id="358" r:id="rId7"/>
    <p:sldId id="616" r:id="rId8"/>
    <p:sldId id="617" r:id="rId9"/>
    <p:sldId id="1673" r:id="rId10"/>
    <p:sldId id="2175" r:id="rId11"/>
    <p:sldId id="2176" r:id="rId12"/>
    <p:sldId id="2177" r:id="rId13"/>
    <p:sldId id="618" r:id="rId14"/>
    <p:sldId id="683" r:id="rId15"/>
    <p:sldId id="684" r:id="rId16"/>
    <p:sldId id="621" r:id="rId17"/>
    <p:sldId id="622" r:id="rId18"/>
    <p:sldId id="623" r:id="rId19"/>
    <p:sldId id="624" r:id="rId20"/>
    <p:sldId id="2052" r:id="rId21"/>
    <p:sldId id="1666" r:id="rId22"/>
    <p:sldId id="626" r:id="rId23"/>
    <p:sldId id="1672" r:id="rId24"/>
    <p:sldId id="2229" r:id="rId25"/>
    <p:sldId id="627" r:id="rId26"/>
    <p:sldId id="2055" r:id="rId27"/>
    <p:sldId id="2056" r:id="rId28"/>
    <p:sldId id="2183" r:id="rId29"/>
    <p:sldId id="2126" r:id="rId30"/>
    <p:sldId id="2224" r:id="rId31"/>
    <p:sldId id="2225" r:id="rId32"/>
    <p:sldId id="225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A3D672-6891-ED45-9C29-2B23EB54895D}">
          <p14:sldIdLst>
            <p14:sldId id="1951"/>
            <p14:sldId id="459"/>
            <p14:sldId id="2226"/>
            <p14:sldId id="357"/>
            <p14:sldId id="310"/>
            <p14:sldId id="358"/>
            <p14:sldId id="616"/>
            <p14:sldId id="617"/>
            <p14:sldId id="1673"/>
            <p14:sldId id="2175"/>
            <p14:sldId id="2176"/>
            <p14:sldId id="2177"/>
            <p14:sldId id="618"/>
            <p14:sldId id="683"/>
            <p14:sldId id="684"/>
            <p14:sldId id="621"/>
            <p14:sldId id="622"/>
            <p14:sldId id="623"/>
            <p14:sldId id="624"/>
            <p14:sldId id="2052"/>
            <p14:sldId id="1666"/>
            <p14:sldId id="626"/>
            <p14:sldId id="1672"/>
            <p14:sldId id="2229"/>
            <p14:sldId id="627"/>
            <p14:sldId id="2055"/>
            <p14:sldId id="2056"/>
            <p14:sldId id="2183"/>
            <p14:sldId id="2126"/>
            <p14:sldId id="2224"/>
            <p14:sldId id="2225"/>
            <p14:sldId id="22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11893"/>
    <a:srgbClr val="006059"/>
    <a:srgbClr val="00A69A"/>
    <a:srgbClr val="00A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421"/>
    <p:restoredTop sz="94995"/>
  </p:normalViewPr>
  <p:slideViewPr>
    <p:cSldViewPr snapToGrid="0" snapToObjects="1">
      <p:cViewPr varScale="1">
        <p:scale>
          <a:sx n="66" d="100"/>
          <a:sy n="66" d="100"/>
        </p:scale>
        <p:origin x="216" y="2216"/>
      </p:cViewPr>
      <p:guideLst/>
    </p:cSldViewPr>
  </p:slideViewPr>
  <p:outlineViewPr>
    <p:cViewPr>
      <p:scale>
        <a:sx n="33" d="100"/>
        <a:sy n="33" d="100"/>
      </p:scale>
      <p:origin x="0" y="-473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to vote</c:v>
                </c:pt>
                <c:pt idx="1">
                  <c:v>to be a voter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0.82</c:v>
                </c:pt>
                <c:pt idx="1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F-E74D-888F-78AF79208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09418304"/>
        <c:axId val="1509421504"/>
      </c:barChart>
      <c:catAx>
        <c:axId val="1509418304"/>
        <c:scaling>
          <c:orientation val="minMax"/>
        </c:scaling>
        <c:delete val="1"/>
        <c:axPos val="b"/>
        <c:majorGridlines/>
        <c:numFmt formatCode="General" sourceLinked="0"/>
        <c:majorTickMark val="out"/>
        <c:minorTickMark val="none"/>
        <c:tickLblPos val="nextTo"/>
        <c:crossAx val="1509421504"/>
        <c:crosses val="autoZero"/>
        <c:auto val="1"/>
        <c:lblAlgn val="ctr"/>
        <c:lblOffset val="100"/>
        <c:noMultiLvlLbl val="0"/>
      </c:catAx>
      <c:valAx>
        <c:axId val="1509421504"/>
        <c:scaling>
          <c:orientation val="minMax"/>
        </c:scaling>
        <c:delete val="0"/>
        <c:axPos val="l"/>
        <c:majorGridlines>
          <c:spPr>
            <a:ln>
              <a:prstDash val="dot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1509418304"/>
        <c:crosses val="autoZero"/>
        <c:crossBetween val="between"/>
      </c:valAx>
      <c:spPr>
        <a:solidFill>
          <a:schemeClr val="bg1"/>
        </a:soli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Medium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852-66AC-4A17-ACD5-C50BF575946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58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852-66AC-4A17-ACD5-C50BF575946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47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22042-ED39-0845-84FD-FD22A69983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22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033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8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219201"/>
            <a:ext cx="5486400" cy="168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1"/>
            <a:ext cx="5486400" cy="76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2138363"/>
            <a:ext cx="5486400" cy="76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9870DE-049C-1649-A311-F8E2FA158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E91C31-6150-7E4B-8AC2-2A6DE7F67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3C58EDC-08E0-494E-9FE2-38A1FC7C8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8EC42-4CC3-9643-AC7B-A8F6E4360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76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PNHP_MO 1.0.tif">
            <a:extLst>
              <a:ext uri="{FF2B5EF4-FFF2-40B4-BE49-F238E27FC236}">
                <a16:creationId xmlns:a16="http://schemas.microsoft.com/office/drawing/2014/main" id="{2F9D6541-D597-2C4A-AFE7-E9D8A674B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7529" y="6014669"/>
            <a:ext cx="3924471" cy="843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60" r:id="rId6"/>
    <p:sldLayoutId id="2147483662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8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59478" y="1888744"/>
            <a:ext cx="10673044" cy="2394571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Find the Common Ground</a:t>
            </a:r>
            <a:br>
              <a:rPr lang="en-US" dirty="0"/>
            </a:br>
            <a:r>
              <a:rPr lang="en-US" sz="3600" dirty="0"/>
              <a:t>Policy Example: Medicare for All</a:t>
            </a:r>
            <a:endParaRPr lang="en-US" sz="115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59478" y="4423425"/>
            <a:ext cx="8766262" cy="1545999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+mn-lt"/>
                <a:cs typeface="Franklin Gothic Book"/>
              </a:rPr>
              <a:t>Ed Weisbart MD, CPE, FAAFP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n-lt"/>
                <a:cs typeface="Franklin Gothic Book"/>
              </a:rPr>
              <a:t>Physicians for a National Health Program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n-lt"/>
                <a:cs typeface="Franklin Gothic Book"/>
              </a:rPr>
              <a:t>Chair, MO Chapter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n-lt"/>
                <a:cs typeface="Franklin Gothic Book"/>
              </a:rPr>
              <a:t>pnhpMO@gmail.com</a:t>
            </a:r>
            <a:endParaRPr lang="en-US" sz="2000" dirty="0">
              <a:solidFill>
                <a:schemeClr val="bg1"/>
              </a:solidFill>
              <a:latin typeface="+mn-lt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434030" y="71554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1880" y="3752009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04005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CB2E20-8036-CD46-9169-FB8E4D634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9" b="1044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39634-4E67-C345-BB14-D079A12D3E69}"/>
              </a:ext>
            </a:extLst>
          </p:cNvPr>
          <p:cNvSpPr txBox="1"/>
          <p:nvPr/>
        </p:nvSpPr>
        <p:spPr>
          <a:xfrm>
            <a:off x="902591" y="1770894"/>
            <a:ext cx="10386819" cy="292387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Liberal Deep Narrative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We’re proud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 this public square – we built it!”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Marauders are invading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and dismantling it.”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“Their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McMansions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are built with our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public bricks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!”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A1ED-6BEA-0A41-8C77-6F7F1E3D6A0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94389" y="5820808"/>
            <a:ext cx="8229600" cy="841248"/>
          </a:xfrm>
        </p:spPr>
        <p:txBody>
          <a:bodyPr anchor="b"/>
          <a:lstStyle/>
          <a:p>
            <a:r>
              <a:rPr lang="en-US" dirty="0"/>
              <a:t>Russell Hochschild, Arlie. Strangers in Their Own Land. 2018.</a:t>
            </a:r>
          </a:p>
        </p:txBody>
      </p:sp>
    </p:spTree>
    <p:extLst>
      <p:ext uri="{BB962C8B-B14F-4D97-AF65-F5344CB8AC3E}">
        <p14:creationId xmlns:p14="http://schemas.microsoft.com/office/powerpoint/2010/main" val="73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B9B560-C8BE-4E41-A034-C74DCA5E6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b="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A1ED-6BEA-0A41-8C77-6F7F1E3D6A0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2"/>
            <a:ext cx="3466574" cy="841248"/>
          </a:xfrm>
        </p:spPr>
        <p:txBody>
          <a:bodyPr anchor="b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Russell Hochschild, Arlie.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Strangers in Their Own Land. 2018.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38972-0E23-4140-BAA5-C5E2C45983CC}"/>
              </a:ext>
            </a:extLst>
          </p:cNvPr>
          <p:cNvSpPr txBox="1"/>
          <p:nvPr/>
        </p:nvSpPr>
        <p:spPr>
          <a:xfrm>
            <a:off x="127016" y="3035887"/>
            <a:ext cx="11937969" cy="292387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Conservative Deep Narrative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Waiting in line for the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American Dream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Proud to wait patiently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but the line’s not moving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Government is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escorting line-cutters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the head of the line.</a:t>
            </a:r>
          </a:p>
        </p:txBody>
      </p:sp>
    </p:spTree>
    <p:extLst>
      <p:ext uri="{BB962C8B-B14F-4D97-AF65-F5344CB8AC3E}">
        <p14:creationId xmlns:p14="http://schemas.microsoft.com/office/powerpoint/2010/main" val="5231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A1ED-6BEA-0A41-8C77-6F7F1E3D6A0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Russell Hochschild, Arlie. Strangers in Their Own Land. 2018. </a:t>
            </a:r>
            <a:r>
              <a:rPr lang="en-US" dirty="0" err="1"/>
              <a:t>pg</a:t>
            </a:r>
            <a:r>
              <a:rPr lang="en-US" dirty="0"/>
              <a:t> 228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38A30-0E9B-5A42-B40E-ADA008AC9CDD}"/>
              </a:ext>
            </a:extLst>
          </p:cNvPr>
          <p:cNvSpPr/>
          <p:nvPr/>
        </p:nvSpPr>
        <p:spPr>
          <a:xfrm>
            <a:off x="338026" y="1337057"/>
            <a:ext cx="5905612" cy="4183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“While </a:t>
            </a:r>
            <a:r>
              <a:rPr lang="en-US" sz="3200" b="1" dirty="0">
                <a:solidFill>
                  <a:srgbClr val="FFFF00"/>
                </a:solidFill>
              </a:rPr>
              <a:t>economic self-interest </a:t>
            </a:r>
            <a:r>
              <a:rPr lang="en-US" sz="3200" dirty="0"/>
              <a:t>is never entirely absent, </a:t>
            </a:r>
          </a:p>
          <a:p>
            <a:pPr algn="ctr"/>
            <a:r>
              <a:rPr lang="en-US" sz="3200" dirty="0"/>
              <a:t>what I discovered was the profound importance of 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 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self-interest</a:t>
            </a:r>
            <a:r>
              <a:rPr lang="en-US" sz="6000" b="1" dirty="0">
                <a:solidFill>
                  <a:srgbClr val="FFFF00"/>
                </a:solidFill>
              </a:rPr>
              <a:t>.”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EF7176-257B-3847-88CA-BA6F34313430}"/>
              </a:ext>
            </a:extLst>
          </p:cNvPr>
          <p:cNvSpPr/>
          <p:nvPr/>
        </p:nvSpPr>
        <p:spPr>
          <a:xfrm>
            <a:off x="6243638" y="2239565"/>
            <a:ext cx="5610336" cy="273883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 dirty="0"/>
              <a:t>It’s all about the narrative. </a:t>
            </a:r>
          </a:p>
          <a:p>
            <a:pPr algn="ctr"/>
            <a:r>
              <a:rPr lang="en-US" sz="4000" dirty="0"/>
              <a:t>Abstract data </a:t>
            </a:r>
          </a:p>
          <a:p>
            <a:pPr algn="ctr"/>
            <a:r>
              <a:rPr lang="en-US" sz="4000" dirty="0"/>
              <a:t>does not address</a:t>
            </a:r>
          </a:p>
          <a:p>
            <a:pPr algn="ctr"/>
            <a:r>
              <a:rPr lang="en-US" sz="4000" b="1" dirty="0"/>
              <a:t>real-life frustrations.</a:t>
            </a:r>
          </a:p>
        </p:txBody>
      </p:sp>
    </p:spTree>
    <p:extLst>
      <p:ext uri="{BB962C8B-B14F-4D97-AF65-F5344CB8AC3E}">
        <p14:creationId xmlns:p14="http://schemas.microsoft.com/office/powerpoint/2010/main" val="14048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2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6793B3-F25C-6545-B092-A9C7E868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663" y="1690688"/>
            <a:ext cx="6263939" cy="39671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/>
              <a:t>Liberals and Conservatives </a:t>
            </a:r>
            <a:br>
              <a:rPr lang="en-US" dirty="0"/>
            </a:br>
            <a:r>
              <a:rPr lang="en-US" dirty="0"/>
              <a:t>Often Think Differently</a:t>
            </a:r>
            <a:endParaRPr lang="en-US" sz="3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61"/>
          <a:stretch/>
        </p:blipFill>
        <p:spPr>
          <a:xfrm>
            <a:off x="1050576" y="1827907"/>
            <a:ext cx="3172920" cy="4243035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BBBDC4-157C-7946-B432-D0F96B46E8C2}"/>
              </a:ext>
            </a:extLst>
          </p:cNvPr>
          <p:cNvSpPr txBox="1"/>
          <p:nvPr/>
        </p:nvSpPr>
        <p:spPr>
          <a:xfrm>
            <a:off x="3560555" y="2450578"/>
            <a:ext cx="4610473" cy="160043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tIns="182880" bIns="182880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George </a:t>
            </a:r>
            <a:r>
              <a:rPr lang="en-US" sz="4000" b="1" dirty="0" err="1">
                <a:solidFill>
                  <a:schemeClr val="bg1"/>
                </a:solidFill>
              </a:rPr>
              <a:t>Lakoff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“Moral Politics”</a:t>
            </a:r>
          </a:p>
        </p:txBody>
      </p:sp>
    </p:spTree>
    <p:extLst>
      <p:ext uri="{BB962C8B-B14F-4D97-AF65-F5344CB8AC3E}">
        <p14:creationId xmlns:p14="http://schemas.microsoft.com/office/powerpoint/2010/main" val="268066750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004" y="1989294"/>
            <a:ext cx="5045992" cy="37844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Lakoff Identified Two Cognitive Models</a:t>
            </a:r>
          </a:p>
        </p:txBody>
      </p:sp>
      <p:sp>
        <p:nvSpPr>
          <p:cNvPr id="9" name="Freeform 8"/>
          <p:cNvSpPr/>
          <p:nvPr/>
        </p:nvSpPr>
        <p:spPr>
          <a:xfrm>
            <a:off x="8024326" y="1690688"/>
            <a:ext cx="3329473" cy="116739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spcBef>
                <a:spcPct val="0"/>
              </a:spcBef>
            </a:pPr>
            <a:r>
              <a:rPr lang="en-US" sz="3200" b="1" kern="1200"/>
              <a:t>Strict </a:t>
            </a:r>
          </a:p>
          <a:p>
            <a:pPr lvl="0" algn="ctr" defTabSz="1111250" rtl="0">
              <a:spcBef>
                <a:spcPct val="0"/>
              </a:spcBef>
            </a:pPr>
            <a:r>
              <a:rPr lang="en-US" sz="3200" b="1" kern="1200"/>
              <a:t>Father</a:t>
            </a:r>
          </a:p>
        </p:txBody>
      </p:sp>
      <p:sp>
        <p:nvSpPr>
          <p:cNvPr id="10" name="Freeform 9"/>
          <p:cNvSpPr/>
          <p:nvPr/>
        </p:nvSpPr>
        <p:spPr>
          <a:xfrm>
            <a:off x="8024326" y="2895640"/>
            <a:ext cx="3329473" cy="1909858"/>
          </a:xfrm>
          <a:custGeom>
            <a:avLst/>
            <a:gdLst>
              <a:gd name="connsiteX0" fmla="*/ 0 w 3010761"/>
              <a:gd name="connsiteY0" fmla="*/ 0 h 1441125"/>
              <a:gd name="connsiteX1" fmla="*/ 3010761 w 3010761"/>
              <a:gd name="connsiteY1" fmla="*/ 0 h 1441125"/>
              <a:gd name="connsiteX2" fmla="*/ 3010761 w 3010761"/>
              <a:gd name="connsiteY2" fmla="*/ 1441125 h 1441125"/>
              <a:gd name="connsiteX3" fmla="*/ 0 w 3010761"/>
              <a:gd name="connsiteY3" fmla="*/ 1441125 h 1441125"/>
              <a:gd name="connsiteX4" fmla="*/ 0 w 3010761"/>
              <a:gd name="connsiteY4" fmla="*/ 0 h 144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1441125">
                <a:moveTo>
                  <a:pt x="0" y="0"/>
                </a:moveTo>
                <a:lnTo>
                  <a:pt x="3010761" y="0"/>
                </a:lnTo>
                <a:lnTo>
                  <a:pt x="3010761" y="1441125"/>
                </a:lnTo>
                <a:lnTo>
                  <a:pt x="0" y="14411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133350" rIns="177800" bIns="200025" numCol="1" spcCol="1270" anchor="t" anchorCtr="0">
            <a:noAutofit/>
          </a:bodyPr>
          <a:lstStyle/>
          <a:p>
            <a:pPr marL="171450" lvl="1" indent="-171450" algn="l" defTabSz="111125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Hierarchical</a:t>
            </a:r>
          </a:p>
          <a:p>
            <a:pPr marL="171450" lvl="1" indent="-171450" algn="l" defTabSz="111125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Social Darwinism</a:t>
            </a:r>
          </a:p>
          <a:p>
            <a:pPr marL="171450" lvl="1" indent="-171450" algn="l" defTabSz="111125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Consequences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838556" y="1690688"/>
            <a:ext cx="3331481" cy="1171242"/>
          </a:xfrm>
          <a:custGeom>
            <a:avLst/>
            <a:gdLst>
              <a:gd name="connsiteX0" fmla="*/ 0 w 2512226"/>
              <a:gd name="connsiteY0" fmla="*/ 0 h 633600"/>
              <a:gd name="connsiteX1" fmla="*/ 2512226 w 2512226"/>
              <a:gd name="connsiteY1" fmla="*/ 0 h 633600"/>
              <a:gd name="connsiteX2" fmla="*/ 2512226 w 2512226"/>
              <a:gd name="connsiteY2" fmla="*/ 633600 h 633600"/>
              <a:gd name="connsiteX3" fmla="*/ 0 w 2512226"/>
              <a:gd name="connsiteY3" fmla="*/ 633600 h 633600"/>
              <a:gd name="connsiteX4" fmla="*/ 0 w 2512226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633600">
                <a:moveTo>
                  <a:pt x="0" y="0"/>
                </a:moveTo>
                <a:lnTo>
                  <a:pt x="2512226" y="0"/>
                </a:lnTo>
                <a:lnTo>
                  <a:pt x="2512226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Nurturant </a:t>
            </a:r>
          </a:p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Mother</a:t>
            </a:r>
          </a:p>
        </p:txBody>
      </p:sp>
      <p:sp>
        <p:nvSpPr>
          <p:cNvPr id="13" name="Freeform 12"/>
          <p:cNvSpPr/>
          <p:nvPr/>
        </p:nvSpPr>
        <p:spPr>
          <a:xfrm>
            <a:off x="838556" y="2895639"/>
            <a:ext cx="3331481" cy="1909859"/>
          </a:xfrm>
          <a:custGeom>
            <a:avLst/>
            <a:gdLst>
              <a:gd name="connsiteX0" fmla="*/ 0 w 2512226"/>
              <a:gd name="connsiteY0" fmla="*/ 0 h 1268189"/>
              <a:gd name="connsiteX1" fmla="*/ 2512226 w 2512226"/>
              <a:gd name="connsiteY1" fmla="*/ 0 h 1268189"/>
              <a:gd name="connsiteX2" fmla="*/ 2512226 w 2512226"/>
              <a:gd name="connsiteY2" fmla="*/ 1268189 h 1268189"/>
              <a:gd name="connsiteX3" fmla="*/ 0 w 2512226"/>
              <a:gd name="connsiteY3" fmla="*/ 1268189 h 1268189"/>
              <a:gd name="connsiteX4" fmla="*/ 0 w 2512226"/>
              <a:gd name="connsiteY4" fmla="*/ 0 h 126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1268189">
                <a:moveTo>
                  <a:pt x="0" y="0"/>
                </a:moveTo>
                <a:lnTo>
                  <a:pt x="2512226" y="0"/>
                </a:lnTo>
                <a:lnTo>
                  <a:pt x="2512226" y="1268189"/>
                </a:lnTo>
                <a:lnTo>
                  <a:pt x="0" y="12681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Equality</a:t>
            </a:r>
          </a:p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Diversity</a:t>
            </a:r>
          </a:p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Helping hand</a:t>
            </a:r>
          </a:p>
        </p:txBody>
      </p:sp>
      <p:sp>
        <p:nvSpPr>
          <p:cNvPr id="14" name="Freeform 13"/>
          <p:cNvSpPr/>
          <p:nvPr/>
        </p:nvSpPr>
        <p:spPr>
          <a:xfrm>
            <a:off x="8024326" y="4843060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Conservatives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838200" y="4843059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Liberals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29255" y="1691753"/>
            <a:ext cx="3331481" cy="1171242"/>
          </a:xfrm>
          <a:custGeom>
            <a:avLst/>
            <a:gdLst>
              <a:gd name="connsiteX0" fmla="*/ 0 w 2512226"/>
              <a:gd name="connsiteY0" fmla="*/ 0 h 633600"/>
              <a:gd name="connsiteX1" fmla="*/ 2512226 w 2512226"/>
              <a:gd name="connsiteY1" fmla="*/ 0 h 633600"/>
              <a:gd name="connsiteX2" fmla="*/ 2512226 w 2512226"/>
              <a:gd name="connsiteY2" fmla="*/ 633600 h 633600"/>
              <a:gd name="connsiteX3" fmla="*/ 0 w 2512226"/>
              <a:gd name="connsiteY3" fmla="*/ 633600 h 633600"/>
              <a:gd name="connsiteX4" fmla="*/ 0 w 2512226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633600">
                <a:moveTo>
                  <a:pt x="0" y="0"/>
                </a:moveTo>
                <a:lnTo>
                  <a:pt x="2512226" y="0"/>
                </a:lnTo>
                <a:lnTo>
                  <a:pt x="2512226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Two-Framed</a:t>
            </a:r>
          </a:p>
        </p:txBody>
      </p:sp>
      <p:sp>
        <p:nvSpPr>
          <p:cNvPr id="21" name="Freeform 20"/>
          <p:cNvSpPr/>
          <p:nvPr/>
        </p:nvSpPr>
        <p:spPr>
          <a:xfrm>
            <a:off x="4429255" y="2896704"/>
            <a:ext cx="3331481" cy="1909859"/>
          </a:xfrm>
          <a:custGeom>
            <a:avLst/>
            <a:gdLst>
              <a:gd name="connsiteX0" fmla="*/ 0 w 2512226"/>
              <a:gd name="connsiteY0" fmla="*/ 0 h 1268189"/>
              <a:gd name="connsiteX1" fmla="*/ 2512226 w 2512226"/>
              <a:gd name="connsiteY1" fmla="*/ 0 h 1268189"/>
              <a:gd name="connsiteX2" fmla="*/ 2512226 w 2512226"/>
              <a:gd name="connsiteY2" fmla="*/ 1268189 h 1268189"/>
              <a:gd name="connsiteX3" fmla="*/ 0 w 2512226"/>
              <a:gd name="connsiteY3" fmla="*/ 1268189 h 1268189"/>
              <a:gd name="connsiteX4" fmla="*/ 0 w 2512226"/>
              <a:gd name="connsiteY4" fmla="*/ 0 h 126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1268189">
                <a:moveTo>
                  <a:pt x="0" y="0"/>
                </a:moveTo>
                <a:lnTo>
                  <a:pt x="2512226" y="0"/>
                </a:lnTo>
                <a:lnTo>
                  <a:pt x="2512226" y="1268189"/>
                </a:lnTo>
                <a:lnTo>
                  <a:pt x="0" y="12681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 dirty="0"/>
              <a:t>Both frames are active</a:t>
            </a:r>
          </a:p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 dirty="0"/>
              <a:t>Policies vary</a:t>
            </a:r>
          </a:p>
        </p:txBody>
      </p:sp>
      <p:sp>
        <p:nvSpPr>
          <p:cNvPr id="22" name="Freeform 21"/>
          <p:cNvSpPr/>
          <p:nvPr/>
        </p:nvSpPr>
        <p:spPr>
          <a:xfrm>
            <a:off x="4428899" y="4844124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/>
              <a:t>Independents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3901" y="3020857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20% </a:t>
            </a:r>
            <a:r>
              <a:rPr lang="en-US" sz="4000" b="1">
                <a:solidFill>
                  <a:srgbClr val="002060"/>
                </a:solidFill>
              </a:rPr>
              <a:t>of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4000" b="1">
                <a:solidFill>
                  <a:srgbClr val="002060"/>
                </a:solidFill>
              </a:rPr>
              <a:t>Americans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41984" y="3020857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5">
                    <a:lumMod val="75000"/>
                  </a:schemeClr>
                </a:solidFill>
              </a:rPr>
              <a:t>60%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Americans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087709" y="3030647"/>
            <a:ext cx="3191921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20% </a:t>
            </a:r>
            <a:r>
              <a:rPr lang="en-US" sz="4000" b="1">
                <a:solidFill>
                  <a:srgbClr val="C00000"/>
                </a:solidFill>
              </a:rPr>
              <a:t>of</a:t>
            </a:r>
            <a:r>
              <a:rPr lang="en-US" sz="5400" b="1">
                <a:solidFill>
                  <a:srgbClr val="C00000"/>
                </a:solidFill>
              </a:rPr>
              <a:t> </a:t>
            </a:r>
            <a:r>
              <a:rPr lang="en-US" sz="4000" b="1">
                <a:solidFill>
                  <a:srgbClr val="C00000"/>
                </a:solidFill>
              </a:rPr>
              <a:t>Americans</a:t>
            </a:r>
          </a:p>
        </p:txBody>
      </p:sp>
    </p:spTree>
    <p:extLst>
      <p:ext uri="{BB962C8B-B14F-4D97-AF65-F5344CB8AC3E}">
        <p14:creationId xmlns:p14="http://schemas.microsoft.com/office/powerpoint/2010/main" val="63216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3" grpId="0" build="p" animBg="1"/>
      <p:bldP spid="14" grpId="0" animBg="1"/>
      <p:bldP spid="15" grpId="0" animBg="1"/>
      <p:bldP spid="20" grpId="0" animBg="1"/>
      <p:bldP spid="21" grpId="0" build="p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Lakoff Identified Two Cognitive Models</a:t>
            </a:r>
          </a:p>
        </p:txBody>
      </p:sp>
      <p:sp>
        <p:nvSpPr>
          <p:cNvPr id="14" name="Freeform 13"/>
          <p:cNvSpPr/>
          <p:nvPr/>
        </p:nvSpPr>
        <p:spPr>
          <a:xfrm>
            <a:off x="8024326" y="4843060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Conservatives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838200" y="4843059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Liberals</a:t>
            </a:r>
          </a:p>
        </p:txBody>
      </p:sp>
      <p:sp>
        <p:nvSpPr>
          <p:cNvPr id="22" name="Freeform 21"/>
          <p:cNvSpPr/>
          <p:nvPr/>
        </p:nvSpPr>
        <p:spPr>
          <a:xfrm>
            <a:off x="4428899" y="4844124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Independents</a:t>
            </a:r>
          </a:p>
        </p:txBody>
      </p:sp>
      <p:sp>
        <p:nvSpPr>
          <p:cNvPr id="26" name="Freeform 25"/>
          <p:cNvSpPr/>
          <p:nvPr/>
        </p:nvSpPr>
        <p:spPr>
          <a:xfrm>
            <a:off x="4262649" y="4522124"/>
            <a:ext cx="7325297" cy="1040935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/>
              <a:t>Address gaps and misinformation.</a:t>
            </a:r>
          </a:p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 i="1">
                <a:solidFill>
                  <a:srgbClr val="FFFF00"/>
                </a:solidFill>
              </a:rPr>
              <a:t>Ask for commitment and action</a:t>
            </a:r>
            <a:r>
              <a:rPr lang="en-US" sz="2800" b="1"/>
              <a:t>.</a:t>
            </a:r>
          </a:p>
        </p:txBody>
      </p:sp>
      <p:sp>
        <p:nvSpPr>
          <p:cNvPr id="28" name="Freeform 27"/>
          <p:cNvSpPr/>
          <p:nvPr/>
        </p:nvSpPr>
        <p:spPr>
          <a:xfrm>
            <a:off x="4262649" y="1731879"/>
            <a:ext cx="7325297" cy="1044572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/>
              <a:t>Personal freedom, consequences of your actual choices, and prudence</a:t>
            </a:r>
            <a:endParaRPr lang="en-US" sz="2800" b="1" kern="1200"/>
          </a:p>
        </p:txBody>
      </p:sp>
      <p:sp>
        <p:nvSpPr>
          <p:cNvPr id="4" name="TextBox 3"/>
          <p:cNvSpPr txBox="1"/>
          <p:nvPr/>
        </p:nvSpPr>
        <p:spPr>
          <a:xfrm>
            <a:off x="4262649" y="2763459"/>
            <a:ext cx="7324344" cy="907941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Nobody should take away </a:t>
            </a:r>
            <a:r>
              <a:rPr lang="en-US" sz="2400" b="1" i="1" dirty="0">
                <a:solidFill>
                  <a:srgbClr val="FFFF00"/>
                </a:solidFill>
              </a:rPr>
              <a:t>your choice </a:t>
            </a:r>
            <a:r>
              <a:rPr lang="en-US" sz="2400" dirty="0">
                <a:solidFill>
                  <a:schemeClr val="bg1"/>
                </a:solidFill>
              </a:rPr>
              <a:t>of doctor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b="1" i="1" dirty="0">
                <a:solidFill>
                  <a:srgbClr val="FFFF00"/>
                </a:solidFill>
              </a:rPr>
              <a:t>Less wasteful </a:t>
            </a:r>
            <a:r>
              <a:rPr lang="en-US" sz="2400" dirty="0">
                <a:solidFill>
                  <a:schemeClr val="bg1"/>
                </a:solidFill>
              </a:rPr>
              <a:t>to buy insulin than dialysis</a:t>
            </a:r>
          </a:p>
        </p:txBody>
      </p:sp>
      <p:sp>
        <p:nvSpPr>
          <p:cNvPr id="27" name="Freeform 26"/>
          <p:cNvSpPr/>
          <p:nvPr/>
        </p:nvSpPr>
        <p:spPr>
          <a:xfrm>
            <a:off x="4262649" y="3127519"/>
            <a:ext cx="7325297" cy="1043536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 dirty="0"/>
              <a:t>Use stories to </a:t>
            </a:r>
            <a:r>
              <a:rPr lang="en-US" sz="2800" b="1" i="1" dirty="0">
                <a:solidFill>
                  <a:srgbClr val="FFFF00"/>
                </a:solidFill>
              </a:rPr>
              <a:t>activate nurturing frame</a:t>
            </a:r>
            <a:r>
              <a:rPr lang="en-US" sz="2800" b="1" dirty="0"/>
              <a:t>.</a:t>
            </a:r>
          </a:p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/>
              <a:t>Show the </a:t>
            </a:r>
            <a:r>
              <a:rPr lang="en-US" sz="2800" b="1" kern="1200" dirty="0">
                <a:solidFill>
                  <a:srgbClr val="FFFF00"/>
                </a:solidFill>
              </a:rPr>
              <a:t>personal relevance </a:t>
            </a:r>
            <a:r>
              <a:rPr lang="en-US" sz="2800" b="1" kern="1200" dirty="0"/>
              <a:t>of policies</a:t>
            </a:r>
          </a:p>
        </p:txBody>
      </p:sp>
    </p:spTree>
    <p:extLst>
      <p:ext uri="{BB962C8B-B14F-4D97-AF65-F5344CB8AC3E}">
        <p14:creationId xmlns:p14="http://schemas.microsoft.com/office/powerpoint/2010/main" val="2900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3.7037E-6 L -0.29388 -0.2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1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81481E-6 L -0.58802 -0.45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1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6" grpId="0" animBg="1"/>
      <p:bldP spid="28" grpId="0" animBg="1"/>
      <p:bldP spid="4" grpId="0" uiExpand="1" build="p" animBg="1"/>
      <p:bldP spid="4" grpId="1" build="allAtOnce" animBg="1"/>
      <p:bldP spid="27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Moral Foundations Questionnaire</a:t>
            </a:r>
            <a:endParaRPr lang="en-US" sz="27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, Jonathan. The Righteous Mind. 2013.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21488"/>
            <a:ext cx="2873261" cy="44644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45203" y="3371016"/>
            <a:ext cx="6911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Online survey of 132,000 Americans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Identified five moral pillars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Compared individual scores with where people stood on the political spectrum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1238" y="1730062"/>
            <a:ext cx="749435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Jonathan Haidt</a:t>
            </a:r>
          </a:p>
          <a:p>
            <a:pPr algn="ctr"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</a:rPr>
              <a:t>“The Righteous Mind”</a:t>
            </a:r>
          </a:p>
        </p:txBody>
      </p:sp>
    </p:spTree>
    <p:extLst>
      <p:ext uri="{BB962C8B-B14F-4D97-AF65-F5344CB8AC3E}">
        <p14:creationId xmlns:p14="http://schemas.microsoft.com/office/powerpoint/2010/main" val="16488422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636814" y="1306285"/>
          <a:ext cx="10440453" cy="38663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4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Moral Pillars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, Jonathan. The Righteous Mind. 2013.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77741" y="1472787"/>
            <a:ext cx="2252023" cy="480131"/>
            <a:chOff x="777741" y="1472787"/>
            <a:chExt cx="2252023" cy="480131"/>
          </a:xfrm>
        </p:grpSpPr>
        <p:sp>
          <p:nvSpPr>
            <p:cNvPr id="4" name="Oval 3"/>
            <p:cNvSpPr/>
            <p:nvPr/>
          </p:nvSpPr>
          <p:spPr>
            <a:xfrm>
              <a:off x="777741" y="1590189"/>
              <a:ext cx="277680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46053" y="1472787"/>
              <a:ext cx="1883711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sp useBgFill="1">
        <p:nvSpPr>
          <p:cNvPr id="20" name="TextBox 19"/>
          <p:cNvSpPr txBox="1"/>
          <p:nvPr/>
        </p:nvSpPr>
        <p:spPr>
          <a:xfrm>
            <a:off x="3115042" y="1429698"/>
            <a:ext cx="791715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Reciprocal altruism, justice, rights, autonomy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77741" y="2230754"/>
            <a:ext cx="1865555" cy="480131"/>
            <a:chOff x="777741" y="2172061"/>
            <a:chExt cx="1865555" cy="480131"/>
          </a:xfrm>
        </p:grpSpPr>
        <p:sp>
          <p:nvSpPr>
            <p:cNvPr id="5" name="Oval 4"/>
            <p:cNvSpPr/>
            <p:nvPr/>
          </p:nvSpPr>
          <p:spPr>
            <a:xfrm>
              <a:off x="777741" y="2289463"/>
              <a:ext cx="277680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46053" y="2172061"/>
              <a:ext cx="1497243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sp useBgFill="1">
        <p:nvSpPr>
          <p:cNvPr id="21" name="TextBox 20"/>
          <p:cNvSpPr txBox="1"/>
          <p:nvPr/>
        </p:nvSpPr>
        <p:spPr>
          <a:xfrm>
            <a:off x="3115042" y="2187665"/>
            <a:ext cx="763015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Cherish, nurture, and protect others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77741" y="2988721"/>
            <a:ext cx="2003449" cy="480131"/>
            <a:chOff x="777741" y="2920338"/>
            <a:chExt cx="2003449" cy="480131"/>
          </a:xfrm>
        </p:grpSpPr>
        <p:sp>
          <p:nvSpPr>
            <p:cNvPr id="9" name="Oval 8"/>
            <p:cNvSpPr/>
            <p:nvPr/>
          </p:nvSpPr>
          <p:spPr>
            <a:xfrm>
              <a:off x="777741" y="3037740"/>
              <a:ext cx="277680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6053" y="2920338"/>
              <a:ext cx="1635137" cy="48013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sp useBgFill="1">
        <p:nvSpPr>
          <p:cNvPr id="22" name="TextBox 21"/>
          <p:cNvSpPr txBox="1"/>
          <p:nvPr/>
        </p:nvSpPr>
        <p:spPr>
          <a:xfrm>
            <a:off x="3115042" y="2945632"/>
            <a:ext cx="841292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Patriotism, self-sacrifice, “one for all, all for one”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77741" y="3746688"/>
            <a:ext cx="2386288" cy="480131"/>
            <a:chOff x="777741" y="3677332"/>
            <a:chExt cx="2386288" cy="480131"/>
          </a:xfrm>
        </p:grpSpPr>
        <p:sp>
          <p:nvSpPr>
            <p:cNvPr id="10" name="Oval 9"/>
            <p:cNvSpPr/>
            <p:nvPr/>
          </p:nvSpPr>
          <p:spPr>
            <a:xfrm>
              <a:off x="777741" y="3794734"/>
              <a:ext cx="277680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6053" y="3677332"/>
              <a:ext cx="2017976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sp useBgFill="1">
        <p:nvSpPr>
          <p:cNvPr id="23" name="TextBox 22"/>
          <p:cNvSpPr txBox="1"/>
          <p:nvPr/>
        </p:nvSpPr>
        <p:spPr>
          <a:xfrm>
            <a:off x="3115043" y="3703599"/>
            <a:ext cx="807143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Deference to leadership, respect for traditions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77741" y="4504656"/>
            <a:ext cx="2161303" cy="480131"/>
            <a:chOff x="777741" y="4504656"/>
            <a:chExt cx="2161303" cy="480131"/>
          </a:xfrm>
        </p:grpSpPr>
        <p:sp>
          <p:nvSpPr>
            <p:cNvPr id="8" name="TextBox 7"/>
            <p:cNvSpPr txBox="1"/>
            <p:nvPr/>
          </p:nvSpPr>
          <p:spPr>
            <a:xfrm>
              <a:off x="1146053" y="4504656"/>
              <a:ext cx="1792991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77741" y="4622058"/>
              <a:ext cx="277680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24" name="TextBox 23"/>
          <p:cNvSpPr txBox="1"/>
          <p:nvPr/>
        </p:nvSpPr>
        <p:spPr>
          <a:xfrm>
            <a:off x="3115043" y="4461567"/>
            <a:ext cx="79622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Bodies are temples desecrated by immorality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628309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5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1951369" y="1690687"/>
          <a:ext cx="9707231" cy="34161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70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Our Personal Moral Pillars </a:t>
            </a:r>
            <a:br>
              <a:rPr lang="en-US" sz="4000" dirty="0"/>
            </a:br>
            <a:r>
              <a:rPr lang="en-US" sz="4000" dirty="0"/>
              <a:t>Vary With Our Politics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Chart from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Jonathan. The Righteous Mind. 2013.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(Commentary by Ed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Weisbart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) </a:t>
            </a:r>
          </a:p>
        </p:txBody>
      </p:sp>
      <p:sp>
        <p:nvSpPr>
          <p:cNvPr id="19" name="Freeform 18"/>
          <p:cNvSpPr/>
          <p:nvPr/>
        </p:nvSpPr>
        <p:spPr>
          <a:xfrm>
            <a:off x="3135935" y="2007607"/>
            <a:ext cx="7717403" cy="1038086"/>
          </a:xfrm>
          <a:custGeom>
            <a:avLst/>
            <a:gdLst>
              <a:gd name="connsiteX0" fmla="*/ 0 w 5175739"/>
              <a:gd name="connsiteY0" fmla="*/ 0 h 750277"/>
              <a:gd name="connsiteX1" fmla="*/ 1031631 w 5175739"/>
              <a:gd name="connsiteY1" fmla="*/ 205154 h 750277"/>
              <a:gd name="connsiteX2" fmla="*/ 1436077 w 5175739"/>
              <a:gd name="connsiteY2" fmla="*/ 252046 h 750277"/>
              <a:gd name="connsiteX3" fmla="*/ 1693985 w 5175739"/>
              <a:gd name="connsiteY3" fmla="*/ 298938 h 750277"/>
              <a:gd name="connsiteX4" fmla="*/ 2016369 w 5175739"/>
              <a:gd name="connsiteY4" fmla="*/ 328246 h 750277"/>
              <a:gd name="connsiteX5" fmla="*/ 2485292 w 5175739"/>
              <a:gd name="connsiteY5" fmla="*/ 363415 h 750277"/>
              <a:gd name="connsiteX6" fmla="*/ 2754923 w 5175739"/>
              <a:gd name="connsiteY6" fmla="*/ 392723 h 750277"/>
              <a:gd name="connsiteX7" fmla="*/ 3563815 w 5175739"/>
              <a:gd name="connsiteY7" fmla="*/ 521677 h 750277"/>
              <a:gd name="connsiteX8" fmla="*/ 4237892 w 5175739"/>
              <a:gd name="connsiteY8" fmla="*/ 603738 h 750277"/>
              <a:gd name="connsiteX9" fmla="*/ 4695092 w 5175739"/>
              <a:gd name="connsiteY9" fmla="*/ 668215 h 750277"/>
              <a:gd name="connsiteX10" fmla="*/ 5175739 w 5175739"/>
              <a:gd name="connsiteY10" fmla="*/ 750277 h 7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9" h="750277">
                <a:moveTo>
                  <a:pt x="0" y="0"/>
                </a:moveTo>
                <a:lnTo>
                  <a:pt x="1031631" y="205154"/>
                </a:lnTo>
                <a:lnTo>
                  <a:pt x="1436077" y="252046"/>
                </a:lnTo>
                <a:lnTo>
                  <a:pt x="1693985" y="298938"/>
                </a:lnTo>
                <a:lnTo>
                  <a:pt x="2016369" y="328246"/>
                </a:lnTo>
                <a:lnTo>
                  <a:pt x="2485292" y="363415"/>
                </a:lnTo>
                <a:lnTo>
                  <a:pt x="2754923" y="392723"/>
                </a:lnTo>
                <a:lnTo>
                  <a:pt x="3563815" y="521677"/>
                </a:lnTo>
                <a:lnTo>
                  <a:pt x="4237892" y="603738"/>
                </a:lnTo>
                <a:lnTo>
                  <a:pt x="4695092" y="668215"/>
                </a:lnTo>
                <a:lnTo>
                  <a:pt x="5175739" y="750277"/>
                </a:lnTo>
              </a:path>
            </a:pathLst>
          </a:custGeom>
          <a:noFill/>
          <a:ln w="76200" cmpd="sng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V="1">
            <a:off x="3064493" y="1888884"/>
            <a:ext cx="187062" cy="187062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854747" y="2927663"/>
            <a:ext cx="245327" cy="245327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147359" y="2202177"/>
            <a:ext cx="7765374" cy="843516"/>
          </a:xfrm>
          <a:custGeom>
            <a:avLst/>
            <a:gdLst>
              <a:gd name="connsiteX0" fmla="*/ 0 w 5175739"/>
              <a:gd name="connsiteY0" fmla="*/ 0 h 633046"/>
              <a:gd name="connsiteX1" fmla="*/ 550985 w 5175739"/>
              <a:gd name="connsiteY1" fmla="*/ 46892 h 633046"/>
              <a:gd name="connsiteX2" fmla="*/ 1119554 w 5175739"/>
              <a:gd name="connsiteY2" fmla="*/ 123092 h 633046"/>
              <a:gd name="connsiteX3" fmla="*/ 1770185 w 5175739"/>
              <a:gd name="connsiteY3" fmla="*/ 205154 h 633046"/>
              <a:gd name="connsiteX4" fmla="*/ 2549769 w 5175739"/>
              <a:gd name="connsiteY4" fmla="*/ 240323 h 633046"/>
              <a:gd name="connsiteX5" fmla="*/ 3710354 w 5175739"/>
              <a:gd name="connsiteY5" fmla="*/ 427892 h 633046"/>
              <a:gd name="connsiteX6" fmla="*/ 4624754 w 5175739"/>
              <a:gd name="connsiteY6" fmla="*/ 527539 h 633046"/>
              <a:gd name="connsiteX7" fmla="*/ 5175739 w 5175739"/>
              <a:gd name="connsiteY7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5739" h="633046">
                <a:moveTo>
                  <a:pt x="0" y="0"/>
                </a:moveTo>
                <a:lnTo>
                  <a:pt x="550985" y="46892"/>
                </a:lnTo>
                <a:lnTo>
                  <a:pt x="1119554" y="123092"/>
                </a:lnTo>
                <a:lnTo>
                  <a:pt x="1770185" y="205154"/>
                </a:lnTo>
                <a:lnTo>
                  <a:pt x="2549769" y="240323"/>
                </a:lnTo>
                <a:lnTo>
                  <a:pt x="3710354" y="427892"/>
                </a:lnTo>
                <a:lnTo>
                  <a:pt x="4624754" y="527539"/>
                </a:lnTo>
                <a:lnTo>
                  <a:pt x="5175739" y="633046"/>
                </a:lnTo>
              </a:path>
            </a:pathLst>
          </a:custGeom>
          <a:noFill/>
          <a:ln w="76200" cmpd="sng">
            <a:solidFill>
              <a:srgbClr val="007D6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V="1">
            <a:off x="3064493" y="2055491"/>
            <a:ext cx="187062" cy="1870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840049" y="2975207"/>
            <a:ext cx="245327" cy="2453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06508" y="2017511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Caring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06508" y="175151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Fairness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35362" y="4339559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Sanctity</a:t>
            </a:r>
          </a:p>
        </p:txBody>
      </p:sp>
      <p:sp>
        <p:nvSpPr>
          <p:cNvPr id="22" name="Freeform 21"/>
          <p:cNvSpPr/>
          <p:nvPr/>
        </p:nvSpPr>
        <p:spPr>
          <a:xfrm>
            <a:off x="3085017" y="2444350"/>
            <a:ext cx="7827717" cy="1469425"/>
          </a:xfrm>
          <a:custGeom>
            <a:avLst/>
            <a:gdLst>
              <a:gd name="connsiteX0" fmla="*/ 0 w 5158154"/>
              <a:gd name="connsiteY0" fmla="*/ 797169 h 797169"/>
              <a:gd name="connsiteX1" fmla="*/ 738554 w 5158154"/>
              <a:gd name="connsiteY1" fmla="*/ 638907 h 797169"/>
              <a:gd name="connsiteX2" fmla="*/ 2514600 w 5158154"/>
              <a:gd name="connsiteY2" fmla="*/ 381000 h 797169"/>
              <a:gd name="connsiteX3" fmla="*/ 3768969 w 5158154"/>
              <a:gd name="connsiteY3" fmla="*/ 158261 h 797169"/>
              <a:gd name="connsiteX4" fmla="*/ 4325816 w 5158154"/>
              <a:gd name="connsiteY4" fmla="*/ 35169 h 797169"/>
              <a:gd name="connsiteX5" fmla="*/ 5158154 w 5158154"/>
              <a:gd name="connsiteY5" fmla="*/ 0 h 7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8154" h="797169">
                <a:moveTo>
                  <a:pt x="0" y="797169"/>
                </a:moveTo>
                <a:lnTo>
                  <a:pt x="738554" y="638907"/>
                </a:lnTo>
                <a:lnTo>
                  <a:pt x="2514600" y="381000"/>
                </a:lnTo>
                <a:lnTo>
                  <a:pt x="3768969" y="158261"/>
                </a:lnTo>
                <a:lnTo>
                  <a:pt x="4325816" y="35169"/>
                </a:lnTo>
                <a:lnTo>
                  <a:pt x="5158154" y="0"/>
                </a:lnTo>
              </a:path>
            </a:pathLst>
          </a:custGeom>
          <a:noFill/>
          <a:ln w="76200" cmpd="sng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3064493" y="3829356"/>
            <a:ext cx="187062" cy="187062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854747" y="2361840"/>
            <a:ext cx="245327" cy="245327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100150" y="2689676"/>
            <a:ext cx="7812584" cy="1467731"/>
          </a:xfrm>
          <a:custGeom>
            <a:avLst/>
            <a:gdLst>
              <a:gd name="connsiteX0" fmla="*/ 0 w 5175738"/>
              <a:gd name="connsiteY0" fmla="*/ 1096108 h 1096108"/>
              <a:gd name="connsiteX1" fmla="*/ 650630 w 5175738"/>
              <a:gd name="connsiteY1" fmla="*/ 885092 h 1096108"/>
              <a:gd name="connsiteX2" fmla="*/ 920261 w 5175738"/>
              <a:gd name="connsiteY2" fmla="*/ 814754 h 1096108"/>
              <a:gd name="connsiteX3" fmla="*/ 1271953 w 5175738"/>
              <a:gd name="connsiteY3" fmla="*/ 732692 h 1096108"/>
              <a:gd name="connsiteX4" fmla="*/ 1940169 w 5175738"/>
              <a:gd name="connsiteY4" fmla="*/ 597877 h 1096108"/>
              <a:gd name="connsiteX5" fmla="*/ 2584938 w 5175738"/>
              <a:gd name="connsiteY5" fmla="*/ 492369 h 1096108"/>
              <a:gd name="connsiteX6" fmla="*/ 3440723 w 5175738"/>
              <a:gd name="connsiteY6" fmla="*/ 293077 h 1096108"/>
              <a:gd name="connsiteX7" fmla="*/ 4091353 w 5175738"/>
              <a:gd name="connsiteY7" fmla="*/ 146539 h 1096108"/>
              <a:gd name="connsiteX8" fmla="*/ 4349261 w 5175738"/>
              <a:gd name="connsiteY8" fmla="*/ 87923 h 1096108"/>
              <a:gd name="connsiteX9" fmla="*/ 4911969 w 5175738"/>
              <a:gd name="connsiteY9" fmla="*/ 11723 h 1096108"/>
              <a:gd name="connsiteX10" fmla="*/ 5175738 w 5175738"/>
              <a:gd name="connsiteY10" fmla="*/ 0 h 10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8" h="1096108">
                <a:moveTo>
                  <a:pt x="0" y="1096108"/>
                </a:moveTo>
                <a:lnTo>
                  <a:pt x="650630" y="885092"/>
                </a:lnTo>
                <a:lnTo>
                  <a:pt x="920261" y="814754"/>
                </a:lnTo>
                <a:lnTo>
                  <a:pt x="1271953" y="732692"/>
                </a:lnTo>
                <a:lnTo>
                  <a:pt x="1940169" y="597877"/>
                </a:lnTo>
                <a:lnTo>
                  <a:pt x="2584938" y="492369"/>
                </a:lnTo>
                <a:lnTo>
                  <a:pt x="3440723" y="293077"/>
                </a:lnTo>
                <a:lnTo>
                  <a:pt x="4091353" y="146539"/>
                </a:lnTo>
                <a:lnTo>
                  <a:pt x="4349261" y="87923"/>
                </a:lnTo>
                <a:lnTo>
                  <a:pt x="4911969" y="11723"/>
                </a:lnTo>
                <a:lnTo>
                  <a:pt x="5175738" y="0"/>
                </a:lnTo>
              </a:path>
            </a:pathLst>
          </a:custGeom>
          <a:noFill/>
          <a:ln w="76200" cmpd="sng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V="1">
            <a:off x="3064493" y="4008863"/>
            <a:ext cx="187062" cy="187062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854747" y="2526861"/>
            <a:ext cx="245327" cy="245327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175354" y="2600604"/>
            <a:ext cx="7737380" cy="1850516"/>
          </a:xfrm>
          <a:custGeom>
            <a:avLst/>
            <a:gdLst>
              <a:gd name="connsiteX0" fmla="*/ 0 w 5175739"/>
              <a:gd name="connsiteY0" fmla="*/ 1471246 h 1471246"/>
              <a:gd name="connsiteX1" fmla="*/ 427892 w 5175739"/>
              <a:gd name="connsiteY1" fmla="*/ 1354015 h 1471246"/>
              <a:gd name="connsiteX2" fmla="*/ 955431 w 5175739"/>
              <a:gd name="connsiteY2" fmla="*/ 1230923 h 1471246"/>
              <a:gd name="connsiteX3" fmla="*/ 1254369 w 5175739"/>
              <a:gd name="connsiteY3" fmla="*/ 1160584 h 1471246"/>
              <a:gd name="connsiteX4" fmla="*/ 2192216 w 5175739"/>
              <a:gd name="connsiteY4" fmla="*/ 926123 h 1471246"/>
              <a:gd name="connsiteX5" fmla="*/ 2872154 w 5175739"/>
              <a:gd name="connsiteY5" fmla="*/ 750277 h 1471246"/>
              <a:gd name="connsiteX6" fmla="*/ 3124200 w 5175739"/>
              <a:gd name="connsiteY6" fmla="*/ 656492 h 1471246"/>
              <a:gd name="connsiteX7" fmla="*/ 3411416 w 5175739"/>
              <a:gd name="connsiteY7" fmla="*/ 550984 h 1471246"/>
              <a:gd name="connsiteX8" fmla="*/ 4232031 w 5175739"/>
              <a:gd name="connsiteY8" fmla="*/ 246184 h 1471246"/>
              <a:gd name="connsiteX9" fmla="*/ 4554416 w 5175739"/>
              <a:gd name="connsiteY9" fmla="*/ 175846 h 1471246"/>
              <a:gd name="connsiteX10" fmla="*/ 4958862 w 5175739"/>
              <a:gd name="connsiteY10" fmla="*/ 46892 h 1471246"/>
              <a:gd name="connsiteX11" fmla="*/ 5175739 w 5175739"/>
              <a:gd name="connsiteY11" fmla="*/ 0 h 147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5739" h="1471246">
                <a:moveTo>
                  <a:pt x="0" y="1471246"/>
                </a:moveTo>
                <a:lnTo>
                  <a:pt x="427892" y="1354015"/>
                </a:lnTo>
                <a:lnTo>
                  <a:pt x="955431" y="1230923"/>
                </a:lnTo>
                <a:lnTo>
                  <a:pt x="1254369" y="1160584"/>
                </a:lnTo>
                <a:lnTo>
                  <a:pt x="2192216" y="926123"/>
                </a:lnTo>
                <a:lnTo>
                  <a:pt x="2872154" y="750277"/>
                </a:lnTo>
                <a:lnTo>
                  <a:pt x="3124200" y="656492"/>
                </a:lnTo>
                <a:lnTo>
                  <a:pt x="3411416" y="550984"/>
                </a:lnTo>
                <a:lnTo>
                  <a:pt x="4232031" y="246184"/>
                </a:lnTo>
                <a:lnTo>
                  <a:pt x="4554416" y="175846"/>
                </a:lnTo>
                <a:lnTo>
                  <a:pt x="4958862" y="46892"/>
                </a:lnTo>
                <a:lnTo>
                  <a:pt x="5175739" y="0"/>
                </a:lnTo>
              </a:path>
            </a:pathLst>
          </a:custGeom>
          <a:noFill/>
          <a:ln w="76200" cmpd="sng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V="1">
            <a:off x="3064493" y="4398501"/>
            <a:ext cx="187062" cy="187062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854747" y="2444350"/>
            <a:ext cx="245327" cy="245327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64028" y="3938912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Authority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85906" y="5299724"/>
            <a:ext cx="1225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Moderate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5055" y="3692561"/>
            <a:ext cx="1082348" cy="3693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Loyalty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470" y="1586667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Medium" pitchFamily="34" charset="0"/>
              </a:rPr>
              <a:t>Strongly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Medium" pitchFamily="34" charset="0"/>
              </a:rPr>
              <a:t>Endorse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4056" y="4603143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Medium" pitchFamily="34" charset="0"/>
              </a:rPr>
              <a:t>Strongly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Medium" pitchFamily="34" charset="0"/>
              </a:rPr>
              <a:t>Reject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00009" y="5284637"/>
          <a:ext cx="387773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8119534" y="5299724"/>
          <a:ext cx="397086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Conservative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Conservative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5732226" y="2369836"/>
            <a:ext cx="812636" cy="1199485"/>
            <a:chOff x="9160586" y="2997133"/>
            <a:chExt cx="1239323" cy="1829292"/>
          </a:xfrm>
        </p:grpSpPr>
        <p:sp>
          <p:nvSpPr>
            <p:cNvPr id="20" name="Arc 19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7084011" y="2369836"/>
            <a:ext cx="812636" cy="1199485"/>
            <a:chOff x="9160586" y="2997133"/>
            <a:chExt cx="1239323" cy="1829292"/>
          </a:xfrm>
        </p:grpSpPr>
        <p:sp>
          <p:nvSpPr>
            <p:cNvPr id="41" name="Arc 40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entagon 9"/>
          <p:cNvSpPr/>
          <p:nvPr/>
        </p:nvSpPr>
        <p:spPr>
          <a:xfrm>
            <a:off x="1951369" y="2546506"/>
            <a:ext cx="4790091" cy="121145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“You heartless </a:t>
            </a:r>
          </a:p>
          <a:p>
            <a:pPr algn="ctr"/>
            <a:r>
              <a:rPr lang="en-US" sz="2400" b="1" dirty="0"/>
              <a:t>bastards don’t care.”</a:t>
            </a:r>
          </a:p>
        </p:txBody>
      </p:sp>
      <p:sp>
        <p:nvSpPr>
          <p:cNvPr id="33" name="Pentagon 32"/>
          <p:cNvSpPr/>
          <p:nvPr/>
        </p:nvSpPr>
        <p:spPr>
          <a:xfrm flipH="1">
            <a:off x="6868509" y="2546506"/>
            <a:ext cx="4790091" cy="121145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“Your lack of morals will destroy our society.”</a:t>
            </a:r>
          </a:p>
        </p:txBody>
      </p:sp>
      <p:sp>
        <p:nvSpPr>
          <p:cNvPr id="7" name="Oval 6"/>
          <p:cNvSpPr/>
          <p:nvPr/>
        </p:nvSpPr>
        <p:spPr>
          <a:xfrm>
            <a:off x="4146842" y="1954531"/>
            <a:ext cx="5514166" cy="243691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Both sides believe </a:t>
            </a:r>
          </a:p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they hold the </a:t>
            </a:r>
          </a:p>
          <a:p>
            <a:pPr algn="ctr">
              <a:spcAft>
                <a:spcPts val="1200"/>
              </a:spcAft>
            </a:pP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moral high ground. </a:t>
            </a:r>
          </a:p>
        </p:txBody>
      </p:sp>
    </p:spTree>
    <p:extLst>
      <p:ext uri="{BB962C8B-B14F-4D97-AF65-F5344CB8AC3E}">
        <p14:creationId xmlns:p14="http://schemas.microsoft.com/office/powerpoint/2010/main" val="42405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6" grpId="0" animBg="1"/>
      <p:bldP spid="21" grpId="0" animBg="1"/>
      <p:bldP spid="9" grpId="0" animBg="1"/>
      <p:bldP spid="15" grpId="0" animBg="1"/>
      <p:bldP spid="25" grpId="0"/>
      <p:bldP spid="26" grpId="0"/>
      <p:bldP spid="27" grpId="0"/>
      <p:bldP spid="22" grpId="0" animBg="1"/>
      <p:bldP spid="12" grpId="0" animBg="1"/>
      <p:bldP spid="17" grpId="0" animBg="1"/>
      <p:bldP spid="23" grpId="0" animBg="1"/>
      <p:bldP spid="13" grpId="0" animBg="1"/>
      <p:bldP spid="18" grpId="0" animBg="1"/>
      <p:bldP spid="24" grpId="0" animBg="1"/>
      <p:bldP spid="8" grpId="0" animBg="1"/>
      <p:bldP spid="14" grpId="0" animBg="1"/>
      <p:bldP spid="29" grpId="0"/>
      <p:bldP spid="28" grpId="0"/>
      <p:bldP spid="10" grpId="0" animBg="1"/>
      <p:bldP spid="10" grpId="1" animBg="1"/>
      <p:bldP spid="33" grpId="0" animBg="1"/>
      <p:bldP spid="33" grpId="1" animBg="1"/>
      <p:bldP spid="7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2611" y="1477105"/>
            <a:ext cx="11083332" cy="166766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5760" rtlCol="0" anchor="ctr"/>
          <a:lstStyle/>
          <a:p>
            <a:pPr algn="r"/>
            <a:r>
              <a:rPr lang="en-US" sz="2800" b="1" dirty="0"/>
              <a:t>Do not expect </a:t>
            </a:r>
          </a:p>
          <a:p>
            <a:pPr algn="r"/>
            <a:r>
              <a:rPr lang="en-US" sz="2800" b="1" dirty="0"/>
              <a:t>these two arguments </a:t>
            </a:r>
          </a:p>
          <a:p>
            <a:pPr algn="r"/>
            <a:r>
              <a:rPr lang="en-US" sz="2800" b="1" dirty="0"/>
              <a:t>to persuade conservatives.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5200" cy="1325563"/>
          </a:xfrm>
        </p:spPr>
        <p:txBody>
          <a:bodyPr>
            <a:normAutofit/>
          </a:bodyPr>
          <a:lstStyle/>
          <a:p>
            <a:r>
              <a:rPr lang="en-US" dirty="0"/>
              <a:t>Five Moral Pillars of “Cover Everybody”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63453" y="1612676"/>
            <a:ext cx="39517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Healthcare is a human right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3454" y="2561061"/>
            <a:ext cx="318067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Protect the vulnerable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3454" y="3534846"/>
            <a:ext cx="93136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Poor outcomes but plenty of </a:t>
            </a:r>
            <a:r>
              <a:rPr lang="en-US" sz="2400" b="1" i="1" dirty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reasons for national pride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38200" y="1624367"/>
            <a:ext cx="1696365" cy="424732"/>
            <a:chOff x="507215" y="1697748"/>
            <a:chExt cx="1696365" cy="424732"/>
          </a:xfrm>
        </p:grpSpPr>
        <p:sp>
          <p:nvSpPr>
            <p:cNvPr id="28" name="Oval 27"/>
            <p:cNvSpPr/>
            <p:nvPr/>
          </p:nvSpPr>
          <p:spPr>
            <a:xfrm>
              <a:off x="507215" y="1787451"/>
              <a:ext cx="245327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2542" y="1697748"/>
              <a:ext cx="145103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38201" y="2597171"/>
            <a:ext cx="1404619" cy="424732"/>
            <a:chOff x="507215" y="2367413"/>
            <a:chExt cx="1404619" cy="424732"/>
          </a:xfrm>
        </p:grpSpPr>
        <p:sp>
          <p:nvSpPr>
            <p:cNvPr id="33" name="Oval 32"/>
            <p:cNvSpPr/>
            <p:nvPr/>
          </p:nvSpPr>
          <p:spPr>
            <a:xfrm>
              <a:off x="507215" y="2457116"/>
              <a:ext cx="245327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2542" y="2367413"/>
              <a:ext cx="1159292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3569975"/>
            <a:ext cx="1507211" cy="424732"/>
            <a:chOff x="507215" y="3310458"/>
            <a:chExt cx="1507211" cy="424732"/>
          </a:xfrm>
        </p:grpSpPr>
        <p:sp>
          <p:nvSpPr>
            <p:cNvPr id="38" name="Oval 37"/>
            <p:cNvSpPr/>
            <p:nvPr/>
          </p:nvSpPr>
          <p:spPr>
            <a:xfrm>
              <a:off x="507215" y="3400161"/>
              <a:ext cx="245327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2542" y="3310458"/>
              <a:ext cx="1261884" cy="42473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8200" y="4542779"/>
            <a:ext cx="1797355" cy="424732"/>
            <a:chOff x="507215" y="4054041"/>
            <a:chExt cx="1797355" cy="424732"/>
          </a:xfrm>
        </p:grpSpPr>
        <p:sp>
          <p:nvSpPr>
            <p:cNvPr id="43" name="Oval 42"/>
            <p:cNvSpPr/>
            <p:nvPr/>
          </p:nvSpPr>
          <p:spPr>
            <a:xfrm>
              <a:off x="507215" y="4143744"/>
              <a:ext cx="245327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542" y="4054041"/>
              <a:ext cx="155202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5515582"/>
            <a:ext cx="1627437" cy="424732"/>
            <a:chOff x="507215" y="4974692"/>
            <a:chExt cx="1627437" cy="424732"/>
          </a:xfrm>
        </p:grpSpPr>
        <p:sp>
          <p:nvSpPr>
            <p:cNvPr id="48" name="TextBox 47"/>
            <p:cNvSpPr txBox="1"/>
            <p:nvPr/>
          </p:nvSpPr>
          <p:spPr>
            <a:xfrm>
              <a:off x="752542" y="4974692"/>
              <a:ext cx="1382110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07215" y="5064395"/>
              <a:ext cx="245327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5514824-121C-814A-AE17-16D7A5E27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815" b="50331"/>
          <a:stretch/>
        </p:blipFill>
        <p:spPr>
          <a:xfrm>
            <a:off x="2563453" y="3392531"/>
            <a:ext cx="9062490" cy="229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Subtle Differences in Words Matter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3115484" y="1788841"/>
          <a:ext cx="8238316" cy="4350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35982" y="6408879"/>
            <a:ext cx="58621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ranklin Gothic Book" pitchFamily="34" charset="0"/>
              </a:rPr>
              <a:t>Boyd, Christopher. Proceedings of the National Academy of Sciences USA, sited in </a:t>
            </a:r>
            <a:r>
              <a:rPr lang="en-US" sz="1200" i="1" dirty="0">
                <a:solidFill>
                  <a:schemeClr val="bg1"/>
                </a:solidFill>
                <a:latin typeface="Franklin Gothic Book" pitchFamily="34" charset="0"/>
              </a:rPr>
              <a:t>Scientific American Mind </a:t>
            </a:r>
            <a:r>
              <a:rPr lang="en-US" sz="1200" dirty="0">
                <a:solidFill>
                  <a:schemeClr val="bg1"/>
                </a:solidFill>
                <a:latin typeface="Franklin Gothic Book" pitchFamily="34" charset="0"/>
              </a:rPr>
              <a:t>Jan/Feb 2012 p.9.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920963"/>
            <a:ext cx="31154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Turnout rate among registered voters; 2008 presidential election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0771" y="2079439"/>
            <a:ext cx="352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Franklin Gothic Book"/>
              </a:rPr>
              <a:t>“…to be a voter?”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2343" y="2079128"/>
            <a:ext cx="322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Franklin Gothic Book"/>
              </a:rPr>
              <a:t>“…to vote?”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2344" y="1497798"/>
            <a:ext cx="674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Franklin Gothic Book"/>
              </a:rPr>
              <a:t>“How important is it to you…”</a:t>
            </a:r>
          </a:p>
        </p:txBody>
      </p:sp>
    </p:spTree>
    <p:extLst>
      <p:ext uri="{BB962C8B-B14F-4D97-AF65-F5344CB8AC3E}">
        <p14:creationId xmlns:p14="http://schemas.microsoft.com/office/powerpoint/2010/main" val="27759590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"/>
        </p:bldSub>
      </p:bldGraphic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39399" y="1724781"/>
          <a:ext cx="9968256" cy="3583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8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Medicare Means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6069330" cy="8412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Institute of Medicine. Shorter Lives, Poorer Health.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Fig 1-9: Ranking of US mortality rates by age group among 17 peer countries, 2006-2008. 2013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Peer nations are Australia, Austria, Canada, Denmark, Finland, France, Germany, Italy, Japan, Norway, Portugal, Spain, Sweden, Switzerland, Netherlands, United Kingdom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747" y="2437021"/>
            <a:ext cx="938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USA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Rank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12645" y="1547407"/>
          <a:ext cx="1032918" cy="40080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2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85543" y="5290678"/>
          <a:ext cx="10307346" cy="925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0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0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925089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0-1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1-4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5-9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10-14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15-19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20-24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25-29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30-34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35-39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40-44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45-49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50-54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55-59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60-64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65-69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70-74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75-79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80-84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85-89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90-94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95-99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31772" y="610661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Age</a:t>
            </a:r>
          </a:p>
        </p:txBody>
      </p:sp>
      <p:sp>
        <p:nvSpPr>
          <p:cNvPr id="14" name="Freeform 13"/>
          <p:cNvSpPr/>
          <p:nvPr/>
        </p:nvSpPr>
        <p:spPr>
          <a:xfrm>
            <a:off x="1650433" y="4807555"/>
            <a:ext cx="6757133" cy="462226"/>
          </a:xfrm>
          <a:custGeom>
            <a:avLst/>
            <a:gdLst>
              <a:gd name="connsiteX0" fmla="*/ 0 w 7755467"/>
              <a:gd name="connsiteY0" fmla="*/ 3251200 h 3259667"/>
              <a:gd name="connsiteX1" fmla="*/ 3488267 w 7755467"/>
              <a:gd name="connsiteY1" fmla="*/ 3259667 h 3259667"/>
              <a:gd name="connsiteX2" fmla="*/ 3894667 w 7755467"/>
              <a:gd name="connsiteY2" fmla="*/ 3022600 h 3259667"/>
              <a:gd name="connsiteX3" fmla="*/ 4250267 w 7755467"/>
              <a:gd name="connsiteY3" fmla="*/ 3251200 h 3259667"/>
              <a:gd name="connsiteX4" fmla="*/ 5046133 w 7755467"/>
              <a:gd name="connsiteY4" fmla="*/ 2802467 h 3259667"/>
              <a:gd name="connsiteX5" fmla="*/ 5427133 w 7755467"/>
              <a:gd name="connsiteY5" fmla="*/ 3056467 h 3259667"/>
              <a:gd name="connsiteX6" fmla="*/ 5825067 w 7755467"/>
              <a:gd name="connsiteY6" fmla="*/ 2827867 h 3259667"/>
              <a:gd name="connsiteX7" fmla="*/ 6214533 w 7755467"/>
              <a:gd name="connsiteY7" fmla="*/ 1701800 h 3259667"/>
              <a:gd name="connsiteX8" fmla="*/ 6595533 w 7755467"/>
              <a:gd name="connsiteY8" fmla="*/ 855134 h 3259667"/>
              <a:gd name="connsiteX9" fmla="*/ 6993467 w 7755467"/>
              <a:gd name="connsiteY9" fmla="*/ 203200 h 3259667"/>
              <a:gd name="connsiteX10" fmla="*/ 7391400 w 7755467"/>
              <a:gd name="connsiteY10" fmla="*/ 203200 h 3259667"/>
              <a:gd name="connsiteX11" fmla="*/ 7755467 w 7755467"/>
              <a:gd name="connsiteY11" fmla="*/ 0 h 3259667"/>
              <a:gd name="connsiteX0" fmla="*/ 0 w 7814734"/>
              <a:gd name="connsiteY0" fmla="*/ 3302000 h 3310467"/>
              <a:gd name="connsiteX1" fmla="*/ 3488267 w 7814734"/>
              <a:gd name="connsiteY1" fmla="*/ 3310467 h 3310467"/>
              <a:gd name="connsiteX2" fmla="*/ 3894667 w 7814734"/>
              <a:gd name="connsiteY2" fmla="*/ 3073400 h 3310467"/>
              <a:gd name="connsiteX3" fmla="*/ 4250267 w 7814734"/>
              <a:gd name="connsiteY3" fmla="*/ 3302000 h 3310467"/>
              <a:gd name="connsiteX4" fmla="*/ 5046133 w 7814734"/>
              <a:gd name="connsiteY4" fmla="*/ 2853267 h 3310467"/>
              <a:gd name="connsiteX5" fmla="*/ 5427133 w 7814734"/>
              <a:gd name="connsiteY5" fmla="*/ 3107267 h 3310467"/>
              <a:gd name="connsiteX6" fmla="*/ 5825067 w 7814734"/>
              <a:gd name="connsiteY6" fmla="*/ 2878667 h 3310467"/>
              <a:gd name="connsiteX7" fmla="*/ 6214533 w 7814734"/>
              <a:gd name="connsiteY7" fmla="*/ 1752600 h 3310467"/>
              <a:gd name="connsiteX8" fmla="*/ 6595533 w 7814734"/>
              <a:gd name="connsiteY8" fmla="*/ 905934 h 3310467"/>
              <a:gd name="connsiteX9" fmla="*/ 6993467 w 7814734"/>
              <a:gd name="connsiteY9" fmla="*/ 254000 h 3310467"/>
              <a:gd name="connsiteX10" fmla="*/ 7391400 w 7814734"/>
              <a:gd name="connsiteY10" fmla="*/ 254000 h 3310467"/>
              <a:gd name="connsiteX11" fmla="*/ 7814734 w 7814734"/>
              <a:gd name="connsiteY11" fmla="*/ 0 h 3310467"/>
              <a:gd name="connsiteX0" fmla="*/ 0 w 7391400"/>
              <a:gd name="connsiteY0" fmla="*/ 3048000 h 3056467"/>
              <a:gd name="connsiteX1" fmla="*/ 3488267 w 7391400"/>
              <a:gd name="connsiteY1" fmla="*/ 3056467 h 3056467"/>
              <a:gd name="connsiteX2" fmla="*/ 3894667 w 7391400"/>
              <a:gd name="connsiteY2" fmla="*/ 2819400 h 3056467"/>
              <a:gd name="connsiteX3" fmla="*/ 4250267 w 7391400"/>
              <a:gd name="connsiteY3" fmla="*/ 3048000 h 3056467"/>
              <a:gd name="connsiteX4" fmla="*/ 5046133 w 7391400"/>
              <a:gd name="connsiteY4" fmla="*/ 2599267 h 3056467"/>
              <a:gd name="connsiteX5" fmla="*/ 5427133 w 7391400"/>
              <a:gd name="connsiteY5" fmla="*/ 2853267 h 3056467"/>
              <a:gd name="connsiteX6" fmla="*/ 5825067 w 7391400"/>
              <a:gd name="connsiteY6" fmla="*/ 2624667 h 3056467"/>
              <a:gd name="connsiteX7" fmla="*/ 6214533 w 7391400"/>
              <a:gd name="connsiteY7" fmla="*/ 1498600 h 3056467"/>
              <a:gd name="connsiteX8" fmla="*/ 6595533 w 7391400"/>
              <a:gd name="connsiteY8" fmla="*/ 651934 h 3056467"/>
              <a:gd name="connsiteX9" fmla="*/ 6993467 w 7391400"/>
              <a:gd name="connsiteY9" fmla="*/ 0 h 3056467"/>
              <a:gd name="connsiteX10" fmla="*/ 7391400 w 7391400"/>
              <a:gd name="connsiteY10" fmla="*/ 0 h 3056467"/>
              <a:gd name="connsiteX0" fmla="*/ 0 w 6993467"/>
              <a:gd name="connsiteY0" fmla="*/ 3048000 h 3056467"/>
              <a:gd name="connsiteX1" fmla="*/ 3488267 w 6993467"/>
              <a:gd name="connsiteY1" fmla="*/ 3056467 h 3056467"/>
              <a:gd name="connsiteX2" fmla="*/ 3894667 w 6993467"/>
              <a:gd name="connsiteY2" fmla="*/ 2819400 h 3056467"/>
              <a:gd name="connsiteX3" fmla="*/ 4250267 w 6993467"/>
              <a:gd name="connsiteY3" fmla="*/ 3048000 h 3056467"/>
              <a:gd name="connsiteX4" fmla="*/ 5046133 w 6993467"/>
              <a:gd name="connsiteY4" fmla="*/ 2599267 h 3056467"/>
              <a:gd name="connsiteX5" fmla="*/ 5427133 w 6993467"/>
              <a:gd name="connsiteY5" fmla="*/ 2853267 h 3056467"/>
              <a:gd name="connsiteX6" fmla="*/ 5825067 w 6993467"/>
              <a:gd name="connsiteY6" fmla="*/ 2624667 h 3056467"/>
              <a:gd name="connsiteX7" fmla="*/ 6214533 w 6993467"/>
              <a:gd name="connsiteY7" fmla="*/ 1498600 h 3056467"/>
              <a:gd name="connsiteX8" fmla="*/ 6595533 w 6993467"/>
              <a:gd name="connsiteY8" fmla="*/ 651934 h 3056467"/>
              <a:gd name="connsiteX9" fmla="*/ 6993467 w 6993467"/>
              <a:gd name="connsiteY9" fmla="*/ 0 h 3056467"/>
              <a:gd name="connsiteX0" fmla="*/ 0 w 6595533"/>
              <a:gd name="connsiteY0" fmla="*/ 2396066 h 2404533"/>
              <a:gd name="connsiteX1" fmla="*/ 3488267 w 6595533"/>
              <a:gd name="connsiteY1" fmla="*/ 2404533 h 2404533"/>
              <a:gd name="connsiteX2" fmla="*/ 3894667 w 6595533"/>
              <a:gd name="connsiteY2" fmla="*/ 2167466 h 2404533"/>
              <a:gd name="connsiteX3" fmla="*/ 4250267 w 6595533"/>
              <a:gd name="connsiteY3" fmla="*/ 2396066 h 2404533"/>
              <a:gd name="connsiteX4" fmla="*/ 5046133 w 6595533"/>
              <a:gd name="connsiteY4" fmla="*/ 1947333 h 2404533"/>
              <a:gd name="connsiteX5" fmla="*/ 5427133 w 6595533"/>
              <a:gd name="connsiteY5" fmla="*/ 2201333 h 2404533"/>
              <a:gd name="connsiteX6" fmla="*/ 5825067 w 6595533"/>
              <a:gd name="connsiteY6" fmla="*/ 1972733 h 2404533"/>
              <a:gd name="connsiteX7" fmla="*/ 6214533 w 6595533"/>
              <a:gd name="connsiteY7" fmla="*/ 846666 h 2404533"/>
              <a:gd name="connsiteX8" fmla="*/ 6595533 w 6595533"/>
              <a:gd name="connsiteY8" fmla="*/ 0 h 2404533"/>
              <a:gd name="connsiteX0" fmla="*/ 0 w 6214533"/>
              <a:gd name="connsiteY0" fmla="*/ 1549400 h 1557867"/>
              <a:gd name="connsiteX1" fmla="*/ 3488267 w 6214533"/>
              <a:gd name="connsiteY1" fmla="*/ 1557867 h 1557867"/>
              <a:gd name="connsiteX2" fmla="*/ 3894667 w 6214533"/>
              <a:gd name="connsiteY2" fmla="*/ 1320800 h 1557867"/>
              <a:gd name="connsiteX3" fmla="*/ 4250267 w 6214533"/>
              <a:gd name="connsiteY3" fmla="*/ 1549400 h 1557867"/>
              <a:gd name="connsiteX4" fmla="*/ 5046133 w 6214533"/>
              <a:gd name="connsiteY4" fmla="*/ 1100667 h 1557867"/>
              <a:gd name="connsiteX5" fmla="*/ 5427133 w 6214533"/>
              <a:gd name="connsiteY5" fmla="*/ 1354667 h 1557867"/>
              <a:gd name="connsiteX6" fmla="*/ 5825067 w 6214533"/>
              <a:gd name="connsiteY6" fmla="*/ 1126067 h 1557867"/>
              <a:gd name="connsiteX7" fmla="*/ 6214533 w 6214533"/>
              <a:gd name="connsiteY7" fmla="*/ 0 h 1557867"/>
              <a:gd name="connsiteX0" fmla="*/ 0 w 5825067"/>
              <a:gd name="connsiteY0" fmla="*/ 448733 h 457200"/>
              <a:gd name="connsiteX1" fmla="*/ 3488267 w 5825067"/>
              <a:gd name="connsiteY1" fmla="*/ 457200 h 457200"/>
              <a:gd name="connsiteX2" fmla="*/ 3894667 w 5825067"/>
              <a:gd name="connsiteY2" fmla="*/ 220133 h 457200"/>
              <a:gd name="connsiteX3" fmla="*/ 4250267 w 5825067"/>
              <a:gd name="connsiteY3" fmla="*/ 448733 h 457200"/>
              <a:gd name="connsiteX4" fmla="*/ 5046133 w 5825067"/>
              <a:gd name="connsiteY4" fmla="*/ 0 h 457200"/>
              <a:gd name="connsiteX5" fmla="*/ 5427133 w 5825067"/>
              <a:gd name="connsiteY5" fmla="*/ 254000 h 457200"/>
              <a:gd name="connsiteX6" fmla="*/ 5825067 w 5825067"/>
              <a:gd name="connsiteY6" fmla="*/ 25400 h 457200"/>
              <a:gd name="connsiteX0" fmla="*/ 0 w 5427133"/>
              <a:gd name="connsiteY0" fmla="*/ 448733 h 457200"/>
              <a:gd name="connsiteX1" fmla="*/ 3488267 w 5427133"/>
              <a:gd name="connsiteY1" fmla="*/ 457200 h 457200"/>
              <a:gd name="connsiteX2" fmla="*/ 3894667 w 5427133"/>
              <a:gd name="connsiteY2" fmla="*/ 220133 h 457200"/>
              <a:gd name="connsiteX3" fmla="*/ 4250267 w 5427133"/>
              <a:gd name="connsiteY3" fmla="*/ 448733 h 457200"/>
              <a:gd name="connsiteX4" fmla="*/ 5046133 w 5427133"/>
              <a:gd name="connsiteY4" fmla="*/ 0 h 457200"/>
              <a:gd name="connsiteX5" fmla="*/ 5427133 w 5427133"/>
              <a:gd name="connsiteY5" fmla="*/ 2540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7133" h="457200">
                <a:moveTo>
                  <a:pt x="0" y="448733"/>
                </a:moveTo>
                <a:lnTo>
                  <a:pt x="3488267" y="457200"/>
                </a:lnTo>
                <a:lnTo>
                  <a:pt x="3894667" y="220133"/>
                </a:lnTo>
                <a:lnTo>
                  <a:pt x="4250267" y="448733"/>
                </a:lnTo>
                <a:lnTo>
                  <a:pt x="5046133" y="0"/>
                </a:lnTo>
                <a:lnTo>
                  <a:pt x="5427133" y="254000"/>
                </a:lnTo>
              </a:path>
            </a:pathLst>
          </a:custGeom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44953" y="4273868"/>
            <a:ext cx="800219" cy="461665"/>
          </a:xfrm>
          <a:prstGeom prst="rect">
            <a:avLst/>
          </a:prstGeom>
          <a:solidFill>
            <a:schemeClr val="accent2"/>
          </a:solidFill>
          <a:ln w="9525" cmpd="sng">
            <a:solidFill>
              <a:srgbClr val="EBF1D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4953" y="3703656"/>
            <a:ext cx="1290033" cy="461665"/>
          </a:xfrm>
          <a:prstGeom prst="rect">
            <a:avLst/>
          </a:prstGeom>
          <a:solidFill>
            <a:schemeClr val="accent1"/>
          </a:solidFill>
          <a:ln w="9525" cmpd="sng">
            <a:solidFill>
              <a:srgbClr val="EBF1DD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Women</a:t>
            </a:r>
          </a:p>
        </p:txBody>
      </p:sp>
      <p:sp>
        <p:nvSpPr>
          <p:cNvPr id="4" name="Down Arrow Callout 3"/>
          <p:cNvSpPr/>
          <p:nvPr/>
        </p:nvSpPr>
        <p:spPr>
          <a:xfrm>
            <a:off x="7764670" y="2855336"/>
            <a:ext cx="1467317" cy="1977896"/>
          </a:xfrm>
          <a:prstGeom prst="downArrowCallout">
            <a:avLst>
              <a:gd name="adj1" fmla="val 12253"/>
              <a:gd name="adj2" fmla="val 12961"/>
              <a:gd name="adj3" fmla="val 17918"/>
              <a:gd name="adj4" fmla="val 29778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a typeface="Franklin Gothic Medium" charset="0"/>
                <a:cs typeface="Franklin Gothic Medium" charset="0"/>
              </a:rPr>
              <a:t>Age 65</a:t>
            </a:r>
            <a:endParaRPr lang="en-US" sz="2800" b="1" dirty="0">
              <a:ea typeface="Franklin Gothic Medium" charset="0"/>
              <a:cs typeface="Franklin Gothic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199" y="921247"/>
            <a:ext cx="5623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>
                <a:solidFill>
                  <a:srgbClr val="FFFF00"/>
                </a:solidFill>
              </a:rPr>
              <a:t>Healthier Americans</a:t>
            </a:r>
          </a:p>
        </p:txBody>
      </p:sp>
      <p:sp>
        <p:nvSpPr>
          <p:cNvPr id="20" name="Freeform 19"/>
          <p:cNvSpPr/>
          <p:nvPr/>
        </p:nvSpPr>
        <p:spPr>
          <a:xfrm>
            <a:off x="8407567" y="1922920"/>
            <a:ext cx="2972719" cy="3141425"/>
          </a:xfrm>
          <a:custGeom>
            <a:avLst/>
            <a:gdLst>
              <a:gd name="connsiteX0" fmla="*/ 0 w 7755467"/>
              <a:gd name="connsiteY0" fmla="*/ 3251200 h 3259667"/>
              <a:gd name="connsiteX1" fmla="*/ 3488267 w 7755467"/>
              <a:gd name="connsiteY1" fmla="*/ 3259667 h 3259667"/>
              <a:gd name="connsiteX2" fmla="*/ 3894667 w 7755467"/>
              <a:gd name="connsiteY2" fmla="*/ 3022600 h 3259667"/>
              <a:gd name="connsiteX3" fmla="*/ 4250267 w 7755467"/>
              <a:gd name="connsiteY3" fmla="*/ 3251200 h 3259667"/>
              <a:gd name="connsiteX4" fmla="*/ 5046133 w 7755467"/>
              <a:gd name="connsiteY4" fmla="*/ 2802467 h 3259667"/>
              <a:gd name="connsiteX5" fmla="*/ 5427133 w 7755467"/>
              <a:gd name="connsiteY5" fmla="*/ 3056467 h 3259667"/>
              <a:gd name="connsiteX6" fmla="*/ 5825067 w 7755467"/>
              <a:gd name="connsiteY6" fmla="*/ 2827867 h 3259667"/>
              <a:gd name="connsiteX7" fmla="*/ 6214533 w 7755467"/>
              <a:gd name="connsiteY7" fmla="*/ 1701800 h 3259667"/>
              <a:gd name="connsiteX8" fmla="*/ 6595533 w 7755467"/>
              <a:gd name="connsiteY8" fmla="*/ 855134 h 3259667"/>
              <a:gd name="connsiteX9" fmla="*/ 6993467 w 7755467"/>
              <a:gd name="connsiteY9" fmla="*/ 203200 h 3259667"/>
              <a:gd name="connsiteX10" fmla="*/ 7391400 w 7755467"/>
              <a:gd name="connsiteY10" fmla="*/ 203200 h 3259667"/>
              <a:gd name="connsiteX11" fmla="*/ 7755467 w 7755467"/>
              <a:gd name="connsiteY11" fmla="*/ 0 h 3259667"/>
              <a:gd name="connsiteX0" fmla="*/ 0 w 7814734"/>
              <a:gd name="connsiteY0" fmla="*/ 3302000 h 3310467"/>
              <a:gd name="connsiteX1" fmla="*/ 3488267 w 7814734"/>
              <a:gd name="connsiteY1" fmla="*/ 3310467 h 3310467"/>
              <a:gd name="connsiteX2" fmla="*/ 3894667 w 7814734"/>
              <a:gd name="connsiteY2" fmla="*/ 3073400 h 3310467"/>
              <a:gd name="connsiteX3" fmla="*/ 4250267 w 7814734"/>
              <a:gd name="connsiteY3" fmla="*/ 3302000 h 3310467"/>
              <a:gd name="connsiteX4" fmla="*/ 5046133 w 7814734"/>
              <a:gd name="connsiteY4" fmla="*/ 2853267 h 3310467"/>
              <a:gd name="connsiteX5" fmla="*/ 5427133 w 7814734"/>
              <a:gd name="connsiteY5" fmla="*/ 3107267 h 3310467"/>
              <a:gd name="connsiteX6" fmla="*/ 5825067 w 7814734"/>
              <a:gd name="connsiteY6" fmla="*/ 2878667 h 3310467"/>
              <a:gd name="connsiteX7" fmla="*/ 6214533 w 7814734"/>
              <a:gd name="connsiteY7" fmla="*/ 1752600 h 3310467"/>
              <a:gd name="connsiteX8" fmla="*/ 6595533 w 7814734"/>
              <a:gd name="connsiteY8" fmla="*/ 905934 h 3310467"/>
              <a:gd name="connsiteX9" fmla="*/ 6993467 w 7814734"/>
              <a:gd name="connsiteY9" fmla="*/ 254000 h 3310467"/>
              <a:gd name="connsiteX10" fmla="*/ 7391400 w 7814734"/>
              <a:gd name="connsiteY10" fmla="*/ 254000 h 3310467"/>
              <a:gd name="connsiteX11" fmla="*/ 7814734 w 7814734"/>
              <a:gd name="connsiteY11" fmla="*/ 0 h 3310467"/>
              <a:gd name="connsiteX0" fmla="*/ 0 w 4326467"/>
              <a:gd name="connsiteY0" fmla="*/ 3310467 h 3310467"/>
              <a:gd name="connsiteX1" fmla="*/ 406400 w 4326467"/>
              <a:gd name="connsiteY1" fmla="*/ 3073400 h 3310467"/>
              <a:gd name="connsiteX2" fmla="*/ 762000 w 4326467"/>
              <a:gd name="connsiteY2" fmla="*/ 3302000 h 3310467"/>
              <a:gd name="connsiteX3" fmla="*/ 1557866 w 4326467"/>
              <a:gd name="connsiteY3" fmla="*/ 2853267 h 3310467"/>
              <a:gd name="connsiteX4" fmla="*/ 1938866 w 4326467"/>
              <a:gd name="connsiteY4" fmla="*/ 3107267 h 3310467"/>
              <a:gd name="connsiteX5" fmla="*/ 2336800 w 4326467"/>
              <a:gd name="connsiteY5" fmla="*/ 2878667 h 3310467"/>
              <a:gd name="connsiteX6" fmla="*/ 2726266 w 4326467"/>
              <a:gd name="connsiteY6" fmla="*/ 1752600 h 3310467"/>
              <a:gd name="connsiteX7" fmla="*/ 3107266 w 4326467"/>
              <a:gd name="connsiteY7" fmla="*/ 905934 h 3310467"/>
              <a:gd name="connsiteX8" fmla="*/ 3505200 w 4326467"/>
              <a:gd name="connsiteY8" fmla="*/ 254000 h 3310467"/>
              <a:gd name="connsiteX9" fmla="*/ 3903133 w 4326467"/>
              <a:gd name="connsiteY9" fmla="*/ 254000 h 3310467"/>
              <a:gd name="connsiteX10" fmla="*/ 4326467 w 4326467"/>
              <a:gd name="connsiteY10" fmla="*/ 0 h 3310467"/>
              <a:gd name="connsiteX0" fmla="*/ 0 w 3920067"/>
              <a:gd name="connsiteY0" fmla="*/ 3073400 h 3302000"/>
              <a:gd name="connsiteX1" fmla="*/ 355600 w 3920067"/>
              <a:gd name="connsiteY1" fmla="*/ 3302000 h 3302000"/>
              <a:gd name="connsiteX2" fmla="*/ 1151466 w 3920067"/>
              <a:gd name="connsiteY2" fmla="*/ 2853267 h 3302000"/>
              <a:gd name="connsiteX3" fmla="*/ 1532466 w 3920067"/>
              <a:gd name="connsiteY3" fmla="*/ 3107267 h 3302000"/>
              <a:gd name="connsiteX4" fmla="*/ 1930400 w 3920067"/>
              <a:gd name="connsiteY4" fmla="*/ 2878667 h 3302000"/>
              <a:gd name="connsiteX5" fmla="*/ 2319866 w 3920067"/>
              <a:gd name="connsiteY5" fmla="*/ 1752600 h 3302000"/>
              <a:gd name="connsiteX6" fmla="*/ 2700866 w 3920067"/>
              <a:gd name="connsiteY6" fmla="*/ 905934 h 3302000"/>
              <a:gd name="connsiteX7" fmla="*/ 3098800 w 3920067"/>
              <a:gd name="connsiteY7" fmla="*/ 254000 h 3302000"/>
              <a:gd name="connsiteX8" fmla="*/ 3496733 w 3920067"/>
              <a:gd name="connsiteY8" fmla="*/ 254000 h 3302000"/>
              <a:gd name="connsiteX9" fmla="*/ 3920067 w 3920067"/>
              <a:gd name="connsiteY9" fmla="*/ 0 h 3302000"/>
              <a:gd name="connsiteX0" fmla="*/ 0 w 3564467"/>
              <a:gd name="connsiteY0" fmla="*/ 3302000 h 3302000"/>
              <a:gd name="connsiteX1" fmla="*/ 795866 w 3564467"/>
              <a:gd name="connsiteY1" fmla="*/ 2853267 h 3302000"/>
              <a:gd name="connsiteX2" fmla="*/ 1176866 w 3564467"/>
              <a:gd name="connsiteY2" fmla="*/ 3107267 h 3302000"/>
              <a:gd name="connsiteX3" fmla="*/ 1574800 w 3564467"/>
              <a:gd name="connsiteY3" fmla="*/ 2878667 h 3302000"/>
              <a:gd name="connsiteX4" fmla="*/ 1964266 w 3564467"/>
              <a:gd name="connsiteY4" fmla="*/ 1752600 h 3302000"/>
              <a:gd name="connsiteX5" fmla="*/ 2345266 w 3564467"/>
              <a:gd name="connsiteY5" fmla="*/ 905934 h 3302000"/>
              <a:gd name="connsiteX6" fmla="*/ 2743200 w 3564467"/>
              <a:gd name="connsiteY6" fmla="*/ 254000 h 3302000"/>
              <a:gd name="connsiteX7" fmla="*/ 3141133 w 3564467"/>
              <a:gd name="connsiteY7" fmla="*/ 254000 h 3302000"/>
              <a:gd name="connsiteX8" fmla="*/ 3564467 w 3564467"/>
              <a:gd name="connsiteY8" fmla="*/ 0 h 3302000"/>
              <a:gd name="connsiteX0" fmla="*/ 0 w 2768601"/>
              <a:gd name="connsiteY0" fmla="*/ 2853267 h 3107267"/>
              <a:gd name="connsiteX1" fmla="*/ 381000 w 2768601"/>
              <a:gd name="connsiteY1" fmla="*/ 3107267 h 3107267"/>
              <a:gd name="connsiteX2" fmla="*/ 778934 w 2768601"/>
              <a:gd name="connsiteY2" fmla="*/ 2878667 h 3107267"/>
              <a:gd name="connsiteX3" fmla="*/ 1168400 w 2768601"/>
              <a:gd name="connsiteY3" fmla="*/ 1752600 h 3107267"/>
              <a:gd name="connsiteX4" fmla="*/ 1549400 w 2768601"/>
              <a:gd name="connsiteY4" fmla="*/ 905934 h 3107267"/>
              <a:gd name="connsiteX5" fmla="*/ 1947334 w 2768601"/>
              <a:gd name="connsiteY5" fmla="*/ 254000 h 3107267"/>
              <a:gd name="connsiteX6" fmla="*/ 2345267 w 2768601"/>
              <a:gd name="connsiteY6" fmla="*/ 254000 h 3107267"/>
              <a:gd name="connsiteX7" fmla="*/ 2768601 w 2768601"/>
              <a:gd name="connsiteY7" fmla="*/ 0 h 3107267"/>
              <a:gd name="connsiteX0" fmla="*/ 0 w 2387601"/>
              <a:gd name="connsiteY0" fmla="*/ 3107267 h 3107267"/>
              <a:gd name="connsiteX1" fmla="*/ 397934 w 2387601"/>
              <a:gd name="connsiteY1" fmla="*/ 2878667 h 3107267"/>
              <a:gd name="connsiteX2" fmla="*/ 787400 w 2387601"/>
              <a:gd name="connsiteY2" fmla="*/ 1752600 h 3107267"/>
              <a:gd name="connsiteX3" fmla="*/ 1168400 w 2387601"/>
              <a:gd name="connsiteY3" fmla="*/ 905934 h 3107267"/>
              <a:gd name="connsiteX4" fmla="*/ 1566334 w 2387601"/>
              <a:gd name="connsiteY4" fmla="*/ 254000 h 3107267"/>
              <a:gd name="connsiteX5" fmla="*/ 1964267 w 2387601"/>
              <a:gd name="connsiteY5" fmla="*/ 254000 h 3107267"/>
              <a:gd name="connsiteX6" fmla="*/ 2387601 w 2387601"/>
              <a:gd name="connsiteY6" fmla="*/ 0 h 310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7601" h="3107267">
                <a:moveTo>
                  <a:pt x="0" y="3107267"/>
                </a:moveTo>
                <a:lnTo>
                  <a:pt x="397934" y="2878667"/>
                </a:lnTo>
                <a:lnTo>
                  <a:pt x="787400" y="1752600"/>
                </a:lnTo>
                <a:lnTo>
                  <a:pt x="1168400" y="905934"/>
                </a:lnTo>
                <a:lnTo>
                  <a:pt x="1566334" y="254000"/>
                </a:lnTo>
                <a:lnTo>
                  <a:pt x="1964267" y="254000"/>
                </a:lnTo>
                <a:lnTo>
                  <a:pt x="2387601" y="0"/>
                </a:lnTo>
              </a:path>
            </a:pathLst>
          </a:custGeom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634488" y="5030199"/>
            <a:ext cx="6854287" cy="231113"/>
          </a:xfrm>
          <a:custGeom>
            <a:avLst/>
            <a:gdLst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180666 w 7806266"/>
              <a:gd name="connsiteY8" fmla="*/ 2870200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239933 w 7806266"/>
              <a:gd name="connsiteY8" fmla="*/ 2861734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5816600 w 7806266"/>
              <a:gd name="connsiteY8" fmla="*/ 3064933 h 3285066"/>
              <a:gd name="connsiteX9" fmla="*/ 6239933 w 7806266"/>
              <a:gd name="connsiteY9" fmla="*/ 2861734 h 3285066"/>
              <a:gd name="connsiteX10" fmla="*/ 7001933 w 7806266"/>
              <a:gd name="connsiteY10" fmla="*/ 694266 h 3285066"/>
              <a:gd name="connsiteX11" fmla="*/ 7382933 w 7806266"/>
              <a:gd name="connsiteY11" fmla="*/ 457200 h 3285066"/>
              <a:gd name="connsiteX12" fmla="*/ 7806266 w 7806266"/>
              <a:gd name="connsiteY12" fmla="*/ 0 h 3285066"/>
              <a:gd name="connsiteX0" fmla="*/ 0 w 7382933"/>
              <a:gd name="connsiteY0" fmla="*/ 2827866 h 2827866"/>
              <a:gd name="connsiteX1" fmla="*/ 423333 w 7382933"/>
              <a:gd name="connsiteY1" fmla="*/ 2810933 h 2827866"/>
              <a:gd name="connsiteX2" fmla="*/ 795866 w 7382933"/>
              <a:gd name="connsiteY2" fmla="*/ 2624666 h 2827866"/>
              <a:gd name="connsiteX3" fmla="*/ 1185333 w 7382933"/>
              <a:gd name="connsiteY3" fmla="*/ 2616200 h 2827866"/>
              <a:gd name="connsiteX4" fmla="*/ 1532466 w 7382933"/>
              <a:gd name="connsiteY4" fmla="*/ 2819400 h 2827866"/>
              <a:gd name="connsiteX5" fmla="*/ 4241800 w 7382933"/>
              <a:gd name="connsiteY5" fmla="*/ 2827866 h 2827866"/>
              <a:gd name="connsiteX6" fmla="*/ 4699000 w 7382933"/>
              <a:gd name="connsiteY6" fmla="*/ 2599266 h 2827866"/>
              <a:gd name="connsiteX7" fmla="*/ 5791200 w 7382933"/>
              <a:gd name="connsiteY7" fmla="*/ 2607733 h 2827866"/>
              <a:gd name="connsiteX8" fmla="*/ 5816600 w 7382933"/>
              <a:gd name="connsiteY8" fmla="*/ 2607733 h 2827866"/>
              <a:gd name="connsiteX9" fmla="*/ 6239933 w 7382933"/>
              <a:gd name="connsiteY9" fmla="*/ 2404534 h 2827866"/>
              <a:gd name="connsiteX10" fmla="*/ 7001933 w 7382933"/>
              <a:gd name="connsiteY10" fmla="*/ 237066 h 2827866"/>
              <a:gd name="connsiteX11" fmla="*/ 7382933 w 7382933"/>
              <a:gd name="connsiteY11" fmla="*/ 0 h 2827866"/>
              <a:gd name="connsiteX0" fmla="*/ 0 w 7001933"/>
              <a:gd name="connsiteY0" fmla="*/ 2590800 h 2590800"/>
              <a:gd name="connsiteX1" fmla="*/ 423333 w 7001933"/>
              <a:gd name="connsiteY1" fmla="*/ 2573867 h 2590800"/>
              <a:gd name="connsiteX2" fmla="*/ 795866 w 7001933"/>
              <a:gd name="connsiteY2" fmla="*/ 2387600 h 2590800"/>
              <a:gd name="connsiteX3" fmla="*/ 1185333 w 7001933"/>
              <a:gd name="connsiteY3" fmla="*/ 2379134 h 2590800"/>
              <a:gd name="connsiteX4" fmla="*/ 1532466 w 7001933"/>
              <a:gd name="connsiteY4" fmla="*/ 2582334 h 2590800"/>
              <a:gd name="connsiteX5" fmla="*/ 4241800 w 7001933"/>
              <a:gd name="connsiteY5" fmla="*/ 2590800 h 2590800"/>
              <a:gd name="connsiteX6" fmla="*/ 4699000 w 7001933"/>
              <a:gd name="connsiteY6" fmla="*/ 2362200 h 2590800"/>
              <a:gd name="connsiteX7" fmla="*/ 5791200 w 7001933"/>
              <a:gd name="connsiteY7" fmla="*/ 2370667 h 2590800"/>
              <a:gd name="connsiteX8" fmla="*/ 5816600 w 7001933"/>
              <a:gd name="connsiteY8" fmla="*/ 2370667 h 2590800"/>
              <a:gd name="connsiteX9" fmla="*/ 6239933 w 7001933"/>
              <a:gd name="connsiteY9" fmla="*/ 2167468 h 2590800"/>
              <a:gd name="connsiteX10" fmla="*/ 7001933 w 7001933"/>
              <a:gd name="connsiteY10" fmla="*/ 0 h 2590800"/>
              <a:gd name="connsiteX0" fmla="*/ 0 w 6239933"/>
              <a:gd name="connsiteY0" fmla="*/ 423332 h 423332"/>
              <a:gd name="connsiteX1" fmla="*/ 423333 w 6239933"/>
              <a:gd name="connsiteY1" fmla="*/ 406399 h 423332"/>
              <a:gd name="connsiteX2" fmla="*/ 795866 w 6239933"/>
              <a:gd name="connsiteY2" fmla="*/ 220132 h 423332"/>
              <a:gd name="connsiteX3" fmla="*/ 1185333 w 6239933"/>
              <a:gd name="connsiteY3" fmla="*/ 211666 h 423332"/>
              <a:gd name="connsiteX4" fmla="*/ 1532466 w 6239933"/>
              <a:gd name="connsiteY4" fmla="*/ 414866 h 423332"/>
              <a:gd name="connsiteX5" fmla="*/ 4241800 w 6239933"/>
              <a:gd name="connsiteY5" fmla="*/ 423332 h 423332"/>
              <a:gd name="connsiteX6" fmla="*/ 4699000 w 6239933"/>
              <a:gd name="connsiteY6" fmla="*/ 194732 h 423332"/>
              <a:gd name="connsiteX7" fmla="*/ 5791200 w 6239933"/>
              <a:gd name="connsiteY7" fmla="*/ 203199 h 423332"/>
              <a:gd name="connsiteX8" fmla="*/ 5816600 w 6239933"/>
              <a:gd name="connsiteY8" fmla="*/ 203199 h 423332"/>
              <a:gd name="connsiteX9" fmla="*/ 6239933 w 6239933"/>
              <a:gd name="connsiteY9" fmla="*/ 0 h 423332"/>
              <a:gd name="connsiteX0" fmla="*/ 0 w 5816600"/>
              <a:gd name="connsiteY0" fmla="*/ 228600 h 228600"/>
              <a:gd name="connsiteX1" fmla="*/ 423333 w 5816600"/>
              <a:gd name="connsiteY1" fmla="*/ 211667 h 228600"/>
              <a:gd name="connsiteX2" fmla="*/ 795866 w 5816600"/>
              <a:gd name="connsiteY2" fmla="*/ 25400 h 228600"/>
              <a:gd name="connsiteX3" fmla="*/ 1185333 w 5816600"/>
              <a:gd name="connsiteY3" fmla="*/ 16934 h 228600"/>
              <a:gd name="connsiteX4" fmla="*/ 1532466 w 5816600"/>
              <a:gd name="connsiteY4" fmla="*/ 220134 h 228600"/>
              <a:gd name="connsiteX5" fmla="*/ 4241800 w 5816600"/>
              <a:gd name="connsiteY5" fmla="*/ 228600 h 228600"/>
              <a:gd name="connsiteX6" fmla="*/ 4699000 w 5816600"/>
              <a:gd name="connsiteY6" fmla="*/ 0 h 228600"/>
              <a:gd name="connsiteX7" fmla="*/ 5791200 w 5816600"/>
              <a:gd name="connsiteY7" fmla="*/ 8467 h 228600"/>
              <a:gd name="connsiteX8" fmla="*/ 5816600 w 5816600"/>
              <a:gd name="connsiteY8" fmla="*/ 8467 h 228600"/>
              <a:gd name="connsiteX0" fmla="*/ 0 w 5791200"/>
              <a:gd name="connsiteY0" fmla="*/ 228600 h 228600"/>
              <a:gd name="connsiteX1" fmla="*/ 423333 w 5791200"/>
              <a:gd name="connsiteY1" fmla="*/ 211667 h 228600"/>
              <a:gd name="connsiteX2" fmla="*/ 795866 w 5791200"/>
              <a:gd name="connsiteY2" fmla="*/ 25400 h 228600"/>
              <a:gd name="connsiteX3" fmla="*/ 1185333 w 5791200"/>
              <a:gd name="connsiteY3" fmla="*/ 16934 h 228600"/>
              <a:gd name="connsiteX4" fmla="*/ 1532466 w 5791200"/>
              <a:gd name="connsiteY4" fmla="*/ 220134 h 228600"/>
              <a:gd name="connsiteX5" fmla="*/ 4241800 w 5791200"/>
              <a:gd name="connsiteY5" fmla="*/ 228600 h 228600"/>
              <a:gd name="connsiteX6" fmla="*/ 4699000 w 5791200"/>
              <a:gd name="connsiteY6" fmla="*/ 0 h 228600"/>
              <a:gd name="connsiteX7" fmla="*/ 5791200 w 5791200"/>
              <a:gd name="connsiteY7" fmla="*/ 8467 h 228600"/>
              <a:gd name="connsiteX0" fmla="*/ 0 w 5505164"/>
              <a:gd name="connsiteY0" fmla="*/ 228600 h 228600"/>
              <a:gd name="connsiteX1" fmla="*/ 423333 w 5505164"/>
              <a:gd name="connsiteY1" fmla="*/ 211667 h 228600"/>
              <a:gd name="connsiteX2" fmla="*/ 795866 w 5505164"/>
              <a:gd name="connsiteY2" fmla="*/ 25400 h 228600"/>
              <a:gd name="connsiteX3" fmla="*/ 1185333 w 5505164"/>
              <a:gd name="connsiteY3" fmla="*/ 16934 h 228600"/>
              <a:gd name="connsiteX4" fmla="*/ 1532466 w 5505164"/>
              <a:gd name="connsiteY4" fmla="*/ 220134 h 228600"/>
              <a:gd name="connsiteX5" fmla="*/ 4241800 w 5505164"/>
              <a:gd name="connsiteY5" fmla="*/ 228600 h 228600"/>
              <a:gd name="connsiteX6" fmla="*/ 4699000 w 5505164"/>
              <a:gd name="connsiteY6" fmla="*/ 0 h 228600"/>
              <a:gd name="connsiteX7" fmla="*/ 5505164 w 5505164"/>
              <a:gd name="connsiteY7" fmla="*/ 27509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164" h="228600">
                <a:moveTo>
                  <a:pt x="0" y="228600"/>
                </a:moveTo>
                <a:lnTo>
                  <a:pt x="423333" y="211667"/>
                </a:lnTo>
                <a:lnTo>
                  <a:pt x="795866" y="25400"/>
                </a:lnTo>
                <a:lnTo>
                  <a:pt x="1185333" y="16934"/>
                </a:lnTo>
                <a:lnTo>
                  <a:pt x="1532466" y="220134"/>
                </a:lnTo>
                <a:lnTo>
                  <a:pt x="4241800" y="228600"/>
                </a:lnTo>
                <a:lnTo>
                  <a:pt x="4699000" y="0"/>
                </a:lnTo>
                <a:lnTo>
                  <a:pt x="5505164" y="27509"/>
                </a:lnTo>
              </a:path>
            </a:pathLst>
          </a:custGeom>
          <a:ln w="76200" cmpd="sng">
            <a:solidFill>
              <a:schemeClr val="accent1"/>
            </a:solidFill>
            <a:prstDash val="sysDash"/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486079" y="1940132"/>
            <a:ext cx="2867721" cy="3109316"/>
          </a:xfrm>
          <a:custGeom>
            <a:avLst/>
            <a:gdLst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180666 w 7806266"/>
              <a:gd name="connsiteY8" fmla="*/ 2870200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239933 w 7806266"/>
              <a:gd name="connsiteY8" fmla="*/ 2861734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5816600 w 7806266"/>
              <a:gd name="connsiteY8" fmla="*/ 3064933 h 3285066"/>
              <a:gd name="connsiteX9" fmla="*/ 6239933 w 7806266"/>
              <a:gd name="connsiteY9" fmla="*/ 2861734 h 3285066"/>
              <a:gd name="connsiteX10" fmla="*/ 7001933 w 7806266"/>
              <a:gd name="connsiteY10" fmla="*/ 694266 h 3285066"/>
              <a:gd name="connsiteX11" fmla="*/ 7382933 w 7806266"/>
              <a:gd name="connsiteY11" fmla="*/ 457200 h 3285066"/>
              <a:gd name="connsiteX12" fmla="*/ 7806266 w 7806266"/>
              <a:gd name="connsiteY12" fmla="*/ 0 h 3285066"/>
              <a:gd name="connsiteX0" fmla="*/ 0 w 7382933"/>
              <a:gd name="connsiteY0" fmla="*/ 3268133 h 3285066"/>
              <a:gd name="connsiteX1" fmla="*/ 372533 w 7382933"/>
              <a:gd name="connsiteY1" fmla="*/ 3081866 h 3285066"/>
              <a:gd name="connsiteX2" fmla="*/ 762000 w 7382933"/>
              <a:gd name="connsiteY2" fmla="*/ 3073400 h 3285066"/>
              <a:gd name="connsiteX3" fmla="*/ 1109133 w 7382933"/>
              <a:gd name="connsiteY3" fmla="*/ 3276600 h 3285066"/>
              <a:gd name="connsiteX4" fmla="*/ 3818467 w 7382933"/>
              <a:gd name="connsiteY4" fmla="*/ 3285066 h 3285066"/>
              <a:gd name="connsiteX5" fmla="*/ 4275667 w 7382933"/>
              <a:gd name="connsiteY5" fmla="*/ 3056466 h 3285066"/>
              <a:gd name="connsiteX6" fmla="*/ 5367867 w 7382933"/>
              <a:gd name="connsiteY6" fmla="*/ 3064933 h 3285066"/>
              <a:gd name="connsiteX7" fmla="*/ 5393267 w 7382933"/>
              <a:gd name="connsiteY7" fmla="*/ 3064933 h 3285066"/>
              <a:gd name="connsiteX8" fmla="*/ 5816600 w 7382933"/>
              <a:gd name="connsiteY8" fmla="*/ 2861734 h 3285066"/>
              <a:gd name="connsiteX9" fmla="*/ 6578600 w 7382933"/>
              <a:gd name="connsiteY9" fmla="*/ 694266 h 3285066"/>
              <a:gd name="connsiteX10" fmla="*/ 6959600 w 7382933"/>
              <a:gd name="connsiteY10" fmla="*/ 457200 h 3285066"/>
              <a:gd name="connsiteX11" fmla="*/ 7382933 w 7382933"/>
              <a:gd name="connsiteY11" fmla="*/ 0 h 3285066"/>
              <a:gd name="connsiteX0" fmla="*/ 0 w 7010400"/>
              <a:gd name="connsiteY0" fmla="*/ 3081866 h 3285066"/>
              <a:gd name="connsiteX1" fmla="*/ 389467 w 7010400"/>
              <a:gd name="connsiteY1" fmla="*/ 3073400 h 3285066"/>
              <a:gd name="connsiteX2" fmla="*/ 736600 w 7010400"/>
              <a:gd name="connsiteY2" fmla="*/ 3276600 h 3285066"/>
              <a:gd name="connsiteX3" fmla="*/ 3445934 w 7010400"/>
              <a:gd name="connsiteY3" fmla="*/ 3285066 h 3285066"/>
              <a:gd name="connsiteX4" fmla="*/ 3903134 w 7010400"/>
              <a:gd name="connsiteY4" fmla="*/ 3056466 h 3285066"/>
              <a:gd name="connsiteX5" fmla="*/ 4995334 w 7010400"/>
              <a:gd name="connsiteY5" fmla="*/ 3064933 h 3285066"/>
              <a:gd name="connsiteX6" fmla="*/ 5020734 w 7010400"/>
              <a:gd name="connsiteY6" fmla="*/ 3064933 h 3285066"/>
              <a:gd name="connsiteX7" fmla="*/ 5444067 w 7010400"/>
              <a:gd name="connsiteY7" fmla="*/ 2861734 h 3285066"/>
              <a:gd name="connsiteX8" fmla="*/ 6206067 w 7010400"/>
              <a:gd name="connsiteY8" fmla="*/ 694266 h 3285066"/>
              <a:gd name="connsiteX9" fmla="*/ 6587067 w 7010400"/>
              <a:gd name="connsiteY9" fmla="*/ 457200 h 3285066"/>
              <a:gd name="connsiteX10" fmla="*/ 7010400 w 7010400"/>
              <a:gd name="connsiteY10" fmla="*/ 0 h 3285066"/>
              <a:gd name="connsiteX0" fmla="*/ 0 w 6620933"/>
              <a:gd name="connsiteY0" fmla="*/ 3073400 h 3285066"/>
              <a:gd name="connsiteX1" fmla="*/ 347133 w 6620933"/>
              <a:gd name="connsiteY1" fmla="*/ 3276600 h 3285066"/>
              <a:gd name="connsiteX2" fmla="*/ 3056467 w 6620933"/>
              <a:gd name="connsiteY2" fmla="*/ 3285066 h 3285066"/>
              <a:gd name="connsiteX3" fmla="*/ 3513667 w 6620933"/>
              <a:gd name="connsiteY3" fmla="*/ 3056466 h 3285066"/>
              <a:gd name="connsiteX4" fmla="*/ 4605867 w 6620933"/>
              <a:gd name="connsiteY4" fmla="*/ 3064933 h 3285066"/>
              <a:gd name="connsiteX5" fmla="*/ 4631267 w 6620933"/>
              <a:gd name="connsiteY5" fmla="*/ 3064933 h 3285066"/>
              <a:gd name="connsiteX6" fmla="*/ 5054600 w 6620933"/>
              <a:gd name="connsiteY6" fmla="*/ 2861734 h 3285066"/>
              <a:gd name="connsiteX7" fmla="*/ 5816600 w 6620933"/>
              <a:gd name="connsiteY7" fmla="*/ 694266 h 3285066"/>
              <a:gd name="connsiteX8" fmla="*/ 6197600 w 6620933"/>
              <a:gd name="connsiteY8" fmla="*/ 457200 h 3285066"/>
              <a:gd name="connsiteX9" fmla="*/ 6620933 w 6620933"/>
              <a:gd name="connsiteY9" fmla="*/ 0 h 3285066"/>
              <a:gd name="connsiteX0" fmla="*/ 0 w 6273800"/>
              <a:gd name="connsiteY0" fmla="*/ 3276600 h 3285066"/>
              <a:gd name="connsiteX1" fmla="*/ 2709334 w 6273800"/>
              <a:gd name="connsiteY1" fmla="*/ 3285066 h 3285066"/>
              <a:gd name="connsiteX2" fmla="*/ 3166534 w 6273800"/>
              <a:gd name="connsiteY2" fmla="*/ 3056466 h 3285066"/>
              <a:gd name="connsiteX3" fmla="*/ 4258734 w 6273800"/>
              <a:gd name="connsiteY3" fmla="*/ 3064933 h 3285066"/>
              <a:gd name="connsiteX4" fmla="*/ 4284134 w 6273800"/>
              <a:gd name="connsiteY4" fmla="*/ 3064933 h 3285066"/>
              <a:gd name="connsiteX5" fmla="*/ 4707467 w 6273800"/>
              <a:gd name="connsiteY5" fmla="*/ 2861734 h 3285066"/>
              <a:gd name="connsiteX6" fmla="*/ 5469467 w 6273800"/>
              <a:gd name="connsiteY6" fmla="*/ 694266 h 3285066"/>
              <a:gd name="connsiteX7" fmla="*/ 5850467 w 6273800"/>
              <a:gd name="connsiteY7" fmla="*/ 457200 h 3285066"/>
              <a:gd name="connsiteX8" fmla="*/ 6273800 w 6273800"/>
              <a:gd name="connsiteY8" fmla="*/ 0 h 3285066"/>
              <a:gd name="connsiteX0" fmla="*/ 0 w 3564466"/>
              <a:gd name="connsiteY0" fmla="*/ 3285066 h 3285066"/>
              <a:gd name="connsiteX1" fmla="*/ 457200 w 3564466"/>
              <a:gd name="connsiteY1" fmla="*/ 3056466 h 3285066"/>
              <a:gd name="connsiteX2" fmla="*/ 1549400 w 3564466"/>
              <a:gd name="connsiteY2" fmla="*/ 3064933 h 3285066"/>
              <a:gd name="connsiteX3" fmla="*/ 1574800 w 3564466"/>
              <a:gd name="connsiteY3" fmla="*/ 3064933 h 3285066"/>
              <a:gd name="connsiteX4" fmla="*/ 1998133 w 3564466"/>
              <a:gd name="connsiteY4" fmla="*/ 2861734 h 3285066"/>
              <a:gd name="connsiteX5" fmla="*/ 2760133 w 3564466"/>
              <a:gd name="connsiteY5" fmla="*/ 694266 h 3285066"/>
              <a:gd name="connsiteX6" fmla="*/ 3141133 w 3564466"/>
              <a:gd name="connsiteY6" fmla="*/ 457200 h 3285066"/>
              <a:gd name="connsiteX7" fmla="*/ 3564466 w 3564466"/>
              <a:gd name="connsiteY7" fmla="*/ 0 h 3285066"/>
              <a:gd name="connsiteX0" fmla="*/ 0 w 3107266"/>
              <a:gd name="connsiteY0" fmla="*/ 3056466 h 3065747"/>
              <a:gd name="connsiteX1" fmla="*/ 1092200 w 3107266"/>
              <a:gd name="connsiteY1" fmla="*/ 3064933 h 3065747"/>
              <a:gd name="connsiteX2" fmla="*/ 1117600 w 3107266"/>
              <a:gd name="connsiteY2" fmla="*/ 3064933 h 3065747"/>
              <a:gd name="connsiteX3" fmla="*/ 1540933 w 3107266"/>
              <a:gd name="connsiteY3" fmla="*/ 2861734 h 3065747"/>
              <a:gd name="connsiteX4" fmla="*/ 2302933 w 3107266"/>
              <a:gd name="connsiteY4" fmla="*/ 694266 h 3065747"/>
              <a:gd name="connsiteX5" fmla="*/ 2683933 w 3107266"/>
              <a:gd name="connsiteY5" fmla="*/ 457200 h 3065747"/>
              <a:gd name="connsiteX6" fmla="*/ 3107266 w 3107266"/>
              <a:gd name="connsiteY6" fmla="*/ 0 h 3065747"/>
              <a:gd name="connsiteX0" fmla="*/ 0 w 2287808"/>
              <a:gd name="connsiteY0" fmla="*/ 3113589 h 3113589"/>
              <a:gd name="connsiteX1" fmla="*/ 272742 w 2287808"/>
              <a:gd name="connsiteY1" fmla="*/ 3064933 h 3113589"/>
              <a:gd name="connsiteX2" fmla="*/ 298142 w 2287808"/>
              <a:gd name="connsiteY2" fmla="*/ 3064933 h 3113589"/>
              <a:gd name="connsiteX3" fmla="*/ 721475 w 2287808"/>
              <a:gd name="connsiteY3" fmla="*/ 2861734 h 3113589"/>
              <a:gd name="connsiteX4" fmla="*/ 1483475 w 2287808"/>
              <a:gd name="connsiteY4" fmla="*/ 694266 h 3113589"/>
              <a:gd name="connsiteX5" fmla="*/ 1864475 w 2287808"/>
              <a:gd name="connsiteY5" fmla="*/ 457200 h 3113589"/>
              <a:gd name="connsiteX6" fmla="*/ 2287808 w 2287808"/>
              <a:gd name="connsiteY6" fmla="*/ 0 h 3113589"/>
              <a:gd name="connsiteX0" fmla="*/ 0 w 2303270"/>
              <a:gd name="connsiteY0" fmla="*/ 3075507 h 3075507"/>
              <a:gd name="connsiteX1" fmla="*/ 288204 w 2303270"/>
              <a:gd name="connsiteY1" fmla="*/ 3064933 h 3075507"/>
              <a:gd name="connsiteX2" fmla="*/ 313604 w 2303270"/>
              <a:gd name="connsiteY2" fmla="*/ 3064933 h 3075507"/>
              <a:gd name="connsiteX3" fmla="*/ 736937 w 2303270"/>
              <a:gd name="connsiteY3" fmla="*/ 2861734 h 3075507"/>
              <a:gd name="connsiteX4" fmla="*/ 1498937 w 2303270"/>
              <a:gd name="connsiteY4" fmla="*/ 694266 h 3075507"/>
              <a:gd name="connsiteX5" fmla="*/ 1879937 w 2303270"/>
              <a:gd name="connsiteY5" fmla="*/ 457200 h 3075507"/>
              <a:gd name="connsiteX6" fmla="*/ 2303270 w 2303270"/>
              <a:gd name="connsiteY6" fmla="*/ 0 h 307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270" h="3075507">
                <a:moveTo>
                  <a:pt x="0" y="3075507"/>
                </a:moveTo>
                <a:lnTo>
                  <a:pt x="288204" y="3064933"/>
                </a:lnTo>
                <a:cubicBezTo>
                  <a:pt x="296671" y="3062111"/>
                  <a:pt x="305137" y="3067755"/>
                  <a:pt x="313604" y="3064933"/>
                </a:cubicBezTo>
                <a:lnTo>
                  <a:pt x="736937" y="2861734"/>
                </a:lnTo>
                <a:lnTo>
                  <a:pt x="1498937" y="694266"/>
                </a:lnTo>
                <a:lnTo>
                  <a:pt x="1879937" y="457200"/>
                </a:lnTo>
                <a:lnTo>
                  <a:pt x="2303270" y="0"/>
                </a:lnTo>
              </a:path>
            </a:pathLst>
          </a:custGeom>
          <a:ln w="76200" cmpd="sng">
            <a:solidFill>
              <a:schemeClr val="accent1"/>
            </a:solidFill>
            <a:prstDash val="sysDash"/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16" grpId="0" animBg="1"/>
      <p:bldP spid="17" grpId="0" animBg="1"/>
      <p:bldP spid="4" grpId="0" animBg="1"/>
      <p:bldP spid="20" grpId="0" animBg="1"/>
      <p:bldP spid="21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5200" cy="1325563"/>
          </a:xfrm>
        </p:spPr>
        <p:txBody>
          <a:bodyPr>
            <a:normAutofit/>
          </a:bodyPr>
          <a:lstStyle/>
          <a:p>
            <a:r>
              <a:rPr lang="en-US" dirty="0"/>
              <a:t>Five Moral Pillars of “Cover Everybody”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63453" y="1612676"/>
            <a:ext cx="39517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Healthcare is a human right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3454" y="2561061"/>
            <a:ext cx="318067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Protect the vulnerable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3454" y="3534846"/>
            <a:ext cx="93136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Poor outcomes but plenty of </a:t>
            </a:r>
            <a:r>
              <a:rPr lang="en-US" sz="2400" b="1" i="1" dirty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reasons for national pride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3453" y="4326946"/>
            <a:ext cx="79047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Mention, but don’t over-emphasize, your sources.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Refer to the support among physicians and faith leaders.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63454" y="5482416"/>
            <a:ext cx="85156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Medicare </a:t>
            </a:r>
            <a:r>
              <a:rPr lang="en-US" sz="24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keeps us from poverty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and </a:t>
            </a:r>
            <a:r>
              <a:rPr lang="en-US" sz="2400" b="1" i="1" dirty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extends our lives</a:t>
            </a:r>
            <a:endParaRPr lang="en-US" sz="2400" dirty="0">
              <a:solidFill>
                <a:schemeClr val="bg1"/>
              </a:solidFill>
              <a:latin typeface="+mj-lt"/>
              <a:ea typeface="Franklin Gothic Book" charset="0"/>
              <a:cs typeface="Franklin Gothic Book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8200" y="1624367"/>
            <a:ext cx="1696365" cy="424732"/>
            <a:chOff x="507215" y="1697748"/>
            <a:chExt cx="1696365" cy="424732"/>
          </a:xfrm>
        </p:grpSpPr>
        <p:sp>
          <p:nvSpPr>
            <p:cNvPr id="28" name="Oval 27"/>
            <p:cNvSpPr/>
            <p:nvPr/>
          </p:nvSpPr>
          <p:spPr>
            <a:xfrm>
              <a:off x="507215" y="1787451"/>
              <a:ext cx="245327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2542" y="1697748"/>
              <a:ext cx="145103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38201" y="2597171"/>
            <a:ext cx="1404619" cy="424732"/>
            <a:chOff x="507215" y="2367413"/>
            <a:chExt cx="1404619" cy="424732"/>
          </a:xfrm>
        </p:grpSpPr>
        <p:sp>
          <p:nvSpPr>
            <p:cNvPr id="33" name="Oval 32"/>
            <p:cNvSpPr/>
            <p:nvPr/>
          </p:nvSpPr>
          <p:spPr>
            <a:xfrm>
              <a:off x="507215" y="2457116"/>
              <a:ext cx="245327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2542" y="2367413"/>
              <a:ext cx="1159292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3569975"/>
            <a:ext cx="1507211" cy="424732"/>
            <a:chOff x="507215" y="3310458"/>
            <a:chExt cx="1507211" cy="424732"/>
          </a:xfrm>
        </p:grpSpPr>
        <p:sp>
          <p:nvSpPr>
            <p:cNvPr id="38" name="Oval 37"/>
            <p:cNvSpPr/>
            <p:nvPr/>
          </p:nvSpPr>
          <p:spPr>
            <a:xfrm>
              <a:off x="507215" y="3400161"/>
              <a:ext cx="245327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2542" y="3310458"/>
              <a:ext cx="1261884" cy="42473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8200" y="4542779"/>
            <a:ext cx="1797355" cy="424732"/>
            <a:chOff x="507215" y="4054041"/>
            <a:chExt cx="1797355" cy="424732"/>
          </a:xfrm>
        </p:grpSpPr>
        <p:sp>
          <p:nvSpPr>
            <p:cNvPr id="43" name="Oval 42"/>
            <p:cNvSpPr/>
            <p:nvPr/>
          </p:nvSpPr>
          <p:spPr>
            <a:xfrm>
              <a:off x="507215" y="4143744"/>
              <a:ext cx="245327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542" y="4054041"/>
              <a:ext cx="155202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5515582"/>
            <a:ext cx="1627437" cy="424732"/>
            <a:chOff x="507215" y="4974692"/>
            <a:chExt cx="1627437" cy="424732"/>
          </a:xfrm>
        </p:grpSpPr>
        <p:sp>
          <p:nvSpPr>
            <p:cNvPr id="48" name="TextBox 47"/>
            <p:cNvSpPr txBox="1"/>
            <p:nvPr/>
          </p:nvSpPr>
          <p:spPr>
            <a:xfrm>
              <a:off x="752542" y="4974692"/>
              <a:ext cx="1382110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07215" y="5064395"/>
              <a:ext cx="245327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86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Advantage of Tribalism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5482" y="1993899"/>
            <a:ext cx="8068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“Our brains were </a:t>
            </a:r>
          </a:p>
          <a:p>
            <a:pPr algn="ctr"/>
            <a:r>
              <a:rPr lang="en-US" sz="3600" b="1" i="1">
                <a:solidFill>
                  <a:srgbClr val="FFFF00"/>
                </a:solidFill>
              </a:rPr>
              <a:t>designed for tribal life</a:t>
            </a:r>
            <a:r>
              <a:rPr lang="en-US" sz="360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for getting along with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a select group of others (</a:t>
            </a:r>
            <a:r>
              <a:rPr lang="en-US" sz="3600" b="1" i="1">
                <a:solidFill>
                  <a:srgbClr val="FFFF00"/>
                </a:solidFill>
              </a:rPr>
              <a:t>Us</a:t>
            </a:r>
            <a:r>
              <a:rPr lang="en-US" sz="3600">
                <a:solidFill>
                  <a:schemeClr val="bg1"/>
                </a:solidFill>
              </a:rPr>
              <a:t>) and for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fighting off everyone else (</a:t>
            </a:r>
            <a:r>
              <a:rPr lang="en-US" sz="3600" b="1" i="1">
                <a:solidFill>
                  <a:srgbClr val="FFFF00"/>
                </a:solidFill>
              </a:rPr>
              <a:t>Them</a:t>
            </a:r>
            <a:r>
              <a:rPr lang="en-US" sz="3600">
                <a:solidFill>
                  <a:schemeClr val="bg1"/>
                </a:solidFill>
              </a:rPr>
              <a:t>).”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950" y="1429390"/>
            <a:ext cx="2819478" cy="429500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918989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Advantage of Tribalism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73" y="1429389"/>
            <a:ext cx="6131991" cy="34093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332" y="2745220"/>
            <a:ext cx="5296310" cy="29791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70127" y="2399079"/>
            <a:ext cx="65458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“Moral Tribes”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Joshua Greene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950" y="1429390"/>
            <a:ext cx="2819478" cy="42950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09" y="1359983"/>
            <a:ext cx="8631672" cy="44338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6B5A6-011B-DB47-8BAA-EBBBA97B1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613" y="1788740"/>
            <a:ext cx="4245419" cy="35763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85AB36-B93F-6B48-BD4D-01057AB1E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640" y="1989392"/>
            <a:ext cx="4762500" cy="3175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AA30EC-3A40-9B40-84C3-D907E385688B}"/>
              </a:ext>
            </a:extLst>
          </p:cNvPr>
          <p:cNvSpPr/>
          <p:nvPr/>
        </p:nvSpPr>
        <p:spPr>
          <a:xfrm>
            <a:off x="1501977" y="2411465"/>
            <a:ext cx="401469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“Cubs or Cards???”</a:t>
            </a:r>
          </a:p>
        </p:txBody>
      </p:sp>
    </p:spTree>
    <p:extLst>
      <p:ext uri="{BB962C8B-B14F-4D97-AF65-F5344CB8AC3E}">
        <p14:creationId xmlns:p14="http://schemas.microsoft.com/office/powerpoint/2010/main" val="31286892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Advantage of Tribalism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D7F677-6B5E-3A48-BBC4-892DF7BA0C4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44177B-96CA-E940-90B1-4FEA3496E3D0}"/>
              </a:ext>
            </a:extLst>
          </p:cNvPr>
          <p:cNvSpPr/>
          <p:nvPr/>
        </p:nvSpPr>
        <p:spPr>
          <a:xfrm>
            <a:off x="4036295" y="1150727"/>
            <a:ext cx="3855926" cy="3855926"/>
          </a:xfrm>
          <a:prstGeom prst="ellipse">
            <a:avLst/>
          </a:prstGeom>
          <a:solidFill>
            <a:srgbClr val="FFFF00"/>
          </a:solidFill>
          <a:effectLst>
            <a:softEdge rad="368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chemeClr val="tx1"/>
                </a:solidFill>
              </a:rPr>
              <a:t>The</a:t>
            </a:r>
          </a:p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chemeClr val="tx1"/>
                </a:solidFill>
              </a:rPr>
              <a:t>Common Ground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4DAB6482-B21E-FA49-90D4-EA523BE2B39E}"/>
              </a:ext>
            </a:extLst>
          </p:cNvPr>
          <p:cNvSpPr/>
          <p:nvPr/>
        </p:nvSpPr>
        <p:spPr>
          <a:xfrm>
            <a:off x="410816" y="2065138"/>
            <a:ext cx="4228201" cy="2027104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B1428924-5C45-2C48-BC63-C3967C09FE21}"/>
              </a:ext>
            </a:extLst>
          </p:cNvPr>
          <p:cNvSpPr/>
          <p:nvPr/>
        </p:nvSpPr>
        <p:spPr>
          <a:xfrm rot="10800000">
            <a:off x="7289498" y="2065138"/>
            <a:ext cx="4471929" cy="2027104"/>
          </a:xfrm>
          <a:prstGeom prst="homePlat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B66526-C51E-904C-9B4C-D28F874131AF}"/>
              </a:ext>
            </a:extLst>
          </p:cNvPr>
          <p:cNvSpPr txBox="1"/>
          <p:nvPr/>
        </p:nvSpPr>
        <p:spPr>
          <a:xfrm>
            <a:off x="8181886" y="2201527"/>
            <a:ext cx="3579541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Yes.</a:t>
            </a:r>
          </a:p>
          <a:p>
            <a:pPr lvl="0" algn="ctr"/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Here’s what that could look like…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609D97-8E5C-3D40-A5F7-6B520A4E28E5}"/>
              </a:ext>
            </a:extLst>
          </p:cNvPr>
          <p:cNvSpPr txBox="1"/>
          <p:nvPr/>
        </p:nvSpPr>
        <p:spPr>
          <a:xfrm>
            <a:off x="430573" y="2201527"/>
            <a:ext cx="385592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No.</a:t>
            </a:r>
          </a:p>
          <a:p>
            <a:pPr lvl="0" algn="ctr"/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But we could meet you this far…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9FF7DE-BEB4-664C-8714-EFE712C73F94}"/>
              </a:ext>
            </a:extLst>
          </p:cNvPr>
          <p:cNvSpPr/>
          <p:nvPr/>
        </p:nvSpPr>
        <p:spPr>
          <a:xfrm>
            <a:off x="410817" y="4092242"/>
            <a:ext cx="4081670" cy="161503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Tribalism</a:t>
            </a:r>
          </a:p>
          <a:p>
            <a:pPr algn="ctr"/>
            <a:r>
              <a:rPr lang="en-US" sz="2800" dirty="0"/>
              <a:t>working against you.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57D83-0562-184C-84DD-08DC32B393D7}"/>
              </a:ext>
            </a:extLst>
          </p:cNvPr>
          <p:cNvSpPr/>
          <p:nvPr/>
        </p:nvSpPr>
        <p:spPr>
          <a:xfrm>
            <a:off x="7679757" y="4092241"/>
            <a:ext cx="4081670" cy="161503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Knocking on the </a:t>
            </a:r>
          </a:p>
          <a:p>
            <a:pPr algn="ctr"/>
            <a:r>
              <a:rPr lang="en-US" sz="2800" dirty="0"/>
              <a:t>door of the tribe.</a:t>
            </a:r>
          </a:p>
          <a:p>
            <a:pPr algn="ctr"/>
            <a:r>
              <a:rPr lang="en-US" sz="2800" dirty="0"/>
              <a:t>Weaponized empathy.</a:t>
            </a:r>
          </a:p>
        </p:txBody>
      </p:sp>
    </p:spTree>
    <p:extLst>
      <p:ext uri="{BB962C8B-B14F-4D97-AF65-F5344CB8AC3E}">
        <p14:creationId xmlns:p14="http://schemas.microsoft.com/office/powerpoint/2010/main" val="25023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Advantage of Tribalism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Amy Evans MD at a PNHP workshop, Nov. 3,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528" y="2115810"/>
            <a:ext cx="66751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“Most of you know me as the neighborhood pediatrician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but you may not realize 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</a:rPr>
              <a:t>I also run a 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</a:rPr>
              <a:t>small business</a:t>
            </a:r>
            <a:r>
              <a:rPr lang="en-US" sz="3600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9277" y="1631320"/>
            <a:ext cx="60883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Translation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</a:p>
          <a:p>
            <a:pPr algn="ctr"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</a:rPr>
              <a:t>“I’m in your </a:t>
            </a:r>
            <a:r>
              <a:rPr lang="en-US" sz="3600" b="1" i="1" dirty="0">
                <a:solidFill>
                  <a:srgbClr val="FFFF00"/>
                </a:solidFill>
              </a:rPr>
              <a:t>tribe</a:t>
            </a:r>
            <a:r>
              <a:rPr lang="en-US" sz="3600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Lakoff</a:t>
            </a:r>
            <a:r>
              <a:rPr lang="en-US" sz="3600" b="1" dirty="0">
                <a:solidFill>
                  <a:schemeClr val="bg1"/>
                </a:solidFill>
              </a:rPr>
              <a:t> frames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</a:p>
          <a:p>
            <a:pPr algn="ctr"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</a:rPr>
              <a:t>Nurturing + hierarchy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Moral Pillars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Loyalty and Authority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386026"/>
            <a:ext cx="3849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One good example</a:t>
            </a:r>
          </a:p>
        </p:txBody>
      </p:sp>
    </p:spTree>
    <p:extLst>
      <p:ext uri="{BB962C8B-B14F-4D97-AF65-F5344CB8AC3E}">
        <p14:creationId xmlns:p14="http://schemas.microsoft.com/office/powerpoint/2010/main" val="8148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Healthcare a Human Right?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www.who.int/mediacentre/factsheets/fs323/en/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6458" y="2041630"/>
            <a:ext cx="72032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>
                <a:solidFill>
                  <a:schemeClr val="bg1"/>
                </a:solidFill>
              </a:rPr>
              <a:t>WHO Constitution: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“…the highest attainable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standard of health as a </a:t>
            </a:r>
            <a:r>
              <a:rPr lang="en-US" sz="4400" b="1" i="1">
                <a:solidFill>
                  <a:srgbClr val="FFFF00"/>
                </a:solidFill>
              </a:rPr>
              <a:t>fundamental right of every human being</a:t>
            </a:r>
            <a:r>
              <a:rPr lang="en-US" sz="4400">
                <a:solidFill>
                  <a:schemeClr val="bg1"/>
                </a:solidFill>
              </a:rPr>
              <a:t>.”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08" y="1518410"/>
            <a:ext cx="4163788" cy="4163788"/>
          </a:xfrm>
          <a:prstGeom prst="ellipse">
            <a:avLst/>
          </a:prstGeom>
          <a:ln w="9525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595231" y="1256800"/>
            <a:ext cx="48327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Liberal mantra answer: Yes</a:t>
            </a:r>
          </a:p>
        </p:txBody>
      </p:sp>
    </p:spTree>
    <p:extLst>
      <p:ext uri="{BB962C8B-B14F-4D97-AF65-F5344CB8AC3E}">
        <p14:creationId xmlns:p14="http://schemas.microsoft.com/office/powerpoint/2010/main" val="4650305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Healthcare a Human Right?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62332" y="2538475"/>
            <a:ext cx="6904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“Where is that in the </a:t>
            </a:r>
            <a:r>
              <a:rPr lang="en-US" sz="2800" b="1" i="1" dirty="0">
                <a:solidFill>
                  <a:srgbClr val="FFFF00"/>
                </a:solidFill>
              </a:rPr>
              <a:t>US constitution</a:t>
            </a:r>
            <a:r>
              <a:rPr lang="en-US" sz="2800" dirty="0">
                <a:solidFill>
                  <a:schemeClr val="bg1"/>
                </a:solidFill>
              </a:rPr>
              <a:t>?”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“Where is that in the </a:t>
            </a:r>
            <a:r>
              <a:rPr lang="en-US" sz="2800" b="1" i="1" dirty="0">
                <a:solidFill>
                  <a:srgbClr val="FFFF00"/>
                </a:solidFill>
              </a:rPr>
              <a:t>bible</a:t>
            </a:r>
            <a:r>
              <a:rPr lang="en-US" sz="2800" dirty="0">
                <a:solidFill>
                  <a:schemeClr val="bg1"/>
                </a:solidFill>
              </a:rPr>
              <a:t>?” 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“So my patients have a </a:t>
            </a:r>
            <a:r>
              <a:rPr lang="en-US" sz="2800" b="1" i="1" dirty="0">
                <a:solidFill>
                  <a:srgbClr val="FFFF00"/>
                </a:solidFill>
              </a:rPr>
              <a:t>human right </a:t>
            </a:r>
            <a:r>
              <a:rPr lang="en-US" sz="2800" dirty="0">
                <a:solidFill>
                  <a:schemeClr val="bg1"/>
                </a:solidFill>
              </a:rPr>
              <a:t>to wake me up whenever they want?”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5231" y="1256800"/>
            <a:ext cx="6979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Liberal mantra answer: Yes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Conservative reaction: </a:t>
            </a:r>
            <a:r>
              <a:rPr lang="en-US" sz="2800" b="1" i="1" dirty="0">
                <a:solidFill>
                  <a:srgbClr val="FFFF00"/>
                </a:solidFill>
              </a:rPr>
              <a:t>Not so fast, Bub.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624360-1A72-5143-A31E-7AD9CEE5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08" y="1518410"/>
            <a:ext cx="4163788" cy="4163788"/>
          </a:xfrm>
          <a:prstGeom prst="ellipse">
            <a:avLst/>
          </a:prstGeom>
          <a:ln w="9525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1384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Healthcare a Human Right?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5487A8-7986-CB42-832C-8C189B83D0B3}"/>
              </a:ext>
            </a:extLst>
          </p:cNvPr>
          <p:cNvGrpSpPr/>
          <p:nvPr/>
        </p:nvGrpSpPr>
        <p:grpSpPr>
          <a:xfrm>
            <a:off x="7674122" y="973394"/>
            <a:ext cx="4163788" cy="4708804"/>
            <a:chOff x="6422098" y="973394"/>
            <a:chExt cx="4163788" cy="47088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1C04CF-9F10-754C-816B-94B0346A8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2098" y="1518410"/>
              <a:ext cx="4163788" cy="4163788"/>
            </a:xfrm>
            <a:prstGeom prst="ellipse">
              <a:avLst/>
            </a:prstGeom>
            <a:ln w="9525" cap="rnd">
              <a:solidFill>
                <a:schemeClr val="bg1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57C5DD-27A7-CC4D-9A0B-6A869F2A93C3}"/>
                </a:ext>
              </a:extLst>
            </p:cNvPr>
            <p:cNvSpPr txBox="1"/>
            <p:nvPr/>
          </p:nvSpPr>
          <p:spPr>
            <a:xfrm>
              <a:off x="6499124" y="973394"/>
              <a:ext cx="4023360" cy="4574823"/>
            </a:xfrm>
            <a:prstGeom prst="rect">
              <a:avLst/>
            </a:prstGeom>
            <a:noFill/>
          </p:spPr>
          <p:txBody>
            <a:bodyPr wrap="none" rtlCol="0" anchor="b">
              <a:prstTxWarp prst="textArchDown">
                <a:avLst>
                  <a:gd name="adj" fmla="val 23709"/>
                </a:avLst>
              </a:prstTxWarp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spc="550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COMMON GOOD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509E218-7593-2C4B-8418-60D7D2E29B59}"/>
              </a:ext>
            </a:extLst>
          </p:cNvPr>
          <p:cNvSpPr txBox="1"/>
          <p:nvPr/>
        </p:nvSpPr>
        <p:spPr>
          <a:xfrm>
            <a:off x="3960257" y="1676700"/>
            <a:ext cx="4271490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800" dirty="0">
                <a:solidFill>
                  <a:schemeClr val="bg1"/>
                </a:solidFill>
              </a:rPr>
              <a:t>Fairness? Caring?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Try tapping into</a:t>
            </a:r>
          </a:p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Loyalty</a:t>
            </a:r>
          </a:p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Prudence</a:t>
            </a:r>
          </a:p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Common Good</a:t>
            </a:r>
          </a:p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The American Dream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C3B077-B84C-8641-8E2B-C057611D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08" y="1518410"/>
            <a:ext cx="4163788" cy="4163788"/>
          </a:xfrm>
          <a:prstGeom prst="ellipse">
            <a:avLst/>
          </a:prstGeom>
          <a:ln w="9525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34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799658-73E4-4E4E-801C-65706BCCF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" r="1160"/>
          <a:stretch/>
        </p:blipFill>
        <p:spPr>
          <a:xfrm>
            <a:off x="394692" y="1552818"/>
            <a:ext cx="6687917" cy="38583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3A5C8-5B83-CB44-9CC5-E3496B63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Trap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FB0AD-04DB-2E49-8973-71F51A143D2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FB050-9926-E74F-AED4-2B3F5D6D3DF4}"/>
              </a:ext>
            </a:extLst>
          </p:cNvPr>
          <p:cNvSpPr txBox="1"/>
          <p:nvPr/>
        </p:nvSpPr>
        <p:spPr>
          <a:xfrm>
            <a:off x="7082609" y="1636797"/>
            <a:ext cx="48945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”Who wants to </a:t>
            </a:r>
            <a:r>
              <a:rPr lang="en-US" sz="4800" b="1" dirty="0">
                <a:solidFill>
                  <a:schemeClr val="bg1"/>
                </a:solidFill>
              </a:rPr>
              <a:t>abolish private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insurance for a </a:t>
            </a:r>
            <a:r>
              <a:rPr lang="en-US" sz="4400" b="1" dirty="0">
                <a:solidFill>
                  <a:schemeClr val="bg1"/>
                </a:solidFill>
              </a:rPr>
              <a:t>government-run</a:t>
            </a:r>
            <a:r>
              <a:rPr lang="en-US" sz="3600" dirty="0">
                <a:solidFill>
                  <a:schemeClr val="bg1"/>
                </a:solidFill>
              </a:rPr>
              <a:t> healthcare?”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C997D-5D0B-1541-B45E-F4B29124B981}"/>
              </a:ext>
            </a:extLst>
          </p:cNvPr>
          <p:cNvSpPr txBox="1"/>
          <p:nvPr/>
        </p:nvSpPr>
        <p:spPr>
          <a:xfrm>
            <a:off x="655151" y="1636797"/>
            <a:ext cx="558755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Watch out for power words: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“Abolish”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“Private”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“Government-run”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“Healthcare”</a:t>
            </a:r>
          </a:p>
        </p:txBody>
      </p:sp>
    </p:spTree>
    <p:extLst>
      <p:ext uri="{BB962C8B-B14F-4D97-AF65-F5344CB8AC3E}">
        <p14:creationId xmlns:p14="http://schemas.microsoft.com/office/powerpoint/2010/main" val="14106015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Subtle Differences in Words Matter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17B5587-4DF6-D544-BC91-DA3EDBE5F388}"/>
              </a:ext>
            </a:extLst>
          </p:cNvPr>
          <p:cNvSpPr/>
          <p:nvPr/>
        </p:nvSpPr>
        <p:spPr>
          <a:xfrm>
            <a:off x="841486" y="1452472"/>
            <a:ext cx="3203971" cy="1008000"/>
          </a:xfrm>
          <a:custGeom>
            <a:avLst/>
            <a:gdLst>
              <a:gd name="connsiteX0" fmla="*/ 0 w 3203971"/>
              <a:gd name="connsiteY0" fmla="*/ 0 h 1008000"/>
              <a:gd name="connsiteX1" fmla="*/ 3203971 w 3203971"/>
              <a:gd name="connsiteY1" fmla="*/ 0 h 1008000"/>
              <a:gd name="connsiteX2" fmla="*/ 3203971 w 3203971"/>
              <a:gd name="connsiteY2" fmla="*/ 1008000 h 1008000"/>
              <a:gd name="connsiteX3" fmla="*/ 0 w 3203971"/>
              <a:gd name="connsiteY3" fmla="*/ 1008000 h 1008000"/>
              <a:gd name="connsiteX4" fmla="*/ 0 w 3203971"/>
              <a:gd name="connsiteY4" fmla="*/ 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1008000">
                <a:moveTo>
                  <a:pt x="0" y="0"/>
                </a:moveTo>
                <a:lnTo>
                  <a:pt x="3203971" y="0"/>
                </a:lnTo>
                <a:lnTo>
                  <a:pt x="3203971" y="1008000"/>
                </a:lnTo>
                <a:lnTo>
                  <a:pt x="0" y="10080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480" tIns="162560" rIns="284480" bIns="1625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/>
              <a:t>“I”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01D46AD-3A14-0A40-94EB-2E60E8E1A3E7}"/>
              </a:ext>
            </a:extLst>
          </p:cNvPr>
          <p:cNvSpPr/>
          <p:nvPr/>
        </p:nvSpPr>
        <p:spPr>
          <a:xfrm>
            <a:off x="841486" y="2460472"/>
            <a:ext cx="3203971" cy="3398461"/>
          </a:xfrm>
          <a:custGeom>
            <a:avLst/>
            <a:gdLst>
              <a:gd name="connsiteX0" fmla="*/ 0 w 3203971"/>
              <a:gd name="connsiteY0" fmla="*/ 0 h 3194493"/>
              <a:gd name="connsiteX1" fmla="*/ 3203971 w 3203971"/>
              <a:gd name="connsiteY1" fmla="*/ 0 h 3194493"/>
              <a:gd name="connsiteX2" fmla="*/ 3203971 w 3203971"/>
              <a:gd name="connsiteY2" fmla="*/ 3194493 h 3194493"/>
              <a:gd name="connsiteX3" fmla="*/ 0 w 3203971"/>
              <a:gd name="connsiteY3" fmla="*/ 3194493 h 3194493"/>
              <a:gd name="connsiteX4" fmla="*/ 0 w 3203971"/>
              <a:gd name="connsiteY4" fmla="*/ 0 h 319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94493">
                <a:moveTo>
                  <a:pt x="0" y="0"/>
                </a:moveTo>
                <a:lnTo>
                  <a:pt x="3203971" y="0"/>
                </a:lnTo>
                <a:lnTo>
                  <a:pt x="3203971" y="3194493"/>
                </a:lnTo>
                <a:lnTo>
                  <a:pt x="0" y="3194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Personal ownership</a:t>
            </a:r>
          </a:p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“I will build your HVAC system for you…”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9C1B4D5-4B1C-4D4D-80EC-C706C3F9D885}"/>
              </a:ext>
            </a:extLst>
          </p:cNvPr>
          <p:cNvSpPr/>
          <p:nvPr/>
        </p:nvSpPr>
        <p:spPr>
          <a:xfrm>
            <a:off x="4494014" y="1452472"/>
            <a:ext cx="3203971" cy="1008000"/>
          </a:xfrm>
          <a:custGeom>
            <a:avLst/>
            <a:gdLst>
              <a:gd name="connsiteX0" fmla="*/ 0 w 3203971"/>
              <a:gd name="connsiteY0" fmla="*/ 0 h 1008000"/>
              <a:gd name="connsiteX1" fmla="*/ 3203971 w 3203971"/>
              <a:gd name="connsiteY1" fmla="*/ 0 h 1008000"/>
              <a:gd name="connsiteX2" fmla="*/ 3203971 w 3203971"/>
              <a:gd name="connsiteY2" fmla="*/ 1008000 h 1008000"/>
              <a:gd name="connsiteX3" fmla="*/ 0 w 3203971"/>
              <a:gd name="connsiteY3" fmla="*/ 1008000 h 1008000"/>
              <a:gd name="connsiteX4" fmla="*/ 0 w 3203971"/>
              <a:gd name="connsiteY4" fmla="*/ 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1008000">
                <a:moveTo>
                  <a:pt x="0" y="0"/>
                </a:moveTo>
                <a:lnTo>
                  <a:pt x="3203971" y="0"/>
                </a:lnTo>
                <a:lnTo>
                  <a:pt x="3203971" y="1008000"/>
                </a:lnTo>
                <a:lnTo>
                  <a:pt x="0" y="10080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480" tIns="162560" rIns="284480" bIns="1625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/>
              <a:t>“We”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5FFEE43-D805-8C41-96A7-956C8659F5BB}"/>
              </a:ext>
            </a:extLst>
          </p:cNvPr>
          <p:cNvSpPr/>
          <p:nvPr/>
        </p:nvSpPr>
        <p:spPr>
          <a:xfrm>
            <a:off x="4494014" y="2460472"/>
            <a:ext cx="3203971" cy="3398461"/>
          </a:xfrm>
          <a:custGeom>
            <a:avLst/>
            <a:gdLst>
              <a:gd name="connsiteX0" fmla="*/ 0 w 3203971"/>
              <a:gd name="connsiteY0" fmla="*/ 0 h 3194493"/>
              <a:gd name="connsiteX1" fmla="*/ 3203971 w 3203971"/>
              <a:gd name="connsiteY1" fmla="*/ 0 h 3194493"/>
              <a:gd name="connsiteX2" fmla="*/ 3203971 w 3203971"/>
              <a:gd name="connsiteY2" fmla="*/ 3194493 h 3194493"/>
              <a:gd name="connsiteX3" fmla="*/ 0 w 3203971"/>
              <a:gd name="connsiteY3" fmla="*/ 3194493 h 3194493"/>
              <a:gd name="connsiteX4" fmla="*/ 0 w 3203971"/>
              <a:gd name="connsiteY4" fmla="*/ 0 h 319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94493">
                <a:moveTo>
                  <a:pt x="0" y="0"/>
                </a:moveTo>
                <a:lnTo>
                  <a:pt x="3203971" y="0"/>
                </a:lnTo>
                <a:lnTo>
                  <a:pt x="3203971" y="3194493"/>
                </a:lnTo>
                <a:lnTo>
                  <a:pt x="0" y="3194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Amorphous and distancing</a:t>
            </a:r>
            <a:endParaRPr lang="en-US" sz="3200" dirty="0"/>
          </a:p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Sounds like the “Big State”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57570E8-5F96-8C44-8573-A8C921EF6542}"/>
              </a:ext>
            </a:extLst>
          </p:cNvPr>
          <p:cNvSpPr/>
          <p:nvPr/>
        </p:nvSpPr>
        <p:spPr>
          <a:xfrm>
            <a:off x="8146542" y="1452472"/>
            <a:ext cx="3203971" cy="1008000"/>
          </a:xfrm>
          <a:custGeom>
            <a:avLst/>
            <a:gdLst>
              <a:gd name="connsiteX0" fmla="*/ 0 w 3203971"/>
              <a:gd name="connsiteY0" fmla="*/ 0 h 1008000"/>
              <a:gd name="connsiteX1" fmla="*/ 3203971 w 3203971"/>
              <a:gd name="connsiteY1" fmla="*/ 0 h 1008000"/>
              <a:gd name="connsiteX2" fmla="*/ 3203971 w 3203971"/>
              <a:gd name="connsiteY2" fmla="*/ 1008000 h 1008000"/>
              <a:gd name="connsiteX3" fmla="*/ 0 w 3203971"/>
              <a:gd name="connsiteY3" fmla="*/ 1008000 h 1008000"/>
              <a:gd name="connsiteX4" fmla="*/ 0 w 3203971"/>
              <a:gd name="connsiteY4" fmla="*/ 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1008000">
                <a:moveTo>
                  <a:pt x="0" y="0"/>
                </a:moveTo>
                <a:lnTo>
                  <a:pt x="3203971" y="0"/>
                </a:lnTo>
                <a:lnTo>
                  <a:pt x="3203971" y="1008000"/>
                </a:lnTo>
                <a:lnTo>
                  <a:pt x="0" y="10080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480" tIns="162560" rIns="284480" bIns="1625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/>
              <a:t>“You”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66CA75F-D4D4-0D46-AC68-0C33C0B1873F}"/>
              </a:ext>
            </a:extLst>
          </p:cNvPr>
          <p:cNvSpPr/>
          <p:nvPr/>
        </p:nvSpPr>
        <p:spPr>
          <a:xfrm>
            <a:off x="8146542" y="2460472"/>
            <a:ext cx="3203971" cy="3398461"/>
          </a:xfrm>
          <a:custGeom>
            <a:avLst/>
            <a:gdLst>
              <a:gd name="connsiteX0" fmla="*/ 0 w 3203971"/>
              <a:gd name="connsiteY0" fmla="*/ 0 h 3194493"/>
              <a:gd name="connsiteX1" fmla="*/ 3203971 w 3203971"/>
              <a:gd name="connsiteY1" fmla="*/ 0 h 3194493"/>
              <a:gd name="connsiteX2" fmla="*/ 3203971 w 3203971"/>
              <a:gd name="connsiteY2" fmla="*/ 3194493 h 3194493"/>
              <a:gd name="connsiteX3" fmla="*/ 0 w 3203971"/>
              <a:gd name="connsiteY3" fmla="*/ 3194493 h 3194493"/>
              <a:gd name="connsiteX4" fmla="*/ 0 w 3203971"/>
              <a:gd name="connsiteY4" fmla="*/ 0 h 319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94493">
                <a:moveTo>
                  <a:pt x="0" y="0"/>
                </a:moveTo>
                <a:lnTo>
                  <a:pt x="3203971" y="0"/>
                </a:lnTo>
                <a:lnTo>
                  <a:pt x="3203971" y="3194493"/>
                </a:lnTo>
                <a:lnTo>
                  <a:pt x="0" y="3194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b="1" kern="1200" dirty="0"/>
              <a:t>Engaging</a:t>
            </a:r>
            <a:r>
              <a:rPr lang="en-US" sz="3200" kern="1200" dirty="0"/>
              <a:t> ala Rush Limbaugh</a:t>
            </a:r>
          </a:p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“You know…”</a:t>
            </a:r>
          </a:p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dirty="0"/>
              <a:t>Brings people inside</a:t>
            </a:r>
            <a:endParaRPr lang="en-US" sz="3200" kern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9EA618-4B32-2A4B-86A6-C78137C2B6F0}"/>
              </a:ext>
            </a:extLst>
          </p:cNvPr>
          <p:cNvSpPr/>
          <p:nvPr/>
        </p:nvSpPr>
        <p:spPr>
          <a:xfrm>
            <a:off x="8143255" y="1452471"/>
            <a:ext cx="3203970" cy="4406461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4B11D1-08B8-3444-BE67-12AEE466D36A}"/>
              </a:ext>
            </a:extLst>
          </p:cNvPr>
          <p:cNvSpPr/>
          <p:nvPr/>
        </p:nvSpPr>
        <p:spPr>
          <a:xfrm>
            <a:off x="993422" y="2619022"/>
            <a:ext cx="6536267" cy="308186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Worst use of pronouns:</a:t>
            </a:r>
          </a:p>
          <a:p>
            <a:pPr algn="ctr">
              <a:spcAft>
                <a:spcPts val="1800"/>
              </a:spcAft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“Let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 explain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you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…”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Rush’s pronouns: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You’re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smart;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 know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that…”</a:t>
            </a:r>
          </a:p>
        </p:txBody>
      </p:sp>
    </p:spTree>
    <p:extLst>
      <p:ext uri="{BB962C8B-B14F-4D97-AF65-F5344CB8AC3E}">
        <p14:creationId xmlns:p14="http://schemas.microsoft.com/office/powerpoint/2010/main" val="150795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uiExpand="1" build="p" animBg="1"/>
      <p:bldP spid="14" grpId="1" build="allAtOnce" animBg="1"/>
      <p:bldP spid="15" grpId="0" animBg="1"/>
      <p:bldP spid="15" grpId="1" animBg="1"/>
      <p:bldP spid="16" grpId="0" uiExpand="1" build="p" animBg="1"/>
      <p:bldP spid="16" grpId="1" build="allAtOnce" animBg="1"/>
      <p:bldP spid="17" grpId="0" animBg="1"/>
      <p:bldP spid="18" grpId="0" uiExpand="1" build="p" animBg="1"/>
      <p:bldP spid="19" grpId="0" animBg="1"/>
      <p:bldP spid="3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2CF5-F214-F647-AFC7-FA437C1A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These On Instead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5A8FC-CF70-4E40-A0D9-5470DA26224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https://</a:t>
            </a:r>
            <a:r>
              <a:rPr lang="en-US" dirty="0" err="1"/>
              <a:t>www.nationofchange.org</a:t>
            </a:r>
            <a:r>
              <a:rPr lang="en-US" dirty="0"/>
              <a:t>/2020/01/21/seven-pointed-questions-for-corporate-media-about-their-biases/?</a:t>
            </a:r>
            <a:r>
              <a:rPr lang="en-US" dirty="0" err="1"/>
              <a:t>fbclid</a:t>
            </a:r>
            <a:r>
              <a:rPr lang="en-US" dirty="0"/>
              <a:t>=IwAR1NRaEgcQ0gJImpynmorK0Llk-hRLn7OBJKoV_sQ_8oMYPBrwNNRz15M38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blakemorgan</a:t>
            </a:r>
            <a:r>
              <a:rPr lang="en-US" dirty="0"/>
              <a:t>/2018/10/16/top-5-most-hated-industries-by-customers/#7064c60d90b5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Accessed Jan 22 2020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5D1ED7A-07CB-934C-AA9C-5D43961DBB28}"/>
              </a:ext>
            </a:extLst>
          </p:cNvPr>
          <p:cNvSpPr/>
          <p:nvPr/>
        </p:nvSpPr>
        <p:spPr>
          <a:xfrm>
            <a:off x="838200" y="1436914"/>
            <a:ext cx="3369080" cy="984702"/>
          </a:xfrm>
          <a:custGeom>
            <a:avLst/>
            <a:gdLst>
              <a:gd name="connsiteX0" fmla="*/ 0 w 2583993"/>
              <a:gd name="connsiteY0" fmla="*/ 0 h 777600"/>
              <a:gd name="connsiteX1" fmla="*/ 2583993 w 2583993"/>
              <a:gd name="connsiteY1" fmla="*/ 0 h 777600"/>
              <a:gd name="connsiteX2" fmla="*/ 2583993 w 2583993"/>
              <a:gd name="connsiteY2" fmla="*/ 777600 h 777600"/>
              <a:gd name="connsiteX3" fmla="*/ 0 w 2583993"/>
              <a:gd name="connsiteY3" fmla="*/ 777600 h 777600"/>
              <a:gd name="connsiteX4" fmla="*/ 0 w 2583993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993" h="777600">
                <a:moveTo>
                  <a:pt x="0" y="0"/>
                </a:moveTo>
                <a:lnTo>
                  <a:pt x="2583993" y="0"/>
                </a:lnTo>
                <a:lnTo>
                  <a:pt x="2583993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3792" rIns="0" bIns="113792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dirty="0"/>
              <a:t>Insurance is </a:t>
            </a:r>
          </a:p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dirty="0"/>
              <a:t>not “private”</a:t>
            </a:r>
            <a:endParaRPr lang="en-US" sz="2800" b="1" kern="12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6838ABE-5845-8D4B-AB67-EF6CDAA2AEFF}"/>
              </a:ext>
            </a:extLst>
          </p:cNvPr>
          <p:cNvSpPr/>
          <p:nvPr/>
        </p:nvSpPr>
        <p:spPr>
          <a:xfrm>
            <a:off x="838200" y="2421616"/>
            <a:ext cx="3369080" cy="3335174"/>
          </a:xfrm>
          <a:custGeom>
            <a:avLst/>
            <a:gdLst>
              <a:gd name="connsiteX0" fmla="*/ 0 w 2583993"/>
              <a:gd name="connsiteY0" fmla="*/ 0 h 3335174"/>
              <a:gd name="connsiteX1" fmla="*/ 2583993 w 2583993"/>
              <a:gd name="connsiteY1" fmla="*/ 0 h 3335174"/>
              <a:gd name="connsiteX2" fmla="*/ 2583993 w 2583993"/>
              <a:gd name="connsiteY2" fmla="*/ 3335174 h 3335174"/>
              <a:gd name="connsiteX3" fmla="*/ 0 w 2583993"/>
              <a:gd name="connsiteY3" fmla="*/ 3335174 h 3335174"/>
              <a:gd name="connsiteX4" fmla="*/ 0 w 2583993"/>
              <a:gd name="connsiteY4" fmla="*/ 0 h 333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993" h="3335174">
                <a:moveTo>
                  <a:pt x="0" y="0"/>
                </a:moveTo>
                <a:lnTo>
                  <a:pt x="2583993" y="0"/>
                </a:lnTo>
                <a:lnTo>
                  <a:pt x="2583993" y="3335174"/>
                </a:lnTo>
                <a:lnTo>
                  <a:pt x="0" y="333517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0" lvl="1" algn="l" defTabSz="1244600">
              <a:spcBef>
                <a:spcPct val="0"/>
              </a:spcBef>
              <a:spcAft>
                <a:spcPct val="15000"/>
              </a:spcAft>
            </a:pPr>
            <a:r>
              <a:rPr lang="en-US" sz="2800" dirty="0"/>
              <a:t>Your insurance is </a:t>
            </a:r>
            <a:r>
              <a:rPr lang="en-US" sz="2800" b="1" kern="1200" dirty="0"/>
              <a:t>corporate-run, </a:t>
            </a:r>
            <a:r>
              <a:rPr lang="en-US" sz="2800" kern="1200" dirty="0"/>
              <a:t>selected by your employer, outside of your control, and </a:t>
            </a:r>
            <a:r>
              <a:rPr lang="en-US" sz="2800" b="1" kern="1200" dirty="0"/>
              <a:t>changes every 18 months</a:t>
            </a:r>
            <a:r>
              <a:rPr lang="en-US" sz="2800" kern="1200" dirty="0"/>
              <a:t>.</a:t>
            </a:r>
            <a:endParaRPr lang="en-US" sz="2800" b="1" kern="120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60E129F-066A-E44B-9FE3-8394D99F056B}"/>
              </a:ext>
            </a:extLst>
          </p:cNvPr>
          <p:cNvSpPr/>
          <p:nvPr/>
        </p:nvSpPr>
        <p:spPr>
          <a:xfrm>
            <a:off x="4533900" y="1436914"/>
            <a:ext cx="3369080" cy="984702"/>
          </a:xfrm>
          <a:custGeom>
            <a:avLst/>
            <a:gdLst>
              <a:gd name="connsiteX0" fmla="*/ 0 w 2583993"/>
              <a:gd name="connsiteY0" fmla="*/ 0 h 777600"/>
              <a:gd name="connsiteX1" fmla="*/ 2583993 w 2583993"/>
              <a:gd name="connsiteY1" fmla="*/ 0 h 777600"/>
              <a:gd name="connsiteX2" fmla="*/ 2583993 w 2583993"/>
              <a:gd name="connsiteY2" fmla="*/ 777600 h 777600"/>
              <a:gd name="connsiteX3" fmla="*/ 0 w 2583993"/>
              <a:gd name="connsiteY3" fmla="*/ 777600 h 777600"/>
              <a:gd name="connsiteX4" fmla="*/ 0 w 2583993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993" h="777600">
                <a:moveTo>
                  <a:pt x="0" y="0"/>
                </a:moveTo>
                <a:lnTo>
                  <a:pt x="2583993" y="0"/>
                </a:lnTo>
                <a:lnTo>
                  <a:pt x="2583993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3792" rIns="0" bIns="113792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kern="1200" dirty="0"/>
              <a:t>No one loves </a:t>
            </a:r>
          </a:p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kern="1200" dirty="0"/>
              <a:t>their insurance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D6F6AE-B9BD-104B-A764-A19C1274343F}"/>
              </a:ext>
            </a:extLst>
          </p:cNvPr>
          <p:cNvSpPr/>
          <p:nvPr/>
        </p:nvSpPr>
        <p:spPr>
          <a:xfrm>
            <a:off x="4533900" y="2421616"/>
            <a:ext cx="3369080" cy="3335174"/>
          </a:xfrm>
          <a:custGeom>
            <a:avLst/>
            <a:gdLst>
              <a:gd name="connsiteX0" fmla="*/ 0 w 2583993"/>
              <a:gd name="connsiteY0" fmla="*/ 0 h 3335174"/>
              <a:gd name="connsiteX1" fmla="*/ 2583993 w 2583993"/>
              <a:gd name="connsiteY1" fmla="*/ 0 h 3335174"/>
              <a:gd name="connsiteX2" fmla="*/ 2583993 w 2583993"/>
              <a:gd name="connsiteY2" fmla="*/ 3335174 h 3335174"/>
              <a:gd name="connsiteX3" fmla="*/ 0 w 2583993"/>
              <a:gd name="connsiteY3" fmla="*/ 3335174 h 3335174"/>
              <a:gd name="connsiteX4" fmla="*/ 0 w 2583993"/>
              <a:gd name="connsiteY4" fmla="*/ 0 h 333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993" h="3335174">
                <a:moveTo>
                  <a:pt x="0" y="0"/>
                </a:moveTo>
                <a:lnTo>
                  <a:pt x="2583993" y="0"/>
                </a:lnTo>
                <a:lnTo>
                  <a:pt x="2583993" y="3335174"/>
                </a:lnTo>
                <a:lnTo>
                  <a:pt x="0" y="333517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0" lvl="1" algn="l" defTabSz="1244600">
              <a:spcBef>
                <a:spcPct val="0"/>
              </a:spcBef>
              <a:spcAft>
                <a:spcPct val="15000"/>
              </a:spcAft>
            </a:pPr>
            <a:r>
              <a:rPr lang="en-US" sz="2800" kern="1200" dirty="0"/>
              <a:t>The health insurance industry is </a:t>
            </a:r>
            <a:r>
              <a:rPr lang="en-US" sz="2800" b="1" kern="1200" dirty="0"/>
              <a:t>the 4</a:t>
            </a:r>
            <a:r>
              <a:rPr lang="en-US" sz="2800" b="1" kern="1200" baseline="30000" dirty="0"/>
              <a:t>th</a:t>
            </a:r>
            <a:r>
              <a:rPr lang="en-US" sz="2800" b="1" kern="1200" dirty="0"/>
              <a:t> most hated </a:t>
            </a:r>
            <a:r>
              <a:rPr lang="en-US" sz="2800" kern="1200" dirty="0"/>
              <a:t>in the USA, according to Forbes Magazine.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7BBB410-99D1-BB45-9380-DC2569BEE768}"/>
              </a:ext>
            </a:extLst>
          </p:cNvPr>
          <p:cNvSpPr/>
          <p:nvPr/>
        </p:nvSpPr>
        <p:spPr>
          <a:xfrm>
            <a:off x="8229600" y="1436914"/>
            <a:ext cx="3369080" cy="984702"/>
          </a:xfrm>
          <a:custGeom>
            <a:avLst/>
            <a:gdLst>
              <a:gd name="connsiteX0" fmla="*/ 0 w 2583993"/>
              <a:gd name="connsiteY0" fmla="*/ 0 h 777600"/>
              <a:gd name="connsiteX1" fmla="*/ 2583993 w 2583993"/>
              <a:gd name="connsiteY1" fmla="*/ 0 h 777600"/>
              <a:gd name="connsiteX2" fmla="*/ 2583993 w 2583993"/>
              <a:gd name="connsiteY2" fmla="*/ 777600 h 777600"/>
              <a:gd name="connsiteX3" fmla="*/ 0 w 2583993"/>
              <a:gd name="connsiteY3" fmla="*/ 777600 h 777600"/>
              <a:gd name="connsiteX4" fmla="*/ 0 w 2583993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993" h="777600">
                <a:moveTo>
                  <a:pt x="0" y="0"/>
                </a:moveTo>
                <a:lnTo>
                  <a:pt x="2583993" y="0"/>
                </a:lnTo>
                <a:lnTo>
                  <a:pt x="2583993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3792" rIns="0" bIns="113792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dirty="0"/>
              <a:t>Stop wasting </a:t>
            </a:r>
          </a:p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dirty="0"/>
              <a:t>our money</a:t>
            </a:r>
            <a:endParaRPr lang="en-US" sz="2800" b="1" kern="1200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6A5C719-CD7B-2D42-B645-7FC9D877E79F}"/>
              </a:ext>
            </a:extLst>
          </p:cNvPr>
          <p:cNvSpPr/>
          <p:nvPr/>
        </p:nvSpPr>
        <p:spPr>
          <a:xfrm>
            <a:off x="8229600" y="2421616"/>
            <a:ext cx="3369080" cy="3335174"/>
          </a:xfrm>
          <a:custGeom>
            <a:avLst/>
            <a:gdLst>
              <a:gd name="connsiteX0" fmla="*/ 0 w 2583993"/>
              <a:gd name="connsiteY0" fmla="*/ 0 h 3335174"/>
              <a:gd name="connsiteX1" fmla="*/ 2583993 w 2583993"/>
              <a:gd name="connsiteY1" fmla="*/ 0 h 3335174"/>
              <a:gd name="connsiteX2" fmla="*/ 2583993 w 2583993"/>
              <a:gd name="connsiteY2" fmla="*/ 3335174 h 3335174"/>
              <a:gd name="connsiteX3" fmla="*/ 0 w 2583993"/>
              <a:gd name="connsiteY3" fmla="*/ 3335174 h 3335174"/>
              <a:gd name="connsiteX4" fmla="*/ 0 w 2583993"/>
              <a:gd name="connsiteY4" fmla="*/ 0 h 333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993" h="3335174">
                <a:moveTo>
                  <a:pt x="0" y="0"/>
                </a:moveTo>
                <a:lnTo>
                  <a:pt x="2583993" y="0"/>
                </a:lnTo>
                <a:lnTo>
                  <a:pt x="2583993" y="3335174"/>
                </a:lnTo>
                <a:lnTo>
                  <a:pt x="0" y="333517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0" lvl="1" algn="l" defTabSz="1244600">
              <a:spcBef>
                <a:spcPct val="0"/>
              </a:spcBef>
            </a:pPr>
            <a:r>
              <a:rPr lang="en-US" sz="2800" kern="1200" dirty="0"/>
              <a:t>Medicare for All </a:t>
            </a:r>
          </a:p>
          <a:p>
            <a:pPr marL="0" lvl="1" algn="l" defTabSz="1244600">
              <a:spcBef>
                <a:spcPct val="0"/>
              </a:spcBef>
            </a:pPr>
            <a:r>
              <a:rPr lang="en-US" sz="2800" kern="1200" dirty="0"/>
              <a:t>is </a:t>
            </a:r>
            <a:r>
              <a:rPr lang="en-US" sz="2800" b="1" kern="1200" dirty="0"/>
              <a:t>far less expensive than the status quo</a:t>
            </a:r>
            <a:r>
              <a:rPr lang="en-US" sz="2800" kern="1200" dirty="0"/>
              <a:t>, according to the Koch Brothers.</a:t>
            </a:r>
          </a:p>
        </p:txBody>
      </p:sp>
    </p:spTree>
    <p:extLst>
      <p:ext uri="{BB962C8B-B14F-4D97-AF65-F5344CB8AC3E}">
        <p14:creationId xmlns:p14="http://schemas.microsoft.com/office/powerpoint/2010/main" val="27910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D90B-2AB5-904A-AC25-EC2A91D96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Key Tools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5A8B7F66-CCA2-1E44-9135-A0A903309219}"/>
              </a:ext>
            </a:extLst>
          </p:cNvPr>
          <p:cNvSpPr/>
          <p:nvPr/>
        </p:nvSpPr>
        <p:spPr>
          <a:xfrm>
            <a:off x="658235" y="1268361"/>
            <a:ext cx="6038923" cy="4764268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65F5323-D5C0-4645-8BF3-947CBC0803FF}"/>
              </a:ext>
            </a:extLst>
          </p:cNvPr>
          <p:cNvSpPr/>
          <p:nvPr/>
        </p:nvSpPr>
        <p:spPr>
          <a:xfrm>
            <a:off x="3420532" y="1434501"/>
            <a:ext cx="8252179" cy="786008"/>
          </a:xfrm>
          <a:custGeom>
            <a:avLst/>
            <a:gdLst>
              <a:gd name="connsiteX0" fmla="*/ 0 w 5113435"/>
              <a:gd name="connsiteY0" fmla="*/ 83938 h 503617"/>
              <a:gd name="connsiteX1" fmla="*/ 83938 w 5113435"/>
              <a:gd name="connsiteY1" fmla="*/ 0 h 503617"/>
              <a:gd name="connsiteX2" fmla="*/ 5029497 w 5113435"/>
              <a:gd name="connsiteY2" fmla="*/ 0 h 503617"/>
              <a:gd name="connsiteX3" fmla="*/ 5113435 w 5113435"/>
              <a:gd name="connsiteY3" fmla="*/ 83938 h 503617"/>
              <a:gd name="connsiteX4" fmla="*/ 5113435 w 5113435"/>
              <a:gd name="connsiteY4" fmla="*/ 419679 h 503617"/>
              <a:gd name="connsiteX5" fmla="*/ 5029497 w 5113435"/>
              <a:gd name="connsiteY5" fmla="*/ 503617 h 503617"/>
              <a:gd name="connsiteX6" fmla="*/ 83938 w 5113435"/>
              <a:gd name="connsiteY6" fmla="*/ 503617 h 503617"/>
              <a:gd name="connsiteX7" fmla="*/ 0 w 5113435"/>
              <a:gd name="connsiteY7" fmla="*/ 419679 h 503617"/>
              <a:gd name="connsiteX8" fmla="*/ 0 w 5113435"/>
              <a:gd name="connsiteY8" fmla="*/ 83938 h 50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435" h="503617">
                <a:moveTo>
                  <a:pt x="0" y="83938"/>
                </a:moveTo>
                <a:cubicBezTo>
                  <a:pt x="0" y="37580"/>
                  <a:pt x="37580" y="0"/>
                  <a:pt x="83938" y="0"/>
                </a:cubicBezTo>
                <a:lnTo>
                  <a:pt x="5029497" y="0"/>
                </a:lnTo>
                <a:cubicBezTo>
                  <a:pt x="5075855" y="0"/>
                  <a:pt x="5113435" y="37580"/>
                  <a:pt x="5113435" y="83938"/>
                </a:cubicBezTo>
                <a:lnTo>
                  <a:pt x="5113435" y="419679"/>
                </a:lnTo>
                <a:cubicBezTo>
                  <a:pt x="5113435" y="466037"/>
                  <a:pt x="5075855" y="503617"/>
                  <a:pt x="5029497" y="503617"/>
                </a:cubicBezTo>
                <a:lnTo>
                  <a:pt x="83938" y="503617"/>
                </a:lnTo>
                <a:cubicBezTo>
                  <a:pt x="37580" y="503617"/>
                  <a:pt x="0" y="466037"/>
                  <a:pt x="0" y="419679"/>
                </a:cubicBezTo>
                <a:lnTo>
                  <a:pt x="0" y="83938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  <a:ln w="254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505" tIns="146505" rIns="146505" bIns="14650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i="1" dirty="0"/>
              <a:t>Careful</a:t>
            </a:r>
            <a:r>
              <a:rPr lang="en-US" sz="3200" dirty="0"/>
              <a:t> use of terms like </a:t>
            </a:r>
            <a:r>
              <a:rPr lang="en-US" sz="3200" kern="1200" dirty="0"/>
              <a:t>“Human Rights”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955DE84-BA01-C54B-BD83-3FADB0A90953}"/>
              </a:ext>
            </a:extLst>
          </p:cNvPr>
          <p:cNvSpPr/>
          <p:nvPr/>
        </p:nvSpPr>
        <p:spPr>
          <a:xfrm>
            <a:off x="3420532" y="2047322"/>
            <a:ext cx="8252179" cy="786008"/>
          </a:xfrm>
          <a:custGeom>
            <a:avLst/>
            <a:gdLst>
              <a:gd name="connsiteX0" fmla="*/ 0 w 5113435"/>
              <a:gd name="connsiteY0" fmla="*/ 83938 h 503617"/>
              <a:gd name="connsiteX1" fmla="*/ 83938 w 5113435"/>
              <a:gd name="connsiteY1" fmla="*/ 0 h 503617"/>
              <a:gd name="connsiteX2" fmla="*/ 5029497 w 5113435"/>
              <a:gd name="connsiteY2" fmla="*/ 0 h 503617"/>
              <a:gd name="connsiteX3" fmla="*/ 5113435 w 5113435"/>
              <a:gd name="connsiteY3" fmla="*/ 83938 h 503617"/>
              <a:gd name="connsiteX4" fmla="*/ 5113435 w 5113435"/>
              <a:gd name="connsiteY4" fmla="*/ 419679 h 503617"/>
              <a:gd name="connsiteX5" fmla="*/ 5029497 w 5113435"/>
              <a:gd name="connsiteY5" fmla="*/ 503617 h 503617"/>
              <a:gd name="connsiteX6" fmla="*/ 83938 w 5113435"/>
              <a:gd name="connsiteY6" fmla="*/ 503617 h 503617"/>
              <a:gd name="connsiteX7" fmla="*/ 0 w 5113435"/>
              <a:gd name="connsiteY7" fmla="*/ 419679 h 503617"/>
              <a:gd name="connsiteX8" fmla="*/ 0 w 5113435"/>
              <a:gd name="connsiteY8" fmla="*/ 83938 h 50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435" h="503617">
                <a:moveTo>
                  <a:pt x="0" y="83938"/>
                </a:moveTo>
                <a:cubicBezTo>
                  <a:pt x="0" y="37580"/>
                  <a:pt x="37580" y="0"/>
                  <a:pt x="83938" y="0"/>
                </a:cubicBezTo>
                <a:lnTo>
                  <a:pt x="5029497" y="0"/>
                </a:lnTo>
                <a:cubicBezTo>
                  <a:pt x="5075855" y="0"/>
                  <a:pt x="5113435" y="37580"/>
                  <a:pt x="5113435" y="83938"/>
                </a:cubicBezTo>
                <a:lnTo>
                  <a:pt x="5113435" y="419679"/>
                </a:lnTo>
                <a:cubicBezTo>
                  <a:pt x="5113435" y="466037"/>
                  <a:pt x="5075855" y="503617"/>
                  <a:pt x="5029497" y="503617"/>
                </a:cubicBezTo>
                <a:lnTo>
                  <a:pt x="83938" y="503617"/>
                </a:lnTo>
                <a:cubicBezTo>
                  <a:pt x="37580" y="503617"/>
                  <a:pt x="0" y="466037"/>
                  <a:pt x="0" y="419679"/>
                </a:cubicBezTo>
                <a:lnTo>
                  <a:pt x="0" y="83938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  <a:ln w="254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505" tIns="146505" rIns="146505" bIns="14650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Make </a:t>
            </a:r>
            <a:r>
              <a:rPr lang="en-US" sz="3200" b="1" kern="1200" dirty="0"/>
              <a:t>tribalism </a:t>
            </a:r>
            <a:r>
              <a:rPr lang="en-US" sz="3200" kern="1200" dirty="0"/>
              <a:t>work </a:t>
            </a:r>
            <a:r>
              <a:rPr lang="en-US" sz="3200" i="1" kern="1200" dirty="0"/>
              <a:t>for</a:t>
            </a:r>
            <a:r>
              <a:rPr lang="en-US" sz="3200" kern="1200" dirty="0"/>
              <a:t> you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615B13F-5809-6C4A-9E2B-0CC0109FDBB9}"/>
              </a:ext>
            </a:extLst>
          </p:cNvPr>
          <p:cNvSpPr/>
          <p:nvPr/>
        </p:nvSpPr>
        <p:spPr>
          <a:xfrm>
            <a:off x="3420532" y="2660143"/>
            <a:ext cx="8252179" cy="786008"/>
          </a:xfrm>
          <a:custGeom>
            <a:avLst/>
            <a:gdLst>
              <a:gd name="connsiteX0" fmla="*/ 0 w 5113435"/>
              <a:gd name="connsiteY0" fmla="*/ 83938 h 503617"/>
              <a:gd name="connsiteX1" fmla="*/ 83938 w 5113435"/>
              <a:gd name="connsiteY1" fmla="*/ 0 h 503617"/>
              <a:gd name="connsiteX2" fmla="*/ 5029497 w 5113435"/>
              <a:gd name="connsiteY2" fmla="*/ 0 h 503617"/>
              <a:gd name="connsiteX3" fmla="*/ 5113435 w 5113435"/>
              <a:gd name="connsiteY3" fmla="*/ 83938 h 503617"/>
              <a:gd name="connsiteX4" fmla="*/ 5113435 w 5113435"/>
              <a:gd name="connsiteY4" fmla="*/ 419679 h 503617"/>
              <a:gd name="connsiteX5" fmla="*/ 5029497 w 5113435"/>
              <a:gd name="connsiteY5" fmla="*/ 503617 h 503617"/>
              <a:gd name="connsiteX6" fmla="*/ 83938 w 5113435"/>
              <a:gd name="connsiteY6" fmla="*/ 503617 h 503617"/>
              <a:gd name="connsiteX7" fmla="*/ 0 w 5113435"/>
              <a:gd name="connsiteY7" fmla="*/ 419679 h 503617"/>
              <a:gd name="connsiteX8" fmla="*/ 0 w 5113435"/>
              <a:gd name="connsiteY8" fmla="*/ 83938 h 50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435" h="503617">
                <a:moveTo>
                  <a:pt x="0" y="83938"/>
                </a:moveTo>
                <a:cubicBezTo>
                  <a:pt x="0" y="37580"/>
                  <a:pt x="37580" y="0"/>
                  <a:pt x="83938" y="0"/>
                </a:cubicBezTo>
                <a:lnTo>
                  <a:pt x="5029497" y="0"/>
                </a:lnTo>
                <a:cubicBezTo>
                  <a:pt x="5075855" y="0"/>
                  <a:pt x="5113435" y="37580"/>
                  <a:pt x="5113435" y="83938"/>
                </a:cubicBezTo>
                <a:lnTo>
                  <a:pt x="5113435" y="419679"/>
                </a:lnTo>
                <a:cubicBezTo>
                  <a:pt x="5113435" y="466037"/>
                  <a:pt x="5075855" y="503617"/>
                  <a:pt x="5029497" y="503617"/>
                </a:cubicBezTo>
                <a:lnTo>
                  <a:pt x="83938" y="503617"/>
                </a:lnTo>
                <a:cubicBezTo>
                  <a:pt x="37580" y="503617"/>
                  <a:pt x="0" y="466037"/>
                  <a:pt x="0" y="419679"/>
                </a:cubicBezTo>
                <a:lnTo>
                  <a:pt x="0" y="83938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  <a:ln w="254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505" tIns="146505" rIns="146505" bIns="14650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Use </a:t>
            </a:r>
            <a:r>
              <a:rPr lang="en-US" sz="3200" i="1" kern="1200" dirty="0"/>
              <a:t>your listener’s</a:t>
            </a:r>
            <a:r>
              <a:rPr lang="en-US" sz="3200" kern="1200" dirty="0"/>
              <a:t> </a:t>
            </a:r>
            <a:r>
              <a:rPr lang="en-US" sz="3200" b="1" kern="1200" dirty="0"/>
              <a:t>moral pillars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9B99C1-E511-AD4B-9F17-FECA9AD8F4AD}"/>
              </a:ext>
            </a:extLst>
          </p:cNvPr>
          <p:cNvSpPr/>
          <p:nvPr/>
        </p:nvSpPr>
        <p:spPr>
          <a:xfrm>
            <a:off x="3420532" y="3272964"/>
            <a:ext cx="8252179" cy="786008"/>
          </a:xfrm>
          <a:custGeom>
            <a:avLst/>
            <a:gdLst>
              <a:gd name="connsiteX0" fmla="*/ 0 w 5113435"/>
              <a:gd name="connsiteY0" fmla="*/ 83938 h 503617"/>
              <a:gd name="connsiteX1" fmla="*/ 83938 w 5113435"/>
              <a:gd name="connsiteY1" fmla="*/ 0 h 503617"/>
              <a:gd name="connsiteX2" fmla="*/ 5029497 w 5113435"/>
              <a:gd name="connsiteY2" fmla="*/ 0 h 503617"/>
              <a:gd name="connsiteX3" fmla="*/ 5113435 w 5113435"/>
              <a:gd name="connsiteY3" fmla="*/ 83938 h 503617"/>
              <a:gd name="connsiteX4" fmla="*/ 5113435 w 5113435"/>
              <a:gd name="connsiteY4" fmla="*/ 419679 h 503617"/>
              <a:gd name="connsiteX5" fmla="*/ 5029497 w 5113435"/>
              <a:gd name="connsiteY5" fmla="*/ 503617 h 503617"/>
              <a:gd name="connsiteX6" fmla="*/ 83938 w 5113435"/>
              <a:gd name="connsiteY6" fmla="*/ 503617 h 503617"/>
              <a:gd name="connsiteX7" fmla="*/ 0 w 5113435"/>
              <a:gd name="connsiteY7" fmla="*/ 419679 h 503617"/>
              <a:gd name="connsiteX8" fmla="*/ 0 w 5113435"/>
              <a:gd name="connsiteY8" fmla="*/ 83938 h 50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435" h="503617">
                <a:moveTo>
                  <a:pt x="0" y="83938"/>
                </a:moveTo>
                <a:cubicBezTo>
                  <a:pt x="0" y="37580"/>
                  <a:pt x="37580" y="0"/>
                  <a:pt x="83938" y="0"/>
                </a:cubicBezTo>
                <a:lnTo>
                  <a:pt x="5029497" y="0"/>
                </a:lnTo>
                <a:cubicBezTo>
                  <a:pt x="5075855" y="0"/>
                  <a:pt x="5113435" y="37580"/>
                  <a:pt x="5113435" y="83938"/>
                </a:cubicBezTo>
                <a:lnTo>
                  <a:pt x="5113435" y="419679"/>
                </a:lnTo>
                <a:cubicBezTo>
                  <a:pt x="5113435" y="466037"/>
                  <a:pt x="5075855" y="503617"/>
                  <a:pt x="5029497" y="503617"/>
                </a:cubicBezTo>
                <a:lnTo>
                  <a:pt x="83938" y="503617"/>
                </a:lnTo>
                <a:cubicBezTo>
                  <a:pt x="37580" y="503617"/>
                  <a:pt x="0" y="466037"/>
                  <a:pt x="0" y="419679"/>
                </a:cubicBezTo>
                <a:lnTo>
                  <a:pt x="0" y="83938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  <a:ln w="254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505" tIns="146505" rIns="146505" bIns="14650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i="1" dirty="0"/>
              <a:t>Early on</a:t>
            </a:r>
            <a:r>
              <a:rPr lang="en-US" sz="3200" dirty="0"/>
              <a:t>, </a:t>
            </a:r>
            <a:r>
              <a:rPr lang="en-US" sz="3200" b="1" dirty="0"/>
              <a:t>a</a:t>
            </a:r>
            <a:r>
              <a:rPr lang="en-US" sz="3200" b="1" kern="1200" dirty="0"/>
              <a:t>ctivate the frame</a:t>
            </a:r>
            <a:r>
              <a:rPr lang="en-US" sz="3200" kern="1200" dirty="0"/>
              <a:t> you want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8567BBA-0813-894F-8A7F-563860DE1069}"/>
              </a:ext>
            </a:extLst>
          </p:cNvPr>
          <p:cNvSpPr/>
          <p:nvPr/>
        </p:nvSpPr>
        <p:spPr>
          <a:xfrm>
            <a:off x="3420532" y="3885785"/>
            <a:ext cx="8252179" cy="786008"/>
          </a:xfrm>
          <a:custGeom>
            <a:avLst/>
            <a:gdLst>
              <a:gd name="connsiteX0" fmla="*/ 0 w 5113435"/>
              <a:gd name="connsiteY0" fmla="*/ 83938 h 503617"/>
              <a:gd name="connsiteX1" fmla="*/ 83938 w 5113435"/>
              <a:gd name="connsiteY1" fmla="*/ 0 h 503617"/>
              <a:gd name="connsiteX2" fmla="*/ 5029497 w 5113435"/>
              <a:gd name="connsiteY2" fmla="*/ 0 h 503617"/>
              <a:gd name="connsiteX3" fmla="*/ 5113435 w 5113435"/>
              <a:gd name="connsiteY3" fmla="*/ 83938 h 503617"/>
              <a:gd name="connsiteX4" fmla="*/ 5113435 w 5113435"/>
              <a:gd name="connsiteY4" fmla="*/ 419679 h 503617"/>
              <a:gd name="connsiteX5" fmla="*/ 5029497 w 5113435"/>
              <a:gd name="connsiteY5" fmla="*/ 503617 h 503617"/>
              <a:gd name="connsiteX6" fmla="*/ 83938 w 5113435"/>
              <a:gd name="connsiteY6" fmla="*/ 503617 h 503617"/>
              <a:gd name="connsiteX7" fmla="*/ 0 w 5113435"/>
              <a:gd name="connsiteY7" fmla="*/ 419679 h 503617"/>
              <a:gd name="connsiteX8" fmla="*/ 0 w 5113435"/>
              <a:gd name="connsiteY8" fmla="*/ 83938 h 50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435" h="503617">
                <a:moveTo>
                  <a:pt x="0" y="83938"/>
                </a:moveTo>
                <a:cubicBezTo>
                  <a:pt x="0" y="37580"/>
                  <a:pt x="37580" y="0"/>
                  <a:pt x="83938" y="0"/>
                </a:cubicBezTo>
                <a:lnTo>
                  <a:pt x="5029497" y="0"/>
                </a:lnTo>
                <a:cubicBezTo>
                  <a:pt x="5075855" y="0"/>
                  <a:pt x="5113435" y="37580"/>
                  <a:pt x="5113435" y="83938"/>
                </a:cubicBezTo>
                <a:lnTo>
                  <a:pt x="5113435" y="419679"/>
                </a:lnTo>
                <a:cubicBezTo>
                  <a:pt x="5113435" y="466037"/>
                  <a:pt x="5075855" y="503617"/>
                  <a:pt x="5029497" y="503617"/>
                </a:cubicBezTo>
                <a:lnTo>
                  <a:pt x="83938" y="503617"/>
                </a:lnTo>
                <a:cubicBezTo>
                  <a:pt x="37580" y="503617"/>
                  <a:pt x="0" y="466037"/>
                  <a:pt x="0" y="419679"/>
                </a:cubicBezTo>
                <a:lnTo>
                  <a:pt x="0" y="83938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  <a:ln w="254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505" tIns="146505" rIns="146505" bIns="14650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dirty="0"/>
              <a:t>Speak in the </a:t>
            </a:r>
            <a:r>
              <a:rPr lang="en-US" sz="3200" b="1" dirty="0"/>
              <a:t>matching</a:t>
            </a:r>
            <a:r>
              <a:rPr lang="en-US" sz="3200" kern="1200" dirty="0"/>
              <a:t> </a:t>
            </a:r>
            <a:r>
              <a:rPr lang="en-US" sz="3200" b="1" kern="1200" dirty="0"/>
              <a:t>quadrant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46102C0-9AD3-704C-B60F-E04F86F46B8F}"/>
              </a:ext>
            </a:extLst>
          </p:cNvPr>
          <p:cNvSpPr/>
          <p:nvPr/>
        </p:nvSpPr>
        <p:spPr>
          <a:xfrm>
            <a:off x="3420532" y="4498606"/>
            <a:ext cx="8252179" cy="786008"/>
          </a:xfrm>
          <a:custGeom>
            <a:avLst/>
            <a:gdLst>
              <a:gd name="connsiteX0" fmla="*/ 0 w 5113435"/>
              <a:gd name="connsiteY0" fmla="*/ 83938 h 503617"/>
              <a:gd name="connsiteX1" fmla="*/ 83938 w 5113435"/>
              <a:gd name="connsiteY1" fmla="*/ 0 h 503617"/>
              <a:gd name="connsiteX2" fmla="*/ 5029497 w 5113435"/>
              <a:gd name="connsiteY2" fmla="*/ 0 h 503617"/>
              <a:gd name="connsiteX3" fmla="*/ 5113435 w 5113435"/>
              <a:gd name="connsiteY3" fmla="*/ 83938 h 503617"/>
              <a:gd name="connsiteX4" fmla="*/ 5113435 w 5113435"/>
              <a:gd name="connsiteY4" fmla="*/ 419679 h 503617"/>
              <a:gd name="connsiteX5" fmla="*/ 5029497 w 5113435"/>
              <a:gd name="connsiteY5" fmla="*/ 503617 h 503617"/>
              <a:gd name="connsiteX6" fmla="*/ 83938 w 5113435"/>
              <a:gd name="connsiteY6" fmla="*/ 503617 h 503617"/>
              <a:gd name="connsiteX7" fmla="*/ 0 w 5113435"/>
              <a:gd name="connsiteY7" fmla="*/ 419679 h 503617"/>
              <a:gd name="connsiteX8" fmla="*/ 0 w 5113435"/>
              <a:gd name="connsiteY8" fmla="*/ 83938 h 50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435" h="503617">
                <a:moveTo>
                  <a:pt x="0" y="83938"/>
                </a:moveTo>
                <a:cubicBezTo>
                  <a:pt x="0" y="37580"/>
                  <a:pt x="37580" y="0"/>
                  <a:pt x="83938" y="0"/>
                </a:cubicBezTo>
                <a:lnTo>
                  <a:pt x="5029497" y="0"/>
                </a:lnTo>
                <a:cubicBezTo>
                  <a:pt x="5075855" y="0"/>
                  <a:pt x="5113435" y="37580"/>
                  <a:pt x="5113435" y="83938"/>
                </a:cubicBezTo>
                <a:lnTo>
                  <a:pt x="5113435" y="419679"/>
                </a:lnTo>
                <a:cubicBezTo>
                  <a:pt x="5113435" y="466037"/>
                  <a:pt x="5075855" y="503617"/>
                  <a:pt x="5029497" y="503617"/>
                </a:cubicBezTo>
                <a:lnTo>
                  <a:pt x="83938" y="503617"/>
                </a:lnTo>
                <a:cubicBezTo>
                  <a:pt x="37580" y="503617"/>
                  <a:pt x="0" y="466037"/>
                  <a:pt x="0" y="419679"/>
                </a:cubicBezTo>
                <a:lnTo>
                  <a:pt x="0" y="83938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  <a:ln w="254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505" tIns="146505" rIns="146505" bIns="14650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“</a:t>
            </a:r>
            <a:r>
              <a:rPr lang="en-US" sz="3200" b="1" kern="1200" dirty="0"/>
              <a:t>Yes, but</a:t>
            </a:r>
            <a:r>
              <a:rPr lang="en-US" sz="3200" kern="1200" dirty="0"/>
              <a:t>” instead of “No, except”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3C943E8-DFEB-5B41-9A07-F31BB1E173B9}"/>
              </a:ext>
            </a:extLst>
          </p:cNvPr>
          <p:cNvSpPr/>
          <p:nvPr/>
        </p:nvSpPr>
        <p:spPr>
          <a:xfrm>
            <a:off x="3420532" y="5111425"/>
            <a:ext cx="8252179" cy="786008"/>
          </a:xfrm>
          <a:custGeom>
            <a:avLst/>
            <a:gdLst>
              <a:gd name="connsiteX0" fmla="*/ 0 w 5113435"/>
              <a:gd name="connsiteY0" fmla="*/ 83938 h 503617"/>
              <a:gd name="connsiteX1" fmla="*/ 83938 w 5113435"/>
              <a:gd name="connsiteY1" fmla="*/ 0 h 503617"/>
              <a:gd name="connsiteX2" fmla="*/ 5029497 w 5113435"/>
              <a:gd name="connsiteY2" fmla="*/ 0 h 503617"/>
              <a:gd name="connsiteX3" fmla="*/ 5113435 w 5113435"/>
              <a:gd name="connsiteY3" fmla="*/ 83938 h 503617"/>
              <a:gd name="connsiteX4" fmla="*/ 5113435 w 5113435"/>
              <a:gd name="connsiteY4" fmla="*/ 419679 h 503617"/>
              <a:gd name="connsiteX5" fmla="*/ 5029497 w 5113435"/>
              <a:gd name="connsiteY5" fmla="*/ 503617 h 503617"/>
              <a:gd name="connsiteX6" fmla="*/ 83938 w 5113435"/>
              <a:gd name="connsiteY6" fmla="*/ 503617 h 503617"/>
              <a:gd name="connsiteX7" fmla="*/ 0 w 5113435"/>
              <a:gd name="connsiteY7" fmla="*/ 419679 h 503617"/>
              <a:gd name="connsiteX8" fmla="*/ 0 w 5113435"/>
              <a:gd name="connsiteY8" fmla="*/ 83938 h 50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435" h="503617">
                <a:moveTo>
                  <a:pt x="0" y="83938"/>
                </a:moveTo>
                <a:cubicBezTo>
                  <a:pt x="0" y="37580"/>
                  <a:pt x="37580" y="0"/>
                  <a:pt x="83938" y="0"/>
                </a:cubicBezTo>
                <a:lnTo>
                  <a:pt x="5029497" y="0"/>
                </a:lnTo>
                <a:cubicBezTo>
                  <a:pt x="5075855" y="0"/>
                  <a:pt x="5113435" y="37580"/>
                  <a:pt x="5113435" y="83938"/>
                </a:cubicBezTo>
                <a:lnTo>
                  <a:pt x="5113435" y="419679"/>
                </a:lnTo>
                <a:cubicBezTo>
                  <a:pt x="5113435" y="466037"/>
                  <a:pt x="5075855" y="503617"/>
                  <a:pt x="5029497" y="503617"/>
                </a:cubicBezTo>
                <a:lnTo>
                  <a:pt x="83938" y="503617"/>
                </a:lnTo>
                <a:cubicBezTo>
                  <a:pt x="37580" y="503617"/>
                  <a:pt x="0" y="466037"/>
                  <a:pt x="0" y="419679"/>
                </a:cubicBezTo>
                <a:lnTo>
                  <a:pt x="0" y="83938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  <a:ln w="254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505" tIns="146505" rIns="146505" bIns="14650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“</a:t>
            </a:r>
            <a:r>
              <a:rPr lang="en-US" sz="3200" b="1" kern="1200" dirty="0"/>
              <a:t>Loss Aversion</a:t>
            </a:r>
            <a:r>
              <a:rPr lang="en-US" sz="3200" kern="1200" dirty="0"/>
              <a:t>” instead of “Gain Centric”</a:t>
            </a:r>
          </a:p>
        </p:txBody>
      </p:sp>
    </p:spTree>
    <p:extLst>
      <p:ext uri="{BB962C8B-B14F-4D97-AF65-F5344CB8AC3E}">
        <p14:creationId xmlns:p14="http://schemas.microsoft.com/office/powerpoint/2010/main" val="24978076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1995" cy="1325563"/>
          </a:xfrm>
        </p:spPr>
        <p:txBody>
          <a:bodyPr>
            <a:normAutofit/>
          </a:bodyPr>
          <a:lstStyle/>
          <a:p>
            <a:r>
              <a:rPr lang="en-US" dirty="0"/>
              <a:t>Physicians for a National Health Program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DACBE1D-948E-1648-ABB5-2C6B957B1625}"/>
              </a:ext>
            </a:extLst>
          </p:cNvPr>
          <p:cNvSpPr/>
          <p:nvPr/>
        </p:nvSpPr>
        <p:spPr>
          <a:xfrm>
            <a:off x="541234" y="1690687"/>
            <a:ext cx="5655029" cy="1138773"/>
          </a:xfrm>
          <a:custGeom>
            <a:avLst/>
            <a:gdLst>
              <a:gd name="connsiteX0" fmla="*/ 0 w 6800036"/>
              <a:gd name="connsiteY0" fmla="*/ 0 h 921600"/>
              <a:gd name="connsiteX1" fmla="*/ 6800036 w 6800036"/>
              <a:gd name="connsiteY1" fmla="*/ 0 h 921600"/>
              <a:gd name="connsiteX2" fmla="*/ 6800036 w 6800036"/>
              <a:gd name="connsiteY2" fmla="*/ 921600 h 921600"/>
              <a:gd name="connsiteX3" fmla="*/ 0 w 6800036"/>
              <a:gd name="connsiteY3" fmla="*/ 921600 h 921600"/>
              <a:gd name="connsiteX4" fmla="*/ 0 w 6800036"/>
              <a:gd name="connsiteY4" fmla="*/ 0 h 9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0036" h="921600">
                <a:moveTo>
                  <a:pt x="0" y="0"/>
                </a:moveTo>
                <a:lnTo>
                  <a:pt x="6800036" y="0"/>
                </a:lnTo>
                <a:lnTo>
                  <a:pt x="6800036" y="921600"/>
                </a:lnTo>
                <a:lnTo>
                  <a:pt x="0" y="921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146304" rIns="256032" bIns="146304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Join us at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PNHP</a:t>
            </a:r>
            <a:r>
              <a:rPr lang="en-US" sz="3600" b="1" kern="1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.org</a:t>
            </a:r>
            <a:endParaRPr lang="en-US" sz="3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3BF7FB5-3D36-644C-BD8A-D9038DF5E721}"/>
              </a:ext>
            </a:extLst>
          </p:cNvPr>
          <p:cNvSpPr/>
          <p:nvPr/>
        </p:nvSpPr>
        <p:spPr>
          <a:xfrm>
            <a:off x="541234" y="2829460"/>
            <a:ext cx="5655029" cy="2668972"/>
          </a:xfrm>
          <a:custGeom>
            <a:avLst/>
            <a:gdLst>
              <a:gd name="connsiteX0" fmla="*/ 0 w 6800036"/>
              <a:gd name="connsiteY0" fmla="*/ 0 h 2591280"/>
              <a:gd name="connsiteX1" fmla="*/ 6800036 w 6800036"/>
              <a:gd name="connsiteY1" fmla="*/ 0 h 2591280"/>
              <a:gd name="connsiteX2" fmla="*/ 6800036 w 6800036"/>
              <a:gd name="connsiteY2" fmla="*/ 2591280 h 2591280"/>
              <a:gd name="connsiteX3" fmla="*/ 0 w 6800036"/>
              <a:gd name="connsiteY3" fmla="*/ 2591280 h 2591280"/>
              <a:gd name="connsiteX4" fmla="*/ 0 w 6800036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0036" h="2591280">
                <a:moveTo>
                  <a:pt x="0" y="0"/>
                </a:moveTo>
                <a:lnTo>
                  <a:pt x="6800036" y="0"/>
                </a:lnTo>
                <a:lnTo>
                  <a:pt x="6800036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227584" bIns="256032" numCol="1" spcCol="1270" anchor="t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Sign up for emails: </a:t>
            </a:r>
            <a:r>
              <a:rPr lang="en-US" sz="3200" i="1" kern="1200" dirty="0"/>
              <a:t>Free</a:t>
            </a: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dirty="0"/>
              <a:t>Med s</a:t>
            </a:r>
            <a:r>
              <a:rPr lang="en-US" sz="3200" kern="1200" dirty="0"/>
              <a:t>tudents: </a:t>
            </a:r>
            <a:r>
              <a:rPr lang="en-US" sz="3200" i="1" kern="1200" dirty="0"/>
              <a:t>Join for Free</a:t>
            </a: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Residents $40/year</a:t>
            </a: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Attendings: $180/year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691DE-6364-CF47-BF0F-00114D472A2B}"/>
              </a:ext>
            </a:extLst>
          </p:cNvPr>
          <p:cNvSpPr txBox="1"/>
          <p:nvPr/>
        </p:nvSpPr>
        <p:spPr>
          <a:xfrm>
            <a:off x="6187587" y="2859613"/>
            <a:ext cx="588334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Facebook:</a:t>
            </a:r>
          </a:p>
          <a:p>
            <a:pPr algn="ctr"/>
            <a:r>
              <a:rPr lang="en-US" sz="40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DoctorsForSinglePayer</a:t>
            </a:r>
            <a:endParaRPr lang="en-US" sz="4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5384588"/>
      </p:ext>
    </p:extLst>
  </p:cSld>
  <p:clrMapOvr>
    <a:masterClrMapping/>
  </p:clrMapOvr>
  <p:transition spd="slow" advTm="3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in to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938" y="331157"/>
            <a:ext cx="4520754" cy="610912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204644" y="331156"/>
            <a:ext cx="5424853" cy="3179687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t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latin typeface="+mj-lt"/>
                <a:ea typeface="Franklin Gothic Book" charset="0"/>
                <a:cs typeface="Franklin Gothic Book" charset="0"/>
              </a:rPr>
              <a:t>Heads: You lose $100.</a:t>
            </a:r>
          </a:p>
          <a:p>
            <a:pPr algn="ctr"/>
            <a:r>
              <a:rPr lang="en-US" sz="3200" dirty="0">
                <a:latin typeface="+mj-lt"/>
                <a:ea typeface="Franklin Gothic Book" charset="0"/>
                <a:cs typeface="Franklin Gothic Book" charset="0"/>
              </a:rPr>
              <a:t>For you to agree to play, </a:t>
            </a:r>
          </a:p>
          <a:p>
            <a:pPr algn="ctr"/>
            <a:r>
              <a:rPr lang="en-US" sz="3200" dirty="0">
                <a:latin typeface="+mj-lt"/>
                <a:ea typeface="Franklin Gothic Book" charset="0"/>
                <a:cs typeface="Franklin Gothic Book" charset="0"/>
              </a:rPr>
              <a:t>how much do you need 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+mj-lt"/>
                <a:ea typeface="Franklin Gothic Book" charset="0"/>
                <a:cs typeface="Franklin Gothic Book" charset="0"/>
              </a:rPr>
              <a:t>to win on heads?</a:t>
            </a:r>
          </a:p>
        </p:txBody>
      </p:sp>
      <p:sp>
        <p:nvSpPr>
          <p:cNvPr id="7" name="Rectangle 6"/>
          <p:cNvSpPr/>
          <p:nvPr/>
        </p:nvSpPr>
        <p:spPr>
          <a:xfrm>
            <a:off x="6200697" y="2955627"/>
            <a:ext cx="5697791" cy="2304995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a typeface="Franklin Gothic Medium" charset="0"/>
                <a:cs typeface="Franklin Gothic Medium" charset="0"/>
              </a:rPr>
              <a:t>Losses are generally </a:t>
            </a:r>
          </a:p>
          <a:p>
            <a:pPr algn="ctr"/>
            <a:r>
              <a:rPr lang="en-US" sz="3600" b="1" i="1" dirty="0">
                <a:solidFill>
                  <a:srgbClr val="FFFF00"/>
                </a:solidFill>
                <a:ea typeface="Franklin Gothic Medium" charset="0"/>
                <a:cs typeface="Franklin Gothic Medium" charset="0"/>
              </a:rPr>
              <a:t>worth double </a:t>
            </a:r>
          </a:p>
          <a:p>
            <a:pPr algn="ctr"/>
            <a:r>
              <a:rPr lang="en-US" sz="3600" b="1" dirty="0">
                <a:ea typeface="Franklin Gothic Medium" charset="0"/>
                <a:cs typeface="Franklin Gothic Medium" charset="0"/>
              </a:rPr>
              <a:t>of gains.</a:t>
            </a:r>
          </a:p>
        </p:txBody>
      </p:sp>
    </p:spTree>
    <p:extLst>
      <p:ext uri="{BB962C8B-B14F-4D97-AF65-F5344CB8AC3E}">
        <p14:creationId xmlns:p14="http://schemas.microsoft.com/office/powerpoint/2010/main" val="7210199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rge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1767" y="428978"/>
            <a:ext cx="8148466" cy="540401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08663" y="925366"/>
            <a:ext cx="2426208" cy="114492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182880" bIns="18288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+mj-lt"/>
                <a:cs typeface="Franklin Gothic Book"/>
              </a:rPr>
              <a:t>“95% chance of success”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2473" y="925366"/>
            <a:ext cx="2255520" cy="114492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182880" bIns="18288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+mj-lt"/>
                <a:cs typeface="Franklin Gothic Book"/>
              </a:rPr>
              <a:t>“5% chance of failure”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814" y="4953931"/>
            <a:ext cx="6218372" cy="75713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182880" bIns="18288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+mj-lt"/>
                <a:cs typeface="Franklin Gothic Book"/>
              </a:rPr>
              <a:t>“Outcomes? I don’t really track them.”</a:t>
            </a:r>
          </a:p>
        </p:txBody>
      </p:sp>
      <p:sp>
        <p:nvSpPr>
          <p:cNvPr id="2" name="Oval 1"/>
          <p:cNvSpPr/>
          <p:nvPr/>
        </p:nvSpPr>
        <p:spPr>
          <a:xfrm>
            <a:off x="3866066" y="2200797"/>
            <a:ext cx="4459868" cy="15132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4000" dirty="0">
                <a:latin typeface="Franklin Gothic Book"/>
                <a:cs typeface="Franklin Gothic Book"/>
              </a:rPr>
              <a:t>This is </a:t>
            </a:r>
          </a:p>
          <a:p>
            <a:pPr algn="ctr">
              <a:lnSpc>
                <a:spcPct val="90000"/>
              </a:lnSpc>
            </a:pPr>
            <a:r>
              <a:rPr lang="en-US" sz="4000" dirty="0">
                <a:latin typeface="Franklin Gothic Medium"/>
                <a:cs typeface="Franklin Gothic Medium"/>
              </a:rPr>
              <a:t>loss aversion.</a:t>
            </a:r>
          </a:p>
        </p:txBody>
      </p:sp>
    </p:spTree>
    <p:extLst>
      <p:ext uri="{BB962C8B-B14F-4D97-AF65-F5344CB8AC3E}">
        <p14:creationId xmlns:p14="http://schemas.microsoft.com/office/powerpoint/2010/main" val="2330367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Medicare for All</a:t>
            </a:r>
            <a:br>
              <a:rPr lang="en-US" sz="3600" dirty="0"/>
            </a:br>
            <a:r>
              <a:rPr lang="en-US" dirty="0"/>
              <a:t>Focused on Loss Aversion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199" y="1865499"/>
            <a:ext cx="5029197" cy="891147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ea typeface="Franklin Gothic Medium" charset="0"/>
                <a:cs typeface="Franklin Gothic Medium" charset="0"/>
              </a:rPr>
              <a:t>Gain Centric Messages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4602" y="1865499"/>
            <a:ext cx="5029197" cy="891147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ea typeface="Franklin Gothic Medium" charset="0"/>
                <a:cs typeface="Franklin Gothic Medium" charset="0"/>
              </a:rPr>
              <a:t>Loss Centric Messages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199" y="2756646"/>
            <a:ext cx="5029197" cy="27835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Save money for the other things you want.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See any doctor you want.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Live longer and healthier.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2" y="2756645"/>
            <a:ext cx="5029197" cy="27835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Stop wasting your money.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Don’t let anyone take away your choice of doctor.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Don’t die younger than you need to.</a:t>
            </a:r>
          </a:p>
        </p:txBody>
      </p:sp>
    </p:spTree>
    <p:extLst>
      <p:ext uri="{BB962C8B-B14F-4D97-AF65-F5344CB8AC3E}">
        <p14:creationId xmlns:p14="http://schemas.microsoft.com/office/powerpoint/2010/main" val="8774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393540" y="1352550"/>
            <a:ext cx="7404923" cy="4152900"/>
            <a:chOff x="444089" y="1352550"/>
            <a:chExt cx="7404923" cy="4152900"/>
          </a:xfrm>
        </p:grpSpPr>
        <p:sp>
          <p:nvSpPr>
            <p:cNvPr id="19" name="Rectangle 18"/>
            <p:cNvSpPr/>
            <p:nvPr/>
          </p:nvSpPr>
          <p:spPr>
            <a:xfrm>
              <a:off x="4309945" y="2774684"/>
              <a:ext cx="3539067" cy="1308633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Franklin Gothic Medium" charset="0"/>
                  <a:ea typeface="Franklin Gothic Medium" charset="0"/>
                  <a:cs typeface="Franklin Gothic Medium" charset="0"/>
                </a:rPr>
                <a:t>Manny </a:t>
              </a:r>
              <a:r>
                <a:rPr lang="en-US" sz="2400" dirty="0" err="1">
                  <a:latin typeface="Franklin Gothic Medium" charset="0"/>
                  <a:ea typeface="Franklin Gothic Medium" charset="0"/>
                  <a:cs typeface="Franklin Gothic Medium" charset="0"/>
                </a:rPr>
                <a:t>Elkind</a:t>
              </a:r>
              <a:endParaRPr lang="en-US" sz="2400" dirty="0">
                <a:latin typeface="Franklin Gothic Medium" charset="0"/>
                <a:ea typeface="Franklin Gothic Medium" charset="0"/>
                <a:cs typeface="Franklin Gothic Medium" charset="0"/>
              </a:endParaRPr>
            </a:p>
            <a:p>
              <a:pPr algn="ctr"/>
              <a:r>
                <a:rPr lang="en-US" sz="2400" dirty="0">
                  <a:latin typeface="Franklin Gothic Medium" charset="0"/>
                  <a:ea typeface="Franklin Gothic Medium" charset="0"/>
                  <a:cs typeface="Franklin Gothic Medium" charset="0"/>
                </a:rPr>
                <a:t>“Whole Brain Model”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089" y="1352550"/>
              <a:ext cx="4152900" cy="4152900"/>
            </a:xfrm>
            <a:prstGeom prst="ellipse">
              <a:avLst/>
            </a:prstGeom>
            <a:ln w="31750" cap="rnd"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 Each Have Different Comfort Zones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Manny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Elkind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Mindtech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 Inc.</a:t>
            </a:r>
          </a:p>
        </p:txBody>
      </p:sp>
      <p:sp>
        <p:nvSpPr>
          <p:cNvPr id="6" name="Freeform 5"/>
          <p:cNvSpPr/>
          <p:nvPr/>
        </p:nvSpPr>
        <p:spPr>
          <a:xfrm>
            <a:off x="6358056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1474" bIns="0" numCol="1" spcCol="1270" anchor="ctr" anchorCtr="0">
            <a:noAutofit/>
          </a:bodyPr>
          <a:lstStyle/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200" dirty="0">
                <a:ea typeface="Franklin Gothic Book" charset="0"/>
                <a:cs typeface="Franklin Gothic Book" charset="0"/>
              </a:rPr>
              <a:t>Relationships, communication, culture, values</a:t>
            </a:r>
          </a:p>
        </p:txBody>
      </p:sp>
      <p:sp>
        <p:nvSpPr>
          <p:cNvPr id="7" name="Freeform 6"/>
          <p:cNvSpPr/>
          <p:nvPr/>
        </p:nvSpPr>
        <p:spPr>
          <a:xfrm>
            <a:off x="547693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74" tIns="0" rIns="1280160" bIns="0" numCol="1" spcCol="1270" anchor="ctr" anchorCtr="0">
            <a:noAutofit/>
          </a:bodyPr>
          <a:lstStyle/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200" dirty="0">
                <a:ea typeface="Franklin Gothic Book" charset="0"/>
                <a:cs typeface="Franklin Gothic Book" charset="0"/>
              </a:rPr>
              <a:t>Concepts, vision, purpose, strategy, global</a:t>
            </a:r>
          </a:p>
        </p:txBody>
      </p:sp>
      <p:sp>
        <p:nvSpPr>
          <p:cNvPr id="9" name="Freeform 8"/>
          <p:cNvSpPr/>
          <p:nvPr/>
        </p:nvSpPr>
        <p:spPr>
          <a:xfrm>
            <a:off x="6358056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5284" bIns="0" numCol="1" spcCol="1270" anchor="ctr" anchorCtr="0">
            <a:noAutofit/>
          </a:bodyPr>
          <a:lstStyle/>
          <a:p>
            <a:pPr marL="0" lvl="1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200" dirty="0">
                <a:ea typeface="Franklin Gothic Book" charset="0"/>
                <a:cs typeface="Franklin Gothic Book" charset="0"/>
              </a:rPr>
              <a:t>Methods, regulation, quality, control, timing, policies</a:t>
            </a:r>
          </a:p>
        </p:txBody>
      </p:sp>
      <p:sp>
        <p:nvSpPr>
          <p:cNvPr id="10" name="Freeform 9"/>
          <p:cNvSpPr/>
          <p:nvPr/>
        </p:nvSpPr>
        <p:spPr>
          <a:xfrm>
            <a:off x="547693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284" tIns="0" rIns="1079573" bIns="0" numCol="1" spcCol="1270" anchor="ctr" anchorCtr="0">
            <a:noAutofit/>
          </a:bodyPr>
          <a:lstStyle/>
          <a:p>
            <a:pPr marL="0" lvl="1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200" dirty="0">
                <a:ea typeface="Franklin Gothic Book" charset="0"/>
                <a:cs typeface="Franklin Gothic Book" charset="0"/>
              </a:rPr>
              <a:t>Efficiency, financials, performance, measurements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22947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2026256"/>
                </a:moveTo>
                <a:cubicBezTo>
                  <a:pt x="0" y="907186"/>
                  <a:pt x="907186" y="0"/>
                  <a:pt x="2026256" y="0"/>
                </a:cubicBezTo>
                <a:lnTo>
                  <a:pt x="2026256" y="2026256"/>
                </a:lnTo>
                <a:lnTo>
                  <a:pt x="0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764165" rIns="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Facts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42795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0"/>
                </a:moveTo>
                <a:cubicBezTo>
                  <a:pt x="1119070" y="0"/>
                  <a:pt x="2026256" y="907186"/>
                  <a:pt x="2026256" y="2026256"/>
                </a:cubicBezTo>
                <a:lnTo>
                  <a:pt x="0" y="2026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64165" rIns="27432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Forms</a:t>
            </a:r>
          </a:p>
        </p:txBody>
      </p:sp>
      <p:sp>
        <p:nvSpPr>
          <p:cNvPr id="13" name="Freeform 12"/>
          <p:cNvSpPr/>
          <p:nvPr/>
        </p:nvSpPr>
        <p:spPr>
          <a:xfrm>
            <a:off x="6142796" y="3529583"/>
            <a:ext cx="2026257" cy="2026257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0"/>
                </a:moveTo>
                <a:cubicBezTo>
                  <a:pt x="2026256" y="1119070"/>
                  <a:pt x="1119070" y="2026256"/>
                  <a:pt x="0" y="2026256"/>
                </a:cubicBezTo>
                <a:lnTo>
                  <a:pt x="0" y="0"/>
                </a:lnTo>
                <a:lnTo>
                  <a:pt x="2026256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70689" rIns="18288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Feelings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022947" y="3529583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2026256"/>
                </a:moveTo>
                <a:cubicBezTo>
                  <a:pt x="907186" y="2026256"/>
                  <a:pt x="0" y="1119070"/>
                  <a:pt x="0" y="0"/>
                </a:cubicBezTo>
                <a:lnTo>
                  <a:pt x="2026256" y="0"/>
                </a:lnTo>
                <a:lnTo>
                  <a:pt x="2026256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70688" rIns="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Futures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28289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Medicare for All from the Four Quadrants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Manny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Elkind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Mindtech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 Inc.</a:t>
            </a:r>
          </a:p>
        </p:txBody>
      </p:sp>
      <p:sp>
        <p:nvSpPr>
          <p:cNvPr id="6" name="Freeform 5"/>
          <p:cNvSpPr/>
          <p:nvPr/>
        </p:nvSpPr>
        <p:spPr>
          <a:xfrm>
            <a:off x="6358056" y="4484271"/>
            <a:ext cx="5654330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1474" bIns="0" numCol="1" spcCol="1270" anchor="ctr" anchorCtr="0">
            <a:noAutofit/>
          </a:bodyPr>
          <a:lstStyle/>
          <a:p>
            <a:pPr marL="171450" lvl="1" indent="-171450" defTabSz="6223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ea typeface="Franklin Gothic Book" charset="0"/>
                <a:cs typeface="Franklin Gothic Book" charset="0"/>
              </a:rPr>
              <a:t>Personal stories</a:t>
            </a:r>
          </a:p>
          <a:p>
            <a:pPr marL="171450" lvl="1" indent="-171450" defTabSz="6223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ea typeface="Franklin Gothic Book" charset="0"/>
                <a:cs typeface="Franklin Gothic Book" charset="0"/>
              </a:rPr>
              <a:t>Connect the dots to policy</a:t>
            </a:r>
          </a:p>
        </p:txBody>
      </p:sp>
      <p:sp>
        <p:nvSpPr>
          <p:cNvPr id="7" name="Freeform 6"/>
          <p:cNvSpPr/>
          <p:nvPr/>
        </p:nvSpPr>
        <p:spPr>
          <a:xfrm>
            <a:off x="179614" y="4484271"/>
            <a:ext cx="5710577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74" tIns="0" rIns="1371600" bIns="0" numCol="1" spcCol="1270" anchor="ctr" anchorCtr="0">
            <a:noAutofit/>
          </a:bodyPr>
          <a:lstStyle/>
          <a:p>
            <a:pPr marL="0" lvl="1" defTabSz="622300">
              <a:spcBef>
                <a:spcPct val="0"/>
              </a:spcBef>
              <a:spcAft>
                <a:spcPct val="15000"/>
              </a:spcAft>
            </a:pPr>
            <a:r>
              <a:rPr lang="en-US" sz="2400" dirty="0">
                <a:ea typeface="Franklin Gothic Book" charset="0"/>
                <a:cs typeface="Franklin Gothic Book" charset="0"/>
              </a:rPr>
              <a:t>A healthcare system that is more fair, just, prudent, effective and accessible</a:t>
            </a:r>
          </a:p>
        </p:txBody>
      </p:sp>
      <p:sp>
        <p:nvSpPr>
          <p:cNvPr id="9" name="Freeform 8"/>
          <p:cNvSpPr/>
          <p:nvPr/>
        </p:nvSpPr>
        <p:spPr>
          <a:xfrm>
            <a:off x="6358056" y="1302160"/>
            <a:ext cx="5654330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5284" bIns="0" numCol="1" spcCol="1270" anchor="ctr" anchorCtr="0">
            <a:noAutofit/>
          </a:bodyPr>
          <a:lstStyle/>
          <a:p>
            <a:pPr marL="171450" lvl="1" indent="-171450" defTabSz="666750"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sz="2400" dirty="0">
                <a:ea typeface="Franklin Gothic Book" charset="0"/>
                <a:cs typeface="Franklin Gothic Book" charset="0"/>
              </a:rPr>
              <a:t>Could add to Social Security Admin</a:t>
            </a:r>
          </a:p>
          <a:p>
            <a:pPr marL="171450" lvl="1" indent="-171450" defTabSz="666750"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sz="2400" dirty="0">
                <a:ea typeface="Franklin Gothic Book" charset="0"/>
                <a:cs typeface="Franklin Gothic Book" charset="0"/>
              </a:rPr>
              <a:t>Two live bills in Congress</a:t>
            </a:r>
          </a:p>
        </p:txBody>
      </p:sp>
      <p:sp>
        <p:nvSpPr>
          <p:cNvPr id="10" name="Freeform 9"/>
          <p:cNvSpPr/>
          <p:nvPr/>
        </p:nvSpPr>
        <p:spPr>
          <a:xfrm>
            <a:off x="179614" y="1302160"/>
            <a:ext cx="5710577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284" tIns="0" rIns="1097280" bIns="0" numCol="1" spcCol="1270" anchor="ctr" anchorCtr="0">
            <a:noAutofit/>
          </a:bodyPr>
          <a:lstStyle/>
          <a:p>
            <a:pPr marL="171450" lvl="1" indent="-171450" defTabSz="66675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ea typeface="Franklin Gothic Book" charset="0"/>
                <a:cs typeface="Franklin Gothic Book" charset="0"/>
              </a:rPr>
              <a:t>Edit, re-edit, and edit again.</a:t>
            </a:r>
          </a:p>
          <a:p>
            <a:pPr marL="171450" lvl="1" indent="-171450" defTabSz="66675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ea typeface="Franklin Gothic Book" charset="0"/>
                <a:cs typeface="Franklin Gothic Book" charset="0"/>
              </a:rPr>
              <a:t>Take only your best shots.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22947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2026256"/>
                </a:moveTo>
                <a:cubicBezTo>
                  <a:pt x="0" y="907186"/>
                  <a:pt x="907186" y="0"/>
                  <a:pt x="2026256" y="0"/>
                </a:cubicBezTo>
                <a:lnTo>
                  <a:pt x="2026256" y="2026256"/>
                </a:lnTo>
                <a:lnTo>
                  <a:pt x="0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764165" rIns="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</a:rPr>
              <a:t>Facts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42795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0"/>
                </a:moveTo>
                <a:cubicBezTo>
                  <a:pt x="1119070" y="0"/>
                  <a:pt x="2026256" y="907186"/>
                  <a:pt x="2026256" y="2026256"/>
                </a:cubicBezTo>
                <a:lnTo>
                  <a:pt x="0" y="2026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64165" rIns="27432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</a:rPr>
              <a:t>Forms</a:t>
            </a:r>
          </a:p>
        </p:txBody>
      </p:sp>
      <p:sp>
        <p:nvSpPr>
          <p:cNvPr id="13" name="Freeform 12"/>
          <p:cNvSpPr/>
          <p:nvPr/>
        </p:nvSpPr>
        <p:spPr>
          <a:xfrm>
            <a:off x="6142796" y="3529583"/>
            <a:ext cx="2026257" cy="2026257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0"/>
                </a:moveTo>
                <a:cubicBezTo>
                  <a:pt x="2026256" y="1119070"/>
                  <a:pt x="1119070" y="2026256"/>
                  <a:pt x="0" y="2026256"/>
                </a:cubicBezTo>
                <a:lnTo>
                  <a:pt x="0" y="0"/>
                </a:lnTo>
                <a:lnTo>
                  <a:pt x="2026256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70689" rIns="18288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</a:rPr>
              <a:t>Feelings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022947" y="3529583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2026256"/>
                </a:moveTo>
                <a:cubicBezTo>
                  <a:pt x="907186" y="2026256"/>
                  <a:pt x="0" y="1119070"/>
                  <a:pt x="0" y="0"/>
                </a:cubicBezTo>
                <a:lnTo>
                  <a:pt x="2026256" y="0"/>
                </a:lnTo>
                <a:lnTo>
                  <a:pt x="2026256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70688" rIns="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</a:rPr>
              <a:t>Futures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2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animBg="1"/>
      <p:bldP spid="9" grpId="0" uiExpand="1" build="p" animBg="1"/>
      <p:bldP spid="10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A1ED-6BEA-0A41-8C77-6F7F1E3D6A0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Russell Hochschild, Arlie. Strangers in Their Own Land. 2018. </a:t>
            </a:r>
            <a:r>
              <a:rPr lang="en-US" dirty="0" err="1"/>
              <a:t>pg</a:t>
            </a:r>
            <a:r>
              <a:rPr lang="en-US" dirty="0"/>
              <a:t> 228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F809C-8654-1845-B9E5-1206634B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A6DE11-FFAD-BB42-8E76-7EAC7FEAF2C8}"/>
              </a:ext>
            </a:extLst>
          </p:cNvPr>
          <p:cNvSpPr/>
          <p:nvPr/>
        </p:nvSpPr>
        <p:spPr>
          <a:xfrm>
            <a:off x="5067299" y="2950028"/>
            <a:ext cx="6471557" cy="18632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“Liberals and conservatives each have different </a:t>
            </a:r>
          </a:p>
          <a:p>
            <a:pPr algn="ctr"/>
            <a:r>
              <a:rPr lang="en-US" sz="32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deep narratives</a:t>
            </a: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062688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spcAft>
            <a:spcPts val="1200"/>
          </a:spcAft>
          <a:defRPr sz="2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32433</TotalTime>
  <Words>1570</Words>
  <Application>Microsoft Macintosh PowerPoint</Application>
  <PresentationFormat>Widescreen</PresentationFormat>
  <Paragraphs>333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Franklin Gothic Book</vt:lpstr>
      <vt:lpstr>Franklin Gothic Medium</vt:lpstr>
      <vt:lpstr>Office Theme</vt:lpstr>
      <vt:lpstr>Find the Common Ground Policy Example: Medicare for All</vt:lpstr>
      <vt:lpstr>Subtle Differences in Words Matter</vt:lpstr>
      <vt:lpstr>Subtle Differences in Words Matter</vt:lpstr>
      <vt:lpstr>PowerPoint Presentation</vt:lpstr>
      <vt:lpstr>PowerPoint Presentation</vt:lpstr>
      <vt:lpstr>Medicare for All Focused on Loss Aversion</vt:lpstr>
      <vt:lpstr>We Each Have Different Comfort Zones</vt:lpstr>
      <vt:lpstr>Medicare for All from the Four Quadrants</vt:lpstr>
      <vt:lpstr>PowerPoint Presentation</vt:lpstr>
      <vt:lpstr>PowerPoint Presentation</vt:lpstr>
      <vt:lpstr>PowerPoint Presentation</vt:lpstr>
      <vt:lpstr>PowerPoint Presentation</vt:lpstr>
      <vt:lpstr>Liberals and Conservatives  Often Think Differently</vt:lpstr>
      <vt:lpstr>Lakoff Identified Two Cognitive Models</vt:lpstr>
      <vt:lpstr>Lakoff Identified Two Cognitive Models</vt:lpstr>
      <vt:lpstr>Moral Foundations Questionnaire</vt:lpstr>
      <vt:lpstr>Five Moral Pillars</vt:lpstr>
      <vt:lpstr>Our Personal Moral Pillars  Vary With Our Politics</vt:lpstr>
      <vt:lpstr>Five Moral Pillars of “Cover Everybody”</vt:lpstr>
      <vt:lpstr>Medicare Means  </vt:lpstr>
      <vt:lpstr>Five Moral Pillars of “Cover Everybody”</vt:lpstr>
      <vt:lpstr>Take Advantage of Tribalism</vt:lpstr>
      <vt:lpstr>Take Advantage of Tribalism</vt:lpstr>
      <vt:lpstr>Take Advantage of Tribalism</vt:lpstr>
      <vt:lpstr>Take Advantage of Tribalism</vt:lpstr>
      <vt:lpstr>Is Healthcare a Human Right?</vt:lpstr>
      <vt:lpstr>Is Healthcare a Human Right? </vt:lpstr>
      <vt:lpstr>Is Healthcare a Human Right? </vt:lpstr>
      <vt:lpstr>The Big Trap</vt:lpstr>
      <vt:lpstr>Try These On Instead</vt:lpstr>
      <vt:lpstr>Seven Key Tools</vt:lpstr>
      <vt:lpstr>Physicians for a National Health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Ed Weisbart</cp:lastModifiedBy>
  <cp:revision>2068</cp:revision>
  <dcterms:created xsi:type="dcterms:W3CDTF">2016-11-02T21:04:26Z</dcterms:created>
  <dcterms:modified xsi:type="dcterms:W3CDTF">2020-02-20T19:43:31Z</dcterms:modified>
</cp:coreProperties>
</file>