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sldIdLst>
    <p:sldId id="2136" r:id="rId2"/>
    <p:sldId id="2388" r:id="rId3"/>
    <p:sldId id="2341" r:id="rId4"/>
    <p:sldId id="367" r:id="rId5"/>
    <p:sldId id="2276" r:id="rId6"/>
    <p:sldId id="2351" r:id="rId7"/>
    <p:sldId id="2339" r:id="rId8"/>
    <p:sldId id="2229" r:id="rId9"/>
    <p:sldId id="2345" r:id="rId10"/>
    <p:sldId id="2340" r:id="rId11"/>
    <p:sldId id="2342" r:id="rId12"/>
    <p:sldId id="2386" r:id="rId13"/>
    <p:sldId id="2383" r:id="rId14"/>
    <p:sldId id="2384" r:id="rId15"/>
    <p:sldId id="2343" r:id="rId16"/>
    <p:sldId id="2344" r:id="rId17"/>
    <p:sldId id="2337" r:id="rId18"/>
    <p:sldId id="2350" r:id="rId19"/>
    <p:sldId id="2338" r:id="rId20"/>
    <p:sldId id="441" r:id="rId21"/>
    <p:sldId id="2347" r:id="rId22"/>
    <p:sldId id="2348" r:id="rId23"/>
    <p:sldId id="2270" r:id="rId24"/>
    <p:sldId id="304" r:id="rId25"/>
    <p:sldId id="2346" r:id="rId26"/>
    <p:sldId id="2353" r:id="rId27"/>
    <p:sldId id="2355" r:id="rId28"/>
    <p:sldId id="2387" r:id="rId29"/>
    <p:sldId id="238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BDBD8"/>
    <a:srgbClr val="000000"/>
    <a:srgbClr val="FD0000"/>
    <a:srgbClr val="9CBB4F"/>
    <a:srgbClr val="1C73AB"/>
    <a:srgbClr val="FFF2CB"/>
    <a:srgbClr val="00928F"/>
    <a:srgbClr val="011893"/>
    <a:srgbClr val="006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0"/>
    <p:restoredTop sz="94995"/>
  </p:normalViewPr>
  <p:slideViewPr>
    <p:cSldViewPr snapToGrid="0" snapToObjects="1">
      <p:cViewPr varScale="1">
        <p:scale>
          <a:sx n="124" d="100"/>
          <a:sy n="124" d="100"/>
        </p:scale>
        <p:origin x="680" y="168"/>
      </p:cViewPr>
      <p:guideLst/>
    </p:cSldViewPr>
  </p:slideViewPr>
  <p:outlineViewPr>
    <p:cViewPr>
      <p:scale>
        <a:sx n="33" d="100"/>
        <a:sy n="33" d="100"/>
      </p:scale>
      <p:origin x="0" y="-4732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Medicare Advantage2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0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Sheet1!$B$2:$B$8</c:f>
              <c:numCache>
                <c:formatCode>0</c:formatCode>
                <c:ptCount val="7"/>
                <c:pt idx="0">
                  <c:v>15.7</c:v>
                </c:pt>
                <c:pt idx="1">
                  <c:v>16.8</c:v>
                </c:pt>
                <c:pt idx="2">
                  <c:v>17.600000000000001</c:v>
                </c:pt>
                <c:pt idx="3">
                  <c:v>19</c:v>
                </c:pt>
                <c:pt idx="4">
                  <c:v>20.399999999999999</c:v>
                </c:pt>
                <c:pt idx="5">
                  <c:v>22</c:v>
                </c:pt>
                <c:pt idx="6">
                  <c:v>24.1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F2-4344-A987-38401D0F3F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Traditional Medicare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0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37.200000000000003</c:v>
                </c:pt>
                <c:pt idx="1">
                  <c:v>37.6</c:v>
                </c:pt>
                <c:pt idx="2">
                  <c:v>38.299999999999997</c:v>
                </c:pt>
                <c:pt idx="3">
                  <c:v>38.4</c:v>
                </c:pt>
                <c:pt idx="4">
                  <c:v>38.4</c:v>
                </c:pt>
                <c:pt idx="5">
                  <c:v>38.4</c:v>
                </c:pt>
                <c:pt idx="6">
                  <c:v>37.700000000000003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1F2-4344-A987-38401D0F3F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14"/>
        <c:axId val="1804751823"/>
        <c:axId val="1805106639"/>
      </c:barChart>
      <c:catAx>
        <c:axId val="1804751823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5106639"/>
        <c:crosses val="autoZero"/>
        <c:auto val="1"/>
        <c:lblAlgn val="ctr"/>
        <c:lblOffset val="100"/>
        <c:noMultiLvlLbl val="0"/>
      </c:catAx>
      <c:valAx>
        <c:axId val="1805106639"/>
        <c:scaling>
          <c:orientation val="minMax"/>
          <c:max val="39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1804751823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31153352935331"/>
          <c:y val="8.3415531334663506E-2"/>
          <c:w val="0.59311115860457886"/>
          <c:h val="0.7564062895963837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9E-3B44-890D-8E8431556EC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9E-3B44-890D-8E8431556EC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9E-3B44-890D-8E8431556EC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9E-3B44-890D-8E8431556ECB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27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79E-3B44-890D-8E8431556ECB}"/>
              </c:ext>
            </c:extLst>
          </c:dPt>
          <c:dLbls>
            <c:dLbl>
              <c:idx val="0"/>
              <c:layout>
                <c:manualLayout>
                  <c:x val="-0.23057352677957377"/>
                  <c:y val="0.1081147366290358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9E-3B44-890D-8E8431556ECB}"/>
                </c:ext>
              </c:extLst>
            </c:dLbl>
            <c:dLbl>
              <c:idx val="1"/>
              <c:layout>
                <c:manualLayout>
                  <c:x val="-0.11259245435337878"/>
                  <c:y val="-0.2023147171371319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9E-3B44-890D-8E8431556ECB}"/>
                </c:ext>
              </c:extLst>
            </c:dLbl>
            <c:dLbl>
              <c:idx val="2"/>
              <c:layout>
                <c:manualLayout>
                  <c:x val="0.20824516228766185"/>
                  <c:y val="-0.168983025978852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9E-3B44-890D-8E8431556ECB}"/>
                </c:ext>
              </c:extLst>
            </c:dLbl>
            <c:dLbl>
              <c:idx val="3"/>
              <c:layout>
                <c:manualLayout>
                  <c:x val="0.10900105956348051"/>
                  <c:y val="0.1090343006199140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79E-3B44-890D-8E8431556ECB}"/>
                </c:ext>
              </c:extLst>
            </c:dLbl>
            <c:dLbl>
              <c:idx val="4"/>
              <c:layout>
                <c:manualLayout>
                  <c:x val="0.10306739132894473"/>
                  <c:y val="0.138848578251247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048891120306086"/>
                      <c:h val="0.145513310007307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79E-3B44-890D-8E8431556E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Providers</c:v>
                </c:pt>
                <c:pt idx="1">
                  <c:v>ACOs</c:v>
                </c:pt>
                <c:pt idx="2">
                  <c:v>IPA/MSO</c:v>
                </c:pt>
                <c:pt idx="3">
                  <c:v>New</c:v>
                </c:pt>
                <c:pt idx="4">
                  <c:v>Insurers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19</c:v>
                </c:pt>
                <c:pt idx="1">
                  <c:v>7</c:v>
                </c:pt>
                <c:pt idx="2">
                  <c:v>17</c:v>
                </c:pt>
                <c:pt idx="3">
                  <c:v>4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79E-3B44-890D-8E8431556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31153352935331"/>
          <c:y val="8.3415531334663506E-2"/>
          <c:w val="0.59311115860457886"/>
          <c:h val="0.7564062895963837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54D-6C4C-96C8-45017F29EE2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54D-6C4C-96C8-45017F29EE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754D-6C4C-96C8-45017F29EE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4D-6C4C-96C8-45017F29EE23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76200">
                <a:solidFill>
                  <a:srgbClr val="FFF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754D-6C4C-96C8-45017F29EE23}"/>
              </c:ext>
            </c:extLst>
          </c:dPt>
          <c:dLbls>
            <c:dLbl>
              <c:idx val="0"/>
              <c:layout>
                <c:manualLayout>
                  <c:x val="-0.23057352677957377"/>
                  <c:y val="0.1081147366290358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4D-6C4C-96C8-45017F29EE23}"/>
                </c:ext>
              </c:extLst>
            </c:dLbl>
            <c:dLbl>
              <c:idx val="1"/>
              <c:layout>
                <c:manualLayout>
                  <c:x val="-0.11259245435337878"/>
                  <c:y val="-0.2023147171371319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4D-6C4C-96C8-45017F29EE23}"/>
                </c:ext>
              </c:extLst>
            </c:dLbl>
            <c:dLbl>
              <c:idx val="2"/>
              <c:layout>
                <c:manualLayout>
                  <c:x val="0.20824516228766185"/>
                  <c:y val="-0.168983025978852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4D-6C4C-96C8-45017F29EE23}"/>
                </c:ext>
              </c:extLst>
            </c:dLbl>
            <c:dLbl>
              <c:idx val="3"/>
              <c:layout>
                <c:manualLayout>
                  <c:x val="0.10900105956348051"/>
                  <c:y val="0.1090343006199140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4D-6C4C-96C8-45017F29EE23}"/>
                </c:ext>
              </c:extLst>
            </c:dLbl>
            <c:dLbl>
              <c:idx val="4"/>
              <c:layout>
                <c:manualLayout>
                  <c:x val="0.10306739132894473"/>
                  <c:y val="0.138848578251247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048891120306086"/>
                      <c:h val="0.145513310007307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54D-6C4C-96C8-45017F29EE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Providers</c:v>
                </c:pt>
                <c:pt idx="1">
                  <c:v>ACOs</c:v>
                </c:pt>
                <c:pt idx="2">
                  <c:v>IPA/MSO</c:v>
                </c:pt>
                <c:pt idx="3">
                  <c:v>New</c:v>
                </c:pt>
                <c:pt idx="4">
                  <c:v>Insurers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19</c:v>
                </c:pt>
                <c:pt idx="1">
                  <c:v>7</c:v>
                </c:pt>
                <c:pt idx="2">
                  <c:v>17</c:v>
                </c:pt>
                <c:pt idx="3">
                  <c:v>4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4D-6C4C-96C8-45017F29EE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74326714277896"/>
          <c:y val="0.11118999560652272"/>
          <c:w val="0.5535766457324266"/>
          <c:h val="0.8332150065902159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6D-1D4A-900E-C9C9FDF86A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6D-1D4A-900E-C9C9FDF86A2A}"/>
              </c:ext>
            </c:extLst>
          </c:dPt>
          <c:cat>
            <c:strRef>
              <c:f>Sheet1!$A$2:$A$3</c:f>
              <c:strCache>
                <c:ptCount val="2"/>
                <c:pt idx="0">
                  <c:v>FFS</c:v>
                </c:pt>
                <c:pt idx="1">
                  <c:v>MA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330</c:v>
                </c:pt>
                <c:pt idx="1">
                  <c:v>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11-6247-A6B9-CEC04B8ABC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02048004085908"/>
          <c:y val="3.309943644082889E-2"/>
          <c:w val="0.65674058895462206"/>
          <c:h val="0.926445696798158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82-2343-9AAB-6F4A0A8B1FB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82-2343-9AAB-6F4A0A8B1FB9}"/>
              </c:ext>
            </c:extLst>
          </c:dPt>
          <c:cat>
            <c:strRef>
              <c:f>Sheet1!$A$2:$A$3</c:f>
              <c:strCache>
                <c:ptCount val="2"/>
                <c:pt idx="0">
                  <c:v>FFS</c:v>
                </c:pt>
                <c:pt idx="1">
                  <c:v>MA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660</c:v>
                </c:pt>
                <c:pt idx="1">
                  <c:v>590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82-2343-9AAB-6F4A0A8B1F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3DF59-4D50-234B-91B6-3257350D104E}" type="datetimeFigureOut">
              <a:rPr lang="en-US" smtClean="0"/>
              <a:t>9/27/21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22042-ED39-0845-84FD-FD22A6998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0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catalyst.com/insights/5-ways-improve-hcc-coding-accuracy-risk-adjustment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87EBB-563C-E743-9AF9-1BE8DEF563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69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87EBB-563C-E743-9AF9-1BE8DEF563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49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87EBB-563C-E743-9AF9-1BE8DEF563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40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87EBB-563C-E743-9AF9-1BE8DEF563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61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87EBB-563C-E743-9AF9-1BE8DEF563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13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87EBB-563C-E743-9AF9-1BE8DEF563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738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like this slide but would want to actually put your header on the top and make the slide the picture in the body of the email.  Message – Direct contracting going to increase the amount of </a:t>
            </a:r>
            <a:r>
              <a:rPr lang="en-US" dirty="0" err="1"/>
              <a:t>medicare</a:t>
            </a:r>
            <a:r>
              <a:rPr lang="en-US" dirty="0"/>
              <a:t> spend that is eligible for this type of arbitrage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7990D-4952-4461-BB63-5FB7FFAAB0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76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87EBB-563C-E743-9AF9-1BE8DEF563B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4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87EBB-563C-E743-9AF9-1BE8DEF563B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10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22042-ED39-0845-84FD-FD22A69983F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56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5 Ways to Improve HCC Coding Accuracy and Risk Adjustment (healthcatalyst.com)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9F744-FD9C-44F3-92AB-510D9A2A26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06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87EBB-563C-E743-9AF9-1BE8DEF563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27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87EBB-563C-E743-9AF9-1BE8DEF563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84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87EBB-563C-E743-9AF9-1BE8DEF563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23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87EBB-563C-E743-9AF9-1BE8DEF563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73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87EBB-563C-E743-9AF9-1BE8DEF563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68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87EBB-563C-E743-9AF9-1BE8DEF563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58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87EBB-563C-E743-9AF9-1BE8DEF563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25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156488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11300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489325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137877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4442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94614-77D4-6E4F-B24A-E58E2830B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DAA85-6198-BC42-8BD9-DAC5188B0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5CA21-90BB-7541-AFEF-1140543C2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6444D-95EA-9D45-BE77-349627FBD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49786-FD37-094E-9342-732B198BF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3F98-BCCE-3649-B2DB-949826778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9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0F746-78A3-234D-8E02-D13F8720F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1AA5B-D4B5-114A-93CF-F01019C0C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69927A-9DE9-A74A-B38A-00E5E000B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95EB7-D9BB-F24E-9AD1-3C0CB49BF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3F98-BCCE-3649-B2DB-949826778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9A">
                <a:lumMod val="0"/>
              </a:srgbClr>
            </a:gs>
            <a:gs pos="52000">
              <a:srgbClr val="00322E">
                <a:lumMod val="60000"/>
              </a:srgbClr>
            </a:gs>
            <a:gs pos="100000">
              <a:srgbClr val="00A69A">
                <a:lumMod val="58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80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PNHP_MO 1.0.tif">
            <a:extLst>
              <a:ext uri="{FF2B5EF4-FFF2-40B4-BE49-F238E27FC236}">
                <a16:creationId xmlns:a16="http://schemas.microsoft.com/office/drawing/2014/main" id="{2ED2CE23-9976-194E-B0B8-E4B4C0C62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7529" y="6014669"/>
            <a:ext cx="3924471" cy="84333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4021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63" r:id="rId6"/>
    <p:sldLayoutId id="2147483664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tiff"/><Relationship Id="rId7" Type="http://schemas.openxmlformats.org/officeDocument/2006/relationships/image" Target="../media/image7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tiff"/><Relationship Id="rId7" Type="http://schemas.openxmlformats.org/officeDocument/2006/relationships/image" Target="../media/image7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9CD56-B7D2-474E-8502-867AE9A49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469" y="2361481"/>
            <a:ext cx="10153947" cy="10675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800" b="1" dirty="0"/>
              <a:t>The end of Traditional Medicare?</a:t>
            </a:r>
            <a:br>
              <a:rPr lang="en-US" sz="4000" b="1" dirty="0"/>
            </a:br>
            <a:r>
              <a:rPr lang="en-US" sz="5400" b="1" dirty="0"/>
              <a:t>Direct Contracting Entities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F5BD28-95F3-B645-A4F5-8F6B8DA071D7}"/>
              </a:ext>
            </a:extLst>
          </p:cNvPr>
          <p:cNvSpPr txBox="1"/>
          <p:nvPr/>
        </p:nvSpPr>
        <p:spPr>
          <a:xfrm>
            <a:off x="12519498" y="12256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853748-4DAD-C94E-AA85-810646BBA4FC}"/>
              </a:ext>
            </a:extLst>
          </p:cNvPr>
          <p:cNvSpPr txBox="1"/>
          <p:nvPr/>
        </p:nvSpPr>
        <p:spPr>
          <a:xfrm>
            <a:off x="576469" y="4848245"/>
            <a:ext cx="58176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Ed Weisbart MD, CPE, FAAFP</a:t>
            </a:r>
          </a:p>
          <a:p>
            <a:r>
              <a:rPr lang="en-US" sz="2400" dirty="0">
                <a:solidFill>
                  <a:schemeClr val="bg1"/>
                </a:solidFill>
              </a:rPr>
              <a:t>Physicians for a National Health Program</a:t>
            </a:r>
          </a:p>
          <a:p>
            <a:r>
              <a:rPr lang="en-US" sz="2400" dirty="0">
                <a:solidFill>
                  <a:schemeClr val="bg1"/>
                </a:solidFill>
              </a:rPr>
              <a:t>Chair, MO Chapter</a:t>
            </a:r>
          </a:p>
        </p:txBody>
      </p:sp>
    </p:spTree>
    <p:extLst>
      <p:ext uri="{BB962C8B-B14F-4D97-AF65-F5344CB8AC3E}">
        <p14:creationId xmlns:p14="http://schemas.microsoft.com/office/powerpoint/2010/main" val="3291007119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88AE5004-39F0-B545-B797-830FE058C7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60111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212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0CA9FE-DEE9-4D41-A096-39783F31A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Incentive Type 1: </a:t>
            </a:r>
            <a:br>
              <a:rPr lang="en-US" sz="2800" dirty="0"/>
            </a:br>
            <a:r>
              <a:rPr lang="en-US" dirty="0"/>
              <a:t>Incent PCPs to Code More</a:t>
            </a:r>
            <a:endParaRPr lang="en-US" sz="3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4D2515-AE0B-2E49-95D1-699C917AA79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793F3F98-BCCE-3649-B2DB-949826778ADF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86A470-6E23-AB4F-B514-11D07252DE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3111" y="1690688"/>
            <a:ext cx="8296373" cy="41225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1A5C78-FBFB-C341-AC6A-80E1F86EE1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1488" y="3978111"/>
            <a:ext cx="5867401" cy="697584"/>
          </a:xfrm>
          <a:prstGeom prst="rect">
            <a:avLst/>
          </a:prstGeom>
          <a:ln w="762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246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90000" y="19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8932 -0.101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6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0CA9FE-DEE9-4D41-A096-39783F31A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Incentive Type 1: </a:t>
            </a:r>
            <a:br>
              <a:rPr lang="en-US" sz="2800" dirty="0"/>
            </a:br>
            <a:r>
              <a:rPr lang="en-US" dirty="0"/>
              <a:t>Incent PCPs to Code More</a:t>
            </a:r>
            <a:endParaRPr lang="en-US" sz="3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4D2515-AE0B-2E49-95D1-699C917AA79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793F3F98-BCCE-3649-B2DB-949826778ADF}" type="slidenum">
              <a:rPr lang="en-US" smtClean="0"/>
              <a:t>12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FC12F01-C6BC-1E49-9AEF-0CF03377AD0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60B95EC-6638-5144-86D2-35A3AE970BA9}"/>
              </a:ext>
            </a:extLst>
          </p:cNvPr>
          <p:cNvSpPr txBox="1">
            <a:spLocks/>
          </p:cNvSpPr>
          <p:nvPr/>
        </p:nvSpPr>
        <p:spPr>
          <a:xfrm>
            <a:off x="577174" y="1690688"/>
            <a:ext cx="11101304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Example: encourage PCPs to order carotid ultrasounds on MA patients </a:t>
            </a:r>
            <a:r>
              <a:rPr lang="en-US" sz="2800" i="1" dirty="0"/>
              <a:t>with no symptoms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FC12F01-C6BC-1E49-9AEF-0CF03377AD0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-1" y="6016753"/>
            <a:ext cx="8428383" cy="841248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shopping.buffalonews.com</a:t>
            </a:r>
            <a:r>
              <a:rPr lang="en-US" dirty="0"/>
              <a:t>/places/view/31057/catholic_health_vascular_health_screening_january_18_2020_.html Accessed Aug. 25 2021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4D2515-AE0B-2E49-95D1-699C917AA79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793F3F98-BCCE-3649-B2DB-949826778ADF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24201B-A30A-2745-AB57-E9B97AB346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074" y="124781"/>
            <a:ext cx="5414589" cy="5575816"/>
          </a:xfrm>
          <a:prstGeom prst="rect">
            <a:avLst/>
          </a:prstGeom>
          <a:ln>
            <a:solidFill>
              <a:schemeClr val="bg1">
                <a:alpha val="81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D5A5FF-98F3-A24A-AC6D-4E44A8823F69}"/>
              </a:ext>
            </a:extLst>
          </p:cNvPr>
          <p:cNvSpPr txBox="1"/>
          <p:nvPr/>
        </p:nvSpPr>
        <p:spPr>
          <a:xfrm>
            <a:off x="6605337" y="-33688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CA156B-CC54-8E4E-874E-CD6913BDD6FB}"/>
              </a:ext>
            </a:extLst>
          </p:cNvPr>
          <p:cNvSpPr txBox="1"/>
          <p:nvPr/>
        </p:nvSpPr>
        <p:spPr>
          <a:xfrm>
            <a:off x="5654493" y="1076681"/>
            <a:ext cx="636543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b="1" dirty="0">
                <a:solidFill>
                  <a:schemeClr val="bg1"/>
                </a:solidFill>
              </a:rPr>
              <a:t>Everybody wins. </a:t>
            </a:r>
          </a:p>
          <a:p>
            <a:pPr marL="238125" indent="-2381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Patient gets stroke prevention</a:t>
            </a:r>
          </a:p>
          <a:p>
            <a:pPr marL="238125" indent="-2381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Vascular surgeons and hospital can bill for more services</a:t>
            </a:r>
          </a:p>
          <a:p>
            <a:pPr marL="238125" indent="-2381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MA Plans get higher codes from CMS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The market is aligned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with public health. 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Right?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A3FB5-4D95-AF47-B8D7-4D233E85DCF9}"/>
              </a:ext>
            </a:extLst>
          </p:cNvPr>
          <p:cNvSpPr txBox="1"/>
          <p:nvPr/>
        </p:nvSpPr>
        <p:spPr>
          <a:xfrm>
            <a:off x="6449623" y="-345811"/>
            <a:ext cx="3071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Ad in NY in 2020</a:t>
            </a:r>
          </a:p>
        </p:txBody>
      </p:sp>
    </p:spTree>
    <p:extLst>
      <p:ext uri="{BB962C8B-B14F-4D97-AF65-F5344CB8AC3E}">
        <p14:creationId xmlns:p14="http://schemas.microsoft.com/office/powerpoint/2010/main" val="250203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0CA9FE-DEE9-4D41-A096-39783F31A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Incentive Type 1: </a:t>
            </a:r>
            <a:br>
              <a:rPr lang="en-US" sz="2800" dirty="0"/>
            </a:br>
            <a:r>
              <a:rPr lang="en-US" dirty="0"/>
              <a:t>Incent PCPs to Code More</a:t>
            </a:r>
            <a:endParaRPr lang="en-US" sz="3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4D2515-AE0B-2E49-95D1-699C917AA79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793F3F98-BCCE-3649-B2DB-949826778ADF}" type="slidenum">
              <a:rPr lang="en-US" smtClean="0"/>
              <a:t>14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FC12F01-C6BC-1E49-9AEF-0CF03377AD0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jamanetwork.com</a:t>
            </a:r>
            <a:r>
              <a:rPr lang="en-US" dirty="0"/>
              <a:t>/journals/</a:t>
            </a:r>
            <a:r>
              <a:rPr lang="en-US" dirty="0" err="1"/>
              <a:t>jama</a:t>
            </a:r>
            <a:r>
              <a:rPr lang="en-US" dirty="0"/>
              <a:t>/</a:t>
            </a:r>
            <a:r>
              <a:rPr lang="en-US" dirty="0" err="1"/>
              <a:t>fullarticle</a:t>
            </a:r>
            <a:r>
              <a:rPr lang="en-US" dirty="0"/>
              <a:t>/2775719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Accessed Aug. 25 2021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60B95EC-6638-5144-86D2-35A3AE970BA9}"/>
              </a:ext>
            </a:extLst>
          </p:cNvPr>
          <p:cNvSpPr txBox="1">
            <a:spLocks/>
          </p:cNvSpPr>
          <p:nvPr/>
        </p:nvSpPr>
        <p:spPr>
          <a:xfrm>
            <a:off x="577174" y="1690688"/>
            <a:ext cx="11101304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Example: encourage PCPs to order carotid ultrasounds on MA patients </a:t>
            </a:r>
            <a:r>
              <a:rPr lang="en-US" sz="2800" i="1" dirty="0"/>
              <a:t>with no symptoms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FFFF00"/>
                </a:solidFill>
              </a:rPr>
              <a:t>USPSTF recommends </a:t>
            </a:r>
            <a:r>
              <a:rPr lang="en-US" b="1" i="1" dirty="0">
                <a:solidFill>
                  <a:srgbClr val="FFFF00"/>
                </a:solidFill>
              </a:rPr>
              <a:t>against</a:t>
            </a:r>
            <a:r>
              <a:rPr lang="en-US" b="1" dirty="0">
                <a:solidFill>
                  <a:srgbClr val="FFFF00"/>
                </a:solidFill>
              </a:rPr>
              <a:t> Carotid Artery Ultrasounds </a:t>
            </a:r>
            <a:r>
              <a:rPr lang="en-US" dirty="0"/>
              <a:t>as screening studies. Category D recommendation 2014 and 2021.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Find any evidence of plaque in artery – submit the Dx code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Get credit for coding HCC 108 (Vascular Disease)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CMS pays the MA Plan </a:t>
            </a:r>
            <a:r>
              <a:rPr lang="en-US" sz="2800" b="1" dirty="0">
                <a:solidFill>
                  <a:srgbClr val="FFFF00"/>
                </a:solidFill>
              </a:rPr>
              <a:t>$2,800 more per year </a:t>
            </a:r>
            <a:r>
              <a:rPr lang="en-US" sz="2800" dirty="0"/>
              <a:t>for the rest of the patient’s life in that MA Plan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Screening increased MA Plan’s wealth – </a:t>
            </a:r>
            <a:r>
              <a:rPr lang="en-US" sz="2800" i="1" dirty="0"/>
              <a:t>and patient’s risk of stroke </a:t>
            </a:r>
          </a:p>
        </p:txBody>
      </p:sp>
    </p:spTree>
    <p:extLst>
      <p:ext uri="{BB962C8B-B14F-4D97-AF65-F5344CB8AC3E}">
        <p14:creationId xmlns:p14="http://schemas.microsoft.com/office/powerpoint/2010/main" val="357576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0CA9FE-DEE9-4D41-A096-39783F31A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Incentive Type 2: </a:t>
            </a:r>
            <a:br>
              <a:rPr lang="en-US" sz="2800" dirty="0"/>
            </a:br>
            <a:r>
              <a:rPr lang="en-US" dirty="0"/>
              <a:t>Share Risk Score Payments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A699A-5C7D-0A43-B014-691A33C1DEF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Humana 2020 Value Based Care Report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4D2515-AE0B-2E49-95D1-699C917AA79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793F3F98-BCCE-3649-B2DB-949826778ADF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34E4B9-667D-764D-870E-5D2EA2F9B1E8}"/>
              </a:ext>
            </a:extLst>
          </p:cNvPr>
          <p:cNvSpPr txBox="1"/>
          <p:nvPr/>
        </p:nvSpPr>
        <p:spPr>
          <a:xfrm>
            <a:off x="838199" y="1690689"/>
            <a:ext cx="108227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i="0" u="none" strike="noStrike" baseline="0" dirty="0">
                <a:solidFill>
                  <a:schemeClr val="bg1"/>
                </a:solidFill>
              </a:rPr>
              <a:t>“Overall, physicians in value-based agreements with Humana earn 2.5 times on average more than Medicare’s fee schedule.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chemeClr val="bg1"/>
                </a:solidFill>
              </a:rPr>
              <a:t>“</a:t>
            </a:r>
            <a:r>
              <a:rPr lang="en-US" sz="2800" i="0" u="none" strike="noStrike" baseline="0" dirty="0">
                <a:solidFill>
                  <a:schemeClr val="bg1"/>
                </a:solidFill>
              </a:rPr>
              <a:t>Those physicians in the most advanced stage of Humana’s value-based primary care continuum – global value – earn on average four and a half times more than Medicare’s fee schedule.”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FCDFFC-F690-9E47-B250-2FCE91D4BF16}"/>
              </a:ext>
            </a:extLst>
          </p:cNvPr>
          <p:cNvSpPr/>
          <p:nvPr/>
        </p:nvSpPr>
        <p:spPr>
          <a:xfrm>
            <a:off x="1659466" y="4091346"/>
            <a:ext cx="8873068" cy="180145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CMS PCP Cap FFS Equivalent =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$44 PMPM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2.5 times more =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$110 PMPM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4.5 times more =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$198 PMPM</a:t>
            </a:r>
          </a:p>
        </p:txBody>
      </p:sp>
    </p:spTree>
    <p:extLst>
      <p:ext uri="{BB962C8B-B14F-4D97-AF65-F5344CB8AC3E}">
        <p14:creationId xmlns:p14="http://schemas.microsoft.com/office/powerpoint/2010/main" val="307908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5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0CA9FE-DEE9-4D41-A096-39783F31A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Incentive Type 3: </a:t>
            </a:r>
            <a:br>
              <a:rPr lang="en-US" sz="2800" dirty="0"/>
            </a:br>
            <a:r>
              <a:rPr lang="en-US" dirty="0"/>
              <a:t>Purchase PCPs, Internalize the Value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A699A-5C7D-0A43-B014-691A33C1DEF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Business Wire 03/26/21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4D2515-AE0B-2E49-95D1-699C917AA79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793F3F98-BCCE-3649-B2DB-949826778ADF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E0924D9-3F58-E04E-89DF-97BE39B55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6571" y="2074783"/>
            <a:ext cx="5098093" cy="142796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533C69-D52E-5643-B7F7-47FD0E82E39D}"/>
              </a:ext>
            </a:extLst>
          </p:cNvPr>
          <p:cNvSpPr txBox="1"/>
          <p:nvPr/>
        </p:nvSpPr>
        <p:spPr>
          <a:xfrm>
            <a:off x="5794664" y="2074783"/>
            <a:ext cx="578736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April 2021: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Humana introduced </a:t>
            </a:r>
            <a:r>
              <a:rPr lang="en-US" sz="2400" dirty="0" err="1">
                <a:solidFill>
                  <a:schemeClr val="bg1"/>
                </a:solidFill>
              </a:rPr>
              <a:t>CenterWell</a:t>
            </a:r>
            <a:r>
              <a:rPr lang="en-US" sz="2400" dirty="0">
                <a:solidFill>
                  <a:schemeClr val="bg1"/>
                </a:solidFill>
              </a:rPr>
              <a:t>, its new brand for the PCP practices it owns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4DBBED-7FFB-E74F-8D00-236634750DE4}"/>
              </a:ext>
            </a:extLst>
          </p:cNvPr>
          <p:cNvSpPr txBox="1"/>
          <p:nvPr/>
        </p:nvSpPr>
        <p:spPr>
          <a:xfrm>
            <a:off x="613430" y="3905914"/>
            <a:ext cx="11104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“The first Humana-owned care services to adopt the new brand will be its senior-focused primary care facilities that have operated as “Partners in Primary Care” in several states and as “Family Physicians Group” in the Orlando area.”</a:t>
            </a:r>
          </a:p>
        </p:txBody>
      </p:sp>
    </p:spTree>
    <p:extLst>
      <p:ext uri="{BB962C8B-B14F-4D97-AF65-F5344CB8AC3E}">
        <p14:creationId xmlns:p14="http://schemas.microsoft.com/office/powerpoint/2010/main" val="158098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88BF8A-E5DF-204C-B4C9-45D65BA16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553" y="365125"/>
            <a:ext cx="11513324" cy="1325563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Although Medicare Advantage is growing quickly, </a:t>
            </a:r>
            <a:br>
              <a:rPr lang="en-US" dirty="0"/>
            </a:br>
            <a:r>
              <a:rPr lang="en-US" dirty="0"/>
              <a:t>Traditional Medicare Is a </a:t>
            </a:r>
            <a:r>
              <a:rPr lang="en-US" i="1" dirty="0"/>
              <a:t>Bigger</a:t>
            </a:r>
            <a:r>
              <a:rPr lang="en-US" dirty="0"/>
              <a:t> “Opportunity”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EA59B5-31CB-7D42-9AAC-9A095C0CCC8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www.kff.org</a:t>
            </a:r>
            <a:r>
              <a:rPr lang="en-US" sz="1000" dirty="0"/>
              <a:t>/</a:t>
            </a:r>
            <a:r>
              <a:rPr lang="en-US" sz="1000" dirty="0" err="1"/>
              <a:t>medicare</a:t>
            </a:r>
            <a:r>
              <a:rPr lang="en-US" sz="1000" dirty="0"/>
              <a:t>/state-indicator/total-</a:t>
            </a:r>
            <a:r>
              <a:rPr lang="en-US" sz="1000" dirty="0" err="1"/>
              <a:t>medicare</a:t>
            </a:r>
            <a:r>
              <a:rPr lang="en-US" sz="1000" dirty="0"/>
              <a:t>-beneficiaries/?</a:t>
            </a:r>
            <a:r>
              <a:rPr lang="en-US" sz="1000" dirty="0" err="1"/>
              <a:t>activeTab</a:t>
            </a:r>
            <a:r>
              <a:rPr lang="en-US" sz="1000" dirty="0"/>
              <a:t>=</a:t>
            </a:r>
            <a:r>
              <a:rPr lang="en-US" sz="1000" dirty="0" err="1"/>
              <a:t>graph&amp;currentTimeframe</a:t>
            </a:r>
            <a:r>
              <a:rPr lang="en-US" sz="1000" dirty="0"/>
              <a:t>=0&amp;startTimeframe=10&amp;selectedDistributions=original-</a:t>
            </a:r>
            <a:r>
              <a:rPr lang="en-US" sz="1000" dirty="0" err="1"/>
              <a:t>medicare</a:t>
            </a:r>
            <a:r>
              <a:rPr lang="en-US" sz="1000" dirty="0"/>
              <a:t>--</a:t>
            </a:r>
            <a:r>
              <a:rPr lang="en-US" sz="1000" dirty="0" err="1"/>
              <a:t>medicare</a:t>
            </a:r>
            <a:r>
              <a:rPr lang="en-US" sz="1000" dirty="0"/>
              <a:t>-advantage--</a:t>
            </a:r>
            <a:r>
              <a:rPr lang="en-US" sz="1000" dirty="0" err="1"/>
              <a:t>total&amp;selectedRows</a:t>
            </a:r>
            <a:r>
              <a:rPr lang="en-US" sz="1000" dirty="0"/>
              <a:t>=%7B%22wrapups%22:%7B%22united-states%22:%7B%7D%7D%7D&amp;sortModel=%7B%22colId%22:%22Location%22,%22sort%22:%22asc%22%7D Accessed July 10 2021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0588C52-34AF-474D-8E45-E3473AB62E3B}"/>
              </a:ext>
            </a:extLst>
          </p:cNvPr>
          <p:cNvGraphicFramePr/>
          <p:nvPr/>
        </p:nvGraphicFramePr>
        <p:xfrm>
          <a:off x="2433711" y="1690688"/>
          <a:ext cx="9101797" cy="3984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C5A27CC-60E4-9248-896B-FBF21AD077F6}"/>
              </a:ext>
            </a:extLst>
          </p:cNvPr>
          <p:cNvSpPr txBox="1"/>
          <p:nvPr/>
        </p:nvSpPr>
        <p:spPr>
          <a:xfrm>
            <a:off x="253218" y="2521059"/>
            <a:ext cx="27572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Medicare Enrollment, Millions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1348EF-299A-204E-AFA9-E437243D5D8D}"/>
              </a:ext>
            </a:extLst>
          </p:cNvPr>
          <p:cNvSpPr txBox="1"/>
          <p:nvPr/>
        </p:nvSpPr>
        <p:spPr>
          <a:xfrm>
            <a:off x="514552" y="3976518"/>
            <a:ext cx="165782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Advantage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Traditional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0BC0F0-2646-6046-8365-44D73264A823}"/>
              </a:ext>
            </a:extLst>
          </p:cNvPr>
          <p:cNvSpPr/>
          <p:nvPr/>
        </p:nvSpPr>
        <p:spPr>
          <a:xfrm>
            <a:off x="195051" y="4567612"/>
            <a:ext cx="337625" cy="3376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B2C05F-2D61-974A-BBBB-0E2F3095E5D6}"/>
              </a:ext>
            </a:extLst>
          </p:cNvPr>
          <p:cNvSpPr/>
          <p:nvPr/>
        </p:nvSpPr>
        <p:spPr>
          <a:xfrm>
            <a:off x="195051" y="4018387"/>
            <a:ext cx="337625" cy="33762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744F2B-35CE-894F-BC63-306375342926}"/>
              </a:ext>
            </a:extLst>
          </p:cNvPr>
          <p:cNvSpPr/>
          <p:nvPr/>
        </p:nvSpPr>
        <p:spPr>
          <a:xfrm>
            <a:off x="3010486" y="2450595"/>
            <a:ext cx="7534345" cy="211701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Enter the new kid on the block: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“Direct Contracting Entities”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Brought to you by CMMI</a:t>
            </a:r>
            <a:endParaRPr lang="en-US" sz="36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184403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  <p:bldP spid="9" grpId="0" uiExpand="1" build="p"/>
      <p:bldP spid="10" grpId="0" animBg="1"/>
      <p:bldP spid="2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DA3572-8CBF-744A-A8F6-17C76D840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17827" cy="1325563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The most important department of CMS you probably never heard of</a:t>
            </a:r>
            <a:br>
              <a:rPr lang="en-US" sz="2800" dirty="0"/>
            </a:br>
            <a:r>
              <a:rPr lang="en-US" dirty="0"/>
              <a:t>The Medicare Innovation Center (“CMMI”)</a:t>
            </a:r>
            <a:endParaRPr lang="en-US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667745-E7BA-D44C-8B65-F71B2BCE15A6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err="1"/>
              <a:t>Guterman</a:t>
            </a:r>
            <a:r>
              <a:rPr lang="en-US" dirty="0"/>
              <a:t> S, Davis K, </a:t>
            </a:r>
            <a:r>
              <a:rPr lang="en-US" dirty="0" err="1"/>
              <a:t>Stremikis</a:t>
            </a:r>
            <a:r>
              <a:rPr lang="en-US" dirty="0"/>
              <a:t> K, Drake H (June 2010). "Innovation in Medicare and Medicaid will be central to health reform's success". Health </a:t>
            </a:r>
            <a:r>
              <a:rPr lang="en-US" dirty="0" err="1"/>
              <a:t>Aff</a:t>
            </a:r>
            <a:r>
              <a:rPr lang="en-US" dirty="0"/>
              <a:t> (Millwood). 29 (6): 1188–93. doi:10.1377/hlthaff.2010.0442. PMID 20530353.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4DC8F2-28F0-5E46-B634-C5CFD1796689}"/>
              </a:ext>
            </a:extLst>
          </p:cNvPr>
          <p:cNvSpPr txBox="1"/>
          <p:nvPr/>
        </p:nvSpPr>
        <p:spPr>
          <a:xfrm>
            <a:off x="502227" y="3249451"/>
            <a:ext cx="114265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A CMMI pilot can roll out across Medicare if HHS believes it:</a:t>
            </a:r>
          </a:p>
          <a:p>
            <a:pPr marL="577850" indent="-2270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Reduces spending without decreasing quality, or improves quality without increasing spending</a:t>
            </a:r>
          </a:p>
          <a:p>
            <a:pPr marL="577850" indent="-2270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Does not deny or limit coverage or provision of benefits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73C230-A04C-7B48-82DD-37BD60E932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534022"/>
            <a:ext cx="4544273" cy="16429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144DD0-FDF9-704A-92EE-0F65390B8714}"/>
              </a:ext>
            </a:extLst>
          </p:cNvPr>
          <p:cNvSpPr/>
          <p:nvPr/>
        </p:nvSpPr>
        <p:spPr>
          <a:xfrm>
            <a:off x="5465618" y="1740204"/>
            <a:ext cx="63904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CMMI was created by the ACA to “overcome anti-reform inertia”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6934CB-E2A6-1E4A-B11D-13759F43AC7E}"/>
              </a:ext>
            </a:extLst>
          </p:cNvPr>
          <p:cNvSpPr/>
          <p:nvPr/>
        </p:nvSpPr>
        <p:spPr>
          <a:xfrm>
            <a:off x="5538354" y="1534022"/>
            <a:ext cx="6390410" cy="1642988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Congressional approval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 not required 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 roll out CMMI innovations</a:t>
            </a:r>
          </a:p>
        </p:txBody>
      </p:sp>
    </p:spTree>
    <p:extLst>
      <p:ext uri="{BB962C8B-B14F-4D97-AF65-F5344CB8AC3E}">
        <p14:creationId xmlns:p14="http://schemas.microsoft.com/office/powerpoint/2010/main" val="331527797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14FDA7-A17A-9D47-BBEF-2324BA9F584A}"/>
              </a:ext>
            </a:extLst>
          </p:cNvPr>
          <p:cNvSpPr/>
          <p:nvPr/>
        </p:nvSpPr>
        <p:spPr>
          <a:xfrm>
            <a:off x="9610085" y="2101897"/>
            <a:ext cx="2353907" cy="2364176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Providers</a:t>
            </a:r>
            <a:r>
              <a:rPr lang="en-US" sz="3200" dirty="0"/>
              <a:t> </a:t>
            </a:r>
            <a:r>
              <a:rPr lang="en-US" sz="2000" dirty="0"/>
              <a:t>(Physicians, hospitals, </a:t>
            </a:r>
          </a:p>
          <a:p>
            <a:pPr algn="ctr"/>
            <a:r>
              <a:rPr lang="en-US" sz="2000" dirty="0"/>
              <a:t>ACOs, etc.)</a:t>
            </a:r>
            <a:endParaRPr lang="en-US" sz="2800" dirty="0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8AA27828-ECF7-9A40-8801-DC3940F5B740}"/>
              </a:ext>
            </a:extLst>
          </p:cNvPr>
          <p:cNvSpPr/>
          <p:nvPr/>
        </p:nvSpPr>
        <p:spPr>
          <a:xfrm>
            <a:off x="4125433" y="2101896"/>
            <a:ext cx="5562042" cy="941521"/>
          </a:xfrm>
          <a:prstGeom prst="rightArrow">
            <a:avLst>
              <a:gd name="adj1" fmla="val 100000"/>
              <a:gd name="adj2" fmla="val 40835"/>
            </a:avLst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Traditional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Medicare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(No intermediaries)</a:t>
            </a:r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34EED156-B752-734D-8B5D-7256C04A56C9}"/>
              </a:ext>
            </a:extLst>
          </p:cNvPr>
          <p:cNvSpPr/>
          <p:nvPr/>
        </p:nvSpPr>
        <p:spPr>
          <a:xfrm>
            <a:off x="4125433" y="2101896"/>
            <a:ext cx="5562042" cy="941521"/>
          </a:xfrm>
          <a:prstGeom prst="rightArrow">
            <a:avLst>
              <a:gd name="adj1" fmla="val 100000"/>
              <a:gd name="adj2" fmla="val 40835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Direct Contracting Entities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(New intermediaries in Traditional Medicare)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4C2A02B-4DFE-1F42-ABEF-2C625EF7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Emerging CMMI innovation:</a:t>
            </a:r>
            <a:br>
              <a:rPr lang="en-US" sz="2800" dirty="0"/>
            </a:br>
            <a:r>
              <a:rPr lang="en-US" dirty="0"/>
              <a:t>Direct Contracting Entities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319FC7-8D1C-4647-857B-224E123F9F5A}"/>
              </a:ext>
            </a:extLst>
          </p:cNvPr>
          <p:cNvSpPr txBox="1"/>
          <p:nvPr/>
        </p:nvSpPr>
        <p:spPr>
          <a:xfrm>
            <a:off x="9425354" y="-23211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BDAFC00C-084D-D140-AAFE-1737124E8B1C}"/>
              </a:ext>
            </a:extLst>
          </p:cNvPr>
          <p:cNvSpPr/>
          <p:nvPr/>
        </p:nvSpPr>
        <p:spPr>
          <a:xfrm>
            <a:off x="4125433" y="3524551"/>
            <a:ext cx="5562042" cy="941521"/>
          </a:xfrm>
          <a:prstGeom prst="rightArrow">
            <a:avLst>
              <a:gd name="adj1" fmla="val 100000"/>
              <a:gd name="adj2" fmla="val 40835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Medicare 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Advantage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(Insurance intermediaries in Medicare)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35EBC1-A029-AD47-90D3-3FF79B8C3266}"/>
              </a:ext>
            </a:extLst>
          </p:cNvPr>
          <p:cNvGrpSpPr/>
          <p:nvPr/>
        </p:nvGrpSpPr>
        <p:grpSpPr>
          <a:xfrm>
            <a:off x="4881562" y="4391641"/>
            <a:ext cx="4053735" cy="1518910"/>
            <a:chOff x="5797744" y="3713565"/>
            <a:chExt cx="4053735" cy="151891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E101941-29E4-E14D-8FD3-8B8FDFB4EB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32341" y="4244420"/>
              <a:ext cx="1785378" cy="457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1F407C9-9CE6-A04E-B022-77B9EC15F8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27793" y="4244420"/>
              <a:ext cx="1611257" cy="457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E30D96F-8C95-B94D-B739-415D94B40B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49801" y="3713565"/>
              <a:ext cx="1492178" cy="457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513EDB3-8C2D-E14A-BFCD-134C96B43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21401" y="3713565"/>
              <a:ext cx="1783928" cy="457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3B7E96F-CCB4-AF4C-AC1F-387EA34AC2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97744" y="4775275"/>
              <a:ext cx="1830883" cy="457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555B999-A8FD-9B45-BA22-869807AC52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32341" y="4775275"/>
              <a:ext cx="2119138" cy="457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165FA03-ACAD-D949-B861-44AE88AA6B8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68" y="2101896"/>
            <a:ext cx="3753777" cy="236417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6229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14FDA7-A17A-9D47-BBEF-2324BA9F584A}"/>
              </a:ext>
            </a:extLst>
          </p:cNvPr>
          <p:cNvSpPr/>
          <p:nvPr/>
        </p:nvSpPr>
        <p:spPr>
          <a:xfrm>
            <a:off x="9610085" y="2101897"/>
            <a:ext cx="2353907" cy="2364176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Providers</a:t>
            </a:r>
            <a:r>
              <a:rPr lang="en-US" sz="3200" dirty="0"/>
              <a:t> </a:t>
            </a:r>
            <a:r>
              <a:rPr lang="en-US" sz="2000" dirty="0"/>
              <a:t>(Physicians, hospitals, </a:t>
            </a:r>
          </a:p>
          <a:p>
            <a:pPr algn="ctr"/>
            <a:r>
              <a:rPr lang="en-US" sz="2000" dirty="0"/>
              <a:t>ACOs, etc.)</a:t>
            </a:r>
            <a:endParaRPr lang="en-US" sz="2800" dirty="0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8AA27828-ECF7-9A40-8801-DC3940F5B740}"/>
              </a:ext>
            </a:extLst>
          </p:cNvPr>
          <p:cNvSpPr/>
          <p:nvPr/>
        </p:nvSpPr>
        <p:spPr>
          <a:xfrm>
            <a:off x="4125433" y="2101896"/>
            <a:ext cx="5562042" cy="941521"/>
          </a:xfrm>
          <a:prstGeom prst="rightArrow">
            <a:avLst>
              <a:gd name="adj1" fmla="val 100000"/>
              <a:gd name="adj2" fmla="val 40835"/>
            </a:avLst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Traditional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Medicare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(No intermediaries)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4C2A02B-4DFE-1F42-ABEF-2C625EF72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8584" cy="1325563"/>
          </a:xfrm>
        </p:spPr>
        <p:txBody>
          <a:bodyPr>
            <a:normAutofit/>
          </a:bodyPr>
          <a:lstStyle/>
          <a:p>
            <a:r>
              <a:rPr lang="en-US" sz="2800" dirty="0"/>
              <a:t>To understand why money is pouring into DCEs,</a:t>
            </a:r>
            <a:br>
              <a:rPr lang="en-US" sz="2800" dirty="0"/>
            </a:br>
            <a:r>
              <a:rPr lang="en-US" dirty="0"/>
              <a:t>First Understand “Medicare Advantage”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319FC7-8D1C-4647-857B-224E123F9F5A}"/>
              </a:ext>
            </a:extLst>
          </p:cNvPr>
          <p:cNvSpPr txBox="1"/>
          <p:nvPr/>
        </p:nvSpPr>
        <p:spPr>
          <a:xfrm>
            <a:off x="9425354" y="-23211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BDAFC00C-084D-D140-AAFE-1737124E8B1C}"/>
              </a:ext>
            </a:extLst>
          </p:cNvPr>
          <p:cNvSpPr/>
          <p:nvPr/>
        </p:nvSpPr>
        <p:spPr>
          <a:xfrm>
            <a:off x="4125433" y="3524551"/>
            <a:ext cx="5562042" cy="941521"/>
          </a:xfrm>
          <a:prstGeom prst="rightArrow">
            <a:avLst>
              <a:gd name="adj1" fmla="val 100000"/>
              <a:gd name="adj2" fmla="val 40835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Medicare 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Advantage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(Insurance intermediaries in Medicare)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35EBC1-A029-AD47-90D3-3FF79B8C3266}"/>
              </a:ext>
            </a:extLst>
          </p:cNvPr>
          <p:cNvGrpSpPr/>
          <p:nvPr/>
        </p:nvGrpSpPr>
        <p:grpSpPr>
          <a:xfrm>
            <a:off x="4881562" y="4391641"/>
            <a:ext cx="4053735" cy="1518910"/>
            <a:chOff x="5797744" y="3713565"/>
            <a:chExt cx="4053735" cy="151891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E101941-29E4-E14D-8FD3-8B8FDFB4EB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32341" y="4244420"/>
              <a:ext cx="1785378" cy="457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1F407C9-9CE6-A04E-B022-77B9EC15F8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27793" y="4244420"/>
              <a:ext cx="1611257" cy="457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E30D96F-8C95-B94D-B739-415D94B40B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49801" y="3713565"/>
              <a:ext cx="1492178" cy="457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513EDB3-8C2D-E14A-BFCD-134C96B43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21401" y="3713565"/>
              <a:ext cx="1783928" cy="457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3B7E96F-CCB4-AF4C-AC1F-387EA34AC2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97744" y="4775275"/>
              <a:ext cx="1830883" cy="457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555B999-A8FD-9B45-BA22-869807AC52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32341" y="4775275"/>
              <a:ext cx="2119138" cy="457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165FA03-ACAD-D949-B861-44AE88AA6B8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68" y="2101896"/>
            <a:ext cx="3753777" cy="236417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4771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5EA4F-544B-9E4C-BF08-9529CACE7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689" y="322454"/>
            <a:ext cx="11026833" cy="132556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Three Flavors of Direct Contracting Entities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7544326-A57F-F442-9871-04CFB2675778}"/>
              </a:ext>
            </a:extLst>
          </p:cNvPr>
          <p:cNvSpPr/>
          <p:nvPr/>
        </p:nvSpPr>
        <p:spPr>
          <a:xfrm>
            <a:off x="838200" y="4300471"/>
            <a:ext cx="10515600" cy="380880"/>
          </a:xfrm>
          <a:custGeom>
            <a:avLst/>
            <a:gdLst>
              <a:gd name="connsiteX0" fmla="*/ 0 w 10515600"/>
              <a:gd name="connsiteY0" fmla="*/ 0 h 380880"/>
              <a:gd name="connsiteX1" fmla="*/ 10515600 w 10515600"/>
              <a:gd name="connsiteY1" fmla="*/ 0 h 380880"/>
              <a:gd name="connsiteX2" fmla="*/ 10515600 w 10515600"/>
              <a:gd name="connsiteY2" fmla="*/ 380880 h 380880"/>
              <a:gd name="connsiteX3" fmla="*/ 0 w 10515600"/>
              <a:gd name="connsiteY3" fmla="*/ 380880 h 380880"/>
              <a:gd name="connsiteX4" fmla="*/ 0 w 10515600"/>
              <a:gd name="connsiteY4" fmla="*/ 0 h 38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380880">
                <a:moveTo>
                  <a:pt x="0" y="0"/>
                </a:moveTo>
                <a:lnTo>
                  <a:pt x="10515600" y="0"/>
                </a:lnTo>
                <a:lnTo>
                  <a:pt x="10515600" y="380880"/>
                </a:lnTo>
                <a:lnTo>
                  <a:pt x="0" y="3808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3870" tIns="29210" rIns="163576" bIns="29210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en-US" sz="2800" kern="1200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50C123F-A36C-744F-9AA8-DE931FAD0C5A}"/>
              </a:ext>
            </a:extLst>
          </p:cNvPr>
          <p:cNvSpPr/>
          <p:nvPr/>
        </p:nvSpPr>
        <p:spPr>
          <a:xfrm>
            <a:off x="838200" y="2316182"/>
            <a:ext cx="10515600" cy="618930"/>
          </a:xfrm>
          <a:custGeom>
            <a:avLst/>
            <a:gdLst>
              <a:gd name="connsiteX0" fmla="*/ 0 w 10515600"/>
              <a:gd name="connsiteY0" fmla="*/ 0 h 618930"/>
              <a:gd name="connsiteX1" fmla="*/ 10515600 w 10515600"/>
              <a:gd name="connsiteY1" fmla="*/ 0 h 618930"/>
              <a:gd name="connsiteX2" fmla="*/ 10515600 w 10515600"/>
              <a:gd name="connsiteY2" fmla="*/ 618930 h 618930"/>
              <a:gd name="connsiteX3" fmla="*/ 0 w 10515600"/>
              <a:gd name="connsiteY3" fmla="*/ 618930 h 618930"/>
              <a:gd name="connsiteX4" fmla="*/ 0 w 10515600"/>
              <a:gd name="connsiteY4" fmla="*/ 0 h 618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618930">
                <a:moveTo>
                  <a:pt x="0" y="0"/>
                </a:moveTo>
                <a:lnTo>
                  <a:pt x="10515600" y="0"/>
                </a:lnTo>
                <a:lnTo>
                  <a:pt x="10515600" y="618930"/>
                </a:lnTo>
                <a:lnTo>
                  <a:pt x="0" y="6189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3870" tIns="29210" rIns="163576" bIns="29210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en-US" sz="2800" kern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BB78FA-4112-4221-BD9A-3221B3F8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3F98-BCCE-3649-B2DB-949826778ADF}" type="slidenum">
              <a:rPr lang="en-US" smtClean="0"/>
              <a:t>20</a:t>
            </a:fld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7899B8D-6BDB-A049-A123-87CDF66A4880}"/>
              </a:ext>
            </a:extLst>
          </p:cNvPr>
          <p:cNvSpPr/>
          <p:nvPr/>
        </p:nvSpPr>
        <p:spPr>
          <a:xfrm>
            <a:off x="416689" y="1683487"/>
            <a:ext cx="4381151" cy="748800"/>
          </a:xfrm>
          <a:custGeom>
            <a:avLst/>
            <a:gdLst>
              <a:gd name="connsiteX0" fmla="*/ 0 w 3203971"/>
              <a:gd name="connsiteY0" fmla="*/ 0 h 748800"/>
              <a:gd name="connsiteX1" fmla="*/ 3203971 w 3203971"/>
              <a:gd name="connsiteY1" fmla="*/ 0 h 748800"/>
              <a:gd name="connsiteX2" fmla="*/ 3203971 w 3203971"/>
              <a:gd name="connsiteY2" fmla="*/ 748800 h 748800"/>
              <a:gd name="connsiteX3" fmla="*/ 0 w 3203971"/>
              <a:gd name="connsiteY3" fmla="*/ 748800 h 748800"/>
              <a:gd name="connsiteX4" fmla="*/ 0 w 3203971"/>
              <a:gd name="connsiteY4" fmla="*/ 0 h 74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3971" h="748800">
                <a:moveTo>
                  <a:pt x="0" y="0"/>
                </a:moveTo>
                <a:lnTo>
                  <a:pt x="3203971" y="0"/>
                </a:lnTo>
                <a:lnTo>
                  <a:pt x="3203971" y="748800"/>
                </a:lnTo>
                <a:lnTo>
                  <a:pt x="0" y="7488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84" tIns="130048" rIns="227584" bIns="13004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</a:t>
            </a:r>
            <a:r>
              <a:rPr lang="en-US" sz="3200" b="1" kern="1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GloPro</a:t>
            </a:r>
            <a:r>
              <a:rPr lang="en-US" sz="32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”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2465611D-216A-4F40-B337-26AA64E84493}"/>
              </a:ext>
            </a:extLst>
          </p:cNvPr>
          <p:cNvSpPr/>
          <p:nvPr/>
        </p:nvSpPr>
        <p:spPr>
          <a:xfrm>
            <a:off x="416689" y="2432287"/>
            <a:ext cx="4381151" cy="3425760"/>
          </a:xfrm>
          <a:custGeom>
            <a:avLst/>
            <a:gdLst>
              <a:gd name="connsiteX0" fmla="*/ 0 w 3203971"/>
              <a:gd name="connsiteY0" fmla="*/ 0 h 3425760"/>
              <a:gd name="connsiteX1" fmla="*/ 3203971 w 3203971"/>
              <a:gd name="connsiteY1" fmla="*/ 0 h 3425760"/>
              <a:gd name="connsiteX2" fmla="*/ 3203971 w 3203971"/>
              <a:gd name="connsiteY2" fmla="*/ 3425760 h 3425760"/>
              <a:gd name="connsiteX3" fmla="*/ 0 w 3203971"/>
              <a:gd name="connsiteY3" fmla="*/ 3425760 h 3425760"/>
              <a:gd name="connsiteX4" fmla="*/ 0 w 3203971"/>
              <a:gd name="connsiteY4" fmla="*/ 0 h 34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3971" h="3425760">
                <a:moveTo>
                  <a:pt x="0" y="0"/>
                </a:moveTo>
                <a:lnTo>
                  <a:pt x="3203971" y="0"/>
                </a:lnTo>
                <a:lnTo>
                  <a:pt x="3203971" y="3425760"/>
                </a:lnTo>
                <a:lnTo>
                  <a:pt x="0" y="342576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8684" tIns="138684" rIns="91440" bIns="208026" numCol="1" spcCol="1270" anchor="t" anchorCtr="0">
            <a:noAutofit/>
          </a:bodyPr>
          <a:lstStyle/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800" kern="1200" dirty="0"/>
              <a:t>Global/Professional</a:t>
            </a:r>
            <a:r>
              <a:rPr lang="en-US" sz="2800" dirty="0"/>
              <a:t> c</a:t>
            </a:r>
            <a:r>
              <a:rPr lang="en-US" sz="2800" kern="1200" dirty="0"/>
              <a:t>apitation at a variety of risk levels</a:t>
            </a:r>
          </a:p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800" kern="1200" dirty="0"/>
              <a:t>Very similar to Managed Care, e.g., MA</a:t>
            </a:r>
          </a:p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800" b="1" kern="1200" dirty="0"/>
              <a:t>Not previously allowed in Traditional Medicare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41233CAA-523B-0743-A332-EB28E0182E34}"/>
              </a:ext>
            </a:extLst>
          </p:cNvPr>
          <p:cNvSpPr/>
          <p:nvPr/>
        </p:nvSpPr>
        <p:spPr>
          <a:xfrm>
            <a:off x="8305735" y="1683487"/>
            <a:ext cx="3378578" cy="748800"/>
          </a:xfrm>
          <a:custGeom>
            <a:avLst/>
            <a:gdLst>
              <a:gd name="connsiteX0" fmla="*/ 0 w 3203971"/>
              <a:gd name="connsiteY0" fmla="*/ 0 h 748800"/>
              <a:gd name="connsiteX1" fmla="*/ 3203971 w 3203971"/>
              <a:gd name="connsiteY1" fmla="*/ 0 h 748800"/>
              <a:gd name="connsiteX2" fmla="*/ 3203971 w 3203971"/>
              <a:gd name="connsiteY2" fmla="*/ 748800 h 748800"/>
              <a:gd name="connsiteX3" fmla="*/ 0 w 3203971"/>
              <a:gd name="connsiteY3" fmla="*/ 748800 h 748800"/>
              <a:gd name="connsiteX4" fmla="*/ 0 w 3203971"/>
              <a:gd name="connsiteY4" fmla="*/ 0 h 74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3971" h="748800">
                <a:moveTo>
                  <a:pt x="0" y="0"/>
                </a:moveTo>
                <a:lnTo>
                  <a:pt x="3203971" y="0"/>
                </a:lnTo>
                <a:lnTo>
                  <a:pt x="3203971" y="748800"/>
                </a:lnTo>
                <a:lnTo>
                  <a:pt x="0" y="7488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84" tIns="130048" rIns="227584" bIns="13004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“Geo”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9AA69565-ED2F-4544-BA72-CEEFD00B6C95}"/>
              </a:ext>
            </a:extLst>
          </p:cNvPr>
          <p:cNvSpPr/>
          <p:nvPr/>
        </p:nvSpPr>
        <p:spPr>
          <a:xfrm>
            <a:off x="8305735" y="2432287"/>
            <a:ext cx="3378578" cy="3425760"/>
          </a:xfrm>
          <a:custGeom>
            <a:avLst/>
            <a:gdLst>
              <a:gd name="connsiteX0" fmla="*/ 0 w 3203971"/>
              <a:gd name="connsiteY0" fmla="*/ 0 h 3425760"/>
              <a:gd name="connsiteX1" fmla="*/ 3203971 w 3203971"/>
              <a:gd name="connsiteY1" fmla="*/ 0 h 3425760"/>
              <a:gd name="connsiteX2" fmla="*/ 3203971 w 3203971"/>
              <a:gd name="connsiteY2" fmla="*/ 3425760 h 3425760"/>
              <a:gd name="connsiteX3" fmla="*/ 0 w 3203971"/>
              <a:gd name="connsiteY3" fmla="*/ 3425760 h 3425760"/>
              <a:gd name="connsiteX4" fmla="*/ 0 w 3203971"/>
              <a:gd name="connsiteY4" fmla="*/ 0 h 34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3971" h="3425760">
                <a:moveTo>
                  <a:pt x="0" y="0"/>
                </a:moveTo>
                <a:lnTo>
                  <a:pt x="3203971" y="0"/>
                </a:lnTo>
                <a:lnTo>
                  <a:pt x="3203971" y="3425760"/>
                </a:lnTo>
                <a:lnTo>
                  <a:pt x="0" y="342576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8684" tIns="138684" rIns="184912" bIns="208026" numCol="1" spcCol="1270" anchor="t" anchorCtr="0">
            <a:noAutofit/>
          </a:bodyPr>
          <a:lstStyle/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800" kern="1200" dirty="0"/>
              <a:t>Compulsory enrollment of entire geographic regions</a:t>
            </a:r>
          </a:p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800" b="1" dirty="0"/>
              <a:t>“Paused” </a:t>
            </a:r>
            <a:r>
              <a:rPr lang="en-US" sz="2800" dirty="0"/>
              <a:t>due to concerns by stakeholders</a:t>
            </a:r>
            <a:endParaRPr lang="en-US" sz="2800" kern="1200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5270CC3A-CD1E-854C-97EF-D5B726D62C3C}"/>
              </a:ext>
            </a:extLst>
          </p:cNvPr>
          <p:cNvSpPr/>
          <p:nvPr/>
        </p:nvSpPr>
        <p:spPr>
          <a:xfrm>
            <a:off x="4979869" y="1683487"/>
            <a:ext cx="3143837" cy="748800"/>
          </a:xfrm>
          <a:custGeom>
            <a:avLst/>
            <a:gdLst>
              <a:gd name="connsiteX0" fmla="*/ 0 w 3203971"/>
              <a:gd name="connsiteY0" fmla="*/ 0 h 748800"/>
              <a:gd name="connsiteX1" fmla="*/ 3203971 w 3203971"/>
              <a:gd name="connsiteY1" fmla="*/ 0 h 748800"/>
              <a:gd name="connsiteX2" fmla="*/ 3203971 w 3203971"/>
              <a:gd name="connsiteY2" fmla="*/ 748800 h 748800"/>
              <a:gd name="connsiteX3" fmla="*/ 0 w 3203971"/>
              <a:gd name="connsiteY3" fmla="*/ 748800 h 748800"/>
              <a:gd name="connsiteX4" fmla="*/ 0 w 3203971"/>
              <a:gd name="connsiteY4" fmla="*/ 0 h 74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3971" h="748800">
                <a:moveTo>
                  <a:pt x="0" y="0"/>
                </a:moveTo>
                <a:lnTo>
                  <a:pt x="3203971" y="0"/>
                </a:lnTo>
                <a:lnTo>
                  <a:pt x="3203971" y="748800"/>
                </a:lnTo>
                <a:lnTo>
                  <a:pt x="0" y="7488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84" tIns="130048" rIns="227584" bIns="13004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“High Needs”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EEB8D426-C466-0949-A8C9-6A7DE0F1B86F}"/>
              </a:ext>
            </a:extLst>
          </p:cNvPr>
          <p:cNvSpPr/>
          <p:nvPr/>
        </p:nvSpPr>
        <p:spPr>
          <a:xfrm>
            <a:off x="4979869" y="2432287"/>
            <a:ext cx="3143837" cy="3425760"/>
          </a:xfrm>
          <a:custGeom>
            <a:avLst/>
            <a:gdLst>
              <a:gd name="connsiteX0" fmla="*/ 0 w 3203971"/>
              <a:gd name="connsiteY0" fmla="*/ 0 h 3425760"/>
              <a:gd name="connsiteX1" fmla="*/ 3203971 w 3203971"/>
              <a:gd name="connsiteY1" fmla="*/ 0 h 3425760"/>
              <a:gd name="connsiteX2" fmla="*/ 3203971 w 3203971"/>
              <a:gd name="connsiteY2" fmla="*/ 3425760 h 3425760"/>
              <a:gd name="connsiteX3" fmla="*/ 0 w 3203971"/>
              <a:gd name="connsiteY3" fmla="*/ 3425760 h 3425760"/>
              <a:gd name="connsiteX4" fmla="*/ 0 w 3203971"/>
              <a:gd name="connsiteY4" fmla="*/ 0 h 34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3971" h="3425760">
                <a:moveTo>
                  <a:pt x="0" y="0"/>
                </a:moveTo>
                <a:lnTo>
                  <a:pt x="3203971" y="0"/>
                </a:lnTo>
                <a:lnTo>
                  <a:pt x="3203971" y="3425760"/>
                </a:lnTo>
                <a:lnTo>
                  <a:pt x="0" y="342576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8684" tIns="138684" rIns="184912" bIns="208026" numCol="1" spcCol="1270" anchor="t" anchorCtr="0">
            <a:noAutofit/>
          </a:bodyPr>
          <a:lstStyle/>
          <a:p>
            <a:pPr marL="228600" lvl="1" indent="-228600" defTabSz="11557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sz="2800" dirty="0"/>
              <a:t>People with high health care costs depleting their assets</a:t>
            </a:r>
          </a:p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800" dirty="0"/>
              <a:t>Currently or soon-to-be d</a:t>
            </a:r>
            <a:r>
              <a:rPr lang="en-US" sz="2800" kern="1200" dirty="0"/>
              <a:t>ual </a:t>
            </a:r>
            <a:r>
              <a:rPr lang="en-US" sz="2800" kern="1200" dirty="0" err="1"/>
              <a:t>eligibles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621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uiExpand="1" build="p" animBg="1"/>
      <p:bldP spid="19" grpId="0" animBg="1"/>
      <p:bldP spid="20" grpId="0" uiExpand="1" build="p" animBg="1"/>
      <p:bldP spid="21" grpId="0" animBg="1"/>
      <p:bldP spid="22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EB7A83B-99A2-E741-B802-07731BBD2E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2345267"/>
              </p:ext>
            </p:extLst>
          </p:nvPr>
        </p:nvGraphicFramePr>
        <p:xfrm>
          <a:off x="111741" y="1184973"/>
          <a:ext cx="7335647" cy="5602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B8766FE-4644-4DD2-96C6-9BA674004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Several “Sponsors” of DCEs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72AEC4-CDB9-41C4-9A47-DDA0C26F1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3F98-BCCE-3649-B2DB-949826778ADF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B88D394-7565-DF47-999F-642CFB63CC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1940905"/>
              </p:ext>
            </p:extLst>
          </p:nvPr>
        </p:nvGraphicFramePr>
        <p:xfrm>
          <a:off x="111741" y="1184973"/>
          <a:ext cx="7335647" cy="5602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D7070E2-2E1A-154D-B190-DFA5039CD3FF}"/>
              </a:ext>
            </a:extLst>
          </p:cNvPr>
          <p:cNvSpPr txBox="1"/>
          <p:nvPr/>
        </p:nvSpPr>
        <p:spPr>
          <a:xfrm>
            <a:off x="5524893" y="2736502"/>
            <a:ext cx="5828907" cy="156966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The relatively small number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of insurer-DCEs </a:t>
            </a:r>
          </a:p>
          <a:p>
            <a:pPr algn="ctr"/>
            <a:r>
              <a:rPr lang="en-US" sz="3200" b="1" i="1" dirty="0">
                <a:solidFill>
                  <a:schemeClr val="bg1"/>
                </a:solidFill>
              </a:rPr>
              <a:t>belies their large size</a:t>
            </a:r>
          </a:p>
        </p:txBody>
      </p:sp>
    </p:spTree>
    <p:extLst>
      <p:ext uri="{BB962C8B-B14F-4D97-AF65-F5344CB8AC3E}">
        <p14:creationId xmlns:p14="http://schemas.microsoft.com/office/powerpoint/2010/main" val="320309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C27F8D1B-0D78-D543-849E-FEFF2E5B42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424539"/>
              </p:ext>
            </p:extLst>
          </p:nvPr>
        </p:nvGraphicFramePr>
        <p:xfrm>
          <a:off x="479947" y="1372235"/>
          <a:ext cx="11232107" cy="195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33">
                  <a:extLst>
                    <a:ext uri="{9D8B030D-6E8A-4147-A177-3AD203B41FA5}">
                      <a16:colId xmlns:a16="http://schemas.microsoft.com/office/drawing/2014/main" val="2732620240"/>
                    </a:ext>
                  </a:extLst>
                </a:gridCol>
                <a:gridCol w="5493970">
                  <a:extLst>
                    <a:ext uri="{9D8B030D-6E8A-4147-A177-3AD203B41FA5}">
                      <a16:colId xmlns:a16="http://schemas.microsoft.com/office/drawing/2014/main" val="3921542900"/>
                    </a:ext>
                  </a:extLst>
                </a:gridCol>
                <a:gridCol w="3218104">
                  <a:extLst>
                    <a:ext uri="{9D8B030D-6E8A-4147-A177-3AD203B41FA5}">
                      <a16:colId xmlns:a16="http://schemas.microsoft.com/office/drawing/2014/main" val="2604783111"/>
                    </a:ext>
                  </a:extLst>
                </a:gridCol>
              </a:tblGrid>
              <a:tr h="976184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States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Total Medicare Lives in State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8889176"/>
                  </a:ext>
                </a:extLst>
              </a:tr>
              <a:tr h="976184">
                <a:tc>
                  <a:txBody>
                    <a:bodyPr/>
                    <a:lstStyle/>
                    <a:p>
                      <a:r>
                        <a:rPr lang="en-US" sz="2800" b="1" dirty="0"/>
                        <a:t>No DCE </a:t>
                      </a:r>
                    </a:p>
                    <a:p>
                      <a:r>
                        <a:rPr lang="en-US" sz="2800" b="1" dirty="0"/>
                        <a:t>in state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CO, ID, IL, KY, MT, ND, OK, SD, TN, UT, WV, WY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5,137,584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282991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0C5A5B3-1F85-FA42-BDAE-46ADB525A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32" y="46672"/>
            <a:ext cx="11446268" cy="1325563"/>
          </a:xfrm>
        </p:spPr>
        <p:txBody>
          <a:bodyPr>
            <a:noAutofit/>
          </a:bodyPr>
          <a:lstStyle/>
          <a:p>
            <a:r>
              <a:rPr lang="en-US" sz="2800" dirty="0"/>
              <a:t>The six Insurer DCEs are operating in 19 states with </a:t>
            </a:r>
            <a:br>
              <a:rPr lang="en-US" sz="2800" dirty="0"/>
            </a:br>
            <a:r>
              <a:rPr lang="en-US" sz="4000" dirty="0"/>
              <a:t>57% of Medicare’s Entire FFS Population</a:t>
            </a:r>
            <a:endParaRPr lang="en-US" sz="3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D9A7E1-5394-1D48-B03C-89D96C764B8A}"/>
              </a:ext>
            </a:extLst>
          </p:cNvPr>
          <p:cNvSpPr txBox="1"/>
          <p:nvPr/>
        </p:nvSpPr>
        <p:spPr>
          <a:xfrm>
            <a:off x="327678" y="6423570"/>
            <a:ext cx="3350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Medicare FFS enrollment data as of 4/21/2021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92FA8C-5F0D-483A-A20A-E0F93D383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3F98-BCCE-3649-B2DB-949826778ADF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4AF0B22-8AC7-AF42-B601-4096D985F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262791"/>
              </p:ext>
            </p:extLst>
          </p:nvPr>
        </p:nvGraphicFramePr>
        <p:xfrm>
          <a:off x="479947" y="1372235"/>
          <a:ext cx="11232107" cy="3210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33">
                  <a:extLst>
                    <a:ext uri="{9D8B030D-6E8A-4147-A177-3AD203B41FA5}">
                      <a16:colId xmlns:a16="http://schemas.microsoft.com/office/drawing/2014/main" val="2732620240"/>
                    </a:ext>
                  </a:extLst>
                </a:gridCol>
                <a:gridCol w="5493970">
                  <a:extLst>
                    <a:ext uri="{9D8B030D-6E8A-4147-A177-3AD203B41FA5}">
                      <a16:colId xmlns:a16="http://schemas.microsoft.com/office/drawing/2014/main" val="3921542900"/>
                    </a:ext>
                  </a:extLst>
                </a:gridCol>
                <a:gridCol w="3218104">
                  <a:extLst>
                    <a:ext uri="{9D8B030D-6E8A-4147-A177-3AD203B41FA5}">
                      <a16:colId xmlns:a16="http://schemas.microsoft.com/office/drawing/2014/main" val="2604783111"/>
                    </a:ext>
                  </a:extLst>
                </a:gridCol>
              </a:tblGrid>
              <a:tr h="976184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States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Total Medicare Lives in State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8889176"/>
                  </a:ext>
                </a:extLst>
              </a:tr>
              <a:tr h="976184">
                <a:tc>
                  <a:txBody>
                    <a:bodyPr/>
                    <a:lstStyle/>
                    <a:p>
                      <a:r>
                        <a:rPr lang="en-US" sz="2800" b="1" dirty="0"/>
                        <a:t>No DCE </a:t>
                      </a:r>
                    </a:p>
                    <a:p>
                      <a:r>
                        <a:rPr lang="en-US" sz="2800" b="1" dirty="0"/>
                        <a:t>in state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CO, ID, IL, KY, MT, ND, OK, SD, TN, UT, WV, WY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5,137,584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2829913"/>
                  </a:ext>
                </a:extLst>
              </a:tr>
              <a:tr h="1258319">
                <a:tc>
                  <a:txBody>
                    <a:bodyPr/>
                    <a:lstStyle/>
                    <a:p>
                      <a:r>
                        <a:rPr lang="en-US" sz="2800" b="1" dirty="0"/>
                        <a:t>Non-insurer DCE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AL, AK, AR, CT, DE, HI, IN, IA, MA, MD, ME, MI, MN, MS, OH, NH, NE, NM, PR, OR, WI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10,469,276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418818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EA428D7-0968-CB41-A692-C0B0802A2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359387"/>
              </p:ext>
            </p:extLst>
          </p:nvPr>
        </p:nvGraphicFramePr>
        <p:xfrm>
          <a:off x="479947" y="1372235"/>
          <a:ext cx="11232107" cy="4469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33">
                  <a:extLst>
                    <a:ext uri="{9D8B030D-6E8A-4147-A177-3AD203B41FA5}">
                      <a16:colId xmlns:a16="http://schemas.microsoft.com/office/drawing/2014/main" val="2732620240"/>
                    </a:ext>
                  </a:extLst>
                </a:gridCol>
                <a:gridCol w="5493970">
                  <a:extLst>
                    <a:ext uri="{9D8B030D-6E8A-4147-A177-3AD203B41FA5}">
                      <a16:colId xmlns:a16="http://schemas.microsoft.com/office/drawing/2014/main" val="3921542900"/>
                    </a:ext>
                  </a:extLst>
                </a:gridCol>
                <a:gridCol w="3218104">
                  <a:extLst>
                    <a:ext uri="{9D8B030D-6E8A-4147-A177-3AD203B41FA5}">
                      <a16:colId xmlns:a16="http://schemas.microsoft.com/office/drawing/2014/main" val="2604783111"/>
                    </a:ext>
                  </a:extLst>
                </a:gridCol>
              </a:tblGrid>
              <a:tr h="976184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States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Total Medicare Lives in State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8889176"/>
                  </a:ext>
                </a:extLst>
              </a:tr>
              <a:tr h="976184">
                <a:tc>
                  <a:txBody>
                    <a:bodyPr/>
                    <a:lstStyle/>
                    <a:p>
                      <a:r>
                        <a:rPr lang="en-US" sz="2800" b="1" dirty="0"/>
                        <a:t>No DCE </a:t>
                      </a:r>
                    </a:p>
                    <a:p>
                      <a:r>
                        <a:rPr lang="en-US" sz="2800" b="1" dirty="0"/>
                        <a:t>in state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CO, ID, IL, KY, MT, ND, OK, SD, TN, UT, WV, WY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5,137,584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2829913"/>
                  </a:ext>
                </a:extLst>
              </a:tr>
              <a:tr h="1258319">
                <a:tc>
                  <a:txBody>
                    <a:bodyPr/>
                    <a:lstStyle/>
                    <a:p>
                      <a:r>
                        <a:rPr lang="en-US" sz="2800" b="1" dirty="0"/>
                        <a:t>Non-insurer DCE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AL, AK, AR, CT, DE, HI, IN, IA, MA, MD, ME, MI, MN, MS, OH, NH, NE, NM, PR, OR, WI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10,469,276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4188188"/>
                  </a:ext>
                </a:extLst>
              </a:tr>
              <a:tr h="1258319">
                <a:tc>
                  <a:txBody>
                    <a:bodyPr/>
                    <a:lstStyle/>
                    <a:p>
                      <a:r>
                        <a:rPr lang="en-US" sz="2800" b="1" dirty="0"/>
                        <a:t>Insurer-</a:t>
                      </a:r>
                    </a:p>
                    <a:p>
                      <a:r>
                        <a:rPr lang="en-US" sz="2800" b="1" dirty="0"/>
                        <a:t>DCE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AZ,CA,DC,FL, GA, KS, LA, MO, NJ, NV, NC, PA, RI, SC, RI, VT, VA, WA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20,567,809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7908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01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2F7A5505-DCEE-1445-80BF-2D6D983C57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0567382"/>
              </p:ext>
            </p:extLst>
          </p:nvPr>
        </p:nvGraphicFramePr>
        <p:xfrm>
          <a:off x="247041" y="2641664"/>
          <a:ext cx="3782161" cy="2512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11164061" y="6431381"/>
            <a:ext cx="11048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E8E8E"/>
                </a:solidFill>
                <a:latin typeface="Arial"/>
                <a:cs typeface="Arial"/>
              </a:rPr>
              <a:t>5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591310" y="6024981"/>
            <a:ext cx="403859" cy="21214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029202" y="6024981"/>
            <a:ext cx="426720" cy="21214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DA6903EF-5D60-9D45-9783-7B6A86CC2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DCE Puts Medicare’s Entire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Book-of-Business I</a:t>
            </a:r>
            <a:r>
              <a:rPr lang="en-US" sz="4000" dirty="0"/>
              <a:t>nto Play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56B8D83-9690-E441-B551-6E1E6B06F162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Paraphrased from the Clover/IPO Investor slide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BC41C5-7595-4562-AD27-69B2F51DAC0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793F3F98-BCCE-3649-B2DB-949826778ADF}" type="slidenum">
              <a:rPr lang="en-US" smtClean="0"/>
              <a:t>23</a:t>
            </a:fld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0BCBACB-2C7E-CE46-831C-99DC1954AB83}"/>
              </a:ext>
            </a:extLst>
          </p:cNvPr>
          <p:cNvSpPr txBox="1"/>
          <p:nvPr/>
        </p:nvSpPr>
        <p:spPr>
          <a:xfrm>
            <a:off x="7498080" y="1802296"/>
            <a:ext cx="4642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2025 Total Medicare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$1.25 Trillion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A15C336-3306-C549-8BE5-EA70F77D0A47}"/>
              </a:ext>
            </a:extLst>
          </p:cNvPr>
          <p:cNvSpPr txBox="1"/>
          <p:nvPr/>
        </p:nvSpPr>
        <p:spPr>
          <a:xfrm>
            <a:off x="0" y="1802296"/>
            <a:ext cx="4455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2019 Total Medicare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$600 Billion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748DB7D-D335-CC4C-90C2-C1188B601C4A}"/>
              </a:ext>
            </a:extLst>
          </p:cNvPr>
          <p:cNvSpPr txBox="1"/>
          <p:nvPr/>
        </p:nvSpPr>
        <p:spPr>
          <a:xfrm>
            <a:off x="2049887" y="3534797"/>
            <a:ext cx="1127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$330B FFS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F06C4D6-7378-C44A-A7B5-83CAE983456D}"/>
              </a:ext>
            </a:extLst>
          </p:cNvPr>
          <p:cNvSpPr txBox="1"/>
          <p:nvPr/>
        </p:nvSpPr>
        <p:spPr>
          <a:xfrm>
            <a:off x="984878" y="3526907"/>
            <a:ext cx="1127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$270B MA</a:t>
            </a:r>
          </a:p>
        </p:txBody>
      </p:sp>
      <p:graphicFrame>
        <p:nvGraphicFramePr>
          <p:cNvPr id="62" name="Chart 61">
            <a:extLst>
              <a:ext uri="{FF2B5EF4-FFF2-40B4-BE49-F238E27FC236}">
                <a16:creationId xmlns:a16="http://schemas.microsoft.com/office/drawing/2014/main" id="{604A7265-629D-CC4A-A754-1B8A0E8651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8110448"/>
              </p:ext>
            </p:extLst>
          </p:nvPr>
        </p:nvGraphicFramePr>
        <p:xfrm>
          <a:off x="7290018" y="2811345"/>
          <a:ext cx="4871377" cy="3213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59492B9F-C8C1-AD46-9190-845F1EF9EEB5}"/>
              </a:ext>
            </a:extLst>
          </p:cNvPr>
          <p:cNvSpPr txBox="1"/>
          <p:nvPr/>
        </p:nvSpPr>
        <p:spPr>
          <a:xfrm>
            <a:off x="10018640" y="3819910"/>
            <a:ext cx="1553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$660B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DCE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5928EF8-5797-A54B-855D-D1A851B899F3}"/>
              </a:ext>
            </a:extLst>
          </p:cNvPr>
          <p:cNvSpPr txBox="1"/>
          <p:nvPr/>
        </p:nvSpPr>
        <p:spPr>
          <a:xfrm>
            <a:off x="8566763" y="3810948"/>
            <a:ext cx="1451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$590B MA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4B88FFE-0E58-364E-8F07-848CC4E4065E}"/>
              </a:ext>
            </a:extLst>
          </p:cNvPr>
          <p:cNvSpPr txBox="1"/>
          <p:nvPr/>
        </p:nvSpPr>
        <p:spPr>
          <a:xfrm>
            <a:off x="3419454" y="2438188"/>
            <a:ext cx="4943395" cy="3419398"/>
          </a:xfrm>
          <a:prstGeom prst="rect">
            <a:avLst/>
          </a:prstGeom>
          <a:solidFill>
            <a:schemeClr val="bg1"/>
          </a:solidFill>
        </p:spPr>
        <p:txBody>
          <a:bodyPr wrap="square" rIns="0" rtlCol="0">
            <a:spAutoFit/>
          </a:bodyPr>
          <a:lstStyle/>
          <a:p>
            <a:pPr algn="ctr">
              <a:lnSpc>
                <a:spcPct val="95000"/>
              </a:lnSpc>
              <a:spcAft>
                <a:spcPts val="1200"/>
              </a:spcAft>
            </a:pPr>
            <a:r>
              <a:rPr lang="en-US" sz="2800" b="1" dirty="0"/>
              <a:t>Clover’s Pitch to Investors</a:t>
            </a:r>
          </a:p>
          <a:p>
            <a:pPr marL="234950" indent="-234950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Bigger pie</a:t>
            </a:r>
            <a:r>
              <a:rPr lang="en-US" sz="2800" dirty="0"/>
              <a:t>: 10,000 new baby boomers join Medicare every day</a:t>
            </a:r>
          </a:p>
          <a:p>
            <a:pPr marL="234950" indent="-234950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Bigger slice</a:t>
            </a:r>
            <a:r>
              <a:rPr lang="en-US" sz="2800" dirty="0"/>
              <a:t>: MA members will rise from 36% to 50%</a:t>
            </a:r>
          </a:p>
          <a:p>
            <a:pPr marL="234950" indent="-234950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Strong bipartisan support</a:t>
            </a:r>
          </a:p>
        </p:txBody>
      </p:sp>
    </p:spTree>
    <p:extLst>
      <p:ext uri="{BB962C8B-B14F-4D97-AF65-F5344CB8AC3E}">
        <p14:creationId xmlns:p14="http://schemas.microsoft.com/office/powerpoint/2010/main" val="97491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9" grpId="0">
        <p:bldAsOne/>
      </p:bldGraphic>
      <p:bldP spid="48" grpId="0"/>
      <p:bldP spid="57" grpId="0"/>
      <p:bldP spid="55" grpId="0"/>
      <p:bldP spid="60" grpId="0"/>
      <p:bldGraphic spid="62" grpId="0">
        <p:bldAsOne/>
      </p:bldGraphic>
      <p:bldP spid="63" grpId="0"/>
      <p:bldP spid="64" grpId="0"/>
      <p:bldP spid="66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able 35">
            <a:extLst>
              <a:ext uri="{FF2B5EF4-FFF2-40B4-BE49-F238E27FC236}">
                <a16:creationId xmlns:a16="http://schemas.microsoft.com/office/drawing/2014/main" id="{1B209DDE-6B95-9241-B306-51CD59CED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966672"/>
              </p:ext>
            </p:extLst>
          </p:nvPr>
        </p:nvGraphicFramePr>
        <p:xfrm>
          <a:off x="2176022" y="1877505"/>
          <a:ext cx="8629630" cy="35613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29630">
                  <a:extLst>
                    <a:ext uri="{9D8B030D-6E8A-4147-A177-3AD203B41FA5}">
                      <a16:colId xmlns:a16="http://schemas.microsoft.com/office/drawing/2014/main" val="3308449250"/>
                    </a:ext>
                  </a:extLst>
                </a:gridCol>
              </a:tblGrid>
              <a:tr h="5935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327191"/>
                  </a:ext>
                </a:extLst>
              </a:tr>
              <a:tr h="5935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6500455"/>
                  </a:ext>
                </a:extLst>
              </a:tr>
              <a:tr h="5935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5204175"/>
                  </a:ext>
                </a:extLst>
              </a:tr>
              <a:tr h="5935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041765"/>
                  </a:ext>
                </a:extLst>
              </a:tr>
              <a:tr h="5935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614889"/>
                  </a:ext>
                </a:extLst>
              </a:tr>
              <a:tr h="5935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1327383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8756395" y="6373114"/>
            <a:ext cx="1905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49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76022" y="4598653"/>
            <a:ext cx="8629630" cy="840248"/>
          </a:xfrm>
          <a:custGeom>
            <a:avLst/>
            <a:gdLst/>
            <a:ahLst/>
            <a:cxnLst/>
            <a:rect l="l" t="t" r="r" b="b"/>
            <a:pathLst>
              <a:path w="5964555" h="817879">
                <a:moveTo>
                  <a:pt x="5964173" y="0"/>
                </a:moveTo>
                <a:lnTo>
                  <a:pt x="3976116" y="233172"/>
                </a:lnTo>
                <a:lnTo>
                  <a:pt x="1988057" y="384810"/>
                </a:lnTo>
                <a:lnTo>
                  <a:pt x="0" y="483870"/>
                </a:lnTo>
                <a:lnTo>
                  <a:pt x="0" y="817626"/>
                </a:lnTo>
                <a:lnTo>
                  <a:pt x="5964173" y="817626"/>
                </a:lnTo>
                <a:lnTo>
                  <a:pt x="5964173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76022" y="1877505"/>
            <a:ext cx="8629630" cy="3218774"/>
          </a:xfrm>
          <a:custGeom>
            <a:avLst/>
            <a:gdLst/>
            <a:ahLst/>
            <a:cxnLst/>
            <a:rect l="l" t="t" r="r" b="b"/>
            <a:pathLst>
              <a:path w="5964555" h="3133090">
                <a:moveTo>
                  <a:pt x="5964173" y="0"/>
                </a:moveTo>
                <a:lnTo>
                  <a:pt x="3976116" y="969263"/>
                </a:lnTo>
                <a:lnTo>
                  <a:pt x="1988057" y="1856232"/>
                </a:lnTo>
                <a:lnTo>
                  <a:pt x="0" y="3132582"/>
                </a:lnTo>
                <a:lnTo>
                  <a:pt x="1988057" y="3033522"/>
                </a:lnTo>
                <a:lnTo>
                  <a:pt x="3976116" y="2881884"/>
                </a:lnTo>
                <a:lnTo>
                  <a:pt x="5964173" y="2648712"/>
                </a:lnTo>
                <a:lnTo>
                  <a:pt x="5964173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838200" y="713718"/>
            <a:ext cx="105156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spc="-25" dirty="0"/>
              <a:t>Clover’s </a:t>
            </a:r>
            <a:r>
              <a:rPr lang="en-US" sz="4000" spc="-25" dirty="0"/>
              <a:t>IPO </a:t>
            </a:r>
            <a:r>
              <a:rPr lang="en-US" sz="4000" b="1" spc="-25" dirty="0"/>
              <a:t>Health Growth Projections</a:t>
            </a:r>
            <a:endParaRPr sz="4000" b="1" spc="-25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F6C502E-7694-1B4F-9EF8-58145F8CE55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– CLOVER/IPO Deck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0" lang="en-US" b="0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entury Gothic"/>
              </a:rPr>
              <a:t>Note identified in Clover’s </a:t>
            </a:r>
            <a:r>
              <a:rPr lang="en-US" spc="-10" dirty="0">
                <a:latin typeface="+mn-lt"/>
                <a:ea typeface="+mn-ea"/>
                <a:cs typeface="Century Gothic"/>
              </a:rPr>
              <a:t>slides: Projections </a:t>
            </a:r>
            <a:r>
              <a:rPr lang="en-US" spc="-15" dirty="0">
                <a:latin typeface="+mn-lt"/>
                <a:ea typeface="+mn-ea"/>
                <a:cs typeface="Century Gothic"/>
              </a:rPr>
              <a:t>b</a:t>
            </a:r>
            <a:r>
              <a:rPr kumimoji="0" lang="en-US" b="0" i="0" u="none" strike="noStrike" kern="1200" cap="none" spc="-15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entury Gothic"/>
              </a:rPr>
              <a:t>ased</a:t>
            </a:r>
            <a:r>
              <a:rPr kumimoji="0" lang="en-US" b="0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entury Gothic"/>
              </a:rPr>
              <a:t> </a:t>
            </a:r>
            <a:r>
              <a:rPr kumimoji="0" lang="en-US" b="0" i="0" u="none" strike="noStrike" kern="120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entury Gothic"/>
              </a:rPr>
              <a:t>on </a:t>
            </a:r>
            <a:r>
              <a:rPr kumimoji="0" lang="en-US" b="0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entury Gothic"/>
              </a:rPr>
              <a:t>internal company</a:t>
            </a:r>
            <a:r>
              <a:rPr kumimoji="0" lang="en-US" b="0" i="0" u="none" strike="noStrike" kern="1200" cap="none" spc="-10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entury Gothic"/>
              </a:rPr>
              <a:t> </a:t>
            </a:r>
            <a:r>
              <a:rPr kumimoji="0" lang="en-US" b="0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entury Gothic"/>
              </a:rPr>
              <a:t>analysis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Century Gothic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7F1429B9-4846-4764-9A9D-518901EF8D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50700" y="6372225"/>
            <a:ext cx="241300" cy="184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07E82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lang="en-US" smtClean="0">
                <a:solidFill>
                  <a:schemeClr val="bg1"/>
                </a:solidFill>
              </a:rPr>
              <a:pPr marL="38100">
                <a:lnSpc>
                  <a:spcPct val="100000"/>
                </a:lnSpc>
                <a:spcBef>
                  <a:spcPts val="105"/>
                </a:spcBef>
              </a:pPr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8E5A30-5307-D049-B64F-E51794F1F268}"/>
              </a:ext>
            </a:extLst>
          </p:cNvPr>
          <p:cNvSpPr txBox="1"/>
          <p:nvPr/>
        </p:nvSpPr>
        <p:spPr>
          <a:xfrm>
            <a:off x="6645857" y="4895291"/>
            <a:ext cx="4038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Medicare Advantage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2BA60C-FBB9-1942-883B-F37C1A398BA3}"/>
              </a:ext>
            </a:extLst>
          </p:cNvPr>
          <p:cNvSpPr txBox="1"/>
          <p:nvPr/>
        </p:nvSpPr>
        <p:spPr>
          <a:xfrm>
            <a:off x="6403809" y="3876311"/>
            <a:ext cx="4280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Direct Contracting</a:t>
            </a:r>
          </a:p>
        </p:txBody>
      </p:sp>
      <p:graphicFrame>
        <p:nvGraphicFramePr>
          <p:cNvPr id="32" name="Table 32">
            <a:extLst>
              <a:ext uri="{FF2B5EF4-FFF2-40B4-BE49-F238E27FC236}">
                <a16:creationId xmlns:a16="http://schemas.microsoft.com/office/drawing/2014/main" id="{8AA8F4A1-D4D3-0F44-A31B-98F652DB1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316492"/>
              </p:ext>
            </p:extLst>
          </p:nvPr>
        </p:nvGraphicFramePr>
        <p:xfrm>
          <a:off x="255639" y="5468748"/>
          <a:ext cx="11267764" cy="518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6941">
                  <a:extLst>
                    <a:ext uri="{9D8B030D-6E8A-4147-A177-3AD203B41FA5}">
                      <a16:colId xmlns:a16="http://schemas.microsoft.com/office/drawing/2014/main" val="2735230475"/>
                    </a:ext>
                  </a:extLst>
                </a:gridCol>
                <a:gridCol w="2816941">
                  <a:extLst>
                    <a:ext uri="{9D8B030D-6E8A-4147-A177-3AD203B41FA5}">
                      <a16:colId xmlns:a16="http://schemas.microsoft.com/office/drawing/2014/main" val="3522739472"/>
                    </a:ext>
                  </a:extLst>
                </a:gridCol>
                <a:gridCol w="2816941">
                  <a:extLst>
                    <a:ext uri="{9D8B030D-6E8A-4147-A177-3AD203B41FA5}">
                      <a16:colId xmlns:a16="http://schemas.microsoft.com/office/drawing/2014/main" val="88927080"/>
                    </a:ext>
                  </a:extLst>
                </a:gridCol>
                <a:gridCol w="2816941">
                  <a:extLst>
                    <a:ext uri="{9D8B030D-6E8A-4147-A177-3AD203B41FA5}">
                      <a16:colId xmlns:a16="http://schemas.microsoft.com/office/drawing/2014/main" val="2791713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2020E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2021E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2022E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2023E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3622479"/>
                  </a:ext>
                </a:extLst>
              </a:tr>
            </a:tbl>
          </a:graphicData>
        </a:graphic>
      </p:graphicFrame>
      <p:graphicFrame>
        <p:nvGraphicFramePr>
          <p:cNvPr id="33" name="Table 33">
            <a:extLst>
              <a:ext uri="{FF2B5EF4-FFF2-40B4-BE49-F238E27FC236}">
                <a16:creationId xmlns:a16="http://schemas.microsoft.com/office/drawing/2014/main" id="{61FCEEA8-2F12-3F48-91DD-8590CF330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883020"/>
              </p:ext>
            </p:extLst>
          </p:nvPr>
        </p:nvGraphicFramePr>
        <p:xfrm>
          <a:off x="130136" y="1556606"/>
          <a:ext cx="2037207" cy="41295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7207">
                  <a:extLst>
                    <a:ext uri="{9D8B030D-6E8A-4147-A177-3AD203B41FA5}">
                      <a16:colId xmlns:a16="http://schemas.microsoft.com/office/drawing/2014/main" val="679177273"/>
                    </a:ext>
                  </a:extLst>
                </a:gridCol>
              </a:tblGrid>
              <a:tr h="589937"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600,000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681769"/>
                  </a:ext>
                </a:extLst>
              </a:tr>
              <a:tr h="589937"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500,000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568558"/>
                  </a:ext>
                </a:extLst>
              </a:tr>
              <a:tr h="589937"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400,000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339179"/>
                  </a:ext>
                </a:extLst>
              </a:tr>
              <a:tr h="589937"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300,000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2746677"/>
                  </a:ext>
                </a:extLst>
              </a:tr>
              <a:tr h="589937"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200,000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432864"/>
                  </a:ext>
                </a:extLst>
              </a:tr>
              <a:tr h="589937"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100,000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278140"/>
                  </a:ext>
                </a:extLst>
              </a:tr>
              <a:tr h="589937"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532327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0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41987-B0C3-429E-840F-3479FCEE4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99" y="211284"/>
            <a:ext cx="11781624" cy="1325563"/>
          </a:xfrm>
        </p:spPr>
        <p:txBody>
          <a:bodyPr>
            <a:noAutofit/>
          </a:bodyPr>
          <a:lstStyle/>
          <a:p>
            <a:r>
              <a:rPr lang="en-US" dirty="0"/>
              <a:t>Clover Is Just One of Many Recent IPOs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A4154F-F6B0-4F72-AE8D-8C3D7CF62A2F}"/>
              </a:ext>
            </a:extLst>
          </p:cNvPr>
          <p:cNvSpPr txBox="1"/>
          <p:nvPr/>
        </p:nvSpPr>
        <p:spPr>
          <a:xfrm>
            <a:off x="0" y="6284911"/>
            <a:ext cx="5015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SPAC – Special Purpose Acquisition Company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858F6F9-5E63-43A1-B56B-2E2CD95B7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3F98-BCCE-3649-B2DB-949826778ADF}" type="slidenum">
              <a:rPr lang="en-US" smtClean="0"/>
              <a:t>25</a:t>
            </a:fld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0BC67B1-811A-7145-A089-E169ED091E17}"/>
              </a:ext>
            </a:extLst>
          </p:cNvPr>
          <p:cNvGrpSpPr/>
          <p:nvPr/>
        </p:nvGrpSpPr>
        <p:grpSpPr>
          <a:xfrm>
            <a:off x="6253247" y="1519578"/>
            <a:ext cx="5576319" cy="892441"/>
            <a:chOff x="6253247" y="1519578"/>
            <a:chExt cx="5576319" cy="892441"/>
          </a:xfrm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F09A428-A694-994F-8487-963A3A03C43B}"/>
                </a:ext>
              </a:extLst>
            </p:cNvPr>
            <p:cNvSpPr/>
            <p:nvPr/>
          </p:nvSpPr>
          <p:spPr>
            <a:xfrm>
              <a:off x="6253247" y="1715869"/>
              <a:ext cx="5576319" cy="696150"/>
            </a:xfrm>
            <a:custGeom>
              <a:avLst/>
              <a:gdLst>
                <a:gd name="connsiteX0" fmla="*/ 0 w 5576319"/>
                <a:gd name="connsiteY0" fmla="*/ 0 h 992250"/>
                <a:gd name="connsiteX1" fmla="*/ 5576319 w 5576319"/>
                <a:gd name="connsiteY1" fmla="*/ 0 h 992250"/>
                <a:gd name="connsiteX2" fmla="*/ 5576319 w 5576319"/>
                <a:gd name="connsiteY2" fmla="*/ 992250 h 992250"/>
                <a:gd name="connsiteX3" fmla="*/ 0 w 5576319"/>
                <a:gd name="connsiteY3" fmla="*/ 992250 h 992250"/>
                <a:gd name="connsiteX4" fmla="*/ 0 w 5576319"/>
                <a:gd name="connsiteY4" fmla="*/ 0 h 99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6319" h="992250">
                  <a:moveTo>
                    <a:pt x="0" y="0"/>
                  </a:moveTo>
                  <a:lnTo>
                    <a:pt x="5576319" y="0"/>
                  </a:lnTo>
                  <a:lnTo>
                    <a:pt x="5576319" y="992250"/>
                  </a:lnTo>
                  <a:lnTo>
                    <a:pt x="0" y="992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4320" tIns="312420" rIns="274320" bIns="142240" numCol="1" spcCol="1270" anchor="t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/>
                <a:t>Oak Street value jumps from $5B to $12.9B</a:t>
              </a: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9F67D2E8-E991-A344-B9D3-42F89A093C74}"/>
                </a:ext>
              </a:extLst>
            </p:cNvPr>
            <p:cNvSpPr/>
            <p:nvPr/>
          </p:nvSpPr>
          <p:spPr>
            <a:xfrm>
              <a:off x="6532062" y="1519578"/>
              <a:ext cx="3903423" cy="384048"/>
            </a:xfrm>
            <a:custGeom>
              <a:avLst/>
              <a:gdLst>
                <a:gd name="connsiteX0" fmla="*/ 0 w 3903423"/>
                <a:gd name="connsiteY0" fmla="*/ 73801 h 442800"/>
                <a:gd name="connsiteX1" fmla="*/ 73801 w 3903423"/>
                <a:gd name="connsiteY1" fmla="*/ 0 h 442800"/>
                <a:gd name="connsiteX2" fmla="*/ 3829622 w 3903423"/>
                <a:gd name="connsiteY2" fmla="*/ 0 h 442800"/>
                <a:gd name="connsiteX3" fmla="*/ 3903423 w 3903423"/>
                <a:gd name="connsiteY3" fmla="*/ 73801 h 442800"/>
                <a:gd name="connsiteX4" fmla="*/ 3903423 w 3903423"/>
                <a:gd name="connsiteY4" fmla="*/ 368999 h 442800"/>
                <a:gd name="connsiteX5" fmla="*/ 3829622 w 3903423"/>
                <a:gd name="connsiteY5" fmla="*/ 442800 h 442800"/>
                <a:gd name="connsiteX6" fmla="*/ 73801 w 3903423"/>
                <a:gd name="connsiteY6" fmla="*/ 442800 h 442800"/>
                <a:gd name="connsiteX7" fmla="*/ 0 w 3903423"/>
                <a:gd name="connsiteY7" fmla="*/ 368999 h 442800"/>
                <a:gd name="connsiteX8" fmla="*/ 0 w 3903423"/>
                <a:gd name="connsiteY8" fmla="*/ 73801 h 4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3423" h="442800">
                  <a:moveTo>
                    <a:pt x="0" y="73801"/>
                  </a:moveTo>
                  <a:cubicBezTo>
                    <a:pt x="0" y="33042"/>
                    <a:pt x="33042" y="0"/>
                    <a:pt x="73801" y="0"/>
                  </a:cubicBezTo>
                  <a:lnTo>
                    <a:pt x="3829622" y="0"/>
                  </a:lnTo>
                  <a:cubicBezTo>
                    <a:pt x="3870381" y="0"/>
                    <a:pt x="3903423" y="33042"/>
                    <a:pt x="3903423" y="73801"/>
                  </a:cubicBezTo>
                  <a:lnTo>
                    <a:pt x="3903423" y="368999"/>
                  </a:lnTo>
                  <a:cubicBezTo>
                    <a:pt x="3903423" y="409758"/>
                    <a:pt x="3870381" y="442800"/>
                    <a:pt x="3829622" y="442800"/>
                  </a:cubicBezTo>
                  <a:lnTo>
                    <a:pt x="73801" y="442800"/>
                  </a:lnTo>
                  <a:cubicBezTo>
                    <a:pt x="33042" y="442800"/>
                    <a:pt x="0" y="409758"/>
                    <a:pt x="0" y="368999"/>
                  </a:cubicBezTo>
                  <a:lnTo>
                    <a:pt x="0" y="738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9156" tIns="21616" rIns="169156" bIns="21616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solidFill>
                    <a:schemeClr val="bg1"/>
                  </a:solidFill>
                </a:rPr>
                <a:t>Dec 2020</a:t>
              </a:r>
              <a:endParaRPr lang="en-US" sz="2000" b="1" kern="1200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B42F2D5-A7E7-744E-A245-188B1F248161}"/>
              </a:ext>
            </a:extLst>
          </p:cNvPr>
          <p:cNvGrpSpPr/>
          <p:nvPr/>
        </p:nvGrpSpPr>
        <p:grpSpPr>
          <a:xfrm>
            <a:off x="6253247" y="2590568"/>
            <a:ext cx="5576319" cy="1184131"/>
            <a:chOff x="6253247" y="2540969"/>
            <a:chExt cx="5576319" cy="1184131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F2F9902-0D76-B04E-B08C-3444285A1FD3}"/>
                </a:ext>
              </a:extLst>
            </p:cNvPr>
            <p:cNvSpPr/>
            <p:nvPr/>
          </p:nvSpPr>
          <p:spPr>
            <a:xfrm>
              <a:off x="6253247" y="2732850"/>
              <a:ext cx="5576319" cy="992250"/>
            </a:xfrm>
            <a:custGeom>
              <a:avLst/>
              <a:gdLst>
                <a:gd name="connsiteX0" fmla="*/ 0 w 5576319"/>
                <a:gd name="connsiteY0" fmla="*/ 0 h 992250"/>
                <a:gd name="connsiteX1" fmla="*/ 5576319 w 5576319"/>
                <a:gd name="connsiteY1" fmla="*/ 0 h 992250"/>
                <a:gd name="connsiteX2" fmla="*/ 5576319 w 5576319"/>
                <a:gd name="connsiteY2" fmla="*/ 992250 h 992250"/>
                <a:gd name="connsiteX3" fmla="*/ 0 w 5576319"/>
                <a:gd name="connsiteY3" fmla="*/ 992250 h 992250"/>
                <a:gd name="connsiteX4" fmla="*/ 0 w 5576319"/>
                <a:gd name="connsiteY4" fmla="*/ 0 h 99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6319" h="992250">
                  <a:moveTo>
                    <a:pt x="0" y="0"/>
                  </a:moveTo>
                  <a:lnTo>
                    <a:pt x="5576319" y="0"/>
                  </a:lnTo>
                  <a:lnTo>
                    <a:pt x="5576319" y="992250"/>
                  </a:lnTo>
                  <a:lnTo>
                    <a:pt x="0" y="992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4320" tIns="312420" rIns="274320" bIns="142240" numCol="1" spcCol="1270" anchor="t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>
                  <a:solidFill>
                    <a:schemeClr val="tx1"/>
                  </a:solidFill>
                </a:rPr>
                <a:t>Walgreens $1B </a:t>
              </a:r>
              <a:r>
                <a:rPr lang="en-US" sz="2000" kern="1200" dirty="0" err="1">
                  <a:solidFill>
                    <a:schemeClr val="tx1"/>
                  </a:solidFill>
                </a:rPr>
                <a:t>VillageMD</a:t>
              </a:r>
              <a:r>
                <a:rPr lang="en-US" sz="2000" kern="1200" dirty="0">
                  <a:solidFill>
                    <a:schemeClr val="tx1"/>
                  </a:solidFill>
                </a:rPr>
                <a:t> invest in Primary Care Clinics</a:t>
              </a: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A09B8FA-FB69-4A46-903C-45F3ABC93CFA}"/>
                </a:ext>
              </a:extLst>
            </p:cNvPr>
            <p:cNvSpPr/>
            <p:nvPr/>
          </p:nvSpPr>
          <p:spPr>
            <a:xfrm>
              <a:off x="6532062" y="2540969"/>
              <a:ext cx="3903423" cy="384048"/>
            </a:xfrm>
            <a:custGeom>
              <a:avLst/>
              <a:gdLst>
                <a:gd name="connsiteX0" fmla="*/ 0 w 3903423"/>
                <a:gd name="connsiteY0" fmla="*/ 73801 h 442800"/>
                <a:gd name="connsiteX1" fmla="*/ 73801 w 3903423"/>
                <a:gd name="connsiteY1" fmla="*/ 0 h 442800"/>
                <a:gd name="connsiteX2" fmla="*/ 3829622 w 3903423"/>
                <a:gd name="connsiteY2" fmla="*/ 0 h 442800"/>
                <a:gd name="connsiteX3" fmla="*/ 3903423 w 3903423"/>
                <a:gd name="connsiteY3" fmla="*/ 73801 h 442800"/>
                <a:gd name="connsiteX4" fmla="*/ 3903423 w 3903423"/>
                <a:gd name="connsiteY4" fmla="*/ 368999 h 442800"/>
                <a:gd name="connsiteX5" fmla="*/ 3829622 w 3903423"/>
                <a:gd name="connsiteY5" fmla="*/ 442800 h 442800"/>
                <a:gd name="connsiteX6" fmla="*/ 73801 w 3903423"/>
                <a:gd name="connsiteY6" fmla="*/ 442800 h 442800"/>
                <a:gd name="connsiteX7" fmla="*/ 0 w 3903423"/>
                <a:gd name="connsiteY7" fmla="*/ 368999 h 442800"/>
                <a:gd name="connsiteX8" fmla="*/ 0 w 3903423"/>
                <a:gd name="connsiteY8" fmla="*/ 73801 h 4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3423" h="442800">
                  <a:moveTo>
                    <a:pt x="0" y="73801"/>
                  </a:moveTo>
                  <a:cubicBezTo>
                    <a:pt x="0" y="33042"/>
                    <a:pt x="33042" y="0"/>
                    <a:pt x="73801" y="0"/>
                  </a:cubicBezTo>
                  <a:lnTo>
                    <a:pt x="3829622" y="0"/>
                  </a:lnTo>
                  <a:cubicBezTo>
                    <a:pt x="3870381" y="0"/>
                    <a:pt x="3903423" y="33042"/>
                    <a:pt x="3903423" y="73801"/>
                  </a:cubicBezTo>
                  <a:lnTo>
                    <a:pt x="3903423" y="368999"/>
                  </a:lnTo>
                  <a:cubicBezTo>
                    <a:pt x="3903423" y="409758"/>
                    <a:pt x="3870381" y="442800"/>
                    <a:pt x="3829622" y="442800"/>
                  </a:cubicBezTo>
                  <a:lnTo>
                    <a:pt x="73801" y="442800"/>
                  </a:lnTo>
                  <a:cubicBezTo>
                    <a:pt x="33042" y="442800"/>
                    <a:pt x="0" y="409758"/>
                    <a:pt x="0" y="368999"/>
                  </a:cubicBezTo>
                  <a:lnTo>
                    <a:pt x="0" y="738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9156" tIns="21616" rIns="169156" bIns="21616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solidFill>
                    <a:schemeClr val="bg1"/>
                  </a:solidFill>
                </a:rPr>
                <a:t>Jan 2021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8D654B5-52E4-CE43-B9FC-102B33282725}"/>
              </a:ext>
            </a:extLst>
          </p:cNvPr>
          <p:cNvGrpSpPr/>
          <p:nvPr/>
        </p:nvGrpSpPr>
        <p:grpSpPr>
          <a:xfrm>
            <a:off x="6253247" y="3953248"/>
            <a:ext cx="5576319" cy="890944"/>
            <a:chOff x="6253247" y="3884998"/>
            <a:chExt cx="5576319" cy="890944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80F8DEF-467F-AA4B-85DF-D1D6E792D055}"/>
                </a:ext>
              </a:extLst>
            </p:cNvPr>
            <p:cNvSpPr/>
            <p:nvPr/>
          </p:nvSpPr>
          <p:spPr>
            <a:xfrm>
              <a:off x="6253247" y="4080998"/>
              <a:ext cx="5576319" cy="694944"/>
            </a:xfrm>
            <a:custGeom>
              <a:avLst/>
              <a:gdLst>
                <a:gd name="connsiteX0" fmla="*/ 0 w 5576319"/>
                <a:gd name="connsiteY0" fmla="*/ 0 h 720562"/>
                <a:gd name="connsiteX1" fmla="*/ 5576319 w 5576319"/>
                <a:gd name="connsiteY1" fmla="*/ 0 h 720562"/>
                <a:gd name="connsiteX2" fmla="*/ 5576319 w 5576319"/>
                <a:gd name="connsiteY2" fmla="*/ 720562 h 720562"/>
                <a:gd name="connsiteX3" fmla="*/ 0 w 5576319"/>
                <a:gd name="connsiteY3" fmla="*/ 720562 h 720562"/>
                <a:gd name="connsiteX4" fmla="*/ 0 w 5576319"/>
                <a:gd name="connsiteY4" fmla="*/ 0 h 72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6319" h="720562">
                  <a:moveTo>
                    <a:pt x="0" y="0"/>
                  </a:moveTo>
                  <a:lnTo>
                    <a:pt x="5576319" y="0"/>
                  </a:lnTo>
                  <a:lnTo>
                    <a:pt x="5576319" y="720562"/>
                  </a:lnTo>
                  <a:lnTo>
                    <a:pt x="0" y="7205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4320" tIns="312420" rIns="274320" bIns="142240" numCol="1" spcCol="1270" anchor="t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>
                  <a:solidFill>
                    <a:schemeClr val="tx1"/>
                  </a:solidFill>
                </a:rPr>
                <a:t>Clover Health $3.5B</a:t>
              </a: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F5A74B8-4595-DA49-B016-30ECFCB9B39B}"/>
                </a:ext>
              </a:extLst>
            </p:cNvPr>
            <p:cNvSpPr/>
            <p:nvPr/>
          </p:nvSpPr>
          <p:spPr>
            <a:xfrm>
              <a:off x="6532062" y="3884998"/>
              <a:ext cx="3903423" cy="384048"/>
            </a:xfrm>
            <a:custGeom>
              <a:avLst/>
              <a:gdLst>
                <a:gd name="connsiteX0" fmla="*/ 0 w 3903423"/>
                <a:gd name="connsiteY0" fmla="*/ 73801 h 442800"/>
                <a:gd name="connsiteX1" fmla="*/ 73801 w 3903423"/>
                <a:gd name="connsiteY1" fmla="*/ 0 h 442800"/>
                <a:gd name="connsiteX2" fmla="*/ 3829622 w 3903423"/>
                <a:gd name="connsiteY2" fmla="*/ 0 h 442800"/>
                <a:gd name="connsiteX3" fmla="*/ 3903423 w 3903423"/>
                <a:gd name="connsiteY3" fmla="*/ 73801 h 442800"/>
                <a:gd name="connsiteX4" fmla="*/ 3903423 w 3903423"/>
                <a:gd name="connsiteY4" fmla="*/ 368999 h 442800"/>
                <a:gd name="connsiteX5" fmla="*/ 3829622 w 3903423"/>
                <a:gd name="connsiteY5" fmla="*/ 442800 h 442800"/>
                <a:gd name="connsiteX6" fmla="*/ 73801 w 3903423"/>
                <a:gd name="connsiteY6" fmla="*/ 442800 h 442800"/>
                <a:gd name="connsiteX7" fmla="*/ 0 w 3903423"/>
                <a:gd name="connsiteY7" fmla="*/ 368999 h 442800"/>
                <a:gd name="connsiteX8" fmla="*/ 0 w 3903423"/>
                <a:gd name="connsiteY8" fmla="*/ 73801 h 4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3423" h="442800">
                  <a:moveTo>
                    <a:pt x="0" y="73801"/>
                  </a:moveTo>
                  <a:cubicBezTo>
                    <a:pt x="0" y="33042"/>
                    <a:pt x="33042" y="0"/>
                    <a:pt x="73801" y="0"/>
                  </a:cubicBezTo>
                  <a:lnTo>
                    <a:pt x="3829622" y="0"/>
                  </a:lnTo>
                  <a:cubicBezTo>
                    <a:pt x="3870381" y="0"/>
                    <a:pt x="3903423" y="33042"/>
                    <a:pt x="3903423" y="73801"/>
                  </a:cubicBezTo>
                  <a:lnTo>
                    <a:pt x="3903423" y="368999"/>
                  </a:lnTo>
                  <a:cubicBezTo>
                    <a:pt x="3903423" y="409758"/>
                    <a:pt x="3870381" y="442800"/>
                    <a:pt x="3829622" y="442800"/>
                  </a:cubicBezTo>
                  <a:lnTo>
                    <a:pt x="73801" y="442800"/>
                  </a:lnTo>
                  <a:cubicBezTo>
                    <a:pt x="33042" y="442800"/>
                    <a:pt x="0" y="409758"/>
                    <a:pt x="0" y="368999"/>
                  </a:cubicBezTo>
                  <a:lnTo>
                    <a:pt x="0" y="738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9156" tIns="21616" rIns="169156" bIns="21616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solidFill>
                    <a:schemeClr val="bg1"/>
                  </a:solidFill>
                </a:rPr>
                <a:t>Jan 2021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46ED03E-806F-8A49-9E6D-9C193A63216B}"/>
              </a:ext>
            </a:extLst>
          </p:cNvPr>
          <p:cNvGrpSpPr/>
          <p:nvPr/>
        </p:nvGrpSpPr>
        <p:grpSpPr>
          <a:xfrm>
            <a:off x="6253247" y="5022742"/>
            <a:ext cx="5576319" cy="890944"/>
            <a:chOff x="6253247" y="5022742"/>
            <a:chExt cx="5576319" cy="890944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8178A2F0-8028-6A45-A5FC-FC5F45F2E1DE}"/>
                </a:ext>
              </a:extLst>
            </p:cNvPr>
            <p:cNvSpPr/>
            <p:nvPr/>
          </p:nvSpPr>
          <p:spPr>
            <a:xfrm>
              <a:off x="6253247" y="5218742"/>
              <a:ext cx="5576319" cy="694944"/>
            </a:xfrm>
            <a:custGeom>
              <a:avLst/>
              <a:gdLst>
                <a:gd name="connsiteX0" fmla="*/ 0 w 5576319"/>
                <a:gd name="connsiteY0" fmla="*/ 0 h 720562"/>
                <a:gd name="connsiteX1" fmla="*/ 5576319 w 5576319"/>
                <a:gd name="connsiteY1" fmla="*/ 0 h 720562"/>
                <a:gd name="connsiteX2" fmla="*/ 5576319 w 5576319"/>
                <a:gd name="connsiteY2" fmla="*/ 720562 h 720562"/>
                <a:gd name="connsiteX3" fmla="*/ 0 w 5576319"/>
                <a:gd name="connsiteY3" fmla="*/ 720562 h 720562"/>
                <a:gd name="connsiteX4" fmla="*/ 0 w 5576319"/>
                <a:gd name="connsiteY4" fmla="*/ 0 h 72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6319" h="720562">
                  <a:moveTo>
                    <a:pt x="0" y="0"/>
                  </a:moveTo>
                  <a:lnTo>
                    <a:pt x="5576319" y="0"/>
                  </a:lnTo>
                  <a:lnTo>
                    <a:pt x="5576319" y="720562"/>
                  </a:lnTo>
                  <a:lnTo>
                    <a:pt x="0" y="7205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4320" tIns="312420" rIns="274320" bIns="142240" numCol="1" spcCol="1270" anchor="t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 err="1">
                  <a:solidFill>
                    <a:schemeClr val="tx1"/>
                  </a:solidFill>
                </a:rPr>
                <a:t>SignifyHealth</a:t>
              </a:r>
              <a:r>
                <a:rPr lang="en-US" sz="2000" kern="1200" dirty="0">
                  <a:solidFill>
                    <a:schemeClr val="tx1"/>
                  </a:solidFill>
                </a:rPr>
                <a:t> IPO valuation of $7.12 B</a:t>
              </a: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EBFEF14-C47D-C543-A35A-BD61CA43BB0F}"/>
                </a:ext>
              </a:extLst>
            </p:cNvPr>
            <p:cNvSpPr/>
            <p:nvPr/>
          </p:nvSpPr>
          <p:spPr>
            <a:xfrm>
              <a:off x="6532062" y="5022742"/>
              <a:ext cx="3903423" cy="384048"/>
            </a:xfrm>
            <a:custGeom>
              <a:avLst/>
              <a:gdLst>
                <a:gd name="connsiteX0" fmla="*/ 0 w 3903423"/>
                <a:gd name="connsiteY0" fmla="*/ 73801 h 442800"/>
                <a:gd name="connsiteX1" fmla="*/ 73801 w 3903423"/>
                <a:gd name="connsiteY1" fmla="*/ 0 h 442800"/>
                <a:gd name="connsiteX2" fmla="*/ 3829622 w 3903423"/>
                <a:gd name="connsiteY2" fmla="*/ 0 h 442800"/>
                <a:gd name="connsiteX3" fmla="*/ 3903423 w 3903423"/>
                <a:gd name="connsiteY3" fmla="*/ 73801 h 442800"/>
                <a:gd name="connsiteX4" fmla="*/ 3903423 w 3903423"/>
                <a:gd name="connsiteY4" fmla="*/ 368999 h 442800"/>
                <a:gd name="connsiteX5" fmla="*/ 3829622 w 3903423"/>
                <a:gd name="connsiteY5" fmla="*/ 442800 h 442800"/>
                <a:gd name="connsiteX6" fmla="*/ 73801 w 3903423"/>
                <a:gd name="connsiteY6" fmla="*/ 442800 h 442800"/>
                <a:gd name="connsiteX7" fmla="*/ 0 w 3903423"/>
                <a:gd name="connsiteY7" fmla="*/ 368999 h 442800"/>
                <a:gd name="connsiteX8" fmla="*/ 0 w 3903423"/>
                <a:gd name="connsiteY8" fmla="*/ 73801 h 4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3423" h="442800">
                  <a:moveTo>
                    <a:pt x="0" y="73801"/>
                  </a:moveTo>
                  <a:cubicBezTo>
                    <a:pt x="0" y="33042"/>
                    <a:pt x="33042" y="0"/>
                    <a:pt x="73801" y="0"/>
                  </a:cubicBezTo>
                  <a:lnTo>
                    <a:pt x="3829622" y="0"/>
                  </a:lnTo>
                  <a:cubicBezTo>
                    <a:pt x="3870381" y="0"/>
                    <a:pt x="3903423" y="33042"/>
                    <a:pt x="3903423" y="73801"/>
                  </a:cubicBezTo>
                  <a:lnTo>
                    <a:pt x="3903423" y="368999"/>
                  </a:lnTo>
                  <a:cubicBezTo>
                    <a:pt x="3903423" y="409758"/>
                    <a:pt x="3870381" y="442800"/>
                    <a:pt x="3829622" y="442800"/>
                  </a:cubicBezTo>
                  <a:lnTo>
                    <a:pt x="73801" y="442800"/>
                  </a:lnTo>
                  <a:cubicBezTo>
                    <a:pt x="33042" y="442800"/>
                    <a:pt x="0" y="409758"/>
                    <a:pt x="0" y="368999"/>
                  </a:cubicBezTo>
                  <a:lnTo>
                    <a:pt x="0" y="738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9156" tIns="21616" rIns="169156" bIns="21616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solidFill>
                    <a:schemeClr val="bg1"/>
                  </a:solidFill>
                </a:rPr>
                <a:t>Feb 2021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EC80D40-AE39-FD4C-B200-40BE3DC7A49C}"/>
              </a:ext>
            </a:extLst>
          </p:cNvPr>
          <p:cNvGrpSpPr/>
          <p:nvPr/>
        </p:nvGrpSpPr>
        <p:grpSpPr>
          <a:xfrm>
            <a:off x="362435" y="1519578"/>
            <a:ext cx="5576319" cy="892441"/>
            <a:chOff x="362435" y="1519578"/>
            <a:chExt cx="5576319" cy="892441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A531C65-6974-0449-956F-49754E35760B}"/>
                </a:ext>
              </a:extLst>
            </p:cNvPr>
            <p:cNvSpPr/>
            <p:nvPr/>
          </p:nvSpPr>
          <p:spPr>
            <a:xfrm>
              <a:off x="362435" y="1715869"/>
              <a:ext cx="5576319" cy="696150"/>
            </a:xfrm>
            <a:custGeom>
              <a:avLst/>
              <a:gdLst>
                <a:gd name="connsiteX0" fmla="*/ 0 w 5576319"/>
                <a:gd name="connsiteY0" fmla="*/ 0 h 696150"/>
                <a:gd name="connsiteX1" fmla="*/ 5576319 w 5576319"/>
                <a:gd name="connsiteY1" fmla="*/ 0 h 696150"/>
                <a:gd name="connsiteX2" fmla="*/ 5576319 w 5576319"/>
                <a:gd name="connsiteY2" fmla="*/ 696150 h 696150"/>
                <a:gd name="connsiteX3" fmla="*/ 0 w 5576319"/>
                <a:gd name="connsiteY3" fmla="*/ 696150 h 696150"/>
                <a:gd name="connsiteX4" fmla="*/ 0 w 5576319"/>
                <a:gd name="connsiteY4" fmla="*/ 0 h 69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6319" h="696150">
                  <a:moveTo>
                    <a:pt x="0" y="0"/>
                  </a:moveTo>
                  <a:lnTo>
                    <a:pt x="5576319" y="0"/>
                  </a:lnTo>
                  <a:lnTo>
                    <a:pt x="5576319" y="696150"/>
                  </a:lnTo>
                  <a:lnTo>
                    <a:pt x="0" y="696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4320" tIns="270764" rIns="274320" bIns="142240" numCol="1" spcCol="1270" anchor="t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/>
                <a:t>HCARU SPAC $300M IPO</a:t>
              </a: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8195925-1DAB-314E-8561-E977DA53E2D5}"/>
                </a:ext>
              </a:extLst>
            </p:cNvPr>
            <p:cNvSpPr/>
            <p:nvPr/>
          </p:nvSpPr>
          <p:spPr>
            <a:xfrm>
              <a:off x="641250" y="1519578"/>
              <a:ext cx="3903423" cy="384048"/>
            </a:xfrm>
            <a:custGeom>
              <a:avLst/>
              <a:gdLst>
                <a:gd name="connsiteX0" fmla="*/ 0 w 3903423"/>
                <a:gd name="connsiteY0" fmla="*/ 63961 h 383760"/>
                <a:gd name="connsiteX1" fmla="*/ 63961 w 3903423"/>
                <a:gd name="connsiteY1" fmla="*/ 0 h 383760"/>
                <a:gd name="connsiteX2" fmla="*/ 3839462 w 3903423"/>
                <a:gd name="connsiteY2" fmla="*/ 0 h 383760"/>
                <a:gd name="connsiteX3" fmla="*/ 3903423 w 3903423"/>
                <a:gd name="connsiteY3" fmla="*/ 63961 h 383760"/>
                <a:gd name="connsiteX4" fmla="*/ 3903423 w 3903423"/>
                <a:gd name="connsiteY4" fmla="*/ 319799 h 383760"/>
                <a:gd name="connsiteX5" fmla="*/ 3839462 w 3903423"/>
                <a:gd name="connsiteY5" fmla="*/ 383760 h 383760"/>
                <a:gd name="connsiteX6" fmla="*/ 63961 w 3903423"/>
                <a:gd name="connsiteY6" fmla="*/ 383760 h 383760"/>
                <a:gd name="connsiteX7" fmla="*/ 0 w 3903423"/>
                <a:gd name="connsiteY7" fmla="*/ 319799 h 383760"/>
                <a:gd name="connsiteX8" fmla="*/ 0 w 3903423"/>
                <a:gd name="connsiteY8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3423" h="383760">
                  <a:moveTo>
                    <a:pt x="0" y="63961"/>
                  </a:moveTo>
                  <a:cubicBezTo>
                    <a:pt x="0" y="28636"/>
                    <a:pt x="28636" y="0"/>
                    <a:pt x="63961" y="0"/>
                  </a:cubicBezTo>
                  <a:lnTo>
                    <a:pt x="3839462" y="0"/>
                  </a:lnTo>
                  <a:cubicBezTo>
                    <a:pt x="3874787" y="0"/>
                    <a:pt x="3903423" y="28636"/>
                    <a:pt x="3903423" y="63961"/>
                  </a:cubicBezTo>
                  <a:lnTo>
                    <a:pt x="3903423" y="319799"/>
                  </a:lnTo>
                  <a:cubicBezTo>
                    <a:pt x="3903423" y="355124"/>
                    <a:pt x="3874787" y="383760"/>
                    <a:pt x="3839462" y="383760"/>
                  </a:cubicBezTo>
                  <a:lnTo>
                    <a:pt x="63961" y="383760"/>
                  </a:lnTo>
                  <a:cubicBezTo>
                    <a:pt x="28636" y="383760"/>
                    <a:pt x="0" y="355124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274" tIns="18734" rIns="166274" bIns="18734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/>
                <a:t>Oct 2020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253B5DC-70BD-F144-B5ED-F22169D88545}"/>
              </a:ext>
            </a:extLst>
          </p:cNvPr>
          <p:cNvGrpSpPr/>
          <p:nvPr/>
        </p:nvGrpSpPr>
        <p:grpSpPr>
          <a:xfrm>
            <a:off x="362435" y="2552662"/>
            <a:ext cx="5576319" cy="888031"/>
            <a:chOff x="362435" y="2540969"/>
            <a:chExt cx="5576319" cy="888031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5B2888F-FB35-8B49-8D1A-80201EE2423A}"/>
                </a:ext>
              </a:extLst>
            </p:cNvPr>
            <p:cNvSpPr/>
            <p:nvPr/>
          </p:nvSpPr>
          <p:spPr>
            <a:xfrm>
              <a:off x="362435" y="2732850"/>
              <a:ext cx="5576319" cy="696150"/>
            </a:xfrm>
            <a:custGeom>
              <a:avLst/>
              <a:gdLst>
                <a:gd name="connsiteX0" fmla="*/ 0 w 5576319"/>
                <a:gd name="connsiteY0" fmla="*/ 0 h 696150"/>
                <a:gd name="connsiteX1" fmla="*/ 5576319 w 5576319"/>
                <a:gd name="connsiteY1" fmla="*/ 0 h 696150"/>
                <a:gd name="connsiteX2" fmla="*/ 5576319 w 5576319"/>
                <a:gd name="connsiteY2" fmla="*/ 696150 h 696150"/>
                <a:gd name="connsiteX3" fmla="*/ 0 w 5576319"/>
                <a:gd name="connsiteY3" fmla="*/ 696150 h 696150"/>
                <a:gd name="connsiteX4" fmla="*/ 0 w 5576319"/>
                <a:gd name="connsiteY4" fmla="*/ 0 h 69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6319" h="696150">
                  <a:moveTo>
                    <a:pt x="0" y="0"/>
                  </a:moveTo>
                  <a:lnTo>
                    <a:pt x="5576319" y="0"/>
                  </a:lnTo>
                  <a:lnTo>
                    <a:pt x="5576319" y="696150"/>
                  </a:lnTo>
                  <a:lnTo>
                    <a:pt x="0" y="696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4320" tIns="270764" rIns="274320" bIns="142240" numCol="1" spcCol="1270" anchor="t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/>
                <a:t>CanoHealth $4.4B IPO</a:t>
              </a: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957E8B6-40FB-9146-A0BE-0C5D67114B1A}"/>
                </a:ext>
              </a:extLst>
            </p:cNvPr>
            <p:cNvSpPr/>
            <p:nvPr/>
          </p:nvSpPr>
          <p:spPr>
            <a:xfrm>
              <a:off x="641250" y="2540969"/>
              <a:ext cx="3903423" cy="384048"/>
            </a:xfrm>
            <a:custGeom>
              <a:avLst/>
              <a:gdLst>
                <a:gd name="connsiteX0" fmla="*/ 0 w 3903423"/>
                <a:gd name="connsiteY0" fmla="*/ 63961 h 383760"/>
                <a:gd name="connsiteX1" fmla="*/ 63961 w 3903423"/>
                <a:gd name="connsiteY1" fmla="*/ 0 h 383760"/>
                <a:gd name="connsiteX2" fmla="*/ 3839462 w 3903423"/>
                <a:gd name="connsiteY2" fmla="*/ 0 h 383760"/>
                <a:gd name="connsiteX3" fmla="*/ 3903423 w 3903423"/>
                <a:gd name="connsiteY3" fmla="*/ 63961 h 383760"/>
                <a:gd name="connsiteX4" fmla="*/ 3903423 w 3903423"/>
                <a:gd name="connsiteY4" fmla="*/ 319799 h 383760"/>
                <a:gd name="connsiteX5" fmla="*/ 3839462 w 3903423"/>
                <a:gd name="connsiteY5" fmla="*/ 383760 h 383760"/>
                <a:gd name="connsiteX6" fmla="*/ 63961 w 3903423"/>
                <a:gd name="connsiteY6" fmla="*/ 383760 h 383760"/>
                <a:gd name="connsiteX7" fmla="*/ 0 w 3903423"/>
                <a:gd name="connsiteY7" fmla="*/ 319799 h 383760"/>
                <a:gd name="connsiteX8" fmla="*/ 0 w 3903423"/>
                <a:gd name="connsiteY8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3423" h="383760">
                  <a:moveTo>
                    <a:pt x="0" y="63961"/>
                  </a:moveTo>
                  <a:cubicBezTo>
                    <a:pt x="0" y="28636"/>
                    <a:pt x="28636" y="0"/>
                    <a:pt x="63961" y="0"/>
                  </a:cubicBezTo>
                  <a:lnTo>
                    <a:pt x="3839462" y="0"/>
                  </a:lnTo>
                  <a:cubicBezTo>
                    <a:pt x="3874787" y="0"/>
                    <a:pt x="3903423" y="28636"/>
                    <a:pt x="3903423" y="63961"/>
                  </a:cubicBezTo>
                  <a:lnTo>
                    <a:pt x="3903423" y="319799"/>
                  </a:lnTo>
                  <a:cubicBezTo>
                    <a:pt x="3903423" y="355124"/>
                    <a:pt x="3874787" y="383760"/>
                    <a:pt x="3839462" y="383760"/>
                  </a:cubicBezTo>
                  <a:lnTo>
                    <a:pt x="63961" y="383760"/>
                  </a:lnTo>
                  <a:cubicBezTo>
                    <a:pt x="28636" y="383760"/>
                    <a:pt x="0" y="355124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274" tIns="18734" rIns="166274" bIns="18734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/>
                <a:t>Nov 2020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B2DE16C-2637-494D-8476-581A6DC2F7BF}"/>
              </a:ext>
            </a:extLst>
          </p:cNvPr>
          <p:cNvGrpSpPr/>
          <p:nvPr/>
        </p:nvGrpSpPr>
        <p:grpSpPr>
          <a:xfrm>
            <a:off x="362435" y="3581336"/>
            <a:ext cx="5576319" cy="1188576"/>
            <a:chOff x="362435" y="3530099"/>
            <a:chExt cx="5576319" cy="1188576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326B4EA-31FB-F940-A9E7-FC5BD23E4F3A}"/>
                </a:ext>
              </a:extLst>
            </p:cNvPr>
            <p:cNvSpPr/>
            <p:nvPr/>
          </p:nvSpPr>
          <p:spPr>
            <a:xfrm>
              <a:off x="362435" y="3721979"/>
              <a:ext cx="5576319" cy="996696"/>
            </a:xfrm>
            <a:custGeom>
              <a:avLst/>
              <a:gdLst>
                <a:gd name="connsiteX0" fmla="*/ 0 w 5576319"/>
                <a:gd name="connsiteY0" fmla="*/ 0 h 1208025"/>
                <a:gd name="connsiteX1" fmla="*/ 5576319 w 5576319"/>
                <a:gd name="connsiteY1" fmla="*/ 0 h 1208025"/>
                <a:gd name="connsiteX2" fmla="*/ 5576319 w 5576319"/>
                <a:gd name="connsiteY2" fmla="*/ 1208025 h 1208025"/>
                <a:gd name="connsiteX3" fmla="*/ 0 w 5576319"/>
                <a:gd name="connsiteY3" fmla="*/ 1208025 h 1208025"/>
                <a:gd name="connsiteX4" fmla="*/ 0 w 5576319"/>
                <a:gd name="connsiteY4" fmla="*/ 0 h 120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6319" h="1208025">
                  <a:moveTo>
                    <a:pt x="0" y="0"/>
                  </a:moveTo>
                  <a:lnTo>
                    <a:pt x="5576319" y="0"/>
                  </a:lnTo>
                  <a:lnTo>
                    <a:pt x="5576319" y="1208025"/>
                  </a:lnTo>
                  <a:lnTo>
                    <a:pt x="0" y="12080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4320" tIns="270764" rIns="274320" bIns="142240" numCol="1" spcCol="1270" anchor="t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/>
                <a:t>Arsenal Capital Partners Acquires </a:t>
              </a:r>
              <a:r>
                <a:rPr lang="en-US" sz="2000" kern="1200" dirty="0" err="1"/>
                <a:t>BestValue</a:t>
              </a:r>
              <a:r>
                <a:rPr lang="en-US" sz="2000" kern="1200" dirty="0"/>
                <a:t> Healthcare (PCPs in South FL)</a:t>
              </a: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EDB7017-DEFD-4147-8A3D-87F0A5699D60}"/>
                </a:ext>
              </a:extLst>
            </p:cNvPr>
            <p:cNvSpPr/>
            <p:nvPr/>
          </p:nvSpPr>
          <p:spPr>
            <a:xfrm>
              <a:off x="641250" y="3530099"/>
              <a:ext cx="3903423" cy="384048"/>
            </a:xfrm>
            <a:custGeom>
              <a:avLst/>
              <a:gdLst>
                <a:gd name="connsiteX0" fmla="*/ 0 w 3903423"/>
                <a:gd name="connsiteY0" fmla="*/ 63961 h 383760"/>
                <a:gd name="connsiteX1" fmla="*/ 63961 w 3903423"/>
                <a:gd name="connsiteY1" fmla="*/ 0 h 383760"/>
                <a:gd name="connsiteX2" fmla="*/ 3839462 w 3903423"/>
                <a:gd name="connsiteY2" fmla="*/ 0 h 383760"/>
                <a:gd name="connsiteX3" fmla="*/ 3903423 w 3903423"/>
                <a:gd name="connsiteY3" fmla="*/ 63961 h 383760"/>
                <a:gd name="connsiteX4" fmla="*/ 3903423 w 3903423"/>
                <a:gd name="connsiteY4" fmla="*/ 319799 h 383760"/>
                <a:gd name="connsiteX5" fmla="*/ 3839462 w 3903423"/>
                <a:gd name="connsiteY5" fmla="*/ 383760 h 383760"/>
                <a:gd name="connsiteX6" fmla="*/ 63961 w 3903423"/>
                <a:gd name="connsiteY6" fmla="*/ 383760 h 383760"/>
                <a:gd name="connsiteX7" fmla="*/ 0 w 3903423"/>
                <a:gd name="connsiteY7" fmla="*/ 319799 h 383760"/>
                <a:gd name="connsiteX8" fmla="*/ 0 w 3903423"/>
                <a:gd name="connsiteY8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3423" h="383760">
                  <a:moveTo>
                    <a:pt x="0" y="63961"/>
                  </a:moveTo>
                  <a:cubicBezTo>
                    <a:pt x="0" y="28636"/>
                    <a:pt x="28636" y="0"/>
                    <a:pt x="63961" y="0"/>
                  </a:cubicBezTo>
                  <a:lnTo>
                    <a:pt x="3839462" y="0"/>
                  </a:lnTo>
                  <a:cubicBezTo>
                    <a:pt x="3874787" y="0"/>
                    <a:pt x="3903423" y="28636"/>
                    <a:pt x="3903423" y="63961"/>
                  </a:cubicBezTo>
                  <a:lnTo>
                    <a:pt x="3903423" y="319799"/>
                  </a:lnTo>
                  <a:cubicBezTo>
                    <a:pt x="3903423" y="355124"/>
                    <a:pt x="3874787" y="383760"/>
                    <a:pt x="3839462" y="383760"/>
                  </a:cubicBezTo>
                  <a:lnTo>
                    <a:pt x="63961" y="383760"/>
                  </a:lnTo>
                  <a:cubicBezTo>
                    <a:pt x="28636" y="383760"/>
                    <a:pt x="0" y="355124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274" tIns="18734" rIns="166274" bIns="18734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/>
                <a:t>Nov 2020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FBB6F6A-E4CF-DE4B-9A7B-828A9BF257B0}"/>
              </a:ext>
            </a:extLst>
          </p:cNvPr>
          <p:cNvGrpSpPr/>
          <p:nvPr/>
        </p:nvGrpSpPr>
        <p:grpSpPr>
          <a:xfrm>
            <a:off x="362435" y="4910555"/>
            <a:ext cx="5576319" cy="1185526"/>
            <a:chOff x="362435" y="4728160"/>
            <a:chExt cx="5576319" cy="1185526"/>
          </a:xfrm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C133A95-83FA-514E-AAC3-122D82DAAC33}"/>
                </a:ext>
              </a:extLst>
            </p:cNvPr>
            <p:cNvSpPr/>
            <p:nvPr/>
          </p:nvSpPr>
          <p:spPr>
            <a:xfrm>
              <a:off x="362435" y="4916990"/>
              <a:ext cx="5576319" cy="996696"/>
            </a:xfrm>
            <a:custGeom>
              <a:avLst/>
              <a:gdLst>
                <a:gd name="connsiteX0" fmla="*/ 0 w 5576319"/>
                <a:gd name="connsiteY0" fmla="*/ 0 h 941850"/>
                <a:gd name="connsiteX1" fmla="*/ 5576319 w 5576319"/>
                <a:gd name="connsiteY1" fmla="*/ 0 h 941850"/>
                <a:gd name="connsiteX2" fmla="*/ 5576319 w 5576319"/>
                <a:gd name="connsiteY2" fmla="*/ 941850 h 941850"/>
                <a:gd name="connsiteX3" fmla="*/ 0 w 5576319"/>
                <a:gd name="connsiteY3" fmla="*/ 941850 h 941850"/>
                <a:gd name="connsiteX4" fmla="*/ 0 w 5576319"/>
                <a:gd name="connsiteY4" fmla="*/ 0 h 94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6319" h="941850">
                  <a:moveTo>
                    <a:pt x="0" y="0"/>
                  </a:moveTo>
                  <a:lnTo>
                    <a:pt x="5576319" y="0"/>
                  </a:lnTo>
                  <a:lnTo>
                    <a:pt x="5576319" y="941850"/>
                  </a:lnTo>
                  <a:lnTo>
                    <a:pt x="0" y="94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4320" tIns="270764" rIns="274320" bIns="142240" numCol="1" spcCol="1270" anchor="t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/>
                <a:t>Sun Capital Partners Affiliate acquires Miami Beach Medical Group</a:t>
              </a: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ACBBE663-8023-3A4D-AA74-D4A5FD0F64EC}"/>
                </a:ext>
              </a:extLst>
            </p:cNvPr>
            <p:cNvSpPr/>
            <p:nvPr/>
          </p:nvSpPr>
          <p:spPr>
            <a:xfrm>
              <a:off x="641250" y="4728160"/>
              <a:ext cx="3903423" cy="384048"/>
            </a:xfrm>
            <a:custGeom>
              <a:avLst/>
              <a:gdLst>
                <a:gd name="connsiteX0" fmla="*/ 0 w 3903423"/>
                <a:gd name="connsiteY0" fmla="*/ 63961 h 383760"/>
                <a:gd name="connsiteX1" fmla="*/ 63961 w 3903423"/>
                <a:gd name="connsiteY1" fmla="*/ 0 h 383760"/>
                <a:gd name="connsiteX2" fmla="*/ 3839462 w 3903423"/>
                <a:gd name="connsiteY2" fmla="*/ 0 h 383760"/>
                <a:gd name="connsiteX3" fmla="*/ 3903423 w 3903423"/>
                <a:gd name="connsiteY3" fmla="*/ 63961 h 383760"/>
                <a:gd name="connsiteX4" fmla="*/ 3903423 w 3903423"/>
                <a:gd name="connsiteY4" fmla="*/ 319799 h 383760"/>
                <a:gd name="connsiteX5" fmla="*/ 3839462 w 3903423"/>
                <a:gd name="connsiteY5" fmla="*/ 383760 h 383760"/>
                <a:gd name="connsiteX6" fmla="*/ 63961 w 3903423"/>
                <a:gd name="connsiteY6" fmla="*/ 383760 h 383760"/>
                <a:gd name="connsiteX7" fmla="*/ 0 w 3903423"/>
                <a:gd name="connsiteY7" fmla="*/ 319799 h 383760"/>
                <a:gd name="connsiteX8" fmla="*/ 0 w 3903423"/>
                <a:gd name="connsiteY8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3423" h="383760">
                  <a:moveTo>
                    <a:pt x="0" y="63961"/>
                  </a:moveTo>
                  <a:cubicBezTo>
                    <a:pt x="0" y="28636"/>
                    <a:pt x="28636" y="0"/>
                    <a:pt x="63961" y="0"/>
                  </a:cubicBezTo>
                  <a:lnTo>
                    <a:pt x="3839462" y="0"/>
                  </a:lnTo>
                  <a:cubicBezTo>
                    <a:pt x="3874787" y="0"/>
                    <a:pt x="3903423" y="28636"/>
                    <a:pt x="3903423" y="63961"/>
                  </a:cubicBezTo>
                  <a:lnTo>
                    <a:pt x="3903423" y="319799"/>
                  </a:lnTo>
                  <a:cubicBezTo>
                    <a:pt x="3903423" y="355124"/>
                    <a:pt x="3874787" y="383760"/>
                    <a:pt x="3839462" y="383760"/>
                  </a:cubicBezTo>
                  <a:lnTo>
                    <a:pt x="63961" y="383760"/>
                  </a:lnTo>
                  <a:cubicBezTo>
                    <a:pt x="28636" y="383760"/>
                    <a:pt x="0" y="355124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274" tIns="18734" rIns="166274" bIns="18734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/>
                <a:t>Nov 2020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DA7161D4-B511-8B48-B456-B36D5FD17F0E}"/>
              </a:ext>
            </a:extLst>
          </p:cNvPr>
          <p:cNvSpPr txBox="1"/>
          <p:nvPr/>
        </p:nvSpPr>
        <p:spPr>
          <a:xfrm>
            <a:off x="1193800" y="-8509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1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41987-B0C3-429E-840F-3479FCEE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DCE is a prime example of a</a:t>
            </a:r>
            <a:br>
              <a:rPr lang="en-US" sz="2800" dirty="0"/>
            </a:br>
            <a:r>
              <a:rPr lang="en-US" sz="4800" dirty="0"/>
              <a:t>Blue Ocean Strategy</a:t>
            </a:r>
            <a:endParaRPr lang="en-US" sz="32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3907DC-6B95-2A44-89FE-C5A08A22203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Harvard Business School Press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537078-2BA6-4D41-A493-932D909FD4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20" y="1690687"/>
            <a:ext cx="2773166" cy="418298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16308A-E8E7-C044-8033-4928F08B7390}"/>
              </a:ext>
            </a:extLst>
          </p:cNvPr>
          <p:cNvSpPr txBox="1"/>
          <p:nvPr/>
        </p:nvSpPr>
        <p:spPr>
          <a:xfrm>
            <a:off x="3827667" y="1690687"/>
            <a:ext cx="80829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>
                <a:solidFill>
                  <a:schemeClr val="bg1"/>
                </a:solidFill>
              </a:rPr>
              <a:t>Head-to-head competition creates a “red ocean” of rivals fighting over a shrinking profit pool.</a:t>
            </a:r>
          </a:p>
          <a:p>
            <a:pPr>
              <a:spcAft>
                <a:spcPts val="1800"/>
              </a:spcAft>
            </a:pPr>
            <a:r>
              <a:rPr lang="en-US" sz="2800" dirty="0">
                <a:solidFill>
                  <a:schemeClr val="bg1"/>
                </a:solidFill>
              </a:rPr>
              <a:t>“Blue oceans” are “uncontested market spaces ripe for growth, unleashing new demand.”</a:t>
            </a:r>
          </a:p>
          <a:p>
            <a:pPr>
              <a:spcAft>
                <a:spcPts val="1800"/>
              </a:spcAft>
            </a:pPr>
            <a:r>
              <a:rPr lang="en-US" sz="2800" dirty="0">
                <a:solidFill>
                  <a:schemeClr val="bg1"/>
                </a:solidFill>
              </a:rPr>
              <a:t>“Reconstruct market boundaries, focus on the big picture, reach beyond existing demand…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4BDED1-EF76-874C-8F24-11ADF7889AF2}"/>
              </a:ext>
            </a:extLst>
          </p:cNvPr>
          <p:cNvSpPr/>
          <p:nvPr/>
        </p:nvSpPr>
        <p:spPr>
          <a:xfrm>
            <a:off x="3827667" y="4830008"/>
            <a:ext cx="8082925" cy="1043667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Medicare Advantage is still growing quickly, 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but DCE taps a new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blue ocean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en-US" sz="28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458123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75659-341E-9C47-BE49-CF4CB1696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Stop the DCE Train and </a:t>
            </a:r>
            <a:br>
              <a:rPr lang="en-US" dirty="0"/>
            </a:br>
            <a:r>
              <a:rPr lang="en-US" dirty="0"/>
              <a:t>Save Medicare?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A15EF8-FF94-A14B-B864-BD831851567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87F61B-4C0D-E74D-8203-9C712EBE94E3}"/>
              </a:ext>
            </a:extLst>
          </p:cNvPr>
          <p:cNvSpPr txBox="1"/>
          <p:nvPr/>
        </p:nvSpPr>
        <p:spPr>
          <a:xfrm>
            <a:off x="1603267" y="2290226"/>
            <a:ext cx="898546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</a:rPr>
              <a:t>Your US representative and senators</a:t>
            </a:r>
          </a:p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</a:rPr>
              <a:t>Xavier Becerra (HHS Secretary)</a:t>
            </a:r>
          </a:p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</a:rPr>
              <a:t>Chiquita Brooks-</a:t>
            </a:r>
            <a:r>
              <a:rPr lang="en-US" sz="3200" dirty="0" err="1">
                <a:solidFill>
                  <a:schemeClr val="bg1"/>
                </a:solidFill>
              </a:rPr>
              <a:t>LaSure</a:t>
            </a:r>
            <a:r>
              <a:rPr lang="en-US" sz="3200" dirty="0">
                <a:solidFill>
                  <a:schemeClr val="bg1"/>
                </a:solidFill>
              </a:rPr>
              <a:t> (CMS Administrator)</a:t>
            </a:r>
          </a:p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</a:rPr>
              <a:t>Elizabeth Fowler (Director of CMMI)</a:t>
            </a:r>
          </a:p>
        </p:txBody>
      </p:sp>
    </p:spTree>
    <p:extLst>
      <p:ext uri="{BB962C8B-B14F-4D97-AF65-F5344CB8AC3E}">
        <p14:creationId xmlns:p14="http://schemas.microsoft.com/office/powerpoint/2010/main" val="3054276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76E32-C786-2746-9039-83120FDDD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74" y="365125"/>
            <a:ext cx="10515600" cy="1325563"/>
          </a:xfrm>
        </p:spPr>
        <p:txBody>
          <a:bodyPr/>
          <a:lstStyle/>
          <a:p>
            <a:r>
              <a:rPr lang="en-US" sz="3200" dirty="0"/>
              <a:t>Save the date for a free webinar about DCE</a:t>
            </a:r>
            <a:br>
              <a:rPr lang="en-US" dirty="0"/>
            </a:br>
            <a:r>
              <a:rPr lang="en-US" dirty="0"/>
              <a:t>Thurs. Sept. 23 9:00 EST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7163A4-3643-A843-8586-A35DC7330B4D}"/>
              </a:ext>
            </a:extLst>
          </p:cNvPr>
          <p:cNvSpPr txBox="1"/>
          <p:nvPr/>
        </p:nvSpPr>
        <p:spPr>
          <a:xfrm>
            <a:off x="176574" y="2254162"/>
            <a:ext cx="3398687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Featuring US Rep.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Katie Porter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D-Calif.</a:t>
            </a:r>
          </a:p>
        </p:txBody>
      </p:sp>
      <p:pic>
        <p:nvPicPr>
          <p:cNvPr id="1026" name="Picture 2" descr="The Recount on Twitter: &amp;quot;You know when you see @RepKatiePorter haul out the  whiteboard you&amp;#39;re in deep shit.… &amp;quot;">
            <a:extLst>
              <a:ext uri="{FF2B5EF4-FFF2-40B4-BE49-F238E27FC236}">
                <a16:creationId xmlns:a16="http://schemas.microsoft.com/office/drawing/2014/main" id="{7E43BE23-4D59-8F42-954E-90712637EB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99199" y="1690688"/>
            <a:ext cx="4793601" cy="316698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E52572-659F-344F-865F-4A1971AB433B}"/>
              </a:ext>
            </a:extLst>
          </p:cNvPr>
          <p:cNvSpPr txBox="1"/>
          <p:nvPr/>
        </p:nvSpPr>
        <p:spPr>
          <a:xfrm>
            <a:off x="176574" y="4895592"/>
            <a:ext cx="10515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Trudy Lieberman</a:t>
            </a:r>
            <a:r>
              <a:rPr lang="en-US" sz="2800" dirty="0">
                <a:solidFill>
                  <a:schemeClr val="bg1"/>
                </a:solidFill>
              </a:rPr>
              <a:t> (Columbia Journalism Review)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David </a:t>
            </a:r>
            <a:r>
              <a:rPr lang="en-US" sz="2800" b="1" dirty="0" err="1">
                <a:solidFill>
                  <a:schemeClr val="bg1"/>
                </a:solidFill>
              </a:rPr>
              <a:t>Lipschutz</a:t>
            </a:r>
            <a:r>
              <a:rPr lang="en-US" sz="2800" b="1" dirty="0">
                <a:solidFill>
                  <a:schemeClr val="bg1"/>
                </a:solidFill>
              </a:rPr>
              <a:t> JD </a:t>
            </a:r>
            <a:r>
              <a:rPr lang="en-US" sz="2800" dirty="0">
                <a:solidFill>
                  <a:schemeClr val="bg1"/>
                </a:solidFill>
              </a:rPr>
              <a:t>(Center for Medicare Advocacy)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Ed Weisbart MD </a:t>
            </a:r>
            <a:r>
              <a:rPr lang="en-US" sz="2800" dirty="0">
                <a:solidFill>
                  <a:schemeClr val="bg1"/>
                </a:solidFill>
              </a:rPr>
              <a:t>(PNHP)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31C88A-E6AE-DF46-A215-CB970E3F7395}"/>
              </a:ext>
            </a:extLst>
          </p:cNvPr>
          <p:cNvSpPr txBox="1"/>
          <p:nvPr/>
        </p:nvSpPr>
        <p:spPr>
          <a:xfrm>
            <a:off x="8642554" y="1974139"/>
            <a:ext cx="3372871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Co-sponsored by: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PNHP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Public Citizen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Social Security Works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UAW Region 1A Retirees</a:t>
            </a:r>
          </a:p>
          <a:p>
            <a:pPr algn="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…and many others</a:t>
            </a:r>
          </a:p>
        </p:txBody>
      </p:sp>
    </p:spTree>
    <p:extLst>
      <p:ext uri="{BB962C8B-B14F-4D97-AF65-F5344CB8AC3E}">
        <p14:creationId xmlns:p14="http://schemas.microsoft.com/office/powerpoint/2010/main" val="310053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uiExpand="1" build="p"/>
      <p:bldP spid="9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C13334CC-C524-0A4F-B6DC-BD9726AB3505}"/>
              </a:ext>
            </a:extLst>
          </p:cNvPr>
          <p:cNvSpPr/>
          <p:nvPr/>
        </p:nvSpPr>
        <p:spPr>
          <a:xfrm>
            <a:off x="657780" y="571765"/>
            <a:ext cx="5082448" cy="1694673"/>
          </a:xfrm>
          <a:custGeom>
            <a:avLst/>
            <a:gdLst>
              <a:gd name="connsiteX0" fmla="*/ 0 w 5082448"/>
              <a:gd name="connsiteY0" fmla="*/ 0 h 1694673"/>
              <a:gd name="connsiteX1" fmla="*/ 5082448 w 5082448"/>
              <a:gd name="connsiteY1" fmla="*/ 0 h 1694673"/>
              <a:gd name="connsiteX2" fmla="*/ 5082448 w 5082448"/>
              <a:gd name="connsiteY2" fmla="*/ 1694673 h 1694673"/>
              <a:gd name="connsiteX3" fmla="*/ 0 w 5082448"/>
              <a:gd name="connsiteY3" fmla="*/ 1694673 h 1694673"/>
              <a:gd name="connsiteX4" fmla="*/ 0 w 5082448"/>
              <a:gd name="connsiteY4" fmla="*/ 0 h 169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2448" h="1694673">
                <a:moveTo>
                  <a:pt x="0" y="0"/>
                </a:moveTo>
                <a:lnTo>
                  <a:pt x="5082448" y="0"/>
                </a:lnTo>
                <a:lnTo>
                  <a:pt x="5082448" y="1694673"/>
                </a:lnTo>
                <a:lnTo>
                  <a:pt x="0" y="1694673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84" tIns="130048" rIns="227584" bIns="130048" numCol="1" spcCol="1270" anchor="ctr" anchorCtr="0">
            <a:noAutofit/>
          </a:bodyPr>
          <a:lstStyle/>
          <a:p>
            <a:pPr marL="0" lvl="0" indent="0" algn="ctr" defTabSz="1422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32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Physicians for a National Health Program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FF4B928A-A75A-8E40-A99E-43A438F7476B}"/>
              </a:ext>
            </a:extLst>
          </p:cNvPr>
          <p:cNvSpPr/>
          <p:nvPr/>
        </p:nvSpPr>
        <p:spPr>
          <a:xfrm>
            <a:off x="657780" y="2266438"/>
            <a:ext cx="5082448" cy="3170476"/>
          </a:xfrm>
          <a:custGeom>
            <a:avLst/>
            <a:gdLst>
              <a:gd name="connsiteX0" fmla="*/ 0 w 5082448"/>
              <a:gd name="connsiteY0" fmla="*/ 0 h 2672257"/>
              <a:gd name="connsiteX1" fmla="*/ 5082448 w 5082448"/>
              <a:gd name="connsiteY1" fmla="*/ 0 h 2672257"/>
              <a:gd name="connsiteX2" fmla="*/ 5082448 w 5082448"/>
              <a:gd name="connsiteY2" fmla="*/ 2672257 h 2672257"/>
              <a:gd name="connsiteX3" fmla="*/ 0 w 5082448"/>
              <a:gd name="connsiteY3" fmla="*/ 2672257 h 2672257"/>
              <a:gd name="connsiteX4" fmla="*/ 0 w 5082448"/>
              <a:gd name="connsiteY4" fmla="*/ 0 h 267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2448" h="2672257">
                <a:moveTo>
                  <a:pt x="0" y="0"/>
                </a:moveTo>
                <a:lnTo>
                  <a:pt x="5082448" y="0"/>
                </a:lnTo>
                <a:lnTo>
                  <a:pt x="5082448" y="2672257"/>
                </a:lnTo>
                <a:lnTo>
                  <a:pt x="0" y="267225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6022" tIns="176022" rIns="234696" bIns="264033" numCol="1" spcCol="1270" anchor="t" anchorCtr="0">
            <a:noAutofit/>
          </a:bodyPr>
          <a:lstStyle/>
          <a:p>
            <a:pPr marL="285750" lvl="1" indent="-285750" algn="l" defTabSz="146685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har char="•"/>
            </a:pPr>
            <a:r>
              <a:rPr lang="en-US" sz="3300" kern="1200" dirty="0" err="1"/>
              <a:t>PNHP.org</a:t>
            </a:r>
            <a:endParaRPr lang="en-US" sz="3300" kern="1200" dirty="0"/>
          </a:p>
          <a:p>
            <a:pPr marL="285750" lvl="1" indent="-285750" algn="l" defTabSz="146685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har char="•"/>
            </a:pPr>
            <a:r>
              <a:rPr lang="en-US" sz="3300" kern="1200" dirty="0"/>
              <a:t>@PNHP</a:t>
            </a:r>
          </a:p>
          <a:p>
            <a:pPr marL="285750" lvl="1" indent="-285750" algn="l" defTabSz="146685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har char="•"/>
            </a:pPr>
            <a:r>
              <a:rPr lang="en-US" sz="3300" kern="1200" dirty="0"/>
              <a:t>Facebook.com/ DoctorsForSinglePayer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E33E6C01-6243-6145-8C1A-8A06AB7885BF}"/>
              </a:ext>
            </a:extLst>
          </p:cNvPr>
          <p:cNvSpPr/>
          <p:nvPr/>
        </p:nvSpPr>
        <p:spPr>
          <a:xfrm>
            <a:off x="6451771" y="571765"/>
            <a:ext cx="5082448" cy="1694673"/>
          </a:xfrm>
          <a:custGeom>
            <a:avLst/>
            <a:gdLst>
              <a:gd name="connsiteX0" fmla="*/ 0 w 5082448"/>
              <a:gd name="connsiteY0" fmla="*/ 0 h 1694673"/>
              <a:gd name="connsiteX1" fmla="*/ 5082448 w 5082448"/>
              <a:gd name="connsiteY1" fmla="*/ 0 h 1694673"/>
              <a:gd name="connsiteX2" fmla="*/ 5082448 w 5082448"/>
              <a:gd name="connsiteY2" fmla="*/ 1694673 h 1694673"/>
              <a:gd name="connsiteX3" fmla="*/ 0 w 5082448"/>
              <a:gd name="connsiteY3" fmla="*/ 1694673 h 1694673"/>
              <a:gd name="connsiteX4" fmla="*/ 0 w 5082448"/>
              <a:gd name="connsiteY4" fmla="*/ 0 h 169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2448" h="1694673">
                <a:moveTo>
                  <a:pt x="0" y="0"/>
                </a:moveTo>
                <a:lnTo>
                  <a:pt x="5082448" y="0"/>
                </a:lnTo>
                <a:lnTo>
                  <a:pt x="5082448" y="1694673"/>
                </a:lnTo>
                <a:lnTo>
                  <a:pt x="0" y="1694673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84" tIns="130048" rIns="227584" bIns="130048" numCol="1" spcCol="1270" anchor="ctr" anchorCtr="0">
            <a:noAutofit/>
          </a:bodyPr>
          <a:lstStyle/>
          <a:p>
            <a:pPr marL="0" lvl="0" indent="0" algn="ctr" defTabSz="1422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32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Students for a </a:t>
            </a:r>
          </a:p>
          <a:p>
            <a:pPr marL="0" lvl="0" indent="0" algn="ctr" defTabSz="1422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32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National Health Program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DAE111DD-690D-D04A-B290-BFA2FED6D427}"/>
              </a:ext>
            </a:extLst>
          </p:cNvPr>
          <p:cNvSpPr/>
          <p:nvPr/>
        </p:nvSpPr>
        <p:spPr>
          <a:xfrm>
            <a:off x="6451771" y="2266438"/>
            <a:ext cx="5082448" cy="3170476"/>
          </a:xfrm>
          <a:custGeom>
            <a:avLst/>
            <a:gdLst>
              <a:gd name="connsiteX0" fmla="*/ 0 w 5082448"/>
              <a:gd name="connsiteY0" fmla="*/ 0 h 2672257"/>
              <a:gd name="connsiteX1" fmla="*/ 5082448 w 5082448"/>
              <a:gd name="connsiteY1" fmla="*/ 0 h 2672257"/>
              <a:gd name="connsiteX2" fmla="*/ 5082448 w 5082448"/>
              <a:gd name="connsiteY2" fmla="*/ 2672257 h 2672257"/>
              <a:gd name="connsiteX3" fmla="*/ 0 w 5082448"/>
              <a:gd name="connsiteY3" fmla="*/ 2672257 h 2672257"/>
              <a:gd name="connsiteX4" fmla="*/ 0 w 5082448"/>
              <a:gd name="connsiteY4" fmla="*/ 0 h 267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2448" h="2672257">
                <a:moveTo>
                  <a:pt x="0" y="0"/>
                </a:moveTo>
                <a:lnTo>
                  <a:pt x="5082448" y="0"/>
                </a:lnTo>
                <a:lnTo>
                  <a:pt x="5082448" y="2672257"/>
                </a:lnTo>
                <a:lnTo>
                  <a:pt x="0" y="267225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6022" tIns="176022" rIns="234696" bIns="264033" numCol="1" spcCol="1270" anchor="t" anchorCtr="0">
            <a:noAutofit/>
          </a:bodyPr>
          <a:lstStyle/>
          <a:p>
            <a:pPr marL="0" lvl="1" algn="l" defTabSz="146685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300" i="1" kern="1200" dirty="0"/>
              <a:t>Free</a:t>
            </a:r>
            <a:r>
              <a:rPr lang="en-US" sz="3300" kern="1200" dirty="0"/>
              <a:t> student memberships at </a:t>
            </a:r>
            <a:r>
              <a:rPr lang="en-US" sz="3300" kern="1200" dirty="0" err="1"/>
              <a:t>student.PNHP.org</a:t>
            </a:r>
            <a:endParaRPr lang="en-US" sz="3300" kern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95104F-0FD0-E848-91C6-27BDDC5BA6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899" y="3961111"/>
            <a:ext cx="4990558" cy="138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6662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uiExpand="1" build="p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ent Arrow 64">
            <a:extLst>
              <a:ext uri="{FF2B5EF4-FFF2-40B4-BE49-F238E27FC236}">
                <a16:creationId xmlns:a16="http://schemas.microsoft.com/office/drawing/2014/main" id="{D716A10E-CB47-6744-A186-3771212AE68D}"/>
              </a:ext>
            </a:extLst>
          </p:cNvPr>
          <p:cNvSpPr/>
          <p:nvPr/>
        </p:nvSpPr>
        <p:spPr>
          <a:xfrm rot="16200000">
            <a:off x="2734677" y="-274723"/>
            <a:ext cx="3884222" cy="8095223"/>
          </a:xfrm>
          <a:prstGeom prst="bentArrow">
            <a:avLst>
              <a:gd name="adj1" fmla="val 11194"/>
              <a:gd name="adj2" fmla="val 12548"/>
              <a:gd name="adj3" fmla="val 11465"/>
              <a:gd name="adj4" fmla="val 43750"/>
            </a:avLst>
          </a:prstGeom>
          <a:solidFill>
            <a:srgbClr val="FFFF00">
              <a:alpha val="89804"/>
            </a:srgb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Title 65">
            <a:extLst>
              <a:ext uri="{FF2B5EF4-FFF2-40B4-BE49-F238E27FC236}">
                <a16:creationId xmlns:a16="http://schemas.microsoft.com/office/drawing/2014/main" id="{B9E93011-F6B4-4B40-9DEC-DBA28F36E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01165"/>
            <a:ext cx="11168743" cy="1325563"/>
          </a:xfrm>
        </p:spPr>
        <p:txBody>
          <a:bodyPr anchor="t">
            <a:normAutofit/>
          </a:bodyPr>
          <a:lstStyle/>
          <a:p>
            <a:r>
              <a:rPr lang="en-US" sz="4000" dirty="0"/>
              <a:t>Medicare Advantage Is a Money Machine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0C353-68C1-9845-9F86-44F2F5E6E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110" y="0"/>
            <a:ext cx="0" cy="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CFBC929E-72CB-5148-99E5-20F61506982A}"/>
              </a:ext>
            </a:extLst>
          </p:cNvPr>
          <p:cNvSpPr/>
          <p:nvPr/>
        </p:nvSpPr>
        <p:spPr>
          <a:xfrm>
            <a:off x="2976285" y="1038679"/>
            <a:ext cx="3777783" cy="792099"/>
          </a:xfrm>
          <a:custGeom>
            <a:avLst/>
            <a:gdLst>
              <a:gd name="connsiteX0" fmla="*/ 0 w 3777783"/>
              <a:gd name="connsiteY0" fmla="*/ 79210 h 792099"/>
              <a:gd name="connsiteX1" fmla="*/ 79210 w 3777783"/>
              <a:gd name="connsiteY1" fmla="*/ 0 h 792099"/>
              <a:gd name="connsiteX2" fmla="*/ 3698573 w 3777783"/>
              <a:gd name="connsiteY2" fmla="*/ 0 h 792099"/>
              <a:gd name="connsiteX3" fmla="*/ 3777783 w 3777783"/>
              <a:gd name="connsiteY3" fmla="*/ 79210 h 792099"/>
              <a:gd name="connsiteX4" fmla="*/ 3777783 w 3777783"/>
              <a:gd name="connsiteY4" fmla="*/ 712889 h 792099"/>
              <a:gd name="connsiteX5" fmla="*/ 3698573 w 3777783"/>
              <a:gd name="connsiteY5" fmla="*/ 792099 h 792099"/>
              <a:gd name="connsiteX6" fmla="*/ 79210 w 3777783"/>
              <a:gd name="connsiteY6" fmla="*/ 792099 h 792099"/>
              <a:gd name="connsiteX7" fmla="*/ 0 w 3777783"/>
              <a:gd name="connsiteY7" fmla="*/ 712889 h 792099"/>
              <a:gd name="connsiteX8" fmla="*/ 0 w 3777783"/>
              <a:gd name="connsiteY8" fmla="*/ 79210 h 79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7783" h="792099">
                <a:moveTo>
                  <a:pt x="0" y="79210"/>
                </a:moveTo>
                <a:cubicBezTo>
                  <a:pt x="0" y="35464"/>
                  <a:pt x="35464" y="0"/>
                  <a:pt x="79210" y="0"/>
                </a:cubicBezTo>
                <a:lnTo>
                  <a:pt x="3698573" y="0"/>
                </a:lnTo>
                <a:cubicBezTo>
                  <a:pt x="3742319" y="0"/>
                  <a:pt x="3777783" y="35464"/>
                  <a:pt x="3777783" y="79210"/>
                </a:cubicBezTo>
                <a:lnTo>
                  <a:pt x="3777783" y="712889"/>
                </a:lnTo>
                <a:cubicBezTo>
                  <a:pt x="3777783" y="756635"/>
                  <a:pt x="3742319" y="792099"/>
                  <a:pt x="3698573" y="792099"/>
                </a:cubicBezTo>
                <a:lnTo>
                  <a:pt x="79210" y="792099"/>
                </a:lnTo>
                <a:cubicBezTo>
                  <a:pt x="35464" y="792099"/>
                  <a:pt x="0" y="756635"/>
                  <a:pt x="0" y="712889"/>
                </a:cubicBezTo>
                <a:lnTo>
                  <a:pt x="0" y="7921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080" tIns="114640" rIns="814730" bIns="1146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400" kern="1200" dirty="0"/>
              <a:t>MA Plan submits </a:t>
            </a:r>
          </a:p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400" kern="1200" dirty="0"/>
              <a:t>more codes to CMS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0618E9FD-818E-4745-8570-9AD4B7F3636A}"/>
              </a:ext>
            </a:extLst>
          </p:cNvPr>
          <p:cNvSpPr/>
          <p:nvPr/>
        </p:nvSpPr>
        <p:spPr>
          <a:xfrm>
            <a:off x="3272750" y="1940791"/>
            <a:ext cx="3777783" cy="792099"/>
          </a:xfrm>
          <a:custGeom>
            <a:avLst/>
            <a:gdLst>
              <a:gd name="connsiteX0" fmla="*/ 0 w 3777783"/>
              <a:gd name="connsiteY0" fmla="*/ 79210 h 792099"/>
              <a:gd name="connsiteX1" fmla="*/ 79210 w 3777783"/>
              <a:gd name="connsiteY1" fmla="*/ 0 h 792099"/>
              <a:gd name="connsiteX2" fmla="*/ 3698573 w 3777783"/>
              <a:gd name="connsiteY2" fmla="*/ 0 h 792099"/>
              <a:gd name="connsiteX3" fmla="*/ 3777783 w 3777783"/>
              <a:gd name="connsiteY3" fmla="*/ 79210 h 792099"/>
              <a:gd name="connsiteX4" fmla="*/ 3777783 w 3777783"/>
              <a:gd name="connsiteY4" fmla="*/ 712889 h 792099"/>
              <a:gd name="connsiteX5" fmla="*/ 3698573 w 3777783"/>
              <a:gd name="connsiteY5" fmla="*/ 792099 h 792099"/>
              <a:gd name="connsiteX6" fmla="*/ 79210 w 3777783"/>
              <a:gd name="connsiteY6" fmla="*/ 792099 h 792099"/>
              <a:gd name="connsiteX7" fmla="*/ 0 w 3777783"/>
              <a:gd name="connsiteY7" fmla="*/ 712889 h 792099"/>
              <a:gd name="connsiteX8" fmla="*/ 0 w 3777783"/>
              <a:gd name="connsiteY8" fmla="*/ 79210 h 79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7783" h="792099">
                <a:moveTo>
                  <a:pt x="0" y="79210"/>
                </a:moveTo>
                <a:cubicBezTo>
                  <a:pt x="0" y="35464"/>
                  <a:pt x="35464" y="0"/>
                  <a:pt x="79210" y="0"/>
                </a:cubicBezTo>
                <a:lnTo>
                  <a:pt x="3698573" y="0"/>
                </a:lnTo>
                <a:cubicBezTo>
                  <a:pt x="3742319" y="0"/>
                  <a:pt x="3777783" y="35464"/>
                  <a:pt x="3777783" y="79210"/>
                </a:cubicBezTo>
                <a:lnTo>
                  <a:pt x="3777783" y="712889"/>
                </a:lnTo>
                <a:cubicBezTo>
                  <a:pt x="3777783" y="756635"/>
                  <a:pt x="3742319" y="792099"/>
                  <a:pt x="3698573" y="792099"/>
                </a:cubicBezTo>
                <a:lnTo>
                  <a:pt x="79210" y="792099"/>
                </a:lnTo>
                <a:cubicBezTo>
                  <a:pt x="35464" y="792099"/>
                  <a:pt x="0" y="756635"/>
                  <a:pt x="0" y="712889"/>
                </a:cubicBezTo>
                <a:lnTo>
                  <a:pt x="0" y="7921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080" tIns="114640" rIns="757610" bIns="1146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400" kern="1200" dirty="0"/>
              <a:t>CMS pays </a:t>
            </a:r>
          </a:p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400" kern="1200" dirty="0"/>
              <a:t>more to MA Plan</a:t>
            </a:r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95E6F67D-B97C-6248-BCDA-D449B935BBD4}"/>
              </a:ext>
            </a:extLst>
          </p:cNvPr>
          <p:cNvSpPr/>
          <p:nvPr/>
        </p:nvSpPr>
        <p:spPr>
          <a:xfrm>
            <a:off x="3593877" y="2842904"/>
            <a:ext cx="3777783" cy="792099"/>
          </a:xfrm>
          <a:custGeom>
            <a:avLst/>
            <a:gdLst>
              <a:gd name="connsiteX0" fmla="*/ 0 w 3777783"/>
              <a:gd name="connsiteY0" fmla="*/ 79210 h 792099"/>
              <a:gd name="connsiteX1" fmla="*/ 79210 w 3777783"/>
              <a:gd name="connsiteY1" fmla="*/ 0 h 792099"/>
              <a:gd name="connsiteX2" fmla="*/ 3698573 w 3777783"/>
              <a:gd name="connsiteY2" fmla="*/ 0 h 792099"/>
              <a:gd name="connsiteX3" fmla="*/ 3777783 w 3777783"/>
              <a:gd name="connsiteY3" fmla="*/ 79210 h 792099"/>
              <a:gd name="connsiteX4" fmla="*/ 3777783 w 3777783"/>
              <a:gd name="connsiteY4" fmla="*/ 712889 h 792099"/>
              <a:gd name="connsiteX5" fmla="*/ 3698573 w 3777783"/>
              <a:gd name="connsiteY5" fmla="*/ 792099 h 792099"/>
              <a:gd name="connsiteX6" fmla="*/ 79210 w 3777783"/>
              <a:gd name="connsiteY6" fmla="*/ 792099 h 792099"/>
              <a:gd name="connsiteX7" fmla="*/ 0 w 3777783"/>
              <a:gd name="connsiteY7" fmla="*/ 712889 h 792099"/>
              <a:gd name="connsiteX8" fmla="*/ 0 w 3777783"/>
              <a:gd name="connsiteY8" fmla="*/ 79210 h 79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7783" h="792099">
                <a:moveTo>
                  <a:pt x="0" y="79210"/>
                </a:moveTo>
                <a:cubicBezTo>
                  <a:pt x="0" y="35464"/>
                  <a:pt x="35464" y="0"/>
                  <a:pt x="79210" y="0"/>
                </a:cubicBezTo>
                <a:lnTo>
                  <a:pt x="3698573" y="0"/>
                </a:lnTo>
                <a:cubicBezTo>
                  <a:pt x="3742319" y="0"/>
                  <a:pt x="3777783" y="35464"/>
                  <a:pt x="3777783" y="79210"/>
                </a:cubicBezTo>
                <a:lnTo>
                  <a:pt x="3777783" y="712889"/>
                </a:lnTo>
                <a:cubicBezTo>
                  <a:pt x="3777783" y="756635"/>
                  <a:pt x="3742319" y="792099"/>
                  <a:pt x="3698573" y="792099"/>
                </a:cubicBezTo>
                <a:lnTo>
                  <a:pt x="79210" y="792099"/>
                </a:lnTo>
                <a:cubicBezTo>
                  <a:pt x="35464" y="792099"/>
                  <a:pt x="0" y="756635"/>
                  <a:pt x="0" y="712889"/>
                </a:cubicBezTo>
                <a:lnTo>
                  <a:pt x="0" y="7921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080" tIns="114640" rIns="757610" bIns="1146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400" kern="1200" dirty="0"/>
              <a:t>Slight improvements </a:t>
            </a:r>
          </a:p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400" kern="1200" dirty="0"/>
              <a:t>in MA Plan products</a:t>
            </a:r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E96BD2A4-3E3B-344B-B4DC-2CAFC3FB90C9}"/>
              </a:ext>
            </a:extLst>
          </p:cNvPr>
          <p:cNvSpPr/>
          <p:nvPr/>
        </p:nvSpPr>
        <p:spPr>
          <a:xfrm>
            <a:off x="3915005" y="3745017"/>
            <a:ext cx="3777783" cy="792099"/>
          </a:xfrm>
          <a:custGeom>
            <a:avLst/>
            <a:gdLst>
              <a:gd name="connsiteX0" fmla="*/ 0 w 3777783"/>
              <a:gd name="connsiteY0" fmla="*/ 79210 h 792099"/>
              <a:gd name="connsiteX1" fmla="*/ 79210 w 3777783"/>
              <a:gd name="connsiteY1" fmla="*/ 0 h 792099"/>
              <a:gd name="connsiteX2" fmla="*/ 3698573 w 3777783"/>
              <a:gd name="connsiteY2" fmla="*/ 0 h 792099"/>
              <a:gd name="connsiteX3" fmla="*/ 3777783 w 3777783"/>
              <a:gd name="connsiteY3" fmla="*/ 79210 h 792099"/>
              <a:gd name="connsiteX4" fmla="*/ 3777783 w 3777783"/>
              <a:gd name="connsiteY4" fmla="*/ 712889 h 792099"/>
              <a:gd name="connsiteX5" fmla="*/ 3698573 w 3777783"/>
              <a:gd name="connsiteY5" fmla="*/ 792099 h 792099"/>
              <a:gd name="connsiteX6" fmla="*/ 79210 w 3777783"/>
              <a:gd name="connsiteY6" fmla="*/ 792099 h 792099"/>
              <a:gd name="connsiteX7" fmla="*/ 0 w 3777783"/>
              <a:gd name="connsiteY7" fmla="*/ 712889 h 792099"/>
              <a:gd name="connsiteX8" fmla="*/ 0 w 3777783"/>
              <a:gd name="connsiteY8" fmla="*/ 79210 h 79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7783" h="792099">
                <a:moveTo>
                  <a:pt x="0" y="79210"/>
                </a:moveTo>
                <a:cubicBezTo>
                  <a:pt x="0" y="35464"/>
                  <a:pt x="35464" y="0"/>
                  <a:pt x="79210" y="0"/>
                </a:cubicBezTo>
                <a:lnTo>
                  <a:pt x="3698573" y="0"/>
                </a:lnTo>
                <a:cubicBezTo>
                  <a:pt x="3742319" y="0"/>
                  <a:pt x="3777783" y="35464"/>
                  <a:pt x="3777783" y="79210"/>
                </a:cubicBezTo>
                <a:lnTo>
                  <a:pt x="3777783" y="712889"/>
                </a:lnTo>
                <a:cubicBezTo>
                  <a:pt x="3777783" y="756635"/>
                  <a:pt x="3742319" y="792099"/>
                  <a:pt x="3698573" y="792099"/>
                </a:cubicBezTo>
                <a:lnTo>
                  <a:pt x="79210" y="792099"/>
                </a:lnTo>
                <a:cubicBezTo>
                  <a:pt x="35464" y="792099"/>
                  <a:pt x="0" y="756635"/>
                  <a:pt x="0" y="712889"/>
                </a:cubicBezTo>
                <a:lnTo>
                  <a:pt x="0" y="7921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080" tIns="114640" rIns="757610" bIns="114641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400" kern="1200" dirty="0"/>
              <a:t>More members </a:t>
            </a:r>
          </a:p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400" kern="1200" dirty="0"/>
              <a:t>join MA Plan</a:t>
            </a:r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AB9C7D84-F060-1343-89FD-BC6A69B6F834}"/>
              </a:ext>
            </a:extLst>
          </p:cNvPr>
          <p:cNvSpPr/>
          <p:nvPr/>
        </p:nvSpPr>
        <p:spPr>
          <a:xfrm>
            <a:off x="4236132" y="4647130"/>
            <a:ext cx="3777783" cy="792099"/>
          </a:xfrm>
          <a:custGeom>
            <a:avLst/>
            <a:gdLst>
              <a:gd name="connsiteX0" fmla="*/ 0 w 3777783"/>
              <a:gd name="connsiteY0" fmla="*/ 79210 h 792099"/>
              <a:gd name="connsiteX1" fmla="*/ 79210 w 3777783"/>
              <a:gd name="connsiteY1" fmla="*/ 0 h 792099"/>
              <a:gd name="connsiteX2" fmla="*/ 3698573 w 3777783"/>
              <a:gd name="connsiteY2" fmla="*/ 0 h 792099"/>
              <a:gd name="connsiteX3" fmla="*/ 3777783 w 3777783"/>
              <a:gd name="connsiteY3" fmla="*/ 79210 h 792099"/>
              <a:gd name="connsiteX4" fmla="*/ 3777783 w 3777783"/>
              <a:gd name="connsiteY4" fmla="*/ 712889 h 792099"/>
              <a:gd name="connsiteX5" fmla="*/ 3698573 w 3777783"/>
              <a:gd name="connsiteY5" fmla="*/ 792099 h 792099"/>
              <a:gd name="connsiteX6" fmla="*/ 79210 w 3777783"/>
              <a:gd name="connsiteY6" fmla="*/ 792099 h 792099"/>
              <a:gd name="connsiteX7" fmla="*/ 0 w 3777783"/>
              <a:gd name="connsiteY7" fmla="*/ 712889 h 792099"/>
              <a:gd name="connsiteX8" fmla="*/ 0 w 3777783"/>
              <a:gd name="connsiteY8" fmla="*/ 79210 h 79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7783" h="792099">
                <a:moveTo>
                  <a:pt x="0" y="79210"/>
                </a:moveTo>
                <a:cubicBezTo>
                  <a:pt x="0" y="35464"/>
                  <a:pt x="35464" y="0"/>
                  <a:pt x="79210" y="0"/>
                </a:cubicBezTo>
                <a:lnTo>
                  <a:pt x="3698573" y="0"/>
                </a:lnTo>
                <a:cubicBezTo>
                  <a:pt x="3742319" y="0"/>
                  <a:pt x="3777783" y="35464"/>
                  <a:pt x="3777783" y="79210"/>
                </a:cubicBezTo>
                <a:lnTo>
                  <a:pt x="3777783" y="712889"/>
                </a:lnTo>
                <a:cubicBezTo>
                  <a:pt x="3777783" y="756635"/>
                  <a:pt x="3742319" y="792099"/>
                  <a:pt x="3698573" y="792099"/>
                </a:cubicBezTo>
                <a:lnTo>
                  <a:pt x="79210" y="792099"/>
                </a:lnTo>
                <a:cubicBezTo>
                  <a:pt x="35464" y="792099"/>
                  <a:pt x="0" y="756635"/>
                  <a:pt x="0" y="712889"/>
                </a:cubicBezTo>
                <a:lnTo>
                  <a:pt x="0" y="7921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080" tIns="114640" rIns="757610" bIns="1146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400" kern="1200" dirty="0"/>
              <a:t>MA Plan grows</a:t>
            </a:r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D83AF7F8-2018-1546-B204-25022E881B3B}"/>
              </a:ext>
            </a:extLst>
          </p:cNvPr>
          <p:cNvSpPr/>
          <p:nvPr/>
        </p:nvSpPr>
        <p:spPr>
          <a:xfrm>
            <a:off x="6217102" y="1617351"/>
            <a:ext cx="514864" cy="514864"/>
          </a:xfrm>
          <a:custGeom>
            <a:avLst/>
            <a:gdLst>
              <a:gd name="connsiteX0" fmla="*/ 0 w 514864"/>
              <a:gd name="connsiteY0" fmla="*/ 283175 h 514864"/>
              <a:gd name="connsiteX1" fmla="*/ 115844 w 514864"/>
              <a:gd name="connsiteY1" fmla="*/ 283175 h 514864"/>
              <a:gd name="connsiteX2" fmla="*/ 115844 w 514864"/>
              <a:gd name="connsiteY2" fmla="*/ 0 h 514864"/>
              <a:gd name="connsiteX3" fmla="*/ 399020 w 514864"/>
              <a:gd name="connsiteY3" fmla="*/ 0 h 514864"/>
              <a:gd name="connsiteX4" fmla="*/ 399020 w 514864"/>
              <a:gd name="connsiteY4" fmla="*/ 283175 h 514864"/>
              <a:gd name="connsiteX5" fmla="*/ 514864 w 514864"/>
              <a:gd name="connsiteY5" fmla="*/ 283175 h 514864"/>
              <a:gd name="connsiteX6" fmla="*/ 257432 w 514864"/>
              <a:gd name="connsiteY6" fmla="*/ 514864 h 514864"/>
              <a:gd name="connsiteX7" fmla="*/ 0 w 514864"/>
              <a:gd name="connsiteY7" fmla="*/ 283175 h 51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864" h="514864">
                <a:moveTo>
                  <a:pt x="0" y="283175"/>
                </a:moveTo>
                <a:lnTo>
                  <a:pt x="115844" y="283175"/>
                </a:lnTo>
                <a:lnTo>
                  <a:pt x="115844" y="0"/>
                </a:lnTo>
                <a:lnTo>
                  <a:pt x="399020" y="0"/>
                </a:lnTo>
                <a:lnTo>
                  <a:pt x="399020" y="283175"/>
                </a:lnTo>
                <a:lnTo>
                  <a:pt x="514864" y="283175"/>
                </a:lnTo>
                <a:lnTo>
                  <a:pt x="257432" y="514864"/>
                </a:lnTo>
                <a:lnTo>
                  <a:pt x="0" y="28317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6324" tIns="30480" rIns="146324" bIns="157909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7A8BAEEB-4CEB-AB41-AACF-62CDCE3B3B00}"/>
              </a:ext>
            </a:extLst>
          </p:cNvPr>
          <p:cNvSpPr/>
          <p:nvPr/>
        </p:nvSpPr>
        <p:spPr>
          <a:xfrm>
            <a:off x="6538229" y="2519464"/>
            <a:ext cx="514864" cy="514864"/>
          </a:xfrm>
          <a:custGeom>
            <a:avLst/>
            <a:gdLst>
              <a:gd name="connsiteX0" fmla="*/ 0 w 514864"/>
              <a:gd name="connsiteY0" fmla="*/ 283175 h 514864"/>
              <a:gd name="connsiteX1" fmla="*/ 115844 w 514864"/>
              <a:gd name="connsiteY1" fmla="*/ 283175 h 514864"/>
              <a:gd name="connsiteX2" fmla="*/ 115844 w 514864"/>
              <a:gd name="connsiteY2" fmla="*/ 0 h 514864"/>
              <a:gd name="connsiteX3" fmla="*/ 399020 w 514864"/>
              <a:gd name="connsiteY3" fmla="*/ 0 h 514864"/>
              <a:gd name="connsiteX4" fmla="*/ 399020 w 514864"/>
              <a:gd name="connsiteY4" fmla="*/ 283175 h 514864"/>
              <a:gd name="connsiteX5" fmla="*/ 514864 w 514864"/>
              <a:gd name="connsiteY5" fmla="*/ 283175 h 514864"/>
              <a:gd name="connsiteX6" fmla="*/ 257432 w 514864"/>
              <a:gd name="connsiteY6" fmla="*/ 514864 h 514864"/>
              <a:gd name="connsiteX7" fmla="*/ 0 w 514864"/>
              <a:gd name="connsiteY7" fmla="*/ 283175 h 51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864" h="514864">
                <a:moveTo>
                  <a:pt x="0" y="283175"/>
                </a:moveTo>
                <a:lnTo>
                  <a:pt x="115844" y="283175"/>
                </a:lnTo>
                <a:lnTo>
                  <a:pt x="115844" y="0"/>
                </a:lnTo>
                <a:lnTo>
                  <a:pt x="399020" y="0"/>
                </a:lnTo>
                <a:lnTo>
                  <a:pt x="399020" y="283175"/>
                </a:lnTo>
                <a:lnTo>
                  <a:pt x="514864" y="283175"/>
                </a:lnTo>
                <a:lnTo>
                  <a:pt x="257432" y="514864"/>
                </a:lnTo>
                <a:lnTo>
                  <a:pt x="0" y="28317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6324" tIns="30480" rIns="146324" bIns="157909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387DAA8C-4F81-F942-B611-9140A46C83A9}"/>
              </a:ext>
            </a:extLst>
          </p:cNvPr>
          <p:cNvSpPr/>
          <p:nvPr/>
        </p:nvSpPr>
        <p:spPr>
          <a:xfrm>
            <a:off x="6859356" y="3408375"/>
            <a:ext cx="514864" cy="514864"/>
          </a:xfrm>
          <a:custGeom>
            <a:avLst/>
            <a:gdLst>
              <a:gd name="connsiteX0" fmla="*/ 0 w 514864"/>
              <a:gd name="connsiteY0" fmla="*/ 283175 h 514864"/>
              <a:gd name="connsiteX1" fmla="*/ 115844 w 514864"/>
              <a:gd name="connsiteY1" fmla="*/ 283175 h 514864"/>
              <a:gd name="connsiteX2" fmla="*/ 115844 w 514864"/>
              <a:gd name="connsiteY2" fmla="*/ 0 h 514864"/>
              <a:gd name="connsiteX3" fmla="*/ 399020 w 514864"/>
              <a:gd name="connsiteY3" fmla="*/ 0 h 514864"/>
              <a:gd name="connsiteX4" fmla="*/ 399020 w 514864"/>
              <a:gd name="connsiteY4" fmla="*/ 283175 h 514864"/>
              <a:gd name="connsiteX5" fmla="*/ 514864 w 514864"/>
              <a:gd name="connsiteY5" fmla="*/ 283175 h 514864"/>
              <a:gd name="connsiteX6" fmla="*/ 257432 w 514864"/>
              <a:gd name="connsiteY6" fmla="*/ 514864 h 514864"/>
              <a:gd name="connsiteX7" fmla="*/ 0 w 514864"/>
              <a:gd name="connsiteY7" fmla="*/ 283175 h 51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864" h="514864">
                <a:moveTo>
                  <a:pt x="0" y="283175"/>
                </a:moveTo>
                <a:lnTo>
                  <a:pt x="115844" y="283175"/>
                </a:lnTo>
                <a:lnTo>
                  <a:pt x="115844" y="0"/>
                </a:lnTo>
                <a:lnTo>
                  <a:pt x="399020" y="0"/>
                </a:lnTo>
                <a:lnTo>
                  <a:pt x="399020" y="283175"/>
                </a:lnTo>
                <a:lnTo>
                  <a:pt x="514864" y="283175"/>
                </a:lnTo>
                <a:lnTo>
                  <a:pt x="257432" y="514864"/>
                </a:lnTo>
                <a:lnTo>
                  <a:pt x="0" y="28317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6324" tIns="30480" rIns="146324" bIns="157909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ED9865AC-2BE1-D840-921F-5F8F3716A1B3}"/>
              </a:ext>
            </a:extLst>
          </p:cNvPr>
          <p:cNvSpPr/>
          <p:nvPr/>
        </p:nvSpPr>
        <p:spPr>
          <a:xfrm>
            <a:off x="7180484" y="4319289"/>
            <a:ext cx="514864" cy="514864"/>
          </a:xfrm>
          <a:custGeom>
            <a:avLst/>
            <a:gdLst>
              <a:gd name="connsiteX0" fmla="*/ 0 w 514864"/>
              <a:gd name="connsiteY0" fmla="*/ 283175 h 514864"/>
              <a:gd name="connsiteX1" fmla="*/ 115844 w 514864"/>
              <a:gd name="connsiteY1" fmla="*/ 283175 h 514864"/>
              <a:gd name="connsiteX2" fmla="*/ 115844 w 514864"/>
              <a:gd name="connsiteY2" fmla="*/ 0 h 514864"/>
              <a:gd name="connsiteX3" fmla="*/ 399020 w 514864"/>
              <a:gd name="connsiteY3" fmla="*/ 0 h 514864"/>
              <a:gd name="connsiteX4" fmla="*/ 399020 w 514864"/>
              <a:gd name="connsiteY4" fmla="*/ 283175 h 514864"/>
              <a:gd name="connsiteX5" fmla="*/ 514864 w 514864"/>
              <a:gd name="connsiteY5" fmla="*/ 283175 h 514864"/>
              <a:gd name="connsiteX6" fmla="*/ 257432 w 514864"/>
              <a:gd name="connsiteY6" fmla="*/ 514864 h 514864"/>
              <a:gd name="connsiteX7" fmla="*/ 0 w 514864"/>
              <a:gd name="connsiteY7" fmla="*/ 283175 h 51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864" h="514864">
                <a:moveTo>
                  <a:pt x="0" y="283175"/>
                </a:moveTo>
                <a:lnTo>
                  <a:pt x="115844" y="283175"/>
                </a:lnTo>
                <a:lnTo>
                  <a:pt x="115844" y="0"/>
                </a:lnTo>
                <a:lnTo>
                  <a:pt x="399020" y="0"/>
                </a:lnTo>
                <a:lnTo>
                  <a:pt x="399020" y="283175"/>
                </a:lnTo>
                <a:lnTo>
                  <a:pt x="514864" y="283175"/>
                </a:lnTo>
                <a:lnTo>
                  <a:pt x="257432" y="514864"/>
                </a:lnTo>
                <a:lnTo>
                  <a:pt x="0" y="28317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6324" tIns="30480" rIns="146324" bIns="157909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36" name="Down Arrow 4">
            <a:extLst>
              <a:ext uri="{FF2B5EF4-FFF2-40B4-BE49-F238E27FC236}">
                <a16:creationId xmlns:a16="http://schemas.microsoft.com/office/drawing/2014/main" id="{C3060D3B-EE03-5647-83F1-1EF47C83D908}"/>
              </a:ext>
            </a:extLst>
          </p:cNvPr>
          <p:cNvSpPr txBox="1"/>
          <p:nvPr/>
        </p:nvSpPr>
        <p:spPr>
          <a:xfrm rot="16200000">
            <a:off x="2653849" y="1247053"/>
            <a:ext cx="283176" cy="387435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43" name="Down Arrow 42">
            <a:extLst>
              <a:ext uri="{FF2B5EF4-FFF2-40B4-BE49-F238E27FC236}">
                <a16:creationId xmlns:a16="http://schemas.microsoft.com/office/drawing/2014/main" id="{A4196043-AB71-CF44-86B4-1774EAA79958}"/>
              </a:ext>
            </a:extLst>
          </p:cNvPr>
          <p:cNvSpPr/>
          <p:nvPr/>
        </p:nvSpPr>
        <p:spPr>
          <a:xfrm rot="5400000">
            <a:off x="8828980" y="56247"/>
            <a:ext cx="727452" cy="4615992"/>
          </a:xfrm>
          <a:prstGeom prst="downArrow">
            <a:avLst>
              <a:gd name="adj1" fmla="val 55000"/>
              <a:gd name="adj2" fmla="val 45000"/>
            </a:avLst>
          </a:prstGeom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Down Arrow 4">
            <a:extLst>
              <a:ext uri="{FF2B5EF4-FFF2-40B4-BE49-F238E27FC236}">
                <a16:creationId xmlns:a16="http://schemas.microsoft.com/office/drawing/2014/main" id="{7D4E5814-5467-3147-9234-AD54905A6518}"/>
              </a:ext>
            </a:extLst>
          </p:cNvPr>
          <p:cNvSpPr txBox="1"/>
          <p:nvPr/>
        </p:nvSpPr>
        <p:spPr>
          <a:xfrm rot="5400000">
            <a:off x="8894125" y="720164"/>
            <a:ext cx="400100" cy="328816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47" name="Down Arrow 4">
            <a:extLst>
              <a:ext uri="{FF2B5EF4-FFF2-40B4-BE49-F238E27FC236}">
                <a16:creationId xmlns:a16="http://schemas.microsoft.com/office/drawing/2014/main" id="{5F8F43C8-5F0F-A246-9666-D444064B4D4C}"/>
              </a:ext>
            </a:extLst>
          </p:cNvPr>
          <p:cNvSpPr txBox="1"/>
          <p:nvPr/>
        </p:nvSpPr>
        <p:spPr>
          <a:xfrm rot="16200000">
            <a:off x="8020881" y="4731613"/>
            <a:ext cx="400100" cy="607387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5E84C94-6449-C540-AADC-B46653BCE7AE}"/>
              </a:ext>
            </a:extLst>
          </p:cNvPr>
          <p:cNvSpPr/>
          <p:nvPr/>
        </p:nvSpPr>
        <p:spPr>
          <a:xfrm>
            <a:off x="8308817" y="1517133"/>
            <a:ext cx="3359934" cy="795528"/>
          </a:xfrm>
          <a:prstGeom prst="roundRect">
            <a:avLst>
              <a:gd name="adj" fmla="val 7610"/>
            </a:avLst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dirty="0"/>
              <a:t>Medicare Trust Fund pays more to MA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DA20DA2-2970-2146-BD8C-655C962036A1}"/>
              </a:ext>
            </a:extLst>
          </p:cNvPr>
          <p:cNvSpPr/>
          <p:nvPr/>
        </p:nvSpPr>
        <p:spPr>
          <a:xfrm>
            <a:off x="8308816" y="2415825"/>
            <a:ext cx="3359934" cy="795528"/>
          </a:xfrm>
          <a:prstGeom prst="roundRect">
            <a:avLst>
              <a:gd name="adj" fmla="val 7610"/>
            </a:avLst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dirty="0"/>
              <a:t>Seniors pay higher Part B premiums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CEF963B1-01E5-C641-BEDE-A2BBCF3304DC}"/>
              </a:ext>
            </a:extLst>
          </p:cNvPr>
          <p:cNvSpPr/>
          <p:nvPr/>
        </p:nvSpPr>
        <p:spPr>
          <a:xfrm>
            <a:off x="8308816" y="4188197"/>
            <a:ext cx="3359934" cy="795528"/>
          </a:xfrm>
          <a:prstGeom prst="roundRect">
            <a:avLst>
              <a:gd name="adj" fmla="val 7610"/>
            </a:avLst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dirty="0"/>
              <a:t>Higher dividends, stock buy-backs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2A18C20E-4760-314C-9434-88C26F04F90F}"/>
              </a:ext>
            </a:extLst>
          </p:cNvPr>
          <p:cNvSpPr/>
          <p:nvPr/>
        </p:nvSpPr>
        <p:spPr>
          <a:xfrm>
            <a:off x="8308816" y="5086890"/>
            <a:ext cx="3359934" cy="795528"/>
          </a:xfrm>
          <a:prstGeom prst="roundRect">
            <a:avLst>
              <a:gd name="adj" fmla="val 7610"/>
            </a:avLst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dirty="0"/>
              <a:t>More profits for practice owners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3B9BDAAC-91F2-9B44-B84A-280A60509F3E}"/>
              </a:ext>
            </a:extLst>
          </p:cNvPr>
          <p:cNvSpPr/>
          <p:nvPr/>
        </p:nvSpPr>
        <p:spPr>
          <a:xfrm>
            <a:off x="8292631" y="4178202"/>
            <a:ext cx="3359934" cy="1700475"/>
          </a:xfrm>
          <a:prstGeom prst="roundRect">
            <a:avLst>
              <a:gd name="adj" fmla="val 7610"/>
            </a:avLst>
          </a:prstGeom>
          <a:noFill/>
          <a:ln w="762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6" name="Down Arrow 45">
            <a:extLst>
              <a:ext uri="{FF2B5EF4-FFF2-40B4-BE49-F238E27FC236}">
                <a16:creationId xmlns:a16="http://schemas.microsoft.com/office/drawing/2014/main" id="{4136CAEF-6542-1344-BA3C-B04609F901E5}"/>
              </a:ext>
            </a:extLst>
          </p:cNvPr>
          <p:cNvSpPr/>
          <p:nvPr/>
        </p:nvSpPr>
        <p:spPr>
          <a:xfrm rot="16200000">
            <a:off x="7810947" y="4777874"/>
            <a:ext cx="727452" cy="514866"/>
          </a:xfrm>
          <a:prstGeom prst="downArrow">
            <a:avLst>
              <a:gd name="adj1" fmla="val 55000"/>
              <a:gd name="adj2" fmla="val 45000"/>
            </a:avLst>
          </a:prstGeom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Down Arrow 34">
            <a:extLst>
              <a:ext uri="{FF2B5EF4-FFF2-40B4-BE49-F238E27FC236}">
                <a16:creationId xmlns:a16="http://schemas.microsoft.com/office/drawing/2014/main" id="{70596028-B6D9-9445-B44D-0EF6F2D354DE}"/>
              </a:ext>
            </a:extLst>
          </p:cNvPr>
          <p:cNvSpPr/>
          <p:nvPr/>
        </p:nvSpPr>
        <p:spPr>
          <a:xfrm rot="16200000">
            <a:off x="2601719" y="1183338"/>
            <a:ext cx="514864" cy="514864"/>
          </a:xfrm>
          <a:prstGeom prst="downArrow">
            <a:avLst>
              <a:gd name="adj1" fmla="val 55000"/>
              <a:gd name="adj2" fmla="val 45000"/>
            </a:avLst>
          </a:prstGeom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6CA8E536-719B-154B-ADCE-E7548C2E55F7}"/>
              </a:ext>
            </a:extLst>
          </p:cNvPr>
          <p:cNvSpPr/>
          <p:nvPr/>
        </p:nvSpPr>
        <p:spPr>
          <a:xfrm>
            <a:off x="563862" y="1009196"/>
            <a:ext cx="2166259" cy="795528"/>
          </a:xfrm>
          <a:prstGeom prst="roundRect">
            <a:avLst>
              <a:gd name="adj" fmla="val 7610"/>
            </a:avLst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dirty="0"/>
              <a:t>PCPs submit more codes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C93AA61E-504A-8645-B6BE-3F24C61A19D8}"/>
              </a:ext>
            </a:extLst>
          </p:cNvPr>
          <p:cNvSpPr/>
          <p:nvPr/>
        </p:nvSpPr>
        <p:spPr>
          <a:xfrm>
            <a:off x="563861" y="1009196"/>
            <a:ext cx="2166259" cy="795528"/>
          </a:xfrm>
          <a:prstGeom prst="roundRect">
            <a:avLst>
              <a:gd name="adj" fmla="val 7610"/>
            </a:avLst>
          </a:prstGeom>
          <a:noFill/>
          <a:ln w="762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90A035-9106-A74E-AF0C-31955FE8E3E4}"/>
              </a:ext>
            </a:extLst>
          </p:cNvPr>
          <p:cNvSpPr/>
          <p:nvPr/>
        </p:nvSpPr>
        <p:spPr>
          <a:xfrm>
            <a:off x="7840052" y="1038680"/>
            <a:ext cx="3934987" cy="259632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PCP coding 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has become a </a:t>
            </a:r>
          </a:p>
          <a:p>
            <a:pPr algn="ctr"/>
            <a:r>
              <a:rPr lang="en-US" sz="28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business imperative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for Wall Street.</a:t>
            </a:r>
          </a:p>
        </p:txBody>
      </p:sp>
    </p:spTree>
    <p:extLst>
      <p:ext uri="{BB962C8B-B14F-4D97-AF65-F5344CB8AC3E}">
        <p14:creationId xmlns:p14="http://schemas.microsoft.com/office/powerpoint/2010/main" val="35580370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37" grpId="0" animBg="1"/>
      <p:bldP spid="37" grpId="1" animBg="1"/>
      <p:bldP spid="38" grpId="0" animBg="1"/>
      <p:bldP spid="38" grpId="1" animBg="1"/>
      <p:bldP spid="48" grpId="0" animBg="1"/>
      <p:bldP spid="49" grpId="0" animBg="1"/>
      <p:bldP spid="70" grpId="0" animBg="1"/>
      <p:bldP spid="32" grpId="0" animBg="1"/>
      <p:bldP spid="69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85E2F-7DE3-4A01-AEBB-BC48ADE04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939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Physician coding drives “Risk Scores”</a:t>
            </a:r>
            <a:br>
              <a:rPr lang="en-US" sz="4000" dirty="0"/>
            </a:br>
            <a:r>
              <a:rPr lang="en-US" sz="4000" dirty="0"/>
              <a:t>Risk Scores Drive MA Reimbursements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997201-5C17-5644-8B33-03A72FB25FF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https://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downloads.healthcatalyst.com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/wp-content/uploads/2019/04/HCC-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coding.png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080FD7-B96F-4E18-AA17-FA0A9BAA331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AC38F574-C4C0-48B1-B81D-85833E98F04F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F448B3C-EDF0-4CDA-9C16-DA7D2F5D9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619314"/>
              </p:ext>
            </p:extLst>
          </p:nvPr>
        </p:nvGraphicFramePr>
        <p:xfrm>
          <a:off x="267324" y="1496748"/>
          <a:ext cx="3492708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6509">
                  <a:extLst>
                    <a:ext uri="{9D8B030D-6E8A-4147-A177-3AD203B41FA5}">
                      <a16:colId xmlns:a16="http://schemas.microsoft.com/office/drawing/2014/main" val="1806424438"/>
                    </a:ext>
                  </a:extLst>
                </a:gridCol>
                <a:gridCol w="1006199">
                  <a:extLst>
                    <a:ext uri="{9D8B030D-6E8A-4147-A177-3AD203B41FA5}">
                      <a16:colId xmlns:a16="http://schemas.microsoft.com/office/drawing/2014/main" val="1656224100"/>
                    </a:ext>
                  </a:extLst>
                </a:gridCol>
              </a:tblGrid>
              <a:tr h="375326">
                <a:tc>
                  <a:txBody>
                    <a:bodyPr/>
                    <a:lstStyle/>
                    <a:p>
                      <a:r>
                        <a:rPr lang="en-US" sz="2000" dirty="0"/>
                        <a:t>Healthy 76F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HCC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64572029"/>
                  </a:ext>
                </a:extLst>
              </a:tr>
              <a:tr h="375326">
                <a:tc>
                  <a:txBody>
                    <a:bodyPr/>
                    <a:lstStyle/>
                    <a:p>
                      <a:r>
                        <a:rPr lang="en-US" sz="2000" dirty="0"/>
                        <a:t>Baseline for age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.45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97853703"/>
                  </a:ext>
                </a:extLst>
              </a:tr>
              <a:tr h="375326">
                <a:tc>
                  <a:txBody>
                    <a:bodyPr/>
                    <a:lstStyle/>
                    <a:p>
                      <a:r>
                        <a:rPr lang="en-US" sz="2000" dirty="0"/>
                        <a:t>No extra codes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 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63128084"/>
                  </a:ext>
                </a:extLst>
              </a:tr>
              <a:tr h="375326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 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64741717"/>
                  </a:ext>
                </a:extLst>
              </a:tr>
              <a:tr h="375326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 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27590940"/>
                  </a:ext>
                </a:extLst>
              </a:tr>
              <a:tr h="375326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 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03122141"/>
                  </a:ext>
                </a:extLst>
              </a:tr>
              <a:tr h="375326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 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35113719"/>
                  </a:ext>
                </a:extLst>
              </a:tr>
              <a:tr h="375326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 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50820003"/>
                  </a:ext>
                </a:extLst>
              </a:tr>
              <a:tr h="375326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 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88478028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5322B7B4-087D-41CB-BBBE-C7A49F2FA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861128"/>
              </p:ext>
            </p:extLst>
          </p:nvPr>
        </p:nvGraphicFramePr>
        <p:xfrm>
          <a:off x="4147627" y="1496748"/>
          <a:ext cx="3492708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4559">
                  <a:extLst>
                    <a:ext uri="{9D8B030D-6E8A-4147-A177-3AD203B41FA5}">
                      <a16:colId xmlns:a16="http://schemas.microsoft.com/office/drawing/2014/main" val="1806424438"/>
                    </a:ext>
                  </a:extLst>
                </a:gridCol>
                <a:gridCol w="1048149">
                  <a:extLst>
                    <a:ext uri="{9D8B030D-6E8A-4147-A177-3AD203B41FA5}">
                      <a16:colId xmlns:a16="http://schemas.microsoft.com/office/drawing/2014/main" val="1656224100"/>
                    </a:ext>
                  </a:extLst>
                </a:gridCol>
              </a:tblGrid>
              <a:tr h="375326">
                <a:tc>
                  <a:txBody>
                    <a:bodyPr/>
                    <a:lstStyle/>
                    <a:p>
                      <a:r>
                        <a:rPr lang="en-US" sz="2000" dirty="0"/>
                        <a:t>Typical Coding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HCC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64572029"/>
                  </a:ext>
                </a:extLst>
              </a:tr>
              <a:tr h="375326">
                <a:tc>
                  <a:txBody>
                    <a:bodyPr/>
                    <a:lstStyle/>
                    <a:p>
                      <a:r>
                        <a:rPr lang="en-US" sz="2000" dirty="0"/>
                        <a:t>Baseline for age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.45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92532001"/>
                  </a:ext>
                </a:extLst>
              </a:tr>
              <a:tr h="375326">
                <a:tc>
                  <a:txBody>
                    <a:bodyPr/>
                    <a:lstStyle/>
                    <a:p>
                      <a:r>
                        <a:rPr lang="en-US" sz="2000" dirty="0"/>
                        <a:t>Obesity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 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97853703"/>
                  </a:ext>
                </a:extLst>
              </a:tr>
              <a:tr h="375326">
                <a:tc>
                  <a:txBody>
                    <a:bodyPr/>
                    <a:lstStyle/>
                    <a:p>
                      <a:r>
                        <a:rPr lang="en-US" sz="2000" dirty="0"/>
                        <a:t>Type 2 Diabetes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.104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63128084"/>
                  </a:ext>
                </a:extLst>
              </a:tr>
              <a:tr h="375326">
                <a:tc>
                  <a:txBody>
                    <a:bodyPr/>
                    <a:lstStyle/>
                    <a:p>
                      <a:r>
                        <a:rPr lang="en-US" sz="2000" dirty="0"/>
                        <a:t>Major Depression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 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64741717"/>
                  </a:ext>
                </a:extLst>
              </a:tr>
              <a:tr h="375326">
                <a:tc>
                  <a:txBody>
                    <a:bodyPr/>
                    <a:lstStyle/>
                    <a:p>
                      <a:r>
                        <a:rPr lang="en-US" sz="2000" dirty="0"/>
                        <a:t>CHF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.323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27590940"/>
                  </a:ext>
                </a:extLst>
              </a:tr>
              <a:tr h="375326">
                <a:tc>
                  <a:txBody>
                    <a:bodyPr/>
                    <a:lstStyle/>
                    <a:p>
                      <a:r>
                        <a:rPr lang="en-US" sz="2000" dirty="0"/>
                        <a:t>Asthma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 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03122141"/>
                  </a:ext>
                </a:extLst>
              </a:tr>
              <a:tr h="375326">
                <a:tc>
                  <a:txBody>
                    <a:bodyPr/>
                    <a:lstStyle/>
                    <a:p>
                      <a:r>
                        <a:rPr lang="en-US" sz="2000" dirty="0"/>
                        <a:t>Ulcer, unspecified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 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35113719"/>
                  </a:ext>
                </a:extLst>
              </a:tr>
              <a:tr h="375326">
                <a:tc>
                  <a:txBody>
                    <a:bodyPr/>
                    <a:lstStyle/>
                    <a:p>
                      <a:r>
                        <a:rPr lang="en-US" sz="2000" dirty="0"/>
                        <a:t>CHF*DM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.154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50820003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E66B846B-BB78-43D0-9AA9-C7E9557D51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221742"/>
              </p:ext>
            </p:extLst>
          </p:nvPr>
        </p:nvGraphicFramePr>
        <p:xfrm>
          <a:off x="8027930" y="1496748"/>
          <a:ext cx="3896746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3996">
                  <a:extLst>
                    <a:ext uri="{9D8B030D-6E8A-4147-A177-3AD203B41FA5}">
                      <a16:colId xmlns:a16="http://schemas.microsoft.com/office/drawing/2014/main" val="1806424438"/>
                    </a:ext>
                  </a:extLst>
                </a:gridCol>
                <a:gridCol w="1302750">
                  <a:extLst>
                    <a:ext uri="{9D8B030D-6E8A-4147-A177-3AD203B41FA5}">
                      <a16:colId xmlns:a16="http://schemas.microsoft.com/office/drawing/2014/main" val="1656224100"/>
                    </a:ext>
                  </a:extLst>
                </a:gridCol>
              </a:tblGrid>
              <a:tr h="375326">
                <a:tc>
                  <a:txBody>
                    <a:bodyPr/>
                    <a:lstStyle/>
                    <a:p>
                      <a:r>
                        <a:rPr lang="en-US" sz="2000" b="1" dirty="0"/>
                        <a:t>Detailed Coding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HCC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64572029"/>
                  </a:ext>
                </a:extLst>
              </a:tr>
              <a:tr h="375326">
                <a:tc>
                  <a:txBody>
                    <a:bodyPr/>
                    <a:lstStyle/>
                    <a:p>
                      <a:r>
                        <a:rPr lang="en-US" sz="2000" dirty="0"/>
                        <a:t>Baseline for age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.45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55230157"/>
                  </a:ext>
                </a:extLst>
              </a:tr>
              <a:tr h="375326">
                <a:tc>
                  <a:txBody>
                    <a:bodyPr/>
                    <a:lstStyle/>
                    <a:p>
                      <a:r>
                        <a:rPr lang="en-US" sz="2000" dirty="0"/>
                        <a:t>Morbid Obesity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.273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97853703"/>
                  </a:ext>
                </a:extLst>
              </a:tr>
              <a:tr h="375326">
                <a:tc>
                  <a:txBody>
                    <a:bodyPr/>
                    <a:lstStyle/>
                    <a:p>
                      <a:r>
                        <a:rPr lang="en-US" sz="2000" dirty="0"/>
                        <a:t>DM w/ retinopathy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.318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63128084"/>
                  </a:ext>
                </a:extLst>
              </a:tr>
              <a:tr h="375326">
                <a:tc>
                  <a:txBody>
                    <a:bodyPr/>
                    <a:lstStyle/>
                    <a:p>
                      <a:r>
                        <a:rPr lang="en-US" sz="2000" dirty="0"/>
                        <a:t>MD, Sing Ep, Mild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.395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64741717"/>
                  </a:ext>
                </a:extLst>
              </a:tr>
              <a:tr h="375326">
                <a:tc>
                  <a:txBody>
                    <a:bodyPr/>
                    <a:lstStyle/>
                    <a:p>
                      <a:r>
                        <a:rPr lang="en-US" sz="2000" dirty="0"/>
                        <a:t>CHF, Class 3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.323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27590940"/>
                  </a:ext>
                </a:extLst>
              </a:tr>
              <a:tr h="375326">
                <a:tc>
                  <a:txBody>
                    <a:bodyPr/>
                    <a:lstStyle/>
                    <a:p>
                      <a:r>
                        <a:rPr lang="en-US" sz="2000" dirty="0"/>
                        <a:t>COPD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.328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03122141"/>
                  </a:ext>
                </a:extLst>
              </a:tr>
              <a:tr h="375326">
                <a:tc>
                  <a:txBody>
                    <a:bodyPr/>
                    <a:lstStyle/>
                    <a:p>
                      <a:r>
                        <a:rPr lang="en-US" sz="2000" dirty="0"/>
                        <a:t>Ulcer, stage 3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1.204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35113719"/>
                  </a:ext>
                </a:extLst>
              </a:tr>
              <a:tr h="375326">
                <a:tc>
                  <a:txBody>
                    <a:bodyPr/>
                    <a:lstStyle/>
                    <a:p>
                      <a:r>
                        <a:rPr lang="en-US" sz="2000" dirty="0"/>
                        <a:t>CHF*DM,COPD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.154, .19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50820003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3C27F338-0491-4D92-A1BF-553E8237D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28737"/>
              </p:ext>
            </p:extLst>
          </p:nvPr>
        </p:nvGraphicFramePr>
        <p:xfrm>
          <a:off x="267324" y="5072839"/>
          <a:ext cx="3492708" cy="853440"/>
        </p:xfrm>
        <a:graphic>
          <a:graphicData uri="http://schemas.openxmlformats.org/drawingml/2006/table">
            <a:tbl>
              <a:tblPr lastRow="1" bandRow="1">
                <a:tableStyleId>{5C22544A-7EE6-4342-B048-85BDC9FD1C3A}</a:tableStyleId>
              </a:tblPr>
              <a:tblGrid>
                <a:gridCol w="3492708">
                  <a:extLst>
                    <a:ext uri="{9D8B030D-6E8A-4147-A177-3AD203B41FA5}">
                      <a16:colId xmlns:a16="http://schemas.microsoft.com/office/drawing/2014/main" val="4104131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/>
                        <a:t>Risk Score = 0.45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676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CMS pays MA $4,000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91187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550BA0B-0CFE-42AB-B9F2-E5CE4C60E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058030"/>
              </p:ext>
            </p:extLst>
          </p:nvPr>
        </p:nvGraphicFramePr>
        <p:xfrm>
          <a:off x="4147627" y="5072839"/>
          <a:ext cx="3492708" cy="853440"/>
        </p:xfrm>
        <a:graphic>
          <a:graphicData uri="http://schemas.openxmlformats.org/drawingml/2006/table">
            <a:tbl>
              <a:tblPr lastRow="1" bandRow="1">
                <a:tableStyleId>{5C22544A-7EE6-4342-B048-85BDC9FD1C3A}</a:tableStyleId>
              </a:tblPr>
              <a:tblGrid>
                <a:gridCol w="3492708">
                  <a:extLst>
                    <a:ext uri="{9D8B030D-6E8A-4147-A177-3AD203B41FA5}">
                      <a16:colId xmlns:a16="http://schemas.microsoft.com/office/drawing/2014/main" val="4104131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/>
                        <a:t>Risk Score = 1.03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676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CMS pays MA $9,000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911874"/>
                  </a:ext>
                </a:extLst>
              </a:tr>
            </a:tbl>
          </a:graphicData>
        </a:graphic>
      </p:graphicFrame>
      <p:graphicFrame>
        <p:nvGraphicFramePr>
          <p:cNvPr id="13" name="Table 11">
            <a:extLst>
              <a:ext uri="{FF2B5EF4-FFF2-40B4-BE49-F238E27FC236}">
                <a16:creationId xmlns:a16="http://schemas.microsoft.com/office/drawing/2014/main" id="{F607F3E4-4F42-43A6-B3E7-52060F6F1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619038"/>
              </p:ext>
            </p:extLst>
          </p:nvPr>
        </p:nvGraphicFramePr>
        <p:xfrm>
          <a:off x="8027930" y="5072839"/>
          <a:ext cx="3896746" cy="853440"/>
        </p:xfrm>
        <a:graphic>
          <a:graphicData uri="http://schemas.openxmlformats.org/drawingml/2006/table">
            <a:tbl>
              <a:tblPr lastRow="1" bandRow="1">
                <a:tableStyleId>{5C22544A-7EE6-4342-B048-85BDC9FD1C3A}</a:tableStyleId>
              </a:tblPr>
              <a:tblGrid>
                <a:gridCol w="3896746">
                  <a:extLst>
                    <a:ext uri="{9D8B030D-6E8A-4147-A177-3AD203B41FA5}">
                      <a16:colId xmlns:a16="http://schemas.microsoft.com/office/drawing/2014/main" val="4104131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/>
                        <a:t>Risk Score = 3.63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676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CMS pays MA $32,000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911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3878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DE87C-4290-4F0E-B369-BC0EBB8CB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Higher coding = Risk Score Gaming </a:t>
            </a:r>
            <a:br>
              <a:rPr lang="en-US" dirty="0"/>
            </a:br>
            <a:r>
              <a:rPr lang="en-US" sz="4000" dirty="0"/>
              <a:t>A Suite to Optimize Business Results</a:t>
            </a:r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2615BF4-687B-FE43-8E31-B64B021A8FF1}"/>
              </a:ext>
            </a:extLst>
          </p:cNvPr>
          <p:cNvSpPr/>
          <p:nvPr/>
        </p:nvSpPr>
        <p:spPr>
          <a:xfrm>
            <a:off x="838200" y="1977785"/>
            <a:ext cx="10515600" cy="1226519"/>
          </a:xfrm>
          <a:custGeom>
            <a:avLst/>
            <a:gdLst>
              <a:gd name="connsiteX0" fmla="*/ 0 w 10515600"/>
              <a:gd name="connsiteY0" fmla="*/ 0 h 1801800"/>
              <a:gd name="connsiteX1" fmla="*/ 10515600 w 10515600"/>
              <a:gd name="connsiteY1" fmla="*/ 0 h 1801800"/>
              <a:gd name="connsiteX2" fmla="*/ 10515600 w 10515600"/>
              <a:gd name="connsiteY2" fmla="*/ 1801800 h 1801800"/>
              <a:gd name="connsiteX3" fmla="*/ 0 w 10515600"/>
              <a:gd name="connsiteY3" fmla="*/ 1801800 h 1801800"/>
              <a:gd name="connsiteX4" fmla="*/ 0 w 10515600"/>
              <a:gd name="connsiteY4" fmla="*/ 0 h 18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801800">
                <a:moveTo>
                  <a:pt x="0" y="0"/>
                </a:moveTo>
                <a:lnTo>
                  <a:pt x="10515600" y="0"/>
                </a:lnTo>
                <a:lnTo>
                  <a:pt x="10515600" y="1801800"/>
                </a:lnTo>
                <a:lnTo>
                  <a:pt x="0" y="1801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8640" tIns="229108" rIns="274320" bIns="170688" numCol="1" spcCol="1270" anchor="t" anchorCtr="0">
            <a:noAutofit/>
          </a:bodyPr>
          <a:lstStyle/>
          <a:p>
            <a:pPr marL="228600" lvl="1" indent="-228600" defTabSz="1066800">
              <a:spcBef>
                <a:spcPct val="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Home care visits, annual Wellness exams, monthly PCP office visits </a:t>
            </a:r>
          </a:p>
          <a:p>
            <a:pPr marL="228600" lvl="1" indent="-228600" algn="l" defTabSz="10668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har char="•"/>
            </a:pPr>
            <a:r>
              <a:rPr lang="en-US" sz="2000" kern="1200" dirty="0">
                <a:solidFill>
                  <a:schemeClr val="tx1"/>
                </a:solidFill>
              </a:rPr>
              <a:t>Data-mining of electronic health records (falls within HIPAA TPO exceptions)</a:t>
            </a:r>
          </a:p>
          <a:p>
            <a:pPr marL="228600" lvl="1" indent="-228600" algn="l" defTabSz="10668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har char="•"/>
            </a:pPr>
            <a:r>
              <a:rPr lang="en-US" sz="2000" kern="1200" dirty="0">
                <a:solidFill>
                  <a:schemeClr val="tx1"/>
                </a:solidFill>
              </a:rPr>
              <a:t>Artificial Intelligence and Machine Learning software tools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E829FFE-17E8-1048-A140-C48BB55492D9}"/>
              </a:ext>
            </a:extLst>
          </p:cNvPr>
          <p:cNvSpPr/>
          <p:nvPr/>
        </p:nvSpPr>
        <p:spPr>
          <a:xfrm>
            <a:off x="1363980" y="1659291"/>
            <a:ext cx="9184614" cy="518594"/>
          </a:xfrm>
          <a:custGeom>
            <a:avLst/>
            <a:gdLst>
              <a:gd name="connsiteX0" fmla="*/ 0 w 7360920"/>
              <a:gd name="connsiteY0" fmla="*/ 54121 h 324720"/>
              <a:gd name="connsiteX1" fmla="*/ 54121 w 7360920"/>
              <a:gd name="connsiteY1" fmla="*/ 0 h 324720"/>
              <a:gd name="connsiteX2" fmla="*/ 7306799 w 7360920"/>
              <a:gd name="connsiteY2" fmla="*/ 0 h 324720"/>
              <a:gd name="connsiteX3" fmla="*/ 7360920 w 7360920"/>
              <a:gd name="connsiteY3" fmla="*/ 54121 h 324720"/>
              <a:gd name="connsiteX4" fmla="*/ 7360920 w 7360920"/>
              <a:gd name="connsiteY4" fmla="*/ 270599 h 324720"/>
              <a:gd name="connsiteX5" fmla="*/ 7306799 w 7360920"/>
              <a:gd name="connsiteY5" fmla="*/ 324720 h 324720"/>
              <a:gd name="connsiteX6" fmla="*/ 54121 w 7360920"/>
              <a:gd name="connsiteY6" fmla="*/ 324720 h 324720"/>
              <a:gd name="connsiteX7" fmla="*/ 0 w 7360920"/>
              <a:gd name="connsiteY7" fmla="*/ 270599 h 324720"/>
              <a:gd name="connsiteX8" fmla="*/ 0 w 7360920"/>
              <a:gd name="connsiteY8" fmla="*/ 54121 h 32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60920" h="324720">
                <a:moveTo>
                  <a:pt x="0" y="54121"/>
                </a:moveTo>
                <a:cubicBezTo>
                  <a:pt x="0" y="24231"/>
                  <a:pt x="24231" y="0"/>
                  <a:pt x="54121" y="0"/>
                </a:cubicBezTo>
                <a:lnTo>
                  <a:pt x="7306799" y="0"/>
                </a:lnTo>
                <a:cubicBezTo>
                  <a:pt x="7336689" y="0"/>
                  <a:pt x="7360920" y="24231"/>
                  <a:pt x="7360920" y="54121"/>
                </a:cubicBezTo>
                <a:lnTo>
                  <a:pt x="7360920" y="270599"/>
                </a:lnTo>
                <a:cubicBezTo>
                  <a:pt x="7360920" y="300489"/>
                  <a:pt x="7336689" y="324720"/>
                  <a:pt x="7306799" y="324720"/>
                </a:cubicBezTo>
                <a:lnTo>
                  <a:pt x="54121" y="324720"/>
                </a:lnTo>
                <a:cubicBezTo>
                  <a:pt x="24231" y="324720"/>
                  <a:pt x="0" y="300489"/>
                  <a:pt x="0" y="270599"/>
                </a:cubicBezTo>
                <a:lnTo>
                  <a:pt x="0" y="541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4077" tIns="15852" rIns="294077" bIns="15852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Incessantly search for </a:t>
            </a:r>
            <a:r>
              <a:rPr lang="en-US" sz="2400" b="1" kern="1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more codes 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86A2203-4993-7844-98EC-FC239740658A}"/>
              </a:ext>
            </a:extLst>
          </p:cNvPr>
          <p:cNvSpPr/>
          <p:nvPr/>
        </p:nvSpPr>
        <p:spPr>
          <a:xfrm>
            <a:off x="838200" y="3744774"/>
            <a:ext cx="10515600" cy="921496"/>
          </a:xfrm>
          <a:custGeom>
            <a:avLst/>
            <a:gdLst>
              <a:gd name="connsiteX0" fmla="*/ 0 w 10515600"/>
              <a:gd name="connsiteY0" fmla="*/ 0 h 1091475"/>
              <a:gd name="connsiteX1" fmla="*/ 10515600 w 10515600"/>
              <a:gd name="connsiteY1" fmla="*/ 0 h 1091475"/>
              <a:gd name="connsiteX2" fmla="*/ 10515600 w 10515600"/>
              <a:gd name="connsiteY2" fmla="*/ 1091475 h 1091475"/>
              <a:gd name="connsiteX3" fmla="*/ 0 w 10515600"/>
              <a:gd name="connsiteY3" fmla="*/ 1091475 h 1091475"/>
              <a:gd name="connsiteX4" fmla="*/ 0 w 10515600"/>
              <a:gd name="connsiteY4" fmla="*/ 0 h 109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091475">
                <a:moveTo>
                  <a:pt x="0" y="0"/>
                </a:moveTo>
                <a:lnTo>
                  <a:pt x="10515600" y="0"/>
                </a:lnTo>
                <a:lnTo>
                  <a:pt x="10515600" y="1091475"/>
                </a:lnTo>
                <a:lnTo>
                  <a:pt x="0" y="10914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8640" tIns="229108" rIns="274320" bIns="170688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>
                <a:solidFill>
                  <a:schemeClr val="tx1"/>
                </a:solidFill>
              </a:rPr>
              <a:t>Incentives for business metrics (“HCC Gap Closure” and “RAF Recapture Rate”)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>
                <a:solidFill>
                  <a:schemeClr val="tx1"/>
                </a:solidFill>
              </a:rPr>
              <a:t>Direct financial incentives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99FA859-C5DC-C24D-B096-D966E73410AC}"/>
              </a:ext>
            </a:extLst>
          </p:cNvPr>
          <p:cNvSpPr/>
          <p:nvPr/>
        </p:nvSpPr>
        <p:spPr>
          <a:xfrm>
            <a:off x="1363980" y="3391207"/>
            <a:ext cx="9184614" cy="518594"/>
          </a:xfrm>
          <a:custGeom>
            <a:avLst/>
            <a:gdLst>
              <a:gd name="connsiteX0" fmla="*/ 0 w 7360920"/>
              <a:gd name="connsiteY0" fmla="*/ 54121 h 324720"/>
              <a:gd name="connsiteX1" fmla="*/ 54121 w 7360920"/>
              <a:gd name="connsiteY1" fmla="*/ 0 h 324720"/>
              <a:gd name="connsiteX2" fmla="*/ 7306799 w 7360920"/>
              <a:gd name="connsiteY2" fmla="*/ 0 h 324720"/>
              <a:gd name="connsiteX3" fmla="*/ 7360920 w 7360920"/>
              <a:gd name="connsiteY3" fmla="*/ 54121 h 324720"/>
              <a:gd name="connsiteX4" fmla="*/ 7360920 w 7360920"/>
              <a:gd name="connsiteY4" fmla="*/ 270599 h 324720"/>
              <a:gd name="connsiteX5" fmla="*/ 7306799 w 7360920"/>
              <a:gd name="connsiteY5" fmla="*/ 324720 h 324720"/>
              <a:gd name="connsiteX6" fmla="*/ 54121 w 7360920"/>
              <a:gd name="connsiteY6" fmla="*/ 324720 h 324720"/>
              <a:gd name="connsiteX7" fmla="*/ 0 w 7360920"/>
              <a:gd name="connsiteY7" fmla="*/ 270599 h 324720"/>
              <a:gd name="connsiteX8" fmla="*/ 0 w 7360920"/>
              <a:gd name="connsiteY8" fmla="*/ 54121 h 32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60920" h="324720">
                <a:moveTo>
                  <a:pt x="0" y="54121"/>
                </a:moveTo>
                <a:cubicBezTo>
                  <a:pt x="0" y="24231"/>
                  <a:pt x="24231" y="0"/>
                  <a:pt x="54121" y="0"/>
                </a:cubicBezTo>
                <a:lnTo>
                  <a:pt x="7306799" y="0"/>
                </a:lnTo>
                <a:cubicBezTo>
                  <a:pt x="7336689" y="0"/>
                  <a:pt x="7360920" y="24231"/>
                  <a:pt x="7360920" y="54121"/>
                </a:cubicBezTo>
                <a:lnTo>
                  <a:pt x="7360920" y="270599"/>
                </a:lnTo>
                <a:cubicBezTo>
                  <a:pt x="7360920" y="300489"/>
                  <a:pt x="7336689" y="324720"/>
                  <a:pt x="7306799" y="324720"/>
                </a:cubicBezTo>
                <a:lnTo>
                  <a:pt x="54121" y="324720"/>
                </a:lnTo>
                <a:cubicBezTo>
                  <a:pt x="24231" y="324720"/>
                  <a:pt x="0" y="300489"/>
                  <a:pt x="0" y="270599"/>
                </a:cubicBezTo>
                <a:lnTo>
                  <a:pt x="0" y="541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4077" tIns="15852" rIns="294077" bIns="15852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Incent providers </a:t>
            </a:r>
            <a:r>
              <a:rPr lang="en-US" sz="2400" b="1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 submit more and better codes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48CA193-5497-3747-A34E-21B5E528E70F}"/>
              </a:ext>
            </a:extLst>
          </p:cNvPr>
          <p:cNvSpPr/>
          <p:nvPr/>
        </p:nvSpPr>
        <p:spPr>
          <a:xfrm>
            <a:off x="838200" y="5178459"/>
            <a:ext cx="10515600" cy="664763"/>
          </a:xfrm>
          <a:custGeom>
            <a:avLst/>
            <a:gdLst>
              <a:gd name="connsiteX0" fmla="*/ 0 w 10515600"/>
              <a:gd name="connsiteY0" fmla="*/ 0 h 727650"/>
              <a:gd name="connsiteX1" fmla="*/ 10515600 w 10515600"/>
              <a:gd name="connsiteY1" fmla="*/ 0 h 727650"/>
              <a:gd name="connsiteX2" fmla="*/ 10515600 w 10515600"/>
              <a:gd name="connsiteY2" fmla="*/ 727650 h 727650"/>
              <a:gd name="connsiteX3" fmla="*/ 0 w 10515600"/>
              <a:gd name="connsiteY3" fmla="*/ 727650 h 727650"/>
              <a:gd name="connsiteX4" fmla="*/ 0 w 10515600"/>
              <a:gd name="connsiteY4" fmla="*/ 0 h 72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727650">
                <a:moveTo>
                  <a:pt x="0" y="0"/>
                </a:moveTo>
                <a:lnTo>
                  <a:pt x="10515600" y="0"/>
                </a:lnTo>
                <a:lnTo>
                  <a:pt x="10515600" y="727650"/>
                </a:lnTo>
                <a:lnTo>
                  <a:pt x="0" y="72765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8640" tIns="229108" rIns="274320" bIns="170688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>
                <a:solidFill>
                  <a:schemeClr val="tx1"/>
                </a:solidFill>
              </a:rPr>
              <a:t>Interface of profitability, growth, and member benefits 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7FA7D0B-14A7-E640-8BD8-4C596B3DD489}"/>
              </a:ext>
            </a:extLst>
          </p:cNvPr>
          <p:cNvSpPr/>
          <p:nvPr/>
        </p:nvSpPr>
        <p:spPr>
          <a:xfrm>
            <a:off x="1363980" y="4853173"/>
            <a:ext cx="9184614" cy="518594"/>
          </a:xfrm>
          <a:custGeom>
            <a:avLst/>
            <a:gdLst>
              <a:gd name="connsiteX0" fmla="*/ 0 w 7360920"/>
              <a:gd name="connsiteY0" fmla="*/ 54121 h 324720"/>
              <a:gd name="connsiteX1" fmla="*/ 54121 w 7360920"/>
              <a:gd name="connsiteY1" fmla="*/ 0 h 324720"/>
              <a:gd name="connsiteX2" fmla="*/ 7306799 w 7360920"/>
              <a:gd name="connsiteY2" fmla="*/ 0 h 324720"/>
              <a:gd name="connsiteX3" fmla="*/ 7360920 w 7360920"/>
              <a:gd name="connsiteY3" fmla="*/ 54121 h 324720"/>
              <a:gd name="connsiteX4" fmla="*/ 7360920 w 7360920"/>
              <a:gd name="connsiteY4" fmla="*/ 270599 h 324720"/>
              <a:gd name="connsiteX5" fmla="*/ 7306799 w 7360920"/>
              <a:gd name="connsiteY5" fmla="*/ 324720 h 324720"/>
              <a:gd name="connsiteX6" fmla="*/ 54121 w 7360920"/>
              <a:gd name="connsiteY6" fmla="*/ 324720 h 324720"/>
              <a:gd name="connsiteX7" fmla="*/ 0 w 7360920"/>
              <a:gd name="connsiteY7" fmla="*/ 270599 h 324720"/>
              <a:gd name="connsiteX8" fmla="*/ 0 w 7360920"/>
              <a:gd name="connsiteY8" fmla="*/ 54121 h 32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60920" h="324720">
                <a:moveTo>
                  <a:pt x="0" y="54121"/>
                </a:moveTo>
                <a:cubicBezTo>
                  <a:pt x="0" y="24231"/>
                  <a:pt x="24231" y="0"/>
                  <a:pt x="54121" y="0"/>
                </a:cubicBezTo>
                <a:lnTo>
                  <a:pt x="7306799" y="0"/>
                </a:lnTo>
                <a:cubicBezTo>
                  <a:pt x="7336689" y="0"/>
                  <a:pt x="7360920" y="24231"/>
                  <a:pt x="7360920" y="54121"/>
                </a:cubicBezTo>
                <a:lnTo>
                  <a:pt x="7360920" y="270599"/>
                </a:lnTo>
                <a:cubicBezTo>
                  <a:pt x="7360920" y="300489"/>
                  <a:pt x="7336689" y="324720"/>
                  <a:pt x="7306799" y="324720"/>
                </a:cubicBezTo>
                <a:lnTo>
                  <a:pt x="54121" y="324720"/>
                </a:lnTo>
                <a:cubicBezTo>
                  <a:pt x="24231" y="324720"/>
                  <a:pt x="0" y="300489"/>
                  <a:pt x="0" y="270599"/>
                </a:cubicBezTo>
                <a:lnTo>
                  <a:pt x="0" y="541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4077" tIns="15852" rIns="294077" bIns="15852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Strategic pricing </a:t>
            </a:r>
            <a:r>
              <a:rPr lang="en-US" sz="2400" b="1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 optimize Plan financial results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55894-4946-4ECD-9CA3-10E36B896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3F98-BCCE-3649-B2DB-949826778A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9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8" grpId="0" animBg="1"/>
      <p:bldP spid="9" grpId="0" uiExpand="1" build="p" animBg="1"/>
      <p:bldP spid="10" grpId="0" animBg="1"/>
      <p:bldP spid="11" grpId="0" uiExpand="1" build="p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DE87C-4290-4F0E-B369-BC0EBB8CB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03527" cy="1325563"/>
          </a:xfrm>
        </p:spPr>
        <p:txBody>
          <a:bodyPr>
            <a:normAutofit/>
          </a:bodyPr>
          <a:lstStyle/>
          <a:p>
            <a:r>
              <a:rPr lang="en-US" sz="2800" dirty="0"/>
              <a:t>Risk Score Gaming </a:t>
            </a:r>
            <a:br>
              <a:rPr lang="en-US" dirty="0"/>
            </a:br>
            <a:r>
              <a:rPr lang="en-US" sz="4000" dirty="0"/>
              <a:t>Has Created New Industry Segments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8E0D6-6DED-4055-A3C9-1468B9BE3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6075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Home Visit companies to document codes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Analytic start-ups to drive identification of codes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EHR modules to drive capture of codes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Artificial Intelligence &amp; Machine Language coding software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Primary Care MA-focused start-ups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Strategic bidding actuarial support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55894-4946-4ECD-9CA3-10E36B896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3F98-BCCE-3649-B2DB-949826778ADF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DD5CC9-1A83-9C43-A844-CB02ADF865DE}"/>
              </a:ext>
            </a:extLst>
          </p:cNvPr>
          <p:cNvSpPr txBox="1"/>
          <p:nvPr/>
        </p:nvSpPr>
        <p:spPr>
          <a:xfrm>
            <a:off x="838200" y="5147035"/>
            <a:ext cx="10394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chemeClr val="bg1"/>
                </a:solidFill>
              </a:rPr>
              <a:t>Designed to improve outcomes – </a:t>
            </a:r>
            <a:r>
              <a:rPr lang="en-US" sz="2800" b="1" i="1" dirty="0">
                <a:solidFill>
                  <a:srgbClr val="FFFF00"/>
                </a:solidFill>
              </a:rPr>
              <a:t>financial</a:t>
            </a:r>
            <a:r>
              <a:rPr lang="en-US" sz="2800" b="1" dirty="0">
                <a:solidFill>
                  <a:srgbClr val="FFFF00"/>
                </a:solidFill>
              </a:rPr>
              <a:t>, not clinical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5C2A0A-5062-B544-9490-599787DA97B1}"/>
              </a:ext>
            </a:extLst>
          </p:cNvPr>
          <p:cNvSpPr txBox="1"/>
          <p:nvPr/>
        </p:nvSpPr>
        <p:spPr>
          <a:xfrm>
            <a:off x="0" y="6116240"/>
            <a:ext cx="827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dirty="0">
                <a:solidFill>
                  <a:schemeClr val="bg1"/>
                </a:solidFill>
              </a:rPr>
              <a:t>https://</a:t>
            </a:r>
            <a:r>
              <a:rPr lang="en-US" sz="1200" dirty="0" err="1">
                <a:solidFill>
                  <a:schemeClr val="bg1"/>
                </a:solidFill>
              </a:rPr>
              <a:t>www.health.harvard.edu</a:t>
            </a:r>
            <a:r>
              <a:rPr lang="en-US" sz="1200" dirty="0">
                <a:solidFill>
                  <a:schemeClr val="bg1"/>
                </a:solidFill>
              </a:rPr>
              <a:t>/blog/medicare-advantage-when-insurance-companies-make-house-calls-201512168844</a:t>
            </a:r>
          </a:p>
        </p:txBody>
      </p:sp>
    </p:spTree>
    <p:extLst>
      <p:ext uri="{BB962C8B-B14F-4D97-AF65-F5344CB8AC3E}">
        <p14:creationId xmlns:p14="http://schemas.microsoft.com/office/powerpoint/2010/main" val="249618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C0BB9EC-0F51-7045-92D4-DE7749A7F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501132"/>
              </p:ext>
            </p:extLst>
          </p:nvPr>
        </p:nvGraphicFramePr>
        <p:xfrm>
          <a:off x="3994608" y="2009012"/>
          <a:ext cx="6968763" cy="3439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68763">
                  <a:extLst>
                    <a:ext uri="{9D8B030D-6E8A-4147-A177-3AD203B41FA5}">
                      <a16:colId xmlns:a16="http://schemas.microsoft.com/office/drawing/2014/main" val="136501575"/>
                    </a:ext>
                  </a:extLst>
                </a:gridCol>
              </a:tblGrid>
              <a:tr h="3821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718033"/>
                  </a:ext>
                </a:extLst>
              </a:tr>
              <a:tr h="3821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654665"/>
                  </a:ext>
                </a:extLst>
              </a:tr>
              <a:tr h="3821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901835"/>
                  </a:ext>
                </a:extLst>
              </a:tr>
              <a:tr h="3821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627271"/>
                  </a:ext>
                </a:extLst>
              </a:tr>
              <a:tr h="3821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030162"/>
                  </a:ext>
                </a:extLst>
              </a:tr>
              <a:tr h="3821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6690823"/>
                  </a:ext>
                </a:extLst>
              </a:tr>
              <a:tr h="3821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5533875"/>
                  </a:ext>
                </a:extLst>
              </a:tr>
              <a:tr h="3821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995679"/>
                  </a:ext>
                </a:extLst>
              </a:tr>
              <a:tr h="3821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1085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FBAB6AF-7D51-8944-9C8A-B2A8E882A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Because Risk Scores are worth so much money,</a:t>
            </a:r>
            <a:br>
              <a:rPr lang="en-US" dirty="0"/>
            </a:br>
            <a:r>
              <a:rPr lang="en-US" dirty="0"/>
              <a:t>MA Plans Have Become Masters of Coding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16F78C-C7DA-034A-8336-CC88388A21C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www.healthaffairs.org</a:t>
            </a:r>
            <a:r>
              <a:rPr lang="en-US" dirty="0"/>
              <a:t>/do/10.1377/hblog20200127.293799/full/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54AFA6C2-4584-C349-A395-12B5A801A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073850"/>
              </p:ext>
            </p:extLst>
          </p:nvPr>
        </p:nvGraphicFramePr>
        <p:xfrm>
          <a:off x="3994609" y="5475601"/>
          <a:ext cx="6968763" cy="396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74307">
                  <a:extLst>
                    <a:ext uri="{9D8B030D-6E8A-4147-A177-3AD203B41FA5}">
                      <a16:colId xmlns:a16="http://schemas.microsoft.com/office/drawing/2014/main" val="3612961286"/>
                    </a:ext>
                  </a:extLst>
                </a:gridCol>
                <a:gridCol w="774307">
                  <a:extLst>
                    <a:ext uri="{9D8B030D-6E8A-4147-A177-3AD203B41FA5}">
                      <a16:colId xmlns:a16="http://schemas.microsoft.com/office/drawing/2014/main" val="2897047289"/>
                    </a:ext>
                  </a:extLst>
                </a:gridCol>
                <a:gridCol w="774307">
                  <a:extLst>
                    <a:ext uri="{9D8B030D-6E8A-4147-A177-3AD203B41FA5}">
                      <a16:colId xmlns:a16="http://schemas.microsoft.com/office/drawing/2014/main" val="3693125886"/>
                    </a:ext>
                  </a:extLst>
                </a:gridCol>
                <a:gridCol w="774307">
                  <a:extLst>
                    <a:ext uri="{9D8B030D-6E8A-4147-A177-3AD203B41FA5}">
                      <a16:colId xmlns:a16="http://schemas.microsoft.com/office/drawing/2014/main" val="1198602746"/>
                    </a:ext>
                  </a:extLst>
                </a:gridCol>
                <a:gridCol w="774307">
                  <a:extLst>
                    <a:ext uri="{9D8B030D-6E8A-4147-A177-3AD203B41FA5}">
                      <a16:colId xmlns:a16="http://schemas.microsoft.com/office/drawing/2014/main" val="4277054288"/>
                    </a:ext>
                  </a:extLst>
                </a:gridCol>
                <a:gridCol w="774307">
                  <a:extLst>
                    <a:ext uri="{9D8B030D-6E8A-4147-A177-3AD203B41FA5}">
                      <a16:colId xmlns:a16="http://schemas.microsoft.com/office/drawing/2014/main" val="1129386052"/>
                    </a:ext>
                  </a:extLst>
                </a:gridCol>
                <a:gridCol w="774307">
                  <a:extLst>
                    <a:ext uri="{9D8B030D-6E8A-4147-A177-3AD203B41FA5}">
                      <a16:colId xmlns:a16="http://schemas.microsoft.com/office/drawing/2014/main" val="10711685"/>
                    </a:ext>
                  </a:extLst>
                </a:gridCol>
                <a:gridCol w="774307">
                  <a:extLst>
                    <a:ext uri="{9D8B030D-6E8A-4147-A177-3AD203B41FA5}">
                      <a16:colId xmlns:a16="http://schemas.microsoft.com/office/drawing/2014/main" val="4226206784"/>
                    </a:ext>
                  </a:extLst>
                </a:gridCol>
                <a:gridCol w="774307">
                  <a:extLst>
                    <a:ext uri="{9D8B030D-6E8A-4147-A177-3AD203B41FA5}">
                      <a16:colId xmlns:a16="http://schemas.microsoft.com/office/drawing/2014/main" val="1849424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2007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2008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2009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2010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2011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2012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2013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2014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2015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784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2EAC8EC-B2F0-1945-B5D0-E27B402079F8}"/>
              </a:ext>
            </a:extLst>
          </p:cNvPr>
          <p:cNvSpPr txBox="1"/>
          <p:nvPr/>
        </p:nvSpPr>
        <p:spPr>
          <a:xfrm>
            <a:off x="105233" y="2653391"/>
            <a:ext cx="3203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Average risk score of </a:t>
            </a:r>
          </a:p>
          <a:p>
            <a:r>
              <a:rPr lang="en-US" sz="2400" dirty="0">
                <a:solidFill>
                  <a:schemeClr val="bg1"/>
                </a:solidFill>
              </a:rPr>
              <a:t>MA plan members vs Traditional Medicare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1B5236B2-03EB-9E40-B274-585A55AB4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671725"/>
              </p:ext>
            </p:extLst>
          </p:nvPr>
        </p:nvGraphicFramePr>
        <p:xfrm>
          <a:off x="3018934" y="1821650"/>
          <a:ext cx="975674" cy="378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5674">
                  <a:extLst>
                    <a:ext uri="{9D8B030D-6E8A-4147-A177-3AD203B41FA5}">
                      <a16:colId xmlns:a16="http://schemas.microsoft.com/office/drawing/2014/main" val="3007624839"/>
                    </a:ext>
                  </a:extLst>
                </a:gridCol>
              </a:tblGrid>
              <a:tr h="378960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1.08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4144048"/>
                  </a:ext>
                </a:extLst>
              </a:tr>
              <a:tr h="378960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1.06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2728022"/>
                  </a:ext>
                </a:extLst>
              </a:tr>
              <a:tr h="378960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1.04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8809408"/>
                  </a:ext>
                </a:extLst>
              </a:tr>
              <a:tr h="378960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1.02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0740093"/>
                  </a:ext>
                </a:extLst>
              </a:tr>
              <a:tr h="378960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366743"/>
                  </a:ext>
                </a:extLst>
              </a:tr>
              <a:tr h="378960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.98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93523"/>
                  </a:ext>
                </a:extLst>
              </a:tr>
              <a:tr h="378960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.96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69421"/>
                  </a:ext>
                </a:extLst>
              </a:tr>
              <a:tr h="378960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.94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9963217"/>
                  </a:ext>
                </a:extLst>
              </a:tr>
              <a:tr h="378960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.92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3934186"/>
                  </a:ext>
                </a:extLst>
              </a:tr>
              <a:tr h="378960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.90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682852"/>
                  </a:ext>
                </a:extLst>
              </a:tr>
            </a:tbl>
          </a:graphicData>
        </a:graphic>
      </p:graphicFrame>
      <p:sp>
        <p:nvSpPr>
          <p:cNvPr id="11" name="Freeform 10">
            <a:extLst>
              <a:ext uri="{FF2B5EF4-FFF2-40B4-BE49-F238E27FC236}">
                <a16:creationId xmlns:a16="http://schemas.microsoft.com/office/drawing/2014/main" id="{E5069655-56BA-9E44-9B74-1DA0D6EE6FA3}"/>
              </a:ext>
            </a:extLst>
          </p:cNvPr>
          <p:cNvSpPr/>
          <p:nvPr/>
        </p:nvSpPr>
        <p:spPr>
          <a:xfrm>
            <a:off x="4402317" y="2357803"/>
            <a:ext cx="6136850" cy="2168165"/>
          </a:xfrm>
          <a:custGeom>
            <a:avLst/>
            <a:gdLst>
              <a:gd name="connsiteX0" fmla="*/ 0 w 6136850"/>
              <a:gd name="connsiteY0" fmla="*/ 2168165 h 2168165"/>
              <a:gd name="connsiteX1" fmla="*/ 754145 w 6136850"/>
              <a:gd name="connsiteY1" fmla="*/ 1857081 h 2168165"/>
              <a:gd name="connsiteX2" fmla="*/ 2318994 w 6136850"/>
              <a:gd name="connsiteY2" fmla="*/ 1734532 h 2168165"/>
              <a:gd name="connsiteX3" fmla="*/ 3054285 w 6136850"/>
              <a:gd name="connsiteY3" fmla="*/ 1442301 h 2168165"/>
              <a:gd name="connsiteX4" fmla="*/ 3789576 w 6136850"/>
              <a:gd name="connsiteY4" fmla="*/ 1319753 h 2168165"/>
              <a:gd name="connsiteX5" fmla="*/ 6136850 w 6136850"/>
              <a:gd name="connsiteY5" fmla="*/ 0 h 216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50" h="2168165">
                <a:moveTo>
                  <a:pt x="0" y="2168165"/>
                </a:moveTo>
                <a:lnTo>
                  <a:pt x="754145" y="1857081"/>
                </a:lnTo>
                <a:lnTo>
                  <a:pt x="2318994" y="1734532"/>
                </a:lnTo>
                <a:lnTo>
                  <a:pt x="3054285" y="1442301"/>
                </a:lnTo>
                <a:lnTo>
                  <a:pt x="3789576" y="1319753"/>
                </a:lnTo>
                <a:lnTo>
                  <a:pt x="6136850" y="0"/>
                </a:lnTo>
              </a:path>
            </a:pathLst>
          </a:custGeom>
          <a:noFill/>
          <a:ln w="76200">
            <a:solidFill>
              <a:schemeClr val="bg1"/>
            </a:solidFill>
          </a:ln>
          <a:effectLst>
            <a:glow rad="127000">
              <a:schemeClr val="accent1">
                <a:lumMod val="50000"/>
                <a:alpha val="5694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3C1159-33D5-6D4B-90C0-349ABC6BD0BA}"/>
              </a:ext>
            </a:extLst>
          </p:cNvPr>
          <p:cNvSpPr/>
          <p:nvPr/>
        </p:nvSpPr>
        <p:spPr>
          <a:xfrm>
            <a:off x="3657600" y="2925497"/>
            <a:ext cx="7696200" cy="1046756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“Mortality rates, MCBS surveys, Rx drugs, and other data show 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little if any change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 real relative risk</a:t>
            </a:r>
            <a:r>
              <a:rPr lang="en-US" sz="28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87397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6EBB4-3DA2-474E-B9CD-A22397661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09" y="457200"/>
            <a:ext cx="11471462" cy="1325563"/>
          </a:xfrm>
        </p:spPr>
        <p:txBody>
          <a:bodyPr>
            <a:normAutofit/>
          </a:bodyPr>
          <a:lstStyle/>
          <a:p>
            <a:r>
              <a:rPr lang="en-US" sz="2800" dirty="0"/>
              <a:t>PCPs are the most immediate path to higher scores, so </a:t>
            </a:r>
            <a:br>
              <a:rPr lang="en-US" dirty="0"/>
            </a:br>
            <a:r>
              <a:rPr lang="en-US" dirty="0"/>
              <a:t>Plans Incentivize Them in 3 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1C81B-AF40-4BBE-AE48-6693E67D8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913" y="1964267"/>
            <a:ext cx="10520173" cy="3335866"/>
          </a:xfrm>
        </p:spPr>
        <p:txBody>
          <a:bodyPr>
            <a:noAutofit/>
          </a:bodyPr>
          <a:lstStyle/>
          <a:p>
            <a:pPr marL="406400" indent="-4064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/>
              <a:t>1. Plan pays PCPs more for coding </a:t>
            </a:r>
          </a:p>
          <a:p>
            <a:pPr marL="406400" indent="-4064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/>
              <a:t>2. “Value Based Care” contracts share a percentage of the Plan’s risk-adjusted premiums with network PCPs</a:t>
            </a:r>
          </a:p>
          <a:p>
            <a:pPr marL="406400" indent="-4064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/>
              <a:t>3. Plan purchases PCP practices and internalizes the profits of gaming the risk scores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06EC4-B883-48D8-BBE0-E520AA8CA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3F98-BCCE-3649-B2DB-949826778A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8196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0CA9FE-DEE9-4D41-A096-39783F31A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Incentive Type 1: </a:t>
            </a:r>
            <a:br>
              <a:rPr lang="en-US" sz="2800" dirty="0"/>
            </a:br>
            <a:r>
              <a:rPr lang="en-US" dirty="0"/>
              <a:t>Incent PCPs to Code More</a:t>
            </a:r>
            <a:endParaRPr lang="en-US" sz="36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0D9BA64-B5CF-7448-9981-4619643F345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www.cloverhealth.com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 accessed July 11 2021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4D2515-AE0B-2E49-95D1-699C917AA79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793F3F98-BCCE-3649-B2DB-949826778ADF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95E567-0817-8749-88B1-1A97929698CF}"/>
              </a:ext>
            </a:extLst>
          </p:cNvPr>
          <p:cNvSpPr txBox="1"/>
          <p:nvPr/>
        </p:nvSpPr>
        <p:spPr>
          <a:xfrm>
            <a:off x="838200" y="1690688"/>
            <a:ext cx="1070475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Example: 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</a:rPr>
              <a:t>Clover Health </a:t>
            </a:r>
            <a:r>
              <a:rPr lang="en-US" sz="2400" dirty="0">
                <a:solidFill>
                  <a:schemeClr val="bg1"/>
                </a:solidFill>
              </a:rPr>
              <a:t>-- A Medicare Advantage PPO Plan in AZ, GA, MS, NJ, PA, SC, TN, and TX, established in 2013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D6B4BE-617F-9B4F-8FBC-7C0773C21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09" y="3185714"/>
            <a:ext cx="10423381" cy="236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6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6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PNHP Master Template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008C81"/>
      </a:accent1>
      <a:accent2>
        <a:srgbClr val="9F2936"/>
      </a:accent2>
      <a:accent3>
        <a:srgbClr val="FF9300"/>
      </a:accent3>
      <a:accent4>
        <a:srgbClr val="00539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spcAft>
            <a:spcPts val="1200"/>
          </a:spcAft>
          <a:defRPr sz="24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40271</TotalTime>
  <Words>2189</Words>
  <Application>Microsoft Macintosh PowerPoint</Application>
  <PresentationFormat>Widescreen</PresentationFormat>
  <Paragraphs>360</Paragraphs>
  <Slides>29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Century Gothic</vt:lpstr>
      <vt:lpstr>Office Theme</vt:lpstr>
      <vt:lpstr>The end of Traditional Medicare? Direct Contracting Entities</vt:lpstr>
      <vt:lpstr>To understand why money is pouring into DCEs, First Understand “Medicare Advantage”</vt:lpstr>
      <vt:lpstr>Medicare Advantage Is a Money Machine</vt:lpstr>
      <vt:lpstr>Physician coding drives “Risk Scores” Risk Scores Drive MA Reimbursements</vt:lpstr>
      <vt:lpstr>Higher coding = Risk Score Gaming  A Suite to Optimize Business Results</vt:lpstr>
      <vt:lpstr>Risk Score Gaming  Has Created New Industry Segments</vt:lpstr>
      <vt:lpstr>Because Risk Scores are worth so much money, MA Plans Have Become Masters of Coding</vt:lpstr>
      <vt:lpstr>PCPs are the most immediate path to higher scores, so  Plans Incentivize Them in 3 Ways</vt:lpstr>
      <vt:lpstr>Incentive Type 1:  Incent PCPs to Code More</vt:lpstr>
      <vt:lpstr>PowerPoint Presentation</vt:lpstr>
      <vt:lpstr>Incentive Type 1:  Incent PCPs to Code More</vt:lpstr>
      <vt:lpstr>Incentive Type 1:  Incent PCPs to Code More</vt:lpstr>
      <vt:lpstr>PowerPoint Presentation</vt:lpstr>
      <vt:lpstr>Incentive Type 1:  Incent PCPs to Code More</vt:lpstr>
      <vt:lpstr>Incentive Type 2:  Share Risk Score Payments</vt:lpstr>
      <vt:lpstr>Incentive Type 3:  Purchase PCPs, Internalize the Value</vt:lpstr>
      <vt:lpstr>Although Medicare Advantage is growing quickly,  Traditional Medicare Is a Bigger “Opportunity”</vt:lpstr>
      <vt:lpstr>The most important department of CMS you probably never heard of The Medicare Innovation Center (“CMMI”)</vt:lpstr>
      <vt:lpstr>Emerging CMMI innovation: Direct Contracting Entities</vt:lpstr>
      <vt:lpstr>Three Flavors of Direct Contracting Entities</vt:lpstr>
      <vt:lpstr>Several “Sponsors” of DCEs</vt:lpstr>
      <vt:lpstr>The six Insurer DCEs are operating in 19 states with  57% of Medicare’s Entire FFS Population</vt:lpstr>
      <vt:lpstr>DCE Puts Medicare’s Entire  Book-of-Business Into Play</vt:lpstr>
      <vt:lpstr>Clover’s IPO Health Growth Projections</vt:lpstr>
      <vt:lpstr>Clover Is Just One of Many Recent IPOs</vt:lpstr>
      <vt:lpstr>DCE is a prime example of a Blue Ocean Strategy</vt:lpstr>
      <vt:lpstr>Who Can Stop the DCE Train and  Save Medicare?</vt:lpstr>
      <vt:lpstr>Save the date for a free webinar about DCE Thurs. Sept. 23 9:00 EST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Weisbart</dc:creator>
  <cp:lastModifiedBy>Ed Weisbart</cp:lastModifiedBy>
  <cp:revision>2398</cp:revision>
  <cp:lastPrinted>2019-04-06T23:08:14Z</cp:lastPrinted>
  <dcterms:created xsi:type="dcterms:W3CDTF">2016-11-02T21:04:26Z</dcterms:created>
  <dcterms:modified xsi:type="dcterms:W3CDTF">2021-09-27T20:43:48Z</dcterms:modified>
</cp:coreProperties>
</file>