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5"/>
  </p:notesMasterIdLst>
  <p:sldIdLst>
    <p:sldId id="256" r:id="rId2"/>
    <p:sldId id="1449" r:id="rId3"/>
    <p:sldId id="1283" r:id="rId4"/>
    <p:sldId id="1469" r:id="rId5"/>
    <p:sldId id="1473" r:id="rId6"/>
    <p:sldId id="1470" r:id="rId7"/>
    <p:sldId id="1484" r:id="rId8"/>
    <p:sldId id="1472" r:id="rId9"/>
    <p:sldId id="1450" r:id="rId10"/>
    <p:sldId id="1415" r:id="rId11"/>
    <p:sldId id="547" r:id="rId12"/>
    <p:sldId id="1149" r:id="rId13"/>
    <p:sldId id="1466" r:id="rId14"/>
    <p:sldId id="1467" r:id="rId15"/>
    <p:sldId id="1287" r:id="rId16"/>
    <p:sldId id="1276" r:id="rId17"/>
    <p:sldId id="1485" r:id="rId18"/>
    <p:sldId id="1481" r:id="rId19"/>
    <p:sldId id="2859" r:id="rId20"/>
    <p:sldId id="1488" r:id="rId21"/>
    <p:sldId id="1451" r:id="rId22"/>
    <p:sldId id="1363" r:id="rId23"/>
    <p:sldId id="1310" r:id="rId24"/>
    <p:sldId id="1489" r:id="rId25"/>
    <p:sldId id="1373" r:id="rId26"/>
    <p:sldId id="1339" r:id="rId27"/>
    <p:sldId id="1490" r:id="rId28"/>
    <p:sldId id="1480" r:id="rId29"/>
    <p:sldId id="1421" r:id="rId30"/>
    <p:sldId id="1476" r:id="rId31"/>
    <p:sldId id="1463" r:id="rId32"/>
    <p:sldId id="1478" r:id="rId33"/>
    <p:sldId id="1448" r:id="rId34"/>
    <p:sldId id="257" r:id="rId35"/>
    <p:sldId id="1453" r:id="rId36"/>
    <p:sldId id="1454" r:id="rId37"/>
    <p:sldId id="1422" r:id="rId38"/>
    <p:sldId id="1457" r:id="rId39"/>
    <p:sldId id="1458" r:id="rId40"/>
    <p:sldId id="1452" r:id="rId41"/>
    <p:sldId id="1461" r:id="rId42"/>
    <p:sldId id="1446" r:id="rId43"/>
    <p:sldId id="1434" r:id="rId44"/>
    <p:sldId id="1447" r:id="rId45"/>
    <p:sldId id="1431" r:id="rId46"/>
    <p:sldId id="1435" r:id="rId47"/>
    <p:sldId id="1430" r:id="rId48"/>
    <p:sldId id="1438" r:id="rId49"/>
    <p:sldId id="1439" r:id="rId50"/>
    <p:sldId id="1433" r:id="rId51"/>
    <p:sldId id="1441" r:id="rId52"/>
    <p:sldId id="1482" r:id="rId53"/>
    <p:sldId id="1483" r:id="rId54"/>
    <p:sldId id="1474" r:id="rId55"/>
    <p:sldId id="1455" r:id="rId56"/>
    <p:sldId id="1428" r:id="rId57"/>
    <p:sldId id="1240" r:id="rId58"/>
    <p:sldId id="1462" r:id="rId59"/>
    <p:sldId id="1424" r:id="rId60"/>
    <p:sldId id="1369" r:id="rId61"/>
    <p:sldId id="1423" r:id="rId62"/>
    <p:sldId id="1456" r:id="rId63"/>
    <p:sldId id="213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EE0100"/>
    <a:srgbClr val="FF9300"/>
    <a:srgbClr val="604878"/>
    <a:srgbClr val="FFFFFF"/>
    <a:srgbClr val="00928F"/>
    <a:srgbClr val="011893"/>
    <a:srgbClr val="006059"/>
    <a:srgbClr val="00A69A"/>
    <a:srgbClr val="00A8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92"/>
    <p:restoredTop sz="94995"/>
  </p:normalViewPr>
  <p:slideViewPr>
    <p:cSldViewPr snapToGrid="0" snapToObjects="1">
      <p:cViewPr varScale="1">
        <p:scale>
          <a:sx n="96" d="100"/>
          <a:sy n="96" d="100"/>
        </p:scale>
        <p:origin x="184" y="960"/>
      </p:cViewPr>
      <p:guideLst/>
    </p:cSldViewPr>
  </p:slideViewPr>
  <p:outlineViewPr>
    <p:cViewPr>
      <p:scale>
        <a:sx n="33" d="100"/>
        <a:sy n="33" d="100"/>
      </p:scale>
      <p:origin x="0" y="-47328"/>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Volumes/DataPrimary/Data/CDC%20Mortality%20Data/Adam%20Death%20Rate%20and%20Life%20Expectancy%20Compilatio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oleObject" Target="file:////Users/adamgaffney/Dropbox/Research/Lancet%202021/Financing%20Submission/NHEA%20Graph%20Data/Worksheet.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42.xml"/><Relationship Id="rId1" Type="http://schemas.microsoft.com/office/2011/relationships/chartStyle" Target="style42.xml"/></Relationships>
</file>

<file path=ppt/charts/_rels/chart5.xml.rels><?xml version="1.0" encoding="UTF-8" standalone="yes"?>
<Relationships xmlns="http://schemas.openxmlformats.org/package/2006/relationships"><Relationship Id="rId3" Type="http://schemas.openxmlformats.org/officeDocument/2006/relationships/oleObject" Target="file:////Users/adamgaffney/Dropbox/Research/Lancet%202021/Financing%20Submission/NHEA%20Graph%20Data/Workshee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adamgaffney/Dropbox/Charts%20and%20Data/Master/Master%20Charts%20Fil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95737547369684"/>
          <c:y val="5.011761080679674E-2"/>
          <c:w val="0.78512118630802219"/>
          <c:h val="0.84057754657541062"/>
        </c:manualLayout>
      </c:layout>
      <c:lineChart>
        <c:grouping val="standard"/>
        <c:varyColors val="0"/>
        <c:ser>
          <c:idx val="0"/>
          <c:order val="0"/>
          <c:spPr>
            <a:ln w="76200" cap="rnd" cmpd="sng" algn="ctr">
              <a:solidFill>
                <a:schemeClr val="accent1"/>
              </a:solidFill>
              <a:round/>
            </a:ln>
            <a:effectLst>
              <a:outerShdw blurRad="50800" dist="38100" dir="2700000" algn="tl" rotWithShape="0">
                <a:prstClr val="black">
                  <a:alpha val="40000"/>
                </a:prstClr>
              </a:outerShdw>
            </a:effectLst>
          </c:spPr>
          <c:marker>
            <c:symbol val="none"/>
          </c:marker>
          <c:cat>
            <c:numRef>
              <c:f>'Adam Death Rate and Life Expect'!$A$64:$A$125</c:f>
              <c:numCache>
                <c:formatCode>General</c:formatCode>
                <c:ptCount val="62"/>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numCache>
            </c:numRef>
          </c:cat>
          <c:val>
            <c:numRef>
              <c:f>'Adam Death Rate and Life Expect'!$D$64:$D$125</c:f>
              <c:numCache>
                <c:formatCode>General</c:formatCode>
                <c:ptCount val="62"/>
                <c:pt idx="0">
                  <c:v>69.7</c:v>
                </c:pt>
                <c:pt idx="1">
                  <c:v>70.2</c:v>
                </c:pt>
                <c:pt idx="2">
                  <c:v>70.099999999999994</c:v>
                </c:pt>
                <c:pt idx="3">
                  <c:v>69.900000000000006</c:v>
                </c:pt>
                <c:pt idx="4">
                  <c:v>70.2</c:v>
                </c:pt>
                <c:pt idx="5">
                  <c:v>70.2</c:v>
                </c:pt>
                <c:pt idx="6">
                  <c:v>70.2</c:v>
                </c:pt>
                <c:pt idx="7">
                  <c:v>70.5</c:v>
                </c:pt>
                <c:pt idx="8">
                  <c:v>70.2</c:v>
                </c:pt>
                <c:pt idx="9">
                  <c:v>70.5</c:v>
                </c:pt>
                <c:pt idx="10">
                  <c:v>70.8</c:v>
                </c:pt>
                <c:pt idx="11">
                  <c:v>71.099999999999994</c:v>
                </c:pt>
                <c:pt idx="12">
                  <c:v>71.2</c:v>
                </c:pt>
                <c:pt idx="13">
                  <c:v>71.400000000000006</c:v>
                </c:pt>
                <c:pt idx="14">
                  <c:v>72</c:v>
                </c:pt>
                <c:pt idx="15">
                  <c:v>72.599999999999994</c:v>
                </c:pt>
                <c:pt idx="16">
                  <c:v>72.900000000000006</c:v>
                </c:pt>
                <c:pt idx="17">
                  <c:v>73.3</c:v>
                </c:pt>
                <c:pt idx="18">
                  <c:v>73.5</c:v>
                </c:pt>
                <c:pt idx="19">
                  <c:v>73.900000000000006</c:v>
                </c:pt>
                <c:pt idx="20">
                  <c:v>73.7</c:v>
                </c:pt>
                <c:pt idx="21">
                  <c:v>74.099999999999994</c:v>
                </c:pt>
                <c:pt idx="22">
                  <c:v>74.5</c:v>
                </c:pt>
                <c:pt idx="23">
                  <c:v>74.599999999999994</c:v>
                </c:pt>
                <c:pt idx="24">
                  <c:v>74.7</c:v>
                </c:pt>
                <c:pt idx="25">
                  <c:v>74.7</c:v>
                </c:pt>
                <c:pt idx="26">
                  <c:v>74.7</c:v>
                </c:pt>
                <c:pt idx="27">
                  <c:v>74.900000000000006</c:v>
                </c:pt>
                <c:pt idx="28">
                  <c:v>74.900000000000006</c:v>
                </c:pt>
                <c:pt idx="29">
                  <c:v>75.099999999999994</c:v>
                </c:pt>
                <c:pt idx="30">
                  <c:v>75.400000000000006</c:v>
                </c:pt>
                <c:pt idx="31">
                  <c:v>75.5</c:v>
                </c:pt>
                <c:pt idx="32">
                  <c:v>75.8</c:v>
                </c:pt>
                <c:pt idx="33">
                  <c:v>75.5</c:v>
                </c:pt>
                <c:pt idx="34">
                  <c:v>75.7</c:v>
                </c:pt>
                <c:pt idx="35">
                  <c:v>75.8</c:v>
                </c:pt>
                <c:pt idx="36">
                  <c:v>76.099999999999994</c:v>
                </c:pt>
                <c:pt idx="37">
                  <c:v>76.5</c:v>
                </c:pt>
                <c:pt idx="38">
                  <c:v>76.7</c:v>
                </c:pt>
                <c:pt idx="39">
                  <c:v>76.7</c:v>
                </c:pt>
                <c:pt idx="40">
                  <c:v>76.8</c:v>
                </c:pt>
                <c:pt idx="41">
                  <c:v>77</c:v>
                </c:pt>
                <c:pt idx="42">
                  <c:v>77</c:v>
                </c:pt>
                <c:pt idx="43">
                  <c:v>77.599999999999994</c:v>
                </c:pt>
                <c:pt idx="44">
                  <c:v>77.5</c:v>
                </c:pt>
                <c:pt idx="45">
                  <c:v>77.599999999999994</c:v>
                </c:pt>
                <c:pt idx="46">
                  <c:v>77.8</c:v>
                </c:pt>
                <c:pt idx="47">
                  <c:v>78.099999999999994</c:v>
                </c:pt>
                <c:pt idx="48">
                  <c:v>78.2</c:v>
                </c:pt>
                <c:pt idx="49">
                  <c:v>78.5</c:v>
                </c:pt>
                <c:pt idx="50">
                  <c:v>78.7</c:v>
                </c:pt>
                <c:pt idx="51">
                  <c:v>78.7</c:v>
                </c:pt>
                <c:pt idx="52">
                  <c:v>78.8</c:v>
                </c:pt>
                <c:pt idx="53">
                  <c:v>78.8</c:v>
                </c:pt>
                <c:pt idx="54">
                  <c:v>78.900000000000006</c:v>
                </c:pt>
                <c:pt idx="55">
                  <c:v>78.7</c:v>
                </c:pt>
                <c:pt idx="56">
                  <c:v>78.7</c:v>
                </c:pt>
                <c:pt idx="57">
                  <c:v>78.599999999999994</c:v>
                </c:pt>
                <c:pt idx="58">
                  <c:v>78.7</c:v>
                </c:pt>
                <c:pt idx="59">
                  <c:v>78.8</c:v>
                </c:pt>
                <c:pt idx="60">
                  <c:v>77</c:v>
                </c:pt>
                <c:pt idx="61">
                  <c:v>76.099999999999994</c:v>
                </c:pt>
              </c:numCache>
            </c:numRef>
          </c:val>
          <c:smooth val="0"/>
          <c:extLst>
            <c:ext xmlns:c16="http://schemas.microsoft.com/office/drawing/2014/chart" uri="{C3380CC4-5D6E-409C-BE32-E72D297353CC}">
              <c16:uniqueId val="{00000000-FA40-F94D-8650-08BF000D3DED}"/>
            </c:ext>
          </c:extLst>
        </c:ser>
        <c:dLbls>
          <c:showLegendKey val="0"/>
          <c:showVal val="0"/>
          <c:showCatName val="0"/>
          <c:showSerName val="0"/>
          <c:showPercent val="0"/>
          <c:showBubbleSize val="0"/>
        </c:dLbls>
        <c:smooth val="0"/>
        <c:axId val="394845840"/>
        <c:axId val="394847520"/>
      </c:lineChart>
      <c:catAx>
        <c:axId val="39484584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800" b="0" i="0" u="none" strike="noStrike" kern="1200" spc="20" baseline="0">
                <a:solidFill>
                  <a:schemeClr val="bg1"/>
                </a:solidFill>
                <a:latin typeface="+mn-lt"/>
                <a:ea typeface="+mn-ea"/>
                <a:cs typeface="+mn-cs"/>
              </a:defRPr>
            </a:pPr>
            <a:endParaRPr lang="en-US"/>
          </a:p>
        </c:txPr>
        <c:crossAx val="394847520"/>
        <c:crosses val="autoZero"/>
        <c:auto val="1"/>
        <c:lblAlgn val="ctr"/>
        <c:lblOffset val="0"/>
        <c:tickLblSkip val="10"/>
        <c:noMultiLvlLbl val="0"/>
      </c:catAx>
      <c:valAx>
        <c:axId val="394847520"/>
        <c:scaling>
          <c:orientation val="minMax"/>
        </c:scaling>
        <c:delete val="0"/>
        <c:axPos val="l"/>
        <c:majorGridlines>
          <c:spPr>
            <a:ln>
              <a:solidFill>
                <a:schemeClr val="tx1"/>
              </a:solidFill>
              <a:prstDash val="sysDot"/>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spc="20" baseline="0">
                <a:solidFill>
                  <a:schemeClr val="bg1"/>
                </a:solidFill>
                <a:latin typeface="+mn-lt"/>
                <a:ea typeface="+mn-ea"/>
                <a:cs typeface="+mn-cs"/>
              </a:defRPr>
            </a:pPr>
            <a:endParaRPr lang="en-US"/>
          </a:p>
        </c:txPr>
        <c:crossAx val="394845840"/>
        <c:crosses val="autoZero"/>
        <c:crossBetween val="between"/>
        <c:majorUnit val="3"/>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chemeClr val="bg1"/>
          </a:solidFill>
          <a:latin typeface="+mn-lt"/>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Skipped doses
of insulin</c:v>
                </c:pt>
                <c:pt idx="1">
                  <c:v>Took less
insulin</c:v>
                </c:pt>
                <c:pt idx="2">
                  <c:v>Delayed buying
insulin</c:v>
                </c:pt>
                <c:pt idx="3">
                  <c:v>Any of these
3 reasons</c:v>
                </c:pt>
              </c:strCache>
            </c:strRef>
          </c:cat>
          <c:val>
            <c:numRef>
              <c:f>Sheet1!$B$2:$B$5</c:f>
              <c:numCache>
                <c:formatCode>0.0%</c:formatCode>
                <c:ptCount val="4"/>
                <c:pt idx="0">
                  <c:v>9.6000000000000002E-2</c:v>
                </c:pt>
                <c:pt idx="1">
                  <c:v>0.106</c:v>
                </c:pt>
                <c:pt idx="2">
                  <c:v>0.14199999999999999</c:v>
                </c:pt>
                <c:pt idx="3">
                  <c:v>0.16500000000000001</c:v>
                </c:pt>
              </c:numCache>
            </c:numRef>
          </c:val>
          <c:extLst>
            <c:ext xmlns:c16="http://schemas.microsoft.com/office/drawing/2014/chart" uri="{C3380CC4-5D6E-409C-BE32-E72D297353CC}">
              <c16:uniqueId val="{00000000-AD46-4D48-95BE-FFC4C04CC196}"/>
            </c:ext>
          </c:extLst>
        </c:ser>
        <c:dLbls>
          <c:showLegendKey val="0"/>
          <c:showVal val="0"/>
          <c:showCatName val="0"/>
          <c:showSerName val="0"/>
          <c:showPercent val="0"/>
          <c:showBubbleSize val="0"/>
        </c:dLbls>
        <c:gapWidth val="100"/>
        <c:overlap val="-27"/>
        <c:axId val="265317888"/>
        <c:axId val="265319536"/>
      </c:barChart>
      <c:catAx>
        <c:axId val="265317888"/>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65319536"/>
        <c:crosses val="autoZero"/>
        <c:auto val="1"/>
        <c:lblAlgn val="ctr"/>
        <c:lblOffset val="100"/>
        <c:noMultiLvlLbl val="0"/>
      </c:catAx>
      <c:valAx>
        <c:axId val="265319536"/>
        <c:scaling>
          <c:orientation val="minMax"/>
          <c:max val="0.17"/>
          <c:min val="0"/>
        </c:scaling>
        <c:delete val="1"/>
        <c:axPos val="l"/>
        <c:majorGridlines>
          <c:spPr>
            <a:ln w="9525" cap="flat" cmpd="sng" algn="ctr">
              <a:solidFill>
                <a:schemeClr val="tx1">
                  <a:lumMod val="15000"/>
                  <a:lumOff val="85000"/>
                </a:schemeClr>
              </a:solidFill>
              <a:prstDash val="sysDot"/>
              <a:round/>
            </a:ln>
            <a:effectLst/>
          </c:spPr>
        </c:majorGridlines>
        <c:numFmt formatCode="0%" sourceLinked="0"/>
        <c:majorTickMark val="none"/>
        <c:minorTickMark val="none"/>
        <c:tickLblPos val="nextTo"/>
        <c:crossAx val="265317888"/>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806411748384429E-2"/>
          <c:y val="3.3421948147892955E-2"/>
          <c:w val="0.93267137933520561"/>
          <c:h val="0.73752071825847965"/>
        </c:manualLayout>
      </c:layout>
      <c:barChart>
        <c:barDir val="col"/>
        <c:grouping val="clustered"/>
        <c:varyColors val="0"/>
        <c:ser>
          <c:idx val="0"/>
          <c:order val="0"/>
          <c:tx>
            <c:strRef>
              <c:f>'Cost-Sharing'!$E$667</c:f>
              <c:strCache>
                <c:ptCount val="1"/>
                <c:pt idx="0">
                  <c:v>Delay (Months)</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'Cost-Sharing'!$D$668:$D$670</c:f>
              <c:strCache>
                <c:ptCount val="3"/>
                <c:pt idx="0">
                  <c:v>Retinopathy Screening</c:v>
                </c:pt>
                <c:pt idx="1">
                  <c:v>Diagnosis of severe retinopathy</c:v>
                </c:pt>
                <c:pt idx="2">
                  <c:v>Vision loss diagnosis/treatment</c:v>
                </c:pt>
              </c:strCache>
            </c:strRef>
          </c:cat>
          <c:val>
            <c:numRef>
              <c:f>'Cost-Sharing'!$E$668:$E$670</c:f>
              <c:numCache>
                <c:formatCode>General</c:formatCode>
                <c:ptCount val="3"/>
                <c:pt idx="0">
                  <c:v>0.7</c:v>
                </c:pt>
                <c:pt idx="1">
                  <c:v>2.9</c:v>
                </c:pt>
                <c:pt idx="2">
                  <c:v>3.8</c:v>
                </c:pt>
              </c:numCache>
            </c:numRef>
          </c:val>
          <c:extLst>
            <c:ext xmlns:c16="http://schemas.microsoft.com/office/drawing/2014/chart" uri="{C3380CC4-5D6E-409C-BE32-E72D297353CC}">
              <c16:uniqueId val="{00000000-C69E-644B-8F44-35653B9F54FB}"/>
            </c:ext>
          </c:extLst>
        </c:ser>
        <c:dLbls>
          <c:dLblPos val="outEnd"/>
          <c:showLegendKey val="0"/>
          <c:showVal val="1"/>
          <c:showCatName val="0"/>
          <c:showSerName val="0"/>
          <c:showPercent val="0"/>
          <c:showBubbleSize val="0"/>
        </c:dLbls>
        <c:gapWidth val="61"/>
        <c:overlap val="-27"/>
        <c:axId val="1544847200"/>
        <c:axId val="1526070944"/>
      </c:barChart>
      <c:catAx>
        <c:axId val="1544847200"/>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526070944"/>
        <c:crosses val="autoZero"/>
        <c:auto val="1"/>
        <c:lblAlgn val="ctr"/>
        <c:lblOffset val="100"/>
        <c:noMultiLvlLbl val="0"/>
      </c:catAx>
      <c:valAx>
        <c:axId val="1526070944"/>
        <c:scaling>
          <c:orientation val="minMax"/>
          <c:max val="3.9"/>
          <c:min val="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544847200"/>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Series 1 </c:v>
                </c:pt>
              </c:strCache>
            </c:strRef>
          </c:tx>
          <c:spPr>
            <a:solidFill>
              <a:schemeClr val="accent1"/>
            </a:solidFill>
            <a:ln>
              <a:solidFill>
                <a:schemeClr val="bg1"/>
              </a:solid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15:layout>
                    <c:manualLayout>
                      <c:w val="0.16079990956674836"/>
                      <c:h val="7.8520186964602667E-2"/>
                    </c:manualLayout>
                  </c15:layout>
                </c:ext>
                <c:ext xmlns:c16="http://schemas.microsoft.com/office/drawing/2014/chart" uri="{C3380CC4-5D6E-409C-BE32-E72D297353CC}">
                  <c16:uniqueId val="{00000003-5D30-924A-9C2C-117C2B67712D}"/>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Newborn 
Care</c:v>
                </c:pt>
                <c:pt idx="1">
                  <c:v>Neonatal 
Intensive Care</c:v>
                </c:pt>
                <c:pt idx="2">
                  <c:v>Anesthesia:
Vaginal Delivery</c:v>
                </c:pt>
                <c:pt idx="3">
                  <c:v>Obstetrical:
Cesarean Delivery</c:v>
                </c:pt>
              </c:strCache>
            </c:strRef>
          </c:cat>
          <c:val>
            <c:numRef>
              <c:f>Sheet1!$B$2:$B$5</c:f>
              <c:numCache>
                <c:formatCode>_("$"* #,##0_);_("$"* \(#,##0\);_("$"* "-"??_);_(@_)</c:formatCode>
                <c:ptCount val="4"/>
                <c:pt idx="0">
                  <c:v>463</c:v>
                </c:pt>
                <c:pt idx="1">
                  <c:v>1456</c:v>
                </c:pt>
                <c:pt idx="2">
                  <c:v>3252</c:v>
                </c:pt>
                <c:pt idx="3">
                  <c:v>4921</c:v>
                </c:pt>
              </c:numCache>
            </c:numRef>
          </c:val>
          <c:extLst>
            <c:ext xmlns:c16="http://schemas.microsoft.com/office/drawing/2014/chart" uri="{C3380CC4-5D6E-409C-BE32-E72D297353CC}">
              <c16:uniqueId val="{00000000-5D30-924A-9C2C-117C2B67712D}"/>
            </c:ext>
          </c:extLst>
        </c:ser>
        <c:dLbls>
          <c:showLegendKey val="0"/>
          <c:showVal val="0"/>
          <c:showCatName val="0"/>
          <c:showSerName val="0"/>
          <c:showPercent val="0"/>
          <c:showBubbleSize val="0"/>
        </c:dLbls>
        <c:gapWidth val="49"/>
        <c:overlap val="-27"/>
        <c:axId val="1934815887"/>
        <c:axId val="1935031807"/>
      </c:barChart>
      <c:catAx>
        <c:axId val="1934815887"/>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935031807"/>
        <c:crosses val="autoZero"/>
        <c:auto val="1"/>
        <c:lblAlgn val="ctr"/>
        <c:lblOffset val="100"/>
        <c:noMultiLvlLbl val="0"/>
      </c:catAx>
      <c:valAx>
        <c:axId val="1935031807"/>
        <c:scaling>
          <c:orientation val="minMax"/>
          <c:max val="4999"/>
          <c:min val="0"/>
        </c:scaling>
        <c:delete val="1"/>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crossAx val="1934815887"/>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r>
              <a:rPr lang="en-US" sz="2400" b="1" dirty="0"/>
              <a:t>Lawsuits per 1,000 Residents</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2001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Hospital Lawsuits per 1,000Residents</c:v>
                </c:pt>
              </c:strCache>
            </c:strRef>
          </c:cat>
          <c:val>
            <c:numRef>
              <c:f>Sheet1!$B$2</c:f>
              <c:numCache>
                <c:formatCode>General</c:formatCode>
                <c:ptCount val="1"/>
                <c:pt idx="0">
                  <c:v>1.1200000000000001</c:v>
                </c:pt>
              </c:numCache>
            </c:numRef>
          </c:val>
          <c:extLst>
            <c:ext xmlns:c16="http://schemas.microsoft.com/office/drawing/2014/chart" uri="{C3380CC4-5D6E-409C-BE32-E72D297353CC}">
              <c16:uniqueId val="{00000000-D291-6746-9354-B5C3FCB43344}"/>
            </c:ext>
          </c:extLst>
        </c:ser>
        <c:ser>
          <c:idx val="1"/>
          <c:order val="1"/>
          <c:tx>
            <c:strRef>
              <c:f>Sheet1!$C$1</c:f>
              <c:strCache>
                <c:ptCount val="1"/>
                <c:pt idx="0">
                  <c:v>2018</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Hospital Lawsuits per 1,000Residents</c:v>
                </c:pt>
              </c:strCache>
            </c:strRef>
          </c:cat>
          <c:val>
            <c:numRef>
              <c:f>Sheet1!$C$2</c:f>
              <c:numCache>
                <c:formatCode>General</c:formatCode>
                <c:ptCount val="1"/>
                <c:pt idx="0">
                  <c:v>1.53</c:v>
                </c:pt>
              </c:numCache>
            </c:numRef>
          </c:val>
          <c:extLst>
            <c:ext xmlns:c16="http://schemas.microsoft.com/office/drawing/2014/chart" uri="{C3380CC4-5D6E-409C-BE32-E72D297353CC}">
              <c16:uniqueId val="{00000001-D291-6746-9354-B5C3FCB43344}"/>
            </c:ext>
          </c:extLst>
        </c:ser>
        <c:dLbls>
          <c:showLegendKey val="0"/>
          <c:showVal val="0"/>
          <c:showCatName val="0"/>
          <c:showSerName val="0"/>
          <c:showPercent val="0"/>
          <c:showBubbleSize val="0"/>
        </c:dLbls>
        <c:gapWidth val="50"/>
        <c:overlap val="-27"/>
        <c:axId val="1982451647"/>
        <c:axId val="1982453295"/>
      </c:barChart>
      <c:catAx>
        <c:axId val="1982451647"/>
        <c:scaling>
          <c:orientation val="minMax"/>
        </c:scaling>
        <c:delete val="1"/>
        <c:axPos val="b"/>
        <c:numFmt formatCode="General" sourceLinked="1"/>
        <c:majorTickMark val="out"/>
        <c:minorTickMark val="none"/>
        <c:tickLblPos val="nextTo"/>
        <c:crossAx val="1982453295"/>
        <c:crosses val="autoZero"/>
        <c:auto val="1"/>
        <c:lblAlgn val="ctr"/>
        <c:lblOffset val="100"/>
        <c:noMultiLvlLbl val="0"/>
      </c:catAx>
      <c:valAx>
        <c:axId val="1982453295"/>
        <c:scaling>
          <c:orientation val="minMax"/>
          <c:max val="1.55"/>
          <c:min val="0"/>
        </c:scaling>
        <c:delete val="1"/>
        <c:axPos val="l"/>
        <c:majorGridlines>
          <c:spPr>
            <a:ln w="952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crossAx val="19824516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r>
              <a:rPr lang="en-US" sz="2400" b="1" dirty="0"/>
              <a:t>Average Size </a:t>
            </a:r>
          </a:p>
          <a:p>
            <a:pPr>
              <a:defRPr b="1"/>
            </a:pPr>
            <a:r>
              <a:rPr lang="en-US" sz="2400" b="1" dirty="0"/>
              <a:t>of Lawsuit</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2001 </c:v>
                </c:pt>
              </c:strCache>
            </c:strRef>
          </c:tx>
          <c:spPr>
            <a:solidFill>
              <a:schemeClr val="accent1"/>
            </a:solidFill>
            <a:ln>
              <a:solidFill>
                <a:schemeClr val="bg1"/>
              </a:solidFill>
            </a:ln>
            <a:effectLst/>
          </c:spPr>
          <c:invertIfNegative val="0"/>
          <c:cat>
            <c:strRef>
              <c:f>Sheet1!$A$2:$A$4</c:f>
              <c:strCache>
                <c:ptCount val="1"/>
                <c:pt idx="0">
                  <c:v>Average Lawsuit Size</c:v>
                </c:pt>
              </c:strCache>
            </c:strRef>
          </c:cat>
          <c:val>
            <c:numRef>
              <c:f>Sheet1!$B$2:$B$4</c:f>
              <c:numCache>
                <c:formatCode>_("$"* #,##0_);_("$"* \(#,##0\);_("$"* "-"??_);_(@_)</c:formatCode>
                <c:ptCount val="1"/>
                <c:pt idx="0">
                  <c:v>2522</c:v>
                </c:pt>
              </c:numCache>
            </c:numRef>
          </c:val>
          <c:extLst>
            <c:ext xmlns:c16="http://schemas.microsoft.com/office/drawing/2014/chart" uri="{C3380CC4-5D6E-409C-BE32-E72D297353CC}">
              <c16:uniqueId val="{00000000-C718-5A4B-ADF7-11BE8FB3F07A}"/>
            </c:ext>
          </c:extLst>
        </c:ser>
        <c:ser>
          <c:idx val="1"/>
          <c:order val="1"/>
          <c:tx>
            <c:strRef>
              <c:f>Sheet1!$C$1</c:f>
              <c:strCache>
                <c:ptCount val="1"/>
                <c:pt idx="0">
                  <c:v> 2018 </c:v>
                </c:pt>
              </c:strCache>
            </c:strRef>
          </c:tx>
          <c:spPr>
            <a:solidFill>
              <a:schemeClr val="accent2"/>
            </a:solidFill>
            <a:ln>
              <a:solidFill>
                <a:schemeClr val="bg1"/>
              </a:solidFill>
            </a:ln>
            <a:effectLst/>
          </c:spPr>
          <c:invertIfNegative val="0"/>
          <c:cat>
            <c:strRef>
              <c:f>Sheet1!$A$2:$A$4</c:f>
              <c:strCache>
                <c:ptCount val="1"/>
                <c:pt idx="0">
                  <c:v>Average Lawsuit Size</c:v>
                </c:pt>
              </c:strCache>
            </c:strRef>
          </c:cat>
          <c:val>
            <c:numRef>
              <c:f>Sheet1!$C$2:$C$4</c:f>
              <c:numCache>
                <c:formatCode>_("$"* #,##0_);_("$"* \(#,##0\);_("$"* "-"??_);_(@_)</c:formatCode>
                <c:ptCount val="1"/>
                <c:pt idx="0">
                  <c:v>3939</c:v>
                </c:pt>
              </c:numCache>
            </c:numRef>
          </c:val>
          <c:extLst>
            <c:ext xmlns:c16="http://schemas.microsoft.com/office/drawing/2014/chart" uri="{C3380CC4-5D6E-409C-BE32-E72D297353CC}">
              <c16:uniqueId val="{00000001-C718-5A4B-ADF7-11BE8FB3F07A}"/>
            </c:ext>
          </c:extLst>
        </c:ser>
        <c:dLbls>
          <c:showLegendKey val="0"/>
          <c:showVal val="0"/>
          <c:showCatName val="0"/>
          <c:showSerName val="0"/>
          <c:showPercent val="0"/>
          <c:showBubbleSize val="0"/>
        </c:dLbls>
        <c:gapWidth val="50"/>
        <c:overlap val="-27"/>
        <c:axId val="1982451647"/>
        <c:axId val="1982453295"/>
      </c:barChart>
      <c:catAx>
        <c:axId val="1982451647"/>
        <c:scaling>
          <c:orientation val="minMax"/>
        </c:scaling>
        <c:delete val="1"/>
        <c:axPos val="b"/>
        <c:numFmt formatCode="General" sourceLinked="1"/>
        <c:majorTickMark val="out"/>
        <c:minorTickMark val="none"/>
        <c:tickLblPos val="nextTo"/>
        <c:crossAx val="1982453295"/>
        <c:crosses val="autoZero"/>
        <c:auto val="1"/>
        <c:lblAlgn val="ctr"/>
        <c:lblOffset val="100"/>
        <c:noMultiLvlLbl val="0"/>
      </c:catAx>
      <c:valAx>
        <c:axId val="1982453295"/>
        <c:scaling>
          <c:orientation val="minMax"/>
          <c:max val="3950"/>
          <c:min val="0"/>
        </c:scaling>
        <c:delete val="1"/>
        <c:axPos val="l"/>
        <c:majorGridlines>
          <c:spPr>
            <a:ln w="9525" cap="flat" cmpd="sng" algn="ctr">
              <a:solidFill>
                <a:schemeClr val="tx1">
                  <a:lumMod val="15000"/>
                  <a:lumOff val="85000"/>
                </a:schemeClr>
              </a:solidFill>
              <a:prstDash val="sysDot"/>
              <a:round/>
            </a:ln>
            <a:effectLst/>
          </c:spPr>
        </c:majorGridlines>
        <c:numFmt formatCode="_(&quot;$&quot;* #,##0_);_(&quot;$&quot;* \(#,##0\);_(&quot;$&quot;* &quot;-&quot;??_);_(@_)" sourceLinked="1"/>
        <c:majorTickMark val="none"/>
        <c:minorTickMark val="none"/>
        <c:tickLblPos val="nextTo"/>
        <c:crossAx val="19824516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r>
              <a:rPr lang="en-US" sz="2400" b="1" dirty="0"/>
              <a:t>% with Wage Garnishment</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2001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1"/>
                <c:pt idx="0">
                  <c:v>Share with Wage Garnishment</c:v>
                </c:pt>
              </c:strCache>
            </c:strRef>
          </c:cat>
          <c:val>
            <c:numRef>
              <c:f>Sheet1!$B$2:$B$4</c:f>
              <c:numCache>
                <c:formatCode>0%</c:formatCode>
                <c:ptCount val="1"/>
                <c:pt idx="0">
                  <c:v>0.41</c:v>
                </c:pt>
              </c:numCache>
            </c:numRef>
          </c:val>
          <c:extLst>
            <c:ext xmlns:c16="http://schemas.microsoft.com/office/drawing/2014/chart" uri="{C3380CC4-5D6E-409C-BE32-E72D297353CC}">
              <c16:uniqueId val="{00000000-BE4F-A241-9AAD-794853909B98}"/>
            </c:ext>
          </c:extLst>
        </c:ser>
        <c:ser>
          <c:idx val="1"/>
          <c:order val="1"/>
          <c:tx>
            <c:strRef>
              <c:f>Sheet1!$C$1</c:f>
              <c:strCache>
                <c:ptCount val="1"/>
                <c:pt idx="0">
                  <c:v>2018</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1"/>
                <c:pt idx="0">
                  <c:v>Share with Wage Garnishment</c:v>
                </c:pt>
              </c:strCache>
            </c:strRef>
          </c:cat>
          <c:val>
            <c:numRef>
              <c:f>Sheet1!$C$2:$C$4</c:f>
              <c:numCache>
                <c:formatCode>0%</c:formatCode>
                <c:ptCount val="1"/>
                <c:pt idx="0">
                  <c:v>0.52</c:v>
                </c:pt>
              </c:numCache>
            </c:numRef>
          </c:val>
          <c:extLst>
            <c:ext xmlns:c16="http://schemas.microsoft.com/office/drawing/2014/chart" uri="{C3380CC4-5D6E-409C-BE32-E72D297353CC}">
              <c16:uniqueId val="{00000001-BE4F-A241-9AAD-794853909B98}"/>
            </c:ext>
          </c:extLst>
        </c:ser>
        <c:dLbls>
          <c:showLegendKey val="0"/>
          <c:showVal val="0"/>
          <c:showCatName val="0"/>
          <c:showSerName val="0"/>
          <c:showPercent val="0"/>
          <c:showBubbleSize val="0"/>
        </c:dLbls>
        <c:gapWidth val="50"/>
        <c:overlap val="-27"/>
        <c:axId val="1982451647"/>
        <c:axId val="1982453295"/>
      </c:barChart>
      <c:catAx>
        <c:axId val="1982451647"/>
        <c:scaling>
          <c:orientation val="minMax"/>
        </c:scaling>
        <c:delete val="1"/>
        <c:axPos val="b"/>
        <c:numFmt formatCode="General" sourceLinked="1"/>
        <c:majorTickMark val="out"/>
        <c:minorTickMark val="none"/>
        <c:tickLblPos val="nextTo"/>
        <c:crossAx val="1982453295"/>
        <c:crosses val="autoZero"/>
        <c:auto val="1"/>
        <c:lblAlgn val="ctr"/>
        <c:lblOffset val="100"/>
        <c:noMultiLvlLbl val="0"/>
      </c:catAx>
      <c:valAx>
        <c:axId val="1982453295"/>
        <c:scaling>
          <c:orientation val="minMax"/>
          <c:max val="0.55000000000000004"/>
          <c:min val="0"/>
        </c:scaling>
        <c:delete val="1"/>
        <c:axPos val="l"/>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crossAx val="19824516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'Insurance and Access'!$C$1617</c:f>
              <c:strCache>
                <c:ptCount val="1"/>
                <c:pt idx="0">
                  <c:v>Annual Face-Time with a Office-Based Physician</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'Insurance and Access'!$B$1618:$B$1620</c:f>
              <c:strCache>
                <c:ptCount val="3"/>
                <c:pt idx="0">
                  <c:v>White</c:v>
                </c:pt>
                <c:pt idx="1">
                  <c:v>Black</c:v>
                </c:pt>
                <c:pt idx="2">
                  <c:v>Hispanic</c:v>
                </c:pt>
              </c:strCache>
            </c:strRef>
          </c:cat>
          <c:val>
            <c:numRef>
              <c:f>'Insurance and Access'!$C$1618:$C$1620</c:f>
              <c:numCache>
                <c:formatCode>0</c:formatCode>
                <c:ptCount val="3"/>
                <c:pt idx="0">
                  <c:v>70</c:v>
                </c:pt>
                <c:pt idx="1">
                  <c:v>52.4</c:v>
                </c:pt>
                <c:pt idx="2">
                  <c:v>53</c:v>
                </c:pt>
              </c:numCache>
            </c:numRef>
          </c:val>
          <c:extLst>
            <c:ext xmlns:c16="http://schemas.microsoft.com/office/drawing/2014/chart" uri="{C3380CC4-5D6E-409C-BE32-E72D297353CC}">
              <c16:uniqueId val="{00000000-EB81-9B46-86D1-B78EC18DD201}"/>
            </c:ext>
          </c:extLst>
        </c:ser>
        <c:dLbls>
          <c:dLblPos val="outEnd"/>
          <c:showLegendKey val="0"/>
          <c:showVal val="1"/>
          <c:showCatName val="0"/>
          <c:showSerName val="0"/>
          <c:showPercent val="0"/>
          <c:showBubbleSize val="0"/>
        </c:dLbls>
        <c:gapWidth val="51"/>
        <c:overlap val="-27"/>
        <c:axId val="1446970863"/>
        <c:axId val="1446957183"/>
      </c:barChart>
      <c:catAx>
        <c:axId val="1446970863"/>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446957183"/>
        <c:crosses val="autoZero"/>
        <c:auto val="1"/>
        <c:lblAlgn val="ctr"/>
        <c:lblOffset val="100"/>
        <c:noMultiLvlLbl val="0"/>
      </c:catAx>
      <c:valAx>
        <c:axId val="1446957183"/>
        <c:scaling>
          <c:orientation val="minMax"/>
          <c:max val="72"/>
          <c:min val="0"/>
        </c:scaling>
        <c:delete val="1"/>
        <c:axPos val="l"/>
        <c:majorGridlines>
          <c:spPr>
            <a:ln w="9525" cap="flat" cmpd="sng" algn="ctr">
              <a:solidFill>
                <a:schemeClr val="tx1">
                  <a:lumMod val="15000"/>
                  <a:lumOff val="85000"/>
                </a:schemeClr>
              </a:solidFill>
              <a:prstDash val="sysDot"/>
              <a:round/>
            </a:ln>
            <a:effectLst/>
          </c:spPr>
        </c:majorGridlines>
        <c:numFmt formatCode="0" sourceLinked="1"/>
        <c:majorTickMark val="out"/>
        <c:minorTickMark val="none"/>
        <c:tickLblPos val="nextTo"/>
        <c:crossAx val="1446970863"/>
        <c:crosses val="autoZero"/>
        <c:crossBetween val="between"/>
      </c:valAx>
      <c:spPr>
        <a:noFill/>
        <a:ln>
          <a:noFill/>
        </a:ln>
        <a:effectLst/>
      </c:spPr>
    </c:plotArea>
    <c:plotVisOnly val="1"/>
    <c:dispBlanksAs val="gap"/>
    <c:showDLblsOverMax val="0"/>
  </c:chart>
  <c:spPr>
    <a:noFill/>
    <a:ln>
      <a:noFill/>
    </a:ln>
    <a:effectLst/>
  </c:spPr>
  <c:txPr>
    <a:bodyPr/>
    <a:lstStyle/>
    <a:p>
      <a:pPr>
        <a:defRPr sz="2400">
          <a:solidFill>
            <a:schemeClr val="bg1"/>
          </a:solidFill>
          <a:latin typeface="+mn-lt"/>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Lobectomy</c:v>
                </c:pt>
                <c:pt idx="1">
                  <c:v>Colectomy</c:v>
                </c:pt>
                <c:pt idx="2">
                  <c:v>Gastrectomy</c:v>
                </c:pt>
                <c:pt idx="3">
                  <c:v>Esophagectomy</c:v>
                </c:pt>
                <c:pt idx="4">
                  <c:v>Whipple Procedure</c:v>
                </c:pt>
              </c:strCache>
            </c:strRef>
          </c:cat>
          <c:val>
            <c:numRef>
              <c:f>Sheet1!$B$2:$B$6</c:f>
              <c:numCache>
                <c:formatCode>0.0%</c:formatCode>
                <c:ptCount val="5"/>
                <c:pt idx="0">
                  <c:v>-7.3999999999999996E-2</c:v>
                </c:pt>
                <c:pt idx="1">
                  <c:v>-3.5000000000000003E-2</c:v>
                </c:pt>
                <c:pt idx="2">
                  <c:v>-0.105</c:v>
                </c:pt>
                <c:pt idx="3">
                  <c:v>-6.2E-2</c:v>
                </c:pt>
                <c:pt idx="4">
                  <c:v>-0.14299999999999999</c:v>
                </c:pt>
              </c:numCache>
            </c:numRef>
          </c:val>
          <c:extLst>
            <c:ext xmlns:c16="http://schemas.microsoft.com/office/drawing/2014/chart" uri="{C3380CC4-5D6E-409C-BE32-E72D297353CC}">
              <c16:uniqueId val="{00000000-F2BC-6E4D-B91B-A7912174A3CE}"/>
            </c:ext>
          </c:extLst>
        </c:ser>
        <c:dLbls>
          <c:showLegendKey val="0"/>
          <c:showVal val="0"/>
          <c:showCatName val="0"/>
          <c:showSerName val="0"/>
          <c:showPercent val="0"/>
          <c:showBubbleSize val="0"/>
        </c:dLbls>
        <c:gapWidth val="36"/>
        <c:overlap val="-27"/>
        <c:axId val="1865180687"/>
        <c:axId val="1865182335"/>
      </c:barChart>
      <c:catAx>
        <c:axId val="1865180687"/>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865182335"/>
        <c:crosses val="autoZero"/>
        <c:auto val="1"/>
        <c:lblAlgn val="ctr"/>
        <c:lblOffset val="0"/>
        <c:noMultiLvlLbl val="0"/>
      </c:catAx>
      <c:valAx>
        <c:axId val="1865182335"/>
        <c:scaling>
          <c:orientation val="minMax"/>
          <c:max val="0"/>
          <c:min val="-0.14500000000000002"/>
        </c:scaling>
        <c:delete val="1"/>
        <c:axPos val="l"/>
        <c:numFmt formatCode="0.0%" sourceLinked="1"/>
        <c:majorTickMark val="out"/>
        <c:minorTickMark val="none"/>
        <c:tickLblPos val="nextTo"/>
        <c:crossAx val="1865180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$100 Increase in
Monthly Premium</c:v>
                </c:pt>
                <c:pt idx="1">
                  <c:v>10% Increase in
Medical Loss Ratio</c:v>
                </c:pt>
                <c:pt idx="2">
                  <c:v>Donut Hole
Drug Coverage</c:v>
                </c:pt>
              </c:strCache>
            </c:strRef>
          </c:cat>
          <c:val>
            <c:numRef>
              <c:f>Sheet1!$B$2:$B$4</c:f>
              <c:numCache>
                <c:formatCode>0.00%</c:formatCode>
                <c:ptCount val="3"/>
                <c:pt idx="0">
                  <c:v>-5.7999999999999996E-3</c:v>
                </c:pt>
                <c:pt idx="1">
                  <c:v>-1.3600000000000001E-3</c:v>
                </c:pt>
                <c:pt idx="2">
                  <c:v>-4.5999999999999999E-3</c:v>
                </c:pt>
              </c:numCache>
            </c:numRef>
          </c:val>
          <c:extLst>
            <c:ext xmlns:c16="http://schemas.microsoft.com/office/drawing/2014/chart" uri="{C3380CC4-5D6E-409C-BE32-E72D297353CC}">
              <c16:uniqueId val="{00000000-F94D-9D4D-B610-72BAD06487A1}"/>
            </c:ext>
          </c:extLst>
        </c:ser>
        <c:dLbls>
          <c:showLegendKey val="0"/>
          <c:showVal val="0"/>
          <c:showCatName val="0"/>
          <c:showSerName val="0"/>
          <c:showPercent val="0"/>
          <c:showBubbleSize val="0"/>
        </c:dLbls>
        <c:gapWidth val="84"/>
        <c:overlap val="-27"/>
        <c:axId val="639579360"/>
        <c:axId val="639581008"/>
      </c:barChart>
      <c:catAx>
        <c:axId val="639579360"/>
        <c:scaling>
          <c:orientation val="minMax"/>
        </c:scaling>
        <c:delete val="0"/>
        <c:axPos val="b"/>
        <c:numFmt formatCode="General" sourceLinked="1"/>
        <c:majorTickMark val="none"/>
        <c:minorTickMark val="none"/>
        <c:tickLblPos val="high"/>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639581008"/>
        <c:crosses val="autoZero"/>
        <c:auto val="1"/>
        <c:lblAlgn val="ctr"/>
        <c:lblOffset val="0"/>
        <c:noMultiLvlLbl val="0"/>
      </c:catAx>
      <c:valAx>
        <c:axId val="639581008"/>
        <c:scaling>
          <c:orientation val="minMax"/>
          <c:min val="-6.0000000000000019E-3"/>
        </c:scaling>
        <c:delete val="1"/>
        <c:axPos val="l"/>
        <c:majorGridlines>
          <c:spPr>
            <a:ln w="9525" cap="flat" cmpd="sng" algn="ctr">
              <a:solidFill>
                <a:schemeClr val="tx1">
                  <a:lumMod val="15000"/>
                  <a:lumOff val="85000"/>
                </a:schemeClr>
              </a:solidFill>
              <a:prstDash val="sysDot"/>
              <a:round/>
            </a:ln>
            <a:effectLst/>
          </c:spPr>
        </c:majorGridlines>
        <c:numFmt formatCode="0.00%" sourceLinked="1"/>
        <c:majorTickMark val="none"/>
        <c:minorTickMark val="none"/>
        <c:tickLblPos val="nextTo"/>
        <c:crossAx val="639579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dLbl>
              <c:idx val="0"/>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CCA2-DF4C-B585-C8DC237D23B9}"/>
                </c:ext>
              </c:extLst>
            </c:dLbl>
            <c:dLbl>
              <c:idx val="1"/>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CCA2-DF4C-B585-C8DC237D23B9}"/>
                </c:ext>
              </c:extLst>
            </c:dLbl>
            <c:spPr>
              <a:no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'COVID -19'!$E$1805:$F$1805</c:f>
              <c:strCache>
                <c:ptCount val="2"/>
                <c:pt idx="0">
                  <c:v>Private Insurance</c:v>
                </c:pt>
                <c:pt idx="1">
                  <c:v>Medicare Advantage</c:v>
                </c:pt>
              </c:strCache>
            </c:strRef>
          </c:cat>
          <c:val>
            <c:numRef>
              <c:f>'COVID -19'!$E$1806:$F$1806</c:f>
              <c:numCache>
                <c:formatCode>"$"#,##0_);[Red]\("$"#,##0\)</c:formatCode>
                <c:ptCount val="2"/>
                <c:pt idx="0">
                  <c:v>3998</c:v>
                </c:pt>
                <c:pt idx="1">
                  <c:v>1638</c:v>
                </c:pt>
              </c:numCache>
            </c:numRef>
          </c:val>
          <c:extLst>
            <c:ext xmlns:c16="http://schemas.microsoft.com/office/drawing/2014/chart" uri="{C3380CC4-5D6E-409C-BE32-E72D297353CC}">
              <c16:uniqueId val="{00000000-D09D-5D4E-9BB6-FB460EBE78EB}"/>
            </c:ext>
          </c:extLst>
        </c:ser>
        <c:dLbls>
          <c:dLblPos val="outEnd"/>
          <c:showLegendKey val="0"/>
          <c:showVal val="1"/>
          <c:showCatName val="0"/>
          <c:showSerName val="0"/>
          <c:showPercent val="0"/>
          <c:showBubbleSize val="0"/>
        </c:dLbls>
        <c:gapWidth val="60"/>
        <c:axId val="661153520"/>
        <c:axId val="688330736"/>
      </c:barChart>
      <c:catAx>
        <c:axId val="661153520"/>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688330736"/>
        <c:crosses val="autoZero"/>
        <c:auto val="1"/>
        <c:lblAlgn val="ctr"/>
        <c:lblOffset val="100"/>
        <c:noMultiLvlLbl val="0"/>
      </c:catAx>
      <c:valAx>
        <c:axId val="688330736"/>
        <c:scaling>
          <c:orientation val="minMax"/>
          <c:max val="3999"/>
          <c:min val="0"/>
        </c:scaling>
        <c:delete val="1"/>
        <c:axPos val="l"/>
        <c:majorGridlines>
          <c:spPr>
            <a:ln w="9525" cap="flat" cmpd="sng" algn="ctr">
              <a:solidFill>
                <a:schemeClr val="tx1">
                  <a:lumMod val="15000"/>
                  <a:lumOff val="85000"/>
                </a:schemeClr>
              </a:solidFill>
              <a:prstDash val="sysDot"/>
              <a:round/>
            </a:ln>
            <a:effectLst/>
          </c:spPr>
        </c:majorGridlines>
        <c:numFmt formatCode="&quot;$&quot;#,##0_);[Red]\(&quot;$&quot;#,##0\)" sourceLinked="1"/>
        <c:majorTickMark val="out"/>
        <c:minorTickMark val="none"/>
        <c:tickLblPos val="nextTo"/>
        <c:crossAx val="661153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'US Health'!$D$10</c:f>
              <c:strCache>
                <c:ptCount val="1"/>
                <c:pt idx="0">
                  <c:v>2019 to 2021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'US Health'!$C$11:$C$16</c:f>
              <c:strCache>
                <c:ptCount val="6"/>
                <c:pt idx="0">
                  <c:v>Asian</c:v>
                </c:pt>
                <c:pt idx="1">
                  <c:v>White</c:v>
                </c:pt>
                <c:pt idx="2">
                  <c:v>Total</c:v>
                </c:pt>
                <c:pt idx="3">
                  <c:v>Black</c:v>
                </c:pt>
                <c:pt idx="4">
                  <c:v>Hispanic</c:v>
                </c:pt>
                <c:pt idx="5">
                  <c:v>AIAN</c:v>
                </c:pt>
              </c:strCache>
            </c:strRef>
          </c:cat>
          <c:val>
            <c:numRef>
              <c:f>'US Health'!$D$11:$D$16</c:f>
              <c:numCache>
                <c:formatCode>General</c:formatCode>
                <c:ptCount val="6"/>
                <c:pt idx="0">
                  <c:v>-2.0999999999999943</c:v>
                </c:pt>
                <c:pt idx="1">
                  <c:v>-2.3999999999999915</c:v>
                </c:pt>
                <c:pt idx="2">
                  <c:v>-2.7</c:v>
                </c:pt>
                <c:pt idx="3">
                  <c:v>-4</c:v>
                </c:pt>
                <c:pt idx="4">
                  <c:v>-4.2000000000000028</c:v>
                </c:pt>
                <c:pt idx="5">
                  <c:v>-6.5999999999999943</c:v>
                </c:pt>
              </c:numCache>
            </c:numRef>
          </c:val>
          <c:extLst>
            <c:ext xmlns:c16="http://schemas.microsoft.com/office/drawing/2014/chart" uri="{C3380CC4-5D6E-409C-BE32-E72D297353CC}">
              <c16:uniqueId val="{00000000-FA6D-6E47-94A9-A5A2C267874B}"/>
            </c:ext>
          </c:extLst>
        </c:ser>
        <c:dLbls>
          <c:dLblPos val="outEnd"/>
          <c:showLegendKey val="0"/>
          <c:showVal val="1"/>
          <c:showCatName val="0"/>
          <c:showSerName val="0"/>
          <c:showPercent val="0"/>
          <c:showBubbleSize val="0"/>
        </c:dLbls>
        <c:gapWidth val="64"/>
        <c:overlap val="-27"/>
        <c:axId val="1419523807"/>
        <c:axId val="1419032303"/>
      </c:barChart>
      <c:catAx>
        <c:axId val="1419523807"/>
        <c:scaling>
          <c:orientation val="minMax"/>
        </c:scaling>
        <c:delete val="0"/>
        <c:axPos val="b"/>
        <c:numFmt formatCode="General" sourceLinked="1"/>
        <c:majorTickMark val="none"/>
        <c:minorTickMark val="none"/>
        <c:tickLblPos val="high"/>
        <c:spPr>
          <a:noFill/>
          <a:ln w="25400" cap="flat" cmpd="sng" algn="ctr">
            <a:solidFill>
              <a:schemeClr val="bg1"/>
            </a:solidFill>
            <a:round/>
          </a:ln>
          <a:effectLst/>
        </c:spPr>
        <c:txPr>
          <a:bodyPr rot="-6000000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crossAx val="1419032303"/>
        <c:crosses val="autoZero"/>
        <c:auto val="1"/>
        <c:lblAlgn val="ctr"/>
        <c:lblOffset val="0"/>
        <c:noMultiLvlLbl val="0"/>
      </c:catAx>
      <c:valAx>
        <c:axId val="1419032303"/>
        <c:scaling>
          <c:orientation val="minMax"/>
        </c:scaling>
        <c:delete val="1"/>
        <c:axPos val="l"/>
        <c:majorGridlines>
          <c:spPr>
            <a:ln w="9525" cap="flat" cmpd="sng" algn="ctr">
              <a:solidFill>
                <a:schemeClr val="bg1"/>
              </a:solidFill>
              <a:prstDash val="sysDot"/>
              <a:round/>
            </a:ln>
            <a:effectLst/>
          </c:spPr>
        </c:majorGridlines>
        <c:numFmt formatCode="General" sourceLinked="1"/>
        <c:majorTickMark val="out"/>
        <c:minorTickMark val="none"/>
        <c:tickLblPos val="nextTo"/>
        <c:crossAx val="1419523807"/>
        <c:crosses val="autoZero"/>
        <c:crossBetween val="between"/>
      </c:valAx>
      <c:spPr>
        <a:noFill/>
        <a:ln>
          <a:noFill/>
        </a:ln>
        <a:effectLst/>
      </c:spPr>
    </c:plotArea>
    <c:plotVisOnly val="1"/>
    <c:dispBlanksAs val="gap"/>
    <c:showDLblsOverMax val="0"/>
  </c:chart>
  <c:spPr>
    <a:noFill/>
    <a:ln>
      <a:noFill/>
    </a:ln>
    <a:effectLst/>
  </c:spPr>
  <c:txPr>
    <a:bodyPr/>
    <a:lstStyle/>
    <a:p>
      <a:pPr>
        <a:defRPr sz="2800">
          <a:solidFill>
            <a:schemeClr val="bg1"/>
          </a:solidFill>
          <a:latin typeface="+mn-lt"/>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'COVID -19'!$D$1526</c:f>
              <c:strCache>
                <c:ptCount val="1"/>
                <c:pt idx="0">
                  <c:v>Proportion charging for COVID-19 Test</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'COVID -19'!$E$1525:$F$1525</c:f>
              <c:strCache>
                <c:ptCount val="2"/>
                <c:pt idx="0">
                  <c:v>March 2020</c:v>
                </c:pt>
                <c:pt idx="1">
                  <c:v>August 2020</c:v>
                </c:pt>
              </c:strCache>
            </c:strRef>
          </c:cat>
          <c:val>
            <c:numRef>
              <c:f>'COVID -19'!$E$1526:$F$1526</c:f>
              <c:numCache>
                <c:formatCode>0%</c:formatCode>
                <c:ptCount val="2"/>
                <c:pt idx="0">
                  <c:v>0.8679</c:v>
                </c:pt>
                <c:pt idx="1">
                  <c:v>0.83660000000000001</c:v>
                </c:pt>
              </c:numCache>
            </c:numRef>
          </c:val>
          <c:extLst>
            <c:ext xmlns:c16="http://schemas.microsoft.com/office/drawing/2014/chart" uri="{C3380CC4-5D6E-409C-BE32-E72D297353CC}">
              <c16:uniqueId val="{00000000-0F1D-954C-A10C-27653F8733F4}"/>
            </c:ext>
          </c:extLst>
        </c:ser>
        <c:dLbls>
          <c:dLblPos val="outEnd"/>
          <c:showLegendKey val="0"/>
          <c:showVal val="1"/>
          <c:showCatName val="0"/>
          <c:showSerName val="0"/>
          <c:showPercent val="0"/>
          <c:showBubbleSize val="0"/>
        </c:dLbls>
        <c:gapWidth val="110"/>
        <c:overlap val="-27"/>
        <c:axId val="971714016"/>
        <c:axId val="971715664"/>
      </c:barChart>
      <c:catAx>
        <c:axId val="971714016"/>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971715664"/>
        <c:crosses val="autoZero"/>
        <c:auto val="1"/>
        <c:lblAlgn val="ctr"/>
        <c:lblOffset val="100"/>
        <c:noMultiLvlLbl val="0"/>
      </c:catAx>
      <c:valAx>
        <c:axId val="971715664"/>
        <c:scaling>
          <c:orientation val="minMax"/>
          <c:max val="0.9"/>
          <c:min val="0"/>
        </c:scaling>
        <c:delete val="1"/>
        <c:axPos val="l"/>
        <c:majorGridlines>
          <c:spPr>
            <a:ln w="9525" cap="flat" cmpd="sng" algn="ctr">
              <a:solidFill>
                <a:schemeClr val="tx1">
                  <a:lumMod val="15000"/>
                  <a:lumOff val="85000"/>
                </a:schemeClr>
              </a:solidFill>
              <a:prstDash val="sysDot"/>
              <a:round/>
            </a:ln>
            <a:effectLst/>
          </c:spPr>
        </c:majorGridlines>
        <c:numFmt formatCode="0%" sourceLinked="1"/>
        <c:majorTickMark val="out"/>
        <c:minorTickMark val="none"/>
        <c:tickLblPos val="nextTo"/>
        <c:crossAx val="97171401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2400">
          <a:solidFill>
            <a:schemeClr val="bg1"/>
          </a:solidFill>
          <a:latin typeface="+mn-lt"/>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Insured</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Tested
for COVID</c:v>
                </c:pt>
                <c:pt idx="1">
                  <c:v>Tested Positive
for COVID</c:v>
                </c:pt>
              </c:strCache>
            </c:strRef>
          </c:cat>
          <c:val>
            <c:numRef>
              <c:f>Sheet1!$B$2:$B$3</c:f>
              <c:numCache>
                <c:formatCode>0%</c:formatCode>
                <c:ptCount val="2"/>
                <c:pt idx="0">
                  <c:v>0.33</c:v>
                </c:pt>
                <c:pt idx="1">
                  <c:v>0.11</c:v>
                </c:pt>
              </c:numCache>
            </c:numRef>
          </c:val>
          <c:extLst>
            <c:ext xmlns:c16="http://schemas.microsoft.com/office/drawing/2014/chart" uri="{C3380CC4-5D6E-409C-BE32-E72D297353CC}">
              <c16:uniqueId val="{00000000-7DDA-694B-BDB4-BCB04F8CA6FF}"/>
            </c:ext>
          </c:extLst>
        </c:ser>
        <c:ser>
          <c:idx val="1"/>
          <c:order val="1"/>
          <c:tx>
            <c:strRef>
              <c:f>Sheet1!$C$1</c:f>
              <c:strCache>
                <c:ptCount val="1"/>
                <c:pt idx="0">
                  <c:v>Uninsured</c:v>
                </c:pt>
              </c:strCache>
            </c:strRef>
          </c:tx>
          <c:spPr>
            <a:solidFill>
              <a:schemeClr val="accent2"/>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Tested
for COVID</c:v>
                </c:pt>
                <c:pt idx="1">
                  <c:v>Tested Positive
for COVID</c:v>
                </c:pt>
              </c:strCache>
            </c:strRef>
          </c:cat>
          <c:val>
            <c:numRef>
              <c:f>Sheet1!$C$2:$C$3</c:f>
              <c:numCache>
                <c:formatCode>0%</c:formatCode>
                <c:ptCount val="2"/>
                <c:pt idx="0">
                  <c:v>0.26</c:v>
                </c:pt>
                <c:pt idx="1">
                  <c:v>0.22</c:v>
                </c:pt>
              </c:numCache>
            </c:numRef>
          </c:val>
          <c:extLst>
            <c:ext xmlns:c16="http://schemas.microsoft.com/office/drawing/2014/chart" uri="{C3380CC4-5D6E-409C-BE32-E72D297353CC}">
              <c16:uniqueId val="{00000001-7DDA-694B-BDB4-BCB04F8CA6FF}"/>
            </c:ext>
          </c:extLst>
        </c:ser>
        <c:dLbls>
          <c:showLegendKey val="0"/>
          <c:showVal val="0"/>
          <c:showCatName val="0"/>
          <c:showSerName val="0"/>
          <c:showPercent val="0"/>
          <c:showBubbleSize val="0"/>
        </c:dLbls>
        <c:gapWidth val="111"/>
        <c:overlap val="-12"/>
        <c:axId val="536454192"/>
        <c:axId val="536465456"/>
      </c:barChart>
      <c:catAx>
        <c:axId val="536454192"/>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536465456"/>
        <c:crosses val="autoZero"/>
        <c:auto val="1"/>
        <c:lblAlgn val="ctr"/>
        <c:lblOffset val="100"/>
        <c:noMultiLvlLbl val="0"/>
      </c:catAx>
      <c:valAx>
        <c:axId val="536465456"/>
        <c:scaling>
          <c:orientation val="minMax"/>
          <c:max val="0.34000000000000008"/>
          <c:min val="0"/>
        </c:scaling>
        <c:delete val="1"/>
        <c:axPos val="l"/>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crossAx val="536454192"/>
        <c:crosses val="autoZero"/>
        <c:crossBetween val="between"/>
      </c:valAx>
      <c:spPr>
        <a:noFill/>
        <a:ln>
          <a:noFill/>
        </a:ln>
        <a:effectLst/>
      </c:spPr>
    </c:plotArea>
    <c:legend>
      <c:legendPos val="l"/>
      <c:layout>
        <c:manualLayout>
          <c:xMode val="edge"/>
          <c:yMode val="edge"/>
          <c:x val="7.246376811594203E-3"/>
          <c:y val="0.32645163676458866"/>
          <c:w val="0.19961514321579368"/>
          <c:h val="0.2707684697294192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'COVID -19'!$E$1822</c:f>
              <c:strCache>
                <c:ptCount val="1"/>
                <c:pt idx="0">
                  <c:v>Adjusted Prevalence Ratio</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'COVID -19'!$D$1823:$D$1826</c:f>
              <c:strCache>
                <c:ptCount val="4"/>
                <c:pt idx="0">
                  <c:v>Concern about COVID-19</c:v>
                </c:pt>
                <c:pt idx="1">
                  <c:v>Confidence vaccines important</c:v>
                </c:pt>
                <c:pt idx="2">
                  <c:v>Confidence vaccines safe</c:v>
                </c:pt>
                <c:pt idx="3">
                  <c:v>Vaccine uptake</c:v>
                </c:pt>
              </c:strCache>
            </c:strRef>
          </c:cat>
          <c:val>
            <c:numRef>
              <c:f>'COVID -19'!$E$1823:$E$1826</c:f>
              <c:numCache>
                <c:formatCode>General</c:formatCode>
                <c:ptCount val="4"/>
                <c:pt idx="0">
                  <c:v>1.31</c:v>
                </c:pt>
                <c:pt idx="1">
                  <c:v>1.1499999999999999</c:v>
                </c:pt>
                <c:pt idx="2">
                  <c:v>1.17</c:v>
                </c:pt>
                <c:pt idx="3">
                  <c:v>1.1200000000000001</c:v>
                </c:pt>
              </c:numCache>
            </c:numRef>
          </c:val>
          <c:extLst>
            <c:ext xmlns:c16="http://schemas.microsoft.com/office/drawing/2014/chart" uri="{C3380CC4-5D6E-409C-BE32-E72D297353CC}">
              <c16:uniqueId val="{00000000-6E99-0748-9609-1975EC98900D}"/>
            </c:ext>
          </c:extLst>
        </c:ser>
        <c:dLbls>
          <c:dLblPos val="outEnd"/>
          <c:showLegendKey val="0"/>
          <c:showVal val="1"/>
          <c:showCatName val="0"/>
          <c:showSerName val="0"/>
          <c:showPercent val="0"/>
          <c:showBubbleSize val="0"/>
        </c:dLbls>
        <c:gapWidth val="44"/>
        <c:overlap val="-27"/>
        <c:axId val="1331772992"/>
        <c:axId val="1228467792"/>
      </c:barChart>
      <c:catAx>
        <c:axId val="1331772992"/>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228467792"/>
        <c:crosses val="autoZero"/>
        <c:auto val="1"/>
        <c:lblAlgn val="ctr"/>
        <c:lblOffset val="100"/>
        <c:noMultiLvlLbl val="0"/>
      </c:catAx>
      <c:valAx>
        <c:axId val="1228467792"/>
        <c:scaling>
          <c:orientation val="minMax"/>
          <c:max val="1.32"/>
          <c:min val="0"/>
        </c:scaling>
        <c:delete val="1"/>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2000" b="0" i="0" u="none" strike="noStrike" kern="1200" baseline="0">
                    <a:solidFill>
                      <a:schemeClr val="bg1"/>
                    </a:solidFill>
                    <a:latin typeface="+mn-lt"/>
                    <a:ea typeface="+mn-ea"/>
                    <a:cs typeface="+mn-cs"/>
                  </a:defRPr>
                </a:pPr>
                <a:r>
                  <a:rPr lang="en-US"/>
                  <a:t>Adjusted Prevalence Ratio</a:t>
                </a:r>
              </a:p>
            </c:rich>
          </c:tx>
          <c:overlay val="0"/>
          <c:spPr>
            <a:noFill/>
            <a:ln>
              <a:noFill/>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crossAx val="133177299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91EE-6E4E-A902-F8B10F4FC75A}"/>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1</c:v>
                </c:pt>
                <c:pt idx="1">
                  <c:v>5</c:v>
                </c:pt>
                <c:pt idx="2">
                  <c:v>7</c:v>
                </c:pt>
                <c:pt idx="3">
                  <c:v>9</c:v>
                </c:pt>
                <c:pt idx="4">
                  <c:v>10</c:v>
                </c:pt>
              </c:numCache>
            </c:numRef>
          </c:cat>
          <c:val>
            <c:numRef>
              <c:f>Sheet1!$B$2:$B$6</c:f>
              <c:numCache>
                <c:formatCode>0.0%</c:formatCode>
                <c:ptCount val="5"/>
                <c:pt idx="0">
                  <c:v>0</c:v>
                </c:pt>
                <c:pt idx="1">
                  <c:v>2.8000000000000001E-2</c:v>
                </c:pt>
                <c:pt idx="2">
                  <c:v>3.5000000000000003E-2</c:v>
                </c:pt>
                <c:pt idx="3">
                  <c:v>3.9E-2</c:v>
                </c:pt>
                <c:pt idx="4">
                  <c:v>5.5E-2</c:v>
                </c:pt>
              </c:numCache>
            </c:numRef>
          </c:val>
          <c:extLst>
            <c:ext xmlns:c16="http://schemas.microsoft.com/office/drawing/2014/chart" uri="{C3380CC4-5D6E-409C-BE32-E72D297353CC}">
              <c16:uniqueId val="{00000000-91EE-6E4E-A902-F8B10F4FC75A}"/>
            </c:ext>
          </c:extLst>
        </c:ser>
        <c:dLbls>
          <c:showLegendKey val="0"/>
          <c:showVal val="0"/>
          <c:showCatName val="0"/>
          <c:showSerName val="0"/>
          <c:showPercent val="0"/>
          <c:showBubbleSize val="0"/>
        </c:dLbls>
        <c:gapWidth val="41"/>
        <c:overlap val="-27"/>
        <c:axId val="536542624"/>
        <c:axId val="536544272"/>
      </c:barChart>
      <c:catAx>
        <c:axId val="536542624"/>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536544272"/>
        <c:crosses val="autoZero"/>
        <c:auto val="1"/>
        <c:lblAlgn val="ctr"/>
        <c:lblOffset val="100"/>
        <c:noMultiLvlLbl val="0"/>
      </c:catAx>
      <c:valAx>
        <c:axId val="536544272"/>
        <c:scaling>
          <c:orientation val="minMax"/>
          <c:max val="5.6000000000000008E-2"/>
          <c:min val="0"/>
        </c:scaling>
        <c:delete val="1"/>
        <c:axPos val="l"/>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nextTo"/>
        <c:crossAx val="536542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30331434853287"/>
          <c:y val="0.1500161283633398"/>
          <c:w val="0.81316880489316667"/>
          <c:h val="0.6900064052642978"/>
        </c:manualLayout>
      </c:layout>
      <c:barChart>
        <c:barDir val="col"/>
        <c:grouping val="clustered"/>
        <c:varyColors val="0"/>
        <c:ser>
          <c:idx val="0"/>
          <c:order val="0"/>
          <c:tx>
            <c:strRef>
              <c:f>Sheet1!$B$1</c:f>
              <c:strCache>
                <c:ptCount val="1"/>
                <c:pt idx="0">
                  <c:v>USA</c:v>
                </c:pt>
              </c:strCache>
            </c:strRef>
          </c:tx>
          <c:spPr>
            <a:solidFill>
              <a:schemeClr val="accent1"/>
            </a:solidFill>
            <a:ln>
              <a:solidFill>
                <a:schemeClr val="bg1"/>
              </a:solidFill>
            </a:ln>
            <a:effectLst/>
          </c:spPr>
          <c:invertIfNegative val="0"/>
          <c:dLbls>
            <c:numFmt formatCode="#,##0.0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White</c:v>
                </c:pt>
                <c:pt idx="1">
                  <c:v>Black</c:v>
                </c:pt>
              </c:strCache>
            </c:strRef>
          </c:cat>
          <c:val>
            <c:numRef>
              <c:f>Sheet1!$B$2:$B$3</c:f>
              <c:numCache>
                <c:formatCode>General</c:formatCode>
                <c:ptCount val="2"/>
                <c:pt idx="0">
                  <c:v>1</c:v>
                </c:pt>
                <c:pt idx="1">
                  <c:v>0.88</c:v>
                </c:pt>
              </c:numCache>
            </c:numRef>
          </c:val>
          <c:extLst>
            <c:ext xmlns:c16="http://schemas.microsoft.com/office/drawing/2014/chart" uri="{C3380CC4-5D6E-409C-BE32-E72D297353CC}">
              <c16:uniqueId val="{00000000-58F7-4A4F-BEE7-2D56B671EE03}"/>
            </c:ext>
          </c:extLst>
        </c:ser>
        <c:dLbls>
          <c:showLegendKey val="0"/>
          <c:showVal val="0"/>
          <c:showCatName val="0"/>
          <c:showSerName val="0"/>
          <c:showPercent val="0"/>
          <c:showBubbleSize val="0"/>
        </c:dLbls>
        <c:gapWidth val="62"/>
        <c:overlap val="-27"/>
        <c:axId val="866440815"/>
        <c:axId val="866448575"/>
      </c:barChart>
      <c:catAx>
        <c:axId val="866440815"/>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866448575"/>
        <c:crosses val="autoZero"/>
        <c:auto val="1"/>
        <c:lblAlgn val="ctr"/>
        <c:lblOffset val="100"/>
        <c:noMultiLvlLbl val="0"/>
      </c:catAx>
      <c:valAx>
        <c:axId val="866448575"/>
        <c:scaling>
          <c:orientation val="minMax"/>
          <c:max val="1.3"/>
          <c:min val="0"/>
        </c:scaling>
        <c:delete val="1"/>
        <c:axPos val="l"/>
        <c:majorGridlines>
          <c:spPr>
            <a:ln w="952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crossAx val="866440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30331434853287"/>
          <c:y val="0.1500161283633398"/>
          <c:w val="0.81316880489316667"/>
          <c:h val="0.6900064052642978"/>
        </c:manualLayout>
      </c:layout>
      <c:barChart>
        <c:barDir val="col"/>
        <c:grouping val="clustered"/>
        <c:varyColors val="0"/>
        <c:ser>
          <c:idx val="0"/>
          <c:order val="0"/>
          <c:tx>
            <c:strRef>
              <c:f>Sheet1!$B$1</c:f>
              <c:strCache>
                <c:ptCount val="1"/>
                <c:pt idx="0">
                  <c:v>USA</c:v>
                </c:pt>
              </c:strCache>
            </c:strRef>
          </c:tx>
          <c:spPr>
            <a:solidFill>
              <a:schemeClr val="accent1"/>
            </a:solidFill>
            <a:ln>
              <a:solidFill>
                <a:schemeClr val="bg1"/>
              </a:solidFill>
            </a:ln>
            <a:effectLst/>
          </c:spPr>
          <c:invertIfNegative val="0"/>
          <c:dLbls>
            <c:numFmt formatCode="#,##0.0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White</c:v>
                </c:pt>
                <c:pt idx="1">
                  <c:v>Black</c:v>
                </c:pt>
              </c:strCache>
            </c:strRef>
          </c:cat>
          <c:val>
            <c:numRef>
              <c:f>Sheet1!$B$2:$B$3</c:f>
              <c:numCache>
                <c:formatCode>General</c:formatCode>
                <c:ptCount val="2"/>
                <c:pt idx="0">
                  <c:v>1</c:v>
                </c:pt>
                <c:pt idx="1">
                  <c:v>1.22</c:v>
                </c:pt>
              </c:numCache>
            </c:numRef>
          </c:val>
          <c:extLst>
            <c:ext xmlns:c16="http://schemas.microsoft.com/office/drawing/2014/chart" uri="{C3380CC4-5D6E-409C-BE32-E72D297353CC}">
              <c16:uniqueId val="{00000000-E32A-E343-B3FD-8AA12BCC53FF}"/>
            </c:ext>
          </c:extLst>
        </c:ser>
        <c:dLbls>
          <c:showLegendKey val="0"/>
          <c:showVal val="0"/>
          <c:showCatName val="0"/>
          <c:showSerName val="0"/>
          <c:showPercent val="0"/>
          <c:showBubbleSize val="0"/>
        </c:dLbls>
        <c:gapWidth val="62"/>
        <c:overlap val="-27"/>
        <c:axId val="866440815"/>
        <c:axId val="866448575"/>
      </c:barChart>
      <c:catAx>
        <c:axId val="866440815"/>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866448575"/>
        <c:crosses val="autoZero"/>
        <c:auto val="1"/>
        <c:lblAlgn val="ctr"/>
        <c:lblOffset val="100"/>
        <c:noMultiLvlLbl val="0"/>
      </c:catAx>
      <c:valAx>
        <c:axId val="866448575"/>
        <c:scaling>
          <c:orientation val="minMax"/>
          <c:max val="1.3"/>
          <c:min val="0"/>
        </c:scaling>
        <c:delete val="1"/>
        <c:axPos val="l"/>
        <c:majorGridlines>
          <c:spPr>
            <a:ln w="952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crossAx val="866440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67798369614997"/>
          <c:y val="3.3421948147892955E-2"/>
          <c:w val="0.76362779563631389"/>
          <c:h val="0.66993110820194224"/>
        </c:manualLayout>
      </c:layout>
      <c:barChart>
        <c:barDir val="col"/>
        <c:grouping val="clustered"/>
        <c:varyColors val="0"/>
        <c:ser>
          <c:idx val="0"/>
          <c:order val="0"/>
          <c:tx>
            <c:strRef>
              <c:f>'COVID -19'!$C$2021</c:f>
              <c:strCache>
                <c:ptCount val="1"/>
                <c:pt idx="0">
                  <c:v>Low-Vulnerability</c:v>
                </c:pt>
              </c:strCache>
            </c:strRef>
          </c:tx>
          <c:spPr>
            <a:solidFill>
              <a:schemeClr val="accent1"/>
            </a:solidFill>
            <a:ln>
              <a:solidFill>
                <a:schemeClr val="bg1"/>
              </a:solidFill>
            </a:ln>
            <a:effectLst/>
          </c:spPr>
          <c:invertIfNegative val="0"/>
          <c:dLbls>
            <c:dLbl>
              <c:idx val="0"/>
              <c:layout>
                <c:manualLayout>
                  <c:x val="3.3319594466428267E-3"/>
                  <c:y val="1.922826640331032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7D-0343-B493-CA7C8CD04B35}"/>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'COVID -19'!$D$2020:$E$2020</c:f>
              <c:strCache>
                <c:ptCount val="2"/>
                <c:pt idx="0">
                  <c:v>March 6</c:v>
                </c:pt>
                <c:pt idx="1">
                  <c:v>May 22</c:v>
                </c:pt>
              </c:strCache>
            </c:strRef>
          </c:cat>
          <c:val>
            <c:numRef>
              <c:f>'COVID -19'!$D$2021:$E$2021</c:f>
              <c:numCache>
                <c:formatCode>0.0</c:formatCode>
                <c:ptCount val="2"/>
                <c:pt idx="0">
                  <c:v>3.3</c:v>
                </c:pt>
                <c:pt idx="1">
                  <c:v>77.400000000000006</c:v>
                </c:pt>
              </c:numCache>
            </c:numRef>
          </c:val>
          <c:extLst>
            <c:ext xmlns:c16="http://schemas.microsoft.com/office/drawing/2014/chart" uri="{C3380CC4-5D6E-409C-BE32-E72D297353CC}">
              <c16:uniqueId val="{00000000-1F91-444F-A2F8-8AE3F99AAC9D}"/>
            </c:ext>
          </c:extLst>
        </c:ser>
        <c:ser>
          <c:idx val="1"/>
          <c:order val="1"/>
          <c:tx>
            <c:strRef>
              <c:f>'COVID -19'!$C$2022</c:f>
              <c:strCache>
                <c:ptCount val="1"/>
                <c:pt idx="0">
                  <c:v>Medium-Vulnerability</c:v>
                </c:pt>
              </c:strCache>
            </c:strRef>
          </c:tx>
          <c:spPr>
            <a:solidFill>
              <a:schemeClr val="accent3"/>
            </a:solidFill>
            <a:ln>
              <a:solidFill>
                <a:schemeClr val="bg1"/>
              </a:solidFill>
            </a:ln>
            <a:effectLst/>
          </c:spPr>
          <c:invertIfNegative val="0"/>
          <c:dLbls>
            <c:dLbl>
              <c:idx val="0"/>
              <c:layout>
                <c:manualLayout>
                  <c:x val="0"/>
                  <c:y val="1.73813269637846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7D-0343-B493-CA7C8CD04B35}"/>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'COVID -19'!$D$2020:$E$2020</c:f>
              <c:strCache>
                <c:ptCount val="2"/>
                <c:pt idx="0">
                  <c:v>March 6</c:v>
                </c:pt>
                <c:pt idx="1">
                  <c:v>May 22</c:v>
                </c:pt>
              </c:strCache>
            </c:strRef>
          </c:cat>
          <c:val>
            <c:numRef>
              <c:f>'COVID -19'!$D$2022:$E$2022</c:f>
              <c:numCache>
                <c:formatCode>0.0</c:formatCode>
                <c:ptCount val="2"/>
                <c:pt idx="0">
                  <c:v>4.5</c:v>
                </c:pt>
                <c:pt idx="1">
                  <c:v>70</c:v>
                </c:pt>
              </c:numCache>
            </c:numRef>
          </c:val>
          <c:extLst>
            <c:ext xmlns:c16="http://schemas.microsoft.com/office/drawing/2014/chart" uri="{C3380CC4-5D6E-409C-BE32-E72D297353CC}">
              <c16:uniqueId val="{00000001-1F91-444F-A2F8-8AE3F99AAC9D}"/>
            </c:ext>
          </c:extLst>
        </c:ser>
        <c:ser>
          <c:idx val="2"/>
          <c:order val="2"/>
          <c:tx>
            <c:strRef>
              <c:f>'COVID -19'!$C$2023</c:f>
              <c:strCache>
                <c:ptCount val="1"/>
                <c:pt idx="0">
                  <c:v>High-Vulnerability</c:v>
                </c:pt>
              </c:strCache>
            </c:strRef>
          </c:tx>
          <c:spPr>
            <a:solidFill>
              <a:schemeClr val="accent2"/>
            </a:solidFill>
            <a:ln>
              <a:solidFill>
                <a:schemeClr val="bg1"/>
              </a:solidFill>
            </a:ln>
            <a:effectLst/>
          </c:spPr>
          <c:invertIfNegative val="0"/>
          <c:dLbls>
            <c:dLbl>
              <c:idx val="0"/>
              <c:layout>
                <c:manualLayout>
                  <c:x val="-2.2213062977619116E-3"/>
                  <c:y val="2.43068713802857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7D-0343-B493-CA7C8CD04B35}"/>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'COVID -19'!$D$2020:$E$2020</c:f>
              <c:strCache>
                <c:ptCount val="2"/>
                <c:pt idx="0">
                  <c:v>March 6</c:v>
                </c:pt>
                <c:pt idx="1">
                  <c:v>May 22</c:v>
                </c:pt>
              </c:strCache>
            </c:strRef>
          </c:cat>
          <c:val>
            <c:numRef>
              <c:f>'COVID -19'!$D$2023:$E$2023</c:f>
              <c:numCache>
                <c:formatCode>0.0</c:formatCode>
                <c:ptCount val="2"/>
                <c:pt idx="0">
                  <c:v>7.8</c:v>
                </c:pt>
                <c:pt idx="1">
                  <c:v>35.700000000000003</c:v>
                </c:pt>
              </c:numCache>
            </c:numRef>
          </c:val>
          <c:extLst>
            <c:ext xmlns:c16="http://schemas.microsoft.com/office/drawing/2014/chart" uri="{C3380CC4-5D6E-409C-BE32-E72D297353CC}">
              <c16:uniqueId val="{00000002-1F91-444F-A2F8-8AE3F99AAC9D}"/>
            </c:ext>
          </c:extLst>
        </c:ser>
        <c:dLbls>
          <c:dLblPos val="outEnd"/>
          <c:showLegendKey val="0"/>
          <c:showVal val="1"/>
          <c:showCatName val="0"/>
          <c:showSerName val="0"/>
          <c:showPercent val="0"/>
          <c:showBubbleSize val="0"/>
        </c:dLbls>
        <c:gapWidth val="219"/>
        <c:overlap val="-27"/>
        <c:axId val="933746559"/>
        <c:axId val="933977487"/>
      </c:barChart>
      <c:catAx>
        <c:axId val="933746559"/>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933977487"/>
        <c:crosses val="autoZero"/>
        <c:auto val="1"/>
        <c:lblAlgn val="ctr"/>
        <c:lblOffset val="0"/>
        <c:noMultiLvlLbl val="0"/>
      </c:catAx>
      <c:valAx>
        <c:axId val="933977487"/>
        <c:scaling>
          <c:orientation val="minMax"/>
          <c:max val="78"/>
          <c:min val="0"/>
        </c:scaling>
        <c:delete val="1"/>
        <c:axPos val="l"/>
        <c:majorGridlines>
          <c:spPr>
            <a:ln w="9525" cap="flat" cmpd="sng" algn="ctr">
              <a:solidFill>
                <a:schemeClr val="tx1">
                  <a:lumMod val="15000"/>
                  <a:lumOff val="85000"/>
                </a:schemeClr>
              </a:solidFill>
              <a:prstDash val="sysDot"/>
              <a:round/>
            </a:ln>
            <a:effectLst/>
          </c:spPr>
        </c:majorGridlines>
        <c:title>
          <c:tx>
            <c:rich>
              <a:bodyPr rot="0" spcFirstLastPara="1" vertOverflow="ellipsis" wrap="square" anchor="ctr" anchorCtr="1"/>
              <a:lstStyle/>
              <a:p>
                <a:pPr>
                  <a:defRPr sz="2400" b="0" i="0" u="none" strike="noStrike" kern="1200" baseline="0">
                    <a:solidFill>
                      <a:schemeClr val="bg1"/>
                    </a:solidFill>
                    <a:latin typeface="+mn-lt"/>
                    <a:ea typeface="+mn-ea"/>
                    <a:cs typeface="+mn-cs"/>
                  </a:defRPr>
                </a:pPr>
                <a:r>
                  <a:rPr lang="en-US"/>
                  <a:t>Prescriptions per 100,000 Population</a:t>
                </a:r>
              </a:p>
            </c:rich>
          </c:tx>
          <c:layout>
            <c:manualLayout>
              <c:xMode val="edge"/>
              <c:yMode val="edge"/>
              <c:x val="1.038618054616589E-2"/>
              <c:y val="0.23231459790310169"/>
            </c:manualLayout>
          </c:layout>
          <c:overlay val="0"/>
          <c:spPr>
            <a:noFill/>
            <a:ln>
              <a:noFill/>
            </a:ln>
            <a:effectLst/>
          </c:spPr>
          <c:txPr>
            <a:bodyPr rot="0" spcFirstLastPara="1" vertOverflow="ellipsis" wrap="square" anchor="ctr" anchorCtr="1"/>
            <a:lstStyle/>
            <a:p>
              <a:pPr>
                <a:defRPr sz="2400" b="0" i="0" u="none" strike="noStrike" kern="1200" baseline="0">
                  <a:solidFill>
                    <a:schemeClr val="bg1"/>
                  </a:solidFill>
                  <a:latin typeface="+mn-lt"/>
                  <a:ea typeface="+mn-ea"/>
                  <a:cs typeface="+mn-cs"/>
                </a:defRPr>
              </a:pPr>
              <a:endParaRPr lang="en-US"/>
            </a:p>
          </c:txPr>
        </c:title>
        <c:numFmt formatCode="0.0" sourceLinked="1"/>
        <c:majorTickMark val="out"/>
        <c:minorTickMark val="none"/>
        <c:tickLblPos val="nextTo"/>
        <c:crossAx val="933746559"/>
        <c:crosses val="autoZero"/>
        <c:crossBetween val="between"/>
      </c:valAx>
      <c:spPr>
        <a:noFill/>
        <a:ln>
          <a:noFill/>
        </a:ln>
        <a:effectLst/>
      </c:spPr>
    </c:plotArea>
    <c:legend>
      <c:legendPos val="b"/>
      <c:layout>
        <c:manualLayout>
          <c:xMode val="edge"/>
          <c:yMode val="edge"/>
          <c:x val="6.6845578021940731E-3"/>
          <c:y val="0.86946540194378419"/>
          <c:w val="0.9844095780978499"/>
          <c:h val="0.1123044445210015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latin typeface="+mn-lt"/>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'COVID -19'!$C$2048</c:f>
              <c:strCache>
                <c:ptCount val="1"/>
                <c:pt idx="0">
                  <c:v>Percent Reduction</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'COVID -19'!$D$2047:$E$2047</c:f>
              <c:strCache>
                <c:ptCount val="2"/>
                <c:pt idx="0">
                  <c:v>Resident Death</c:v>
                </c:pt>
                <c:pt idx="1">
                  <c:v>Worker Infection</c:v>
                </c:pt>
              </c:strCache>
            </c:strRef>
          </c:cat>
          <c:val>
            <c:numRef>
              <c:f>'COVID -19'!$D$2048:$E$2048</c:f>
              <c:numCache>
                <c:formatCode>0.0%</c:formatCode>
                <c:ptCount val="2"/>
                <c:pt idx="0">
                  <c:v>-0.10799999999999998</c:v>
                </c:pt>
                <c:pt idx="1">
                  <c:v>-6.7999999999999949E-2</c:v>
                </c:pt>
              </c:numCache>
            </c:numRef>
          </c:val>
          <c:extLst>
            <c:ext xmlns:c16="http://schemas.microsoft.com/office/drawing/2014/chart" uri="{C3380CC4-5D6E-409C-BE32-E72D297353CC}">
              <c16:uniqueId val="{00000000-B18D-D643-8C6E-D552F03C0238}"/>
            </c:ext>
          </c:extLst>
        </c:ser>
        <c:dLbls>
          <c:dLblPos val="outEnd"/>
          <c:showLegendKey val="0"/>
          <c:showVal val="1"/>
          <c:showCatName val="0"/>
          <c:showSerName val="0"/>
          <c:showPercent val="0"/>
          <c:showBubbleSize val="0"/>
        </c:dLbls>
        <c:gapWidth val="134"/>
        <c:overlap val="-27"/>
        <c:axId val="1268487263"/>
        <c:axId val="802550256"/>
      </c:barChart>
      <c:catAx>
        <c:axId val="1268487263"/>
        <c:scaling>
          <c:orientation val="minMax"/>
        </c:scaling>
        <c:delete val="0"/>
        <c:axPos val="b"/>
        <c:numFmt formatCode="General" sourceLinked="1"/>
        <c:majorTickMark val="none"/>
        <c:minorTickMark val="none"/>
        <c:tickLblPos val="high"/>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802550256"/>
        <c:crosses val="autoZero"/>
        <c:auto val="1"/>
        <c:lblAlgn val="ctr"/>
        <c:lblOffset val="0"/>
        <c:noMultiLvlLbl val="0"/>
      </c:catAx>
      <c:valAx>
        <c:axId val="802550256"/>
        <c:scaling>
          <c:orientation val="minMax"/>
        </c:scaling>
        <c:delete val="1"/>
        <c:axPos val="l"/>
        <c:majorGridlines>
          <c:spPr>
            <a:ln w="9525" cap="flat" cmpd="sng" algn="ctr">
              <a:solidFill>
                <a:schemeClr val="tx1">
                  <a:lumMod val="15000"/>
                  <a:lumOff val="85000"/>
                </a:schemeClr>
              </a:solidFill>
              <a:prstDash val="sysDot"/>
              <a:round/>
            </a:ln>
            <a:effectLst/>
          </c:spPr>
        </c:majorGridlines>
        <c:numFmt formatCode="0.0%" sourceLinked="1"/>
        <c:majorTickMark val="out"/>
        <c:minorTickMark val="none"/>
        <c:tickLblPos val="nextTo"/>
        <c:crossAx val="1268487263"/>
        <c:crosses val="autoZero"/>
        <c:crossBetween val="between"/>
      </c:valAx>
      <c:spPr>
        <a:noFill/>
        <a:ln>
          <a:noFill/>
        </a:ln>
        <a:effectLst/>
      </c:spPr>
    </c:plotArea>
    <c:plotVisOnly val="1"/>
    <c:dispBlanksAs val="gap"/>
    <c:showDLblsOverMax val="0"/>
  </c:chart>
  <c:spPr>
    <a:noFill/>
    <a:ln>
      <a:noFill/>
    </a:ln>
    <a:effectLst/>
  </c:spPr>
  <c:txPr>
    <a:bodyPr/>
    <a:lstStyle/>
    <a:p>
      <a:pPr>
        <a:defRPr sz="2400">
          <a:solidFill>
            <a:schemeClr val="bg1"/>
          </a:solidFill>
          <a:latin typeface="+mn-lt"/>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Pre-Dobbs</c:v>
                </c:pt>
                <c:pt idx="1">
                  <c:v>Post-Dobbs</c:v>
                </c:pt>
              </c:strCache>
            </c:strRef>
          </c:cat>
          <c:val>
            <c:numRef>
              <c:f>Sheet1!$B$2:$B$3</c:f>
              <c:numCache>
                <c:formatCode>General</c:formatCode>
                <c:ptCount val="2"/>
                <c:pt idx="0">
                  <c:v>28</c:v>
                </c:pt>
                <c:pt idx="1">
                  <c:v>100</c:v>
                </c:pt>
              </c:numCache>
            </c:numRef>
          </c:val>
          <c:extLst>
            <c:ext xmlns:c16="http://schemas.microsoft.com/office/drawing/2014/chart" uri="{C3380CC4-5D6E-409C-BE32-E72D297353CC}">
              <c16:uniqueId val="{00000000-E50A-124A-A947-2C470A775F7B}"/>
            </c:ext>
          </c:extLst>
        </c:ser>
        <c:dLbls>
          <c:showLegendKey val="0"/>
          <c:showVal val="0"/>
          <c:showCatName val="0"/>
          <c:showSerName val="0"/>
          <c:showPercent val="0"/>
          <c:showBubbleSize val="0"/>
        </c:dLbls>
        <c:gapWidth val="48"/>
        <c:overlap val="-27"/>
        <c:axId val="558055744"/>
        <c:axId val="558352512"/>
      </c:barChart>
      <c:catAx>
        <c:axId val="558055744"/>
        <c:scaling>
          <c:orientation val="minMax"/>
        </c:scaling>
        <c:delete val="0"/>
        <c:axPos val="b"/>
        <c:numFmt formatCode="General" sourceLinked="1"/>
        <c:majorTickMark val="none"/>
        <c:minorTickMark val="none"/>
        <c:tickLblPos val="nextTo"/>
        <c:spPr>
          <a:noFill/>
          <a:ln w="25400" cap="flat" cmpd="sng" algn="ctr">
            <a:solidFill>
              <a:schemeClr val="bg1"/>
            </a:solidFill>
            <a:prstDash val="solid"/>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558352512"/>
        <c:crosses val="autoZero"/>
        <c:auto val="1"/>
        <c:lblAlgn val="ctr"/>
        <c:lblOffset val="100"/>
        <c:noMultiLvlLbl val="0"/>
      </c:catAx>
      <c:valAx>
        <c:axId val="558352512"/>
        <c:scaling>
          <c:orientation val="minMax"/>
          <c:max val="100"/>
        </c:scaling>
        <c:delete val="1"/>
        <c:axPos val="l"/>
        <c:majorGridlines>
          <c:spPr>
            <a:ln w="952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crossAx val="558055744"/>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Pre-Dobbs</c:v>
                </c:pt>
                <c:pt idx="1">
                  <c:v>Post-Dobbs</c:v>
                </c:pt>
              </c:strCache>
            </c:strRef>
          </c:cat>
          <c:val>
            <c:numRef>
              <c:f>Sheet1!$B$2:$B$3</c:f>
              <c:numCache>
                <c:formatCode>0%</c:formatCode>
                <c:ptCount val="2"/>
                <c:pt idx="0">
                  <c:v>0.15</c:v>
                </c:pt>
                <c:pt idx="1">
                  <c:v>0.33</c:v>
                </c:pt>
              </c:numCache>
            </c:numRef>
          </c:val>
          <c:extLst>
            <c:ext xmlns:c16="http://schemas.microsoft.com/office/drawing/2014/chart" uri="{C3380CC4-5D6E-409C-BE32-E72D297353CC}">
              <c16:uniqueId val="{00000000-9982-4E42-8E44-A0C7F1A477C9}"/>
            </c:ext>
          </c:extLst>
        </c:ser>
        <c:dLbls>
          <c:showLegendKey val="0"/>
          <c:showVal val="0"/>
          <c:showCatName val="0"/>
          <c:showSerName val="0"/>
          <c:showPercent val="0"/>
          <c:showBubbleSize val="0"/>
        </c:dLbls>
        <c:gapWidth val="48"/>
        <c:overlap val="-27"/>
        <c:axId val="558055744"/>
        <c:axId val="558352512"/>
      </c:barChart>
      <c:catAx>
        <c:axId val="558055744"/>
        <c:scaling>
          <c:orientation val="minMax"/>
        </c:scaling>
        <c:delete val="0"/>
        <c:axPos val="b"/>
        <c:numFmt formatCode="General" sourceLinked="1"/>
        <c:majorTickMark val="none"/>
        <c:minorTickMark val="none"/>
        <c:tickLblPos val="nextTo"/>
        <c:spPr>
          <a:noFill/>
          <a:ln w="25400" cap="flat" cmpd="sng" algn="ctr">
            <a:solidFill>
              <a:schemeClr val="bg1"/>
            </a:solidFill>
            <a:prstDash val="solid"/>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558352512"/>
        <c:crosses val="autoZero"/>
        <c:auto val="1"/>
        <c:lblAlgn val="ctr"/>
        <c:lblOffset val="100"/>
        <c:noMultiLvlLbl val="0"/>
      </c:catAx>
      <c:valAx>
        <c:axId val="558352512"/>
        <c:scaling>
          <c:orientation val="minMax"/>
          <c:max val="0.34000000000000008"/>
          <c:min val="0"/>
        </c:scaling>
        <c:delete val="1"/>
        <c:axPos val="l"/>
        <c:majorGridlines>
          <c:spPr>
            <a:ln w="9525" cap="flat" cmpd="sng" algn="ctr">
              <a:solidFill>
                <a:schemeClr val="tx1">
                  <a:lumMod val="15000"/>
                  <a:lumOff val="85000"/>
                </a:schemeClr>
              </a:solidFill>
              <a:prstDash val="sysDot"/>
              <a:round/>
            </a:ln>
            <a:effectLst/>
          </c:spPr>
        </c:majorGridlines>
        <c:numFmt formatCode="0%" sourceLinked="1"/>
        <c:majorTickMark val="out"/>
        <c:minorTickMark val="none"/>
        <c:tickLblPos val="nextTo"/>
        <c:crossAx val="558055744"/>
        <c:crosses val="autoZero"/>
        <c:crossBetween val="between"/>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'US Health'!$D$51:$D$53</c:f>
              <c:numCache>
                <c:formatCode>General</c:formatCode>
                <c:ptCount val="3"/>
                <c:pt idx="0">
                  <c:v>2019</c:v>
                </c:pt>
                <c:pt idx="1">
                  <c:v>2020</c:v>
                </c:pt>
                <c:pt idx="2">
                  <c:v>2021</c:v>
                </c:pt>
              </c:numCache>
            </c:numRef>
          </c:cat>
          <c:val>
            <c:numRef>
              <c:f>'US Health'!$E$51:$E$53</c:f>
              <c:numCache>
                <c:formatCode>_(* #,##0_);_(* \(#,##0\);_(* "-"??_);_(@_)</c:formatCode>
                <c:ptCount val="3"/>
                <c:pt idx="0">
                  <c:v>626353</c:v>
                </c:pt>
                <c:pt idx="1">
                  <c:v>991868</c:v>
                </c:pt>
                <c:pt idx="2">
                  <c:v>1092293</c:v>
                </c:pt>
              </c:numCache>
            </c:numRef>
          </c:val>
          <c:extLst>
            <c:ext xmlns:c16="http://schemas.microsoft.com/office/drawing/2014/chart" uri="{C3380CC4-5D6E-409C-BE32-E72D297353CC}">
              <c16:uniqueId val="{00000000-6F0F-3C43-A5F9-04737CB25B99}"/>
            </c:ext>
          </c:extLst>
        </c:ser>
        <c:dLbls>
          <c:dLblPos val="outEnd"/>
          <c:showLegendKey val="0"/>
          <c:showVal val="1"/>
          <c:showCatName val="0"/>
          <c:showSerName val="0"/>
          <c:showPercent val="0"/>
          <c:showBubbleSize val="0"/>
        </c:dLbls>
        <c:gapWidth val="66"/>
        <c:overlap val="-27"/>
        <c:axId val="1397500431"/>
        <c:axId val="1397163727"/>
      </c:barChart>
      <c:catAx>
        <c:axId val="1397500431"/>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crossAx val="1397163727"/>
        <c:crosses val="autoZero"/>
        <c:auto val="1"/>
        <c:lblAlgn val="ctr"/>
        <c:lblOffset val="100"/>
        <c:noMultiLvlLbl val="0"/>
      </c:catAx>
      <c:valAx>
        <c:axId val="1397163727"/>
        <c:scaling>
          <c:orientation val="minMax"/>
          <c:max val="1100000"/>
          <c:min val="0"/>
        </c:scaling>
        <c:delete val="1"/>
        <c:axPos val="l"/>
        <c:majorGridlines>
          <c:spPr>
            <a:ln w="9525" cap="flat" cmpd="sng" algn="ctr">
              <a:solidFill>
                <a:schemeClr val="tx1">
                  <a:lumMod val="15000"/>
                  <a:lumOff val="85000"/>
                </a:schemeClr>
              </a:solidFill>
              <a:prstDash val="sysDot"/>
              <a:round/>
            </a:ln>
            <a:effectLst/>
          </c:spPr>
        </c:majorGridlines>
        <c:numFmt formatCode="_(* #,##0_);_(* \(#,##0\);_(* &quot;-&quot;??_);_(@_)" sourceLinked="1"/>
        <c:majorTickMark val="out"/>
        <c:minorTickMark val="none"/>
        <c:tickLblPos val="nextTo"/>
        <c:crossAx val="1397500431"/>
        <c:crosses val="autoZero"/>
        <c:crossBetween val="between"/>
      </c:valAx>
      <c:spPr>
        <a:noFill/>
        <a:ln>
          <a:noFill/>
        </a:ln>
        <a:effectLst/>
      </c:spPr>
    </c:plotArea>
    <c:plotVisOnly val="1"/>
    <c:dispBlanksAs val="gap"/>
    <c:showDLblsOverMax val="0"/>
  </c:chart>
  <c:spPr>
    <a:noFill/>
    <a:ln>
      <a:noFill/>
    </a:ln>
    <a:effectLst/>
  </c:spPr>
  <c:txPr>
    <a:bodyPr/>
    <a:lstStyle/>
    <a:p>
      <a:pPr>
        <a:defRPr sz="2800">
          <a:solidFill>
            <a:schemeClr val="bg1"/>
          </a:solidFill>
          <a:latin typeface="+mn-lt"/>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cat>
            <c:strRef>
              <c:f>Sheet1!$A$2:$A$3</c:f>
              <c:strCache>
                <c:ptCount val="2"/>
                <c:pt idx="0">
                  <c:v>Texas</c:v>
                </c:pt>
                <c:pt idx="1">
                  <c:v>Louisiania</c:v>
                </c:pt>
              </c:strCache>
            </c:strRef>
          </c:cat>
          <c:val>
            <c:numRef>
              <c:f>Sheet1!$B$2:$B$3</c:f>
              <c:numCache>
                <c:formatCode>General</c:formatCode>
                <c:ptCount val="2"/>
                <c:pt idx="0">
                  <c:v>7.2</c:v>
                </c:pt>
                <c:pt idx="1">
                  <c:v>7</c:v>
                </c:pt>
              </c:numCache>
            </c:numRef>
          </c:val>
          <c:extLst>
            <c:ext xmlns:c16="http://schemas.microsoft.com/office/drawing/2014/chart" uri="{C3380CC4-5D6E-409C-BE32-E72D297353CC}">
              <c16:uniqueId val="{00000000-BBE8-5648-9FCC-3AE637130530}"/>
            </c:ext>
          </c:extLst>
        </c:ser>
        <c:dLbls>
          <c:showLegendKey val="0"/>
          <c:showVal val="0"/>
          <c:showCatName val="0"/>
          <c:showSerName val="0"/>
          <c:showPercent val="0"/>
          <c:showBubbleSize val="0"/>
        </c:dLbls>
        <c:gapWidth val="66"/>
        <c:overlap val="-27"/>
        <c:axId val="921715119"/>
        <c:axId val="922035295"/>
      </c:barChart>
      <c:catAx>
        <c:axId val="921715119"/>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922035295"/>
        <c:crosses val="autoZero"/>
        <c:auto val="1"/>
        <c:lblAlgn val="ctr"/>
        <c:lblOffset val="0"/>
        <c:noMultiLvlLbl val="0"/>
      </c:catAx>
      <c:valAx>
        <c:axId val="922035295"/>
        <c:scaling>
          <c:orientation val="minMax"/>
          <c:max val="7.25"/>
          <c:min val="0"/>
        </c:scaling>
        <c:delete val="1"/>
        <c:axPos val="l"/>
        <c:majorGridlines>
          <c:spPr>
            <a:ln w="952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crossAx val="921715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50-100
miles</c:v>
                </c:pt>
                <c:pt idx="1">
                  <c:v>100-150
miles</c:v>
                </c:pt>
                <c:pt idx="2">
                  <c:v>150-200
miles</c:v>
                </c:pt>
                <c:pt idx="3">
                  <c:v>200+
miles</c:v>
                </c:pt>
              </c:strCache>
            </c:strRef>
          </c:cat>
          <c:val>
            <c:numRef>
              <c:f>Sheet1!$B$2:$B$5</c:f>
              <c:numCache>
                <c:formatCode>0%</c:formatCode>
                <c:ptCount val="4"/>
                <c:pt idx="0">
                  <c:v>-0.16</c:v>
                </c:pt>
                <c:pt idx="1">
                  <c:v>-0.28000000000000003</c:v>
                </c:pt>
                <c:pt idx="2">
                  <c:v>-0.38</c:v>
                </c:pt>
                <c:pt idx="3">
                  <c:v>-0.44</c:v>
                </c:pt>
              </c:numCache>
            </c:numRef>
          </c:val>
          <c:extLst>
            <c:ext xmlns:c16="http://schemas.microsoft.com/office/drawing/2014/chart" uri="{C3380CC4-5D6E-409C-BE32-E72D297353CC}">
              <c16:uniqueId val="{00000000-6DC7-B140-ADD5-2F29ADE49BC2}"/>
            </c:ext>
          </c:extLst>
        </c:ser>
        <c:dLbls>
          <c:showLegendKey val="0"/>
          <c:showVal val="0"/>
          <c:showCatName val="0"/>
          <c:showSerName val="0"/>
          <c:showPercent val="0"/>
          <c:showBubbleSize val="0"/>
        </c:dLbls>
        <c:gapWidth val="61"/>
        <c:overlap val="-27"/>
        <c:axId val="1128134367"/>
        <c:axId val="834170911"/>
      </c:barChart>
      <c:catAx>
        <c:axId val="1128134367"/>
        <c:scaling>
          <c:orientation val="minMax"/>
        </c:scaling>
        <c:delete val="0"/>
        <c:axPos val="b"/>
        <c:numFmt formatCode="General" sourceLinked="1"/>
        <c:majorTickMark val="none"/>
        <c:minorTickMark val="none"/>
        <c:tickLblPos val="high"/>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834170911"/>
        <c:crosses val="autoZero"/>
        <c:auto val="1"/>
        <c:lblAlgn val="ctr"/>
        <c:lblOffset val="0"/>
        <c:noMultiLvlLbl val="0"/>
      </c:catAx>
      <c:valAx>
        <c:axId val="834170911"/>
        <c:scaling>
          <c:orientation val="minMax"/>
          <c:max val="0"/>
          <c:min val="-0.5"/>
        </c:scaling>
        <c:delete val="1"/>
        <c:axPos val="l"/>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crossAx val="1128134367"/>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95-AA42-BECA-F078892D9874}"/>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95-AA42-BECA-F078892D9874}"/>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Chorioamnionitis</c:v>
                </c:pt>
                <c:pt idx="1">
                  <c:v>Placental
Abruption</c:v>
                </c:pt>
                <c:pt idx="2">
                  <c:v>ICU</c:v>
                </c:pt>
                <c:pt idx="3">
                  <c:v>Blood
Transfusion</c:v>
                </c:pt>
                <c:pt idx="4">
                  <c:v>Composite
Morbidity</c:v>
                </c:pt>
              </c:strCache>
            </c:strRef>
          </c:cat>
          <c:val>
            <c:numRef>
              <c:f>Sheet1!$B$2:$B$6</c:f>
              <c:numCache>
                <c:formatCode>0%</c:formatCode>
                <c:ptCount val="5"/>
                <c:pt idx="0">
                  <c:v>0.36</c:v>
                </c:pt>
                <c:pt idx="1">
                  <c:v>7.0000000000000007E-2</c:v>
                </c:pt>
                <c:pt idx="2">
                  <c:v>0.04</c:v>
                </c:pt>
                <c:pt idx="3">
                  <c:v>0.18</c:v>
                </c:pt>
                <c:pt idx="4">
                  <c:v>0.56999999999999995</c:v>
                </c:pt>
              </c:numCache>
            </c:numRef>
          </c:val>
          <c:extLst>
            <c:ext xmlns:c16="http://schemas.microsoft.com/office/drawing/2014/chart" uri="{C3380CC4-5D6E-409C-BE32-E72D297353CC}">
              <c16:uniqueId val="{00000000-5B95-AA42-BECA-F078892D9874}"/>
            </c:ext>
          </c:extLst>
        </c:ser>
        <c:dLbls>
          <c:showLegendKey val="0"/>
          <c:showVal val="0"/>
          <c:showCatName val="0"/>
          <c:showSerName val="0"/>
          <c:showPercent val="0"/>
          <c:showBubbleSize val="0"/>
        </c:dLbls>
        <c:gapWidth val="33"/>
        <c:overlap val="-27"/>
        <c:axId val="341759792"/>
        <c:axId val="1452463503"/>
      </c:barChart>
      <c:catAx>
        <c:axId val="341759792"/>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452463503"/>
        <c:crosses val="autoZero"/>
        <c:auto val="1"/>
        <c:lblAlgn val="ctr"/>
        <c:lblOffset val="100"/>
        <c:noMultiLvlLbl val="0"/>
      </c:catAx>
      <c:valAx>
        <c:axId val="1452463503"/>
        <c:scaling>
          <c:orientation val="minMax"/>
        </c:scaling>
        <c:delete val="0"/>
        <c:axPos val="l"/>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41759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Government</c:v>
                </c:pt>
                <c:pt idx="1">
                  <c:v>Nonprofit</c:v>
                </c:pt>
                <c:pt idx="2">
                  <c:v>For-profit</c:v>
                </c:pt>
              </c:strCache>
            </c:strRef>
          </c:cat>
          <c:val>
            <c:numRef>
              <c:f>Sheet1!$B$2:$B$4</c:f>
              <c:numCache>
                <c:formatCode>0.0%</c:formatCode>
                <c:ptCount val="3"/>
                <c:pt idx="0">
                  <c:v>0.222</c:v>
                </c:pt>
                <c:pt idx="1">
                  <c:v>0.27300000000000002</c:v>
                </c:pt>
                <c:pt idx="2">
                  <c:v>0.315</c:v>
                </c:pt>
              </c:numCache>
            </c:numRef>
          </c:val>
          <c:extLst>
            <c:ext xmlns:c16="http://schemas.microsoft.com/office/drawing/2014/chart" uri="{C3380CC4-5D6E-409C-BE32-E72D297353CC}">
              <c16:uniqueId val="{00000000-33F4-704F-BC32-8C0D1A332154}"/>
            </c:ext>
          </c:extLst>
        </c:ser>
        <c:dLbls>
          <c:showLegendKey val="0"/>
          <c:showVal val="0"/>
          <c:showCatName val="0"/>
          <c:showSerName val="0"/>
          <c:showPercent val="0"/>
          <c:showBubbleSize val="0"/>
        </c:dLbls>
        <c:gapWidth val="52"/>
        <c:overlap val="-27"/>
        <c:axId val="922518175"/>
        <c:axId val="922435983"/>
      </c:barChart>
      <c:catAx>
        <c:axId val="922518175"/>
        <c:scaling>
          <c:orientation val="minMax"/>
        </c:scaling>
        <c:delete val="0"/>
        <c:axPos val="b"/>
        <c:numFmt formatCode="General" sourceLinked="1"/>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922435983"/>
        <c:crosses val="autoZero"/>
        <c:auto val="1"/>
        <c:lblAlgn val="ctr"/>
        <c:lblOffset val="100"/>
        <c:noMultiLvlLbl val="0"/>
      </c:catAx>
      <c:valAx>
        <c:axId val="922435983"/>
        <c:scaling>
          <c:orientation val="minMax"/>
          <c:max val="0.33000000000000007"/>
          <c:min val="0"/>
        </c:scaling>
        <c:delete val="1"/>
        <c:axPos val="l"/>
        <c:majorGridlines>
          <c:spPr>
            <a:ln w="9525" cap="flat" cmpd="sng" algn="ctr">
              <a:solidFill>
                <a:schemeClr val="tx1">
                  <a:lumMod val="15000"/>
                  <a:lumOff val="85000"/>
                </a:schemeClr>
              </a:solidFill>
              <a:prstDash val="sysDot"/>
              <a:round/>
            </a:ln>
            <a:effectLst/>
          </c:spPr>
        </c:majorGridlines>
        <c:numFmt formatCode="0.0%" sourceLinked="1"/>
        <c:majorTickMark val="none"/>
        <c:minorTickMark val="none"/>
        <c:tickLblPos val="nextTo"/>
        <c:crossAx val="922518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Investor-
Owned</c:v>
                </c:pt>
                <c:pt idx="1">
                  <c:v>Low Primary
Care</c:v>
                </c:pt>
                <c:pt idx="2">
                  <c:v>Middle
Primary Care</c:v>
                </c:pt>
                <c:pt idx="3">
                  <c:v>High
Primary Care</c:v>
                </c:pt>
              </c:strCache>
            </c:strRef>
          </c:cat>
          <c:val>
            <c:numRef>
              <c:f>Sheet1!$B$2:$B$5</c:f>
              <c:numCache>
                <c:formatCode>0%</c:formatCode>
                <c:ptCount val="4"/>
                <c:pt idx="0">
                  <c:v>0.65</c:v>
                </c:pt>
                <c:pt idx="1">
                  <c:v>0.37</c:v>
                </c:pt>
                <c:pt idx="2">
                  <c:v>0.35</c:v>
                </c:pt>
                <c:pt idx="3">
                  <c:v>0.22</c:v>
                </c:pt>
              </c:numCache>
            </c:numRef>
          </c:val>
          <c:extLst>
            <c:ext xmlns:c16="http://schemas.microsoft.com/office/drawing/2014/chart" uri="{C3380CC4-5D6E-409C-BE32-E72D297353CC}">
              <c16:uniqueId val="{00000000-830B-D248-B8A0-735E5C4A85C8}"/>
            </c:ext>
          </c:extLst>
        </c:ser>
        <c:dLbls>
          <c:showLegendKey val="0"/>
          <c:showVal val="0"/>
          <c:showCatName val="0"/>
          <c:showSerName val="0"/>
          <c:showPercent val="0"/>
          <c:showBubbleSize val="0"/>
        </c:dLbls>
        <c:gapWidth val="60"/>
        <c:overlap val="-27"/>
        <c:axId val="911393487"/>
        <c:axId val="680582863"/>
      </c:barChart>
      <c:catAx>
        <c:axId val="911393487"/>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680582863"/>
        <c:crosses val="autoZero"/>
        <c:auto val="1"/>
        <c:lblAlgn val="ctr"/>
        <c:lblOffset val="100"/>
        <c:noMultiLvlLbl val="0"/>
      </c:catAx>
      <c:valAx>
        <c:axId val="680582863"/>
        <c:scaling>
          <c:orientation val="minMax"/>
          <c:max val="0.66000000000000014"/>
          <c:min val="0"/>
        </c:scaling>
        <c:delete val="1"/>
        <c:axPos val="l"/>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crossAx val="911393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'Insurance and Access'!$B$1521</c:f>
              <c:strCache>
                <c:ptCount val="1"/>
                <c:pt idx="0">
                  <c:v>Private</c:v>
                </c:pt>
              </c:strCache>
            </c:strRef>
          </c:tx>
          <c:spPr>
            <a:ln w="76200" cap="rnd">
              <a:solidFill>
                <a:schemeClr val="accent2"/>
              </a:solidFill>
              <a:round/>
            </a:ln>
            <a:effectLst>
              <a:outerShdw blurRad="50800" dist="38100" dir="2700000" algn="tl" rotWithShape="0">
                <a:prstClr val="black">
                  <a:alpha val="40000"/>
                </a:prstClr>
              </a:outerShdw>
            </a:effectLst>
          </c:spPr>
          <c:marker>
            <c:symbol val="none"/>
          </c:marker>
          <c:cat>
            <c:numRef>
              <c:f>'Insurance and Access'!$C$1520:$N$1520</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'Insurance and Access'!$C$1521:$N$1521</c:f>
              <c:numCache>
                <c:formatCode>#,##0</c:formatCode>
                <c:ptCount val="12"/>
                <c:pt idx="0">
                  <c:v>46596</c:v>
                </c:pt>
                <c:pt idx="1">
                  <c:v>45404</c:v>
                </c:pt>
                <c:pt idx="2" formatCode="&quot;$&quot;#,##0_);[Red]\(&quot;$&quot;#,##0\)">
                  <c:v>42550</c:v>
                </c:pt>
                <c:pt idx="3">
                  <c:v>44847</c:v>
                </c:pt>
                <c:pt idx="4">
                  <c:v>43017</c:v>
                </c:pt>
                <c:pt idx="5">
                  <c:v>47194</c:v>
                </c:pt>
                <c:pt idx="6" formatCode="General">
                  <c:v>53084</c:v>
                </c:pt>
                <c:pt idx="7" formatCode="General">
                  <c:v>52066</c:v>
                </c:pt>
                <c:pt idx="8" formatCode="General">
                  <c:v>54761</c:v>
                </c:pt>
                <c:pt idx="9">
                  <c:v>56945</c:v>
                </c:pt>
                <c:pt idx="10">
                  <c:v>55872</c:v>
                </c:pt>
                <c:pt idx="11">
                  <c:v>60023</c:v>
                </c:pt>
              </c:numCache>
            </c:numRef>
          </c:val>
          <c:smooth val="0"/>
          <c:extLst>
            <c:ext xmlns:c16="http://schemas.microsoft.com/office/drawing/2014/chart" uri="{C3380CC4-5D6E-409C-BE32-E72D297353CC}">
              <c16:uniqueId val="{00000000-F53C-C64E-92AE-FC0BD6339833}"/>
            </c:ext>
          </c:extLst>
        </c:ser>
        <c:ser>
          <c:idx val="1"/>
          <c:order val="1"/>
          <c:tx>
            <c:strRef>
              <c:f>'Insurance and Access'!$B$1522</c:f>
              <c:strCache>
                <c:ptCount val="1"/>
                <c:pt idx="0">
                  <c:v>Medicare</c:v>
                </c:pt>
              </c:strCache>
            </c:strRef>
          </c:tx>
          <c:spPr>
            <a:ln w="76200" cap="rnd">
              <a:solidFill>
                <a:schemeClr val="accent1"/>
              </a:solidFill>
              <a:round/>
            </a:ln>
            <a:effectLst>
              <a:outerShdw blurRad="50800" dist="38100" dir="2700000" algn="tl" rotWithShape="0">
                <a:prstClr val="black">
                  <a:alpha val="40000"/>
                </a:prstClr>
              </a:outerShdw>
            </a:effectLst>
          </c:spPr>
          <c:marker>
            <c:symbol val="none"/>
          </c:marker>
          <c:cat>
            <c:numRef>
              <c:f>'Insurance and Access'!$C$1520:$N$1520</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'Insurance and Access'!$C$1522:$N$1522</c:f>
              <c:numCache>
                <c:formatCode>#,##0</c:formatCode>
                <c:ptCount val="12"/>
                <c:pt idx="0">
                  <c:v>33018</c:v>
                </c:pt>
                <c:pt idx="1">
                  <c:v>34933</c:v>
                </c:pt>
                <c:pt idx="2">
                  <c:v>39257</c:v>
                </c:pt>
                <c:pt idx="3">
                  <c:v>44225</c:v>
                </c:pt>
                <c:pt idx="4">
                  <c:v>46258</c:v>
                </c:pt>
                <c:pt idx="5">
                  <c:v>49735</c:v>
                </c:pt>
                <c:pt idx="6">
                  <c:v>56329</c:v>
                </c:pt>
                <c:pt idx="7">
                  <c:v>65995</c:v>
                </c:pt>
                <c:pt idx="8">
                  <c:v>75473</c:v>
                </c:pt>
                <c:pt idx="9">
                  <c:v>83252</c:v>
                </c:pt>
                <c:pt idx="10">
                  <c:v>90764</c:v>
                </c:pt>
                <c:pt idx="11">
                  <c:v>100552</c:v>
                </c:pt>
              </c:numCache>
            </c:numRef>
          </c:val>
          <c:smooth val="0"/>
          <c:extLst>
            <c:ext xmlns:c16="http://schemas.microsoft.com/office/drawing/2014/chart" uri="{C3380CC4-5D6E-409C-BE32-E72D297353CC}">
              <c16:uniqueId val="{00000001-F53C-C64E-92AE-FC0BD6339833}"/>
            </c:ext>
          </c:extLst>
        </c:ser>
        <c:ser>
          <c:idx val="2"/>
          <c:order val="2"/>
          <c:tx>
            <c:strRef>
              <c:f>'Insurance and Access'!$B$1523</c:f>
              <c:strCache>
                <c:ptCount val="1"/>
                <c:pt idx="0">
                  <c:v>Medicaid</c:v>
                </c:pt>
              </c:strCache>
            </c:strRef>
          </c:tx>
          <c:spPr>
            <a:ln w="76200" cap="rnd">
              <a:solidFill>
                <a:schemeClr val="accent3"/>
              </a:solidFill>
              <a:round/>
            </a:ln>
            <a:effectLst>
              <a:outerShdw blurRad="50800" dist="38100" dir="2700000" algn="tl" rotWithShape="0">
                <a:prstClr val="black">
                  <a:alpha val="40000"/>
                </a:prstClr>
              </a:outerShdw>
            </a:effectLst>
          </c:spPr>
          <c:marker>
            <c:symbol val="none"/>
          </c:marker>
          <c:cat>
            <c:numRef>
              <c:f>'Insurance and Access'!$C$1520:$N$1520</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'Insurance and Access'!$C$1523:$N$1523</c:f>
              <c:numCache>
                <c:formatCode>#,##0</c:formatCode>
                <c:ptCount val="12"/>
                <c:pt idx="0">
                  <c:v>13123</c:v>
                </c:pt>
                <c:pt idx="1">
                  <c:v>14954</c:v>
                </c:pt>
                <c:pt idx="2">
                  <c:v>16422</c:v>
                </c:pt>
                <c:pt idx="3">
                  <c:v>18268</c:v>
                </c:pt>
                <c:pt idx="4">
                  <c:v>23586</c:v>
                </c:pt>
                <c:pt idx="5">
                  <c:v>28911</c:v>
                </c:pt>
                <c:pt idx="6">
                  <c:v>32945</c:v>
                </c:pt>
                <c:pt idx="7">
                  <c:v>37443</c:v>
                </c:pt>
                <c:pt idx="8">
                  <c:v>43426</c:v>
                </c:pt>
                <c:pt idx="9">
                  <c:v>43790</c:v>
                </c:pt>
                <c:pt idx="10">
                  <c:v>46487</c:v>
                </c:pt>
                <c:pt idx="11">
                  <c:v>53979</c:v>
                </c:pt>
              </c:numCache>
            </c:numRef>
          </c:val>
          <c:smooth val="0"/>
          <c:extLst>
            <c:ext xmlns:c16="http://schemas.microsoft.com/office/drawing/2014/chart" uri="{C3380CC4-5D6E-409C-BE32-E72D297353CC}">
              <c16:uniqueId val="{00000002-F53C-C64E-92AE-FC0BD6339833}"/>
            </c:ext>
          </c:extLst>
        </c:ser>
        <c:dLbls>
          <c:showLegendKey val="0"/>
          <c:showVal val="0"/>
          <c:showCatName val="0"/>
          <c:showSerName val="0"/>
          <c:showPercent val="0"/>
          <c:showBubbleSize val="0"/>
        </c:dLbls>
        <c:smooth val="0"/>
        <c:axId val="1943442912"/>
        <c:axId val="1943444560"/>
      </c:lineChart>
      <c:catAx>
        <c:axId val="194344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943444560"/>
        <c:crosses val="autoZero"/>
        <c:auto val="1"/>
        <c:lblAlgn val="ctr"/>
        <c:lblOffset val="100"/>
        <c:noMultiLvlLbl val="0"/>
      </c:catAx>
      <c:valAx>
        <c:axId val="1943444560"/>
        <c:scaling>
          <c:orientation val="minMax"/>
          <c:max val="110000"/>
          <c:min val="0"/>
        </c:scaling>
        <c:delete val="0"/>
        <c:axPos val="l"/>
        <c:majorGridlines>
          <c:spPr>
            <a:ln w="9525" cap="flat" cmpd="sng" algn="ctr">
              <a:solidFill>
                <a:schemeClr val="tx1"/>
              </a:solidFill>
              <a:prstDash val="sysDot"/>
              <a:round/>
            </a:ln>
            <a:effectLst/>
          </c:spPr>
        </c:majorGridlines>
        <c:title>
          <c:tx>
            <c:rich>
              <a:bodyPr rot="0" spcFirstLastPara="1" vertOverflow="ellipsis" wrap="square" anchor="ctr" anchorCtr="1"/>
              <a:lstStyle/>
              <a:p>
                <a:pPr>
                  <a:defRPr sz="2000" b="0" i="0" u="none" strike="noStrike" kern="1200" baseline="0">
                    <a:solidFill>
                      <a:schemeClr val="bg1"/>
                    </a:solidFill>
                    <a:latin typeface="+mn-lt"/>
                    <a:ea typeface="+mn-ea"/>
                    <a:cs typeface="+mn-cs"/>
                  </a:defRPr>
                </a:pPr>
                <a:r>
                  <a:rPr lang="en-US" dirty="0"/>
                  <a:t>$ Millions</a:t>
                </a:r>
              </a:p>
            </c:rich>
          </c:tx>
          <c:overlay val="0"/>
          <c:spPr>
            <a:noFill/>
            <a:ln>
              <a:noFill/>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943442912"/>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Series 1 </c:v>
                </c:pt>
              </c:strCache>
            </c:strRef>
          </c:tx>
          <c:spPr>
            <a:solidFill>
              <a:schemeClr val="accent1"/>
            </a:solidFill>
            <a:ln>
              <a:solidFill>
                <a:schemeClr val="bg1"/>
              </a:solidFill>
            </a:ln>
            <a:effectLst/>
          </c:spPr>
          <c:invertIfNegative val="0"/>
          <c:dLbls>
            <c:dLbl>
              <c:idx val="1"/>
              <c:layout>
                <c:manualLayout>
                  <c:x val="0"/>
                  <c:y val="7.29467824293314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2E-5F4C-B4E2-C54DC7020BAB}"/>
                </c:ext>
              </c:extLst>
            </c:dLbl>
            <c:dLbl>
              <c:idx val="2"/>
              <c:layout>
                <c:manualLayout>
                  <c:x val="-2.4488143025365308E-17"/>
                  <c:y val="4.481535594893282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12E-5F4C-B4E2-C54DC7020BAB}"/>
                </c:ext>
              </c:extLst>
            </c:dLbl>
            <c:dLbl>
              <c:idx val="8"/>
              <c:layout>
                <c:manualLayout>
                  <c:x val="-4.8976286050730617E-17"/>
                  <c:y val="7.29467824293314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12E-5F4C-B4E2-C54DC7020BAB}"/>
                </c:ext>
              </c:extLst>
            </c:dLbl>
            <c:dLbl>
              <c:idx val="2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12E-5F4C-B4E2-C54DC7020BA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Sheet1!$A$2:$A$22</c:f>
              <c:numCache>
                <c:formatCode>General</c:formatCod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numCache>
            </c:numRef>
          </c:cat>
          <c:val>
            <c:numRef>
              <c:f>Sheet1!$B$2:$B$22</c:f>
              <c:numCache>
                <c:formatCode>_("$"* #,##0_);_("$"* \(#,##0\);_("$"* "-"??_);_(@_)</c:formatCode>
                <c:ptCount val="21"/>
                <c:pt idx="0">
                  <c:v>2</c:v>
                </c:pt>
                <c:pt idx="1">
                  <c:v>6</c:v>
                </c:pt>
                <c:pt idx="2">
                  <c:v>6</c:v>
                </c:pt>
                <c:pt idx="3">
                  <c:v>21</c:v>
                </c:pt>
                <c:pt idx="4">
                  <c:v>18</c:v>
                </c:pt>
                <c:pt idx="5">
                  <c:v>77</c:v>
                </c:pt>
                <c:pt idx="6">
                  <c:v>47</c:v>
                </c:pt>
                <c:pt idx="7">
                  <c:v>17</c:v>
                </c:pt>
                <c:pt idx="8">
                  <c:v>6</c:v>
                </c:pt>
                <c:pt idx="9">
                  <c:v>15</c:v>
                </c:pt>
                <c:pt idx="10">
                  <c:v>30</c:v>
                </c:pt>
                <c:pt idx="11">
                  <c:v>21</c:v>
                </c:pt>
                <c:pt idx="12">
                  <c:v>16</c:v>
                </c:pt>
                <c:pt idx="13">
                  <c:v>30</c:v>
                </c:pt>
                <c:pt idx="14">
                  <c:v>23</c:v>
                </c:pt>
                <c:pt idx="15">
                  <c:v>36</c:v>
                </c:pt>
                <c:pt idx="16">
                  <c:v>43</c:v>
                </c:pt>
                <c:pt idx="17">
                  <c:v>64</c:v>
                </c:pt>
                <c:pt idx="18">
                  <c:v>79</c:v>
                </c:pt>
                <c:pt idx="19">
                  <c:v>66</c:v>
                </c:pt>
                <c:pt idx="20">
                  <c:v>151</c:v>
                </c:pt>
              </c:numCache>
            </c:numRef>
          </c:val>
          <c:extLst>
            <c:ext xmlns:c16="http://schemas.microsoft.com/office/drawing/2014/chart" uri="{C3380CC4-5D6E-409C-BE32-E72D297353CC}">
              <c16:uniqueId val="{00000000-612E-5F4C-B4E2-C54DC7020BAB}"/>
            </c:ext>
          </c:extLst>
        </c:ser>
        <c:dLbls>
          <c:showLegendKey val="0"/>
          <c:showVal val="0"/>
          <c:showCatName val="0"/>
          <c:showSerName val="0"/>
          <c:showPercent val="0"/>
          <c:showBubbleSize val="0"/>
        </c:dLbls>
        <c:gapWidth val="28"/>
        <c:overlap val="-27"/>
        <c:axId val="2104011039"/>
        <c:axId val="2109780927"/>
      </c:barChart>
      <c:catAx>
        <c:axId val="2104011039"/>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109780927"/>
        <c:crosses val="autoZero"/>
        <c:auto val="1"/>
        <c:lblAlgn val="ctr"/>
        <c:lblOffset val="0"/>
        <c:tickLblSkip val="2"/>
        <c:noMultiLvlLbl val="0"/>
      </c:catAx>
      <c:valAx>
        <c:axId val="2109780927"/>
        <c:scaling>
          <c:orientation val="minMax"/>
          <c:min val="0"/>
        </c:scaling>
        <c:delete val="1"/>
        <c:axPos val="l"/>
        <c:majorGridlines>
          <c:spPr>
            <a:ln w="9525" cap="flat" cmpd="sng" algn="ctr">
              <a:solidFill>
                <a:schemeClr val="tx1">
                  <a:lumMod val="15000"/>
                  <a:lumOff val="85000"/>
                </a:schemeClr>
              </a:solidFill>
              <a:prstDash val="sysDot"/>
              <a:round/>
            </a:ln>
            <a:effectLst/>
          </c:spPr>
        </c:majorGridlines>
        <c:numFmt formatCode="_(&quot;$&quot;* #,##0_);_(&quot;$&quot;* \(#,##0\);_(&quot;$&quot;* &quot;-&quot;??_);_(@_)" sourceLinked="1"/>
        <c:majorTickMark val="out"/>
        <c:minorTickMark val="none"/>
        <c:tickLblPos val="nextTo"/>
        <c:crossAx val="2104011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Hospitals</c:v>
                </c:pt>
                <c:pt idx="1">
                  <c:v>Senior housing / 
Assisted living</c:v>
                </c:pt>
                <c:pt idx="2">
                  <c:v>Medical office buildings</c:v>
                </c:pt>
                <c:pt idx="3">
                  <c:v>Skilled Nursing</c:v>
                </c:pt>
              </c:strCache>
            </c:strRef>
          </c:cat>
          <c:val>
            <c:numRef>
              <c:f>Sheet1!$B$2:$B$5</c:f>
              <c:numCache>
                <c:formatCode>0%</c:formatCode>
                <c:ptCount val="4"/>
                <c:pt idx="0">
                  <c:v>0.03</c:v>
                </c:pt>
                <c:pt idx="1">
                  <c:v>0.09</c:v>
                </c:pt>
                <c:pt idx="2">
                  <c:v>0.06</c:v>
                </c:pt>
                <c:pt idx="3">
                  <c:v>0.12</c:v>
                </c:pt>
              </c:numCache>
            </c:numRef>
          </c:val>
          <c:extLst>
            <c:ext xmlns:c16="http://schemas.microsoft.com/office/drawing/2014/chart" uri="{C3380CC4-5D6E-409C-BE32-E72D297353CC}">
              <c16:uniqueId val="{00000000-EEC5-0248-B81B-262FC2CECF21}"/>
            </c:ext>
          </c:extLst>
        </c:ser>
        <c:dLbls>
          <c:showLegendKey val="0"/>
          <c:showVal val="0"/>
          <c:showCatName val="0"/>
          <c:showSerName val="0"/>
          <c:showPercent val="0"/>
          <c:showBubbleSize val="0"/>
        </c:dLbls>
        <c:gapWidth val="42"/>
        <c:overlap val="-27"/>
        <c:axId val="598662752"/>
        <c:axId val="598664400"/>
      </c:barChart>
      <c:catAx>
        <c:axId val="598662752"/>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598664400"/>
        <c:crosses val="autoZero"/>
        <c:auto val="1"/>
        <c:lblAlgn val="ctr"/>
        <c:lblOffset val="100"/>
        <c:noMultiLvlLbl val="0"/>
      </c:catAx>
      <c:valAx>
        <c:axId val="598664400"/>
        <c:scaling>
          <c:orientation val="minMax"/>
          <c:max val="0.12000000000000001"/>
        </c:scaling>
        <c:delete val="1"/>
        <c:axPos val="l"/>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crossAx val="598662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49391380425273"/>
          <c:y val="3.3421948147892955E-2"/>
          <c:w val="0.83422106204115787"/>
          <c:h val="0.77242667746121429"/>
        </c:manualLayout>
      </c:layout>
      <c:barChart>
        <c:barDir val="col"/>
        <c:grouping val="clustered"/>
        <c:varyColors val="0"/>
        <c:ser>
          <c:idx val="0"/>
          <c:order val="0"/>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'For-Profit'!$C$117:$C$119</c:f>
              <c:strCache>
                <c:ptCount val="3"/>
                <c:pt idx="0">
                  <c:v>Ambulatory Care Sensitive ED Visits</c:v>
                </c:pt>
                <c:pt idx="1">
                  <c:v>Ambulatory Care Sensitive Hospitalizations</c:v>
                </c:pt>
                <c:pt idx="2">
                  <c:v>Total costs</c:v>
                </c:pt>
              </c:strCache>
            </c:strRef>
          </c:cat>
          <c:val>
            <c:numRef>
              <c:f>'For-Profit'!$D$117:$D$119</c:f>
              <c:numCache>
                <c:formatCode>0.0%</c:formatCode>
                <c:ptCount val="3"/>
                <c:pt idx="0">
                  <c:v>0.111</c:v>
                </c:pt>
                <c:pt idx="1">
                  <c:v>8.6999999999999994E-2</c:v>
                </c:pt>
                <c:pt idx="2">
                  <c:v>3.9E-2</c:v>
                </c:pt>
              </c:numCache>
            </c:numRef>
          </c:val>
          <c:extLst>
            <c:ext xmlns:c16="http://schemas.microsoft.com/office/drawing/2014/chart" uri="{C3380CC4-5D6E-409C-BE32-E72D297353CC}">
              <c16:uniqueId val="{00000000-752B-894B-B638-DFB624DEB4D5}"/>
            </c:ext>
          </c:extLst>
        </c:ser>
        <c:dLbls>
          <c:dLblPos val="outEnd"/>
          <c:showLegendKey val="0"/>
          <c:showVal val="1"/>
          <c:showCatName val="0"/>
          <c:showSerName val="0"/>
          <c:showPercent val="0"/>
          <c:showBubbleSize val="0"/>
        </c:dLbls>
        <c:gapWidth val="71"/>
        <c:overlap val="-27"/>
        <c:axId val="61972495"/>
        <c:axId val="61974287"/>
      </c:barChart>
      <c:catAx>
        <c:axId val="61972495"/>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61974287"/>
        <c:crosses val="autoZero"/>
        <c:auto val="1"/>
        <c:lblAlgn val="ctr"/>
        <c:lblOffset val="100"/>
        <c:noMultiLvlLbl val="0"/>
      </c:catAx>
      <c:valAx>
        <c:axId val="61974287"/>
        <c:scaling>
          <c:orientation val="minMax"/>
          <c:max val="0.11500000000000002"/>
          <c:min val="0"/>
        </c:scaling>
        <c:delete val="1"/>
        <c:axPos val="l"/>
        <c:majorGridlines>
          <c:spPr>
            <a:ln w="9525" cap="flat" cmpd="sng" algn="ctr">
              <a:solidFill>
                <a:schemeClr val="tx1">
                  <a:lumMod val="15000"/>
                  <a:lumOff val="85000"/>
                </a:schemeClr>
              </a:solidFill>
              <a:prstDash val="sysDot"/>
              <a:round/>
            </a:ln>
            <a:effectLst/>
          </c:spPr>
        </c:majorGridlines>
        <c:title>
          <c:tx>
            <c:rich>
              <a:bodyPr rot="0" spcFirstLastPara="1" vertOverflow="ellipsis" wrap="square" anchor="ctr" anchorCtr="1"/>
              <a:lstStyle/>
              <a:p>
                <a:pPr>
                  <a:defRPr sz="2000" b="0" i="0" u="none" strike="noStrike" kern="1200" baseline="0">
                    <a:solidFill>
                      <a:schemeClr val="bg1"/>
                    </a:solidFill>
                    <a:latin typeface="+mn-lt"/>
                    <a:ea typeface="+mn-ea"/>
                    <a:cs typeface="+mn-cs"/>
                  </a:defRPr>
                </a:pPr>
                <a:r>
                  <a:rPr lang="en-US" sz="2000" dirty="0"/>
                  <a:t>Relative </a:t>
                </a:r>
              </a:p>
              <a:p>
                <a:pPr>
                  <a:defRPr/>
                </a:pPr>
                <a:r>
                  <a:rPr lang="en-US" sz="2000" dirty="0"/>
                  <a:t>Change</a:t>
                </a:r>
              </a:p>
            </c:rich>
          </c:tx>
          <c:layout>
            <c:manualLayout>
              <c:xMode val="edge"/>
              <c:yMode val="edge"/>
              <c:x val="1.2077294685990338E-2"/>
              <c:y val="0.33914903940009877"/>
            </c:manualLayout>
          </c:layout>
          <c:overlay val="0"/>
          <c:spPr>
            <a:noFill/>
            <a:ln>
              <a:noFill/>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title>
        <c:numFmt formatCode="0.0%" sourceLinked="1"/>
        <c:majorTickMark val="out"/>
        <c:minorTickMark val="none"/>
        <c:tickLblPos val="nextTo"/>
        <c:crossAx val="61972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'Consolidation Corporatization'!$E$121:$F$121</c:f>
              <c:strCache>
                <c:ptCount val="2"/>
                <c:pt idx="0">
                  <c:v>Mortality</c:v>
                </c:pt>
                <c:pt idx="1">
                  <c:v>Spending per Patient</c:v>
                </c:pt>
              </c:strCache>
            </c:strRef>
          </c:cat>
          <c:val>
            <c:numRef>
              <c:f>'Consolidation Corporatization'!$E$122:$F$122</c:f>
              <c:numCache>
                <c:formatCode>0%</c:formatCode>
                <c:ptCount val="2"/>
                <c:pt idx="0">
                  <c:v>0.1</c:v>
                </c:pt>
                <c:pt idx="1">
                  <c:v>0.11</c:v>
                </c:pt>
              </c:numCache>
            </c:numRef>
          </c:val>
          <c:extLst>
            <c:ext xmlns:c16="http://schemas.microsoft.com/office/drawing/2014/chart" uri="{C3380CC4-5D6E-409C-BE32-E72D297353CC}">
              <c16:uniqueId val="{00000000-12D6-5642-8907-653CA192DF45}"/>
            </c:ext>
          </c:extLst>
        </c:ser>
        <c:dLbls>
          <c:dLblPos val="outEnd"/>
          <c:showLegendKey val="0"/>
          <c:showVal val="1"/>
          <c:showCatName val="0"/>
          <c:showSerName val="0"/>
          <c:showPercent val="0"/>
          <c:showBubbleSize val="0"/>
        </c:dLbls>
        <c:gapWidth val="139"/>
        <c:overlap val="-27"/>
        <c:axId val="158302239"/>
        <c:axId val="1602492240"/>
      </c:barChart>
      <c:catAx>
        <c:axId val="158302239"/>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602492240"/>
        <c:crosses val="autoZero"/>
        <c:auto val="1"/>
        <c:lblAlgn val="ctr"/>
        <c:lblOffset val="100"/>
        <c:noMultiLvlLbl val="0"/>
      </c:catAx>
      <c:valAx>
        <c:axId val="1602492240"/>
        <c:scaling>
          <c:orientation val="minMax"/>
          <c:max val="0.11500000000000002"/>
          <c:min val="0"/>
        </c:scaling>
        <c:delete val="1"/>
        <c:axPos val="l"/>
        <c:majorGridlines>
          <c:spPr>
            <a:ln w="9525" cap="flat" cmpd="sng" algn="ctr">
              <a:solidFill>
                <a:schemeClr val="tx1">
                  <a:lumMod val="15000"/>
                  <a:lumOff val="85000"/>
                </a:schemeClr>
              </a:solidFill>
              <a:prstDash val="sysDot"/>
              <a:round/>
            </a:ln>
            <a:effectLst/>
          </c:spPr>
        </c:majorGridlines>
        <c:title>
          <c:tx>
            <c:rich>
              <a:bodyPr rot="0" spcFirstLastPara="1" vertOverflow="ellipsis" wrap="square" anchor="ctr" anchorCtr="1"/>
              <a:lstStyle/>
              <a:p>
                <a:pPr>
                  <a:defRPr sz="2400" b="0" i="0" u="none" strike="noStrike" kern="1200" baseline="0">
                    <a:solidFill>
                      <a:schemeClr val="bg1"/>
                    </a:solidFill>
                    <a:latin typeface="+mn-lt"/>
                    <a:ea typeface="+mn-ea"/>
                    <a:cs typeface="+mn-cs"/>
                  </a:defRPr>
                </a:pPr>
                <a:r>
                  <a:rPr lang="en-US"/>
                  <a:t>Percent </a:t>
                </a:r>
              </a:p>
              <a:p>
                <a:pPr>
                  <a:defRPr/>
                </a:pPr>
                <a:r>
                  <a:rPr lang="en-US"/>
                  <a:t>Increase</a:t>
                </a:r>
              </a:p>
            </c:rich>
          </c:tx>
          <c:layout>
            <c:manualLayout>
              <c:xMode val="edge"/>
              <c:yMode val="edge"/>
              <c:x val="0"/>
              <c:y val="0.33761478776464826"/>
            </c:manualLayout>
          </c:layout>
          <c:overlay val="0"/>
          <c:spPr>
            <a:noFill/>
            <a:ln>
              <a:noFill/>
            </a:ln>
            <a:effectLst/>
          </c:spPr>
          <c:txPr>
            <a:bodyPr rot="0" spcFirstLastPara="1" vertOverflow="ellipsis" wrap="square" anchor="ctr" anchorCtr="1"/>
            <a:lstStyle/>
            <a:p>
              <a:pPr>
                <a:defRPr sz="2400" b="0" i="0" u="none" strike="noStrike" kern="1200" baseline="0">
                  <a:solidFill>
                    <a:schemeClr val="bg1"/>
                  </a:solidFill>
                  <a:latin typeface="+mn-lt"/>
                  <a:ea typeface="+mn-ea"/>
                  <a:cs typeface="+mn-cs"/>
                </a:defRPr>
              </a:pPr>
              <a:endParaRPr lang="en-US"/>
            </a:p>
          </c:txPr>
        </c:title>
        <c:numFmt formatCode="0%" sourceLinked="1"/>
        <c:majorTickMark val="out"/>
        <c:minorTickMark val="none"/>
        <c:tickLblPos val="nextTo"/>
        <c:crossAx val="158302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48734356318669"/>
          <c:y val="4.913026377740265E-2"/>
          <c:w val="0.81678525443753491"/>
          <c:h val="0.62756370505621206"/>
        </c:manualLayout>
      </c:layout>
      <c:areaChart>
        <c:grouping val="stacked"/>
        <c:varyColors val="0"/>
        <c:ser>
          <c:idx val="0"/>
          <c:order val="0"/>
          <c:tx>
            <c:strRef>
              <c:f>Sheet1!$A$77</c:f>
              <c:strCache>
                <c:ptCount val="1"/>
                <c:pt idx="0">
                  <c:v>Personal Healthcare</c:v>
                </c:pt>
              </c:strCache>
            </c:strRef>
          </c:tx>
          <c:spPr>
            <a:solidFill>
              <a:schemeClr val="accent1"/>
            </a:solidFill>
            <a:ln w="9525">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Sheet1!$B$77:$K$77</c:f>
              <c:numCache>
                <c:formatCode>_(* #,##0_);_(* \(#,##0\);_(* "-"??_);_(@_)</c:formatCode>
                <c:ptCount val="10"/>
                <c:pt idx="0">
                  <c:v>2254675</c:v>
                </c:pt>
                <c:pt idx="1">
                  <c:v>2346962</c:v>
                </c:pt>
                <c:pt idx="2">
                  <c:v>2405667</c:v>
                </c:pt>
                <c:pt idx="3">
                  <c:v>2527325</c:v>
                </c:pt>
                <c:pt idx="4">
                  <c:v>2674089</c:v>
                </c:pt>
                <c:pt idx="5">
                  <c:v>2795322</c:v>
                </c:pt>
                <c:pt idx="6">
                  <c:v>2905160</c:v>
                </c:pt>
                <c:pt idx="7">
                  <c:v>3021796</c:v>
                </c:pt>
                <c:pt idx="8">
                  <c:v>3175230</c:v>
                </c:pt>
                <c:pt idx="9">
                  <c:v>3357832</c:v>
                </c:pt>
              </c:numCache>
            </c:numRef>
          </c:val>
          <c:extLst>
            <c:ext xmlns:c16="http://schemas.microsoft.com/office/drawing/2014/chart" uri="{C3380CC4-5D6E-409C-BE32-E72D297353CC}">
              <c16:uniqueId val="{00000000-B3C4-7447-8BA9-A4B3FB4A1CBF}"/>
            </c:ext>
          </c:extLst>
        </c:ser>
        <c:ser>
          <c:idx val="1"/>
          <c:order val="1"/>
          <c:tx>
            <c:strRef>
              <c:f>Sheet1!$A$78</c:f>
              <c:strCache>
                <c:ptCount val="1"/>
                <c:pt idx="0">
                  <c:v>Total Administration and Total Net Cost of Health Insurance Expenditures</c:v>
                </c:pt>
              </c:strCache>
            </c:strRef>
          </c:tx>
          <c:spPr>
            <a:solidFill>
              <a:schemeClr val="accent2"/>
            </a:solidFill>
            <a:ln w="9525">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Sheet1!$B$78:$K$78</c:f>
              <c:numCache>
                <c:formatCode>_(* #,##0_);_(* \(#,##0\);_(* "-"??_);_(@_)</c:formatCode>
                <c:ptCount val="10"/>
                <c:pt idx="0">
                  <c:v>188329</c:v>
                </c:pt>
                <c:pt idx="1">
                  <c:v>195493</c:v>
                </c:pt>
                <c:pt idx="2">
                  <c:v>205562</c:v>
                </c:pt>
                <c:pt idx="3">
                  <c:v>230188</c:v>
                </c:pt>
                <c:pt idx="4">
                  <c:v>240965</c:v>
                </c:pt>
                <c:pt idx="5">
                  <c:v>254193</c:v>
                </c:pt>
                <c:pt idx="6">
                  <c:v>265009</c:v>
                </c:pt>
                <c:pt idx="7">
                  <c:v>294391</c:v>
                </c:pt>
                <c:pt idx="8">
                  <c:v>283998</c:v>
                </c:pt>
                <c:pt idx="9">
                  <c:v>349794</c:v>
                </c:pt>
              </c:numCache>
            </c:numRef>
          </c:val>
          <c:extLst>
            <c:ext xmlns:c16="http://schemas.microsoft.com/office/drawing/2014/chart" uri="{C3380CC4-5D6E-409C-BE32-E72D297353CC}">
              <c16:uniqueId val="{00000001-B3C4-7447-8BA9-A4B3FB4A1CBF}"/>
            </c:ext>
          </c:extLst>
        </c:ser>
        <c:ser>
          <c:idx val="2"/>
          <c:order val="2"/>
          <c:tx>
            <c:strRef>
              <c:f>Sheet1!$A$79</c:f>
              <c:strCache>
                <c:ptCount val="1"/>
                <c:pt idx="0">
                  <c:v>     Public Health Activity</c:v>
                </c:pt>
              </c:strCache>
            </c:strRef>
          </c:tx>
          <c:spPr>
            <a:solidFill>
              <a:schemeClr val="accent3"/>
            </a:solidFill>
            <a:ln w="9525">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Sheet1!$B$79:$K$79</c:f>
              <c:numCache>
                <c:formatCode>_(* #,##0_);_(* \(#,##0\);_(* "-"??_);_(@_)</c:formatCode>
                <c:ptCount val="10"/>
                <c:pt idx="0">
                  <c:v>74425</c:v>
                </c:pt>
                <c:pt idx="1">
                  <c:v>77188</c:v>
                </c:pt>
                <c:pt idx="2">
                  <c:v>81482</c:v>
                </c:pt>
                <c:pt idx="3">
                  <c:v>84365</c:v>
                </c:pt>
                <c:pt idx="4">
                  <c:v>85497</c:v>
                </c:pt>
                <c:pt idx="5">
                  <c:v>89982</c:v>
                </c:pt>
                <c:pt idx="6">
                  <c:v>96162</c:v>
                </c:pt>
                <c:pt idx="7">
                  <c:v>99725</c:v>
                </c:pt>
                <c:pt idx="8">
                  <c:v>104964</c:v>
                </c:pt>
                <c:pt idx="9">
                  <c:v>223705</c:v>
                </c:pt>
              </c:numCache>
            </c:numRef>
          </c:val>
          <c:extLst>
            <c:ext xmlns:c16="http://schemas.microsoft.com/office/drawing/2014/chart" uri="{C3380CC4-5D6E-409C-BE32-E72D297353CC}">
              <c16:uniqueId val="{00000002-B3C4-7447-8BA9-A4B3FB4A1CBF}"/>
            </c:ext>
          </c:extLst>
        </c:ser>
        <c:ser>
          <c:idx val="3"/>
          <c:order val="3"/>
          <c:tx>
            <c:strRef>
              <c:f>Sheet1!$A$80</c:f>
              <c:strCache>
                <c:ptCount val="1"/>
                <c:pt idx="0">
                  <c:v>Research</c:v>
                </c:pt>
              </c:strCache>
            </c:strRef>
          </c:tx>
          <c:spPr>
            <a:solidFill>
              <a:schemeClr val="accent4"/>
            </a:solidFill>
            <a:ln>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Sheet1!$B$80:$K$80</c:f>
              <c:numCache>
                <c:formatCode>_(* #,##0_);_(* \(#,##0\);_(* "-"??_);_(@_)</c:formatCode>
                <c:ptCount val="10"/>
                <c:pt idx="0">
                  <c:v>49575</c:v>
                </c:pt>
                <c:pt idx="1">
                  <c:v>48380</c:v>
                </c:pt>
                <c:pt idx="2">
                  <c:v>46689</c:v>
                </c:pt>
                <c:pt idx="3">
                  <c:v>46035</c:v>
                </c:pt>
                <c:pt idx="4">
                  <c:v>46366</c:v>
                </c:pt>
                <c:pt idx="5">
                  <c:v>47476</c:v>
                </c:pt>
                <c:pt idx="6">
                  <c:v>50718</c:v>
                </c:pt>
                <c:pt idx="7">
                  <c:v>53578</c:v>
                </c:pt>
                <c:pt idx="8">
                  <c:v>56219</c:v>
                </c:pt>
                <c:pt idx="9">
                  <c:v>60154</c:v>
                </c:pt>
              </c:numCache>
            </c:numRef>
          </c:val>
          <c:extLst>
            <c:ext xmlns:c16="http://schemas.microsoft.com/office/drawing/2014/chart" uri="{C3380CC4-5D6E-409C-BE32-E72D297353CC}">
              <c16:uniqueId val="{00000003-B3C4-7447-8BA9-A4B3FB4A1CBF}"/>
            </c:ext>
          </c:extLst>
        </c:ser>
        <c:ser>
          <c:idx val="4"/>
          <c:order val="4"/>
          <c:tx>
            <c:strRef>
              <c:f>Sheet1!$A$81</c:f>
              <c:strCache>
                <c:ptCount val="1"/>
                <c:pt idx="0">
                  <c:v>Total Structures and Equipment</c:v>
                </c:pt>
              </c:strCache>
            </c:strRef>
          </c:tx>
          <c:spPr>
            <a:solidFill>
              <a:schemeClr val="accent5"/>
            </a:solidFill>
            <a:ln w="9525">
              <a:solidFill>
                <a:schemeClr val="bg1"/>
              </a:solidFill>
            </a:ln>
            <a:effectLst/>
          </c:spPr>
          <c:cat>
            <c:numRef>
              <c:f>Sheet1!$B$76:$K$76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Sheet1!$B$81:$K$81</c:f>
              <c:numCache>
                <c:formatCode>_(* #,##0_);_(* \(#,##0\);_(* "-"??_);_(@_)</c:formatCode>
                <c:ptCount val="10"/>
                <c:pt idx="0">
                  <c:v>109174</c:v>
                </c:pt>
                <c:pt idx="1">
                  <c:v>114781</c:v>
                </c:pt>
                <c:pt idx="2">
                  <c:v>116422</c:v>
                </c:pt>
                <c:pt idx="3">
                  <c:v>113521</c:v>
                </c:pt>
                <c:pt idx="4">
                  <c:v>116730</c:v>
                </c:pt>
                <c:pt idx="5">
                  <c:v>118607</c:v>
                </c:pt>
                <c:pt idx="6">
                  <c:v>129444</c:v>
                </c:pt>
                <c:pt idx="7">
                  <c:v>135021</c:v>
                </c:pt>
                <c:pt idx="8">
                  <c:v>138713</c:v>
                </c:pt>
                <c:pt idx="9">
                  <c:v>132521</c:v>
                </c:pt>
              </c:numCache>
            </c:numRef>
          </c:val>
          <c:extLst>
            <c:ext xmlns:c16="http://schemas.microsoft.com/office/drawing/2014/chart" uri="{C3380CC4-5D6E-409C-BE32-E72D297353CC}">
              <c16:uniqueId val="{00000004-B3C4-7447-8BA9-A4B3FB4A1CBF}"/>
            </c:ext>
          </c:extLst>
        </c:ser>
        <c:dLbls>
          <c:showLegendKey val="0"/>
          <c:showVal val="0"/>
          <c:showCatName val="0"/>
          <c:showSerName val="0"/>
          <c:showPercent val="0"/>
          <c:showBubbleSize val="0"/>
        </c:dLbls>
        <c:axId val="753423"/>
        <c:axId val="726671"/>
      </c:areaChart>
      <c:catAx>
        <c:axId val="753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726671"/>
        <c:crosses val="autoZero"/>
        <c:auto val="1"/>
        <c:lblAlgn val="ctr"/>
        <c:lblOffset val="100"/>
        <c:noMultiLvlLbl val="0"/>
      </c:catAx>
      <c:valAx>
        <c:axId val="726671"/>
        <c:scaling>
          <c:orientation val="minMax"/>
          <c:max val="4200000"/>
          <c:min val="0"/>
        </c:scaling>
        <c:delete val="1"/>
        <c:axPos val="l"/>
        <c:majorGridlines>
          <c:spPr>
            <a:ln w="9525" cap="flat" cmpd="sng" algn="ctr">
              <a:solidFill>
                <a:schemeClr val="tx1"/>
              </a:solidFill>
              <a:prstDash val="sysDot"/>
              <a:round/>
            </a:ln>
            <a:effectLst/>
          </c:spPr>
        </c:majorGridlines>
        <c:numFmt formatCode="&quot;$&quot;#,##0" sourceLinked="0"/>
        <c:majorTickMark val="none"/>
        <c:minorTickMark val="none"/>
        <c:tickLblPos val="nextTo"/>
        <c:crossAx val="753423"/>
        <c:crosses val="autoZero"/>
        <c:crossBetween val="midCat"/>
        <c:majorUnit val="1000000"/>
      </c:valAx>
      <c:spPr>
        <a:solidFill>
          <a:schemeClr val="bg1"/>
        </a:solidFill>
        <a:ln w="25400">
          <a:solidFill>
            <a:schemeClr val="bg1"/>
          </a:solidFill>
        </a:ln>
        <a:effectLst/>
      </c:spPr>
    </c:plotArea>
    <c:plotVisOnly val="1"/>
    <c:dispBlanksAs val="zero"/>
    <c:showDLblsOverMax val="0"/>
  </c:chart>
  <c:spPr>
    <a:noFill/>
    <a:ln>
      <a:noFill/>
    </a:ln>
    <a:effectLst/>
  </c:spPr>
  <c:txPr>
    <a:bodyPr/>
    <a:lstStyle/>
    <a:p>
      <a:pPr>
        <a:defRPr sz="1100">
          <a:solidFill>
            <a:schemeClr val="bg1"/>
          </a:solidFill>
          <a:latin typeface="+mn-lt"/>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lt1">
                  <a:hueOff val="0"/>
                  <a:satOff val="0"/>
                  <a:lumOff val="0"/>
                </a:schemeClr>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Derm</c:v>
                </c:pt>
                <c:pt idx="1">
                  <c:v>GI</c:v>
                </c:pt>
                <c:pt idx="2">
                  <c:v>Urol</c:v>
                </c:pt>
                <c:pt idx="3">
                  <c:v>Ophth</c:v>
                </c:pt>
                <c:pt idx="4">
                  <c:v>Overall</c:v>
                </c:pt>
                <c:pt idx="5">
                  <c:v>OB-Gyn</c:v>
                </c:pt>
                <c:pt idx="6">
                  <c:v>Ortho</c:v>
                </c:pt>
              </c:strCache>
            </c:strRef>
          </c:cat>
          <c:val>
            <c:numRef>
              <c:f>Sheet1!$B$2:$B$8</c:f>
              <c:numCache>
                <c:formatCode>0%</c:formatCode>
                <c:ptCount val="7"/>
                <c:pt idx="0">
                  <c:v>0.08</c:v>
                </c:pt>
                <c:pt idx="1">
                  <c:v>7.0000000000000007E-2</c:v>
                </c:pt>
                <c:pt idx="2">
                  <c:v>7.0000000000000007E-2</c:v>
                </c:pt>
                <c:pt idx="3">
                  <c:v>0.05</c:v>
                </c:pt>
                <c:pt idx="4">
                  <c:v>0.05</c:v>
                </c:pt>
                <c:pt idx="5">
                  <c:v>0.05</c:v>
                </c:pt>
                <c:pt idx="6">
                  <c:v>0.02</c:v>
                </c:pt>
              </c:numCache>
            </c:numRef>
          </c:val>
          <c:extLst>
            <c:ext xmlns:c16="http://schemas.microsoft.com/office/drawing/2014/chart" uri="{C3380CC4-5D6E-409C-BE32-E72D297353CC}">
              <c16:uniqueId val="{00000000-554C-3045-B1C2-3E0C68F1FB1D}"/>
            </c:ext>
          </c:extLst>
        </c:ser>
        <c:dLbls>
          <c:showLegendKey val="0"/>
          <c:showVal val="0"/>
          <c:showCatName val="0"/>
          <c:showSerName val="0"/>
          <c:showPercent val="0"/>
          <c:showBubbleSize val="0"/>
        </c:dLbls>
        <c:gapWidth val="51"/>
        <c:overlap val="-27"/>
        <c:axId val="1882602255"/>
        <c:axId val="1883077679"/>
      </c:barChart>
      <c:catAx>
        <c:axId val="1882602255"/>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1883077679"/>
        <c:crosses val="autoZero"/>
        <c:auto val="1"/>
        <c:lblAlgn val="ctr"/>
        <c:lblOffset val="100"/>
        <c:noMultiLvlLbl val="0"/>
      </c:catAx>
      <c:valAx>
        <c:axId val="1883077679"/>
        <c:scaling>
          <c:orientation val="minMax"/>
          <c:max val="8.0000000000000016E-2"/>
          <c:min val="0"/>
        </c:scaling>
        <c:delete val="1"/>
        <c:axPos val="l"/>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crossAx val="1882602255"/>
        <c:crosses val="autoZero"/>
        <c:crossBetween val="between"/>
        <c:majorUnit val="2.0000000000000004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numFmt formatCode="0.0%" sourceLinked="0"/>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'For-Profit'!$C$77:$C$79</c:f>
              <c:strCache>
                <c:ptCount val="3"/>
                <c:pt idx="0">
                  <c:v>Charges per Claim</c:v>
                </c:pt>
                <c:pt idx="1">
                  <c:v>Allowed amounts per Claim</c:v>
                </c:pt>
                <c:pt idx="2">
                  <c:v>Proportion patients billed as &gt;30+ minutes</c:v>
                </c:pt>
              </c:strCache>
            </c:strRef>
          </c:cat>
          <c:val>
            <c:numRef>
              <c:f>'For-Profit'!$D$77:$D$79</c:f>
              <c:numCache>
                <c:formatCode>0.00%</c:formatCode>
                <c:ptCount val="3"/>
                <c:pt idx="0">
                  <c:v>0.20200000000000001</c:v>
                </c:pt>
                <c:pt idx="1">
                  <c:v>0.11</c:v>
                </c:pt>
                <c:pt idx="2">
                  <c:v>9.4E-2</c:v>
                </c:pt>
              </c:numCache>
            </c:numRef>
          </c:val>
          <c:extLst>
            <c:ext xmlns:c16="http://schemas.microsoft.com/office/drawing/2014/chart" uri="{C3380CC4-5D6E-409C-BE32-E72D297353CC}">
              <c16:uniqueId val="{00000000-025C-2740-B860-83D7808B0ACE}"/>
            </c:ext>
          </c:extLst>
        </c:ser>
        <c:dLbls>
          <c:dLblPos val="outEnd"/>
          <c:showLegendKey val="0"/>
          <c:showVal val="1"/>
          <c:showCatName val="0"/>
          <c:showSerName val="0"/>
          <c:showPercent val="0"/>
          <c:showBubbleSize val="0"/>
        </c:dLbls>
        <c:gapWidth val="70"/>
        <c:overlap val="-27"/>
        <c:axId val="1273711807"/>
        <c:axId val="1273713455"/>
      </c:barChart>
      <c:catAx>
        <c:axId val="1273711807"/>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273713455"/>
        <c:crosses val="autoZero"/>
        <c:auto val="1"/>
        <c:lblAlgn val="ctr"/>
        <c:lblOffset val="100"/>
        <c:noMultiLvlLbl val="0"/>
      </c:catAx>
      <c:valAx>
        <c:axId val="1273713455"/>
        <c:scaling>
          <c:orientation val="minMax"/>
          <c:max val="0.22000000000000003"/>
          <c:min val="0"/>
        </c:scaling>
        <c:delete val="1"/>
        <c:axPos val="l"/>
        <c:majorGridlines>
          <c:spPr>
            <a:ln w="9525" cap="flat" cmpd="sng" algn="ctr">
              <a:solidFill>
                <a:schemeClr val="tx1">
                  <a:lumMod val="15000"/>
                  <a:lumOff val="85000"/>
                </a:schemeClr>
              </a:solidFill>
              <a:prstDash val="sysDot"/>
              <a:round/>
            </a:ln>
            <a:effectLst/>
          </c:spPr>
        </c:majorGridlines>
        <c:numFmt formatCode="0.00%" sourceLinked="1"/>
        <c:majorTickMark val="out"/>
        <c:minorTickMark val="none"/>
        <c:tickLblPos val="nextTo"/>
        <c:crossAx val="1273711807"/>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Series 1 </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2000</c:v>
                </c:pt>
                <c:pt idx="1">
                  <c:v>2020</c:v>
                </c:pt>
              </c:numCache>
            </c:numRef>
          </c:cat>
          <c:val>
            <c:numRef>
              <c:f>Sheet1!$B$2:$B$3</c:f>
              <c:numCache>
                <c:formatCode>_("$"* #,##0_);_("$"* \(#,##0\);_("$"* "-"??_);_(@_)</c:formatCode>
                <c:ptCount val="2"/>
                <c:pt idx="0">
                  <c:v>358</c:v>
                </c:pt>
                <c:pt idx="1">
                  <c:v>714</c:v>
                </c:pt>
              </c:numCache>
            </c:numRef>
          </c:val>
          <c:extLst>
            <c:ext xmlns:c16="http://schemas.microsoft.com/office/drawing/2014/chart" uri="{C3380CC4-5D6E-409C-BE32-E72D297353CC}">
              <c16:uniqueId val="{00000000-037A-9349-B2E6-95A6927A29AA}"/>
            </c:ext>
          </c:extLst>
        </c:ser>
        <c:dLbls>
          <c:showLegendKey val="0"/>
          <c:showVal val="0"/>
          <c:showCatName val="0"/>
          <c:showSerName val="0"/>
          <c:showPercent val="0"/>
          <c:showBubbleSize val="0"/>
        </c:dLbls>
        <c:gapWidth val="80"/>
        <c:overlap val="-27"/>
        <c:axId val="1765689983"/>
        <c:axId val="2092912175"/>
      </c:barChart>
      <c:catAx>
        <c:axId val="1765689983"/>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2092912175"/>
        <c:crosses val="autoZero"/>
        <c:auto val="1"/>
        <c:lblAlgn val="ctr"/>
        <c:lblOffset val="100"/>
        <c:noMultiLvlLbl val="0"/>
      </c:catAx>
      <c:valAx>
        <c:axId val="2092912175"/>
        <c:scaling>
          <c:orientation val="minMax"/>
          <c:max val="720"/>
          <c:min val="0"/>
        </c:scaling>
        <c:delete val="1"/>
        <c:axPos val="l"/>
        <c:majorGridlines>
          <c:spPr>
            <a:ln w="9525" cap="flat" cmpd="sng" algn="ctr">
              <a:solidFill>
                <a:schemeClr val="tx1">
                  <a:lumMod val="15000"/>
                  <a:lumOff val="85000"/>
                </a:schemeClr>
              </a:solidFill>
              <a:prstDash val="sysDot"/>
              <a:round/>
            </a:ln>
            <a:effectLst/>
          </c:spPr>
        </c:majorGridlines>
        <c:numFmt formatCode="_(&quot;$&quot;* #,##0_);_(&quot;$&quot;* \(#,##0\);_(&quot;$&quot;* &quot;-&quot;??_);_(@_)" sourceLinked="1"/>
        <c:majorTickMark val="none"/>
        <c:minorTickMark val="none"/>
        <c:tickLblPos val="nextTo"/>
        <c:crossAx val="1765689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Sheet1!$A$117</c:f>
              <c:strCache>
                <c:ptCount val="1"/>
                <c:pt idx="0">
                  <c:v>Total CMS Programs</c:v>
                </c:pt>
              </c:strCache>
            </c:strRef>
          </c:tx>
          <c:spPr>
            <a:solidFill>
              <a:schemeClr val="accent1"/>
            </a:solidFill>
            <a:ln>
              <a:solidFill>
                <a:schemeClr val="bg1"/>
              </a:solidFill>
            </a:ln>
            <a:effectLst/>
          </c:spPr>
          <c:cat>
            <c:numRef>
              <c:f>Sheet1!$B$116:$K$116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Sheet1!$B$117:$K$117</c:f>
              <c:numCache>
                <c:formatCode>_(* #,##0_);_(* \(#,##0\);_(* "-"??_);_(@_)</c:formatCode>
                <c:ptCount val="10"/>
                <c:pt idx="0">
                  <c:v>39995</c:v>
                </c:pt>
                <c:pt idx="1">
                  <c:v>42531</c:v>
                </c:pt>
                <c:pt idx="2">
                  <c:v>46872</c:v>
                </c:pt>
                <c:pt idx="3">
                  <c:v>58260</c:v>
                </c:pt>
                <c:pt idx="4">
                  <c:v>68992</c:v>
                </c:pt>
                <c:pt idx="5">
                  <c:v>74742</c:v>
                </c:pt>
                <c:pt idx="6">
                  <c:v>73933</c:v>
                </c:pt>
                <c:pt idx="7">
                  <c:v>80715</c:v>
                </c:pt>
                <c:pt idx="8">
                  <c:v>79971</c:v>
                </c:pt>
                <c:pt idx="9">
                  <c:v>121270</c:v>
                </c:pt>
              </c:numCache>
            </c:numRef>
          </c:val>
          <c:extLst>
            <c:ext xmlns:c16="http://schemas.microsoft.com/office/drawing/2014/chart" uri="{C3380CC4-5D6E-409C-BE32-E72D297353CC}">
              <c16:uniqueId val="{00000000-5BFB-1A4C-B828-BB59E80758FB}"/>
            </c:ext>
          </c:extLst>
        </c:ser>
        <c:ser>
          <c:idx val="1"/>
          <c:order val="1"/>
          <c:tx>
            <c:strRef>
              <c:f>Sheet1!$A$118</c:f>
              <c:strCache>
                <c:ptCount val="1"/>
                <c:pt idx="0">
                  <c:v>All Other Health Insurance</c:v>
                </c:pt>
              </c:strCache>
            </c:strRef>
          </c:tx>
          <c:spPr>
            <a:solidFill>
              <a:schemeClr val="accent2"/>
            </a:solidFill>
            <a:ln>
              <a:solidFill>
                <a:schemeClr val="bg1"/>
              </a:solidFill>
            </a:ln>
            <a:effectLst/>
          </c:spPr>
          <c:cat>
            <c:numRef>
              <c:f>Sheet1!$B$116:$K$116</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Sheet1!$B$118:$K$118</c:f>
              <c:numCache>
                <c:formatCode>_(* #,##0_);_(* \(#,##0\);_(* "-"??_);_(@_)</c:formatCode>
                <c:ptCount val="10"/>
                <c:pt idx="0">
                  <c:v>115431</c:v>
                </c:pt>
                <c:pt idx="1">
                  <c:v>118764</c:v>
                </c:pt>
                <c:pt idx="2">
                  <c:v>121280</c:v>
                </c:pt>
                <c:pt idx="3">
                  <c:v>130226</c:v>
                </c:pt>
                <c:pt idx="4">
                  <c:v>130284</c:v>
                </c:pt>
                <c:pt idx="5">
                  <c:v>135413</c:v>
                </c:pt>
                <c:pt idx="6">
                  <c:v>147177</c:v>
                </c:pt>
                <c:pt idx="7">
                  <c:v>167353</c:v>
                </c:pt>
                <c:pt idx="8">
                  <c:v>156647</c:v>
                </c:pt>
                <c:pt idx="9">
                  <c:v>180166</c:v>
                </c:pt>
              </c:numCache>
            </c:numRef>
          </c:val>
          <c:extLst>
            <c:ext xmlns:c16="http://schemas.microsoft.com/office/drawing/2014/chart" uri="{C3380CC4-5D6E-409C-BE32-E72D297353CC}">
              <c16:uniqueId val="{00000001-5BFB-1A4C-B828-BB59E80758FB}"/>
            </c:ext>
          </c:extLst>
        </c:ser>
        <c:dLbls>
          <c:showLegendKey val="0"/>
          <c:showVal val="0"/>
          <c:showCatName val="0"/>
          <c:showSerName val="0"/>
          <c:showPercent val="0"/>
          <c:showBubbleSize val="0"/>
        </c:dLbls>
        <c:axId val="117333983"/>
        <c:axId val="117323503"/>
      </c:areaChart>
      <c:catAx>
        <c:axId val="117333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117323503"/>
        <c:crosses val="autoZero"/>
        <c:auto val="1"/>
        <c:lblAlgn val="ctr"/>
        <c:lblOffset val="100"/>
        <c:noMultiLvlLbl val="0"/>
      </c:catAx>
      <c:valAx>
        <c:axId val="117323503"/>
        <c:scaling>
          <c:orientation val="minMax"/>
          <c:max val="310000"/>
          <c:min val="0"/>
        </c:scaling>
        <c:delete val="1"/>
        <c:axPos val="l"/>
        <c:majorGridlines>
          <c:spPr>
            <a:ln w="9525" cap="flat" cmpd="sng" algn="ctr">
              <a:solidFill>
                <a:schemeClr val="tx1"/>
              </a:solidFill>
              <a:prstDash val="sysDot"/>
              <a:round/>
            </a:ln>
            <a:effectLst/>
          </c:spPr>
        </c:majorGridlines>
        <c:numFmt formatCode="_(* #,##0_);_(* \(#,##0\);_(* &quot;-&quot;??_);_(@_)" sourceLinked="1"/>
        <c:majorTickMark val="none"/>
        <c:minorTickMark val="none"/>
        <c:tickLblPos val="nextTo"/>
        <c:crossAx val="117333983"/>
        <c:crosses val="autoZero"/>
        <c:crossBetween val="midCat"/>
      </c:valAx>
      <c:spPr>
        <a:solidFill>
          <a:schemeClr val="bg1"/>
        </a:solidFill>
        <a:ln w="25400">
          <a:solidFill>
            <a:schemeClr val="bg1"/>
          </a:solidFill>
        </a:ln>
        <a:effectLst/>
      </c:spPr>
    </c:plotArea>
    <c:plotVisOnly val="1"/>
    <c:dispBlanksAs val="zero"/>
    <c:showDLblsOverMax val="0"/>
  </c:chart>
  <c:spPr>
    <a:noFill/>
    <a:ln>
      <a:noFill/>
    </a:ln>
    <a:effectLst/>
  </c:spPr>
  <c:txPr>
    <a:bodyPr/>
    <a:lstStyle/>
    <a:p>
      <a:pPr>
        <a:defRPr sz="1200">
          <a:solidFill>
            <a:schemeClr val="bg1"/>
          </a:solidFill>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66638420694811"/>
          <c:y val="4.9613138365184051E-2"/>
          <c:w val="0.70242648834702548"/>
          <c:h val="0.83430662788950349"/>
        </c:manualLayout>
      </c:layout>
      <c:lineChart>
        <c:grouping val="standard"/>
        <c:varyColors val="0"/>
        <c:ser>
          <c:idx val="0"/>
          <c:order val="0"/>
          <c:tx>
            <c:strRef>
              <c:f>'Insurance and Access'!$D$498</c:f>
              <c:strCache>
                <c:ptCount val="1"/>
                <c:pt idx="0">
                  <c:v>Uninsured rate</c:v>
                </c:pt>
              </c:strCache>
            </c:strRef>
          </c:tx>
          <c:spPr>
            <a:ln w="76200" cap="rnd">
              <a:solidFill>
                <a:schemeClr val="accent1"/>
              </a:solidFill>
              <a:round/>
            </a:ln>
            <a:effectLst>
              <a:outerShdw blurRad="50800" dist="38100" dir="2700000" algn="tl" rotWithShape="0">
                <a:prstClr val="black">
                  <a:alpha val="40000"/>
                </a:prstClr>
              </a:outerShdw>
            </a:effectLst>
          </c:spPr>
          <c:marker>
            <c:symbol val="none"/>
          </c:marker>
          <c:cat>
            <c:numRef>
              <c:f>'Insurance and Access'!$C$499:$C$557</c:f>
              <c:numCache>
                <c:formatCode>General</c:formatCode>
                <c:ptCount val="59"/>
                <c:pt idx="0">
                  <c:v>1963</c:v>
                </c:pt>
                <c:pt idx="1">
                  <c:v>1964</c:v>
                </c:pt>
                <c:pt idx="2">
                  <c:v>1965</c:v>
                </c:pt>
                <c:pt idx="3">
                  <c:v>1966</c:v>
                </c:pt>
                <c:pt idx="4">
                  <c:v>1967</c:v>
                </c:pt>
                <c:pt idx="5">
                  <c:v>1968</c:v>
                </c:pt>
                <c:pt idx="6">
                  <c:v>1969</c:v>
                </c:pt>
                <c:pt idx="7">
                  <c:v>1970</c:v>
                </c:pt>
                <c:pt idx="8">
                  <c:v>1971</c:v>
                </c:pt>
                <c:pt idx="9">
                  <c:v>1972</c:v>
                </c:pt>
                <c:pt idx="10">
                  <c:v>1973</c:v>
                </c:pt>
                <c:pt idx="11">
                  <c:v>1974</c:v>
                </c:pt>
                <c:pt idx="12">
                  <c:v>1975</c:v>
                </c:pt>
                <c:pt idx="13">
                  <c:v>1976</c:v>
                </c:pt>
                <c:pt idx="14">
                  <c:v>1977</c:v>
                </c:pt>
                <c:pt idx="15">
                  <c:v>1978</c:v>
                </c:pt>
                <c:pt idx="16">
                  <c:v>1979</c:v>
                </c:pt>
                <c:pt idx="17">
                  <c:v>1980</c:v>
                </c:pt>
                <c:pt idx="18">
                  <c:v>1981</c:v>
                </c:pt>
                <c:pt idx="19">
                  <c:v>1982</c:v>
                </c:pt>
                <c:pt idx="20">
                  <c:v>1983</c:v>
                </c:pt>
                <c:pt idx="21">
                  <c:v>1984</c:v>
                </c:pt>
                <c:pt idx="22">
                  <c:v>1985</c:v>
                </c:pt>
                <c:pt idx="23">
                  <c:v>1986</c:v>
                </c:pt>
                <c:pt idx="24">
                  <c:v>1987</c:v>
                </c:pt>
                <c:pt idx="25">
                  <c:v>1988</c:v>
                </c:pt>
                <c:pt idx="26">
                  <c:v>1989</c:v>
                </c:pt>
                <c:pt idx="27">
                  <c:v>1990</c:v>
                </c:pt>
                <c:pt idx="28">
                  <c:v>1991</c:v>
                </c:pt>
                <c:pt idx="29">
                  <c:v>1992</c:v>
                </c:pt>
                <c:pt idx="30">
                  <c:v>1993</c:v>
                </c:pt>
                <c:pt idx="31">
                  <c:v>1994</c:v>
                </c:pt>
                <c:pt idx="32">
                  <c:v>1995</c:v>
                </c:pt>
                <c:pt idx="33">
                  <c:v>1996</c:v>
                </c:pt>
                <c:pt idx="34">
                  <c:v>1997</c:v>
                </c:pt>
                <c:pt idx="35">
                  <c:v>1998</c:v>
                </c:pt>
                <c:pt idx="36">
                  <c:v>1999</c:v>
                </c:pt>
                <c:pt idx="37">
                  <c:v>2000</c:v>
                </c:pt>
                <c:pt idx="38">
                  <c:v>2001</c:v>
                </c:pt>
                <c:pt idx="39">
                  <c:v>2002</c:v>
                </c:pt>
                <c:pt idx="40">
                  <c:v>2003</c:v>
                </c:pt>
                <c:pt idx="41">
                  <c:v>2004</c:v>
                </c:pt>
                <c:pt idx="42">
                  <c:v>2005</c:v>
                </c:pt>
                <c:pt idx="43">
                  <c:v>2006</c:v>
                </c:pt>
                <c:pt idx="44">
                  <c:v>2007</c:v>
                </c:pt>
                <c:pt idx="45">
                  <c:v>2008</c:v>
                </c:pt>
                <c:pt idx="46">
                  <c:v>2009</c:v>
                </c:pt>
                <c:pt idx="47">
                  <c:v>2010</c:v>
                </c:pt>
                <c:pt idx="48">
                  <c:v>2011</c:v>
                </c:pt>
                <c:pt idx="49">
                  <c:v>2012</c:v>
                </c:pt>
                <c:pt idx="50">
                  <c:v>2013</c:v>
                </c:pt>
                <c:pt idx="51">
                  <c:v>2014</c:v>
                </c:pt>
                <c:pt idx="52">
                  <c:v>2015</c:v>
                </c:pt>
                <c:pt idx="53">
                  <c:v>2016</c:v>
                </c:pt>
                <c:pt idx="54">
                  <c:v>2017</c:v>
                </c:pt>
                <c:pt idx="55">
                  <c:v>2018</c:v>
                </c:pt>
                <c:pt idx="56">
                  <c:v>2019</c:v>
                </c:pt>
                <c:pt idx="57">
                  <c:v>2020</c:v>
                </c:pt>
                <c:pt idx="58">
                  <c:v>2021</c:v>
                </c:pt>
              </c:numCache>
            </c:numRef>
          </c:cat>
          <c:val>
            <c:numRef>
              <c:f>'Insurance and Access'!$D$499:$D$557</c:f>
              <c:numCache>
                <c:formatCode>General</c:formatCode>
                <c:ptCount val="59"/>
                <c:pt idx="0">
                  <c:v>24.3</c:v>
                </c:pt>
                <c:pt idx="5">
                  <c:v>14.5</c:v>
                </c:pt>
                <c:pt idx="7">
                  <c:v>14.6</c:v>
                </c:pt>
                <c:pt idx="9">
                  <c:v>13.2</c:v>
                </c:pt>
                <c:pt idx="11">
                  <c:v>11.4</c:v>
                </c:pt>
                <c:pt idx="13">
                  <c:v>12.7</c:v>
                </c:pt>
                <c:pt idx="15">
                  <c:v>11.4</c:v>
                </c:pt>
                <c:pt idx="17">
                  <c:v>11.4</c:v>
                </c:pt>
                <c:pt idx="19">
                  <c:v>12.5</c:v>
                </c:pt>
                <c:pt idx="20">
                  <c:v>13.1</c:v>
                </c:pt>
                <c:pt idx="21">
                  <c:v>12.9</c:v>
                </c:pt>
                <c:pt idx="23">
                  <c:v>13.3</c:v>
                </c:pt>
                <c:pt idx="26">
                  <c:v>13.9</c:v>
                </c:pt>
                <c:pt idx="27">
                  <c:v>15.2</c:v>
                </c:pt>
                <c:pt idx="28">
                  <c:v>14.5</c:v>
                </c:pt>
                <c:pt idx="29">
                  <c:v>14.8</c:v>
                </c:pt>
                <c:pt idx="30">
                  <c:v>15.4</c:v>
                </c:pt>
                <c:pt idx="31">
                  <c:v>15.8</c:v>
                </c:pt>
                <c:pt idx="32">
                  <c:v>14.4</c:v>
                </c:pt>
                <c:pt idx="33">
                  <c:v>14.8</c:v>
                </c:pt>
                <c:pt idx="34">
                  <c:v>15.5</c:v>
                </c:pt>
                <c:pt idx="35">
                  <c:v>14.7</c:v>
                </c:pt>
                <c:pt idx="36">
                  <c:v>14.3</c:v>
                </c:pt>
                <c:pt idx="37">
                  <c:v>15</c:v>
                </c:pt>
                <c:pt idx="38">
                  <c:v>14.3</c:v>
                </c:pt>
                <c:pt idx="39">
                  <c:v>14.7</c:v>
                </c:pt>
                <c:pt idx="40">
                  <c:v>14.7</c:v>
                </c:pt>
                <c:pt idx="41">
                  <c:v>14.6</c:v>
                </c:pt>
                <c:pt idx="42">
                  <c:v>14.5</c:v>
                </c:pt>
                <c:pt idx="43">
                  <c:v>15</c:v>
                </c:pt>
                <c:pt idx="44">
                  <c:v>14.7</c:v>
                </c:pt>
                <c:pt idx="45">
                  <c:v>14.8</c:v>
                </c:pt>
                <c:pt idx="46">
                  <c:v>15.4</c:v>
                </c:pt>
                <c:pt idx="47">
                  <c:v>16</c:v>
                </c:pt>
                <c:pt idx="48">
                  <c:v>15.1</c:v>
                </c:pt>
                <c:pt idx="49">
                  <c:v>14.7</c:v>
                </c:pt>
                <c:pt idx="50">
                  <c:v>14.4</c:v>
                </c:pt>
                <c:pt idx="51">
                  <c:v>11.5</c:v>
                </c:pt>
                <c:pt idx="52">
                  <c:v>9.1</c:v>
                </c:pt>
                <c:pt idx="53">
                  <c:v>9</c:v>
                </c:pt>
                <c:pt idx="54">
                  <c:v>9.1</c:v>
                </c:pt>
                <c:pt idx="55">
                  <c:v>9.4</c:v>
                </c:pt>
                <c:pt idx="56">
                  <c:v>10.3</c:v>
                </c:pt>
                <c:pt idx="57">
                  <c:v>9.6999999999999993</c:v>
                </c:pt>
                <c:pt idx="58">
                  <c:v>9.1999999999999993</c:v>
                </c:pt>
              </c:numCache>
            </c:numRef>
          </c:val>
          <c:smooth val="0"/>
          <c:extLst>
            <c:ext xmlns:c16="http://schemas.microsoft.com/office/drawing/2014/chart" uri="{C3380CC4-5D6E-409C-BE32-E72D297353CC}">
              <c16:uniqueId val="{00000000-1331-AE49-AC1A-EA0B05295BBE}"/>
            </c:ext>
          </c:extLst>
        </c:ser>
        <c:dLbls>
          <c:showLegendKey val="0"/>
          <c:showVal val="0"/>
          <c:showCatName val="0"/>
          <c:showSerName val="0"/>
          <c:showPercent val="0"/>
          <c:showBubbleSize val="0"/>
        </c:dLbls>
        <c:smooth val="0"/>
        <c:axId val="441768543"/>
        <c:axId val="441769791"/>
      </c:lineChart>
      <c:catAx>
        <c:axId val="4417685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crossAx val="441769791"/>
        <c:crosses val="autoZero"/>
        <c:auto val="1"/>
        <c:lblAlgn val="ctr"/>
        <c:lblOffset val="0"/>
        <c:tickLblSkip val="10"/>
        <c:noMultiLvlLbl val="0"/>
      </c:catAx>
      <c:valAx>
        <c:axId val="441769791"/>
        <c:scaling>
          <c:orientation val="minMax"/>
          <c:max val="25"/>
        </c:scaling>
        <c:delete val="0"/>
        <c:axPos val="l"/>
        <c:majorGridlines>
          <c:spPr>
            <a:ln w="9525" cap="flat" cmpd="sng" algn="ctr">
              <a:solidFill>
                <a:schemeClr val="tx1"/>
              </a:solidFill>
              <a:prstDash val="sysDot"/>
              <a:round/>
            </a:ln>
            <a:effectLst/>
          </c:spPr>
        </c:majorGridlines>
        <c:title>
          <c:tx>
            <c:rich>
              <a:bodyPr rot="0" spcFirstLastPara="1" vertOverflow="ellipsis" wrap="square" anchor="ctr" anchorCtr="1"/>
              <a:lstStyle/>
              <a:p>
                <a:pPr>
                  <a:defRPr sz="2800" b="0" i="0" u="none" strike="noStrike" kern="1200" baseline="0">
                    <a:solidFill>
                      <a:schemeClr val="bg1"/>
                    </a:solidFill>
                    <a:latin typeface="+mn-lt"/>
                    <a:ea typeface="+mn-ea"/>
                    <a:cs typeface="+mn-cs"/>
                  </a:defRPr>
                </a:pPr>
                <a:r>
                  <a:rPr lang="en-US" sz="2800" dirty="0"/>
                  <a:t>Percentage Uninsured</a:t>
                </a:r>
              </a:p>
            </c:rich>
          </c:tx>
          <c:layout>
            <c:manualLayout>
              <c:xMode val="edge"/>
              <c:yMode val="edge"/>
              <c:x val="9.7001649788232963E-4"/>
              <c:y val="0.38454152534944402"/>
            </c:manualLayout>
          </c:layout>
          <c:overlay val="0"/>
          <c:spPr>
            <a:noFill/>
            <a:ln>
              <a:noFill/>
            </a:ln>
            <a:effectLst/>
          </c:spPr>
          <c:txPr>
            <a:bodyPr rot="0" spcFirstLastPara="1" vertOverflow="ellipsis" wrap="square" anchor="ctr" anchorCtr="1"/>
            <a:lstStyle/>
            <a:p>
              <a:pPr>
                <a:defRPr sz="2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bg1"/>
                </a:solidFill>
                <a:latin typeface="+mn-lt"/>
                <a:ea typeface="+mn-ea"/>
                <a:cs typeface="+mn-cs"/>
              </a:defRPr>
            </a:pPr>
            <a:endParaRPr lang="en-US"/>
          </a:p>
        </c:txPr>
        <c:crossAx val="441768543"/>
        <c:crosses val="autoZero"/>
        <c:crossBetween val="between"/>
      </c:valAx>
      <c:spPr>
        <a:solidFill>
          <a:schemeClr val="bg1"/>
        </a:solidFill>
        <a:ln>
          <a:noFill/>
        </a:ln>
        <a:effectLst/>
      </c:spPr>
    </c:plotArea>
    <c:plotVisOnly val="1"/>
    <c:dispBlanksAs val="span"/>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23733463571705"/>
          <c:y val="3.1273792539465536E-2"/>
          <c:w val="0.75178290337992482"/>
          <c:h val="0.86829457539614407"/>
        </c:manualLayout>
      </c:layout>
      <c:barChart>
        <c:barDir val="col"/>
        <c:grouping val="clustered"/>
        <c:varyColors val="0"/>
        <c:ser>
          <c:idx val="0"/>
          <c:order val="0"/>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'Cost-Sharing'!$C$183:$C$199</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'Cost-Sharing'!$D$183:$D$199</c:f>
              <c:numCache>
                <c:formatCode>General</c:formatCode>
                <c:ptCount val="17"/>
                <c:pt idx="0">
                  <c:v>55</c:v>
                </c:pt>
                <c:pt idx="1">
                  <c:v>59</c:v>
                </c:pt>
                <c:pt idx="2">
                  <c:v>59</c:v>
                </c:pt>
                <c:pt idx="3">
                  <c:v>63</c:v>
                </c:pt>
                <c:pt idx="4">
                  <c:v>70</c:v>
                </c:pt>
                <c:pt idx="5">
                  <c:v>74</c:v>
                </c:pt>
                <c:pt idx="6">
                  <c:v>72</c:v>
                </c:pt>
                <c:pt idx="7">
                  <c:v>78</c:v>
                </c:pt>
                <c:pt idx="8">
                  <c:v>80</c:v>
                </c:pt>
                <c:pt idx="9">
                  <c:v>81</c:v>
                </c:pt>
                <c:pt idx="10">
                  <c:v>83</c:v>
                </c:pt>
                <c:pt idx="11">
                  <c:v>81</c:v>
                </c:pt>
                <c:pt idx="12">
                  <c:v>85</c:v>
                </c:pt>
                <c:pt idx="13">
                  <c:v>82</c:v>
                </c:pt>
                <c:pt idx="14">
                  <c:v>83</c:v>
                </c:pt>
                <c:pt idx="15">
                  <c:v>85</c:v>
                </c:pt>
                <c:pt idx="16">
                  <c:v>88</c:v>
                </c:pt>
              </c:numCache>
            </c:numRef>
          </c:val>
          <c:extLst>
            <c:ext xmlns:c16="http://schemas.microsoft.com/office/drawing/2014/chart" uri="{C3380CC4-5D6E-409C-BE32-E72D297353CC}">
              <c16:uniqueId val="{00000000-CB0B-024C-9208-5F4C7EF4DDC5}"/>
            </c:ext>
          </c:extLst>
        </c:ser>
        <c:dLbls>
          <c:dLblPos val="outEnd"/>
          <c:showLegendKey val="0"/>
          <c:showVal val="1"/>
          <c:showCatName val="0"/>
          <c:showSerName val="0"/>
          <c:showPercent val="0"/>
          <c:showBubbleSize val="0"/>
        </c:dLbls>
        <c:gapWidth val="43"/>
        <c:axId val="2094735663"/>
        <c:axId val="2130517743"/>
      </c:barChart>
      <c:catAx>
        <c:axId val="2094735663"/>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130517743"/>
        <c:crosses val="autoZero"/>
        <c:auto val="1"/>
        <c:lblAlgn val="ctr"/>
        <c:lblOffset val="0"/>
        <c:tickLblSkip val="2"/>
        <c:noMultiLvlLbl val="0"/>
      </c:catAx>
      <c:valAx>
        <c:axId val="2130517743"/>
        <c:scaling>
          <c:orientation val="minMax"/>
          <c:max val="89"/>
          <c:min val="0"/>
        </c:scaling>
        <c:delete val="1"/>
        <c:axPos val="l"/>
        <c:majorGridlines>
          <c:spPr>
            <a:ln w="9525" cap="flat" cmpd="sng" algn="ctr">
              <a:solidFill>
                <a:schemeClr val="tx1">
                  <a:lumMod val="15000"/>
                  <a:lumOff val="85000"/>
                </a:schemeClr>
              </a:solidFill>
              <a:prstDash val="sysDot"/>
              <a:round/>
            </a:ln>
            <a:effectLst/>
          </c:spPr>
        </c:majorGridlines>
        <c:numFmt formatCode="General" sourceLinked="1"/>
        <c:majorTickMark val="out"/>
        <c:minorTickMark val="none"/>
        <c:tickLblPos val="nextTo"/>
        <c:crossAx val="2094735663"/>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bg1"/>
              </a:solidFill>
            </a:ln>
            <a:effectLst/>
          </c:spPr>
          <c:invertIfNegative val="0"/>
          <c:dLbls>
            <c:numFmt formatCode="&quot;$&quot;#,##0" sourceLinked="0"/>
            <c:spPr>
              <a:noFill/>
              <a:ln>
                <a:noFill/>
              </a:ln>
              <a:effectLst/>
            </c:spPr>
            <c:txPr>
              <a:bodyPr rot="-5400000" spcFirstLastPara="1" vertOverflow="ellipsis"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'Cost-Sharing'!$C$202:$C$218</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'Cost-Sharing'!$D$202:$D$218</c:f>
              <c:numCache>
                <c:formatCode>_(* #,##0_);_(* \(#,##0\);_(* "-"??_);_(@_)</c:formatCode>
                <c:ptCount val="17"/>
                <c:pt idx="0">
                  <c:v>303</c:v>
                </c:pt>
                <c:pt idx="1">
                  <c:v>343</c:v>
                </c:pt>
                <c:pt idx="2">
                  <c:v>433</c:v>
                </c:pt>
                <c:pt idx="3">
                  <c:v>533</c:v>
                </c:pt>
                <c:pt idx="4">
                  <c:v>646</c:v>
                </c:pt>
                <c:pt idx="5">
                  <c:v>747</c:v>
                </c:pt>
                <c:pt idx="6">
                  <c:v>802</c:v>
                </c:pt>
                <c:pt idx="7">
                  <c:v>883</c:v>
                </c:pt>
                <c:pt idx="8">
                  <c:v>989</c:v>
                </c:pt>
                <c:pt idx="9">
                  <c:v>1077</c:v>
                </c:pt>
                <c:pt idx="10">
                  <c:v>1221</c:v>
                </c:pt>
                <c:pt idx="11">
                  <c:v>1221</c:v>
                </c:pt>
                <c:pt idx="12">
                  <c:v>1350</c:v>
                </c:pt>
                <c:pt idx="13">
                  <c:v>1396</c:v>
                </c:pt>
                <c:pt idx="14">
                  <c:v>1364</c:v>
                </c:pt>
                <c:pt idx="15">
                  <c:v>1434</c:v>
                </c:pt>
                <c:pt idx="16">
                  <c:v>1562</c:v>
                </c:pt>
              </c:numCache>
            </c:numRef>
          </c:val>
          <c:extLst>
            <c:ext xmlns:c16="http://schemas.microsoft.com/office/drawing/2014/chart" uri="{C3380CC4-5D6E-409C-BE32-E72D297353CC}">
              <c16:uniqueId val="{00000000-5846-AE4F-B03E-E1DD1AC9D2E1}"/>
            </c:ext>
          </c:extLst>
        </c:ser>
        <c:dLbls>
          <c:dLblPos val="outEnd"/>
          <c:showLegendKey val="0"/>
          <c:showVal val="1"/>
          <c:showCatName val="0"/>
          <c:showSerName val="0"/>
          <c:showPercent val="0"/>
          <c:showBubbleSize val="0"/>
        </c:dLbls>
        <c:gapWidth val="44"/>
        <c:overlap val="-27"/>
        <c:axId val="2130663023"/>
        <c:axId val="2130670687"/>
      </c:barChart>
      <c:catAx>
        <c:axId val="2130663023"/>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130670687"/>
        <c:crosses val="autoZero"/>
        <c:auto val="1"/>
        <c:lblAlgn val="ctr"/>
        <c:lblOffset val="0"/>
        <c:tickLblSkip val="2"/>
        <c:noMultiLvlLbl val="0"/>
      </c:catAx>
      <c:valAx>
        <c:axId val="2130670687"/>
        <c:scaling>
          <c:orientation val="minMax"/>
          <c:max val="1570"/>
          <c:min val="0"/>
        </c:scaling>
        <c:delete val="1"/>
        <c:axPos val="l"/>
        <c:majorGridlines>
          <c:spPr>
            <a:ln w="9525" cap="flat" cmpd="sng" algn="ctr">
              <a:solidFill>
                <a:schemeClr val="tx1">
                  <a:lumMod val="15000"/>
                  <a:lumOff val="85000"/>
                </a:schemeClr>
              </a:solidFill>
              <a:prstDash val="sysDot"/>
              <a:round/>
            </a:ln>
            <a:effectLst/>
          </c:spPr>
        </c:majorGridlines>
        <c:numFmt formatCode="_(* #,##0_);_(* \(#,##0\);_(* &quot;-&quot;??_);_(@_)" sourceLinked="1"/>
        <c:majorTickMark val="out"/>
        <c:minorTickMark val="none"/>
        <c:tickLblPos val="nextTo"/>
        <c:crossAx val="2130663023"/>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bg1"/>
          </a:solidFill>
          <a:latin typeface="+mn-lt"/>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solidFill>
                <a:schemeClr val="bg1"/>
              </a:solid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effectLst>
                      <a:outerShdw blurRad="50800" dist="38100" dir="2700000" algn="tl" rotWithShape="0">
                        <a:prstClr val="black">
                          <a:alpha val="40000"/>
                        </a:prst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&lt;133%</c:v>
                </c:pt>
                <c:pt idx="1">
                  <c:v>134%-249%</c:v>
                </c:pt>
                <c:pt idx="2">
                  <c:v>250%-399%</c:v>
                </c:pt>
                <c:pt idx="3">
                  <c:v>400%+</c:v>
                </c:pt>
              </c:strCache>
            </c:strRef>
          </c:cat>
          <c:val>
            <c:numRef>
              <c:f>Sheet1!$B$2:$B$5</c:f>
              <c:numCache>
                <c:formatCode>0%</c:formatCode>
                <c:ptCount val="4"/>
                <c:pt idx="0">
                  <c:v>0.38</c:v>
                </c:pt>
                <c:pt idx="1">
                  <c:v>0.42</c:v>
                </c:pt>
                <c:pt idx="2">
                  <c:v>0.28000000000000003</c:v>
                </c:pt>
                <c:pt idx="3">
                  <c:v>0.12</c:v>
                </c:pt>
              </c:numCache>
            </c:numRef>
          </c:val>
          <c:extLst>
            <c:ext xmlns:c16="http://schemas.microsoft.com/office/drawing/2014/chart" uri="{C3380CC4-5D6E-409C-BE32-E72D297353CC}">
              <c16:uniqueId val="{00000000-C340-4348-8631-0D5758003A3F}"/>
            </c:ext>
          </c:extLst>
        </c:ser>
        <c:dLbls>
          <c:showLegendKey val="0"/>
          <c:showVal val="0"/>
          <c:showCatName val="0"/>
          <c:showSerName val="0"/>
          <c:showPercent val="0"/>
          <c:showBubbleSize val="0"/>
        </c:dLbls>
        <c:gapWidth val="76"/>
        <c:overlap val="-27"/>
        <c:axId val="393984352"/>
        <c:axId val="379160576"/>
      </c:barChart>
      <c:catAx>
        <c:axId val="393984352"/>
        <c:scaling>
          <c:orientation val="minMax"/>
        </c:scaling>
        <c:delete val="0"/>
        <c:axPos val="b"/>
        <c:numFmt formatCode="General" sourceLinked="1"/>
        <c:majorTickMark val="none"/>
        <c:minorTickMark val="none"/>
        <c:tickLblPos val="nextTo"/>
        <c:spPr>
          <a:noFill/>
          <a:ln w="25400" cap="flat" cmpd="sng" algn="ctr">
            <a:solidFill>
              <a:schemeClr val="bg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379160576"/>
        <c:crosses val="autoZero"/>
        <c:auto val="1"/>
        <c:lblAlgn val="ctr"/>
        <c:lblOffset val="100"/>
        <c:noMultiLvlLbl val="0"/>
      </c:catAx>
      <c:valAx>
        <c:axId val="379160576"/>
        <c:scaling>
          <c:orientation val="minMax"/>
          <c:max val="0.43000000000000005"/>
          <c:min val="0"/>
        </c:scaling>
        <c:delete val="1"/>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crossAx val="393984352"/>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ED93B2-018E-8945-BCB4-39826B0A06A7}"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5214B0F3-AE67-E545-BE0C-517F97F92C63}">
      <dgm:prSet custT="1"/>
      <dgm:spPr/>
      <dgm:t>
        <a:bodyPr/>
        <a:lstStyle/>
        <a:p>
          <a:pPr>
            <a:spcBef>
              <a:spcPts val="0"/>
            </a:spcBef>
            <a:spcAft>
              <a:spcPts val="0"/>
            </a:spcAft>
          </a:pPr>
          <a:r>
            <a:rPr lang="en-US" sz="2000" dirty="0">
              <a:effectLst>
                <a:outerShdw blurRad="50800" dist="38100" dir="2700000" algn="tl" rotWithShape="0">
                  <a:prstClr val="black">
                    <a:alpha val="40000"/>
                  </a:prstClr>
                </a:outerShdw>
              </a:effectLst>
            </a:rPr>
            <a:t>2007: Carlyle Group acquires ManorCare</a:t>
          </a:r>
        </a:p>
      </dgm:t>
    </dgm:pt>
    <dgm:pt modelId="{FA3FF756-A508-B148-AA0F-2B844E2B30CE}" type="parTrans" cxnId="{DCECA32E-EDA0-5747-B879-CAD9B986F85E}">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181CD120-7B1E-E14C-9B11-707B593AF374}" type="sibTrans" cxnId="{DCECA32E-EDA0-5747-B879-CAD9B986F85E}">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4424D250-F65D-0241-A557-6FB4868E89A9}">
      <dgm:prSet custT="1"/>
      <dgm:spPr/>
      <dgm:t>
        <a:bodyPr/>
        <a:lstStyle/>
        <a:p>
          <a:pPr>
            <a:spcBef>
              <a:spcPts val="0"/>
            </a:spcBef>
            <a:spcAft>
              <a:spcPts val="0"/>
            </a:spcAft>
          </a:pPr>
          <a:r>
            <a:rPr lang="en-US" sz="2000" dirty="0">
              <a:effectLst>
                <a:outerShdw blurRad="50800" dist="38100" dir="2700000" algn="tl" rotWithShape="0">
                  <a:prstClr val="black">
                    <a:alpha val="40000"/>
                  </a:prstClr>
                </a:outerShdw>
              </a:effectLst>
            </a:rPr>
            <a:t>2011: ManorCare sells almost all real estate. </a:t>
          </a:r>
        </a:p>
        <a:p>
          <a:pPr>
            <a:spcBef>
              <a:spcPts val="0"/>
            </a:spcBef>
            <a:spcAft>
              <a:spcPts val="0"/>
            </a:spcAft>
          </a:pPr>
          <a:r>
            <a:rPr lang="en-US" sz="2000" dirty="0">
              <a:effectLst>
                <a:outerShdw blurRad="50800" dist="38100" dir="2700000" algn="tl" rotWithShape="0">
                  <a:prstClr val="black">
                    <a:alpha val="40000"/>
                  </a:prstClr>
                </a:outerShdw>
              </a:effectLst>
            </a:rPr>
            <a:t>$1.3 billion to investors, but cost $472 in rent costs for nursing homes</a:t>
          </a:r>
        </a:p>
      </dgm:t>
    </dgm:pt>
    <dgm:pt modelId="{7586B336-6103-3743-8EB8-4A9106B68F6A}" type="parTrans" cxnId="{F96849D2-5AB2-424B-90B8-FCF1B5C4ADDC}">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54A1C06C-C54A-4140-A26B-F2993830F929}" type="sibTrans" cxnId="{F96849D2-5AB2-424B-90B8-FCF1B5C4ADDC}">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D420261A-7E7C-EC4C-AFDC-B0E3C23E8840}">
      <dgm:prSet custT="1"/>
      <dgm:spPr/>
      <dgm:t>
        <a:bodyPr/>
        <a:lstStyle/>
        <a:p>
          <a:pPr>
            <a:spcBef>
              <a:spcPts val="0"/>
            </a:spcBef>
            <a:spcAft>
              <a:spcPts val="0"/>
            </a:spcAft>
          </a:pPr>
          <a:r>
            <a:rPr lang="en-US" sz="2000" dirty="0">
              <a:effectLst>
                <a:outerShdw blurRad="50800" dist="38100" dir="2700000" algn="tl" rotWithShape="0">
                  <a:prstClr val="black">
                    <a:alpha val="40000"/>
                  </a:prstClr>
                </a:outerShdw>
              </a:effectLst>
            </a:rPr>
            <a:t>2013-2017: Layoffs, cost-cutting, soaring violations</a:t>
          </a:r>
        </a:p>
      </dgm:t>
    </dgm:pt>
    <dgm:pt modelId="{01AAD1E7-3330-7B41-8378-43CA06C2B6E4}" type="parTrans" cxnId="{27643877-2270-1042-B589-B1EBFD01B975}">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0051D6F1-981C-574D-8276-EAC2B1774DD6}" type="sibTrans" cxnId="{27643877-2270-1042-B589-B1EBFD01B975}">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44C7014C-7AB9-4348-9B02-CEBB2B9AD4A4}">
      <dgm:prSet custT="1"/>
      <dgm:spPr>
        <a:solidFill>
          <a:schemeClr val="accent2"/>
        </a:solidFill>
      </dgm:spPr>
      <dgm:t>
        <a:bodyPr/>
        <a:lstStyle/>
        <a:p>
          <a:pPr>
            <a:spcBef>
              <a:spcPts val="0"/>
            </a:spcBef>
            <a:spcAft>
              <a:spcPts val="0"/>
            </a:spcAft>
          </a:pPr>
          <a:r>
            <a:rPr lang="en-US" sz="2000" dirty="0">
              <a:effectLst>
                <a:outerShdw blurRad="50800" dist="38100" dir="2700000" algn="tl" rotWithShape="0">
                  <a:prstClr val="black">
                    <a:alpha val="40000"/>
                  </a:prstClr>
                </a:outerShdw>
              </a:effectLst>
            </a:rPr>
            <a:t>2018: Files for bankruptcy</a:t>
          </a:r>
        </a:p>
      </dgm:t>
    </dgm:pt>
    <dgm:pt modelId="{0E332A77-B9BD-4046-9E28-CAAB2CC6DA54}" type="parTrans" cxnId="{3E705C85-65C3-8E48-82DE-F52779A48F33}">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227AC5DD-6956-0542-917F-23A72315795D}" type="sibTrans" cxnId="{3E705C85-65C3-8E48-82DE-F52779A48F33}">
      <dgm:prSet/>
      <dgm:spPr/>
      <dgm:t>
        <a:bodyPr/>
        <a:lstStyle/>
        <a:p>
          <a:pPr>
            <a:spcBef>
              <a:spcPts val="0"/>
            </a:spcBef>
            <a:spcAft>
              <a:spcPts val="0"/>
            </a:spcAft>
          </a:pPr>
          <a:endParaRPr lang="en-US" sz="2000">
            <a:effectLst>
              <a:outerShdw blurRad="50800" dist="38100" dir="2700000" algn="tl" rotWithShape="0">
                <a:prstClr val="black">
                  <a:alpha val="40000"/>
                </a:prstClr>
              </a:outerShdw>
            </a:effectLst>
          </a:endParaRPr>
        </a:p>
      </dgm:t>
    </dgm:pt>
    <dgm:pt modelId="{8D40A346-40FB-114C-A524-73A6F3749905}" type="pres">
      <dgm:prSet presAssocID="{47ED93B2-018E-8945-BCB4-39826B0A06A7}" presName="Name0" presStyleCnt="0">
        <dgm:presLayoutVars>
          <dgm:dir/>
          <dgm:animLvl val="lvl"/>
          <dgm:resizeHandles val="exact"/>
        </dgm:presLayoutVars>
      </dgm:prSet>
      <dgm:spPr/>
    </dgm:pt>
    <dgm:pt modelId="{BE866252-177B-5240-B201-738B58625839}" type="pres">
      <dgm:prSet presAssocID="{44C7014C-7AB9-4348-9B02-CEBB2B9AD4A4}" presName="boxAndChildren" presStyleCnt="0"/>
      <dgm:spPr/>
    </dgm:pt>
    <dgm:pt modelId="{C4F38CE8-FA0D-514A-ADB5-770893D3D927}" type="pres">
      <dgm:prSet presAssocID="{44C7014C-7AB9-4348-9B02-CEBB2B9AD4A4}" presName="parentTextBox" presStyleLbl="node1" presStyleIdx="0" presStyleCnt="4"/>
      <dgm:spPr/>
    </dgm:pt>
    <dgm:pt modelId="{0BD41AFC-297D-074C-970D-8554D014867D}" type="pres">
      <dgm:prSet presAssocID="{0051D6F1-981C-574D-8276-EAC2B1774DD6}" presName="sp" presStyleCnt="0"/>
      <dgm:spPr/>
    </dgm:pt>
    <dgm:pt modelId="{D73F4539-2629-F846-9EAD-24020E3BF3E8}" type="pres">
      <dgm:prSet presAssocID="{D420261A-7E7C-EC4C-AFDC-B0E3C23E8840}" presName="arrowAndChildren" presStyleCnt="0"/>
      <dgm:spPr/>
    </dgm:pt>
    <dgm:pt modelId="{21B2ED13-2612-6F4C-8B94-360F4BB79A7F}" type="pres">
      <dgm:prSet presAssocID="{D420261A-7E7C-EC4C-AFDC-B0E3C23E8840}" presName="parentTextArrow" presStyleLbl="node1" presStyleIdx="1" presStyleCnt="4"/>
      <dgm:spPr/>
    </dgm:pt>
    <dgm:pt modelId="{ECF5213F-C862-E743-B127-11E92150BA68}" type="pres">
      <dgm:prSet presAssocID="{54A1C06C-C54A-4140-A26B-F2993830F929}" presName="sp" presStyleCnt="0"/>
      <dgm:spPr/>
    </dgm:pt>
    <dgm:pt modelId="{90050263-EA3B-1A4A-B5E5-F87731C0DC94}" type="pres">
      <dgm:prSet presAssocID="{4424D250-F65D-0241-A557-6FB4868E89A9}" presName="arrowAndChildren" presStyleCnt="0"/>
      <dgm:spPr/>
    </dgm:pt>
    <dgm:pt modelId="{40293AD3-3FDC-6042-BD7B-03A6CEB5595F}" type="pres">
      <dgm:prSet presAssocID="{4424D250-F65D-0241-A557-6FB4868E89A9}" presName="parentTextArrow" presStyleLbl="node1" presStyleIdx="2" presStyleCnt="4"/>
      <dgm:spPr/>
    </dgm:pt>
    <dgm:pt modelId="{7DC99A2E-0F9E-4E4C-8137-B506A964DEAD}" type="pres">
      <dgm:prSet presAssocID="{181CD120-7B1E-E14C-9B11-707B593AF374}" presName="sp" presStyleCnt="0"/>
      <dgm:spPr/>
    </dgm:pt>
    <dgm:pt modelId="{92F470AF-3FE2-BA4B-97CE-1B5337DFBDBC}" type="pres">
      <dgm:prSet presAssocID="{5214B0F3-AE67-E545-BE0C-517F97F92C63}" presName="arrowAndChildren" presStyleCnt="0"/>
      <dgm:spPr/>
    </dgm:pt>
    <dgm:pt modelId="{DAD7C011-DD14-E34A-8ED8-1E1DAD0FEAD9}" type="pres">
      <dgm:prSet presAssocID="{5214B0F3-AE67-E545-BE0C-517F97F92C63}" presName="parentTextArrow" presStyleLbl="node1" presStyleIdx="3" presStyleCnt="4"/>
      <dgm:spPr/>
    </dgm:pt>
  </dgm:ptLst>
  <dgm:cxnLst>
    <dgm:cxn modelId="{1DABB923-5ED4-D640-832C-756A83CB0902}" type="presOf" srcId="{44C7014C-7AB9-4348-9B02-CEBB2B9AD4A4}" destId="{C4F38CE8-FA0D-514A-ADB5-770893D3D927}" srcOrd="0" destOrd="0" presId="urn:microsoft.com/office/officeart/2005/8/layout/process4"/>
    <dgm:cxn modelId="{DCECA32E-EDA0-5747-B879-CAD9B986F85E}" srcId="{47ED93B2-018E-8945-BCB4-39826B0A06A7}" destId="{5214B0F3-AE67-E545-BE0C-517F97F92C63}" srcOrd="0" destOrd="0" parTransId="{FA3FF756-A508-B148-AA0F-2B844E2B30CE}" sibTransId="{181CD120-7B1E-E14C-9B11-707B593AF374}"/>
    <dgm:cxn modelId="{F6CCB447-80A6-7446-A667-B3424AB28A8C}" type="presOf" srcId="{4424D250-F65D-0241-A557-6FB4868E89A9}" destId="{40293AD3-3FDC-6042-BD7B-03A6CEB5595F}" srcOrd="0" destOrd="0" presId="urn:microsoft.com/office/officeart/2005/8/layout/process4"/>
    <dgm:cxn modelId="{B085485C-CEC2-7E45-B4D9-90D24B9D4ECA}" type="presOf" srcId="{D420261A-7E7C-EC4C-AFDC-B0E3C23E8840}" destId="{21B2ED13-2612-6F4C-8B94-360F4BB79A7F}" srcOrd="0" destOrd="0" presId="urn:microsoft.com/office/officeart/2005/8/layout/process4"/>
    <dgm:cxn modelId="{3686465F-98F1-B84A-B689-AC4D0C126A8F}" type="presOf" srcId="{5214B0F3-AE67-E545-BE0C-517F97F92C63}" destId="{DAD7C011-DD14-E34A-8ED8-1E1DAD0FEAD9}" srcOrd="0" destOrd="0" presId="urn:microsoft.com/office/officeart/2005/8/layout/process4"/>
    <dgm:cxn modelId="{27643877-2270-1042-B589-B1EBFD01B975}" srcId="{47ED93B2-018E-8945-BCB4-39826B0A06A7}" destId="{D420261A-7E7C-EC4C-AFDC-B0E3C23E8840}" srcOrd="2" destOrd="0" parTransId="{01AAD1E7-3330-7B41-8378-43CA06C2B6E4}" sibTransId="{0051D6F1-981C-574D-8276-EAC2B1774DD6}"/>
    <dgm:cxn modelId="{AB6F2378-ADA5-EF42-B202-CF9AC435D970}" type="presOf" srcId="{47ED93B2-018E-8945-BCB4-39826B0A06A7}" destId="{8D40A346-40FB-114C-A524-73A6F3749905}" srcOrd="0" destOrd="0" presId="urn:microsoft.com/office/officeart/2005/8/layout/process4"/>
    <dgm:cxn modelId="{3E705C85-65C3-8E48-82DE-F52779A48F33}" srcId="{47ED93B2-018E-8945-BCB4-39826B0A06A7}" destId="{44C7014C-7AB9-4348-9B02-CEBB2B9AD4A4}" srcOrd="3" destOrd="0" parTransId="{0E332A77-B9BD-4046-9E28-CAAB2CC6DA54}" sibTransId="{227AC5DD-6956-0542-917F-23A72315795D}"/>
    <dgm:cxn modelId="{F96849D2-5AB2-424B-90B8-FCF1B5C4ADDC}" srcId="{47ED93B2-018E-8945-BCB4-39826B0A06A7}" destId="{4424D250-F65D-0241-A557-6FB4868E89A9}" srcOrd="1" destOrd="0" parTransId="{7586B336-6103-3743-8EB8-4A9106B68F6A}" sibTransId="{54A1C06C-C54A-4140-A26B-F2993830F929}"/>
    <dgm:cxn modelId="{1BC25370-4700-FC4E-8D7E-08FDFD181109}" type="presParOf" srcId="{8D40A346-40FB-114C-A524-73A6F3749905}" destId="{BE866252-177B-5240-B201-738B58625839}" srcOrd="0" destOrd="0" presId="urn:microsoft.com/office/officeart/2005/8/layout/process4"/>
    <dgm:cxn modelId="{C4D1FEC1-5BE5-ED46-8516-2FFA25D449B9}" type="presParOf" srcId="{BE866252-177B-5240-B201-738B58625839}" destId="{C4F38CE8-FA0D-514A-ADB5-770893D3D927}" srcOrd="0" destOrd="0" presId="urn:microsoft.com/office/officeart/2005/8/layout/process4"/>
    <dgm:cxn modelId="{81AED5DD-4B4C-A54E-B039-34857581AAFA}" type="presParOf" srcId="{8D40A346-40FB-114C-A524-73A6F3749905}" destId="{0BD41AFC-297D-074C-970D-8554D014867D}" srcOrd="1" destOrd="0" presId="urn:microsoft.com/office/officeart/2005/8/layout/process4"/>
    <dgm:cxn modelId="{A0C2E189-EFCC-D144-84BB-6DE73F44871D}" type="presParOf" srcId="{8D40A346-40FB-114C-A524-73A6F3749905}" destId="{D73F4539-2629-F846-9EAD-24020E3BF3E8}" srcOrd="2" destOrd="0" presId="urn:microsoft.com/office/officeart/2005/8/layout/process4"/>
    <dgm:cxn modelId="{E4A6A44B-FDE9-BF4E-BDF6-2219C0D07C00}" type="presParOf" srcId="{D73F4539-2629-F846-9EAD-24020E3BF3E8}" destId="{21B2ED13-2612-6F4C-8B94-360F4BB79A7F}" srcOrd="0" destOrd="0" presId="urn:microsoft.com/office/officeart/2005/8/layout/process4"/>
    <dgm:cxn modelId="{02486C10-EB00-394D-9E6F-5D1EEDDC70B6}" type="presParOf" srcId="{8D40A346-40FB-114C-A524-73A6F3749905}" destId="{ECF5213F-C862-E743-B127-11E92150BA68}" srcOrd="3" destOrd="0" presId="urn:microsoft.com/office/officeart/2005/8/layout/process4"/>
    <dgm:cxn modelId="{1E0BE882-B6F1-F848-AAB4-CC684D913745}" type="presParOf" srcId="{8D40A346-40FB-114C-A524-73A6F3749905}" destId="{90050263-EA3B-1A4A-B5E5-F87731C0DC94}" srcOrd="4" destOrd="0" presId="urn:microsoft.com/office/officeart/2005/8/layout/process4"/>
    <dgm:cxn modelId="{1CF60717-F17E-FF4D-A12A-505444800E2D}" type="presParOf" srcId="{90050263-EA3B-1A4A-B5E5-F87731C0DC94}" destId="{40293AD3-3FDC-6042-BD7B-03A6CEB5595F}" srcOrd="0" destOrd="0" presId="urn:microsoft.com/office/officeart/2005/8/layout/process4"/>
    <dgm:cxn modelId="{3A8278AF-E82D-204D-A3D0-E518FE08B079}" type="presParOf" srcId="{8D40A346-40FB-114C-A524-73A6F3749905}" destId="{7DC99A2E-0F9E-4E4C-8137-B506A964DEAD}" srcOrd="5" destOrd="0" presId="urn:microsoft.com/office/officeart/2005/8/layout/process4"/>
    <dgm:cxn modelId="{FCEA3EA8-7D46-AC46-AA03-6B2D23D2899D}" type="presParOf" srcId="{8D40A346-40FB-114C-A524-73A6F3749905}" destId="{92F470AF-3FE2-BA4B-97CE-1B5337DFBDBC}" srcOrd="6" destOrd="0" presId="urn:microsoft.com/office/officeart/2005/8/layout/process4"/>
    <dgm:cxn modelId="{BE29B78C-F915-0849-A2E0-827770EF7891}" type="presParOf" srcId="{92F470AF-3FE2-BA4B-97CE-1B5337DFBDBC}" destId="{DAD7C011-DD14-E34A-8ED8-1E1DAD0FEAD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38CE8-FA0D-514A-ADB5-770893D3D927}">
      <dsp:nvSpPr>
        <dsp:cNvPr id="0" name=""/>
        <dsp:cNvSpPr/>
      </dsp:nvSpPr>
      <dsp:spPr>
        <a:xfrm>
          <a:off x="0" y="3157003"/>
          <a:ext cx="8444021" cy="6906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2018: Files for bankruptcy</a:t>
          </a:r>
        </a:p>
      </dsp:txBody>
      <dsp:txXfrm>
        <a:off x="0" y="3157003"/>
        <a:ext cx="8444021" cy="690675"/>
      </dsp:txXfrm>
    </dsp:sp>
    <dsp:sp modelId="{21B2ED13-2612-6F4C-8B94-360F4BB79A7F}">
      <dsp:nvSpPr>
        <dsp:cNvPr id="0" name=""/>
        <dsp:cNvSpPr/>
      </dsp:nvSpPr>
      <dsp:spPr>
        <a:xfrm rot="10800000">
          <a:off x="0" y="2105105"/>
          <a:ext cx="8444021" cy="106225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2013-2017: Layoffs, cost-cutting, soaring violations</a:t>
          </a:r>
        </a:p>
      </dsp:txBody>
      <dsp:txXfrm rot="10800000">
        <a:off x="0" y="2105105"/>
        <a:ext cx="8444021" cy="690223"/>
      </dsp:txXfrm>
    </dsp:sp>
    <dsp:sp modelId="{40293AD3-3FDC-6042-BD7B-03A6CEB5595F}">
      <dsp:nvSpPr>
        <dsp:cNvPr id="0" name=""/>
        <dsp:cNvSpPr/>
      </dsp:nvSpPr>
      <dsp:spPr>
        <a:xfrm rot="10800000">
          <a:off x="0" y="1053206"/>
          <a:ext cx="8444021" cy="106225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2011: ManorCare sells almost all real estate. </a:t>
          </a:r>
        </a:p>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$1.3 billion to investors, but cost $472 in rent costs for nursing homes</a:t>
          </a:r>
        </a:p>
      </dsp:txBody>
      <dsp:txXfrm rot="10800000">
        <a:off x="0" y="1053206"/>
        <a:ext cx="8444021" cy="690223"/>
      </dsp:txXfrm>
    </dsp:sp>
    <dsp:sp modelId="{DAD7C011-DD14-E34A-8ED8-1E1DAD0FEAD9}">
      <dsp:nvSpPr>
        <dsp:cNvPr id="0" name=""/>
        <dsp:cNvSpPr/>
      </dsp:nvSpPr>
      <dsp:spPr>
        <a:xfrm rot="10800000">
          <a:off x="0" y="1308"/>
          <a:ext cx="8444021" cy="106225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ts val="0"/>
            </a:spcAft>
            <a:buNone/>
          </a:pPr>
          <a:r>
            <a:rPr lang="en-US" sz="2000" kern="1200" dirty="0">
              <a:effectLst>
                <a:outerShdw blurRad="50800" dist="38100" dir="2700000" algn="tl" rotWithShape="0">
                  <a:prstClr val="black">
                    <a:alpha val="40000"/>
                  </a:prstClr>
                </a:outerShdw>
              </a:effectLst>
            </a:rPr>
            <a:t>2007: Carlyle Group acquires ManorCare</a:t>
          </a:r>
        </a:p>
      </dsp:txBody>
      <dsp:txXfrm rot="10800000">
        <a:off x="0" y="1308"/>
        <a:ext cx="8444021" cy="69022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F3DF59-4D50-234B-91B6-3257350D104E}" type="datetimeFigureOut">
              <a:rPr lang="en-US" smtClean="0"/>
              <a:t>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22042-ED39-0845-84FD-FD22A69983FA}" type="slidenum">
              <a:rPr lang="en-US" smtClean="0"/>
              <a:t>‹#›</a:t>
            </a:fld>
            <a:endParaRPr lang="en-US"/>
          </a:p>
        </p:txBody>
      </p:sp>
    </p:spTree>
    <p:extLst>
      <p:ext uri="{BB962C8B-B14F-4D97-AF65-F5344CB8AC3E}">
        <p14:creationId xmlns:p14="http://schemas.microsoft.com/office/powerpoint/2010/main" val="213250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85% have deductible in 2018</a:t>
            </a:r>
          </a:p>
        </p:txBody>
      </p:sp>
      <p:sp>
        <p:nvSpPr>
          <p:cNvPr id="4" name="Slide Number Placeholder 3"/>
          <p:cNvSpPr>
            <a:spLocks noGrp="1"/>
          </p:cNvSpPr>
          <p:nvPr>
            <p:ph type="sldNum" sz="quarter" idx="10"/>
          </p:nvPr>
        </p:nvSpPr>
        <p:spPr/>
        <p:txBody>
          <a:bodyPr/>
          <a:lstStyle/>
          <a:p>
            <a:fld id="{E533DABF-F4CA-5543-AC3F-58A2C4A45E0B}" type="slidenum">
              <a:rPr lang="en-US" smtClean="0"/>
              <a:t>11</a:t>
            </a:fld>
            <a:endParaRPr lang="en-US"/>
          </a:p>
        </p:txBody>
      </p:sp>
    </p:spTree>
    <p:extLst>
      <p:ext uri="{BB962C8B-B14F-4D97-AF65-F5344CB8AC3E}">
        <p14:creationId xmlns:p14="http://schemas.microsoft.com/office/powerpoint/2010/main" val="271023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85% have deductible in 2018</a:t>
            </a:r>
          </a:p>
        </p:txBody>
      </p:sp>
      <p:sp>
        <p:nvSpPr>
          <p:cNvPr id="4" name="Slide Number Placeholder 3"/>
          <p:cNvSpPr>
            <a:spLocks noGrp="1"/>
          </p:cNvSpPr>
          <p:nvPr>
            <p:ph type="sldNum" sz="quarter" idx="10"/>
          </p:nvPr>
        </p:nvSpPr>
        <p:spPr/>
        <p:txBody>
          <a:bodyPr/>
          <a:lstStyle/>
          <a:p>
            <a:fld id="{E533DABF-F4CA-5543-AC3F-58A2C4A45E0B}" type="slidenum">
              <a:rPr lang="en-US" smtClean="0"/>
              <a:t>12</a:t>
            </a:fld>
            <a:endParaRPr lang="en-US"/>
          </a:p>
        </p:txBody>
      </p:sp>
    </p:spTree>
    <p:extLst>
      <p:ext uri="{BB962C8B-B14F-4D97-AF65-F5344CB8AC3E}">
        <p14:creationId xmlns:p14="http://schemas.microsoft.com/office/powerpoint/2010/main" val="4247914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33DABF-F4CA-5543-AC3F-58A2C4A45E0B}" type="slidenum">
              <a:rPr lang="en-US" smtClean="0"/>
              <a:t>22</a:t>
            </a:fld>
            <a:endParaRPr lang="en-US"/>
          </a:p>
        </p:txBody>
      </p:sp>
    </p:spTree>
    <p:extLst>
      <p:ext uri="{BB962C8B-B14F-4D97-AF65-F5344CB8AC3E}">
        <p14:creationId xmlns:p14="http://schemas.microsoft.com/office/powerpoint/2010/main" val="382204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C22042-ED39-0845-84FD-FD22A69983FA}" type="slidenum">
              <a:rPr lang="en-US" smtClean="0"/>
              <a:t>63</a:t>
            </a:fld>
            <a:endParaRPr lang="en-US"/>
          </a:p>
        </p:txBody>
      </p:sp>
    </p:spTree>
    <p:extLst>
      <p:ext uri="{BB962C8B-B14F-4D97-AF65-F5344CB8AC3E}">
        <p14:creationId xmlns:p14="http://schemas.microsoft.com/office/powerpoint/2010/main" val="2675369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1564888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211300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5672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156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65041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p>
        </p:txBody>
      </p:sp>
      <p:sp>
        <p:nvSpPr>
          <p:cNvPr id="7"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48932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1"/>
          <p:cNvSpPr>
            <a:spLocks noGrp="1"/>
          </p:cNvSpPr>
          <p:nvPr>
            <p:ph type="body" idx="10" hasCustomPrompt="1"/>
          </p:nvPr>
        </p:nvSpPr>
        <p:spPr>
          <a:xfrm>
            <a:off x="0" y="6016753"/>
            <a:ext cx="8229600" cy="841248"/>
          </a:xfrm>
        </p:spPr>
        <p:txBody>
          <a:bodyPr anchor="ctr">
            <a:normAutofit/>
          </a:bodyPr>
          <a:lstStyle>
            <a:lvl1pPr marL="0" indent="0">
              <a:buNone/>
              <a:defRPr sz="1200" baseline="0"/>
            </a:lvl1pPr>
          </a:lstStyle>
          <a:p>
            <a:pPr lvl="0"/>
            <a:r>
              <a:rPr lang="en-US" dirty="0"/>
              <a:t>Click to edit footnote</a:t>
            </a:r>
          </a:p>
        </p:txBody>
      </p:sp>
    </p:spTree>
    <p:extLst>
      <p:ext uri="{BB962C8B-B14F-4D97-AF65-F5344CB8AC3E}">
        <p14:creationId xmlns:p14="http://schemas.microsoft.com/office/powerpoint/2010/main" val="137877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4442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08038"/>
          </a:xfrm>
        </p:spPr>
        <p:txBody>
          <a:bodyPr/>
          <a:lstStyle/>
          <a:p>
            <a:r>
              <a:rPr lang="en-US"/>
              <a:t>Click to edit Master title style</a:t>
            </a:r>
          </a:p>
        </p:txBody>
      </p:sp>
      <p:sp>
        <p:nvSpPr>
          <p:cNvPr id="3" name="Content Placeholder 2"/>
          <p:cNvSpPr>
            <a:spLocks noGrp="1"/>
          </p:cNvSpPr>
          <p:nvPr>
            <p:ph sz="half" idx="1"/>
          </p:nvPr>
        </p:nvSpPr>
        <p:spPr>
          <a:xfrm>
            <a:off x="508000" y="1219201"/>
            <a:ext cx="5486400" cy="168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219201"/>
            <a:ext cx="5486400" cy="76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2138363"/>
            <a:ext cx="5486400" cy="76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9870DE-049C-1649-A311-F8E2FA1589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5E91C31-6150-7E4B-8AC2-2A6DE7F67E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3C58EDC-08E0-494E-9FE2-38A1FC7C8B22}"/>
              </a:ext>
            </a:extLst>
          </p:cNvPr>
          <p:cNvSpPr>
            <a:spLocks noGrp="1" noChangeArrowheads="1"/>
          </p:cNvSpPr>
          <p:nvPr>
            <p:ph type="sldNum" sz="quarter" idx="12"/>
          </p:nvPr>
        </p:nvSpPr>
        <p:spPr>
          <a:ln/>
        </p:spPr>
        <p:txBody>
          <a:bodyPr/>
          <a:lstStyle>
            <a:lvl1pPr>
              <a:defRPr/>
            </a:lvl1pPr>
          </a:lstStyle>
          <a:p>
            <a:fld id="{4768EC42-4CC3-9643-AC7B-A8F6E4360D49}" type="slidenum">
              <a:rPr lang="en-US" altLang="en-US"/>
              <a:pPr/>
              <a:t>‹#›</a:t>
            </a:fld>
            <a:endParaRPr lang="en-US" altLang="en-US"/>
          </a:p>
        </p:txBody>
      </p:sp>
    </p:spTree>
    <p:extLst>
      <p:ext uri="{BB962C8B-B14F-4D97-AF65-F5344CB8AC3E}">
        <p14:creationId xmlns:p14="http://schemas.microsoft.com/office/powerpoint/2010/main" val="3159767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15B711-467C-F444-A710-15088F6B8E5D}" type="datetimeFigureOut">
              <a:rPr lang="en-US" smtClean="0"/>
              <a:t>1/4/23</a:t>
            </a:fld>
            <a:endParaRPr lang="en-US"/>
          </a:p>
        </p:txBody>
      </p:sp>
      <p:sp>
        <p:nvSpPr>
          <p:cNvPr id="5" name="Footer Placeholder 4"/>
          <p:cNvSpPr>
            <a:spLocks noGrp="1"/>
          </p:cNvSpPr>
          <p:nvPr>
            <p:ph type="ftr" sz="quarter" idx="11"/>
          </p:nvPr>
        </p:nvSpPr>
        <p:spPr/>
        <p:txBody>
          <a:bodyPr/>
          <a:lstStyle>
            <a:lvl1pPr>
              <a:defRPr sz="1200">
                <a:latin typeface="Garamond" panose="02020404030301010803" pitchFamily="18" charset="0"/>
              </a:defRPr>
            </a:lvl1pPr>
          </a:lstStyle>
          <a:p>
            <a:endParaRPr lang="en-US" dirty="0"/>
          </a:p>
        </p:txBody>
      </p:sp>
      <p:sp>
        <p:nvSpPr>
          <p:cNvPr id="6" name="Slide Number Placeholder 5"/>
          <p:cNvSpPr>
            <a:spLocks noGrp="1"/>
          </p:cNvSpPr>
          <p:nvPr>
            <p:ph type="sldNum" sz="quarter" idx="12"/>
          </p:nvPr>
        </p:nvSpPr>
        <p:spPr/>
        <p:txBody>
          <a:bodyPr/>
          <a:lstStyle/>
          <a:p>
            <a:fld id="{8BF9F207-7B5C-A74B-B512-568968E78219}" type="slidenum">
              <a:rPr lang="en-US" smtClean="0"/>
              <a:t>‹#›</a:t>
            </a:fld>
            <a:endParaRPr lang="en-US"/>
          </a:p>
        </p:txBody>
      </p:sp>
    </p:spTree>
    <p:extLst>
      <p:ext uri="{BB962C8B-B14F-4D97-AF65-F5344CB8AC3E}">
        <p14:creationId xmlns:p14="http://schemas.microsoft.com/office/powerpoint/2010/main" val="413972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62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A69A">
                <a:lumMod val="0"/>
              </a:srgbClr>
            </a:gs>
            <a:gs pos="52000">
              <a:srgbClr val="00322E">
                <a:lumMod val="60000"/>
              </a:srgbClr>
            </a:gs>
            <a:gs pos="100000">
              <a:srgbClr val="00A69A">
                <a:lumMod val="58000"/>
              </a:srgbClr>
            </a:gs>
          </a:gsLst>
          <a:lin ang="54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1805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5" name="Picture 4">
            <a:extLst>
              <a:ext uri="{FF2B5EF4-FFF2-40B4-BE49-F238E27FC236}">
                <a16:creationId xmlns:a16="http://schemas.microsoft.com/office/drawing/2014/main" id="{32D1F6E5-3D59-4641-A4E4-763294AB9AFD}"/>
              </a:ext>
            </a:extLst>
          </p:cNvPr>
          <p:cNvPicPr>
            <a:picLocks noChangeAspect="1"/>
          </p:cNvPicPr>
          <p:nvPr userDrawn="1"/>
        </p:nvPicPr>
        <p:blipFill>
          <a:blip r:embed="rId11"/>
          <a:stretch>
            <a:fillRect/>
          </a:stretch>
        </p:blipFill>
        <p:spPr>
          <a:xfrm>
            <a:off x="8521102" y="6016752"/>
            <a:ext cx="3670898" cy="841248"/>
          </a:xfrm>
          <a:prstGeom prst="rect">
            <a:avLst/>
          </a:prstGeom>
        </p:spPr>
      </p:pic>
    </p:spTree>
    <p:extLst>
      <p:ext uri="{BB962C8B-B14F-4D97-AF65-F5344CB8AC3E}">
        <p14:creationId xmlns:p14="http://schemas.microsoft.com/office/powerpoint/2010/main" val="1140213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62" r:id="rId7"/>
    <p:sldLayoutId id="2147483663" r:id="rId8"/>
    <p:sldLayoutId id="2147483664" r:id="rId9"/>
  </p:sldLayoutIdLst>
  <p:hf sldNum="0" hdr="0" dt="0"/>
  <p:txStyles>
    <p:titleStyle>
      <a:lvl1pPr algn="l" defTabSz="914400"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32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8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1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gif"/></Relationships>
</file>

<file path=ppt/slides/_rels/slide4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54F0C-9CFB-EEE4-442C-A6F603FE8EA8}"/>
              </a:ext>
            </a:extLst>
          </p:cNvPr>
          <p:cNvSpPr>
            <a:spLocks noGrp="1"/>
          </p:cNvSpPr>
          <p:nvPr>
            <p:ph type="ctrTitle"/>
          </p:nvPr>
        </p:nvSpPr>
        <p:spPr>
          <a:xfrm>
            <a:off x="1096851" y="1122363"/>
            <a:ext cx="9998299" cy="2387600"/>
          </a:xfrm>
        </p:spPr>
        <p:txBody>
          <a:bodyPr>
            <a:normAutofit/>
          </a:bodyPr>
          <a:lstStyle/>
          <a:p>
            <a:r>
              <a:rPr lang="en-US" sz="4800" dirty="0"/>
              <a:t>Data Update</a:t>
            </a:r>
            <a:br>
              <a:rPr lang="en-US" sz="4800" dirty="0"/>
            </a:br>
            <a:r>
              <a:rPr lang="en-US" sz="4800" dirty="0"/>
              <a:t>2022 PNHP National Conference</a:t>
            </a:r>
          </a:p>
        </p:txBody>
      </p:sp>
      <p:sp>
        <p:nvSpPr>
          <p:cNvPr id="3" name="Subtitle 2">
            <a:extLst>
              <a:ext uri="{FF2B5EF4-FFF2-40B4-BE49-F238E27FC236}">
                <a16:creationId xmlns:a16="http://schemas.microsoft.com/office/drawing/2014/main" id="{2A44416E-E0BB-CF85-2364-86574C02AC10}"/>
              </a:ext>
            </a:extLst>
          </p:cNvPr>
          <p:cNvSpPr>
            <a:spLocks noGrp="1"/>
          </p:cNvSpPr>
          <p:nvPr>
            <p:ph type="subTitle" idx="1"/>
          </p:nvPr>
        </p:nvSpPr>
        <p:spPr>
          <a:xfrm>
            <a:off x="1524000" y="4079875"/>
            <a:ext cx="9144000" cy="1655762"/>
          </a:xfrm>
        </p:spPr>
        <p:txBody>
          <a:bodyPr>
            <a:noAutofit/>
          </a:bodyPr>
          <a:lstStyle/>
          <a:p>
            <a:pPr>
              <a:lnSpc>
                <a:spcPct val="100000"/>
              </a:lnSpc>
              <a:spcBef>
                <a:spcPts val="0"/>
              </a:spcBef>
            </a:pPr>
            <a:r>
              <a:rPr lang="en-US" sz="2000" dirty="0"/>
              <a:t>Adam Gaffney, MD MPH</a:t>
            </a:r>
          </a:p>
          <a:p>
            <a:pPr>
              <a:lnSpc>
                <a:spcPct val="100000"/>
              </a:lnSpc>
              <a:spcBef>
                <a:spcPts val="0"/>
              </a:spcBef>
            </a:pPr>
            <a:r>
              <a:rPr lang="en-US" sz="2000" dirty="0"/>
              <a:t>Past President, PNHP</a:t>
            </a:r>
          </a:p>
          <a:p>
            <a:pPr>
              <a:lnSpc>
                <a:spcPct val="100000"/>
              </a:lnSpc>
              <a:spcBef>
                <a:spcPts val="0"/>
              </a:spcBef>
            </a:pPr>
            <a:r>
              <a:rPr lang="en-US" sz="2000" dirty="0"/>
              <a:t>Assistant Professor, Harvard Medical School</a:t>
            </a:r>
          </a:p>
          <a:p>
            <a:pPr>
              <a:lnSpc>
                <a:spcPct val="100000"/>
              </a:lnSpc>
              <a:spcBef>
                <a:spcPts val="0"/>
              </a:spcBef>
            </a:pPr>
            <a:r>
              <a:rPr lang="en-US" sz="2000" dirty="0"/>
              <a:t>Pulmonary &amp; Critical Care Medicine, Cambridge Health Alliance</a:t>
            </a:r>
          </a:p>
        </p:txBody>
      </p:sp>
    </p:spTree>
    <p:extLst>
      <p:ext uri="{BB962C8B-B14F-4D97-AF65-F5344CB8AC3E}">
        <p14:creationId xmlns:p14="http://schemas.microsoft.com/office/powerpoint/2010/main" val="2652438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Landmark legislation </a:t>
            </a:r>
            <a:br>
              <a:rPr lang="en-US" dirty="0"/>
            </a:br>
            <a:r>
              <a:rPr lang="en-US" dirty="0"/>
              <a:t>Has Driven Down Uninsurance</a:t>
            </a:r>
          </a:p>
        </p:txBody>
      </p:sp>
      <p:sp>
        <p:nvSpPr>
          <p:cNvPr id="4" name="Text Placeholder 3">
            <a:extLst>
              <a:ext uri="{FF2B5EF4-FFF2-40B4-BE49-F238E27FC236}">
                <a16:creationId xmlns:a16="http://schemas.microsoft.com/office/drawing/2014/main" id="{71C297FA-B1A4-F4A5-B795-A84E0A912466}"/>
              </a:ext>
            </a:extLst>
          </p:cNvPr>
          <p:cNvSpPr>
            <a:spLocks noGrp="1"/>
          </p:cNvSpPr>
          <p:nvPr>
            <p:ph type="body" idx="10"/>
          </p:nvPr>
        </p:nvSpPr>
        <p:spPr>
          <a:xfrm>
            <a:off x="-1" y="6016753"/>
            <a:ext cx="8505371" cy="841248"/>
          </a:xfrm>
        </p:spPr>
        <p:txBody>
          <a:bodyPr>
            <a:normAutofit fontScale="77500" lnSpcReduction="20000"/>
          </a:bodyPr>
          <a:lstStyle/>
          <a:p>
            <a:pPr>
              <a:lnSpc>
                <a:spcPct val="120000"/>
              </a:lnSpc>
              <a:spcBef>
                <a:spcPts val="0"/>
              </a:spcBef>
            </a:pPr>
            <a:r>
              <a:rPr lang="en-US" sz="1200" dirty="0">
                <a:latin typeface="+mn-lt"/>
              </a:rPr>
              <a:t>Source for data before 2010: Council of Economic Advisers, “Methodological Appendix: Methods Used to Construct a Consistent Historical Time Series of Health Insurance Coverage,” 2014,  https://obamawhitehouse.archives.gov/sites/default/files/docs/longtermhealthinsuranceseriesmethodologyfinal.pdf.  </a:t>
            </a:r>
          </a:p>
          <a:p>
            <a:pPr>
              <a:lnSpc>
                <a:spcPct val="120000"/>
              </a:lnSpc>
              <a:spcBef>
                <a:spcPts val="0"/>
              </a:spcBef>
            </a:pPr>
            <a:r>
              <a:rPr lang="en-US" sz="1200" dirty="0">
                <a:latin typeface="+mn-lt"/>
              </a:rPr>
              <a:t>Source for data from 2010 – 2021: Early Release Estimates from the National Health Interview Survey, multiple years.  Available at: https://www.cdc.gov/nchs/data/nhis/earlyrelease.pdf.  Note that there was a change in survey methodology in 2019.  </a:t>
            </a:r>
          </a:p>
        </p:txBody>
      </p:sp>
      <p:graphicFrame>
        <p:nvGraphicFramePr>
          <p:cNvPr id="11" name="Chart 10">
            <a:extLst>
              <a:ext uri="{FF2B5EF4-FFF2-40B4-BE49-F238E27FC236}">
                <a16:creationId xmlns:a16="http://schemas.microsoft.com/office/drawing/2014/main" id="{6491A0F3-B399-9942-8D31-FE1958ED2015}"/>
              </a:ext>
            </a:extLst>
          </p:cNvPr>
          <p:cNvGraphicFramePr>
            <a:graphicFrameLocks/>
          </p:cNvGraphicFramePr>
          <p:nvPr>
            <p:extLst>
              <p:ext uri="{D42A27DB-BD31-4B8C-83A1-F6EECF244321}">
                <p14:modId xmlns:p14="http://schemas.microsoft.com/office/powerpoint/2010/main" val="1400778012"/>
              </p:ext>
            </p:extLst>
          </p:nvPr>
        </p:nvGraphicFramePr>
        <p:xfrm>
          <a:off x="435429" y="1567543"/>
          <a:ext cx="10918371" cy="4449210"/>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a:extLst>
              <a:ext uri="{FF2B5EF4-FFF2-40B4-BE49-F238E27FC236}">
                <a16:creationId xmlns:a16="http://schemas.microsoft.com/office/drawing/2014/main" id="{F063265D-A308-0D5D-9497-03EE830D1937}"/>
              </a:ext>
            </a:extLst>
          </p:cNvPr>
          <p:cNvGrpSpPr/>
          <p:nvPr/>
        </p:nvGrpSpPr>
        <p:grpSpPr>
          <a:xfrm>
            <a:off x="3373757" y="2809461"/>
            <a:ext cx="3009103" cy="2585688"/>
            <a:chOff x="3373757" y="2809461"/>
            <a:chExt cx="3009103" cy="2585688"/>
          </a:xfrm>
          <a:effectLst>
            <a:outerShdw blurRad="50800" dist="38100" dir="2700000" algn="tl" rotWithShape="0">
              <a:prstClr val="black">
                <a:alpha val="40000"/>
              </a:prstClr>
            </a:outerShdw>
          </a:effectLst>
        </p:grpSpPr>
        <p:cxnSp>
          <p:nvCxnSpPr>
            <p:cNvPr id="9" name="Straight Arrow Connector 8">
              <a:extLst>
                <a:ext uri="{FF2B5EF4-FFF2-40B4-BE49-F238E27FC236}">
                  <a16:creationId xmlns:a16="http://schemas.microsoft.com/office/drawing/2014/main" id="{D9BB37DB-FBF0-2686-196F-6D926A3B6830}"/>
                </a:ext>
              </a:extLst>
            </p:cNvPr>
            <p:cNvCxnSpPr>
              <a:cxnSpLocks/>
            </p:cNvCxnSpPr>
            <p:nvPr/>
          </p:nvCxnSpPr>
          <p:spPr>
            <a:xfrm flipV="1">
              <a:off x="3587683" y="2809461"/>
              <a:ext cx="0" cy="1583925"/>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D7E1B5E-2246-AB90-B062-647B3DB7C35A}"/>
                </a:ext>
              </a:extLst>
            </p:cNvPr>
            <p:cNvSpPr/>
            <p:nvPr/>
          </p:nvSpPr>
          <p:spPr>
            <a:xfrm>
              <a:off x="3373757" y="4389309"/>
              <a:ext cx="3009103" cy="10058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50800" dist="38100" dir="2700000" algn="tl" rotWithShape="0">
                      <a:prstClr val="black">
                        <a:alpha val="40000"/>
                      </a:prstClr>
                    </a:outerShdw>
                  </a:effectLst>
                </a:rPr>
                <a:t>1965: Medicare </a:t>
              </a:r>
            </a:p>
            <a:p>
              <a:pPr algn="ctr"/>
              <a:r>
                <a:rPr lang="en-US" sz="2800" b="1" dirty="0">
                  <a:effectLst>
                    <a:outerShdw blurRad="50800" dist="38100" dir="2700000" algn="tl" rotWithShape="0">
                      <a:prstClr val="black">
                        <a:alpha val="40000"/>
                      </a:prstClr>
                    </a:outerShdw>
                  </a:effectLst>
                </a:rPr>
                <a:t>and Medicaid</a:t>
              </a:r>
            </a:p>
          </p:txBody>
        </p:sp>
      </p:grpSp>
      <p:grpSp>
        <p:nvGrpSpPr>
          <p:cNvPr id="10" name="Group 9">
            <a:extLst>
              <a:ext uri="{FF2B5EF4-FFF2-40B4-BE49-F238E27FC236}">
                <a16:creationId xmlns:a16="http://schemas.microsoft.com/office/drawing/2014/main" id="{519CC795-98E2-4C97-3359-8864FCCF1169}"/>
              </a:ext>
            </a:extLst>
          </p:cNvPr>
          <p:cNvGrpSpPr/>
          <p:nvPr/>
        </p:nvGrpSpPr>
        <p:grpSpPr>
          <a:xfrm>
            <a:off x="7858542" y="3360347"/>
            <a:ext cx="3009108" cy="2034802"/>
            <a:chOff x="7858542" y="3360347"/>
            <a:chExt cx="3009108" cy="2034802"/>
          </a:xfrm>
          <a:effectLst>
            <a:outerShdw blurRad="50800" dist="38100" dir="2700000" algn="tl" rotWithShape="0">
              <a:prstClr val="black">
                <a:alpha val="40000"/>
              </a:prstClr>
            </a:outerShdw>
          </a:effectLst>
        </p:grpSpPr>
        <p:cxnSp>
          <p:nvCxnSpPr>
            <p:cNvPr id="13" name="Straight Arrow Connector 12">
              <a:extLst>
                <a:ext uri="{FF2B5EF4-FFF2-40B4-BE49-F238E27FC236}">
                  <a16:creationId xmlns:a16="http://schemas.microsoft.com/office/drawing/2014/main" id="{846A1E54-5C5D-FD13-F1CE-880C50890EB7}"/>
                </a:ext>
              </a:extLst>
            </p:cNvPr>
            <p:cNvCxnSpPr>
              <a:cxnSpLocks/>
            </p:cNvCxnSpPr>
            <p:nvPr/>
          </p:nvCxnSpPr>
          <p:spPr>
            <a:xfrm flipV="1">
              <a:off x="9629201" y="3360347"/>
              <a:ext cx="0" cy="1360715"/>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8700F75-A81D-0017-E986-6B98964FBDE6}"/>
                </a:ext>
              </a:extLst>
            </p:cNvPr>
            <p:cNvSpPr/>
            <p:nvPr/>
          </p:nvSpPr>
          <p:spPr>
            <a:xfrm>
              <a:off x="7858542" y="4389309"/>
              <a:ext cx="3009108" cy="10058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50800" dist="38100" dir="2700000" algn="tl" rotWithShape="0">
                      <a:prstClr val="black">
                        <a:alpha val="40000"/>
                      </a:prstClr>
                    </a:outerShdw>
                  </a:effectLst>
                </a:rPr>
                <a:t>2010: Affordable Care Act</a:t>
              </a:r>
            </a:p>
          </p:txBody>
        </p:sp>
      </p:grpSp>
    </p:spTree>
    <p:extLst>
      <p:ext uri="{BB962C8B-B14F-4D97-AF65-F5344CB8AC3E}">
        <p14:creationId xmlns:p14="http://schemas.microsoft.com/office/powerpoint/2010/main" val="42430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350C-38E7-D849-A3E3-64B377F4F539}"/>
              </a:ext>
            </a:extLst>
          </p:cNvPr>
          <p:cNvSpPr>
            <a:spLocks noGrp="1"/>
          </p:cNvSpPr>
          <p:nvPr>
            <p:ph type="title"/>
          </p:nvPr>
        </p:nvSpPr>
        <p:spPr>
          <a:xfrm>
            <a:off x="838200" y="365125"/>
            <a:ext cx="10976428" cy="1325563"/>
          </a:xfrm>
        </p:spPr>
        <p:txBody>
          <a:bodyPr>
            <a:normAutofit/>
          </a:bodyPr>
          <a:lstStyle/>
          <a:p>
            <a:r>
              <a:rPr lang="en-US" sz="2800" dirty="0"/>
              <a:t>Among workers with employer-sponsored single coverage, </a:t>
            </a:r>
            <a:br>
              <a:rPr lang="en-US" sz="3100" dirty="0"/>
            </a:br>
            <a:r>
              <a:rPr lang="en-US" dirty="0"/>
              <a:t>Deductibles Are Now the Norm</a:t>
            </a:r>
            <a:endParaRPr lang="en-US" sz="2800" dirty="0"/>
          </a:p>
        </p:txBody>
      </p:sp>
      <p:graphicFrame>
        <p:nvGraphicFramePr>
          <p:cNvPr id="6" name="Content Placeholder 5">
            <a:extLst>
              <a:ext uri="{FF2B5EF4-FFF2-40B4-BE49-F238E27FC236}">
                <a16:creationId xmlns:a16="http://schemas.microsoft.com/office/drawing/2014/main" id="{06FAEEEB-A487-5545-A888-566293253AFB}"/>
              </a:ext>
            </a:extLst>
          </p:cNvPr>
          <p:cNvGraphicFramePr>
            <a:graphicFrameLocks noGrp="1"/>
          </p:cNvGraphicFramePr>
          <p:nvPr>
            <p:ph idx="1"/>
            <p:extLst>
              <p:ext uri="{D42A27DB-BD31-4B8C-83A1-F6EECF244321}">
                <p14:modId xmlns:p14="http://schemas.microsoft.com/office/powerpoint/2010/main" val="3763663836"/>
              </p:ext>
            </p:extLst>
          </p:nvPr>
        </p:nvGraphicFramePr>
        <p:xfrm>
          <a:off x="522513" y="1538514"/>
          <a:ext cx="11292115" cy="446699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19A7CA7A-77E3-8A75-A4C1-3CD505A67850}"/>
              </a:ext>
            </a:extLst>
          </p:cNvPr>
          <p:cNvSpPr>
            <a:spLocks noGrp="1"/>
          </p:cNvSpPr>
          <p:nvPr>
            <p:ph type="body" idx="10"/>
          </p:nvPr>
        </p:nvSpPr>
        <p:spPr>
          <a:xfrm>
            <a:off x="-1" y="6016753"/>
            <a:ext cx="8490857" cy="841248"/>
          </a:xfrm>
        </p:spPr>
        <p:txBody>
          <a:bodyPr/>
          <a:lstStyle/>
          <a:p>
            <a:pPr>
              <a:lnSpc>
                <a:spcPct val="100000"/>
              </a:lnSpc>
              <a:spcBef>
                <a:spcPts val="0"/>
              </a:spcBef>
            </a:pPr>
            <a:r>
              <a:rPr lang="en-US" sz="1200" dirty="0"/>
              <a:t>Kaiser Family Foundation Annual Survey, 2006-22</a:t>
            </a:r>
          </a:p>
          <a:p>
            <a:pPr>
              <a:lnSpc>
                <a:spcPct val="100000"/>
              </a:lnSpc>
              <a:spcBef>
                <a:spcPts val="0"/>
              </a:spcBef>
            </a:pPr>
            <a:r>
              <a:rPr lang="en-US" sz="1200" dirty="0"/>
              <a:t>Oct 27 P, 2022. 2022 Employer Health Benefits Survey [Internet]. KFF. 2022 [cited 2022 Nov 2]. </a:t>
            </a:r>
          </a:p>
          <a:p>
            <a:pPr>
              <a:lnSpc>
                <a:spcPct val="100000"/>
              </a:lnSpc>
              <a:spcBef>
                <a:spcPts val="0"/>
              </a:spcBef>
            </a:pPr>
            <a:r>
              <a:rPr lang="en-US" sz="1200" dirty="0"/>
              <a:t>Available from: https://www.kff.org/health-costs/report/2022-employer-health-benefits-survey/</a:t>
            </a:r>
          </a:p>
        </p:txBody>
      </p:sp>
      <p:sp>
        <p:nvSpPr>
          <p:cNvPr id="5" name="TextBox 4">
            <a:extLst>
              <a:ext uri="{FF2B5EF4-FFF2-40B4-BE49-F238E27FC236}">
                <a16:creationId xmlns:a16="http://schemas.microsoft.com/office/drawing/2014/main" id="{C6CA97B0-5130-7470-2BAA-DBAE26872DEA}"/>
              </a:ext>
            </a:extLst>
          </p:cNvPr>
          <p:cNvSpPr txBox="1"/>
          <p:nvPr/>
        </p:nvSpPr>
        <p:spPr>
          <a:xfrm>
            <a:off x="377372" y="2294685"/>
            <a:ext cx="2631299" cy="1569660"/>
          </a:xfrm>
          <a:prstGeom prst="rect">
            <a:avLst/>
          </a:prstGeom>
          <a:noFill/>
        </p:spPr>
        <p:txBody>
          <a:bodyPr wrap="square" rtlCol="0">
            <a:spAutoFit/>
          </a:bodyPr>
          <a:lstStyle/>
          <a:p>
            <a:pPr rtl="0">
              <a:defRPr sz="2800" b="0" i="0" u="none" strike="noStrike" kern="1200" baseline="0">
                <a:solidFill>
                  <a:srgbClr val="FFFFFF"/>
                </a:solidFill>
                <a:latin typeface="+mn-lt"/>
                <a:ea typeface="+mn-ea"/>
                <a:cs typeface="+mn-cs"/>
              </a:defRPr>
            </a:pPr>
            <a:r>
              <a:rPr lang="en-US" sz="2000" dirty="0"/>
              <a:t>Percentage of workers with single coverage and a general deductible </a:t>
            </a:r>
          </a:p>
          <a:p>
            <a:pPr>
              <a:spcAft>
                <a:spcPts val="1200"/>
              </a:spcAft>
            </a:pPr>
            <a:endParaRPr lang="en-US" sz="1400" dirty="0">
              <a:solidFill>
                <a:schemeClr val="bg1"/>
              </a:solidFill>
            </a:endParaRPr>
          </a:p>
        </p:txBody>
      </p:sp>
    </p:spTree>
    <p:extLst>
      <p:ext uri="{BB962C8B-B14F-4D97-AF65-F5344CB8AC3E}">
        <p14:creationId xmlns:p14="http://schemas.microsoft.com/office/powerpoint/2010/main" val="1973511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350C-38E7-D849-A3E3-64B377F4F539}"/>
              </a:ext>
            </a:extLst>
          </p:cNvPr>
          <p:cNvSpPr>
            <a:spLocks noGrp="1"/>
          </p:cNvSpPr>
          <p:nvPr>
            <p:ph type="title"/>
          </p:nvPr>
        </p:nvSpPr>
        <p:spPr/>
        <p:txBody>
          <a:bodyPr>
            <a:normAutofit/>
          </a:bodyPr>
          <a:lstStyle/>
          <a:p>
            <a:r>
              <a:rPr lang="en-US" sz="2800" dirty="0"/>
              <a:t>Among workers with employer-sponsored single coverage</a:t>
            </a:r>
            <a:br>
              <a:rPr lang="en-US" sz="2800" dirty="0"/>
            </a:br>
            <a:r>
              <a:rPr lang="en-US" dirty="0"/>
              <a:t>Deductibles Are Steadily Rising</a:t>
            </a:r>
            <a:endParaRPr lang="en-US" sz="2800" dirty="0"/>
          </a:p>
        </p:txBody>
      </p:sp>
      <p:graphicFrame>
        <p:nvGraphicFramePr>
          <p:cNvPr id="10" name="Content Placeholder 9">
            <a:extLst>
              <a:ext uri="{FF2B5EF4-FFF2-40B4-BE49-F238E27FC236}">
                <a16:creationId xmlns:a16="http://schemas.microsoft.com/office/drawing/2014/main" id="{C02CBC20-A0C9-7343-80DE-9C4326520EB3}"/>
              </a:ext>
            </a:extLst>
          </p:cNvPr>
          <p:cNvGraphicFramePr>
            <a:graphicFrameLocks noGrp="1"/>
          </p:cNvGraphicFramePr>
          <p:nvPr>
            <p:ph idx="1"/>
            <p:extLst>
              <p:ext uri="{D42A27DB-BD31-4B8C-83A1-F6EECF244321}">
                <p14:modId xmlns:p14="http://schemas.microsoft.com/office/powerpoint/2010/main" val="140415958"/>
              </p:ext>
            </p:extLst>
          </p:nvPr>
        </p:nvGraphicFramePr>
        <p:xfrm>
          <a:off x="529772" y="1524000"/>
          <a:ext cx="11132456" cy="448151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DE2FC5F9-9C66-A136-5E4F-E600670AE450}"/>
              </a:ext>
            </a:extLst>
          </p:cNvPr>
          <p:cNvSpPr>
            <a:spLocks noGrp="1"/>
          </p:cNvSpPr>
          <p:nvPr>
            <p:ph type="body" idx="10"/>
          </p:nvPr>
        </p:nvSpPr>
        <p:spPr/>
        <p:txBody>
          <a:bodyPr/>
          <a:lstStyle/>
          <a:p>
            <a:pPr>
              <a:lnSpc>
                <a:spcPct val="100000"/>
              </a:lnSpc>
              <a:spcBef>
                <a:spcPts val="0"/>
              </a:spcBef>
            </a:pPr>
            <a:r>
              <a:rPr lang="en-US" sz="1200" dirty="0">
                <a:latin typeface="+mn-lt"/>
              </a:rPr>
              <a:t>Data source: Kaiser Family Foundation. 2020 Employer Health Benefits Survey [Internet]. 2020 [cited 2021 Jan 22]. Available from: https://www.kff.org/health-costs/report/2020-employer-health-benefits-survey/. </a:t>
            </a:r>
          </a:p>
          <a:p>
            <a:pPr>
              <a:lnSpc>
                <a:spcPct val="100000"/>
              </a:lnSpc>
              <a:spcBef>
                <a:spcPts val="0"/>
              </a:spcBef>
            </a:pPr>
            <a:r>
              <a:rPr lang="en-US" sz="1200" dirty="0">
                <a:latin typeface="+mn-lt"/>
              </a:rPr>
              <a:t>Average general annual deductible for all covered workers (single coverage)</a:t>
            </a:r>
          </a:p>
        </p:txBody>
      </p:sp>
    </p:spTree>
    <p:extLst>
      <p:ext uri="{BB962C8B-B14F-4D97-AF65-F5344CB8AC3E}">
        <p14:creationId xmlns:p14="http://schemas.microsoft.com/office/powerpoint/2010/main" val="476823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196E7-83F1-BFC3-4081-6BB0CF860D67}"/>
              </a:ext>
            </a:extLst>
          </p:cNvPr>
          <p:cNvSpPr>
            <a:spLocks noGrp="1"/>
          </p:cNvSpPr>
          <p:nvPr>
            <p:ph type="title"/>
          </p:nvPr>
        </p:nvSpPr>
        <p:spPr/>
        <p:txBody>
          <a:bodyPr>
            <a:normAutofit/>
          </a:bodyPr>
          <a:lstStyle/>
          <a:p>
            <a:r>
              <a:rPr lang="en-US" sz="4000" dirty="0"/>
              <a:t>Rate of Underinsured Among the Insured</a:t>
            </a:r>
            <a:br>
              <a:rPr lang="en-US" sz="3200" dirty="0"/>
            </a:br>
            <a:r>
              <a:rPr lang="en-US" sz="2800" dirty="0"/>
              <a:t>2022 data for ages 19-64</a:t>
            </a:r>
            <a:endParaRPr lang="en-US" dirty="0"/>
          </a:p>
        </p:txBody>
      </p:sp>
      <p:sp>
        <p:nvSpPr>
          <p:cNvPr id="3" name="Text Placeholder 2">
            <a:extLst>
              <a:ext uri="{FF2B5EF4-FFF2-40B4-BE49-F238E27FC236}">
                <a16:creationId xmlns:a16="http://schemas.microsoft.com/office/drawing/2014/main" id="{E67AE2CA-5617-33EB-9117-B1BAB56D27C6}"/>
              </a:ext>
            </a:extLst>
          </p:cNvPr>
          <p:cNvSpPr>
            <a:spLocks noGrp="1"/>
          </p:cNvSpPr>
          <p:nvPr>
            <p:ph type="body" idx="10"/>
          </p:nvPr>
        </p:nvSpPr>
        <p:spPr>
          <a:xfrm>
            <a:off x="-1" y="6016753"/>
            <a:ext cx="8476343" cy="841248"/>
          </a:xfrm>
        </p:spPr>
        <p:txBody>
          <a:bodyPr/>
          <a:lstStyle/>
          <a:p>
            <a:pPr>
              <a:lnSpc>
                <a:spcPct val="100000"/>
              </a:lnSpc>
              <a:spcBef>
                <a:spcPts val="0"/>
              </a:spcBef>
            </a:pPr>
            <a:r>
              <a:rPr lang="en-US" sz="1200" dirty="0"/>
              <a:t>Collins S, Haynes L, </a:t>
            </a:r>
            <a:r>
              <a:rPr lang="en-US" sz="1200" dirty="0" err="1"/>
              <a:t>Masitha</a:t>
            </a:r>
            <a:r>
              <a:rPr lang="en-US" sz="1200" dirty="0"/>
              <a:t> R. The State of U.S. Health Insurance in 2022. </a:t>
            </a:r>
          </a:p>
          <a:p>
            <a:pPr>
              <a:lnSpc>
                <a:spcPct val="100000"/>
              </a:lnSpc>
              <a:spcBef>
                <a:spcPts val="0"/>
              </a:spcBef>
            </a:pPr>
            <a:r>
              <a:rPr lang="en-US" sz="1200" dirty="0"/>
              <a:t>Commonwealth Fund [Internet]. 2022 Sep 29 [cited 2022 Nov 2]; </a:t>
            </a:r>
          </a:p>
          <a:p>
            <a:pPr>
              <a:lnSpc>
                <a:spcPct val="100000"/>
              </a:lnSpc>
              <a:spcBef>
                <a:spcPts val="0"/>
              </a:spcBef>
            </a:pPr>
            <a:r>
              <a:rPr lang="en-US" sz="1200" dirty="0"/>
              <a:t>https://www.commonwealthfund.org/publications/issue-briefs/2022/sep/state-us-health-insurance-2022-biennial-survey</a:t>
            </a:r>
          </a:p>
        </p:txBody>
      </p:sp>
      <p:sp>
        <p:nvSpPr>
          <p:cNvPr id="5" name="TextBox 4">
            <a:extLst>
              <a:ext uri="{FF2B5EF4-FFF2-40B4-BE49-F238E27FC236}">
                <a16:creationId xmlns:a16="http://schemas.microsoft.com/office/drawing/2014/main" id="{986EBD4C-A087-84AF-F3AA-93A61C36A581}"/>
              </a:ext>
            </a:extLst>
          </p:cNvPr>
          <p:cNvSpPr txBox="1"/>
          <p:nvPr/>
        </p:nvSpPr>
        <p:spPr>
          <a:xfrm>
            <a:off x="2875297" y="5306952"/>
            <a:ext cx="7019870" cy="400110"/>
          </a:xfrm>
          <a:prstGeom prst="rect">
            <a:avLst/>
          </a:prstGeom>
          <a:noFill/>
        </p:spPr>
        <p:txBody>
          <a:bodyPr wrap="none" rtlCol="0">
            <a:spAutoFit/>
          </a:bodyPr>
          <a:lstStyle/>
          <a:p>
            <a:pPr>
              <a:spcAft>
                <a:spcPts val="1200"/>
              </a:spcAft>
            </a:pPr>
            <a:r>
              <a:rPr lang="en-US" sz="2000" b="1" dirty="0">
                <a:solidFill>
                  <a:schemeClr val="bg1"/>
                </a:solidFill>
              </a:rPr>
              <a:t>Family Income as a Percentage of Federal Poverty Level</a:t>
            </a:r>
          </a:p>
        </p:txBody>
      </p:sp>
      <p:graphicFrame>
        <p:nvGraphicFramePr>
          <p:cNvPr id="7" name="Chart 6">
            <a:extLst>
              <a:ext uri="{FF2B5EF4-FFF2-40B4-BE49-F238E27FC236}">
                <a16:creationId xmlns:a16="http://schemas.microsoft.com/office/drawing/2014/main" id="{1B7D35B9-A72E-A183-A427-C920E236FB29}"/>
              </a:ext>
            </a:extLst>
          </p:cNvPr>
          <p:cNvGraphicFramePr/>
          <p:nvPr>
            <p:extLst>
              <p:ext uri="{D42A27DB-BD31-4B8C-83A1-F6EECF244321}">
                <p14:modId xmlns:p14="http://schemas.microsoft.com/office/powerpoint/2010/main" val="4156395177"/>
              </p:ext>
            </p:extLst>
          </p:nvPr>
        </p:nvGraphicFramePr>
        <p:xfrm>
          <a:off x="838201" y="1690687"/>
          <a:ext cx="10515600" cy="37066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9328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6DA47-33C4-4652-03D3-C5BF9548D74B}"/>
              </a:ext>
            </a:extLst>
          </p:cNvPr>
          <p:cNvSpPr>
            <a:spLocks noGrp="1"/>
          </p:cNvSpPr>
          <p:nvPr>
            <p:ph type="title"/>
          </p:nvPr>
        </p:nvSpPr>
        <p:spPr/>
        <p:txBody>
          <a:bodyPr>
            <a:noAutofit/>
          </a:bodyPr>
          <a:lstStyle/>
          <a:p>
            <a:r>
              <a:rPr lang="en-US" sz="2800" dirty="0"/>
              <a:t>1.3 million American adults in 2021 </a:t>
            </a:r>
            <a:br>
              <a:rPr lang="en-US" dirty="0"/>
            </a:br>
            <a:r>
              <a:rPr lang="en-US" dirty="0"/>
              <a:t>Rationed Insulin Due to Cost</a:t>
            </a:r>
          </a:p>
        </p:txBody>
      </p:sp>
      <p:sp>
        <p:nvSpPr>
          <p:cNvPr id="6" name="Text Placeholder 5">
            <a:extLst>
              <a:ext uri="{FF2B5EF4-FFF2-40B4-BE49-F238E27FC236}">
                <a16:creationId xmlns:a16="http://schemas.microsoft.com/office/drawing/2014/main" id="{C94B9C09-F7F1-5531-1090-D7050ED2B328}"/>
              </a:ext>
            </a:extLst>
          </p:cNvPr>
          <p:cNvSpPr>
            <a:spLocks noGrp="1"/>
          </p:cNvSpPr>
          <p:nvPr>
            <p:ph type="body" idx="10"/>
          </p:nvPr>
        </p:nvSpPr>
        <p:spPr>
          <a:xfrm>
            <a:off x="0" y="6016753"/>
            <a:ext cx="8534400" cy="841248"/>
          </a:xfrm>
        </p:spPr>
        <p:txBody>
          <a:bodyPr/>
          <a:lstStyle/>
          <a:p>
            <a:pPr>
              <a:lnSpc>
                <a:spcPct val="100000"/>
              </a:lnSpc>
              <a:spcBef>
                <a:spcPts val="0"/>
              </a:spcBef>
            </a:pPr>
            <a:r>
              <a:rPr lang="en-US" dirty="0">
                <a:latin typeface="+mn-lt"/>
              </a:rPr>
              <a:t>Data inclusive of all adults with diabetes who use insulin in 2021</a:t>
            </a:r>
            <a:endParaRPr lang="en-US" sz="1200" dirty="0">
              <a:latin typeface="+mn-lt"/>
            </a:endParaRPr>
          </a:p>
          <a:p>
            <a:pPr>
              <a:lnSpc>
                <a:spcPct val="100000"/>
              </a:lnSpc>
              <a:spcBef>
                <a:spcPts val="0"/>
              </a:spcBef>
            </a:pPr>
            <a:r>
              <a:rPr lang="en-US" sz="1200" dirty="0">
                <a:latin typeface="+mn-lt"/>
              </a:rPr>
              <a:t>Gaffney A, Himmelstein DU, Woolhandler S. Prevalence and Correlates of Patient Rationing of Insulin in the United States: A National Survey. Ann Intern Med [Internet]. 2022 Oct 18 [cited 2022 Oct 17]; </a:t>
            </a:r>
          </a:p>
          <a:p>
            <a:pPr>
              <a:lnSpc>
                <a:spcPct val="100000"/>
              </a:lnSpc>
              <a:spcBef>
                <a:spcPts val="0"/>
              </a:spcBef>
            </a:pPr>
            <a:r>
              <a:rPr lang="en-US" sz="1200" dirty="0">
                <a:latin typeface="+mn-lt"/>
              </a:rPr>
              <a:t>http://www.acpjournals.org/doi/10.7326/M22-2477</a:t>
            </a:r>
          </a:p>
        </p:txBody>
      </p:sp>
      <p:graphicFrame>
        <p:nvGraphicFramePr>
          <p:cNvPr id="8" name="Chart 7">
            <a:extLst>
              <a:ext uri="{FF2B5EF4-FFF2-40B4-BE49-F238E27FC236}">
                <a16:creationId xmlns:a16="http://schemas.microsoft.com/office/drawing/2014/main" id="{BDA68F8B-7E35-E6B5-0E58-8873C4B445CA}"/>
              </a:ext>
            </a:extLst>
          </p:cNvPr>
          <p:cNvGraphicFramePr/>
          <p:nvPr>
            <p:extLst>
              <p:ext uri="{D42A27DB-BD31-4B8C-83A1-F6EECF244321}">
                <p14:modId xmlns:p14="http://schemas.microsoft.com/office/powerpoint/2010/main" val="1054674843"/>
              </p:ext>
            </p:extLst>
          </p:nvPr>
        </p:nvGraphicFramePr>
        <p:xfrm>
          <a:off x="702365" y="1690688"/>
          <a:ext cx="10840278" cy="42065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5310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16CA-F913-2F45-B886-37734E3299F2}"/>
              </a:ext>
            </a:extLst>
          </p:cNvPr>
          <p:cNvSpPr>
            <a:spLocks noGrp="1"/>
          </p:cNvSpPr>
          <p:nvPr>
            <p:ph type="title"/>
          </p:nvPr>
        </p:nvSpPr>
        <p:spPr/>
        <p:txBody>
          <a:bodyPr>
            <a:noAutofit/>
          </a:bodyPr>
          <a:lstStyle/>
          <a:p>
            <a:r>
              <a:rPr lang="en-US" sz="2800" dirty="0"/>
              <a:t>Transition to High-Deductible Health Plan causes</a:t>
            </a:r>
            <a:br>
              <a:rPr lang="en-US" sz="2800" dirty="0"/>
            </a:br>
            <a:r>
              <a:rPr lang="en-US" dirty="0"/>
              <a:t>Delays in Retinopathy Care</a:t>
            </a:r>
            <a:endParaRPr lang="en-US" sz="3200" dirty="0"/>
          </a:p>
        </p:txBody>
      </p:sp>
      <p:graphicFrame>
        <p:nvGraphicFramePr>
          <p:cNvPr id="4" name="Content Placeholder 3">
            <a:extLst>
              <a:ext uri="{FF2B5EF4-FFF2-40B4-BE49-F238E27FC236}">
                <a16:creationId xmlns:a16="http://schemas.microsoft.com/office/drawing/2014/main" id="{5C373C68-6B14-6944-8D32-639A12004904}"/>
              </a:ext>
            </a:extLst>
          </p:cNvPr>
          <p:cNvGraphicFramePr>
            <a:graphicFrameLocks noGrp="1"/>
          </p:cNvGraphicFramePr>
          <p:nvPr>
            <p:ph idx="1"/>
            <p:extLst>
              <p:ext uri="{D42A27DB-BD31-4B8C-83A1-F6EECF244321}">
                <p14:modId xmlns:p14="http://schemas.microsoft.com/office/powerpoint/2010/main" val="1084206345"/>
              </p:ext>
            </p:extLst>
          </p:nvPr>
        </p:nvGraphicFramePr>
        <p:xfrm>
          <a:off x="2120348" y="1509486"/>
          <a:ext cx="9515062" cy="450726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B1FEAB74-3656-1B56-751C-FEE69DDBE65E}"/>
              </a:ext>
            </a:extLst>
          </p:cNvPr>
          <p:cNvSpPr>
            <a:spLocks noGrp="1"/>
          </p:cNvSpPr>
          <p:nvPr>
            <p:ph type="body" idx="10"/>
          </p:nvPr>
        </p:nvSpPr>
        <p:spPr/>
        <p:txBody>
          <a:bodyPr/>
          <a:lstStyle/>
          <a:p>
            <a:pPr>
              <a:lnSpc>
                <a:spcPct val="100000"/>
              </a:lnSpc>
              <a:spcBef>
                <a:spcPts val="0"/>
              </a:spcBef>
            </a:pPr>
            <a:r>
              <a:rPr lang="en-US" sz="1200" dirty="0"/>
              <a:t>Commercially insured adults with diabetes</a:t>
            </a:r>
          </a:p>
          <a:p>
            <a:pPr>
              <a:lnSpc>
                <a:spcPct val="100000"/>
              </a:lnSpc>
              <a:spcBef>
                <a:spcPts val="0"/>
              </a:spcBef>
            </a:pPr>
            <a:r>
              <a:rPr lang="en-US" sz="1200" dirty="0" err="1"/>
              <a:t>Wharam</a:t>
            </a:r>
            <a:r>
              <a:rPr lang="en-US" sz="1200" dirty="0"/>
              <a:t> JF, Wallace J, </a:t>
            </a:r>
            <a:r>
              <a:rPr lang="en-US" sz="1200" dirty="0" err="1"/>
              <a:t>Argetsinger</a:t>
            </a:r>
            <a:r>
              <a:rPr lang="en-US" sz="1200" dirty="0"/>
              <a:t> S, et al. </a:t>
            </a:r>
          </a:p>
          <a:p>
            <a:pPr>
              <a:lnSpc>
                <a:spcPct val="100000"/>
              </a:lnSpc>
              <a:spcBef>
                <a:spcPts val="0"/>
              </a:spcBef>
            </a:pPr>
            <a:r>
              <a:rPr lang="en-US" sz="1200" dirty="0"/>
              <a:t>Diabetes Microvascular Disease Diagnosis and Treatment After High-Deductible Health Plan Enrollment. </a:t>
            </a:r>
          </a:p>
          <a:p>
            <a:pPr>
              <a:lnSpc>
                <a:spcPct val="100000"/>
              </a:lnSpc>
              <a:spcBef>
                <a:spcPts val="0"/>
              </a:spcBef>
            </a:pPr>
            <a:r>
              <a:rPr lang="en-US" sz="1200" dirty="0"/>
              <a:t>Diabetes Care [Internet] 2021.</a:t>
            </a:r>
          </a:p>
        </p:txBody>
      </p:sp>
      <p:sp>
        <p:nvSpPr>
          <p:cNvPr id="7" name="TextBox 6">
            <a:extLst>
              <a:ext uri="{FF2B5EF4-FFF2-40B4-BE49-F238E27FC236}">
                <a16:creationId xmlns:a16="http://schemas.microsoft.com/office/drawing/2014/main" id="{ADFAF407-1F0E-BF6F-CCDD-2C49C16F997E}"/>
              </a:ext>
            </a:extLst>
          </p:cNvPr>
          <p:cNvSpPr txBox="1"/>
          <p:nvPr/>
        </p:nvSpPr>
        <p:spPr>
          <a:xfrm>
            <a:off x="1106342" y="2946207"/>
            <a:ext cx="1425843" cy="707886"/>
          </a:xfrm>
          <a:prstGeom prst="rect">
            <a:avLst/>
          </a:prstGeom>
          <a:noFill/>
        </p:spPr>
        <p:txBody>
          <a:bodyPr wrap="square" rtlCol="0">
            <a:spAutoFit/>
          </a:bodyPr>
          <a:lstStyle/>
          <a:p>
            <a:r>
              <a:rPr lang="en-US" sz="2000" dirty="0">
                <a:solidFill>
                  <a:schemeClr val="bg1"/>
                </a:solidFill>
              </a:rPr>
              <a:t>Months </a:t>
            </a:r>
          </a:p>
          <a:p>
            <a:r>
              <a:rPr lang="en-US" sz="2000" dirty="0">
                <a:solidFill>
                  <a:schemeClr val="bg1"/>
                </a:solidFill>
              </a:rPr>
              <a:t>of Delay</a:t>
            </a:r>
          </a:p>
        </p:txBody>
      </p:sp>
    </p:spTree>
    <p:extLst>
      <p:ext uri="{BB962C8B-B14F-4D97-AF65-F5344CB8AC3E}">
        <p14:creationId xmlns:p14="http://schemas.microsoft.com/office/powerpoint/2010/main" val="491575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634FE-22B7-0E40-BFEE-C206B32FDA4B}"/>
              </a:ext>
            </a:extLst>
          </p:cNvPr>
          <p:cNvSpPr>
            <a:spLocks noGrp="1"/>
          </p:cNvSpPr>
          <p:nvPr>
            <p:ph type="title"/>
          </p:nvPr>
        </p:nvSpPr>
        <p:spPr/>
        <p:txBody>
          <a:bodyPr>
            <a:noAutofit/>
          </a:bodyPr>
          <a:lstStyle/>
          <a:p>
            <a:r>
              <a:rPr lang="en-US" sz="2800" dirty="0"/>
              <a:t>18.8% of privately-insured families received a</a:t>
            </a:r>
            <a:br>
              <a:rPr lang="en-US" sz="2800" dirty="0"/>
            </a:br>
            <a:r>
              <a:rPr lang="en-US" sz="4000" dirty="0"/>
              <a:t>Surprise Medical Bill After a Delivery</a:t>
            </a:r>
            <a:endParaRPr lang="en-US" sz="1600" i="1" dirty="0"/>
          </a:p>
        </p:txBody>
      </p:sp>
      <p:sp>
        <p:nvSpPr>
          <p:cNvPr id="3" name="Text Placeholder 2">
            <a:extLst>
              <a:ext uri="{FF2B5EF4-FFF2-40B4-BE49-F238E27FC236}">
                <a16:creationId xmlns:a16="http://schemas.microsoft.com/office/drawing/2014/main" id="{D776068A-2BAC-454E-4B7A-2D4D816B3664}"/>
              </a:ext>
            </a:extLst>
          </p:cNvPr>
          <p:cNvSpPr>
            <a:spLocks noGrp="1"/>
          </p:cNvSpPr>
          <p:nvPr>
            <p:ph type="body" idx="10"/>
          </p:nvPr>
        </p:nvSpPr>
        <p:spPr/>
        <p:txBody>
          <a:bodyPr/>
          <a:lstStyle/>
          <a:p>
            <a:pPr>
              <a:lnSpc>
                <a:spcPct val="100000"/>
              </a:lnSpc>
              <a:spcBef>
                <a:spcPts val="0"/>
              </a:spcBef>
            </a:pPr>
            <a:r>
              <a:rPr lang="en-US" sz="1200" dirty="0"/>
              <a:t>Chua K-P, </a:t>
            </a:r>
            <a:r>
              <a:rPr lang="en-US" sz="1200" dirty="0" err="1"/>
              <a:t>Fendrick</a:t>
            </a:r>
            <a:r>
              <a:rPr lang="en-US" sz="1200" dirty="0"/>
              <a:t> AM, Conti RM, Moniz MH. Prevalence and Magnitude of Potential Surprise Bills for Childbirth. JAMA Health Forum 2021;2(7):e211460–e211460.</a:t>
            </a:r>
          </a:p>
        </p:txBody>
      </p:sp>
      <p:sp>
        <p:nvSpPr>
          <p:cNvPr id="6" name="TextBox 5">
            <a:extLst>
              <a:ext uri="{FF2B5EF4-FFF2-40B4-BE49-F238E27FC236}">
                <a16:creationId xmlns:a16="http://schemas.microsoft.com/office/drawing/2014/main" id="{E16EEEC9-541B-ACE5-27E7-5147816F15EA}"/>
              </a:ext>
            </a:extLst>
          </p:cNvPr>
          <p:cNvSpPr txBox="1"/>
          <p:nvPr/>
        </p:nvSpPr>
        <p:spPr>
          <a:xfrm>
            <a:off x="410547" y="2921168"/>
            <a:ext cx="2902496" cy="1015663"/>
          </a:xfrm>
          <a:prstGeom prst="rect">
            <a:avLst/>
          </a:prstGeom>
          <a:noFill/>
        </p:spPr>
        <p:txBody>
          <a:bodyPr wrap="square" rtlCol="0">
            <a:spAutoFit/>
          </a:bodyPr>
          <a:lstStyle/>
          <a:p>
            <a:pPr>
              <a:spcAft>
                <a:spcPts val="1200"/>
              </a:spcAft>
            </a:pPr>
            <a:r>
              <a:rPr lang="en-US" sz="2000" dirty="0">
                <a:solidFill>
                  <a:schemeClr val="bg1"/>
                </a:solidFill>
              </a:rPr>
              <a:t>Estimated average liability per potential surprise bill</a:t>
            </a:r>
          </a:p>
        </p:txBody>
      </p:sp>
      <p:graphicFrame>
        <p:nvGraphicFramePr>
          <p:cNvPr id="9" name="Content Placeholder 8">
            <a:extLst>
              <a:ext uri="{FF2B5EF4-FFF2-40B4-BE49-F238E27FC236}">
                <a16:creationId xmlns:a16="http://schemas.microsoft.com/office/drawing/2014/main" id="{AB23AF99-C08D-609D-2F2A-6E3A95DEB29A}"/>
              </a:ext>
            </a:extLst>
          </p:cNvPr>
          <p:cNvGraphicFramePr>
            <a:graphicFrameLocks noGrp="1"/>
          </p:cNvGraphicFramePr>
          <p:nvPr>
            <p:ph idx="1"/>
            <p:extLst>
              <p:ext uri="{D42A27DB-BD31-4B8C-83A1-F6EECF244321}">
                <p14:modId xmlns:p14="http://schemas.microsoft.com/office/powerpoint/2010/main" val="326192933"/>
              </p:ext>
            </p:extLst>
          </p:nvPr>
        </p:nvGraphicFramePr>
        <p:xfrm>
          <a:off x="2880852" y="1504335"/>
          <a:ext cx="8900601" cy="45011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2897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66F9-C253-4717-DBB7-5E4CD073CF7A}"/>
              </a:ext>
            </a:extLst>
          </p:cNvPr>
          <p:cNvSpPr>
            <a:spLocks noGrp="1"/>
          </p:cNvSpPr>
          <p:nvPr>
            <p:ph type="title"/>
          </p:nvPr>
        </p:nvSpPr>
        <p:spPr>
          <a:xfrm>
            <a:off x="838200" y="365125"/>
            <a:ext cx="10993582" cy="1325563"/>
          </a:xfrm>
        </p:spPr>
        <p:txBody>
          <a:bodyPr>
            <a:normAutofit/>
          </a:bodyPr>
          <a:lstStyle/>
          <a:p>
            <a:r>
              <a:rPr lang="en-US" sz="3600" dirty="0"/>
              <a:t>Wisconsin Hospital Lawsuits for Medical Bills</a:t>
            </a:r>
          </a:p>
        </p:txBody>
      </p:sp>
      <p:sp>
        <p:nvSpPr>
          <p:cNvPr id="8" name="Text Placeholder 7">
            <a:extLst>
              <a:ext uri="{FF2B5EF4-FFF2-40B4-BE49-F238E27FC236}">
                <a16:creationId xmlns:a16="http://schemas.microsoft.com/office/drawing/2014/main" id="{3A73DF54-069B-94B4-C171-0859BB7656F3}"/>
              </a:ext>
            </a:extLst>
          </p:cNvPr>
          <p:cNvSpPr>
            <a:spLocks noGrp="1"/>
          </p:cNvSpPr>
          <p:nvPr>
            <p:ph type="body" idx="10"/>
          </p:nvPr>
        </p:nvSpPr>
        <p:spPr>
          <a:xfrm>
            <a:off x="0" y="6016753"/>
            <a:ext cx="8515350" cy="841248"/>
          </a:xfrm>
        </p:spPr>
        <p:txBody>
          <a:bodyPr/>
          <a:lstStyle/>
          <a:p>
            <a:pPr>
              <a:lnSpc>
                <a:spcPct val="100000"/>
              </a:lnSpc>
              <a:spcBef>
                <a:spcPts val="0"/>
              </a:spcBef>
            </a:pPr>
            <a:r>
              <a:rPr lang="en-US" sz="1200" dirty="0"/>
              <a:t>Wisconsin data, 2001-2018. “Residents” refers to entire state population.</a:t>
            </a:r>
          </a:p>
          <a:p>
            <a:pPr>
              <a:lnSpc>
                <a:spcPct val="100000"/>
              </a:lnSpc>
              <a:spcBef>
                <a:spcPts val="0"/>
              </a:spcBef>
            </a:pPr>
            <a:r>
              <a:rPr lang="en-US" sz="1200" dirty="0"/>
              <a:t>Cooper Z, Han J, Mahoney N. Hospital Lawsuits Over Unpaid Bills Increased By 37 Percent In Wisconsin From 2001 To 2018. Health Affairs. 2021 Dec;40(12):1830–5</a:t>
            </a:r>
          </a:p>
        </p:txBody>
      </p:sp>
      <p:graphicFrame>
        <p:nvGraphicFramePr>
          <p:cNvPr id="9" name="Chart 8">
            <a:extLst>
              <a:ext uri="{FF2B5EF4-FFF2-40B4-BE49-F238E27FC236}">
                <a16:creationId xmlns:a16="http://schemas.microsoft.com/office/drawing/2014/main" id="{582C3FC5-8F0F-F098-329F-9EF5A81F533B}"/>
              </a:ext>
            </a:extLst>
          </p:cNvPr>
          <p:cNvGraphicFramePr/>
          <p:nvPr>
            <p:extLst>
              <p:ext uri="{D42A27DB-BD31-4B8C-83A1-F6EECF244321}">
                <p14:modId xmlns:p14="http://schemas.microsoft.com/office/powerpoint/2010/main" val="2717209381"/>
              </p:ext>
            </p:extLst>
          </p:nvPr>
        </p:nvGraphicFramePr>
        <p:xfrm>
          <a:off x="1060882" y="1394383"/>
          <a:ext cx="3265345" cy="42825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a:extLst>
              <a:ext uri="{FF2B5EF4-FFF2-40B4-BE49-F238E27FC236}">
                <a16:creationId xmlns:a16="http://schemas.microsoft.com/office/drawing/2014/main" id="{139590DA-2297-3C9D-3CE7-614E5130B70F}"/>
              </a:ext>
            </a:extLst>
          </p:cNvPr>
          <p:cNvGraphicFramePr/>
          <p:nvPr>
            <p:extLst>
              <p:ext uri="{D42A27DB-BD31-4B8C-83A1-F6EECF244321}">
                <p14:modId xmlns:p14="http://schemas.microsoft.com/office/powerpoint/2010/main" val="3322793209"/>
              </p:ext>
            </p:extLst>
          </p:nvPr>
        </p:nvGraphicFramePr>
        <p:xfrm>
          <a:off x="4463328" y="1394383"/>
          <a:ext cx="3265345" cy="42825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9801BFE7-A92F-A069-273D-E3D7AF4328BB}"/>
              </a:ext>
            </a:extLst>
          </p:cNvPr>
          <p:cNvGraphicFramePr/>
          <p:nvPr>
            <p:extLst>
              <p:ext uri="{D42A27DB-BD31-4B8C-83A1-F6EECF244321}">
                <p14:modId xmlns:p14="http://schemas.microsoft.com/office/powerpoint/2010/main" val="1430356346"/>
              </p:ext>
            </p:extLst>
          </p:nvPr>
        </p:nvGraphicFramePr>
        <p:xfrm>
          <a:off x="7865773" y="1352550"/>
          <a:ext cx="3265345" cy="4282518"/>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DDA94FCD-6524-E2BE-D3A1-B93E769F8267}"/>
              </a:ext>
            </a:extLst>
          </p:cNvPr>
          <p:cNvSpPr txBox="1"/>
          <p:nvPr/>
        </p:nvSpPr>
        <p:spPr>
          <a:xfrm>
            <a:off x="1466851" y="5524632"/>
            <a:ext cx="1066800" cy="400110"/>
          </a:xfrm>
          <a:prstGeom prst="rect">
            <a:avLst/>
          </a:prstGeom>
          <a:noFill/>
        </p:spPr>
        <p:txBody>
          <a:bodyPr wrap="square" rtlCol="0">
            <a:spAutoFit/>
          </a:bodyPr>
          <a:lstStyle/>
          <a:p>
            <a:pPr algn="ctr">
              <a:spcAft>
                <a:spcPts val="1200"/>
              </a:spcAft>
            </a:pPr>
            <a:r>
              <a:rPr lang="en-US" sz="2000" dirty="0">
                <a:solidFill>
                  <a:schemeClr val="bg1"/>
                </a:solidFill>
              </a:rPr>
              <a:t>2001</a:t>
            </a:r>
          </a:p>
        </p:txBody>
      </p:sp>
      <p:sp>
        <p:nvSpPr>
          <p:cNvPr id="20" name="TextBox 19">
            <a:extLst>
              <a:ext uri="{FF2B5EF4-FFF2-40B4-BE49-F238E27FC236}">
                <a16:creationId xmlns:a16="http://schemas.microsoft.com/office/drawing/2014/main" id="{1CEDBEC6-F63F-3ACC-75E9-3E6022B46E7A}"/>
              </a:ext>
            </a:extLst>
          </p:cNvPr>
          <p:cNvSpPr txBox="1"/>
          <p:nvPr/>
        </p:nvSpPr>
        <p:spPr>
          <a:xfrm>
            <a:off x="4895851" y="5524632"/>
            <a:ext cx="1066800" cy="400110"/>
          </a:xfrm>
          <a:prstGeom prst="rect">
            <a:avLst/>
          </a:prstGeom>
          <a:noFill/>
        </p:spPr>
        <p:txBody>
          <a:bodyPr wrap="square" rtlCol="0">
            <a:spAutoFit/>
          </a:bodyPr>
          <a:lstStyle/>
          <a:p>
            <a:pPr algn="ctr">
              <a:spcAft>
                <a:spcPts val="1200"/>
              </a:spcAft>
            </a:pPr>
            <a:r>
              <a:rPr lang="en-US" sz="2000" dirty="0">
                <a:solidFill>
                  <a:schemeClr val="bg1"/>
                </a:solidFill>
              </a:rPr>
              <a:t>2001</a:t>
            </a:r>
          </a:p>
        </p:txBody>
      </p:sp>
      <p:sp>
        <p:nvSpPr>
          <p:cNvPr id="21" name="TextBox 20">
            <a:extLst>
              <a:ext uri="{FF2B5EF4-FFF2-40B4-BE49-F238E27FC236}">
                <a16:creationId xmlns:a16="http://schemas.microsoft.com/office/drawing/2014/main" id="{ADAAE0FB-34B3-9F7C-4AE9-A7D983B38F16}"/>
              </a:ext>
            </a:extLst>
          </p:cNvPr>
          <p:cNvSpPr txBox="1"/>
          <p:nvPr/>
        </p:nvSpPr>
        <p:spPr>
          <a:xfrm>
            <a:off x="8286751" y="5524632"/>
            <a:ext cx="1066800" cy="400110"/>
          </a:xfrm>
          <a:prstGeom prst="rect">
            <a:avLst/>
          </a:prstGeom>
          <a:noFill/>
        </p:spPr>
        <p:txBody>
          <a:bodyPr wrap="square" rtlCol="0">
            <a:spAutoFit/>
          </a:bodyPr>
          <a:lstStyle/>
          <a:p>
            <a:pPr algn="ctr">
              <a:spcAft>
                <a:spcPts val="1200"/>
              </a:spcAft>
            </a:pPr>
            <a:r>
              <a:rPr lang="en-US" sz="2000" dirty="0">
                <a:solidFill>
                  <a:schemeClr val="bg1"/>
                </a:solidFill>
              </a:rPr>
              <a:t>2001</a:t>
            </a:r>
          </a:p>
        </p:txBody>
      </p:sp>
      <p:sp>
        <p:nvSpPr>
          <p:cNvPr id="22" name="TextBox 21">
            <a:extLst>
              <a:ext uri="{FF2B5EF4-FFF2-40B4-BE49-F238E27FC236}">
                <a16:creationId xmlns:a16="http://schemas.microsoft.com/office/drawing/2014/main" id="{C294A2F0-F6CF-C7FF-48E7-523CC2C4D909}"/>
              </a:ext>
            </a:extLst>
          </p:cNvPr>
          <p:cNvSpPr txBox="1"/>
          <p:nvPr/>
        </p:nvSpPr>
        <p:spPr>
          <a:xfrm>
            <a:off x="2842202" y="5524632"/>
            <a:ext cx="1066800" cy="400110"/>
          </a:xfrm>
          <a:prstGeom prst="rect">
            <a:avLst/>
          </a:prstGeom>
          <a:noFill/>
        </p:spPr>
        <p:txBody>
          <a:bodyPr wrap="square" rtlCol="0">
            <a:spAutoFit/>
          </a:bodyPr>
          <a:lstStyle/>
          <a:p>
            <a:pPr algn="ctr">
              <a:spcAft>
                <a:spcPts val="1200"/>
              </a:spcAft>
            </a:pPr>
            <a:r>
              <a:rPr lang="en-US" sz="2000" dirty="0">
                <a:solidFill>
                  <a:schemeClr val="bg1"/>
                </a:solidFill>
              </a:rPr>
              <a:t>2018</a:t>
            </a:r>
          </a:p>
        </p:txBody>
      </p:sp>
      <p:sp>
        <p:nvSpPr>
          <p:cNvPr id="23" name="TextBox 22">
            <a:extLst>
              <a:ext uri="{FF2B5EF4-FFF2-40B4-BE49-F238E27FC236}">
                <a16:creationId xmlns:a16="http://schemas.microsoft.com/office/drawing/2014/main" id="{20634603-1AE2-36A2-F8E8-1FA83CD16297}"/>
              </a:ext>
            </a:extLst>
          </p:cNvPr>
          <p:cNvSpPr txBox="1"/>
          <p:nvPr/>
        </p:nvSpPr>
        <p:spPr>
          <a:xfrm>
            <a:off x="6252152" y="5524632"/>
            <a:ext cx="1066800" cy="400110"/>
          </a:xfrm>
          <a:prstGeom prst="rect">
            <a:avLst/>
          </a:prstGeom>
          <a:noFill/>
        </p:spPr>
        <p:txBody>
          <a:bodyPr wrap="square" rtlCol="0">
            <a:spAutoFit/>
          </a:bodyPr>
          <a:lstStyle/>
          <a:p>
            <a:pPr algn="ctr">
              <a:spcAft>
                <a:spcPts val="1200"/>
              </a:spcAft>
            </a:pPr>
            <a:r>
              <a:rPr lang="en-US" sz="2000" dirty="0">
                <a:solidFill>
                  <a:schemeClr val="bg1"/>
                </a:solidFill>
              </a:rPr>
              <a:t>2018</a:t>
            </a:r>
          </a:p>
        </p:txBody>
      </p:sp>
      <p:sp>
        <p:nvSpPr>
          <p:cNvPr id="24" name="TextBox 23">
            <a:extLst>
              <a:ext uri="{FF2B5EF4-FFF2-40B4-BE49-F238E27FC236}">
                <a16:creationId xmlns:a16="http://schemas.microsoft.com/office/drawing/2014/main" id="{1668F1A3-40CC-61B0-FC11-821BD93F76F5}"/>
              </a:ext>
            </a:extLst>
          </p:cNvPr>
          <p:cNvSpPr txBox="1"/>
          <p:nvPr/>
        </p:nvSpPr>
        <p:spPr>
          <a:xfrm>
            <a:off x="9648824" y="5524632"/>
            <a:ext cx="1066800" cy="400110"/>
          </a:xfrm>
          <a:prstGeom prst="rect">
            <a:avLst/>
          </a:prstGeom>
          <a:noFill/>
        </p:spPr>
        <p:txBody>
          <a:bodyPr wrap="square" rtlCol="0">
            <a:spAutoFit/>
          </a:bodyPr>
          <a:lstStyle/>
          <a:p>
            <a:pPr algn="ctr">
              <a:spcAft>
                <a:spcPts val="1200"/>
              </a:spcAft>
            </a:pPr>
            <a:r>
              <a:rPr lang="en-US" sz="2000" dirty="0">
                <a:solidFill>
                  <a:schemeClr val="bg1"/>
                </a:solidFill>
              </a:rPr>
              <a:t>2018</a:t>
            </a:r>
          </a:p>
        </p:txBody>
      </p:sp>
      <p:sp>
        <p:nvSpPr>
          <p:cNvPr id="25" name="TextBox 24">
            <a:extLst>
              <a:ext uri="{FF2B5EF4-FFF2-40B4-BE49-F238E27FC236}">
                <a16:creationId xmlns:a16="http://schemas.microsoft.com/office/drawing/2014/main" id="{483D9F6B-6CD5-35AB-806D-A02953C8175F}"/>
              </a:ext>
            </a:extLst>
          </p:cNvPr>
          <p:cNvSpPr txBox="1"/>
          <p:nvPr/>
        </p:nvSpPr>
        <p:spPr>
          <a:xfrm>
            <a:off x="4933951" y="3516592"/>
            <a:ext cx="968535" cy="400110"/>
          </a:xfrm>
          <a:prstGeom prst="rect">
            <a:avLst/>
          </a:prstGeom>
          <a:noFill/>
        </p:spPr>
        <p:txBody>
          <a:bodyPr wrap="none" rtlCol="0">
            <a:spAutoFit/>
          </a:bodyPr>
          <a:lstStyle/>
          <a:p>
            <a:pPr>
              <a:spcAft>
                <a:spcPts val="1200"/>
              </a:spcAft>
            </a:pPr>
            <a:r>
              <a:rPr lang="en-US" sz="2000" dirty="0">
                <a:solidFill>
                  <a:schemeClr val="bg1"/>
                </a:solidFill>
                <a:effectLst>
                  <a:outerShdw blurRad="50800" dist="38100" dir="2700000" algn="tl" rotWithShape="0">
                    <a:prstClr val="black">
                      <a:alpha val="40000"/>
                    </a:prstClr>
                  </a:outerShdw>
                </a:effectLst>
              </a:rPr>
              <a:t>$2,522</a:t>
            </a:r>
          </a:p>
        </p:txBody>
      </p:sp>
      <p:sp>
        <p:nvSpPr>
          <p:cNvPr id="26" name="TextBox 25">
            <a:extLst>
              <a:ext uri="{FF2B5EF4-FFF2-40B4-BE49-F238E27FC236}">
                <a16:creationId xmlns:a16="http://schemas.microsoft.com/office/drawing/2014/main" id="{8E23A6EE-D0CA-2BDF-E2C9-93FBC6A83E1F}"/>
              </a:ext>
            </a:extLst>
          </p:cNvPr>
          <p:cNvSpPr txBox="1"/>
          <p:nvPr/>
        </p:nvSpPr>
        <p:spPr>
          <a:xfrm>
            <a:off x="6291759" y="2371518"/>
            <a:ext cx="968535" cy="400110"/>
          </a:xfrm>
          <a:prstGeom prst="rect">
            <a:avLst/>
          </a:prstGeom>
          <a:noFill/>
        </p:spPr>
        <p:txBody>
          <a:bodyPr wrap="none" rtlCol="0">
            <a:spAutoFit/>
          </a:bodyPr>
          <a:lstStyle/>
          <a:p>
            <a:pPr>
              <a:spcAft>
                <a:spcPts val="1200"/>
              </a:spcAft>
            </a:pPr>
            <a:r>
              <a:rPr lang="en-US" sz="2000" dirty="0">
                <a:solidFill>
                  <a:schemeClr val="bg1"/>
                </a:solidFill>
                <a:effectLst>
                  <a:outerShdw blurRad="50800" dist="38100" dir="2700000" algn="tl" rotWithShape="0">
                    <a:prstClr val="black">
                      <a:alpha val="40000"/>
                    </a:prstClr>
                  </a:outerShdw>
                </a:effectLst>
              </a:rPr>
              <a:t>$3,939</a:t>
            </a:r>
          </a:p>
        </p:txBody>
      </p:sp>
    </p:spTree>
    <p:extLst>
      <p:ext uri="{BB962C8B-B14F-4D97-AF65-F5344CB8AC3E}">
        <p14:creationId xmlns:p14="http://schemas.microsoft.com/office/powerpoint/2010/main" val="12915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fade">
                                      <p:cBhvr>
                                        <p:cTn id="7" dur="500"/>
                                        <p:tgtEl>
                                          <p:spTgt spid="14">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graphicEl>
                                              <a:chart seriesIdx="0" categoryIdx="0" bldStep="ptInCategory"/>
                                            </p:graphicEl>
                                          </p:spTgt>
                                        </p:tgtEl>
                                        <p:attrNameLst>
                                          <p:attrName>style.visibility</p:attrName>
                                        </p:attrNameLst>
                                      </p:cBhvr>
                                      <p:to>
                                        <p:strVal val="visible"/>
                                      </p:to>
                                    </p:set>
                                    <p:animEffect transition="in" filter="fade">
                                      <p:cBhvr>
                                        <p:cTn id="10" dur="500"/>
                                        <p:tgtEl>
                                          <p:spTgt spid="14">
                                            <p:graphicEl>
                                              <a:chart seriesIdx="0" categoryIdx="0" bldStep="ptInCategory"/>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graphicEl>
                                              <a:chart seriesIdx="1" categoryIdx="0" bldStep="ptInCategory"/>
                                            </p:graphicEl>
                                          </p:spTgt>
                                        </p:tgtEl>
                                        <p:attrNameLst>
                                          <p:attrName>style.visibility</p:attrName>
                                        </p:attrNameLst>
                                      </p:cBhvr>
                                      <p:to>
                                        <p:strVal val="visible"/>
                                      </p:to>
                                    </p:set>
                                    <p:animEffect transition="in" filter="fade">
                                      <p:cBhvr>
                                        <p:cTn id="20" dur="500"/>
                                        <p:tgtEl>
                                          <p:spTgt spid="14">
                                            <p:graphicEl>
                                              <a:chart seriesIdx="1" categoryIdx="0" bldStep="ptInCategory"/>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fade">
                                      <p:cBhvr>
                                        <p:cTn id="31" dur="500"/>
                                        <p:tgtEl>
                                          <p:spTgt spid="17">
                                            <p:graphicEl>
                                              <a:chart seriesIdx="-3" categoryIdx="-3" bldStep="gridLegend"/>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graphicEl>
                                              <a:chart seriesIdx="0" categoryIdx="0" bldStep="ptInCategory"/>
                                            </p:graphicEl>
                                          </p:spTgt>
                                        </p:tgtEl>
                                        <p:attrNameLst>
                                          <p:attrName>style.visibility</p:attrName>
                                        </p:attrNameLst>
                                      </p:cBhvr>
                                      <p:to>
                                        <p:strVal val="visible"/>
                                      </p:to>
                                    </p:set>
                                    <p:animEffect transition="in" filter="fade">
                                      <p:cBhvr>
                                        <p:cTn id="34" dur="500"/>
                                        <p:tgtEl>
                                          <p:spTgt spid="17">
                                            <p:graphicEl>
                                              <a:chart seriesIdx="0" categoryIdx="0" bldStep="ptInCategory"/>
                                            </p:graphic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7">
                                            <p:graphicEl>
                                              <a:chart seriesIdx="1" categoryIdx="0" bldStep="ptInCategory"/>
                                            </p:graphicEl>
                                          </p:spTgt>
                                        </p:tgtEl>
                                        <p:attrNameLst>
                                          <p:attrName>style.visibility</p:attrName>
                                        </p:attrNameLst>
                                      </p:cBhvr>
                                      <p:to>
                                        <p:strVal val="visible"/>
                                      </p:to>
                                    </p:set>
                                    <p:animEffect transition="in" filter="fade">
                                      <p:cBhvr>
                                        <p:cTn id="41" dur="500"/>
                                        <p:tgtEl>
                                          <p:spTgt spid="17">
                                            <p:graphicEl>
                                              <a:chart seriesIdx="1" categoryIdx="0" bldStep="ptInCategory"/>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Chart bld="categoryEl"/>
        </p:bldSub>
      </p:bldGraphic>
      <p:bldGraphic spid="17" grpId="0" uiExpand="1">
        <p:bldSub>
          <a:bldChart bld="categoryEl"/>
        </p:bldSub>
      </p:bldGraphic>
      <p:bldP spid="20" grpId="0"/>
      <p:bldP spid="21" grpId="0"/>
      <p:bldP spid="23" grpId="0"/>
      <p:bldP spid="24"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579E-C19B-E1DD-3C1B-ECDD66B4ED51}"/>
              </a:ext>
            </a:extLst>
          </p:cNvPr>
          <p:cNvSpPr>
            <a:spLocks noGrp="1"/>
          </p:cNvSpPr>
          <p:nvPr>
            <p:ph type="title"/>
          </p:nvPr>
        </p:nvSpPr>
        <p:spPr/>
        <p:txBody>
          <a:bodyPr>
            <a:normAutofit/>
          </a:bodyPr>
          <a:lstStyle/>
          <a:p>
            <a:r>
              <a:rPr lang="en-US" sz="2800" dirty="0"/>
              <a:t>White Americans spend</a:t>
            </a:r>
            <a:br>
              <a:rPr lang="en-US" sz="2800" dirty="0"/>
            </a:br>
            <a:r>
              <a:rPr lang="en-US" sz="4000" dirty="0"/>
              <a:t>More Time Face-to-face With Physicians</a:t>
            </a:r>
            <a:endParaRPr lang="en-US" dirty="0"/>
          </a:p>
        </p:txBody>
      </p:sp>
      <p:graphicFrame>
        <p:nvGraphicFramePr>
          <p:cNvPr id="4" name="Content Placeholder 3">
            <a:extLst>
              <a:ext uri="{FF2B5EF4-FFF2-40B4-BE49-F238E27FC236}">
                <a16:creationId xmlns:a16="http://schemas.microsoft.com/office/drawing/2014/main" id="{4F689879-7466-7656-DF85-EFDD2CC20C75}"/>
              </a:ext>
            </a:extLst>
          </p:cNvPr>
          <p:cNvGraphicFramePr>
            <a:graphicFrameLocks noGrp="1"/>
          </p:cNvGraphicFramePr>
          <p:nvPr>
            <p:ph idx="1"/>
            <p:extLst>
              <p:ext uri="{D42A27DB-BD31-4B8C-83A1-F6EECF244321}">
                <p14:modId xmlns:p14="http://schemas.microsoft.com/office/powerpoint/2010/main" val="1813426830"/>
              </p:ext>
            </p:extLst>
          </p:nvPr>
        </p:nvGraphicFramePr>
        <p:xfrm>
          <a:off x="3578087" y="1763776"/>
          <a:ext cx="7775712" cy="41798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E4F8C0E2-0F7C-FBB0-1392-3BF1274F50D5}"/>
              </a:ext>
            </a:extLst>
          </p:cNvPr>
          <p:cNvSpPr>
            <a:spLocks noGrp="1"/>
          </p:cNvSpPr>
          <p:nvPr>
            <p:ph type="body" idx="10"/>
          </p:nvPr>
        </p:nvSpPr>
        <p:spPr>
          <a:xfrm>
            <a:off x="-1" y="6016753"/>
            <a:ext cx="8505825" cy="841248"/>
          </a:xfrm>
        </p:spPr>
        <p:txBody>
          <a:bodyPr>
            <a:normAutofit fontScale="92500" lnSpcReduction="20000"/>
          </a:bodyPr>
          <a:lstStyle/>
          <a:p>
            <a:pPr>
              <a:lnSpc>
                <a:spcPct val="100000"/>
              </a:lnSpc>
              <a:spcBef>
                <a:spcPts val="0"/>
              </a:spcBef>
            </a:pPr>
            <a:r>
              <a:rPr lang="en-US" sz="1200" dirty="0"/>
              <a:t>“Disparity driven by differences in visit rates, not mean visit length, and in the provision of specialist but not primary care.”</a:t>
            </a:r>
          </a:p>
          <a:p>
            <a:pPr>
              <a:lnSpc>
                <a:spcPct val="100000"/>
              </a:lnSpc>
              <a:spcBef>
                <a:spcPts val="0"/>
              </a:spcBef>
            </a:pPr>
            <a:endParaRPr lang="en-US" sz="1200" dirty="0"/>
          </a:p>
          <a:p>
            <a:pPr>
              <a:lnSpc>
                <a:spcPct val="100000"/>
              </a:lnSpc>
              <a:spcBef>
                <a:spcPts val="0"/>
              </a:spcBef>
            </a:pPr>
            <a:r>
              <a:rPr lang="en-US" sz="1200" dirty="0"/>
              <a:t>Combined data of 2014, 2015, 2016, and 2018 from Gaffney A, Himmelstein DU, Dickman S, McCormick D, Cai C, Woolhandler S. Trends and Disparities in the Distribution of Outpatient Physicians’ Annual Face Time with Patients, 1979–2018. J Gen Intern Med [Internet]. 2022 Jun 6.</a:t>
            </a:r>
          </a:p>
        </p:txBody>
      </p:sp>
      <p:sp>
        <p:nvSpPr>
          <p:cNvPr id="7" name="TextBox 6">
            <a:extLst>
              <a:ext uri="{FF2B5EF4-FFF2-40B4-BE49-F238E27FC236}">
                <a16:creationId xmlns:a16="http://schemas.microsoft.com/office/drawing/2014/main" id="{32437F32-060A-32A8-28BA-7C09ACC4E234}"/>
              </a:ext>
            </a:extLst>
          </p:cNvPr>
          <p:cNvSpPr txBox="1"/>
          <p:nvPr/>
        </p:nvSpPr>
        <p:spPr>
          <a:xfrm>
            <a:off x="605971" y="2284060"/>
            <a:ext cx="2972116" cy="1200329"/>
          </a:xfrm>
          <a:prstGeom prst="rect">
            <a:avLst/>
          </a:prstGeom>
          <a:noFill/>
        </p:spPr>
        <p:txBody>
          <a:bodyPr wrap="square" rtlCol="0">
            <a:spAutoFit/>
          </a:bodyPr>
          <a:lstStyle/>
          <a:p>
            <a:pPr>
              <a:spcAft>
                <a:spcPts val="1200"/>
              </a:spcAft>
            </a:pPr>
            <a:r>
              <a:rPr lang="en-US" sz="2400" dirty="0">
                <a:solidFill>
                  <a:schemeClr val="bg1"/>
                </a:solidFill>
              </a:rPr>
              <a:t>Annual minutes of face time with office  based physicians</a:t>
            </a:r>
          </a:p>
        </p:txBody>
      </p:sp>
    </p:spTree>
    <p:extLst>
      <p:ext uri="{BB962C8B-B14F-4D97-AF65-F5344CB8AC3E}">
        <p14:creationId xmlns:p14="http://schemas.microsoft.com/office/powerpoint/2010/main" val="1655460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C3918-CBC1-1D37-0774-2BE36A0D866F}"/>
              </a:ext>
            </a:extLst>
          </p:cNvPr>
          <p:cNvSpPr>
            <a:spLocks noGrp="1"/>
          </p:cNvSpPr>
          <p:nvPr>
            <p:ph type="title"/>
          </p:nvPr>
        </p:nvSpPr>
        <p:spPr/>
        <p:txBody>
          <a:bodyPr>
            <a:normAutofit/>
          </a:bodyPr>
          <a:lstStyle/>
          <a:p>
            <a:r>
              <a:rPr lang="en-US" sz="2400" dirty="0"/>
              <a:t>Medicare Advantage’s networks guide patients</a:t>
            </a:r>
            <a:br>
              <a:rPr lang="en-US" sz="2400" dirty="0"/>
            </a:br>
            <a:r>
              <a:rPr lang="en-US" sz="4000" dirty="0"/>
              <a:t>Away From Top-ranked Cancer Hospitals</a:t>
            </a:r>
          </a:p>
        </p:txBody>
      </p:sp>
      <p:sp>
        <p:nvSpPr>
          <p:cNvPr id="3" name="Text Placeholder 2">
            <a:extLst>
              <a:ext uri="{FF2B5EF4-FFF2-40B4-BE49-F238E27FC236}">
                <a16:creationId xmlns:a16="http://schemas.microsoft.com/office/drawing/2014/main" id="{56CE7794-24F2-4EC4-CA24-2843B375E4EC}"/>
              </a:ext>
            </a:extLst>
          </p:cNvPr>
          <p:cNvSpPr>
            <a:spLocks noGrp="1"/>
          </p:cNvSpPr>
          <p:nvPr>
            <p:ph type="body" idx="10"/>
          </p:nvPr>
        </p:nvSpPr>
        <p:spPr>
          <a:xfrm>
            <a:off x="-1" y="6016753"/>
            <a:ext cx="8513379" cy="841248"/>
          </a:xfrm>
        </p:spPr>
        <p:txBody>
          <a:bodyPr>
            <a:normAutofit fontScale="85000" lnSpcReduction="10000"/>
          </a:bodyPr>
          <a:lstStyle/>
          <a:p>
            <a:pPr>
              <a:lnSpc>
                <a:spcPct val="120000"/>
              </a:lnSpc>
            </a:pPr>
            <a:r>
              <a:rPr lang="en-US" dirty="0" err="1"/>
              <a:t>Daeho</a:t>
            </a:r>
            <a:r>
              <a:rPr lang="en-US" dirty="0"/>
              <a:t> Kim et al. “Comparison of the Use of Top-Ranked Cancer Hospitals Between Medicare Advantage and Traditional Medicare,” The American Journal of Managed Care 27, no. 10 (October 2021)</a:t>
            </a:r>
          </a:p>
          <a:p>
            <a:pPr>
              <a:lnSpc>
                <a:spcPct val="120000"/>
              </a:lnSpc>
            </a:pPr>
            <a:r>
              <a:rPr lang="en-US" dirty="0"/>
              <a:t>https://</a:t>
            </a:r>
            <a:r>
              <a:rPr lang="en-US" dirty="0" err="1"/>
              <a:t>www.ajmc.com</a:t>
            </a:r>
            <a:r>
              <a:rPr lang="en-US" dirty="0"/>
              <a:t>/view/comparison-of-the-use-of-top-ranked-cancer-hospitals-between-medicare-advantage-and-traditional-medicare</a:t>
            </a:r>
          </a:p>
        </p:txBody>
      </p:sp>
      <p:graphicFrame>
        <p:nvGraphicFramePr>
          <p:cNvPr id="4" name="Chart 3">
            <a:extLst>
              <a:ext uri="{FF2B5EF4-FFF2-40B4-BE49-F238E27FC236}">
                <a16:creationId xmlns:a16="http://schemas.microsoft.com/office/drawing/2014/main" id="{88CA9050-7BCF-E4EE-FA12-4C4F4FB53901}"/>
              </a:ext>
            </a:extLst>
          </p:cNvPr>
          <p:cNvGraphicFramePr/>
          <p:nvPr/>
        </p:nvGraphicFramePr>
        <p:xfrm>
          <a:off x="2217684" y="1569108"/>
          <a:ext cx="9553902" cy="444764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9583099-3598-25A0-5538-399F332E5520}"/>
              </a:ext>
            </a:extLst>
          </p:cNvPr>
          <p:cNvSpPr txBox="1"/>
          <p:nvPr/>
        </p:nvSpPr>
        <p:spPr>
          <a:xfrm>
            <a:off x="192505" y="2190061"/>
            <a:ext cx="1951605" cy="2092881"/>
          </a:xfrm>
          <a:prstGeom prst="rect">
            <a:avLst/>
          </a:prstGeom>
          <a:noFill/>
        </p:spPr>
        <p:txBody>
          <a:bodyPr wrap="square" rtlCol="0">
            <a:spAutoFit/>
          </a:bodyPr>
          <a:lstStyle/>
          <a:p>
            <a:pPr>
              <a:spcAft>
                <a:spcPts val="1200"/>
              </a:spcAft>
            </a:pPr>
            <a:r>
              <a:rPr lang="en-US" sz="2000" dirty="0">
                <a:solidFill>
                  <a:schemeClr val="bg1"/>
                </a:solidFill>
              </a:rPr>
              <a:t>Cancer surgeries at top-ranked hospital</a:t>
            </a:r>
          </a:p>
          <a:p>
            <a:pPr>
              <a:spcAft>
                <a:spcPts val="1200"/>
              </a:spcAft>
            </a:pPr>
            <a:r>
              <a:rPr lang="en-US" sz="2000" dirty="0">
                <a:solidFill>
                  <a:schemeClr val="bg1"/>
                </a:solidFill>
              </a:rPr>
              <a:t>MA compared to TM</a:t>
            </a:r>
          </a:p>
        </p:txBody>
      </p:sp>
    </p:spTree>
    <p:extLst>
      <p:ext uri="{BB962C8B-B14F-4D97-AF65-F5344CB8AC3E}">
        <p14:creationId xmlns:p14="http://schemas.microsoft.com/office/powerpoint/2010/main" val="325776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12" dur="500"/>
                                        <p:tgtEl>
                                          <p:spTgt spid="4">
                                            <p:graphicEl>
                                              <a:chart seriesIdx="-3" categoryIdx="-3" bldStep="gridLegen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0" categoryIdx="0" bldStep="ptInCategory"/>
                                            </p:graphicEl>
                                          </p:spTgt>
                                        </p:tgtEl>
                                        <p:attrNameLst>
                                          <p:attrName>style.visibility</p:attrName>
                                        </p:attrNameLst>
                                      </p:cBhvr>
                                      <p:to>
                                        <p:strVal val="visible"/>
                                      </p:to>
                                    </p:set>
                                    <p:animEffect transition="in" filter="fade">
                                      <p:cBhvr>
                                        <p:cTn id="17" dur="500"/>
                                        <p:tgtEl>
                                          <p:spTgt spid="4">
                                            <p:graphicEl>
                                              <a:chart seriesIdx="0" categoryIdx="0" bldStep="ptInCategory"/>
                                            </p:graphic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graphicEl>
                                              <a:chart seriesIdx="0" categoryIdx="1" bldStep="ptInCategory"/>
                                            </p:graphicEl>
                                          </p:spTgt>
                                        </p:tgtEl>
                                        <p:attrNameLst>
                                          <p:attrName>style.visibility</p:attrName>
                                        </p:attrNameLst>
                                      </p:cBhvr>
                                      <p:to>
                                        <p:strVal val="visible"/>
                                      </p:to>
                                    </p:set>
                                    <p:animEffect transition="in" filter="fade">
                                      <p:cBhvr>
                                        <p:cTn id="21" dur="500"/>
                                        <p:tgtEl>
                                          <p:spTgt spid="4">
                                            <p:graphicEl>
                                              <a:chart seriesIdx="0" categoryIdx="1" bldStep="ptInCategory"/>
                                            </p:graphicEl>
                                          </p:spTgt>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
                                            <p:graphicEl>
                                              <a:chart seriesIdx="0" categoryIdx="2" bldStep="ptInCategory"/>
                                            </p:graphicEl>
                                          </p:spTgt>
                                        </p:tgtEl>
                                        <p:attrNameLst>
                                          <p:attrName>style.visibility</p:attrName>
                                        </p:attrNameLst>
                                      </p:cBhvr>
                                      <p:to>
                                        <p:strVal val="visible"/>
                                      </p:to>
                                    </p:set>
                                    <p:animEffect transition="in" filter="fade">
                                      <p:cBhvr>
                                        <p:cTn id="25" dur="500"/>
                                        <p:tgtEl>
                                          <p:spTgt spid="4">
                                            <p:graphicEl>
                                              <a:chart seriesIdx="0" categoryIdx="2" bldStep="ptInCategory"/>
                                            </p:graphicEl>
                                          </p:spTgt>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4">
                                            <p:graphicEl>
                                              <a:chart seriesIdx="0" categoryIdx="3" bldStep="ptInCategory"/>
                                            </p:graphicEl>
                                          </p:spTgt>
                                        </p:tgtEl>
                                        <p:attrNameLst>
                                          <p:attrName>style.visibility</p:attrName>
                                        </p:attrNameLst>
                                      </p:cBhvr>
                                      <p:to>
                                        <p:strVal val="visible"/>
                                      </p:to>
                                    </p:set>
                                    <p:animEffect transition="in" filter="fade">
                                      <p:cBhvr>
                                        <p:cTn id="29" dur="500"/>
                                        <p:tgtEl>
                                          <p:spTgt spid="4">
                                            <p:graphicEl>
                                              <a:chart seriesIdx="0" categoryIdx="3" bldStep="ptInCategory"/>
                                            </p:graphicEl>
                                          </p:spTgt>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4">
                                            <p:graphicEl>
                                              <a:chart seriesIdx="0" categoryIdx="4" bldStep="ptInCategory"/>
                                            </p:graphicEl>
                                          </p:spTgt>
                                        </p:tgtEl>
                                        <p:attrNameLst>
                                          <p:attrName>style.visibility</p:attrName>
                                        </p:attrNameLst>
                                      </p:cBhvr>
                                      <p:to>
                                        <p:strVal val="visible"/>
                                      </p:to>
                                    </p:set>
                                    <p:animEffect transition="in" filter="fade">
                                      <p:cBhvr>
                                        <p:cTn id="33" dur="500"/>
                                        <p:tgtEl>
                                          <p:spTgt spid="4">
                                            <p:graphicEl>
                                              <a:chart seriesIdx="0" categoryIdx="4"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El"/>
        </p:bldSub>
      </p:bldGraphic>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4B30-9BAC-6554-9FDD-4BB45692610A}"/>
              </a:ext>
            </a:extLst>
          </p:cNvPr>
          <p:cNvSpPr>
            <a:spLocks noGrp="1"/>
          </p:cNvSpPr>
          <p:nvPr>
            <p:ph type="title"/>
          </p:nvPr>
        </p:nvSpPr>
        <p:spPr>
          <a:xfrm>
            <a:off x="2120503" y="1875822"/>
            <a:ext cx="7950994" cy="1857374"/>
          </a:xfrm>
        </p:spPr>
        <p:txBody>
          <a:bodyPr vert="horz" lIns="91440" tIns="45720" rIns="91440" bIns="45720" rtlCol="0" anchor="b">
            <a:normAutofit/>
          </a:bodyPr>
          <a:lstStyle/>
          <a:p>
            <a:pPr algn="ctr"/>
            <a:r>
              <a:rPr lang="en-US" sz="6000" dirty="0">
                <a:latin typeface="+mj-lt"/>
                <a:ea typeface="+mj-ea"/>
                <a:cs typeface="+mj-cs"/>
              </a:rPr>
              <a:t>I.  Health</a:t>
            </a:r>
          </a:p>
        </p:txBody>
      </p:sp>
    </p:spTree>
    <p:extLst>
      <p:ext uri="{BB962C8B-B14F-4D97-AF65-F5344CB8AC3E}">
        <p14:creationId xmlns:p14="http://schemas.microsoft.com/office/powerpoint/2010/main" val="1256724324"/>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54506-E93E-3248-951C-2723310559CE}"/>
              </a:ext>
            </a:extLst>
          </p:cNvPr>
          <p:cNvSpPr>
            <a:spLocks noGrp="1"/>
          </p:cNvSpPr>
          <p:nvPr>
            <p:ph type="title"/>
          </p:nvPr>
        </p:nvSpPr>
        <p:spPr>
          <a:xfrm>
            <a:off x="838200" y="365125"/>
            <a:ext cx="11168270" cy="1325563"/>
          </a:xfrm>
        </p:spPr>
        <p:txBody>
          <a:bodyPr>
            <a:noAutofit/>
          </a:bodyPr>
          <a:lstStyle/>
          <a:p>
            <a:r>
              <a:rPr lang="en-US" sz="2800" dirty="0"/>
              <a:t>Medicare Advantage Plans that spend more and cover more </a:t>
            </a:r>
            <a:br>
              <a:rPr lang="en-US" sz="2800" dirty="0"/>
            </a:br>
            <a:r>
              <a:rPr lang="en-US" sz="4000" dirty="0"/>
              <a:t>Have Lower Mortality</a:t>
            </a:r>
            <a:endParaRPr lang="en-US" sz="2800" dirty="0"/>
          </a:p>
        </p:txBody>
      </p:sp>
      <p:sp>
        <p:nvSpPr>
          <p:cNvPr id="3" name="Text Placeholder 2">
            <a:extLst>
              <a:ext uri="{FF2B5EF4-FFF2-40B4-BE49-F238E27FC236}">
                <a16:creationId xmlns:a16="http://schemas.microsoft.com/office/drawing/2014/main" id="{32F73775-D81D-208E-A31E-2198265AA9D6}"/>
              </a:ext>
            </a:extLst>
          </p:cNvPr>
          <p:cNvSpPr>
            <a:spLocks noGrp="1"/>
          </p:cNvSpPr>
          <p:nvPr>
            <p:ph type="body" idx="10"/>
          </p:nvPr>
        </p:nvSpPr>
        <p:spPr/>
        <p:txBody>
          <a:bodyPr/>
          <a:lstStyle/>
          <a:p>
            <a:pPr>
              <a:lnSpc>
                <a:spcPct val="100000"/>
              </a:lnSpc>
              <a:spcBef>
                <a:spcPts val="0"/>
              </a:spcBef>
            </a:pPr>
            <a:r>
              <a:rPr lang="en-US" sz="1200" dirty="0"/>
              <a:t>Quasi-experimental </a:t>
            </a:r>
            <a:r>
              <a:rPr lang="en-US" dirty="0"/>
              <a:t>e</a:t>
            </a:r>
            <a:r>
              <a:rPr lang="en-US" sz="1200" dirty="0"/>
              <a:t>ffects of Medicare Advantage Plan characteristics on enrollee mortality</a:t>
            </a:r>
            <a:endParaRPr lang="en-US" dirty="0">
              <a:latin typeface="+mn-lt"/>
            </a:endParaRPr>
          </a:p>
          <a:p>
            <a:pPr>
              <a:lnSpc>
                <a:spcPct val="100000"/>
              </a:lnSpc>
              <a:spcBef>
                <a:spcPts val="0"/>
              </a:spcBef>
            </a:pPr>
            <a:r>
              <a:rPr lang="en-US" dirty="0">
                <a:latin typeface="+mn-lt"/>
              </a:rPr>
              <a:t>Data from: </a:t>
            </a:r>
            <a:r>
              <a:rPr lang="en-US" dirty="0" err="1">
                <a:latin typeface="+mn-lt"/>
              </a:rPr>
              <a:t>Abaluck</a:t>
            </a:r>
            <a:r>
              <a:rPr lang="en-US" dirty="0">
                <a:latin typeface="+mn-lt"/>
              </a:rPr>
              <a:t> J, Bravo MC, Hull P, </a:t>
            </a:r>
            <a:r>
              <a:rPr lang="en-US" dirty="0" err="1">
                <a:latin typeface="+mn-lt"/>
              </a:rPr>
              <a:t>Starc</a:t>
            </a:r>
            <a:r>
              <a:rPr lang="en-US" dirty="0">
                <a:latin typeface="+mn-lt"/>
              </a:rPr>
              <a:t> A. Mortality Effects and Choice Across Private Health Insurance Plans. </a:t>
            </a:r>
          </a:p>
          <a:p>
            <a:pPr>
              <a:lnSpc>
                <a:spcPct val="100000"/>
              </a:lnSpc>
              <a:spcBef>
                <a:spcPts val="0"/>
              </a:spcBef>
            </a:pPr>
            <a:r>
              <a:rPr lang="en-US" dirty="0">
                <a:latin typeface="+mn-lt"/>
              </a:rPr>
              <a:t>Q J Econ 2021;136(3):1557–610.</a:t>
            </a:r>
          </a:p>
        </p:txBody>
      </p:sp>
      <p:graphicFrame>
        <p:nvGraphicFramePr>
          <p:cNvPr id="8" name="Chart 7">
            <a:extLst>
              <a:ext uri="{FF2B5EF4-FFF2-40B4-BE49-F238E27FC236}">
                <a16:creationId xmlns:a16="http://schemas.microsoft.com/office/drawing/2014/main" id="{BC45B44E-332D-05AC-2835-9D5FA6A0DE3F}"/>
              </a:ext>
            </a:extLst>
          </p:cNvPr>
          <p:cNvGraphicFramePr/>
          <p:nvPr>
            <p:extLst>
              <p:ext uri="{D42A27DB-BD31-4B8C-83A1-F6EECF244321}">
                <p14:modId xmlns:p14="http://schemas.microsoft.com/office/powerpoint/2010/main" val="1439801706"/>
              </p:ext>
            </p:extLst>
          </p:nvPr>
        </p:nvGraphicFramePr>
        <p:xfrm>
          <a:off x="622851" y="1690688"/>
          <a:ext cx="11168269" cy="44476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528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fade">
                                      <p:cBhvr>
                                        <p:cTn id="7" dur="500"/>
                                        <p:tgtEl>
                                          <p:spTgt spid="8">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chart seriesIdx="0" categoryIdx="0" bldStep="ptInCategory"/>
                                            </p:graphicEl>
                                          </p:spTgt>
                                        </p:tgtEl>
                                        <p:attrNameLst>
                                          <p:attrName>style.visibility</p:attrName>
                                        </p:attrNameLst>
                                      </p:cBhvr>
                                      <p:to>
                                        <p:strVal val="visible"/>
                                      </p:to>
                                    </p:set>
                                    <p:animEffect transition="in" filter="fade">
                                      <p:cBhvr>
                                        <p:cTn id="12" dur="500"/>
                                        <p:tgtEl>
                                          <p:spTgt spid="8">
                                            <p:graphicEl>
                                              <a:chart seriesIdx="0" categoryIdx="0" bldStep="ptIn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chart seriesIdx="0" categoryIdx="1" bldStep="ptInCategory"/>
                                            </p:graphicEl>
                                          </p:spTgt>
                                        </p:tgtEl>
                                        <p:attrNameLst>
                                          <p:attrName>style.visibility</p:attrName>
                                        </p:attrNameLst>
                                      </p:cBhvr>
                                      <p:to>
                                        <p:strVal val="visible"/>
                                      </p:to>
                                    </p:set>
                                    <p:animEffect transition="in" filter="fade">
                                      <p:cBhvr>
                                        <p:cTn id="17" dur="500"/>
                                        <p:tgtEl>
                                          <p:spTgt spid="8">
                                            <p:graphicEl>
                                              <a:chart seriesIdx="0" categoryIdx="1" bldStep="ptIn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graphicEl>
                                              <a:chart seriesIdx="0" categoryIdx="2" bldStep="ptInCategory"/>
                                            </p:graphicEl>
                                          </p:spTgt>
                                        </p:tgtEl>
                                        <p:attrNameLst>
                                          <p:attrName>style.visibility</p:attrName>
                                        </p:attrNameLst>
                                      </p:cBhvr>
                                      <p:to>
                                        <p:strVal val="visible"/>
                                      </p:to>
                                    </p:set>
                                    <p:animEffect transition="in" filter="fade">
                                      <p:cBhvr>
                                        <p:cTn id="22" dur="500"/>
                                        <p:tgtEl>
                                          <p:spTgt spid="8">
                                            <p:graphicEl>
                                              <a:chart seriesIdx="0" categoryIdx="2"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categoryEl"/>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8E04-2D30-386B-EE57-27E65842FB65}"/>
              </a:ext>
            </a:extLst>
          </p:cNvPr>
          <p:cNvSpPr>
            <a:spLocks noGrp="1"/>
          </p:cNvSpPr>
          <p:nvPr>
            <p:ph type="title"/>
          </p:nvPr>
        </p:nvSpPr>
        <p:spPr>
          <a:xfrm>
            <a:off x="2120503" y="1875822"/>
            <a:ext cx="7950994" cy="1857374"/>
          </a:xfrm>
        </p:spPr>
        <p:txBody>
          <a:bodyPr vert="horz" lIns="91440" tIns="45720" rIns="91440" bIns="45720" rtlCol="0" anchor="b">
            <a:normAutofit/>
          </a:bodyPr>
          <a:lstStyle/>
          <a:p>
            <a:pPr algn="ctr"/>
            <a:r>
              <a:rPr lang="en-US" sz="6000" dirty="0">
                <a:latin typeface="+mj-lt"/>
                <a:ea typeface="+mj-ea"/>
                <a:cs typeface="+mj-cs"/>
              </a:rPr>
              <a:t>IV. COVID-19 and US Medical Care</a:t>
            </a:r>
          </a:p>
        </p:txBody>
      </p:sp>
    </p:spTree>
    <p:extLst>
      <p:ext uri="{BB962C8B-B14F-4D97-AF65-F5344CB8AC3E}">
        <p14:creationId xmlns:p14="http://schemas.microsoft.com/office/powerpoint/2010/main" val="467031991"/>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74460-7442-6344-855E-161E112D1103}"/>
              </a:ext>
            </a:extLst>
          </p:cNvPr>
          <p:cNvSpPr>
            <a:spLocks noGrp="1"/>
          </p:cNvSpPr>
          <p:nvPr>
            <p:ph type="title"/>
          </p:nvPr>
        </p:nvSpPr>
        <p:spPr>
          <a:xfrm>
            <a:off x="838199" y="365125"/>
            <a:ext cx="10942983" cy="1325563"/>
          </a:xfrm>
        </p:spPr>
        <p:txBody>
          <a:bodyPr>
            <a:noAutofit/>
          </a:bodyPr>
          <a:lstStyle/>
          <a:p>
            <a:r>
              <a:rPr lang="en-US" sz="3600" dirty="0"/>
              <a:t>Average facility OOP costs for COVID-19 Hospitalization Among Those with Cost-Sharing</a:t>
            </a:r>
          </a:p>
        </p:txBody>
      </p:sp>
      <p:graphicFrame>
        <p:nvGraphicFramePr>
          <p:cNvPr id="4" name="Content Placeholder 3">
            <a:extLst>
              <a:ext uri="{FF2B5EF4-FFF2-40B4-BE49-F238E27FC236}">
                <a16:creationId xmlns:a16="http://schemas.microsoft.com/office/drawing/2014/main" id="{19EFB0E6-06C7-6D4F-9CA0-247BBEB6EEBF}"/>
              </a:ext>
            </a:extLst>
          </p:cNvPr>
          <p:cNvGraphicFramePr>
            <a:graphicFrameLocks noGrp="1"/>
          </p:cNvGraphicFramePr>
          <p:nvPr>
            <p:ph idx="1"/>
            <p:extLst>
              <p:ext uri="{D42A27DB-BD31-4B8C-83A1-F6EECF244321}">
                <p14:modId xmlns:p14="http://schemas.microsoft.com/office/powerpoint/2010/main" val="672945881"/>
              </p:ext>
            </p:extLst>
          </p:nvPr>
        </p:nvGraphicFramePr>
        <p:xfrm>
          <a:off x="2239617" y="1836865"/>
          <a:ext cx="8097078" cy="417988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A1CA5726-6CF2-552E-22AC-8067F3969869}"/>
              </a:ext>
            </a:extLst>
          </p:cNvPr>
          <p:cNvSpPr>
            <a:spLocks noGrp="1"/>
          </p:cNvSpPr>
          <p:nvPr>
            <p:ph type="body" idx="10"/>
          </p:nvPr>
        </p:nvSpPr>
        <p:spPr>
          <a:xfrm>
            <a:off x="-1" y="6016753"/>
            <a:ext cx="8468139" cy="841248"/>
          </a:xfrm>
        </p:spPr>
        <p:txBody>
          <a:bodyPr>
            <a:normAutofit/>
          </a:bodyPr>
          <a:lstStyle/>
          <a:p>
            <a:pPr>
              <a:lnSpc>
                <a:spcPct val="100000"/>
              </a:lnSpc>
              <a:spcBef>
                <a:spcPts val="0"/>
              </a:spcBef>
            </a:pPr>
            <a:r>
              <a:rPr lang="en-US" dirty="0"/>
              <a:t>“OOP” = “out-of-pocket”</a:t>
            </a:r>
          </a:p>
          <a:p>
            <a:pPr>
              <a:lnSpc>
                <a:spcPct val="100000"/>
              </a:lnSpc>
              <a:spcBef>
                <a:spcPts val="0"/>
              </a:spcBef>
            </a:pPr>
            <a:r>
              <a:rPr lang="en-US" dirty="0"/>
              <a:t>Data from: Chua K-P, Conti RM, Becker NV. Trends in and Factors Associated With Out-of-Pocket Spending for COVID-19 Hospitalizations From March 2020 to March 2021. </a:t>
            </a:r>
          </a:p>
          <a:p>
            <a:pPr>
              <a:lnSpc>
                <a:spcPct val="100000"/>
              </a:lnSpc>
              <a:spcBef>
                <a:spcPts val="0"/>
              </a:spcBef>
            </a:pPr>
            <a:r>
              <a:rPr lang="en-US" dirty="0"/>
              <a:t>JAMA Network Open 2022;5(2):e2148237.</a:t>
            </a:r>
          </a:p>
        </p:txBody>
      </p:sp>
    </p:spTree>
    <p:extLst>
      <p:ext uri="{BB962C8B-B14F-4D97-AF65-F5344CB8AC3E}">
        <p14:creationId xmlns:p14="http://schemas.microsoft.com/office/powerpoint/2010/main" val="3500542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E8EF6-CCDB-4B49-A060-232A0EFEAA85}"/>
              </a:ext>
            </a:extLst>
          </p:cNvPr>
          <p:cNvSpPr>
            <a:spLocks noGrp="1"/>
          </p:cNvSpPr>
          <p:nvPr>
            <p:ph type="title"/>
          </p:nvPr>
        </p:nvSpPr>
        <p:spPr>
          <a:xfrm>
            <a:off x="838200" y="365125"/>
            <a:ext cx="10916478" cy="1325563"/>
          </a:xfrm>
        </p:spPr>
        <p:txBody>
          <a:bodyPr>
            <a:noAutofit/>
          </a:bodyPr>
          <a:lstStyle/>
          <a:p>
            <a:r>
              <a:rPr lang="en-US" sz="2000" dirty="0"/>
              <a:t>Secret Shopper Study of 24 Urgent Care Clinics in 10 states</a:t>
            </a:r>
            <a:br>
              <a:rPr lang="en-US" sz="3600" dirty="0"/>
            </a:br>
            <a:r>
              <a:rPr lang="en-US" sz="3200" dirty="0"/>
              <a:t>% Charging Uninsured Patients for COVID Testing</a:t>
            </a:r>
            <a:endParaRPr lang="en-US" sz="3600" dirty="0"/>
          </a:p>
        </p:txBody>
      </p:sp>
      <p:graphicFrame>
        <p:nvGraphicFramePr>
          <p:cNvPr id="4" name="Content Placeholder 3">
            <a:extLst>
              <a:ext uri="{FF2B5EF4-FFF2-40B4-BE49-F238E27FC236}">
                <a16:creationId xmlns:a16="http://schemas.microsoft.com/office/drawing/2014/main" id="{4C11CA39-86E6-2741-8564-6B3D75972C51}"/>
              </a:ext>
            </a:extLst>
          </p:cNvPr>
          <p:cNvGraphicFramePr>
            <a:graphicFrameLocks noGrp="1"/>
          </p:cNvGraphicFramePr>
          <p:nvPr>
            <p:ph idx="1"/>
            <p:extLst>
              <p:ext uri="{D42A27DB-BD31-4B8C-83A1-F6EECF244321}">
                <p14:modId xmlns:p14="http://schemas.microsoft.com/office/powerpoint/2010/main" val="836991038"/>
              </p:ext>
            </p:extLst>
          </p:nvPr>
        </p:nvGraphicFramePr>
        <p:xfrm>
          <a:off x="838200" y="1825625"/>
          <a:ext cx="10515600" cy="41798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66AF6917-A0FE-942B-92D9-B151CE74DB74}"/>
              </a:ext>
            </a:extLst>
          </p:cNvPr>
          <p:cNvSpPr>
            <a:spLocks noGrp="1"/>
          </p:cNvSpPr>
          <p:nvPr>
            <p:ph type="body" idx="10"/>
          </p:nvPr>
        </p:nvSpPr>
        <p:spPr/>
        <p:txBody>
          <a:bodyPr/>
          <a:lstStyle/>
          <a:p>
            <a:pPr>
              <a:lnSpc>
                <a:spcPct val="100000"/>
              </a:lnSpc>
              <a:spcBef>
                <a:spcPts val="0"/>
              </a:spcBef>
            </a:pPr>
            <a:r>
              <a:rPr lang="en-US" sz="1200" dirty="0" err="1"/>
              <a:t>Yousman</a:t>
            </a:r>
            <a:r>
              <a:rPr lang="en-US" sz="1200" dirty="0"/>
              <a:t> LC, </a:t>
            </a:r>
            <a:r>
              <a:rPr lang="en-US" sz="1200" dirty="0" err="1"/>
              <a:t>Khunte</a:t>
            </a:r>
            <a:r>
              <a:rPr lang="en-US" sz="1200" dirty="0"/>
              <a:t> A, Hsiang W, Jain S, Forman H, </a:t>
            </a:r>
            <a:r>
              <a:rPr lang="en-US" sz="1200" dirty="0" err="1"/>
              <a:t>Wiznia</a:t>
            </a:r>
            <a:r>
              <a:rPr lang="en-US" sz="1200" dirty="0"/>
              <a:t> D. Urgent care center wait times increase for COVID-19 results in August 2020, with rapid testing availability limited. BMC Health Services Research 2021;21(1):318.</a:t>
            </a:r>
          </a:p>
        </p:txBody>
      </p:sp>
    </p:spTree>
    <p:extLst>
      <p:ext uri="{BB962C8B-B14F-4D97-AF65-F5344CB8AC3E}">
        <p14:creationId xmlns:p14="http://schemas.microsoft.com/office/powerpoint/2010/main" val="2165944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2EC2-FB4A-8A45-9184-9957C55B2AF3}"/>
              </a:ext>
            </a:extLst>
          </p:cNvPr>
          <p:cNvSpPr>
            <a:spLocks noGrp="1"/>
          </p:cNvSpPr>
          <p:nvPr>
            <p:ph type="title"/>
          </p:nvPr>
        </p:nvSpPr>
        <p:spPr/>
        <p:txBody>
          <a:bodyPr>
            <a:noAutofit/>
          </a:bodyPr>
          <a:lstStyle/>
          <a:p>
            <a:r>
              <a:rPr lang="en-US" sz="2400" dirty="0"/>
              <a:t>In 2020, uninsured adults were less likely to be tested for COVID</a:t>
            </a:r>
            <a:br>
              <a:rPr lang="en-US" sz="3200" dirty="0"/>
            </a:br>
            <a:endParaRPr lang="en-US" sz="3200" dirty="0"/>
          </a:p>
        </p:txBody>
      </p:sp>
      <p:sp>
        <p:nvSpPr>
          <p:cNvPr id="3" name="Text Placeholder 2">
            <a:extLst>
              <a:ext uri="{FF2B5EF4-FFF2-40B4-BE49-F238E27FC236}">
                <a16:creationId xmlns:a16="http://schemas.microsoft.com/office/drawing/2014/main" id="{D358AA9E-1BE4-17F5-3909-9C77D2E2F1DE}"/>
              </a:ext>
            </a:extLst>
          </p:cNvPr>
          <p:cNvSpPr>
            <a:spLocks noGrp="1"/>
          </p:cNvSpPr>
          <p:nvPr>
            <p:ph type="body" idx="10"/>
          </p:nvPr>
        </p:nvSpPr>
        <p:spPr/>
        <p:txBody>
          <a:bodyPr/>
          <a:lstStyle/>
          <a:p>
            <a:pPr>
              <a:lnSpc>
                <a:spcPct val="100000"/>
              </a:lnSpc>
              <a:spcBef>
                <a:spcPts val="0"/>
              </a:spcBef>
            </a:pPr>
            <a:r>
              <a:rPr lang="en-US" sz="1200" dirty="0">
                <a:latin typeface="+mn-lt"/>
              </a:rPr>
              <a:t>p&lt;0.05 for each comparison.  Gaffney A, Woolhandler S, Himmelstein DU. COVID-19 Testing and Incidence Among Uninsured and Insured Individuals in 2020: a National Study. J GEN INTERN MED 2022. Adults 18-64, 2020</a:t>
            </a:r>
          </a:p>
        </p:txBody>
      </p:sp>
      <p:graphicFrame>
        <p:nvGraphicFramePr>
          <p:cNvPr id="6" name="Chart 5">
            <a:extLst>
              <a:ext uri="{FF2B5EF4-FFF2-40B4-BE49-F238E27FC236}">
                <a16:creationId xmlns:a16="http://schemas.microsoft.com/office/drawing/2014/main" id="{180ACD88-92F4-5D0D-1F98-DFBB355A205A}"/>
              </a:ext>
            </a:extLst>
          </p:cNvPr>
          <p:cNvGraphicFramePr/>
          <p:nvPr>
            <p:extLst>
              <p:ext uri="{D42A27DB-BD31-4B8C-83A1-F6EECF244321}">
                <p14:modId xmlns:p14="http://schemas.microsoft.com/office/powerpoint/2010/main" val="3527621555"/>
              </p:ext>
            </p:extLst>
          </p:nvPr>
        </p:nvGraphicFramePr>
        <p:xfrm>
          <a:off x="838200" y="1690688"/>
          <a:ext cx="10515600" cy="432606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D8EEB678-8A72-D93D-6A46-4DCF64B434FE}"/>
              </a:ext>
            </a:extLst>
          </p:cNvPr>
          <p:cNvSpPr/>
          <p:nvPr/>
        </p:nvSpPr>
        <p:spPr>
          <a:xfrm>
            <a:off x="1101956" y="3228232"/>
            <a:ext cx="278296" cy="2782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49ED9B-42F4-E4C1-B495-DB01C360AE5A}"/>
              </a:ext>
            </a:extLst>
          </p:cNvPr>
          <p:cNvSpPr/>
          <p:nvPr/>
        </p:nvSpPr>
        <p:spPr>
          <a:xfrm>
            <a:off x="1088704" y="3808664"/>
            <a:ext cx="278296" cy="2782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7F83CD6-9416-0EFD-14B3-6E2B1A84389B}"/>
              </a:ext>
            </a:extLst>
          </p:cNvPr>
          <p:cNvSpPr txBox="1"/>
          <p:nvPr/>
        </p:nvSpPr>
        <p:spPr>
          <a:xfrm>
            <a:off x="838200" y="982802"/>
            <a:ext cx="7900304" cy="707886"/>
          </a:xfrm>
          <a:prstGeom prst="rect">
            <a:avLst/>
          </a:prstGeom>
          <a:noFill/>
        </p:spPr>
        <p:txBody>
          <a:bodyPr wrap="none" rtlCol="0">
            <a:spAutoFit/>
          </a:bodyPr>
          <a:lstStyle/>
          <a:p>
            <a:pPr>
              <a:spcAft>
                <a:spcPts val="1200"/>
              </a:spcAft>
            </a:pPr>
            <a:r>
              <a:rPr kumimoji="0" lang="en-US" sz="4000" b="1" i="0" u="none" strike="noStrike" kern="1200" cap="none" spc="0" normalizeH="0" baseline="0" noProof="0" dirty="0">
                <a:ln>
                  <a:noFill/>
                </a:ln>
                <a:solidFill>
                  <a:srgbClr val="FFFFFF"/>
                </a:solidFill>
                <a:effectLst/>
                <a:uLnTx/>
                <a:uFillTx/>
                <a:latin typeface="Arial" charset="0"/>
                <a:cs typeface="Arial" charset="0"/>
              </a:rPr>
              <a:t>But More Likely to Test Positive</a:t>
            </a:r>
            <a:endParaRPr lang="en-US" sz="2400" dirty="0">
              <a:solidFill>
                <a:schemeClr val="bg1"/>
              </a:solidFill>
            </a:endParaRPr>
          </a:p>
        </p:txBody>
      </p:sp>
    </p:spTree>
    <p:extLst>
      <p:ext uri="{BB962C8B-B14F-4D97-AF65-F5344CB8AC3E}">
        <p14:creationId xmlns:p14="http://schemas.microsoft.com/office/powerpoint/2010/main" val="24874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graphicEl>
                                              <a:chart seriesIdx="0" categoryIdx="1" bldStep="ptInCategory"/>
                                            </p:graphicEl>
                                          </p:spTgt>
                                        </p:tgtEl>
                                        <p:attrNameLst>
                                          <p:attrName>style.visibility</p:attrName>
                                        </p:attrNameLst>
                                      </p:cBhvr>
                                      <p:to>
                                        <p:strVal val="visible"/>
                                      </p:to>
                                    </p:set>
                                    <p:animEffect transition="in" filter="fade">
                                      <p:cBhvr>
                                        <p:cTn id="11" dur="500"/>
                                        <p:tgtEl>
                                          <p:spTgt spid="6">
                                            <p:graphicEl>
                                              <a:chart seriesIdx="0" categoryIdx="1" bldStep="ptIn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graphicEl>
                                              <a:chart seriesIdx="1" categoryIdx="1" bldStep="ptInCategory"/>
                                            </p:graphicEl>
                                          </p:spTgt>
                                        </p:tgtEl>
                                        <p:attrNameLst>
                                          <p:attrName>style.visibility</p:attrName>
                                        </p:attrNameLst>
                                      </p:cBhvr>
                                      <p:to>
                                        <p:strVal val="visible"/>
                                      </p:to>
                                    </p:set>
                                    <p:animEffect transition="in" filter="fade">
                                      <p:cBhvr>
                                        <p:cTn id="15" dur="500"/>
                                        <p:tgtEl>
                                          <p:spTgt spid="6">
                                            <p:graphicEl>
                                              <a:chart seriesIdx="1" categoryIdx="1"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El"/>
        </p:bldSub>
      </p:bldGraphic>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60CE9-59D0-1143-A2C3-E93B531E7168}"/>
              </a:ext>
            </a:extLst>
          </p:cNvPr>
          <p:cNvSpPr>
            <a:spLocks noGrp="1"/>
          </p:cNvSpPr>
          <p:nvPr>
            <p:ph type="title"/>
          </p:nvPr>
        </p:nvSpPr>
        <p:spPr>
          <a:xfrm>
            <a:off x="628337" y="365125"/>
            <a:ext cx="11353801" cy="1325563"/>
          </a:xfrm>
        </p:spPr>
        <p:txBody>
          <a:bodyPr>
            <a:noAutofit/>
          </a:bodyPr>
          <a:lstStyle/>
          <a:p>
            <a:r>
              <a:rPr lang="en-US" sz="2800" dirty="0"/>
              <a:t>A recommendation from a health care provider </a:t>
            </a:r>
            <a:br>
              <a:rPr lang="en-US" sz="4000" dirty="0"/>
            </a:br>
            <a:r>
              <a:rPr lang="en-US" sz="4000" dirty="0"/>
              <a:t>Increases the Uptake of COVID-19 Vaccination</a:t>
            </a:r>
          </a:p>
        </p:txBody>
      </p:sp>
      <p:graphicFrame>
        <p:nvGraphicFramePr>
          <p:cNvPr id="4" name="Content Placeholder 3">
            <a:extLst>
              <a:ext uri="{FF2B5EF4-FFF2-40B4-BE49-F238E27FC236}">
                <a16:creationId xmlns:a16="http://schemas.microsoft.com/office/drawing/2014/main" id="{4BEDB30E-09D3-A041-B390-F804FC914E57}"/>
              </a:ext>
            </a:extLst>
          </p:cNvPr>
          <p:cNvGraphicFramePr>
            <a:graphicFrameLocks noGrp="1"/>
          </p:cNvGraphicFramePr>
          <p:nvPr>
            <p:ph idx="1"/>
            <p:extLst>
              <p:ext uri="{D42A27DB-BD31-4B8C-83A1-F6EECF244321}">
                <p14:modId xmlns:p14="http://schemas.microsoft.com/office/powerpoint/2010/main" val="2539054997"/>
              </p:ext>
            </p:extLst>
          </p:nvPr>
        </p:nvGraphicFramePr>
        <p:xfrm>
          <a:off x="472440" y="1690688"/>
          <a:ext cx="11323320" cy="431482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F5AFE322-EF67-AEC5-FC82-5D57C39B21B5}"/>
              </a:ext>
            </a:extLst>
          </p:cNvPr>
          <p:cNvSpPr>
            <a:spLocks noGrp="1"/>
          </p:cNvSpPr>
          <p:nvPr>
            <p:ph type="body" idx="10"/>
          </p:nvPr>
        </p:nvSpPr>
        <p:spPr/>
        <p:txBody>
          <a:bodyPr>
            <a:normAutofit/>
          </a:bodyPr>
          <a:lstStyle/>
          <a:p>
            <a:pPr>
              <a:lnSpc>
                <a:spcPct val="100000"/>
              </a:lnSpc>
              <a:spcBef>
                <a:spcPts val="0"/>
              </a:spcBef>
            </a:pPr>
            <a:r>
              <a:rPr lang="en-US" sz="1200" dirty="0"/>
              <a:t>Nguyen KH, </a:t>
            </a:r>
            <a:r>
              <a:rPr lang="en-US" sz="1200" dirty="0" err="1"/>
              <a:t>Yankey</a:t>
            </a:r>
            <a:r>
              <a:rPr lang="en-US" sz="1200" dirty="0"/>
              <a:t> D, Lu P-J, et al. Report of Health Care Provider Recommendation for COVID-19 Vaccination Among Adults, by Recipient COVID-19 Vaccination Status and Attitudes - United States, April-September 2021. </a:t>
            </a:r>
          </a:p>
          <a:p>
            <a:pPr>
              <a:lnSpc>
                <a:spcPct val="100000"/>
              </a:lnSpc>
              <a:spcBef>
                <a:spcPts val="0"/>
              </a:spcBef>
            </a:pPr>
            <a:r>
              <a:rPr lang="en-US" sz="1200" dirty="0"/>
              <a:t>MMWR </a:t>
            </a:r>
            <a:r>
              <a:rPr lang="en-US" sz="1200" dirty="0" err="1"/>
              <a:t>Morb</a:t>
            </a:r>
            <a:r>
              <a:rPr lang="en-US" sz="1200" dirty="0"/>
              <a:t> Mortal </a:t>
            </a:r>
            <a:r>
              <a:rPr lang="en-US" sz="1200" dirty="0" err="1"/>
              <a:t>Wkly</a:t>
            </a:r>
            <a:r>
              <a:rPr lang="en-US" sz="1200" dirty="0"/>
              <a:t> Rep 2021;70(50):1723–30.</a:t>
            </a:r>
          </a:p>
        </p:txBody>
      </p:sp>
    </p:spTree>
    <p:extLst>
      <p:ext uri="{BB962C8B-B14F-4D97-AF65-F5344CB8AC3E}">
        <p14:creationId xmlns:p14="http://schemas.microsoft.com/office/powerpoint/2010/main" val="2494731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FF42-F2ED-7D47-AECF-991B6173D979}"/>
              </a:ext>
            </a:extLst>
          </p:cNvPr>
          <p:cNvSpPr>
            <a:spLocks noGrp="1"/>
          </p:cNvSpPr>
          <p:nvPr>
            <p:ph type="title"/>
          </p:nvPr>
        </p:nvSpPr>
        <p:spPr/>
        <p:txBody>
          <a:bodyPr>
            <a:noAutofit/>
          </a:bodyPr>
          <a:lstStyle/>
          <a:p>
            <a:r>
              <a:rPr lang="en-US" sz="2800" dirty="0"/>
              <a:t>The more PCPs in a county, </a:t>
            </a:r>
            <a:br>
              <a:rPr lang="en-US" sz="2800" dirty="0"/>
            </a:br>
            <a:r>
              <a:rPr lang="en-US" sz="4000" dirty="0"/>
              <a:t>The Higher the County’s Vaccination Rate</a:t>
            </a:r>
            <a:endParaRPr lang="en-US" sz="3600" dirty="0"/>
          </a:p>
        </p:txBody>
      </p:sp>
      <p:sp>
        <p:nvSpPr>
          <p:cNvPr id="3" name="Text Placeholder 2">
            <a:extLst>
              <a:ext uri="{FF2B5EF4-FFF2-40B4-BE49-F238E27FC236}">
                <a16:creationId xmlns:a16="http://schemas.microsoft.com/office/drawing/2014/main" id="{D1698CCA-0201-9BB7-41E6-C59769DB4EF4}"/>
              </a:ext>
            </a:extLst>
          </p:cNvPr>
          <p:cNvSpPr>
            <a:spLocks noGrp="1"/>
          </p:cNvSpPr>
          <p:nvPr>
            <p:ph type="body" idx="10"/>
          </p:nvPr>
        </p:nvSpPr>
        <p:spPr/>
        <p:txBody>
          <a:bodyPr>
            <a:normAutofit/>
          </a:bodyPr>
          <a:lstStyle/>
          <a:p>
            <a:pPr>
              <a:lnSpc>
                <a:spcPct val="100000"/>
              </a:lnSpc>
              <a:spcBef>
                <a:spcPts val="0"/>
              </a:spcBef>
            </a:pPr>
            <a:r>
              <a:rPr lang="en-US" sz="1200" dirty="0"/>
              <a:t>Multivariable model adjusted for demographic factors, urbanicity, SES, and political leaning.  Data from: Lo C-H, Chiu L, Qian A, et al. Association of Primary Care Physicians Per Capita With COVID-19 Vaccination Rates Among US Counties. JAMA Network Open 2022;5(2):e2147920.</a:t>
            </a:r>
          </a:p>
        </p:txBody>
      </p:sp>
      <p:graphicFrame>
        <p:nvGraphicFramePr>
          <p:cNvPr id="10" name="Chart 9">
            <a:extLst>
              <a:ext uri="{FF2B5EF4-FFF2-40B4-BE49-F238E27FC236}">
                <a16:creationId xmlns:a16="http://schemas.microsoft.com/office/drawing/2014/main" id="{AFB0A232-ADEC-4FDA-DDF7-FEFCF6A010D1}"/>
              </a:ext>
            </a:extLst>
          </p:cNvPr>
          <p:cNvGraphicFramePr/>
          <p:nvPr>
            <p:extLst>
              <p:ext uri="{D42A27DB-BD31-4B8C-83A1-F6EECF244321}">
                <p14:modId xmlns:p14="http://schemas.microsoft.com/office/powerpoint/2010/main" val="2082150771"/>
              </p:ext>
            </p:extLst>
          </p:nvPr>
        </p:nvGraphicFramePr>
        <p:xfrm>
          <a:off x="2829667" y="1506828"/>
          <a:ext cx="8799955" cy="3860915"/>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F4FA78CB-22EB-269A-0A0C-9D0FFFC61876}"/>
              </a:ext>
            </a:extLst>
          </p:cNvPr>
          <p:cNvSpPr txBox="1"/>
          <p:nvPr/>
        </p:nvSpPr>
        <p:spPr>
          <a:xfrm>
            <a:off x="4526521" y="5351172"/>
            <a:ext cx="5149167" cy="461665"/>
          </a:xfrm>
          <a:prstGeom prst="rect">
            <a:avLst/>
          </a:prstGeom>
          <a:noFill/>
        </p:spPr>
        <p:txBody>
          <a:bodyPr wrap="none" rtlCol="0">
            <a:spAutoFit/>
          </a:bodyPr>
          <a:lstStyle/>
          <a:p>
            <a:pPr>
              <a:spcAft>
                <a:spcPts val="1200"/>
              </a:spcAft>
            </a:pPr>
            <a:r>
              <a:rPr lang="en-US" sz="2400" dirty="0">
                <a:solidFill>
                  <a:schemeClr val="bg1"/>
                </a:solidFill>
              </a:rPr>
              <a:t>Decile of PCPs per Capita in County</a:t>
            </a:r>
          </a:p>
        </p:txBody>
      </p:sp>
      <p:sp>
        <p:nvSpPr>
          <p:cNvPr id="12" name="TextBox 11">
            <a:extLst>
              <a:ext uri="{FF2B5EF4-FFF2-40B4-BE49-F238E27FC236}">
                <a16:creationId xmlns:a16="http://schemas.microsoft.com/office/drawing/2014/main" id="{D5F7B38E-7D4F-DA9A-69D8-41E7D56F9CD0}"/>
              </a:ext>
            </a:extLst>
          </p:cNvPr>
          <p:cNvSpPr txBox="1"/>
          <p:nvPr/>
        </p:nvSpPr>
        <p:spPr>
          <a:xfrm>
            <a:off x="369651" y="2509736"/>
            <a:ext cx="2618248" cy="1200329"/>
          </a:xfrm>
          <a:prstGeom prst="rect">
            <a:avLst/>
          </a:prstGeom>
          <a:noFill/>
        </p:spPr>
        <p:txBody>
          <a:bodyPr wrap="square" rtlCol="0">
            <a:spAutoFit/>
          </a:bodyPr>
          <a:lstStyle/>
          <a:p>
            <a:pPr>
              <a:spcAft>
                <a:spcPts val="1200"/>
              </a:spcAft>
            </a:pPr>
            <a:r>
              <a:rPr lang="en-US" sz="2400" dirty="0">
                <a:solidFill>
                  <a:schemeClr val="bg1"/>
                </a:solidFill>
              </a:rPr>
              <a:t>Difference in vaccination rate (adjusted)</a:t>
            </a:r>
          </a:p>
        </p:txBody>
      </p:sp>
      <p:sp>
        <p:nvSpPr>
          <p:cNvPr id="13" name="TextBox 12">
            <a:extLst>
              <a:ext uri="{FF2B5EF4-FFF2-40B4-BE49-F238E27FC236}">
                <a16:creationId xmlns:a16="http://schemas.microsoft.com/office/drawing/2014/main" id="{5435840B-8FA9-7575-25C2-E27250C103B2}"/>
              </a:ext>
            </a:extLst>
          </p:cNvPr>
          <p:cNvSpPr txBox="1"/>
          <p:nvPr/>
        </p:nvSpPr>
        <p:spPr>
          <a:xfrm>
            <a:off x="3158839" y="4259724"/>
            <a:ext cx="1367682" cy="400110"/>
          </a:xfrm>
          <a:prstGeom prst="rect">
            <a:avLst/>
          </a:prstGeom>
          <a:noFill/>
        </p:spPr>
        <p:txBody>
          <a:bodyPr wrap="none" rtlCol="0">
            <a:spAutoFit/>
          </a:bodyPr>
          <a:lstStyle/>
          <a:p>
            <a:pPr algn="ctr">
              <a:spcAft>
                <a:spcPts val="1200"/>
              </a:spcAft>
            </a:pPr>
            <a:r>
              <a:rPr lang="en-US" sz="2000" dirty="0">
                <a:solidFill>
                  <a:schemeClr val="bg1"/>
                </a:solidFill>
              </a:rPr>
              <a:t>Reference</a:t>
            </a:r>
          </a:p>
        </p:txBody>
      </p:sp>
    </p:spTree>
    <p:extLst>
      <p:ext uri="{BB962C8B-B14F-4D97-AF65-F5344CB8AC3E}">
        <p14:creationId xmlns:p14="http://schemas.microsoft.com/office/powerpoint/2010/main" val="3303753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9192-2486-0214-0717-1C10902877DD}"/>
              </a:ext>
            </a:extLst>
          </p:cNvPr>
          <p:cNvSpPr>
            <a:spLocks noGrp="1"/>
          </p:cNvSpPr>
          <p:nvPr>
            <p:ph type="title"/>
          </p:nvPr>
        </p:nvSpPr>
        <p:spPr>
          <a:xfrm>
            <a:off x="838199" y="365125"/>
            <a:ext cx="10997485" cy="1325563"/>
          </a:xfrm>
        </p:spPr>
        <p:txBody>
          <a:bodyPr>
            <a:noAutofit/>
          </a:bodyPr>
          <a:lstStyle/>
          <a:p>
            <a:r>
              <a:rPr lang="en-US" sz="2800" dirty="0"/>
              <a:t>Among the “COVID vaccine-willing” in USA and UK,</a:t>
            </a:r>
            <a:br>
              <a:rPr lang="en-US" sz="2800" dirty="0"/>
            </a:br>
            <a:r>
              <a:rPr lang="en-US" sz="4000" dirty="0"/>
              <a:t>Vaccination Rates by February 2021 </a:t>
            </a:r>
            <a:endParaRPr lang="en-US" sz="2800" dirty="0"/>
          </a:p>
        </p:txBody>
      </p:sp>
      <p:sp>
        <p:nvSpPr>
          <p:cNvPr id="3" name="Text Placeholder 2">
            <a:extLst>
              <a:ext uri="{FF2B5EF4-FFF2-40B4-BE49-F238E27FC236}">
                <a16:creationId xmlns:a16="http://schemas.microsoft.com/office/drawing/2014/main" id="{1A5334C6-ECE1-F2EA-FD09-12E49B27E025}"/>
              </a:ext>
            </a:extLst>
          </p:cNvPr>
          <p:cNvSpPr>
            <a:spLocks noGrp="1"/>
          </p:cNvSpPr>
          <p:nvPr>
            <p:ph type="body" idx="10"/>
          </p:nvPr>
        </p:nvSpPr>
        <p:spPr/>
        <p:txBody>
          <a:bodyPr>
            <a:normAutofit/>
          </a:bodyPr>
          <a:lstStyle/>
          <a:p>
            <a:pPr>
              <a:lnSpc>
                <a:spcPct val="100000"/>
              </a:lnSpc>
              <a:spcBef>
                <a:spcPts val="0"/>
              </a:spcBef>
            </a:pPr>
            <a:r>
              <a:rPr lang="en-US" sz="1200" dirty="0"/>
              <a:t>Data from: Nguyen LH, Joshi AD, Drew DA, Merino J, Ma W, Lo C-H, et al. Self-reported COVID-19 vaccine hesitancy and uptake among participants from different racial and ethnic groups in the United States and United Kingdom. </a:t>
            </a:r>
          </a:p>
          <a:p>
            <a:pPr>
              <a:lnSpc>
                <a:spcPct val="100000"/>
              </a:lnSpc>
              <a:spcBef>
                <a:spcPts val="0"/>
              </a:spcBef>
            </a:pPr>
            <a:r>
              <a:rPr lang="en-US" sz="1200" dirty="0"/>
              <a:t>Nat </a:t>
            </a:r>
            <a:r>
              <a:rPr lang="en-US" sz="1200" dirty="0" err="1"/>
              <a:t>Commun</a:t>
            </a:r>
            <a:r>
              <a:rPr lang="en-US" sz="1200" dirty="0"/>
              <a:t>. 2022 Feb 1;13(1):636.  Odds Ratio is age-adjusted.</a:t>
            </a:r>
          </a:p>
        </p:txBody>
      </p:sp>
      <p:graphicFrame>
        <p:nvGraphicFramePr>
          <p:cNvPr id="7" name="Chart 6">
            <a:extLst>
              <a:ext uri="{FF2B5EF4-FFF2-40B4-BE49-F238E27FC236}">
                <a16:creationId xmlns:a16="http://schemas.microsoft.com/office/drawing/2014/main" id="{FDEC34C9-EA3E-6B89-E842-0C739E4093A0}"/>
              </a:ext>
            </a:extLst>
          </p:cNvPr>
          <p:cNvGraphicFramePr/>
          <p:nvPr>
            <p:extLst>
              <p:ext uri="{D42A27DB-BD31-4B8C-83A1-F6EECF244321}">
                <p14:modId xmlns:p14="http://schemas.microsoft.com/office/powerpoint/2010/main" val="2609515209"/>
              </p:ext>
            </p:extLst>
          </p:nvPr>
        </p:nvGraphicFramePr>
        <p:xfrm>
          <a:off x="1600200" y="1588085"/>
          <a:ext cx="5472448" cy="442866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365968AC-E473-BEA7-5E03-46F42D814065}"/>
              </a:ext>
            </a:extLst>
          </p:cNvPr>
          <p:cNvSpPr txBox="1"/>
          <p:nvPr/>
        </p:nvSpPr>
        <p:spPr>
          <a:xfrm>
            <a:off x="273676" y="2736502"/>
            <a:ext cx="2213885" cy="1200329"/>
          </a:xfrm>
          <a:prstGeom prst="rect">
            <a:avLst/>
          </a:prstGeom>
          <a:noFill/>
        </p:spPr>
        <p:txBody>
          <a:bodyPr wrap="square" rtlCol="0">
            <a:spAutoFit/>
          </a:bodyPr>
          <a:lstStyle/>
          <a:p>
            <a:pPr>
              <a:spcAft>
                <a:spcPts val="1200"/>
              </a:spcAft>
            </a:pPr>
            <a:r>
              <a:rPr lang="en-US" sz="2400" dirty="0">
                <a:solidFill>
                  <a:schemeClr val="bg1"/>
                </a:solidFill>
              </a:rPr>
              <a:t>Vaccination Odds Ratio (adjusted)</a:t>
            </a:r>
          </a:p>
        </p:txBody>
      </p:sp>
      <p:sp>
        <p:nvSpPr>
          <p:cNvPr id="9" name="TextBox 8">
            <a:extLst>
              <a:ext uri="{FF2B5EF4-FFF2-40B4-BE49-F238E27FC236}">
                <a16:creationId xmlns:a16="http://schemas.microsoft.com/office/drawing/2014/main" id="{3DF78F26-1F95-D530-3725-4F9DE5EE4B59}"/>
              </a:ext>
            </a:extLst>
          </p:cNvPr>
          <p:cNvSpPr txBox="1"/>
          <p:nvPr/>
        </p:nvSpPr>
        <p:spPr>
          <a:xfrm>
            <a:off x="2926724" y="1951985"/>
            <a:ext cx="3584553" cy="461665"/>
          </a:xfrm>
          <a:prstGeom prst="rect">
            <a:avLst/>
          </a:prstGeom>
          <a:noFill/>
        </p:spPr>
        <p:txBody>
          <a:bodyPr wrap="square" rtlCol="0">
            <a:spAutoFit/>
          </a:bodyPr>
          <a:lstStyle/>
          <a:p>
            <a:pPr algn="ctr">
              <a:spcAft>
                <a:spcPts val="1200"/>
              </a:spcAft>
            </a:pPr>
            <a:r>
              <a:rPr lang="en-US" sz="2400" dirty="0">
                <a:solidFill>
                  <a:schemeClr val="bg1"/>
                </a:solidFill>
              </a:rPr>
              <a:t>USA</a:t>
            </a:r>
          </a:p>
        </p:txBody>
      </p:sp>
      <p:graphicFrame>
        <p:nvGraphicFramePr>
          <p:cNvPr id="10" name="Chart 9">
            <a:extLst>
              <a:ext uri="{FF2B5EF4-FFF2-40B4-BE49-F238E27FC236}">
                <a16:creationId xmlns:a16="http://schemas.microsoft.com/office/drawing/2014/main" id="{0142689A-FF85-E9DF-9D44-63CB8B80B807}"/>
              </a:ext>
            </a:extLst>
          </p:cNvPr>
          <p:cNvGraphicFramePr/>
          <p:nvPr>
            <p:extLst>
              <p:ext uri="{D42A27DB-BD31-4B8C-83A1-F6EECF244321}">
                <p14:modId xmlns:p14="http://schemas.microsoft.com/office/powerpoint/2010/main" val="931558763"/>
              </p:ext>
            </p:extLst>
          </p:nvPr>
        </p:nvGraphicFramePr>
        <p:xfrm>
          <a:off x="6511277" y="1602200"/>
          <a:ext cx="5472448" cy="442866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ADFBF778-C47B-A2EC-E594-5889606ECE03}"/>
              </a:ext>
            </a:extLst>
          </p:cNvPr>
          <p:cNvSpPr txBox="1"/>
          <p:nvPr/>
        </p:nvSpPr>
        <p:spPr>
          <a:xfrm>
            <a:off x="7834648" y="1951985"/>
            <a:ext cx="3587705" cy="461665"/>
          </a:xfrm>
          <a:prstGeom prst="rect">
            <a:avLst/>
          </a:prstGeom>
          <a:noFill/>
        </p:spPr>
        <p:txBody>
          <a:bodyPr wrap="square" rtlCol="0">
            <a:spAutoFit/>
          </a:bodyPr>
          <a:lstStyle/>
          <a:p>
            <a:pPr algn="ctr">
              <a:spcAft>
                <a:spcPts val="1200"/>
              </a:spcAft>
            </a:pPr>
            <a:r>
              <a:rPr lang="en-US" sz="2400" dirty="0">
                <a:solidFill>
                  <a:schemeClr val="bg1"/>
                </a:solidFill>
              </a:rPr>
              <a:t>UK</a:t>
            </a:r>
          </a:p>
        </p:txBody>
      </p:sp>
    </p:spTree>
    <p:extLst>
      <p:ext uri="{BB962C8B-B14F-4D97-AF65-F5344CB8AC3E}">
        <p14:creationId xmlns:p14="http://schemas.microsoft.com/office/powerpoint/2010/main" val="371384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10" dur="500"/>
                                        <p:tgtEl>
                                          <p:spTgt spid="7">
                                            <p:graphicEl>
                                              <a:chart seriesIdx="-3" categoryIdx="-3" bldStep="gridLegend"/>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graphicEl>
                                              <a:chart seriesIdx="0" categoryIdx="0" bldStep="ptInCategory"/>
                                            </p:graphicEl>
                                          </p:spTgt>
                                        </p:tgtEl>
                                        <p:attrNameLst>
                                          <p:attrName>style.visibility</p:attrName>
                                        </p:attrNameLst>
                                      </p:cBhvr>
                                      <p:to>
                                        <p:strVal val="visible"/>
                                      </p:to>
                                    </p:set>
                                    <p:animEffect transition="in" filter="fade">
                                      <p:cBhvr>
                                        <p:cTn id="16" dur="500"/>
                                        <p:tgtEl>
                                          <p:spTgt spid="7">
                                            <p:graphicEl>
                                              <a:chart seriesIdx="0" categoryIdx="0" bldStep="ptInCategory"/>
                                            </p:graphic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graphicEl>
                                              <a:chart seriesIdx="0" categoryIdx="1" bldStep="ptInCategory"/>
                                            </p:graphicEl>
                                          </p:spTgt>
                                        </p:tgtEl>
                                        <p:attrNameLst>
                                          <p:attrName>style.visibility</p:attrName>
                                        </p:attrNameLst>
                                      </p:cBhvr>
                                      <p:to>
                                        <p:strVal val="visible"/>
                                      </p:to>
                                    </p:set>
                                    <p:animEffect transition="in" filter="fade">
                                      <p:cBhvr>
                                        <p:cTn id="20" dur="500"/>
                                        <p:tgtEl>
                                          <p:spTgt spid="7">
                                            <p:graphicEl>
                                              <a:chart seriesIdx="0" categoryIdx="1" bldStep="ptInCategory"/>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28" dur="500"/>
                                        <p:tgtEl>
                                          <p:spTgt spid="10">
                                            <p:graphicEl>
                                              <a:chart seriesIdx="-3" categoryIdx="-3" bldStep="gridLegend"/>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graphicEl>
                                              <a:chart seriesIdx="0" categoryIdx="0" bldStep="ptInCategory"/>
                                            </p:graphicEl>
                                          </p:spTgt>
                                        </p:tgtEl>
                                        <p:attrNameLst>
                                          <p:attrName>style.visibility</p:attrName>
                                        </p:attrNameLst>
                                      </p:cBhvr>
                                      <p:to>
                                        <p:strVal val="visible"/>
                                      </p:to>
                                    </p:set>
                                    <p:animEffect transition="in" filter="fade">
                                      <p:cBhvr>
                                        <p:cTn id="31" dur="500"/>
                                        <p:tgtEl>
                                          <p:spTgt spid="10">
                                            <p:graphicEl>
                                              <a:chart seriesIdx="0" categoryIdx="0" bldStep="ptInCategory"/>
                                            </p:graphicEl>
                                          </p:spTgt>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
                                            <p:graphicEl>
                                              <a:chart seriesIdx="0" categoryIdx="1" bldStep="ptInCategory"/>
                                            </p:graphicEl>
                                          </p:spTgt>
                                        </p:tgtEl>
                                        <p:attrNameLst>
                                          <p:attrName>style.visibility</p:attrName>
                                        </p:attrNameLst>
                                      </p:cBhvr>
                                      <p:to>
                                        <p:strVal val="visible"/>
                                      </p:to>
                                    </p:set>
                                    <p:animEffect transition="in" filter="fade">
                                      <p:cBhvr>
                                        <p:cTn id="35" dur="500"/>
                                        <p:tgtEl>
                                          <p:spTgt spid="10">
                                            <p:graphicEl>
                                              <a:chart seriesIdx="0" categoryIdx="1"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El"/>
        </p:bldSub>
      </p:bldGraphic>
      <p:bldP spid="8" grpId="0"/>
      <p:bldP spid="9" grpId="0"/>
      <p:bldGraphic spid="10" grpId="0" uiExpand="1">
        <p:bldSub>
          <a:bldChart bld="categoryEl"/>
        </p:bldSub>
      </p:bldGraphic>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82B48-2F88-983B-72FC-1ADD55861BFE}"/>
              </a:ext>
            </a:extLst>
          </p:cNvPr>
          <p:cNvSpPr>
            <a:spLocks noGrp="1"/>
          </p:cNvSpPr>
          <p:nvPr>
            <p:ph type="title"/>
          </p:nvPr>
        </p:nvSpPr>
        <p:spPr/>
        <p:txBody>
          <a:bodyPr>
            <a:noAutofit/>
          </a:bodyPr>
          <a:lstStyle/>
          <a:p>
            <a:r>
              <a:rPr lang="en-US" sz="2800" dirty="0"/>
              <a:t>Americans are spending less time annually </a:t>
            </a:r>
            <a:br>
              <a:rPr lang="en-US" dirty="0"/>
            </a:br>
            <a:r>
              <a:rPr lang="en-US" dirty="0"/>
              <a:t>With a Primary Care Doctor</a:t>
            </a:r>
          </a:p>
        </p:txBody>
      </p:sp>
      <p:sp>
        <p:nvSpPr>
          <p:cNvPr id="4" name="Text Placeholder 3">
            <a:extLst>
              <a:ext uri="{FF2B5EF4-FFF2-40B4-BE49-F238E27FC236}">
                <a16:creationId xmlns:a16="http://schemas.microsoft.com/office/drawing/2014/main" id="{CF7D6601-DB2D-A53D-96BA-CD99AEEC4A22}"/>
              </a:ext>
            </a:extLst>
          </p:cNvPr>
          <p:cNvSpPr>
            <a:spLocks noGrp="1"/>
          </p:cNvSpPr>
          <p:nvPr>
            <p:ph type="body" idx="10"/>
          </p:nvPr>
        </p:nvSpPr>
        <p:spPr>
          <a:xfrm>
            <a:off x="-1" y="6016753"/>
            <a:ext cx="8487177" cy="841248"/>
          </a:xfrm>
        </p:spPr>
        <p:txBody>
          <a:bodyPr/>
          <a:lstStyle/>
          <a:p>
            <a:pPr>
              <a:lnSpc>
                <a:spcPct val="100000"/>
              </a:lnSpc>
              <a:spcBef>
                <a:spcPts val="0"/>
              </a:spcBef>
            </a:pPr>
            <a:r>
              <a:rPr lang="en-US" sz="1200" dirty="0"/>
              <a:t>Data from: Gaffney A, Himmelstein DU, Dickman S, McCormick D, Cai C, Woolhandler S. Trends and Disparities in the Distribution of Outpatient Physicians’ Annual Face Time with Patients, 1979–2018. J Gen Intern Med [Internet]. 2022 Jun 6.</a:t>
            </a:r>
          </a:p>
        </p:txBody>
      </p:sp>
      <p:sp>
        <p:nvSpPr>
          <p:cNvPr id="5" name="TextBox 4">
            <a:extLst>
              <a:ext uri="{FF2B5EF4-FFF2-40B4-BE49-F238E27FC236}">
                <a16:creationId xmlns:a16="http://schemas.microsoft.com/office/drawing/2014/main" id="{EF874327-71B3-492D-E467-C8F60EECE091}"/>
              </a:ext>
            </a:extLst>
          </p:cNvPr>
          <p:cNvSpPr txBox="1"/>
          <p:nvPr/>
        </p:nvSpPr>
        <p:spPr>
          <a:xfrm>
            <a:off x="421771" y="2499610"/>
            <a:ext cx="1989206" cy="1200329"/>
          </a:xfrm>
          <a:prstGeom prst="rect">
            <a:avLst/>
          </a:prstGeom>
          <a:noFill/>
        </p:spPr>
        <p:txBody>
          <a:bodyPr wrap="square" rtlCol="0">
            <a:spAutoFit/>
          </a:bodyPr>
          <a:lstStyle/>
          <a:p>
            <a:pPr>
              <a:spcAft>
                <a:spcPts val="1200"/>
              </a:spcAft>
            </a:pPr>
            <a:r>
              <a:rPr lang="en-US" sz="2400" dirty="0">
                <a:solidFill>
                  <a:schemeClr val="bg1"/>
                </a:solidFill>
              </a:rPr>
              <a:t>Annual Minutes per Capita</a:t>
            </a:r>
          </a:p>
        </p:txBody>
      </p:sp>
      <p:graphicFrame>
        <p:nvGraphicFramePr>
          <p:cNvPr id="9" name="Table 9">
            <a:extLst>
              <a:ext uri="{FF2B5EF4-FFF2-40B4-BE49-F238E27FC236}">
                <a16:creationId xmlns:a16="http://schemas.microsoft.com/office/drawing/2014/main" id="{6057C25B-1BF6-CD0A-B8C7-CFE957DC7BA9}"/>
              </a:ext>
            </a:extLst>
          </p:cNvPr>
          <p:cNvGraphicFramePr>
            <a:graphicFrameLocks noGrp="1"/>
          </p:cNvGraphicFramePr>
          <p:nvPr>
            <p:extLst>
              <p:ext uri="{D42A27DB-BD31-4B8C-83A1-F6EECF244321}">
                <p14:modId xmlns:p14="http://schemas.microsoft.com/office/powerpoint/2010/main" val="3293324430"/>
              </p:ext>
            </p:extLst>
          </p:nvPr>
        </p:nvGraphicFramePr>
        <p:xfrm>
          <a:off x="2243579" y="5409127"/>
          <a:ext cx="9373175" cy="457200"/>
        </p:xfrm>
        <a:graphic>
          <a:graphicData uri="http://schemas.openxmlformats.org/drawingml/2006/table">
            <a:tbl>
              <a:tblPr>
                <a:tableStyleId>{5C22544A-7EE6-4342-B048-85BDC9FD1C3A}</a:tableStyleId>
              </a:tblPr>
              <a:tblGrid>
                <a:gridCol w="1339025">
                  <a:extLst>
                    <a:ext uri="{9D8B030D-6E8A-4147-A177-3AD203B41FA5}">
                      <a16:colId xmlns:a16="http://schemas.microsoft.com/office/drawing/2014/main" val="3670680954"/>
                    </a:ext>
                  </a:extLst>
                </a:gridCol>
                <a:gridCol w="1339025">
                  <a:extLst>
                    <a:ext uri="{9D8B030D-6E8A-4147-A177-3AD203B41FA5}">
                      <a16:colId xmlns:a16="http://schemas.microsoft.com/office/drawing/2014/main" val="2678258395"/>
                    </a:ext>
                  </a:extLst>
                </a:gridCol>
                <a:gridCol w="1339025">
                  <a:extLst>
                    <a:ext uri="{9D8B030D-6E8A-4147-A177-3AD203B41FA5}">
                      <a16:colId xmlns:a16="http://schemas.microsoft.com/office/drawing/2014/main" val="343913815"/>
                    </a:ext>
                  </a:extLst>
                </a:gridCol>
                <a:gridCol w="1339025">
                  <a:extLst>
                    <a:ext uri="{9D8B030D-6E8A-4147-A177-3AD203B41FA5}">
                      <a16:colId xmlns:a16="http://schemas.microsoft.com/office/drawing/2014/main" val="2540520699"/>
                    </a:ext>
                  </a:extLst>
                </a:gridCol>
                <a:gridCol w="1339025">
                  <a:extLst>
                    <a:ext uri="{9D8B030D-6E8A-4147-A177-3AD203B41FA5}">
                      <a16:colId xmlns:a16="http://schemas.microsoft.com/office/drawing/2014/main" val="1854875503"/>
                    </a:ext>
                  </a:extLst>
                </a:gridCol>
                <a:gridCol w="1339025">
                  <a:extLst>
                    <a:ext uri="{9D8B030D-6E8A-4147-A177-3AD203B41FA5}">
                      <a16:colId xmlns:a16="http://schemas.microsoft.com/office/drawing/2014/main" val="567922219"/>
                    </a:ext>
                  </a:extLst>
                </a:gridCol>
                <a:gridCol w="1339025">
                  <a:extLst>
                    <a:ext uri="{9D8B030D-6E8A-4147-A177-3AD203B41FA5}">
                      <a16:colId xmlns:a16="http://schemas.microsoft.com/office/drawing/2014/main" val="3369542685"/>
                    </a:ext>
                  </a:extLst>
                </a:gridCol>
              </a:tblGrid>
              <a:tr h="370840">
                <a:tc>
                  <a:txBody>
                    <a:bodyPr/>
                    <a:lstStyle/>
                    <a:p>
                      <a:pPr algn="r"/>
                      <a:r>
                        <a:rPr lang="en-US" sz="2400" dirty="0">
                          <a:solidFill>
                            <a:schemeClr val="bg1"/>
                          </a:solidFill>
                        </a:rPr>
                        <a:t>2005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2400" dirty="0">
                          <a:solidFill>
                            <a:schemeClr val="bg1"/>
                          </a:solidFill>
                        </a:rPr>
                        <a:t>2007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2400" dirty="0">
                          <a:solidFill>
                            <a:schemeClr val="bg1"/>
                          </a:solidFill>
                        </a:rPr>
                        <a:t>2009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2400" dirty="0">
                          <a:solidFill>
                            <a:schemeClr val="bg1"/>
                          </a:solidFill>
                        </a:rPr>
                        <a:t>2011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2400" dirty="0">
                          <a:solidFill>
                            <a:schemeClr val="bg1"/>
                          </a:solidFill>
                        </a:rPr>
                        <a:t>2013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2400" dirty="0">
                          <a:solidFill>
                            <a:schemeClr val="bg1"/>
                          </a:solidFill>
                        </a:rPr>
                        <a:t>2015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2400" dirty="0">
                          <a:solidFill>
                            <a:schemeClr val="bg1"/>
                          </a:solidFill>
                        </a:rPr>
                        <a:t>2017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8700821"/>
                  </a:ext>
                </a:extLst>
              </a:tr>
            </a:tbl>
          </a:graphicData>
        </a:graphic>
      </p:graphicFrame>
      <p:graphicFrame>
        <p:nvGraphicFramePr>
          <p:cNvPr id="10" name="Table 10">
            <a:extLst>
              <a:ext uri="{FF2B5EF4-FFF2-40B4-BE49-F238E27FC236}">
                <a16:creationId xmlns:a16="http://schemas.microsoft.com/office/drawing/2014/main" id="{6B1B8E41-9AF5-2499-E579-8AAB4436E62A}"/>
              </a:ext>
            </a:extLst>
          </p:cNvPr>
          <p:cNvGraphicFramePr>
            <a:graphicFrameLocks noGrp="1"/>
          </p:cNvGraphicFramePr>
          <p:nvPr>
            <p:extLst>
              <p:ext uri="{D42A27DB-BD31-4B8C-83A1-F6EECF244321}">
                <p14:modId xmlns:p14="http://schemas.microsoft.com/office/powerpoint/2010/main" val="2585226303"/>
              </p:ext>
            </p:extLst>
          </p:nvPr>
        </p:nvGraphicFramePr>
        <p:xfrm>
          <a:off x="2151124" y="1780154"/>
          <a:ext cx="920838" cy="4110515"/>
        </p:xfrm>
        <a:graphic>
          <a:graphicData uri="http://schemas.openxmlformats.org/drawingml/2006/table">
            <a:tbl>
              <a:tblPr>
                <a:tableStyleId>{5C22544A-7EE6-4342-B048-85BDC9FD1C3A}</a:tableStyleId>
              </a:tblPr>
              <a:tblGrid>
                <a:gridCol w="920838">
                  <a:extLst>
                    <a:ext uri="{9D8B030D-6E8A-4147-A177-3AD203B41FA5}">
                      <a16:colId xmlns:a16="http://schemas.microsoft.com/office/drawing/2014/main" val="3641666036"/>
                    </a:ext>
                  </a:extLst>
                </a:gridCol>
              </a:tblGrid>
              <a:tr h="822103">
                <a:tc>
                  <a:txBody>
                    <a:bodyPr/>
                    <a:lstStyle/>
                    <a:p>
                      <a:pPr algn="r"/>
                      <a:r>
                        <a:rPr lang="en-US" sz="2400" dirty="0">
                          <a:solidFill>
                            <a:schemeClr val="bg1"/>
                          </a:solidFill>
                        </a:rPr>
                        <a:t>40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6072144"/>
                  </a:ext>
                </a:extLst>
              </a:tr>
              <a:tr h="822103">
                <a:tc>
                  <a:txBody>
                    <a:bodyPr/>
                    <a:lstStyle/>
                    <a:p>
                      <a:pPr algn="r"/>
                      <a:r>
                        <a:rPr lang="en-US" sz="2400" dirty="0">
                          <a:solidFill>
                            <a:schemeClr val="bg1"/>
                          </a:solidFill>
                        </a:rPr>
                        <a:t>30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2788776"/>
                  </a:ext>
                </a:extLst>
              </a:tr>
              <a:tr h="822103">
                <a:tc>
                  <a:txBody>
                    <a:bodyPr/>
                    <a:lstStyle/>
                    <a:p>
                      <a:pPr algn="r"/>
                      <a:r>
                        <a:rPr lang="en-US" sz="2400" dirty="0">
                          <a:solidFill>
                            <a:schemeClr val="bg1"/>
                          </a:solidFill>
                        </a:rPr>
                        <a:t>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32480341"/>
                  </a:ext>
                </a:extLst>
              </a:tr>
              <a:tr h="822103">
                <a:tc>
                  <a:txBody>
                    <a:bodyPr/>
                    <a:lstStyle/>
                    <a:p>
                      <a:pPr algn="r"/>
                      <a:r>
                        <a:rPr lang="en-US" sz="2400" dirty="0">
                          <a:solidFill>
                            <a:schemeClr val="bg1"/>
                          </a:solidFill>
                        </a:rPr>
                        <a:t>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8470792"/>
                  </a:ext>
                </a:extLst>
              </a:tr>
              <a:tr h="822103">
                <a:tc>
                  <a:txBody>
                    <a:bodyPr/>
                    <a:lstStyle/>
                    <a:p>
                      <a:pPr algn="r"/>
                      <a:r>
                        <a:rPr lang="en-US" sz="2400" dirty="0">
                          <a:solidFill>
                            <a:schemeClr val="bg1"/>
                          </a:solidFill>
                        </a:rPr>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1816399"/>
                  </a:ext>
                </a:extLst>
              </a:tr>
            </a:tbl>
          </a:graphicData>
        </a:graphic>
      </p:graphicFrame>
      <p:graphicFrame>
        <p:nvGraphicFramePr>
          <p:cNvPr id="11" name="Table 11">
            <a:extLst>
              <a:ext uri="{FF2B5EF4-FFF2-40B4-BE49-F238E27FC236}">
                <a16:creationId xmlns:a16="http://schemas.microsoft.com/office/drawing/2014/main" id="{32F09CC7-BCB4-0424-ECCC-D4169E984549}"/>
              </a:ext>
            </a:extLst>
          </p:cNvPr>
          <p:cNvGraphicFramePr>
            <a:graphicFrameLocks noGrp="1"/>
          </p:cNvGraphicFramePr>
          <p:nvPr>
            <p:extLst>
              <p:ext uri="{D42A27DB-BD31-4B8C-83A1-F6EECF244321}">
                <p14:modId xmlns:p14="http://schemas.microsoft.com/office/powerpoint/2010/main" val="2856344921"/>
              </p:ext>
            </p:extLst>
          </p:nvPr>
        </p:nvGraphicFramePr>
        <p:xfrm>
          <a:off x="3071962" y="2012303"/>
          <a:ext cx="8647813" cy="3307356"/>
        </p:xfrm>
        <a:graphic>
          <a:graphicData uri="http://schemas.openxmlformats.org/drawingml/2006/table">
            <a:tbl>
              <a:tblPr>
                <a:tableStyleId>{5C22544A-7EE6-4342-B048-85BDC9FD1C3A}</a:tableStyleId>
              </a:tblPr>
              <a:tblGrid>
                <a:gridCol w="8647813">
                  <a:extLst>
                    <a:ext uri="{9D8B030D-6E8A-4147-A177-3AD203B41FA5}">
                      <a16:colId xmlns:a16="http://schemas.microsoft.com/office/drawing/2014/main" val="3954047984"/>
                    </a:ext>
                  </a:extLst>
                </a:gridCol>
              </a:tblGrid>
              <a:tr h="826839">
                <a:tc>
                  <a:txBody>
                    <a:bodyPr/>
                    <a:lstStyle/>
                    <a:p>
                      <a:endParaRPr lang="en-US" dirty="0"/>
                    </a:p>
                  </a:txBody>
                  <a:tcPr>
                    <a:lnB w="9525"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216979591"/>
                  </a:ext>
                </a:extLst>
              </a:tr>
              <a:tr h="826839">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3235687868"/>
                  </a:ext>
                </a:extLst>
              </a:tr>
              <a:tr h="826839">
                <a:tc>
                  <a:txBody>
                    <a:bodyPr/>
                    <a:lstStyle/>
                    <a:p>
                      <a:endParaRPr lang="en-US" dirty="0"/>
                    </a:p>
                  </a:txBody>
                  <a:tcP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1840710280"/>
                  </a:ext>
                </a:extLst>
              </a:tr>
              <a:tr h="826839">
                <a:tc>
                  <a:txBody>
                    <a:bodyPr/>
                    <a:lstStyle/>
                    <a:p>
                      <a:endParaRPr lang="en-US" dirty="0"/>
                    </a:p>
                  </a:txBody>
                  <a:tcPr>
                    <a:lnT w="9525" cap="flat" cmpd="sng" algn="ctr">
                      <a:solidFill>
                        <a:schemeClr val="tx1"/>
                      </a:solidFill>
                      <a:prstDash val="sysDot"/>
                      <a:round/>
                      <a:headEnd type="none" w="med" len="med"/>
                      <a:tailEnd type="none" w="med" len="med"/>
                    </a:lnT>
                    <a:solidFill>
                      <a:schemeClr val="bg1"/>
                    </a:solidFill>
                  </a:tcPr>
                </a:tc>
                <a:extLst>
                  <a:ext uri="{0D108BD9-81ED-4DB2-BD59-A6C34878D82A}">
                    <a16:rowId xmlns:a16="http://schemas.microsoft.com/office/drawing/2014/main" val="1021852140"/>
                  </a:ext>
                </a:extLst>
              </a:tr>
            </a:tbl>
          </a:graphicData>
        </a:graphic>
      </p:graphicFrame>
      <p:sp>
        <p:nvSpPr>
          <p:cNvPr id="14" name="Freeform 13">
            <a:extLst>
              <a:ext uri="{FF2B5EF4-FFF2-40B4-BE49-F238E27FC236}">
                <a16:creationId xmlns:a16="http://schemas.microsoft.com/office/drawing/2014/main" id="{7911788D-FA22-C6AF-3CF9-01B9920E48BF}"/>
              </a:ext>
            </a:extLst>
          </p:cNvPr>
          <p:cNvSpPr/>
          <p:nvPr/>
        </p:nvSpPr>
        <p:spPr>
          <a:xfrm>
            <a:off x="3054318" y="2248525"/>
            <a:ext cx="8665457" cy="502170"/>
          </a:xfrm>
          <a:custGeom>
            <a:avLst/>
            <a:gdLst>
              <a:gd name="connsiteX0" fmla="*/ 0 w 7674964"/>
              <a:gd name="connsiteY0" fmla="*/ 0 h 502170"/>
              <a:gd name="connsiteX1" fmla="*/ 577121 w 7674964"/>
              <a:gd name="connsiteY1" fmla="*/ 179882 h 502170"/>
              <a:gd name="connsiteX2" fmla="*/ 1768839 w 7674964"/>
              <a:gd name="connsiteY2" fmla="*/ 284813 h 502170"/>
              <a:gd name="connsiteX3" fmla="*/ 2893102 w 7674964"/>
              <a:gd name="connsiteY3" fmla="*/ 172386 h 502170"/>
              <a:gd name="connsiteX4" fmla="*/ 3657600 w 7674964"/>
              <a:gd name="connsiteY4" fmla="*/ 142406 h 502170"/>
              <a:gd name="connsiteX5" fmla="*/ 4714406 w 7674964"/>
              <a:gd name="connsiteY5" fmla="*/ 149901 h 502170"/>
              <a:gd name="connsiteX6" fmla="*/ 5351488 w 7674964"/>
              <a:gd name="connsiteY6" fmla="*/ 307298 h 502170"/>
              <a:gd name="connsiteX7" fmla="*/ 6438275 w 7674964"/>
              <a:gd name="connsiteY7" fmla="*/ 359764 h 502170"/>
              <a:gd name="connsiteX8" fmla="*/ 7674964 w 7674964"/>
              <a:gd name="connsiteY8" fmla="*/ 502170 h 50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4964" h="502170">
                <a:moveTo>
                  <a:pt x="0" y="0"/>
                </a:moveTo>
                <a:lnTo>
                  <a:pt x="577121" y="179882"/>
                </a:lnTo>
                <a:lnTo>
                  <a:pt x="1768839" y="284813"/>
                </a:lnTo>
                <a:lnTo>
                  <a:pt x="2893102" y="172386"/>
                </a:lnTo>
                <a:lnTo>
                  <a:pt x="3657600" y="142406"/>
                </a:lnTo>
                <a:lnTo>
                  <a:pt x="4714406" y="149901"/>
                </a:lnTo>
                <a:lnTo>
                  <a:pt x="5351488" y="307298"/>
                </a:lnTo>
                <a:lnTo>
                  <a:pt x="6438275" y="359764"/>
                </a:lnTo>
                <a:lnTo>
                  <a:pt x="7674964" y="502170"/>
                </a:lnTo>
              </a:path>
            </a:pathLst>
          </a:custGeom>
          <a:noFill/>
          <a:ln w="7620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8F1342DB-86C7-019A-11A8-6D879E00900B}"/>
              </a:ext>
            </a:extLst>
          </p:cNvPr>
          <p:cNvSpPr/>
          <p:nvPr/>
        </p:nvSpPr>
        <p:spPr>
          <a:xfrm>
            <a:off x="3071963" y="3522689"/>
            <a:ext cx="8650346" cy="547141"/>
          </a:xfrm>
          <a:custGeom>
            <a:avLst/>
            <a:gdLst>
              <a:gd name="connsiteX0" fmla="*/ 0 w 7742419"/>
              <a:gd name="connsiteY0" fmla="*/ 547141 h 547141"/>
              <a:gd name="connsiteX1" fmla="*/ 599606 w 7742419"/>
              <a:gd name="connsiteY1" fmla="*/ 427219 h 547141"/>
              <a:gd name="connsiteX2" fmla="*/ 1776334 w 7742419"/>
              <a:gd name="connsiteY2" fmla="*/ 374754 h 547141"/>
              <a:gd name="connsiteX3" fmla="*/ 2443396 w 7742419"/>
              <a:gd name="connsiteY3" fmla="*/ 299803 h 547141"/>
              <a:gd name="connsiteX4" fmla="*/ 2998032 w 7742419"/>
              <a:gd name="connsiteY4" fmla="*/ 262327 h 547141"/>
              <a:gd name="connsiteX5" fmla="*/ 3560163 w 7742419"/>
              <a:gd name="connsiteY5" fmla="*/ 119921 h 547141"/>
              <a:gd name="connsiteX6" fmla="*/ 4182255 w 7742419"/>
              <a:gd name="connsiteY6" fmla="*/ 142406 h 547141"/>
              <a:gd name="connsiteX7" fmla="*/ 4781862 w 7742419"/>
              <a:gd name="connsiteY7" fmla="*/ 67455 h 547141"/>
              <a:gd name="connsiteX8" fmla="*/ 5366478 w 7742419"/>
              <a:gd name="connsiteY8" fmla="*/ 82445 h 547141"/>
              <a:gd name="connsiteX9" fmla="*/ 5943600 w 7742419"/>
              <a:gd name="connsiteY9" fmla="*/ 0 h 547141"/>
              <a:gd name="connsiteX10" fmla="*/ 7742419 w 7742419"/>
              <a:gd name="connsiteY10" fmla="*/ 239842 h 547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42419" h="547141">
                <a:moveTo>
                  <a:pt x="0" y="547141"/>
                </a:moveTo>
                <a:lnTo>
                  <a:pt x="599606" y="427219"/>
                </a:lnTo>
                <a:lnTo>
                  <a:pt x="1776334" y="374754"/>
                </a:lnTo>
                <a:lnTo>
                  <a:pt x="2443396" y="299803"/>
                </a:lnTo>
                <a:lnTo>
                  <a:pt x="2998032" y="262327"/>
                </a:lnTo>
                <a:lnTo>
                  <a:pt x="3560163" y="119921"/>
                </a:lnTo>
                <a:lnTo>
                  <a:pt x="4182255" y="142406"/>
                </a:lnTo>
                <a:lnTo>
                  <a:pt x="4781862" y="67455"/>
                </a:lnTo>
                <a:lnTo>
                  <a:pt x="5366478" y="82445"/>
                </a:lnTo>
                <a:lnTo>
                  <a:pt x="5943600" y="0"/>
                </a:lnTo>
                <a:lnTo>
                  <a:pt x="7742419" y="239842"/>
                </a:lnTo>
              </a:path>
            </a:pathLst>
          </a:custGeom>
          <a:noFill/>
          <a:ln w="762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3362F0A3-9EB5-A689-AD61-E61FA83D8AEF}"/>
              </a:ext>
            </a:extLst>
          </p:cNvPr>
          <p:cNvSpPr/>
          <p:nvPr/>
        </p:nvSpPr>
        <p:spPr>
          <a:xfrm>
            <a:off x="3054334" y="4084820"/>
            <a:ext cx="8675469" cy="97436"/>
          </a:xfrm>
          <a:custGeom>
            <a:avLst/>
            <a:gdLst>
              <a:gd name="connsiteX0" fmla="*/ 0 w 7764905"/>
              <a:gd name="connsiteY0" fmla="*/ 74950 h 97436"/>
              <a:gd name="connsiteX1" fmla="*/ 2563318 w 7764905"/>
              <a:gd name="connsiteY1" fmla="*/ 82446 h 97436"/>
              <a:gd name="connsiteX2" fmla="*/ 3627620 w 7764905"/>
              <a:gd name="connsiteY2" fmla="*/ 89941 h 97436"/>
              <a:gd name="connsiteX3" fmla="*/ 4227227 w 7764905"/>
              <a:gd name="connsiteY3" fmla="*/ 74950 h 97436"/>
              <a:gd name="connsiteX4" fmla="*/ 5388964 w 7764905"/>
              <a:gd name="connsiteY4" fmla="*/ 97436 h 97436"/>
              <a:gd name="connsiteX5" fmla="*/ 5981076 w 7764905"/>
              <a:gd name="connsiteY5" fmla="*/ 0 h 97436"/>
              <a:gd name="connsiteX6" fmla="*/ 6558197 w 7764905"/>
              <a:gd name="connsiteY6" fmla="*/ 52465 h 97436"/>
              <a:gd name="connsiteX7" fmla="*/ 7764905 w 7764905"/>
              <a:gd name="connsiteY7" fmla="*/ 44970 h 9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4905" h="97436">
                <a:moveTo>
                  <a:pt x="0" y="74950"/>
                </a:moveTo>
                <a:lnTo>
                  <a:pt x="2563318" y="82446"/>
                </a:lnTo>
                <a:lnTo>
                  <a:pt x="3627620" y="89941"/>
                </a:lnTo>
                <a:lnTo>
                  <a:pt x="4227227" y="74950"/>
                </a:lnTo>
                <a:lnTo>
                  <a:pt x="5388964" y="97436"/>
                </a:lnTo>
                <a:lnTo>
                  <a:pt x="5981076" y="0"/>
                </a:lnTo>
                <a:lnTo>
                  <a:pt x="6558197" y="52465"/>
                </a:lnTo>
                <a:lnTo>
                  <a:pt x="7764905" y="44970"/>
                </a:lnTo>
              </a:path>
            </a:pathLst>
          </a:custGeom>
          <a:noFill/>
          <a:ln w="762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996D8D4-3449-DC61-DB68-722EEEAA8F66}"/>
              </a:ext>
            </a:extLst>
          </p:cNvPr>
          <p:cNvSpPr txBox="1"/>
          <p:nvPr/>
        </p:nvSpPr>
        <p:spPr>
          <a:xfrm>
            <a:off x="9704811" y="2148246"/>
            <a:ext cx="1999265" cy="461665"/>
          </a:xfrm>
          <a:prstGeom prst="rect">
            <a:avLst/>
          </a:prstGeom>
          <a:noFill/>
        </p:spPr>
        <p:txBody>
          <a:bodyPr wrap="none" rtlCol="0">
            <a:spAutoFit/>
          </a:bodyPr>
          <a:lstStyle/>
          <a:p>
            <a:pPr algn="r">
              <a:spcAft>
                <a:spcPts val="1200"/>
              </a:spcAft>
            </a:pPr>
            <a:r>
              <a:rPr lang="en-US" sz="2400" dirty="0"/>
              <a:t>Primary Care</a:t>
            </a:r>
          </a:p>
        </p:txBody>
      </p:sp>
      <p:sp>
        <p:nvSpPr>
          <p:cNvPr id="24" name="TextBox 23">
            <a:extLst>
              <a:ext uri="{FF2B5EF4-FFF2-40B4-BE49-F238E27FC236}">
                <a16:creationId xmlns:a16="http://schemas.microsoft.com/office/drawing/2014/main" id="{F5E775AE-5347-BEC0-8346-C7C7AEC10612}"/>
              </a:ext>
            </a:extLst>
          </p:cNvPr>
          <p:cNvSpPr txBox="1"/>
          <p:nvPr/>
        </p:nvSpPr>
        <p:spPr>
          <a:xfrm>
            <a:off x="8880867" y="3036682"/>
            <a:ext cx="2823209" cy="461665"/>
          </a:xfrm>
          <a:prstGeom prst="rect">
            <a:avLst/>
          </a:prstGeom>
          <a:noFill/>
        </p:spPr>
        <p:txBody>
          <a:bodyPr wrap="none" rtlCol="0">
            <a:spAutoFit/>
          </a:bodyPr>
          <a:lstStyle/>
          <a:p>
            <a:pPr algn="r">
              <a:spcAft>
                <a:spcPts val="1200"/>
              </a:spcAft>
            </a:pPr>
            <a:r>
              <a:rPr lang="en-US" sz="2400" dirty="0"/>
              <a:t>Medical Specialties</a:t>
            </a:r>
          </a:p>
        </p:txBody>
      </p:sp>
      <p:sp>
        <p:nvSpPr>
          <p:cNvPr id="25" name="TextBox 24">
            <a:extLst>
              <a:ext uri="{FF2B5EF4-FFF2-40B4-BE49-F238E27FC236}">
                <a16:creationId xmlns:a16="http://schemas.microsoft.com/office/drawing/2014/main" id="{3AD8C768-AA01-2B4C-A53B-ECA9AE626723}"/>
              </a:ext>
            </a:extLst>
          </p:cNvPr>
          <p:cNvSpPr txBox="1"/>
          <p:nvPr/>
        </p:nvSpPr>
        <p:spPr>
          <a:xfrm>
            <a:off x="8829571" y="4145126"/>
            <a:ext cx="2874505" cy="461665"/>
          </a:xfrm>
          <a:prstGeom prst="rect">
            <a:avLst/>
          </a:prstGeom>
          <a:noFill/>
        </p:spPr>
        <p:txBody>
          <a:bodyPr wrap="none" rtlCol="0">
            <a:spAutoFit/>
          </a:bodyPr>
          <a:lstStyle/>
          <a:p>
            <a:pPr algn="r">
              <a:spcAft>
                <a:spcPts val="1200"/>
              </a:spcAft>
            </a:pPr>
            <a:r>
              <a:rPr lang="en-US" sz="2400" dirty="0"/>
              <a:t>Surgical Specialties</a:t>
            </a:r>
          </a:p>
        </p:txBody>
      </p:sp>
    </p:spTree>
    <p:extLst>
      <p:ext uri="{BB962C8B-B14F-4D97-AF65-F5344CB8AC3E}">
        <p14:creationId xmlns:p14="http://schemas.microsoft.com/office/powerpoint/2010/main" val="3435387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A82E6-9299-5667-CB13-75F96472D4C1}"/>
              </a:ext>
            </a:extLst>
          </p:cNvPr>
          <p:cNvSpPr>
            <a:spLocks noGrp="1"/>
          </p:cNvSpPr>
          <p:nvPr>
            <p:ph type="title"/>
          </p:nvPr>
        </p:nvSpPr>
        <p:spPr/>
        <p:txBody>
          <a:bodyPr>
            <a:noAutofit/>
          </a:bodyPr>
          <a:lstStyle/>
          <a:p>
            <a:r>
              <a:rPr lang="en-US" sz="2800" dirty="0"/>
              <a:t>Oral antiviral prescriptions in 2022 by </a:t>
            </a:r>
            <a:br>
              <a:rPr lang="en-US" sz="2800" dirty="0"/>
            </a:br>
            <a:r>
              <a:rPr lang="en-US" sz="4000" dirty="0"/>
              <a:t>ZIP Code “Vulnerability” Index</a:t>
            </a:r>
            <a:endParaRPr lang="en-US" sz="3600" dirty="0"/>
          </a:p>
        </p:txBody>
      </p:sp>
      <p:graphicFrame>
        <p:nvGraphicFramePr>
          <p:cNvPr id="10" name="Content Placeholder 9">
            <a:extLst>
              <a:ext uri="{FF2B5EF4-FFF2-40B4-BE49-F238E27FC236}">
                <a16:creationId xmlns:a16="http://schemas.microsoft.com/office/drawing/2014/main" id="{7633FED9-A76B-665A-656B-6E0E343EB393}"/>
              </a:ext>
            </a:extLst>
          </p:cNvPr>
          <p:cNvGraphicFramePr>
            <a:graphicFrameLocks noGrp="1"/>
          </p:cNvGraphicFramePr>
          <p:nvPr>
            <p:ph idx="1"/>
            <p:extLst>
              <p:ext uri="{D42A27DB-BD31-4B8C-83A1-F6EECF244321}">
                <p14:modId xmlns:p14="http://schemas.microsoft.com/office/powerpoint/2010/main" val="2944860736"/>
              </p:ext>
            </p:extLst>
          </p:nvPr>
        </p:nvGraphicFramePr>
        <p:xfrm>
          <a:off x="348791" y="1508289"/>
          <a:ext cx="11434713" cy="449722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D50E9F22-349E-CF57-B2EE-90439A01BAD4}"/>
              </a:ext>
            </a:extLst>
          </p:cNvPr>
          <p:cNvSpPr>
            <a:spLocks noGrp="1"/>
          </p:cNvSpPr>
          <p:nvPr>
            <p:ph type="body" idx="10"/>
          </p:nvPr>
        </p:nvSpPr>
        <p:spPr>
          <a:xfrm>
            <a:off x="0" y="6016753"/>
            <a:ext cx="7861955" cy="841248"/>
          </a:xfrm>
        </p:spPr>
        <p:txBody>
          <a:bodyPr/>
          <a:lstStyle/>
          <a:p>
            <a:pPr>
              <a:lnSpc>
                <a:spcPct val="100000"/>
              </a:lnSpc>
              <a:spcBef>
                <a:spcPts val="0"/>
              </a:spcBef>
            </a:pPr>
            <a:r>
              <a:rPr lang="en-US" sz="1200" dirty="0">
                <a:latin typeface="+mn-lt"/>
              </a:rPr>
              <a:t>Data from: Gold JAW. Dispensing of Oral Antiviral Drugs for Treatment of COVID-19 by Zip Code–Level Social Vulnerability — United States, December 23, 2021–May 21, 2022. </a:t>
            </a:r>
          </a:p>
          <a:p>
            <a:pPr>
              <a:lnSpc>
                <a:spcPct val="100000"/>
              </a:lnSpc>
              <a:spcBef>
                <a:spcPts val="0"/>
              </a:spcBef>
            </a:pPr>
            <a:r>
              <a:rPr lang="en-US" sz="1200" dirty="0">
                <a:latin typeface="+mn-lt"/>
              </a:rPr>
              <a:t>MMWR </a:t>
            </a:r>
            <a:r>
              <a:rPr lang="en-US" sz="1200" dirty="0" err="1">
                <a:latin typeface="+mn-lt"/>
              </a:rPr>
              <a:t>Morb</a:t>
            </a:r>
            <a:r>
              <a:rPr lang="en-US" sz="1200" dirty="0">
                <a:latin typeface="+mn-lt"/>
              </a:rPr>
              <a:t> Mortal </a:t>
            </a:r>
            <a:r>
              <a:rPr lang="en-US" sz="1200" dirty="0" err="1">
                <a:latin typeface="+mn-lt"/>
              </a:rPr>
              <a:t>Wkly</a:t>
            </a:r>
            <a:r>
              <a:rPr lang="en-US" sz="1200" dirty="0">
                <a:latin typeface="+mn-lt"/>
              </a:rPr>
              <a:t> Rep [Internet]. 2022 [cited 2022 Aug 21];71.</a:t>
            </a:r>
          </a:p>
        </p:txBody>
      </p:sp>
      <p:sp>
        <p:nvSpPr>
          <p:cNvPr id="4" name="Rectangle 3">
            <a:extLst>
              <a:ext uri="{FF2B5EF4-FFF2-40B4-BE49-F238E27FC236}">
                <a16:creationId xmlns:a16="http://schemas.microsoft.com/office/drawing/2014/main" id="{1281AF90-2306-70EC-3DAE-19786D43A885}"/>
              </a:ext>
            </a:extLst>
          </p:cNvPr>
          <p:cNvSpPr/>
          <p:nvPr/>
        </p:nvSpPr>
        <p:spPr>
          <a:xfrm>
            <a:off x="1103669" y="5497204"/>
            <a:ext cx="301769" cy="301769"/>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D67DDA0-07B5-DF00-4F39-50A67CDFCF8F}"/>
              </a:ext>
            </a:extLst>
          </p:cNvPr>
          <p:cNvSpPr/>
          <p:nvPr/>
        </p:nvSpPr>
        <p:spPr>
          <a:xfrm>
            <a:off x="4428355" y="5497204"/>
            <a:ext cx="301769" cy="30176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208D8C3-D5BA-1E97-A68E-9CB5C71302C1}"/>
              </a:ext>
            </a:extLst>
          </p:cNvPr>
          <p:cNvSpPr/>
          <p:nvPr/>
        </p:nvSpPr>
        <p:spPr>
          <a:xfrm>
            <a:off x="8277923" y="5497204"/>
            <a:ext cx="301769" cy="301769"/>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038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730A-2C3C-3743-94E5-E0DAF43CFCAB}"/>
              </a:ext>
            </a:extLst>
          </p:cNvPr>
          <p:cNvSpPr>
            <a:spLocks noGrp="1"/>
          </p:cNvSpPr>
          <p:nvPr>
            <p:ph type="title"/>
          </p:nvPr>
        </p:nvSpPr>
        <p:spPr/>
        <p:txBody>
          <a:bodyPr>
            <a:normAutofit/>
          </a:bodyPr>
          <a:lstStyle/>
          <a:p>
            <a:r>
              <a:rPr lang="en-US" sz="3600" dirty="0"/>
              <a:t>Steady Rise in US Life Expectancy </a:t>
            </a:r>
            <a:r>
              <a:rPr lang="en-US" sz="3600" i="1" dirty="0"/>
              <a:t>Until 2020</a:t>
            </a:r>
            <a:endParaRPr lang="en-US" sz="2400" i="1" dirty="0"/>
          </a:p>
        </p:txBody>
      </p:sp>
      <p:graphicFrame>
        <p:nvGraphicFramePr>
          <p:cNvPr id="7" name="Content Placeholder 6">
            <a:extLst>
              <a:ext uri="{FF2B5EF4-FFF2-40B4-BE49-F238E27FC236}">
                <a16:creationId xmlns:a16="http://schemas.microsoft.com/office/drawing/2014/main" id="{9CB62067-CBEA-CE49-AA26-37F4B8960316}"/>
              </a:ext>
            </a:extLst>
          </p:cNvPr>
          <p:cNvGraphicFramePr>
            <a:graphicFrameLocks noGrp="1"/>
          </p:cNvGraphicFramePr>
          <p:nvPr>
            <p:ph idx="1"/>
            <p:extLst>
              <p:ext uri="{D42A27DB-BD31-4B8C-83A1-F6EECF244321}">
                <p14:modId xmlns:p14="http://schemas.microsoft.com/office/powerpoint/2010/main" val="67202971"/>
              </p:ext>
            </p:extLst>
          </p:nvPr>
        </p:nvGraphicFramePr>
        <p:xfrm>
          <a:off x="1099930" y="1396871"/>
          <a:ext cx="10772030" cy="461988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3B66144C-14CE-430C-7DCB-53CB73603682}"/>
              </a:ext>
            </a:extLst>
          </p:cNvPr>
          <p:cNvSpPr>
            <a:spLocks noGrp="1"/>
          </p:cNvSpPr>
          <p:nvPr>
            <p:ph type="body" idx="10"/>
          </p:nvPr>
        </p:nvSpPr>
        <p:spPr>
          <a:xfrm>
            <a:off x="-1" y="6016753"/>
            <a:ext cx="8471647" cy="841248"/>
          </a:xfrm>
        </p:spPr>
        <p:txBody>
          <a:bodyPr>
            <a:normAutofit fontScale="92500"/>
          </a:bodyPr>
          <a:lstStyle/>
          <a:p>
            <a:pPr>
              <a:lnSpc>
                <a:spcPct val="120000"/>
              </a:lnSpc>
              <a:spcBef>
                <a:spcPts val="0"/>
              </a:spcBef>
            </a:pPr>
            <a:r>
              <a:rPr lang="en-US" sz="1000" dirty="0"/>
              <a:t>1960-2018:NCHS Data Visualization Gallery - Mortality Trends in the United States. 2020. https://www.cdc.gov/nchs/data-visualization/mortality-trends/index.htm</a:t>
            </a:r>
          </a:p>
          <a:p>
            <a:pPr>
              <a:lnSpc>
                <a:spcPct val="120000"/>
              </a:lnSpc>
              <a:spcBef>
                <a:spcPts val="0"/>
              </a:spcBef>
            </a:pPr>
            <a:r>
              <a:rPr lang="en-US" sz="1000" dirty="0"/>
              <a:t>2019: </a:t>
            </a:r>
            <a:r>
              <a:rPr lang="en-US" sz="1000" dirty="0" err="1"/>
              <a:t>Kochanek</a:t>
            </a:r>
            <a:r>
              <a:rPr lang="en-US" sz="1000" dirty="0"/>
              <a:t> KD, Xu J, Arias E. Mortality in the United States, 2019. 2020 Dec;(395):8.</a:t>
            </a:r>
          </a:p>
          <a:p>
            <a:pPr>
              <a:lnSpc>
                <a:spcPct val="120000"/>
              </a:lnSpc>
              <a:spcBef>
                <a:spcPts val="0"/>
              </a:spcBef>
            </a:pPr>
            <a:r>
              <a:rPr lang="en-US" sz="1000" dirty="0"/>
              <a:t>2020-2021: Arias E, Tejada-Vera B, </a:t>
            </a:r>
            <a:r>
              <a:rPr lang="en-US" sz="1000" dirty="0" err="1"/>
              <a:t>Kochanek</a:t>
            </a:r>
            <a:r>
              <a:rPr lang="en-US" sz="1000" dirty="0"/>
              <a:t> K, Ahmad F. Provisional Life Expectancy Estimates for 2021. </a:t>
            </a:r>
          </a:p>
          <a:p>
            <a:pPr>
              <a:lnSpc>
                <a:spcPct val="120000"/>
              </a:lnSpc>
              <a:spcBef>
                <a:spcPts val="0"/>
              </a:spcBef>
            </a:pPr>
            <a:r>
              <a:rPr lang="en-US" sz="1000" dirty="0"/>
              <a:t>NVSS Vital Statistics Rapid Release. 2022 Aug;(23):16.</a:t>
            </a:r>
          </a:p>
        </p:txBody>
      </p:sp>
      <p:sp>
        <p:nvSpPr>
          <p:cNvPr id="6" name="TextBox 5">
            <a:extLst>
              <a:ext uri="{FF2B5EF4-FFF2-40B4-BE49-F238E27FC236}">
                <a16:creationId xmlns:a16="http://schemas.microsoft.com/office/drawing/2014/main" id="{409C6527-F031-5C10-2977-0636BE327D9D}"/>
              </a:ext>
            </a:extLst>
          </p:cNvPr>
          <p:cNvSpPr txBox="1"/>
          <p:nvPr/>
        </p:nvSpPr>
        <p:spPr>
          <a:xfrm>
            <a:off x="167639" y="2650966"/>
            <a:ext cx="2323769" cy="1969770"/>
          </a:xfrm>
          <a:prstGeom prst="rect">
            <a:avLst/>
          </a:prstGeom>
          <a:noFill/>
        </p:spPr>
        <p:txBody>
          <a:bodyPr wrap="square" rtlCol="0">
            <a:spAutoFit/>
          </a:bodyPr>
          <a:lstStyle/>
          <a:p>
            <a:pPr>
              <a:spcAft>
                <a:spcPts val="1200"/>
              </a:spcAft>
            </a:pPr>
            <a:r>
              <a:rPr lang="en-US" sz="2800" dirty="0">
                <a:solidFill>
                  <a:schemeClr val="bg1"/>
                </a:solidFill>
              </a:rPr>
              <a:t>USA Life Expectancy at Birth</a:t>
            </a:r>
          </a:p>
          <a:p>
            <a:pPr>
              <a:spcAft>
                <a:spcPts val="1200"/>
              </a:spcAft>
            </a:pPr>
            <a:r>
              <a:rPr lang="en-US" sz="2800" dirty="0">
                <a:solidFill>
                  <a:schemeClr val="bg1"/>
                </a:solidFill>
              </a:rPr>
              <a:t>(Years)</a:t>
            </a:r>
          </a:p>
        </p:txBody>
      </p:sp>
    </p:spTree>
    <p:extLst>
      <p:ext uri="{BB962C8B-B14F-4D97-AF65-F5344CB8AC3E}">
        <p14:creationId xmlns:p14="http://schemas.microsoft.com/office/powerpoint/2010/main" val="1526328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B018C0-27F4-453A-5817-6E47CAE04A6C}"/>
              </a:ext>
            </a:extLst>
          </p:cNvPr>
          <p:cNvPicPr>
            <a:picLocks noChangeAspect="1"/>
          </p:cNvPicPr>
          <p:nvPr/>
        </p:nvPicPr>
        <p:blipFill>
          <a:blip r:embed="rId2"/>
          <a:stretch>
            <a:fillRect/>
          </a:stretch>
        </p:blipFill>
        <p:spPr>
          <a:xfrm>
            <a:off x="133957" y="159791"/>
            <a:ext cx="6766464" cy="6580230"/>
          </a:xfrm>
          <a:prstGeom prst="rect">
            <a:avLst/>
          </a:prstGeom>
        </p:spPr>
      </p:pic>
      <p:sp>
        <p:nvSpPr>
          <p:cNvPr id="2" name="TextBox 1">
            <a:extLst>
              <a:ext uri="{FF2B5EF4-FFF2-40B4-BE49-F238E27FC236}">
                <a16:creationId xmlns:a16="http://schemas.microsoft.com/office/drawing/2014/main" id="{83475943-B228-8031-8D99-B82A0E703698}"/>
              </a:ext>
            </a:extLst>
          </p:cNvPr>
          <p:cNvSpPr txBox="1"/>
          <p:nvPr/>
        </p:nvSpPr>
        <p:spPr>
          <a:xfrm>
            <a:off x="6900421" y="1758050"/>
            <a:ext cx="5085102" cy="3222421"/>
          </a:xfrm>
          <a:prstGeom prst="rect">
            <a:avLst/>
          </a:prstGeom>
          <a:noFill/>
        </p:spPr>
        <p:txBody>
          <a:bodyPr wrap="square" rtlCol="0">
            <a:spAutoFit/>
          </a:bodyPr>
          <a:lstStyle/>
          <a:p>
            <a:pPr algn="ctr">
              <a:spcAft>
                <a:spcPts val="1200"/>
              </a:spcAft>
            </a:pPr>
            <a:r>
              <a:rPr lang="en-US" sz="2000" dirty="0">
                <a:solidFill>
                  <a:schemeClr val="bg1"/>
                </a:solidFill>
              </a:rPr>
              <a:t>Oct. 21, 2022: </a:t>
            </a:r>
          </a:p>
          <a:p>
            <a:pPr algn="ctr">
              <a:lnSpc>
                <a:spcPct val="90000"/>
              </a:lnSpc>
            </a:pPr>
            <a:r>
              <a:rPr lang="en-US" sz="3200" dirty="0">
                <a:solidFill>
                  <a:schemeClr val="bg1"/>
                </a:solidFill>
              </a:rPr>
              <a:t>“Pfizer says it will </a:t>
            </a:r>
          </a:p>
          <a:p>
            <a:pPr algn="ctr">
              <a:lnSpc>
                <a:spcPct val="90000"/>
              </a:lnSpc>
            </a:pPr>
            <a:r>
              <a:rPr lang="en-US" sz="5400" b="1" dirty="0">
                <a:solidFill>
                  <a:srgbClr val="FFFF00"/>
                </a:solidFill>
              </a:rPr>
              <a:t>quadruple</a:t>
            </a:r>
            <a:r>
              <a:rPr lang="en-US" sz="4400" dirty="0">
                <a:solidFill>
                  <a:schemeClr val="bg1"/>
                </a:solidFill>
              </a:rPr>
              <a:t> </a:t>
            </a:r>
          </a:p>
          <a:p>
            <a:pPr algn="ctr"/>
            <a:r>
              <a:rPr lang="en-US" sz="3200" dirty="0">
                <a:solidFill>
                  <a:schemeClr val="bg1"/>
                </a:solidFill>
              </a:rPr>
              <a:t>the per-dose cost </a:t>
            </a:r>
          </a:p>
          <a:p>
            <a:pPr algn="ctr"/>
            <a:r>
              <a:rPr lang="en-US" sz="3200" dirty="0">
                <a:solidFill>
                  <a:schemeClr val="bg1"/>
                </a:solidFill>
              </a:rPr>
              <a:t>of COVID vaccines </a:t>
            </a:r>
          </a:p>
          <a:p>
            <a:pPr algn="ctr"/>
            <a:r>
              <a:rPr lang="en-US" sz="3200" dirty="0">
                <a:solidFill>
                  <a:schemeClr val="bg1"/>
                </a:solidFill>
              </a:rPr>
              <a:t>in a private market”</a:t>
            </a:r>
            <a:endParaRPr lang="en-US" sz="2800" dirty="0">
              <a:solidFill>
                <a:schemeClr val="bg1"/>
              </a:solidFill>
            </a:endParaRPr>
          </a:p>
        </p:txBody>
      </p:sp>
    </p:spTree>
    <p:extLst>
      <p:ext uri="{BB962C8B-B14F-4D97-AF65-F5344CB8AC3E}">
        <p14:creationId xmlns:p14="http://schemas.microsoft.com/office/powerpoint/2010/main" val="3747114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C6A0-D7BE-719A-8255-6E2AED050486}"/>
              </a:ext>
            </a:extLst>
          </p:cNvPr>
          <p:cNvSpPr>
            <a:spLocks noGrp="1"/>
          </p:cNvSpPr>
          <p:nvPr>
            <p:ph type="title"/>
          </p:nvPr>
        </p:nvSpPr>
        <p:spPr>
          <a:xfrm>
            <a:off x="838199" y="365125"/>
            <a:ext cx="11353801" cy="1325563"/>
          </a:xfrm>
        </p:spPr>
        <p:txBody>
          <a:bodyPr>
            <a:noAutofit/>
          </a:bodyPr>
          <a:lstStyle/>
          <a:p>
            <a:r>
              <a:rPr lang="en-US" sz="2800" dirty="0"/>
              <a:t>2020-21: Lower rates of adverse COVID-19 outcomes in</a:t>
            </a:r>
            <a:br>
              <a:rPr lang="en-US" sz="3200" dirty="0"/>
            </a:br>
            <a:r>
              <a:rPr lang="en-US" sz="4000" dirty="0"/>
              <a:t>Unionized vs. Non-Unionized Nursing Homes</a:t>
            </a:r>
            <a:endParaRPr lang="en-US" sz="3200" dirty="0"/>
          </a:p>
        </p:txBody>
      </p:sp>
      <p:graphicFrame>
        <p:nvGraphicFramePr>
          <p:cNvPr id="4" name="Content Placeholder 3">
            <a:extLst>
              <a:ext uri="{FF2B5EF4-FFF2-40B4-BE49-F238E27FC236}">
                <a16:creationId xmlns:a16="http://schemas.microsoft.com/office/drawing/2014/main" id="{7EF44F85-1558-F35B-B335-A5C4B5C70A04}"/>
              </a:ext>
            </a:extLst>
          </p:cNvPr>
          <p:cNvGraphicFramePr>
            <a:graphicFrameLocks noGrp="1"/>
          </p:cNvGraphicFramePr>
          <p:nvPr>
            <p:ph idx="1"/>
            <p:extLst>
              <p:ext uri="{D42A27DB-BD31-4B8C-83A1-F6EECF244321}">
                <p14:modId xmlns:p14="http://schemas.microsoft.com/office/powerpoint/2010/main" val="1794962172"/>
              </p:ext>
            </p:extLst>
          </p:nvPr>
        </p:nvGraphicFramePr>
        <p:xfrm>
          <a:off x="2443163" y="1690688"/>
          <a:ext cx="8910638" cy="41798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62349C18-0387-3A5F-A3DE-4B442879231C}"/>
              </a:ext>
            </a:extLst>
          </p:cNvPr>
          <p:cNvSpPr>
            <a:spLocks noGrp="1"/>
          </p:cNvSpPr>
          <p:nvPr>
            <p:ph type="body" idx="10"/>
          </p:nvPr>
        </p:nvSpPr>
        <p:spPr>
          <a:xfrm>
            <a:off x="0" y="6016753"/>
            <a:ext cx="8531258" cy="841248"/>
          </a:xfrm>
        </p:spPr>
        <p:txBody>
          <a:bodyPr/>
          <a:lstStyle/>
          <a:p>
            <a:pPr>
              <a:lnSpc>
                <a:spcPct val="100000"/>
              </a:lnSpc>
              <a:spcBef>
                <a:spcPts val="0"/>
              </a:spcBef>
            </a:pPr>
            <a:r>
              <a:rPr lang="en-US" sz="1200" dirty="0">
                <a:latin typeface="+mn-lt"/>
              </a:rPr>
              <a:t>Data from: Dean A, McCallum J, Kimmel SD, </a:t>
            </a:r>
            <a:r>
              <a:rPr lang="en-US" sz="1200" dirty="0" err="1">
                <a:latin typeface="+mn-lt"/>
              </a:rPr>
              <a:t>Venkataramani</a:t>
            </a:r>
            <a:r>
              <a:rPr lang="en-US" sz="1200" dirty="0">
                <a:latin typeface="+mn-lt"/>
              </a:rPr>
              <a:t> AS. Resident Mortality And Worker Infection Rates From COVID-19 Lower In Union Than Nonunion US Nursing Homes, 2020–21. Health Affairs. 2022 May;41(5):751–9.</a:t>
            </a:r>
          </a:p>
        </p:txBody>
      </p:sp>
      <p:sp>
        <p:nvSpPr>
          <p:cNvPr id="6" name="TextBox 5">
            <a:extLst>
              <a:ext uri="{FF2B5EF4-FFF2-40B4-BE49-F238E27FC236}">
                <a16:creationId xmlns:a16="http://schemas.microsoft.com/office/drawing/2014/main" id="{6732BC35-DDEE-D30C-5422-FB6E1443007B}"/>
              </a:ext>
            </a:extLst>
          </p:cNvPr>
          <p:cNvSpPr txBox="1"/>
          <p:nvPr/>
        </p:nvSpPr>
        <p:spPr>
          <a:xfrm>
            <a:off x="314324" y="2736502"/>
            <a:ext cx="2257426" cy="1200329"/>
          </a:xfrm>
          <a:prstGeom prst="rect">
            <a:avLst/>
          </a:prstGeom>
          <a:noFill/>
        </p:spPr>
        <p:txBody>
          <a:bodyPr wrap="square" rtlCol="0">
            <a:spAutoFit/>
          </a:bodyPr>
          <a:lstStyle/>
          <a:p>
            <a:pPr>
              <a:spcAft>
                <a:spcPts val="1200"/>
              </a:spcAft>
            </a:pPr>
            <a:r>
              <a:rPr lang="en-US" sz="2400" dirty="0">
                <a:solidFill>
                  <a:schemeClr val="bg1"/>
                </a:solidFill>
              </a:rPr>
              <a:t>Relative incident rate ratios</a:t>
            </a:r>
          </a:p>
        </p:txBody>
      </p:sp>
    </p:spTree>
    <p:extLst>
      <p:ext uri="{BB962C8B-B14F-4D97-AF65-F5344CB8AC3E}">
        <p14:creationId xmlns:p14="http://schemas.microsoft.com/office/powerpoint/2010/main" val="3833528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89539C7-0B3E-8896-B3EC-E66EE5C55824}"/>
              </a:ext>
            </a:extLst>
          </p:cNvPr>
          <p:cNvPicPr>
            <a:picLocks noGrp="1" noChangeAspect="1"/>
          </p:cNvPicPr>
          <p:nvPr>
            <p:ph idx="1"/>
          </p:nvPr>
        </p:nvPicPr>
        <p:blipFill rotWithShape="1">
          <a:blip r:embed="rId2"/>
          <a:srcRect l="60373" t="11609" b="15052"/>
          <a:stretch/>
        </p:blipFill>
        <p:spPr>
          <a:xfrm>
            <a:off x="355598" y="281686"/>
            <a:ext cx="5617542" cy="4366514"/>
          </a:xfrm>
          <a:prstGeom prst="rect">
            <a:avLst/>
          </a:prstGeom>
          <a:ln>
            <a:solidFill>
              <a:schemeClr val="bg1"/>
            </a:solidFill>
          </a:ln>
        </p:spPr>
      </p:pic>
      <p:sp>
        <p:nvSpPr>
          <p:cNvPr id="2" name="TextBox 1">
            <a:extLst>
              <a:ext uri="{FF2B5EF4-FFF2-40B4-BE49-F238E27FC236}">
                <a16:creationId xmlns:a16="http://schemas.microsoft.com/office/drawing/2014/main" id="{2F1EEB71-6604-61A1-09D4-EE2EA91CB1D0}"/>
              </a:ext>
            </a:extLst>
          </p:cNvPr>
          <p:cNvSpPr txBox="1"/>
          <p:nvPr/>
        </p:nvSpPr>
        <p:spPr>
          <a:xfrm>
            <a:off x="1676400" y="2617343"/>
            <a:ext cx="10160002" cy="2862322"/>
          </a:xfrm>
          <a:prstGeom prst="rect">
            <a:avLst/>
          </a:prstGeom>
          <a:solidFill>
            <a:schemeClr val="accent1"/>
          </a:solidFill>
          <a:ln>
            <a:solidFill>
              <a:schemeClr val="bg1"/>
            </a:solidFill>
          </a:ln>
        </p:spPr>
        <p:txBody>
          <a:bodyPr wrap="square" lIns="182880" tIns="182880" rIns="182880" bIns="182880" rtlCol="0" anchor="ctr" anchorCtr="0">
            <a:spAutoFit/>
          </a:bodyPr>
          <a:lstStyle/>
          <a:p>
            <a:pPr>
              <a:spcAft>
                <a:spcPts val="1200"/>
              </a:spcAft>
            </a:pPr>
            <a:r>
              <a:rPr lang="en-US" sz="3200" dirty="0">
                <a:solidFill>
                  <a:schemeClr val="bg1"/>
                </a:solidFill>
                <a:effectLst>
                  <a:outerShdw blurRad="50800" dist="38100" dir="2700000" algn="tl" rotWithShape="0">
                    <a:prstClr val="black">
                      <a:alpha val="40000"/>
                    </a:prstClr>
                  </a:outerShdw>
                </a:effectLst>
              </a:rPr>
              <a:t>“To meet the challenge of enduring spread in the years to come, </a:t>
            </a:r>
            <a:r>
              <a:rPr lang="en-US" sz="3200" b="1" dirty="0">
                <a:solidFill>
                  <a:schemeClr val="bg1"/>
                </a:solidFill>
                <a:effectLst>
                  <a:outerShdw blurRad="50800" dist="38100" dir="2700000" algn="tl" rotWithShape="0">
                    <a:prstClr val="black">
                      <a:alpha val="40000"/>
                    </a:prstClr>
                  </a:outerShdw>
                </a:effectLst>
              </a:rPr>
              <a:t>we must prioritize primary care and community health</a:t>
            </a:r>
            <a:r>
              <a:rPr lang="en-US" sz="3200" dirty="0">
                <a:solidFill>
                  <a:schemeClr val="bg1"/>
                </a:solidFill>
                <a:effectLst>
                  <a:outerShdw blurRad="50800" dist="38100" dir="2700000" algn="tl" rotWithShape="0">
                    <a:prstClr val="black">
                      <a:alpha val="40000"/>
                    </a:prstClr>
                  </a:outerShdw>
                </a:effectLst>
              </a:rPr>
              <a:t> over the profit-driven status quo.”</a:t>
            </a:r>
          </a:p>
          <a:p>
            <a:pPr algn="r"/>
            <a:r>
              <a:rPr lang="en-US" sz="2800" b="1" dirty="0">
                <a:solidFill>
                  <a:schemeClr val="bg1"/>
                </a:solidFill>
                <a:effectLst>
                  <a:outerShdw blurRad="50800" dist="38100" dir="2700000" algn="tl" rotWithShape="0">
                    <a:prstClr val="black">
                      <a:alpha val="40000"/>
                    </a:prstClr>
                  </a:outerShdw>
                </a:effectLst>
              </a:rPr>
              <a:t>Adam Gaffney MD</a:t>
            </a:r>
          </a:p>
          <a:p>
            <a:pPr algn="r">
              <a:spcAft>
                <a:spcPts val="1200"/>
              </a:spcAft>
            </a:pPr>
            <a:r>
              <a:rPr lang="en-US" sz="2800" dirty="0">
                <a:solidFill>
                  <a:schemeClr val="bg1"/>
                </a:solidFill>
                <a:effectLst>
                  <a:outerShdw blurRad="50800" dist="38100" dir="2700000" algn="tl" rotWithShape="0">
                    <a:prstClr val="black">
                      <a:alpha val="40000"/>
                    </a:prstClr>
                  </a:outerShdw>
                </a:effectLst>
              </a:rPr>
              <a:t>PNHP Past President</a:t>
            </a:r>
          </a:p>
        </p:txBody>
      </p:sp>
    </p:spTree>
    <p:extLst>
      <p:ext uri="{BB962C8B-B14F-4D97-AF65-F5344CB8AC3E}">
        <p14:creationId xmlns:p14="http://schemas.microsoft.com/office/powerpoint/2010/main" val="62445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90BA-0A1B-60DB-A14B-2B66527B3CA8}"/>
              </a:ext>
            </a:extLst>
          </p:cNvPr>
          <p:cNvSpPr>
            <a:spLocks noGrp="1"/>
          </p:cNvSpPr>
          <p:nvPr>
            <p:ph type="title"/>
          </p:nvPr>
        </p:nvSpPr>
        <p:spPr>
          <a:xfrm>
            <a:off x="2120503" y="1875822"/>
            <a:ext cx="7950994" cy="1857374"/>
          </a:xfrm>
        </p:spPr>
        <p:txBody>
          <a:bodyPr vert="horz" lIns="91440" tIns="45720" rIns="91440" bIns="45720" rtlCol="0" anchor="b">
            <a:normAutofit/>
          </a:bodyPr>
          <a:lstStyle/>
          <a:p>
            <a:pPr algn="ctr"/>
            <a:r>
              <a:rPr lang="en-US" sz="6000" dirty="0">
                <a:latin typeface="+mj-lt"/>
                <a:ea typeface="+mj-ea"/>
                <a:cs typeface="+mj-cs"/>
              </a:rPr>
              <a:t>V. Reproductive Healthcare</a:t>
            </a:r>
          </a:p>
        </p:txBody>
      </p:sp>
    </p:spTree>
    <p:extLst>
      <p:ext uri="{BB962C8B-B14F-4D97-AF65-F5344CB8AC3E}">
        <p14:creationId xmlns:p14="http://schemas.microsoft.com/office/powerpoint/2010/main" val="3503574584"/>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09F23A-422A-8AFC-BD6E-604476C5E23B}"/>
              </a:ext>
            </a:extLst>
          </p:cNvPr>
          <p:cNvSpPr>
            <a:spLocks noGrp="1"/>
          </p:cNvSpPr>
          <p:nvPr>
            <p:ph idx="1"/>
          </p:nvPr>
        </p:nvSpPr>
        <p:spPr>
          <a:xfrm>
            <a:off x="314325" y="925228"/>
            <a:ext cx="11563350" cy="4351338"/>
          </a:xfrm>
        </p:spPr>
        <p:txBody>
          <a:bodyPr>
            <a:noAutofit/>
          </a:bodyPr>
          <a:lstStyle/>
          <a:p>
            <a:pPr marL="342900" indent="-342900">
              <a:lnSpc>
                <a:spcPct val="100000"/>
              </a:lnSpc>
              <a:spcBef>
                <a:spcPts val="0"/>
              </a:spcBef>
              <a:buFont typeface="Calibri Light" panose="020F0302020204030204" pitchFamily="34" charset="0"/>
              <a:buAutoNum type="arabicPeriod"/>
            </a:pPr>
            <a:r>
              <a:rPr lang="en-US" altLang="en-US" sz="2800" b="1" dirty="0">
                <a:ea typeface="Calibri" panose="020F0502020204030204" pitchFamily="34" charset="0"/>
                <a:cs typeface="Times New Roman" panose="02020603050405020304" pitchFamily="18" charset="0"/>
              </a:rPr>
              <a:t>National Federation of Independent Business v. OSHA </a:t>
            </a:r>
          </a:p>
          <a:p>
            <a:pPr lvl="1">
              <a:lnSpc>
                <a:spcPct val="100000"/>
              </a:lnSpc>
              <a:spcBef>
                <a:spcPts val="0"/>
              </a:spcBef>
              <a:spcAft>
                <a:spcPts val="1200"/>
              </a:spcAft>
            </a:pPr>
            <a:r>
              <a:rPr lang="en-US" altLang="en-US" sz="2400" dirty="0">
                <a:ea typeface="Calibri" panose="020F0502020204030204" pitchFamily="34" charset="0"/>
                <a:cs typeface="Times New Roman" panose="02020603050405020304" pitchFamily="18" charset="0"/>
              </a:rPr>
              <a:t>Invalidated OSHA’s COVID-19 standard</a:t>
            </a:r>
            <a:endParaRPr lang="en-US" altLang="en-US" sz="2800" dirty="0">
              <a:ea typeface="Calibri" panose="020F0502020204030204" pitchFamily="34" charset="0"/>
              <a:cs typeface="Times New Roman" panose="02020603050405020304" pitchFamily="18" charset="0"/>
            </a:endParaRPr>
          </a:p>
          <a:p>
            <a:pPr marL="342900" indent="-342900">
              <a:lnSpc>
                <a:spcPct val="100000"/>
              </a:lnSpc>
              <a:spcBef>
                <a:spcPts val="0"/>
              </a:spcBef>
              <a:buFont typeface="Calibri Light" panose="020F0302020204030204" pitchFamily="34" charset="0"/>
              <a:buAutoNum type="arabicPeriod"/>
            </a:pPr>
            <a:r>
              <a:rPr lang="en-US" altLang="en-US" sz="2800" b="1" dirty="0">
                <a:ea typeface="Calibri" panose="020F0502020204030204" pitchFamily="34" charset="0"/>
                <a:cs typeface="Times New Roman" panose="02020603050405020304" pitchFamily="18" charset="0"/>
              </a:rPr>
              <a:t>New York State Rifle and Pistol Inc. v. </a:t>
            </a:r>
            <a:r>
              <a:rPr lang="en-US" altLang="en-US" sz="2800" b="1" dirty="0" err="1">
                <a:ea typeface="Calibri" panose="020F0502020204030204" pitchFamily="34" charset="0"/>
                <a:cs typeface="Times New Roman" panose="02020603050405020304" pitchFamily="18" charset="0"/>
              </a:rPr>
              <a:t>Bruen</a:t>
            </a:r>
            <a:r>
              <a:rPr lang="en-US" altLang="en-US" sz="2800" b="1" dirty="0">
                <a:ea typeface="Calibri" panose="020F0502020204030204" pitchFamily="34" charset="0"/>
                <a:cs typeface="Times New Roman" panose="02020603050405020304" pitchFamily="18" charset="0"/>
              </a:rPr>
              <a:t> </a:t>
            </a:r>
          </a:p>
          <a:p>
            <a:pPr lvl="1">
              <a:lnSpc>
                <a:spcPct val="100000"/>
              </a:lnSpc>
              <a:spcBef>
                <a:spcPts val="0"/>
              </a:spcBef>
              <a:spcAft>
                <a:spcPts val="1200"/>
              </a:spcAft>
            </a:pPr>
            <a:r>
              <a:rPr lang="en-US" altLang="en-US" sz="2400" dirty="0">
                <a:ea typeface="Calibri" panose="020F0502020204030204" pitchFamily="34" charset="0"/>
                <a:cs typeface="Times New Roman" panose="02020603050405020304" pitchFamily="18" charset="0"/>
              </a:rPr>
              <a:t>Voided state restrictions on handgun carry</a:t>
            </a:r>
            <a:endParaRPr lang="en-US" altLang="en-US" i="1" dirty="0">
              <a:ea typeface="Calibri" panose="020F0502020204030204" pitchFamily="34" charset="0"/>
              <a:cs typeface="Times New Roman" panose="02020603050405020304" pitchFamily="18" charset="0"/>
            </a:endParaRPr>
          </a:p>
          <a:p>
            <a:pPr marL="342900" indent="-342900">
              <a:lnSpc>
                <a:spcPct val="100000"/>
              </a:lnSpc>
              <a:spcBef>
                <a:spcPts val="0"/>
              </a:spcBef>
              <a:buFont typeface="Calibri Light" panose="020F0302020204030204" pitchFamily="34" charset="0"/>
              <a:buAutoNum type="arabicPeriod"/>
            </a:pPr>
            <a:r>
              <a:rPr lang="en-US" altLang="en-US" sz="2800" b="1" dirty="0">
                <a:ea typeface="Calibri" panose="020F0502020204030204" pitchFamily="34" charset="0"/>
                <a:cs typeface="Times New Roman" panose="02020603050405020304" pitchFamily="18" charset="0"/>
              </a:rPr>
              <a:t>Dobbs v. Jackson Women’s Health Organization </a:t>
            </a:r>
          </a:p>
          <a:p>
            <a:pPr lvl="1">
              <a:lnSpc>
                <a:spcPct val="100000"/>
              </a:lnSpc>
              <a:spcBef>
                <a:spcPts val="0"/>
              </a:spcBef>
              <a:spcAft>
                <a:spcPts val="1200"/>
              </a:spcAft>
            </a:pPr>
            <a:r>
              <a:rPr lang="en-US" altLang="en-US" sz="2400" dirty="0">
                <a:ea typeface="Calibri" panose="020F0502020204030204" pitchFamily="34" charset="0"/>
                <a:cs typeface="Times New Roman" panose="02020603050405020304" pitchFamily="18" charset="0"/>
              </a:rPr>
              <a:t>Overturned Roe v. Wade</a:t>
            </a:r>
            <a:endParaRPr lang="en-US" altLang="en-US" dirty="0">
              <a:ea typeface="Calibri" panose="020F0502020204030204" pitchFamily="34" charset="0"/>
              <a:cs typeface="Times New Roman" panose="02020603050405020304" pitchFamily="18" charset="0"/>
            </a:endParaRPr>
          </a:p>
          <a:p>
            <a:pPr marL="342900" indent="-342900">
              <a:lnSpc>
                <a:spcPct val="100000"/>
              </a:lnSpc>
              <a:spcBef>
                <a:spcPts val="0"/>
              </a:spcBef>
              <a:buFont typeface="Calibri Light" panose="020F0302020204030204" pitchFamily="34" charset="0"/>
              <a:buAutoNum type="arabicPeriod"/>
            </a:pPr>
            <a:r>
              <a:rPr lang="en-US" altLang="en-US" sz="2800" b="1" dirty="0">
                <a:ea typeface="Calibri" panose="020F0502020204030204" pitchFamily="34" charset="0"/>
                <a:cs typeface="Times New Roman" panose="02020603050405020304" pitchFamily="18" charset="0"/>
              </a:rPr>
              <a:t>West Virginia v. the EPA</a:t>
            </a:r>
          </a:p>
          <a:p>
            <a:pPr lvl="1">
              <a:lnSpc>
                <a:spcPct val="100000"/>
              </a:lnSpc>
              <a:spcBef>
                <a:spcPts val="0"/>
              </a:spcBef>
            </a:pPr>
            <a:r>
              <a:rPr lang="en-US" altLang="en-US" sz="2400" dirty="0">
                <a:ea typeface="Calibri" panose="020F0502020204030204" pitchFamily="34" charset="0"/>
                <a:cs typeface="Times New Roman" panose="02020603050405020304" pitchFamily="18" charset="0"/>
              </a:rPr>
              <a:t>Weakened authority of the EPA to regulate carbon emissions</a:t>
            </a:r>
          </a:p>
          <a:p>
            <a:pPr lvl="1">
              <a:lnSpc>
                <a:spcPct val="100000"/>
              </a:lnSpc>
              <a:spcBef>
                <a:spcPts val="0"/>
              </a:spcBef>
            </a:pPr>
            <a:r>
              <a:rPr lang="en-US" altLang="en-US" sz="2400" dirty="0">
                <a:ea typeface="Calibri" panose="020F0502020204030204" pitchFamily="34" charset="0"/>
                <a:cs typeface="Times New Roman" panose="02020603050405020304" pitchFamily="18" charset="0"/>
              </a:rPr>
              <a:t>Not analyzed given uncertainties from Inflation Reduction Act (IRA) provisions</a:t>
            </a:r>
            <a:endParaRPr lang="en-US" altLang="en-US" sz="2400" dirty="0"/>
          </a:p>
        </p:txBody>
      </p:sp>
    </p:spTree>
    <p:extLst>
      <p:ext uri="{BB962C8B-B14F-4D97-AF65-F5344CB8AC3E}">
        <p14:creationId xmlns:p14="http://schemas.microsoft.com/office/powerpoint/2010/main" val="4046418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A8D0-E094-F480-93A4-7B8D97F1FED7}"/>
              </a:ext>
            </a:extLst>
          </p:cNvPr>
          <p:cNvSpPr>
            <a:spLocks noGrp="1"/>
          </p:cNvSpPr>
          <p:nvPr>
            <p:ph type="title"/>
          </p:nvPr>
        </p:nvSpPr>
        <p:spPr/>
        <p:txBody>
          <a:bodyPr>
            <a:normAutofit fontScale="90000"/>
          </a:bodyPr>
          <a:lstStyle/>
          <a:p>
            <a:r>
              <a:rPr lang="en-US" sz="2700" dirty="0"/>
              <a:t>Dobbs decision by the Supreme Court</a:t>
            </a:r>
            <a:br>
              <a:rPr lang="en-US" sz="2700" dirty="0"/>
            </a:br>
            <a:r>
              <a:rPr lang="en-US" sz="3600" dirty="0"/>
              <a:t>Increased Travel Time to Nearest Abortion Provider</a:t>
            </a:r>
            <a:endParaRPr lang="en-US" dirty="0"/>
          </a:p>
        </p:txBody>
      </p:sp>
      <p:sp>
        <p:nvSpPr>
          <p:cNvPr id="3" name="Text Placeholder 2">
            <a:extLst>
              <a:ext uri="{FF2B5EF4-FFF2-40B4-BE49-F238E27FC236}">
                <a16:creationId xmlns:a16="http://schemas.microsoft.com/office/drawing/2014/main" id="{6A39C9F1-73AE-4097-56F0-09E3600A7C12}"/>
              </a:ext>
            </a:extLst>
          </p:cNvPr>
          <p:cNvSpPr>
            <a:spLocks noGrp="1"/>
          </p:cNvSpPr>
          <p:nvPr>
            <p:ph type="body" idx="10"/>
          </p:nvPr>
        </p:nvSpPr>
        <p:spPr/>
        <p:txBody>
          <a:bodyPr>
            <a:normAutofit/>
          </a:bodyPr>
          <a:lstStyle/>
          <a:p>
            <a:pPr>
              <a:lnSpc>
                <a:spcPct val="100000"/>
              </a:lnSpc>
              <a:spcBef>
                <a:spcPts val="0"/>
              </a:spcBef>
            </a:pPr>
            <a:r>
              <a:rPr lang="en-US" sz="1200" dirty="0">
                <a:latin typeface="+mn-lt"/>
              </a:rPr>
              <a:t>Data from: Rader B, Upadhyay UD, Sehgal NKR, Reis BY, Brownstein JS, </a:t>
            </a:r>
            <a:r>
              <a:rPr lang="en-US" sz="1200" dirty="0" err="1">
                <a:latin typeface="+mn-lt"/>
              </a:rPr>
              <a:t>Hswen</a:t>
            </a:r>
            <a:r>
              <a:rPr lang="en-US" sz="1200" dirty="0">
                <a:latin typeface="+mn-lt"/>
              </a:rPr>
              <a:t> Y. Estimated Travel Time and Spatial Access to Abortion Facilities in the US Before and After the Dobbs v Jackson Women’s Health Decision. JAMA [Internet]. 2022 Nov 1 [cited 2022 Nov 2]; Available from: https://doi.org/10.1001/jama.2022.20424</a:t>
            </a:r>
          </a:p>
        </p:txBody>
      </p:sp>
      <p:graphicFrame>
        <p:nvGraphicFramePr>
          <p:cNvPr id="4" name="Chart 3">
            <a:extLst>
              <a:ext uri="{FF2B5EF4-FFF2-40B4-BE49-F238E27FC236}">
                <a16:creationId xmlns:a16="http://schemas.microsoft.com/office/drawing/2014/main" id="{637284B8-F9C5-0DDA-B511-18E8F86A7F2D}"/>
              </a:ext>
            </a:extLst>
          </p:cNvPr>
          <p:cNvGraphicFramePr/>
          <p:nvPr>
            <p:extLst>
              <p:ext uri="{D42A27DB-BD31-4B8C-83A1-F6EECF244321}">
                <p14:modId xmlns:p14="http://schemas.microsoft.com/office/powerpoint/2010/main" val="4293109143"/>
              </p:ext>
            </p:extLst>
          </p:nvPr>
        </p:nvGraphicFramePr>
        <p:xfrm>
          <a:off x="1576593" y="2451798"/>
          <a:ext cx="3867779" cy="36162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070566F1-A646-B32C-0E28-099DFD7DF605}"/>
              </a:ext>
            </a:extLst>
          </p:cNvPr>
          <p:cNvGraphicFramePr/>
          <p:nvPr>
            <p:extLst>
              <p:ext uri="{D42A27DB-BD31-4B8C-83A1-F6EECF244321}">
                <p14:modId xmlns:p14="http://schemas.microsoft.com/office/powerpoint/2010/main" val="1327417594"/>
              </p:ext>
            </p:extLst>
          </p:nvPr>
        </p:nvGraphicFramePr>
        <p:xfrm>
          <a:off x="6602202" y="2451798"/>
          <a:ext cx="3867779" cy="361624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70230D51-AF0F-4E90-A4B2-7127F5B78740}"/>
              </a:ext>
            </a:extLst>
          </p:cNvPr>
          <p:cNvSpPr txBox="1"/>
          <p:nvPr/>
        </p:nvSpPr>
        <p:spPr>
          <a:xfrm>
            <a:off x="6069390" y="1537396"/>
            <a:ext cx="4933402" cy="830997"/>
          </a:xfrm>
          <a:prstGeom prst="rect">
            <a:avLst/>
          </a:prstGeom>
          <a:noFill/>
        </p:spPr>
        <p:txBody>
          <a:bodyPr wrap="none" rtlCol="0">
            <a:spAutoFit/>
          </a:bodyPr>
          <a:lstStyle/>
          <a:p>
            <a:pPr algn="ctr"/>
            <a:r>
              <a:rPr lang="en-US" sz="2400" dirty="0">
                <a:solidFill>
                  <a:schemeClr val="bg1"/>
                </a:solidFill>
              </a:rPr>
              <a:t>Reproductive Age Females</a:t>
            </a:r>
          </a:p>
          <a:p>
            <a:pPr algn="ctr"/>
            <a:r>
              <a:rPr lang="en-US" sz="2400" dirty="0">
                <a:solidFill>
                  <a:schemeClr val="bg1"/>
                </a:solidFill>
              </a:rPr>
              <a:t>&gt;60 Minutes from Abortion Facility</a:t>
            </a:r>
          </a:p>
        </p:txBody>
      </p:sp>
      <p:sp>
        <p:nvSpPr>
          <p:cNvPr id="11" name="TextBox 10">
            <a:extLst>
              <a:ext uri="{FF2B5EF4-FFF2-40B4-BE49-F238E27FC236}">
                <a16:creationId xmlns:a16="http://schemas.microsoft.com/office/drawing/2014/main" id="{8BAA9A8C-BB61-1133-95A7-DB80DC5221F8}"/>
              </a:ext>
            </a:extLst>
          </p:cNvPr>
          <p:cNvSpPr txBox="1"/>
          <p:nvPr/>
        </p:nvSpPr>
        <p:spPr>
          <a:xfrm>
            <a:off x="1509935" y="1906728"/>
            <a:ext cx="4001095" cy="461665"/>
          </a:xfrm>
          <a:prstGeom prst="rect">
            <a:avLst/>
          </a:prstGeom>
          <a:noFill/>
        </p:spPr>
        <p:txBody>
          <a:bodyPr wrap="none" rtlCol="0">
            <a:spAutoFit/>
          </a:bodyPr>
          <a:lstStyle/>
          <a:p>
            <a:pPr algn="ctr"/>
            <a:r>
              <a:rPr lang="en-US" sz="2400" dirty="0">
                <a:solidFill>
                  <a:schemeClr val="bg1"/>
                </a:solidFill>
              </a:rPr>
              <a:t>Mean Travel Time (Minutes)</a:t>
            </a:r>
          </a:p>
        </p:txBody>
      </p:sp>
    </p:spTree>
    <p:extLst>
      <p:ext uri="{BB962C8B-B14F-4D97-AF65-F5344CB8AC3E}">
        <p14:creationId xmlns:p14="http://schemas.microsoft.com/office/powerpoint/2010/main" val="104898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10" dur="500"/>
                                        <p:tgtEl>
                                          <p:spTgt spid="4">
                                            <p:graphicEl>
                                              <a:chart seriesIdx="-3" categoryIdx="-3" bldStep="gridLegend"/>
                                            </p:graphic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graphicEl>
                                              <a:chart seriesIdx="0" categoryIdx="0" bldStep="ptInCategory"/>
                                            </p:graphicEl>
                                          </p:spTgt>
                                        </p:tgtEl>
                                        <p:attrNameLst>
                                          <p:attrName>style.visibility</p:attrName>
                                        </p:attrNameLst>
                                      </p:cBhvr>
                                      <p:to>
                                        <p:strVal val="visible"/>
                                      </p:to>
                                    </p:set>
                                    <p:animEffect transition="in" filter="fade">
                                      <p:cBhvr>
                                        <p:cTn id="14" dur="500"/>
                                        <p:tgtEl>
                                          <p:spTgt spid="4">
                                            <p:graphicEl>
                                              <a:chart seriesIdx="0" categoryIdx="0" bldStep="ptInCategory"/>
                                            </p:graphic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graphicEl>
                                              <a:chart seriesIdx="0" categoryIdx="1" bldStep="ptInCategory"/>
                                            </p:graphicEl>
                                          </p:spTgt>
                                        </p:tgtEl>
                                        <p:attrNameLst>
                                          <p:attrName>style.visibility</p:attrName>
                                        </p:attrNameLst>
                                      </p:cBhvr>
                                      <p:to>
                                        <p:strVal val="visible"/>
                                      </p:to>
                                    </p:set>
                                    <p:animEffect transition="in" filter="fade">
                                      <p:cBhvr>
                                        <p:cTn id="18" dur="500"/>
                                        <p:tgtEl>
                                          <p:spTgt spid="4">
                                            <p:graphicEl>
                                              <a:chart seriesIdx="0" categoryIdx="1" bldStep="ptInCategory"/>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26" dur="500"/>
                                        <p:tgtEl>
                                          <p:spTgt spid="9">
                                            <p:graphicEl>
                                              <a:chart seriesIdx="-3" categoryIdx="-3" bldStep="gridLegend"/>
                                            </p:graphic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9">
                                            <p:graphicEl>
                                              <a:chart seriesIdx="0" categoryIdx="0" bldStep="ptInCategory"/>
                                            </p:graphicEl>
                                          </p:spTgt>
                                        </p:tgtEl>
                                        <p:attrNameLst>
                                          <p:attrName>style.visibility</p:attrName>
                                        </p:attrNameLst>
                                      </p:cBhvr>
                                      <p:to>
                                        <p:strVal val="visible"/>
                                      </p:to>
                                    </p:set>
                                    <p:animEffect transition="in" filter="fade">
                                      <p:cBhvr>
                                        <p:cTn id="30" dur="500"/>
                                        <p:tgtEl>
                                          <p:spTgt spid="9">
                                            <p:graphicEl>
                                              <a:chart seriesIdx="0" categoryIdx="0" bldStep="ptInCategory"/>
                                            </p:graphicEl>
                                          </p:spTgt>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9">
                                            <p:graphicEl>
                                              <a:chart seriesIdx="0" categoryIdx="1" bldStep="ptInCategory"/>
                                            </p:graphicEl>
                                          </p:spTgt>
                                        </p:tgtEl>
                                        <p:attrNameLst>
                                          <p:attrName>style.visibility</p:attrName>
                                        </p:attrNameLst>
                                      </p:cBhvr>
                                      <p:to>
                                        <p:strVal val="visible"/>
                                      </p:to>
                                    </p:set>
                                    <p:animEffect transition="in" filter="fade">
                                      <p:cBhvr>
                                        <p:cTn id="34" dur="500"/>
                                        <p:tgtEl>
                                          <p:spTgt spid="9">
                                            <p:graphicEl>
                                              <a:chart seriesIdx="0" categoryIdx="1" bldStep="ptIn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El"/>
        </p:bldSub>
      </p:bldGraphic>
      <p:bldGraphic spid="9" grpId="0" uiExpand="1">
        <p:bldSub>
          <a:bldChart bld="categoryEl"/>
        </p:bldSub>
      </p:bldGraphic>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8B914C6-C9A7-8FCA-F8F3-CC09CBEA2CB9}"/>
              </a:ext>
            </a:extLst>
          </p:cNvPr>
          <p:cNvGraphicFramePr/>
          <p:nvPr>
            <p:extLst>
              <p:ext uri="{D42A27DB-BD31-4B8C-83A1-F6EECF244321}">
                <p14:modId xmlns:p14="http://schemas.microsoft.com/office/powerpoint/2010/main" val="2527165568"/>
              </p:ext>
            </p:extLst>
          </p:nvPr>
        </p:nvGraphicFramePr>
        <p:xfrm>
          <a:off x="3406391" y="1744564"/>
          <a:ext cx="6089302" cy="421831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094654B3-3698-82CD-312D-2F6F4BD184DA}"/>
              </a:ext>
            </a:extLst>
          </p:cNvPr>
          <p:cNvSpPr>
            <a:spLocks noGrp="1"/>
          </p:cNvSpPr>
          <p:nvPr>
            <p:ph type="title"/>
          </p:nvPr>
        </p:nvSpPr>
        <p:spPr/>
        <p:txBody>
          <a:bodyPr>
            <a:noAutofit/>
          </a:bodyPr>
          <a:lstStyle/>
          <a:p>
            <a:r>
              <a:rPr lang="en-US" sz="2400" dirty="0"/>
              <a:t>Change in travel time to closest abortion provider after Dobbs in </a:t>
            </a:r>
            <a:br>
              <a:rPr lang="en-US" sz="3200" dirty="0"/>
            </a:br>
            <a:r>
              <a:rPr lang="en-US" sz="3200" dirty="0"/>
              <a:t>Two States with Largest Increases</a:t>
            </a:r>
          </a:p>
        </p:txBody>
      </p:sp>
      <p:sp>
        <p:nvSpPr>
          <p:cNvPr id="3" name="Text Placeholder 2">
            <a:extLst>
              <a:ext uri="{FF2B5EF4-FFF2-40B4-BE49-F238E27FC236}">
                <a16:creationId xmlns:a16="http://schemas.microsoft.com/office/drawing/2014/main" id="{263B33F9-E814-7926-A2C7-0A72DE81949F}"/>
              </a:ext>
            </a:extLst>
          </p:cNvPr>
          <p:cNvSpPr>
            <a:spLocks noGrp="1"/>
          </p:cNvSpPr>
          <p:nvPr>
            <p:ph type="body" idx="10"/>
          </p:nvPr>
        </p:nvSpPr>
        <p:spPr/>
        <p:txBody>
          <a:bodyPr>
            <a:normAutofit/>
          </a:bodyPr>
          <a:lstStyle/>
          <a:p>
            <a:pPr>
              <a:lnSpc>
                <a:spcPct val="100000"/>
              </a:lnSpc>
              <a:spcBef>
                <a:spcPts val="0"/>
              </a:spcBef>
            </a:pPr>
            <a:r>
              <a:rPr lang="en-US" sz="1200" dirty="0"/>
              <a:t>Data from: Rader B, Upadhyay UD, Sehgal NKR, Reis BY, Brownstein JS, </a:t>
            </a:r>
            <a:r>
              <a:rPr lang="en-US" sz="1200" dirty="0" err="1"/>
              <a:t>Hswen</a:t>
            </a:r>
            <a:r>
              <a:rPr lang="en-US" sz="1200" dirty="0"/>
              <a:t> Y. Estimated Travel Time and Spatial Access to Abortion Facilities in the US Before and After the Dobbs v Jackson Women’s Health Decision. JAMA [Internet]. 2022 Nov 1 [cited 2022 Nov 2]; Available from: https://doi.org/10.1001/jama.2022.20424</a:t>
            </a:r>
          </a:p>
        </p:txBody>
      </p:sp>
      <p:sp>
        <p:nvSpPr>
          <p:cNvPr id="9" name="TextBox 8">
            <a:extLst>
              <a:ext uri="{FF2B5EF4-FFF2-40B4-BE49-F238E27FC236}">
                <a16:creationId xmlns:a16="http://schemas.microsoft.com/office/drawing/2014/main" id="{1965F03B-93E2-68C3-2D55-8339038C84F2}"/>
              </a:ext>
            </a:extLst>
          </p:cNvPr>
          <p:cNvSpPr txBox="1"/>
          <p:nvPr/>
        </p:nvSpPr>
        <p:spPr>
          <a:xfrm>
            <a:off x="422030" y="2653391"/>
            <a:ext cx="2984361" cy="1200329"/>
          </a:xfrm>
          <a:prstGeom prst="rect">
            <a:avLst/>
          </a:prstGeom>
          <a:noFill/>
        </p:spPr>
        <p:txBody>
          <a:bodyPr wrap="square" rtlCol="0">
            <a:spAutoFit/>
          </a:bodyPr>
          <a:lstStyle/>
          <a:p>
            <a:pPr>
              <a:spcAft>
                <a:spcPts val="1200"/>
              </a:spcAft>
            </a:pPr>
            <a:r>
              <a:rPr lang="en-US" sz="2400" i="1" dirty="0">
                <a:solidFill>
                  <a:schemeClr val="bg1"/>
                </a:solidFill>
              </a:rPr>
              <a:t>Increase</a:t>
            </a:r>
            <a:r>
              <a:rPr lang="en-US" sz="2400" dirty="0">
                <a:solidFill>
                  <a:schemeClr val="bg1"/>
                </a:solidFill>
              </a:rPr>
              <a:t> in travel time to closest abortion provider</a:t>
            </a:r>
          </a:p>
        </p:txBody>
      </p:sp>
      <p:sp>
        <p:nvSpPr>
          <p:cNvPr id="4" name="TextBox 3">
            <a:extLst>
              <a:ext uri="{FF2B5EF4-FFF2-40B4-BE49-F238E27FC236}">
                <a16:creationId xmlns:a16="http://schemas.microsoft.com/office/drawing/2014/main" id="{0215CA36-92A0-8417-D945-17983165084D}"/>
              </a:ext>
            </a:extLst>
          </p:cNvPr>
          <p:cNvSpPr txBox="1"/>
          <p:nvPr/>
        </p:nvSpPr>
        <p:spPr>
          <a:xfrm>
            <a:off x="4159770" y="1914650"/>
            <a:ext cx="1686393" cy="830997"/>
          </a:xfrm>
          <a:prstGeom prst="rect">
            <a:avLst/>
          </a:prstGeom>
          <a:noFill/>
        </p:spPr>
        <p:txBody>
          <a:bodyPr wrap="square" rtlCol="0">
            <a:spAutoFit/>
          </a:bodyPr>
          <a:lstStyle/>
          <a:p>
            <a:pPr algn="ctr"/>
            <a:r>
              <a:rPr lang="en-US" sz="2400" dirty="0">
                <a:solidFill>
                  <a:schemeClr val="bg1"/>
                </a:solidFill>
                <a:effectLst>
                  <a:outerShdw blurRad="50800" dist="38100" dir="2700000" algn="tl" rotWithShape="0">
                    <a:prstClr val="black">
                      <a:alpha val="40000"/>
                    </a:prstClr>
                  </a:outerShdw>
                </a:effectLst>
              </a:rPr>
              <a:t>7.2 </a:t>
            </a:r>
          </a:p>
          <a:p>
            <a:pPr algn="ctr"/>
            <a:r>
              <a:rPr lang="en-US" sz="2400" dirty="0">
                <a:solidFill>
                  <a:schemeClr val="bg1"/>
                </a:solidFill>
                <a:effectLst>
                  <a:outerShdw blurRad="50800" dist="38100" dir="2700000" algn="tl" rotWithShape="0">
                    <a:prstClr val="black">
                      <a:alpha val="40000"/>
                    </a:prstClr>
                  </a:outerShdw>
                </a:effectLst>
              </a:rPr>
              <a:t>hours</a:t>
            </a:r>
          </a:p>
        </p:txBody>
      </p:sp>
      <p:sp>
        <p:nvSpPr>
          <p:cNvPr id="6" name="TextBox 5">
            <a:extLst>
              <a:ext uri="{FF2B5EF4-FFF2-40B4-BE49-F238E27FC236}">
                <a16:creationId xmlns:a16="http://schemas.microsoft.com/office/drawing/2014/main" id="{66149D39-AA9C-6C74-AC71-E28E04B009A6}"/>
              </a:ext>
            </a:extLst>
          </p:cNvPr>
          <p:cNvSpPr txBox="1"/>
          <p:nvPr/>
        </p:nvSpPr>
        <p:spPr>
          <a:xfrm>
            <a:off x="7054248" y="2024310"/>
            <a:ext cx="1686393" cy="830997"/>
          </a:xfrm>
          <a:prstGeom prst="rect">
            <a:avLst/>
          </a:prstGeom>
          <a:noFill/>
        </p:spPr>
        <p:txBody>
          <a:bodyPr wrap="square" rtlCol="0">
            <a:spAutoFit/>
          </a:bodyPr>
          <a:lstStyle/>
          <a:p>
            <a:pPr algn="ctr"/>
            <a:r>
              <a:rPr lang="en-US" sz="2400" dirty="0">
                <a:solidFill>
                  <a:schemeClr val="bg1"/>
                </a:solidFill>
                <a:effectLst>
                  <a:outerShdw blurRad="50800" dist="38100" dir="2700000" algn="tl" rotWithShape="0">
                    <a:prstClr val="black">
                      <a:alpha val="40000"/>
                    </a:prstClr>
                  </a:outerShdw>
                </a:effectLst>
              </a:rPr>
              <a:t>7.0 </a:t>
            </a:r>
          </a:p>
          <a:p>
            <a:pPr algn="ctr"/>
            <a:r>
              <a:rPr lang="en-US" sz="2400" dirty="0">
                <a:solidFill>
                  <a:schemeClr val="bg1"/>
                </a:solidFill>
                <a:effectLst>
                  <a:outerShdw blurRad="50800" dist="38100" dir="2700000" algn="tl" rotWithShape="0">
                    <a:prstClr val="black">
                      <a:alpha val="40000"/>
                    </a:prstClr>
                  </a:outerShdw>
                </a:effectLst>
              </a:rPr>
              <a:t>hours</a:t>
            </a:r>
          </a:p>
        </p:txBody>
      </p:sp>
    </p:spTree>
    <p:extLst>
      <p:ext uri="{BB962C8B-B14F-4D97-AF65-F5344CB8AC3E}">
        <p14:creationId xmlns:p14="http://schemas.microsoft.com/office/powerpoint/2010/main" val="4187802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CFFB35B5-274F-15D4-57A4-A8703AFE5129}"/>
              </a:ext>
            </a:extLst>
          </p:cNvPr>
          <p:cNvGraphicFramePr/>
          <p:nvPr>
            <p:extLst>
              <p:ext uri="{D42A27DB-BD31-4B8C-83A1-F6EECF244321}">
                <p14:modId xmlns:p14="http://schemas.microsoft.com/office/powerpoint/2010/main" val="3127335263"/>
              </p:ext>
            </p:extLst>
          </p:nvPr>
        </p:nvGraphicFramePr>
        <p:xfrm>
          <a:off x="2843684" y="1818752"/>
          <a:ext cx="8139164" cy="419800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6EE7BAF-35A8-6AED-0B92-419FB448B11D}"/>
              </a:ext>
            </a:extLst>
          </p:cNvPr>
          <p:cNvSpPr>
            <a:spLocks noGrp="1"/>
          </p:cNvSpPr>
          <p:nvPr>
            <p:ph type="title"/>
          </p:nvPr>
        </p:nvSpPr>
        <p:spPr>
          <a:xfrm>
            <a:off x="838200" y="365125"/>
            <a:ext cx="10888226" cy="1325563"/>
          </a:xfrm>
        </p:spPr>
        <p:txBody>
          <a:bodyPr>
            <a:noAutofit/>
          </a:bodyPr>
          <a:lstStyle/>
          <a:p>
            <a:r>
              <a:rPr lang="en-US" sz="2800" dirty="0"/>
              <a:t>Change in county abortion rate post TX-SB8 as a function of</a:t>
            </a:r>
            <a:br>
              <a:rPr lang="en-US" sz="3200" dirty="0"/>
            </a:br>
            <a:r>
              <a:rPr lang="en-US" sz="4000" dirty="0"/>
              <a:t>Distance to Nearest Abortion Provider</a:t>
            </a:r>
            <a:endParaRPr lang="en-US" sz="3200" dirty="0"/>
          </a:p>
        </p:txBody>
      </p:sp>
      <p:sp>
        <p:nvSpPr>
          <p:cNvPr id="3" name="Text Placeholder 2">
            <a:extLst>
              <a:ext uri="{FF2B5EF4-FFF2-40B4-BE49-F238E27FC236}">
                <a16:creationId xmlns:a16="http://schemas.microsoft.com/office/drawing/2014/main" id="{D9044661-5891-642A-96C3-FF26302141F7}"/>
              </a:ext>
            </a:extLst>
          </p:cNvPr>
          <p:cNvSpPr>
            <a:spLocks noGrp="1"/>
          </p:cNvSpPr>
          <p:nvPr>
            <p:ph type="body" idx="10"/>
          </p:nvPr>
        </p:nvSpPr>
        <p:spPr>
          <a:xfrm>
            <a:off x="0" y="6016753"/>
            <a:ext cx="8510954" cy="841248"/>
          </a:xfrm>
        </p:spPr>
        <p:txBody>
          <a:bodyPr/>
          <a:lstStyle/>
          <a:p>
            <a:pPr>
              <a:lnSpc>
                <a:spcPct val="100000"/>
              </a:lnSpc>
              <a:spcBef>
                <a:spcPts val="0"/>
              </a:spcBef>
            </a:pPr>
            <a:r>
              <a:rPr lang="en-US" sz="1200" dirty="0"/>
              <a:t>Note: Reference = &lt;50 miles</a:t>
            </a:r>
          </a:p>
          <a:p>
            <a:pPr>
              <a:lnSpc>
                <a:spcPct val="100000"/>
              </a:lnSpc>
              <a:spcBef>
                <a:spcPts val="0"/>
              </a:spcBef>
            </a:pPr>
            <a:r>
              <a:rPr lang="en-US" sz="1200" dirty="0"/>
              <a:t>Data from: Lindo JM, Myers CK, Schlosser A, Cunningham S. How Far Is Too Far? New Evidence on Abortion Clinic Closures, Access, and Abortions. J Human Resources. 2020 Oct 2;55(4):1137–60.  Estimates generated from difference-in-difference model examining implementation of Texas law SB8, which led to closure of almost half of clinics in the state. </a:t>
            </a:r>
          </a:p>
        </p:txBody>
      </p:sp>
      <p:sp>
        <p:nvSpPr>
          <p:cNvPr id="8" name="TextBox 7">
            <a:extLst>
              <a:ext uri="{FF2B5EF4-FFF2-40B4-BE49-F238E27FC236}">
                <a16:creationId xmlns:a16="http://schemas.microsoft.com/office/drawing/2014/main" id="{5A18C34E-101C-8770-3A70-C096F4332B77}"/>
              </a:ext>
            </a:extLst>
          </p:cNvPr>
          <p:cNvSpPr txBox="1"/>
          <p:nvPr/>
        </p:nvSpPr>
        <p:spPr>
          <a:xfrm>
            <a:off x="673240" y="2336948"/>
            <a:ext cx="2532184" cy="1200329"/>
          </a:xfrm>
          <a:prstGeom prst="rect">
            <a:avLst/>
          </a:prstGeom>
          <a:noFill/>
        </p:spPr>
        <p:txBody>
          <a:bodyPr wrap="square" rtlCol="0">
            <a:spAutoFit/>
          </a:bodyPr>
          <a:lstStyle/>
          <a:p>
            <a:pPr>
              <a:spcAft>
                <a:spcPts val="1200"/>
              </a:spcAft>
            </a:pPr>
            <a:r>
              <a:rPr lang="en-US" sz="2400" dirty="0">
                <a:solidFill>
                  <a:schemeClr val="bg1"/>
                </a:solidFill>
              </a:rPr>
              <a:t>Percentage change in abortions</a:t>
            </a:r>
          </a:p>
        </p:txBody>
      </p:sp>
    </p:spTree>
    <p:extLst>
      <p:ext uri="{BB962C8B-B14F-4D97-AF65-F5344CB8AC3E}">
        <p14:creationId xmlns:p14="http://schemas.microsoft.com/office/powerpoint/2010/main" val="2821016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5" descr="A person sitting on a couch&#10;&#10;Description automatically generated">
            <a:extLst>
              <a:ext uri="{FF2B5EF4-FFF2-40B4-BE49-F238E27FC236}">
                <a16:creationId xmlns:a16="http://schemas.microsoft.com/office/drawing/2014/main" id="{ECE631BD-29DB-1E36-B2BC-928C3CC3ACE8}"/>
              </a:ext>
            </a:extLst>
          </p:cNvPr>
          <p:cNvPicPr>
            <a:picLocks noChangeAspect="1"/>
          </p:cNvPicPr>
          <p:nvPr/>
        </p:nvPicPr>
        <p:blipFill rotWithShape="1">
          <a:blip r:embed="rId2">
            <a:extLst>
              <a:ext uri="{28A0092B-C50C-407E-A947-70E740481C1C}">
                <a14:useLocalDpi xmlns:a14="http://schemas.microsoft.com/office/drawing/2010/main" val="0"/>
              </a:ext>
            </a:extLst>
          </a:blip>
          <a:srcRect l="552" t="1" r="-165" b="500"/>
          <a:stretch/>
        </p:blipFill>
        <p:spPr bwMode="auto">
          <a:xfrm>
            <a:off x="725778" y="1653860"/>
            <a:ext cx="6561574" cy="470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974D5E7-96D2-BCB3-4EA3-F28B5731B8D2}"/>
              </a:ext>
            </a:extLst>
          </p:cNvPr>
          <p:cNvSpPr>
            <a:spLocks noGrp="1"/>
          </p:cNvSpPr>
          <p:nvPr>
            <p:ph type="title"/>
          </p:nvPr>
        </p:nvSpPr>
        <p:spPr>
          <a:xfrm>
            <a:off x="838199" y="365125"/>
            <a:ext cx="11079145" cy="1325563"/>
          </a:xfrm>
        </p:spPr>
        <p:txBody>
          <a:bodyPr>
            <a:normAutofit/>
          </a:bodyPr>
          <a:lstStyle/>
          <a:p>
            <a:r>
              <a:rPr lang="en-US" altLang="en-US" sz="2000" dirty="0">
                <a:latin typeface="+mn-lt"/>
              </a:rPr>
              <a:t>Changed obstetrical management: </a:t>
            </a:r>
            <a:br>
              <a:rPr lang="en-US" altLang="en-US" sz="2000" dirty="0">
                <a:latin typeface="+mn-lt"/>
              </a:rPr>
            </a:br>
            <a:r>
              <a:rPr lang="en-US" altLang="en-US" sz="3200" dirty="0">
                <a:latin typeface="+mn-lt"/>
              </a:rPr>
              <a:t>Elimination of Termination as Treatment for </a:t>
            </a:r>
            <a:br>
              <a:rPr lang="en-US" altLang="en-US" sz="3200" dirty="0">
                <a:latin typeface="+mn-lt"/>
              </a:rPr>
            </a:br>
            <a:r>
              <a:rPr lang="en-US" altLang="en-US" sz="3200" dirty="0">
                <a:latin typeface="+mn-lt"/>
              </a:rPr>
              <a:t>Previable Premature Rupture Of Membranes (PPROM)</a:t>
            </a:r>
            <a:endParaRPr lang="en-US" altLang="en-US" sz="2800" dirty="0">
              <a:latin typeface="+mn-lt"/>
            </a:endParaRPr>
          </a:p>
        </p:txBody>
      </p:sp>
      <p:sp>
        <p:nvSpPr>
          <p:cNvPr id="3" name="AutoShape 2">
            <a:extLst>
              <a:ext uri="{FF2B5EF4-FFF2-40B4-BE49-F238E27FC236}">
                <a16:creationId xmlns:a16="http://schemas.microsoft.com/office/drawing/2014/main" id="{CCD321EC-71D8-C25B-FF08-AECCAB7CB9E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60BF11EB-9043-C8A7-4756-46B7C02740FA}"/>
              </a:ext>
            </a:extLst>
          </p:cNvPr>
          <p:cNvSpPr txBox="1"/>
          <p:nvPr/>
        </p:nvSpPr>
        <p:spPr>
          <a:xfrm>
            <a:off x="5811864" y="-1053885"/>
            <a:ext cx="184731" cy="461665"/>
          </a:xfrm>
          <a:prstGeom prst="rect">
            <a:avLst/>
          </a:prstGeom>
          <a:noFill/>
        </p:spPr>
        <p:txBody>
          <a:bodyPr wrap="none" rtlCol="0">
            <a:spAutoFit/>
          </a:bodyPr>
          <a:lstStyle/>
          <a:p>
            <a:pPr>
              <a:spcAft>
                <a:spcPts val="1200"/>
              </a:spcAft>
            </a:pPr>
            <a:endParaRPr lang="en-US" sz="2400" dirty="0">
              <a:solidFill>
                <a:schemeClr val="bg1"/>
              </a:solidFill>
            </a:endParaRPr>
          </a:p>
        </p:txBody>
      </p:sp>
      <p:pic>
        <p:nvPicPr>
          <p:cNvPr id="6" name="Picture 5">
            <a:extLst>
              <a:ext uri="{FF2B5EF4-FFF2-40B4-BE49-F238E27FC236}">
                <a16:creationId xmlns:a16="http://schemas.microsoft.com/office/drawing/2014/main" id="{8F2EC7AF-6415-2DF0-6BF0-5656D6846395}"/>
              </a:ext>
            </a:extLst>
          </p:cNvPr>
          <p:cNvPicPr>
            <a:picLocks noChangeAspect="1"/>
          </p:cNvPicPr>
          <p:nvPr/>
        </p:nvPicPr>
        <p:blipFill>
          <a:blip r:embed="rId3"/>
          <a:stretch>
            <a:fillRect/>
          </a:stretch>
        </p:blipFill>
        <p:spPr>
          <a:xfrm>
            <a:off x="7017646" y="1825597"/>
            <a:ext cx="4336155" cy="403186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2812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500"/>
                                        <p:tgtEl>
                                          <p:spTgt spid="307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8ABB-75FD-C533-088F-AC723CBF6831}"/>
              </a:ext>
            </a:extLst>
          </p:cNvPr>
          <p:cNvSpPr>
            <a:spLocks noGrp="1"/>
          </p:cNvSpPr>
          <p:nvPr>
            <p:ph type="title"/>
          </p:nvPr>
        </p:nvSpPr>
        <p:spPr/>
        <p:txBody>
          <a:bodyPr>
            <a:normAutofit/>
          </a:bodyPr>
          <a:lstStyle/>
          <a:p>
            <a:r>
              <a:rPr lang="en-US" altLang="en-US" sz="2400" dirty="0"/>
              <a:t>Morbidity among pregnant women at &lt;22 weeks </a:t>
            </a:r>
            <a:br>
              <a:rPr lang="en-US" altLang="en-US" sz="2400" dirty="0"/>
            </a:br>
            <a:r>
              <a:rPr lang="en-US" altLang="en-US" sz="2400" dirty="0"/>
              <a:t>after abortion ban in two Texas hospitals led to </a:t>
            </a:r>
            <a:br>
              <a:rPr lang="en-US" altLang="en-US" sz="2400" dirty="0"/>
            </a:br>
            <a:r>
              <a:rPr lang="en-US" altLang="en-US" sz="3200" dirty="0"/>
              <a:t>100% “Expectant Management” For Previable PROM</a:t>
            </a:r>
            <a:endParaRPr lang="en-US" altLang="en-US" sz="2700" dirty="0"/>
          </a:p>
        </p:txBody>
      </p:sp>
      <p:sp>
        <p:nvSpPr>
          <p:cNvPr id="3" name="Text Placeholder 2">
            <a:extLst>
              <a:ext uri="{FF2B5EF4-FFF2-40B4-BE49-F238E27FC236}">
                <a16:creationId xmlns:a16="http://schemas.microsoft.com/office/drawing/2014/main" id="{80BE4B2E-0343-B0C9-3BFC-17887D6603C8}"/>
              </a:ext>
            </a:extLst>
          </p:cNvPr>
          <p:cNvSpPr>
            <a:spLocks noGrp="1"/>
          </p:cNvSpPr>
          <p:nvPr>
            <p:ph type="body" idx="10"/>
          </p:nvPr>
        </p:nvSpPr>
        <p:spPr/>
        <p:txBody>
          <a:bodyPr/>
          <a:lstStyle/>
          <a:p>
            <a:pPr>
              <a:lnSpc>
                <a:spcPct val="100000"/>
              </a:lnSpc>
              <a:spcBef>
                <a:spcPts val="0"/>
              </a:spcBef>
            </a:pPr>
            <a:r>
              <a:rPr lang="en-US" altLang="en-US" sz="1200" dirty="0">
                <a:latin typeface="+mn-lt"/>
              </a:rPr>
              <a:t>Data from: Nambiar A, Patel S, Santiago-Munoz P, </a:t>
            </a:r>
            <a:r>
              <a:rPr lang="en-US" altLang="en-US" sz="1200" dirty="0" err="1">
                <a:latin typeface="+mn-lt"/>
              </a:rPr>
              <a:t>Spong</a:t>
            </a:r>
            <a:r>
              <a:rPr lang="en-US" altLang="en-US" sz="1200" dirty="0">
                <a:latin typeface="+mn-lt"/>
              </a:rPr>
              <a:t> CY, Nelson DB. Maternal morbidity and fetal outcomes among pregnant women at 22 weeks’ gestation or less with complications in two Texas hospitals after legislation on abortion. American Journal of Obstetrics and Gynecology. 2022 Jul;S0002937822005361.  Selected measures. </a:t>
            </a:r>
          </a:p>
        </p:txBody>
      </p:sp>
      <p:graphicFrame>
        <p:nvGraphicFramePr>
          <p:cNvPr id="4" name="Chart 3">
            <a:extLst>
              <a:ext uri="{FF2B5EF4-FFF2-40B4-BE49-F238E27FC236}">
                <a16:creationId xmlns:a16="http://schemas.microsoft.com/office/drawing/2014/main" id="{A4EA1867-ADFA-075D-E03F-EF7D6C49C2E7}"/>
              </a:ext>
            </a:extLst>
          </p:cNvPr>
          <p:cNvGraphicFramePr/>
          <p:nvPr>
            <p:extLst>
              <p:ext uri="{D42A27DB-BD31-4B8C-83A1-F6EECF244321}">
                <p14:modId xmlns:p14="http://schemas.microsoft.com/office/powerpoint/2010/main" val="2869831706"/>
              </p:ext>
            </p:extLst>
          </p:nvPr>
        </p:nvGraphicFramePr>
        <p:xfrm>
          <a:off x="838200" y="1690688"/>
          <a:ext cx="10515599" cy="43260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4387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FBB6-7BA5-8CBA-5306-D145AB6401C4}"/>
              </a:ext>
            </a:extLst>
          </p:cNvPr>
          <p:cNvSpPr>
            <a:spLocks noGrp="1"/>
          </p:cNvSpPr>
          <p:nvPr>
            <p:ph type="title"/>
          </p:nvPr>
        </p:nvSpPr>
        <p:spPr/>
        <p:txBody>
          <a:bodyPr>
            <a:normAutofit/>
          </a:bodyPr>
          <a:lstStyle/>
          <a:p>
            <a:r>
              <a:rPr lang="en-US" sz="4000" dirty="0"/>
              <a:t>Uneven Decline in USA Life Expectancy </a:t>
            </a:r>
            <a:br>
              <a:rPr lang="en-US" sz="4000" dirty="0"/>
            </a:br>
            <a:r>
              <a:rPr lang="en-US" sz="4000" dirty="0"/>
              <a:t>Between 2019 and 2021</a:t>
            </a:r>
          </a:p>
        </p:txBody>
      </p:sp>
      <p:graphicFrame>
        <p:nvGraphicFramePr>
          <p:cNvPr id="4" name="Content Placeholder 3">
            <a:extLst>
              <a:ext uri="{FF2B5EF4-FFF2-40B4-BE49-F238E27FC236}">
                <a16:creationId xmlns:a16="http://schemas.microsoft.com/office/drawing/2014/main" id="{EE549E7A-3A20-F997-D8D0-5A6567EF9365}"/>
              </a:ext>
            </a:extLst>
          </p:cNvPr>
          <p:cNvGraphicFramePr>
            <a:graphicFrameLocks noGrp="1"/>
          </p:cNvGraphicFramePr>
          <p:nvPr>
            <p:ph idx="1"/>
            <p:extLst>
              <p:ext uri="{D42A27DB-BD31-4B8C-83A1-F6EECF244321}">
                <p14:modId xmlns:p14="http://schemas.microsoft.com/office/powerpoint/2010/main" val="3153952726"/>
              </p:ext>
            </p:extLst>
          </p:nvPr>
        </p:nvGraphicFramePr>
        <p:xfrm>
          <a:off x="2915478" y="1690688"/>
          <a:ext cx="8758362" cy="420719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80E7418F-6035-E768-228A-51BACBD51B9E}"/>
              </a:ext>
            </a:extLst>
          </p:cNvPr>
          <p:cNvSpPr>
            <a:spLocks noGrp="1"/>
          </p:cNvSpPr>
          <p:nvPr>
            <p:ph type="body" idx="10"/>
          </p:nvPr>
        </p:nvSpPr>
        <p:spPr/>
        <p:txBody>
          <a:bodyPr/>
          <a:lstStyle/>
          <a:p>
            <a:pPr>
              <a:lnSpc>
                <a:spcPct val="100000"/>
              </a:lnSpc>
              <a:spcBef>
                <a:spcPts val="0"/>
              </a:spcBef>
            </a:pPr>
            <a:r>
              <a:rPr lang="en-US" dirty="0">
                <a:latin typeface="+mn-lt"/>
              </a:rPr>
              <a:t>Data from: Arias E, Tejada-Vera B, </a:t>
            </a:r>
            <a:r>
              <a:rPr lang="en-US" dirty="0" err="1">
                <a:latin typeface="+mn-lt"/>
              </a:rPr>
              <a:t>Kochanek</a:t>
            </a:r>
            <a:r>
              <a:rPr lang="en-US" dirty="0">
                <a:latin typeface="+mn-lt"/>
              </a:rPr>
              <a:t> K, Ahmad F. Provisional Life Expectancy Estimates for 2021. </a:t>
            </a:r>
          </a:p>
          <a:p>
            <a:pPr>
              <a:lnSpc>
                <a:spcPct val="100000"/>
              </a:lnSpc>
              <a:spcBef>
                <a:spcPts val="0"/>
              </a:spcBef>
            </a:pPr>
            <a:r>
              <a:rPr lang="en-US" dirty="0">
                <a:latin typeface="+mn-lt"/>
              </a:rPr>
              <a:t>NVSS Vital Statistics Rapid Release. 2022 Aug;(23):16.</a:t>
            </a:r>
          </a:p>
        </p:txBody>
      </p:sp>
      <p:sp>
        <p:nvSpPr>
          <p:cNvPr id="5" name="TextBox 4">
            <a:extLst>
              <a:ext uri="{FF2B5EF4-FFF2-40B4-BE49-F238E27FC236}">
                <a16:creationId xmlns:a16="http://schemas.microsoft.com/office/drawing/2014/main" id="{BA162ED9-0A62-12FE-CDAE-0638C93F4DD4}"/>
              </a:ext>
            </a:extLst>
          </p:cNvPr>
          <p:cNvSpPr txBox="1"/>
          <p:nvPr/>
        </p:nvSpPr>
        <p:spPr>
          <a:xfrm>
            <a:off x="137160" y="2382559"/>
            <a:ext cx="2778318" cy="1384995"/>
          </a:xfrm>
          <a:prstGeom prst="rect">
            <a:avLst/>
          </a:prstGeom>
          <a:noFill/>
        </p:spPr>
        <p:txBody>
          <a:bodyPr wrap="square" rtlCol="0">
            <a:spAutoFit/>
          </a:bodyPr>
          <a:lstStyle/>
          <a:p>
            <a:r>
              <a:rPr lang="en-US" sz="2800" dirty="0">
                <a:solidFill>
                  <a:schemeClr val="bg1"/>
                </a:solidFill>
              </a:rPr>
              <a:t>Decline in life expectancy</a:t>
            </a:r>
          </a:p>
          <a:p>
            <a:r>
              <a:rPr lang="en-US" sz="2800" dirty="0">
                <a:solidFill>
                  <a:schemeClr val="bg1"/>
                </a:solidFill>
              </a:rPr>
              <a:t>(years)</a:t>
            </a:r>
          </a:p>
        </p:txBody>
      </p:sp>
    </p:spTree>
    <p:extLst>
      <p:ext uri="{BB962C8B-B14F-4D97-AF65-F5344CB8AC3E}">
        <p14:creationId xmlns:p14="http://schemas.microsoft.com/office/powerpoint/2010/main" val="205573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215D-FFB4-AB47-69C9-CBA1105BFAA2}"/>
              </a:ext>
            </a:extLst>
          </p:cNvPr>
          <p:cNvSpPr>
            <a:spLocks noGrp="1"/>
          </p:cNvSpPr>
          <p:nvPr>
            <p:ph type="title"/>
          </p:nvPr>
        </p:nvSpPr>
        <p:spPr>
          <a:xfrm>
            <a:off x="1072445" y="1875822"/>
            <a:ext cx="10047111" cy="1857374"/>
          </a:xfrm>
        </p:spPr>
        <p:txBody>
          <a:bodyPr vert="horz" lIns="91440" tIns="45720" rIns="91440" bIns="45720" rtlCol="0" anchor="b">
            <a:normAutofit/>
          </a:bodyPr>
          <a:lstStyle/>
          <a:p>
            <a:pPr algn="ctr"/>
            <a:r>
              <a:rPr lang="en-US" sz="4200" dirty="0">
                <a:latin typeface="+mj-lt"/>
                <a:ea typeface="+mj-ea"/>
                <a:cs typeface="+mj-cs"/>
              </a:rPr>
              <a:t>VI. Privatization, Corporatization, and Financialization of US Healthcare</a:t>
            </a:r>
          </a:p>
        </p:txBody>
      </p:sp>
    </p:spTree>
    <p:extLst>
      <p:ext uri="{BB962C8B-B14F-4D97-AF65-F5344CB8AC3E}">
        <p14:creationId xmlns:p14="http://schemas.microsoft.com/office/powerpoint/2010/main" val="2516382573"/>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E88C-D417-BA4A-9D19-026A99B282E9}"/>
              </a:ext>
            </a:extLst>
          </p:cNvPr>
          <p:cNvSpPr>
            <a:spLocks noGrp="1"/>
          </p:cNvSpPr>
          <p:nvPr>
            <p:ph type="title"/>
          </p:nvPr>
        </p:nvSpPr>
        <p:spPr/>
        <p:txBody>
          <a:bodyPr>
            <a:noAutofit/>
          </a:bodyPr>
          <a:lstStyle/>
          <a:p>
            <a:r>
              <a:rPr lang="en-US" sz="2800" dirty="0"/>
              <a:t>Likelihood of offering a profitable (vs. unprofitable) </a:t>
            </a:r>
            <a:r>
              <a:rPr lang="en-US" sz="3600" dirty="0"/>
              <a:t>Service by Hospital Ownership</a:t>
            </a:r>
          </a:p>
        </p:txBody>
      </p:sp>
      <p:sp>
        <p:nvSpPr>
          <p:cNvPr id="5" name="Text Placeholder 4">
            <a:extLst>
              <a:ext uri="{FF2B5EF4-FFF2-40B4-BE49-F238E27FC236}">
                <a16:creationId xmlns:a16="http://schemas.microsoft.com/office/drawing/2014/main" id="{9A26A3A2-5462-57B0-434B-1C811C425D20}"/>
              </a:ext>
            </a:extLst>
          </p:cNvPr>
          <p:cNvSpPr>
            <a:spLocks noGrp="1"/>
          </p:cNvSpPr>
          <p:nvPr>
            <p:ph type="body" idx="10"/>
          </p:nvPr>
        </p:nvSpPr>
        <p:spPr/>
        <p:txBody>
          <a:bodyPr/>
          <a:lstStyle/>
          <a:p>
            <a:pPr>
              <a:lnSpc>
                <a:spcPct val="100000"/>
              </a:lnSpc>
              <a:spcBef>
                <a:spcPts val="0"/>
              </a:spcBef>
            </a:pPr>
            <a:r>
              <a:rPr lang="en-US" dirty="0">
                <a:latin typeface="+mn-lt"/>
              </a:rPr>
              <a:t>Data from: Horwitz JR, Nichols A. Hospital Service Offerings Still Differ Substantially By Ownership Type. </a:t>
            </a:r>
          </a:p>
          <a:p>
            <a:pPr>
              <a:lnSpc>
                <a:spcPct val="100000"/>
              </a:lnSpc>
              <a:spcBef>
                <a:spcPts val="0"/>
              </a:spcBef>
            </a:pPr>
            <a:r>
              <a:rPr lang="en-US" dirty="0">
                <a:latin typeface="+mn-lt"/>
              </a:rPr>
              <a:t>Health Affairs. 2022 Mar;41(3):331–40.</a:t>
            </a:r>
          </a:p>
        </p:txBody>
      </p:sp>
      <p:graphicFrame>
        <p:nvGraphicFramePr>
          <p:cNvPr id="7" name="Chart 6">
            <a:extLst>
              <a:ext uri="{FF2B5EF4-FFF2-40B4-BE49-F238E27FC236}">
                <a16:creationId xmlns:a16="http://schemas.microsoft.com/office/drawing/2014/main" id="{15410912-847E-4CAF-BFB7-BBD1B1762578}"/>
              </a:ext>
            </a:extLst>
          </p:cNvPr>
          <p:cNvGraphicFramePr/>
          <p:nvPr>
            <p:extLst>
              <p:ext uri="{D42A27DB-BD31-4B8C-83A1-F6EECF244321}">
                <p14:modId xmlns:p14="http://schemas.microsoft.com/office/powerpoint/2010/main" val="2931789238"/>
              </p:ext>
            </p:extLst>
          </p:nvPr>
        </p:nvGraphicFramePr>
        <p:xfrm>
          <a:off x="838200" y="1690688"/>
          <a:ext cx="10515600" cy="43260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6926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6987-D864-2E62-99C8-7EB3A315CEF4}"/>
              </a:ext>
            </a:extLst>
          </p:cNvPr>
          <p:cNvSpPr>
            <a:spLocks noGrp="1"/>
          </p:cNvSpPr>
          <p:nvPr>
            <p:ph type="title"/>
          </p:nvPr>
        </p:nvSpPr>
        <p:spPr/>
        <p:txBody>
          <a:bodyPr>
            <a:noAutofit/>
          </a:bodyPr>
          <a:lstStyle/>
          <a:p>
            <a:r>
              <a:rPr lang="en-US" sz="2800" dirty="0"/>
              <a:t>Percent of health systems with high relative levels of </a:t>
            </a:r>
            <a:r>
              <a:rPr lang="en-US" sz="4000" dirty="0"/>
              <a:t>“Overuse” of Low-Value Services</a:t>
            </a:r>
            <a:endParaRPr lang="en-US" sz="2800" i="1" dirty="0"/>
          </a:p>
        </p:txBody>
      </p:sp>
      <p:sp>
        <p:nvSpPr>
          <p:cNvPr id="3" name="Text Placeholder 2">
            <a:extLst>
              <a:ext uri="{FF2B5EF4-FFF2-40B4-BE49-F238E27FC236}">
                <a16:creationId xmlns:a16="http://schemas.microsoft.com/office/drawing/2014/main" id="{F64246D4-30FF-4242-7E96-7C88A832C968}"/>
              </a:ext>
            </a:extLst>
          </p:cNvPr>
          <p:cNvSpPr>
            <a:spLocks noGrp="1"/>
          </p:cNvSpPr>
          <p:nvPr>
            <p:ph type="body" idx="10"/>
          </p:nvPr>
        </p:nvSpPr>
        <p:spPr>
          <a:xfrm>
            <a:off x="0" y="6016753"/>
            <a:ext cx="8510954" cy="841248"/>
          </a:xfrm>
        </p:spPr>
        <p:txBody>
          <a:bodyPr>
            <a:normAutofit fontScale="92500"/>
          </a:bodyPr>
          <a:lstStyle/>
          <a:p>
            <a:pPr>
              <a:lnSpc>
                <a:spcPct val="100000"/>
              </a:lnSpc>
              <a:spcBef>
                <a:spcPts val="0"/>
              </a:spcBef>
              <a:spcAft>
                <a:spcPts val="600"/>
              </a:spcAft>
            </a:pPr>
            <a:r>
              <a:rPr lang="en-US" sz="1200" dirty="0">
                <a:latin typeface="+mn-lt"/>
              </a:rPr>
              <a:t>”</a:t>
            </a:r>
            <a:r>
              <a:rPr lang="en-US" dirty="0">
                <a:latin typeface="+mn-lt"/>
              </a:rPr>
              <a:t>H</a:t>
            </a:r>
            <a:r>
              <a:rPr lang="en-US" sz="1200" dirty="0">
                <a:latin typeface="+mn-lt"/>
              </a:rPr>
              <a:t>igh” levels of overuse as defined by following authors, who noted that hospitals in the fourth and fifth category of their overuse index (&gt;=0.5 SD over mean) can be considered to be “health systems that are overusing relative to the average health system.”</a:t>
            </a:r>
          </a:p>
          <a:p>
            <a:pPr>
              <a:lnSpc>
                <a:spcPct val="100000"/>
              </a:lnSpc>
              <a:spcBef>
                <a:spcPts val="0"/>
              </a:spcBef>
              <a:spcAft>
                <a:spcPts val="600"/>
              </a:spcAft>
            </a:pPr>
            <a:r>
              <a:rPr lang="en-US" sz="1200" dirty="0">
                <a:latin typeface="+mn-lt"/>
              </a:rPr>
              <a:t>Segal JB, Sen AP, </a:t>
            </a:r>
            <a:r>
              <a:rPr lang="en-US" sz="1200" dirty="0" err="1">
                <a:latin typeface="+mn-lt"/>
              </a:rPr>
              <a:t>Glanzberg-Krainin</a:t>
            </a:r>
            <a:r>
              <a:rPr lang="en-US" sz="1200" dirty="0">
                <a:latin typeface="+mn-lt"/>
              </a:rPr>
              <a:t> E, </a:t>
            </a:r>
            <a:r>
              <a:rPr lang="en-US" sz="1200" dirty="0" err="1">
                <a:latin typeface="+mn-lt"/>
              </a:rPr>
              <a:t>Hutfless</a:t>
            </a:r>
            <a:r>
              <a:rPr lang="en-US" sz="1200" dirty="0">
                <a:latin typeface="+mn-lt"/>
              </a:rPr>
              <a:t> S. Factors Associated With Overuse of Health Care Within US Health Systems: A Cross-sectional Analysis of Medicare Beneficiaries From 2016 to 2018. JAMA Health Forum. 2022 Jan 14;3(1):e214543.</a:t>
            </a:r>
          </a:p>
        </p:txBody>
      </p:sp>
      <p:graphicFrame>
        <p:nvGraphicFramePr>
          <p:cNvPr id="6" name="Chart 5">
            <a:extLst>
              <a:ext uri="{FF2B5EF4-FFF2-40B4-BE49-F238E27FC236}">
                <a16:creationId xmlns:a16="http://schemas.microsoft.com/office/drawing/2014/main" id="{C7DDCEC3-E306-42DC-D5C3-82CC70AA9A39}"/>
              </a:ext>
            </a:extLst>
          </p:cNvPr>
          <p:cNvGraphicFramePr/>
          <p:nvPr>
            <p:extLst>
              <p:ext uri="{D42A27DB-BD31-4B8C-83A1-F6EECF244321}">
                <p14:modId xmlns:p14="http://schemas.microsoft.com/office/powerpoint/2010/main" val="754445862"/>
              </p:ext>
            </p:extLst>
          </p:nvPr>
        </p:nvGraphicFramePr>
        <p:xfrm>
          <a:off x="838199" y="1387277"/>
          <a:ext cx="10898275" cy="4629476"/>
        </p:xfrm>
        <a:graphic>
          <a:graphicData uri="http://schemas.openxmlformats.org/drawingml/2006/chart">
            <c:chart xmlns:c="http://schemas.openxmlformats.org/drawingml/2006/chart" xmlns:r="http://schemas.openxmlformats.org/officeDocument/2006/relationships" r:id="rId2"/>
          </a:graphicData>
        </a:graphic>
      </p:graphicFrame>
      <p:sp useBgFill="1">
        <p:nvSpPr>
          <p:cNvPr id="9" name="Rectangle 8">
            <a:extLst>
              <a:ext uri="{FF2B5EF4-FFF2-40B4-BE49-F238E27FC236}">
                <a16:creationId xmlns:a16="http://schemas.microsoft.com/office/drawing/2014/main" id="{20C0B125-EDFB-F1D8-EB21-105204D9E3F9}"/>
              </a:ext>
            </a:extLst>
          </p:cNvPr>
          <p:cNvSpPr/>
          <p:nvPr/>
        </p:nvSpPr>
        <p:spPr>
          <a:xfrm>
            <a:off x="3376245" y="1587640"/>
            <a:ext cx="492370" cy="3587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02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fade">
                                      <p:cBhvr>
                                        <p:cTn id="7" dur="500"/>
                                        <p:tgtEl>
                                          <p:spTgt spid="6">
                                            <p:graphicEl>
                                              <a:chart seriesIdx="-4" categoryIdx="1" bldStep="category"/>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fade">
                                      <p:cBhvr>
                                        <p:cTn id="11" dur="500"/>
                                        <p:tgtEl>
                                          <p:spTgt spid="6">
                                            <p:graphicEl>
                                              <a:chart seriesIdx="-4" categoryIdx="2" bldStep="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fade">
                                      <p:cBhvr>
                                        <p:cTn id="15" dur="500"/>
                                        <p:tgtEl>
                                          <p:spTgt spid="6">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F766920-E8E8-C0BE-D807-EBA1C26D7137}"/>
              </a:ext>
            </a:extLst>
          </p:cNvPr>
          <p:cNvSpPr txBox="1"/>
          <p:nvPr/>
        </p:nvSpPr>
        <p:spPr>
          <a:xfrm>
            <a:off x="15278" y="6175841"/>
            <a:ext cx="8455337" cy="646331"/>
          </a:xfrm>
          <a:prstGeom prst="rect">
            <a:avLst/>
          </a:prstGeom>
          <a:noFill/>
        </p:spPr>
        <p:txBody>
          <a:bodyPr wrap="square">
            <a:spAutoFit/>
          </a:bodyPr>
          <a:lstStyle/>
          <a:p>
            <a:r>
              <a:rPr lang="en-US" sz="900" dirty="0">
                <a:solidFill>
                  <a:schemeClr val="bg1"/>
                </a:solidFill>
              </a:rPr>
              <a:t>1  https://www.optum.com/about-us/optum-care.html</a:t>
            </a:r>
          </a:p>
          <a:p>
            <a:r>
              <a:rPr lang="en-US" sz="900" dirty="0">
                <a:solidFill>
                  <a:schemeClr val="bg1"/>
                </a:solidFill>
              </a:rPr>
              <a:t>2  Overview Optum Insight.  https://www.unitedhealthgroup.com/content/dam/UHG/PDF/investors/2021/conference/IC21_OptumInsight_overview_highlights.pdf</a:t>
            </a:r>
          </a:p>
          <a:p>
            <a:r>
              <a:rPr lang="en-US" sz="900" dirty="0">
                <a:solidFill>
                  <a:schemeClr val="bg1"/>
                </a:solidFill>
              </a:rPr>
              <a:t>3  https://www.unitedhealthgroup.com/who-we-are/businesses/optum.html </a:t>
            </a:r>
          </a:p>
          <a:p>
            <a:r>
              <a:rPr lang="en-US" sz="900" dirty="0">
                <a:solidFill>
                  <a:schemeClr val="bg1"/>
                </a:solidFill>
              </a:rPr>
              <a:t>4 UnitedHealth Group Reports Second Quarter 2022 Results</a:t>
            </a:r>
          </a:p>
        </p:txBody>
      </p:sp>
      <p:sp>
        <p:nvSpPr>
          <p:cNvPr id="53" name="Title 1">
            <a:extLst>
              <a:ext uri="{FF2B5EF4-FFF2-40B4-BE49-F238E27FC236}">
                <a16:creationId xmlns:a16="http://schemas.microsoft.com/office/drawing/2014/main" id="{C370C806-6AEC-CD5D-1D50-B50A8EF184C1}"/>
              </a:ext>
            </a:extLst>
          </p:cNvPr>
          <p:cNvSpPr txBox="1">
            <a:spLocks/>
          </p:cNvSpPr>
          <p:nvPr/>
        </p:nvSpPr>
        <p:spPr>
          <a:xfrm>
            <a:off x="3774110" y="177052"/>
            <a:ext cx="4495683" cy="16236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Garamond" panose="02020404030301010803" pitchFamily="18" charset="0"/>
                <a:ea typeface="+mj-ea"/>
                <a:cs typeface="+mj-cs"/>
              </a:defRPr>
            </a:lvl1pPr>
          </a:lstStyle>
          <a:p>
            <a:pPr algn="l"/>
            <a:r>
              <a:rPr lang="en-US" sz="2000" b="1" dirty="0">
                <a:solidFill>
                  <a:srgbClr val="FFFF00"/>
                </a:solidFill>
                <a:latin typeface="+mn-lt"/>
              </a:rPr>
              <a:t>Largest insurer in the nation</a:t>
            </a:r>
            <a:r>
              <a:rPr lang="en-US" sz="2000" baseline="30000" dirty="0">
                <a:solidFill>
                  <a:schemeClr val="bg1"/>
                </a:solidFill>
                <a:latin typeface="+mn-lt"/>
              </a:rPr>
              <a:t>4</a:t>
            </a:r>
          </a:p>
          <a:p>
            <a:pPr marL="179388" indent="-179388" algn="l">
              <a:buFont typeface="Arial" panose="020B0604020202020204" pitchFamily="34" charset="0"/>
              <a:buChar char="•"/>
            </a:pPr>
            <a:r>
              <a:rPr lang="en-US" sz="2000" dirty="0">
                <a:solidFill>
                  <a:schemeClr val="bg1"/>
                </a:solidFill>
                <a:latin typeface="+mn-lt"/>
              </a:rPr>
              <a:t>26M US privately-insured</a:t>
            </a:r>
          </a:p>
          <a:p>
            <a:pPr marL="179388" indent="-179388" algn="l">
              <a:buFont typeface="Arial" panose="020B0604020202020204" pitchFamily="34" charset="0"/>
              <a:buChar char="•"/>
            </a:pPr>
            <a:r>
              <a:rPr lang="en-US" sz="2000" dirty="0">
                <a:solidFill>
                  <a:schemeClr val="bg1"/>
                </a:solidFill>
                <a:latin typeface="+mn-lt"/>
              </a:rPr>
              <a:t>19M Medicare/Medicaid</a:t>
            </a:r>
          </a:p>
          <a:p>
            <a:pPr marL="179388" indent="-179388" algn="l">
              <a:buFont typeface="Arial" panose="020B0604020202020204" pitchFamily="34" charset="0"/>
              <a:buChar char="•"/>
            </a:pPr>
            <a:r>
              <a:rPr lang="en-US" sz="2000" dirty="0">
                <a:solidFill>
                  <a:schemeClr val="bg1"/>
                </a:solidFill>
                <a:latin typeface="+mn-lt"/>
              </a:rPr>
              <a:t>5M global privately-insured</a:t>
            </a:r>
          </a:p>
          <a:p>
            <a:pPr marL="179388" indent="-179388" algn="l">
              <a:buFont typeface="Arial" panose="020B0604020202020204" pitchFamily="34" charset="0"/>
              <a:buChar char="•"/>
            </a:pPr>
            <a:r>
              <a:rPr lang="en-US" sz="2000" dirty="0">
                <a:solidFill>
                  <a:schemeClr val="bg1"/>
                </a:solidFill>
                <a:latin typeface="+mn-lt"/>
              </a:rPr>
              <a:t>3M Medicare Part D standalone</a:t>
            </a:r>
          </a:p>
        </p:txBody>
      </p:sp>
      <p:pic>
        <p:nvPicPr>
          <p:cNvPr id="8" name="Picture 7">
            <a:extLst>
              <a:ext uri="{FF2B5EF4-FFF2-40B4-BE49-F238E27FC236}">
                <a16:creationId xmlns:a16="http://schemas.microsoft.com/office/drawing/2014/main" id="{113FBDE0-2E20-AABD-5B9C-A2AB2504A2E4}"/>
              </a:ext>
            </a:extLst>
          </p:cNvPr>
          <p:cNvPicPr>
            <a:picLocks noChangeAspect="1"/>
          </p:cNvPicPr>
          <p:nvPr/>
        </p:nvPicPr>
        <p:blipFill>
          <a:blip r:embed="rId2"/>
          <a:stretch>
            <a:fillRect/>
          </a:stretch>
        </p:blipFill>
        <p:spPr>
          <a:xfrm>
            <a:off x="1415177" y="637744"/>
            <a:ext cx="2229571" cy="702315"/>
          </a:xfrm>
          <a:prstGeom prst="rect">
            <a:avLst/>
          </a:prstGeom>
          <a:ln>
            <a:solidFill>
              <a:schemeClr val="bg1"/>
            </a:solidFill>
          </a:ln>
        </p:spPr>
      </p:pic>
      <p:cxnSp>
        <p:nvCxnSpPr>
          <p:cNvPr id="18" name="Straight Arrow Connector 17">
            <a:extLst>
              <a:ext uri="{FF2B5EF4-FFF2-40B4-BE49-F238E27FC236}">
                <a16:creationId xmlns:a16="http://schemas.microsoft.com/office/drawing/2014/main" id="{0F5F25CA-B293-A905-1327-399051423917}"/>
              </a:ext>
            </a:extLst>
          </p:cNvPr>
          <p:cNvCxnSpPr>
            <a:cxnSpLocks/>
          </p:cNvCxnSpPr>
          <p:nvPr/>
        </p:nvCxnSpPr>
        <p:spPr>
          <a:xfrm flipV="1">
            <a:off x="1693478" y="1340059"/>
            <a:ext cx="836485" cy="961894"/>
          </a:xfrm>
          <a:prstGeom prst="straightConnector1">
            <a:avLst/>
          </a:prstGeom>
          <a:ln w="76200">
            <a:solidFill>
              <a:schemeClr val="bg1"/>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517E506-E3FF-F985-7FE6-2AA21F4B1D68}"/>
              </a:ext>
            </a:extLst>
          </p:cNvPr>
          <p:cNvCxnSpPr>
            <a:cxnSpLocks/>
          </p:cNvCxnSpPr>
          <p:nvPr/>
        </p:nvCxnSpPr>
        <p:spPr>
          <a:xfrm>
            <a:off x="1693478" y="3007532"/>
            <a:ext cx="836485" cy="1125074"/>
          </a:xfrm>
          <a:prstGeom prst="straightConnector1">
            <a:avLst/>
          </a:prstGeom>
          <a:ln w="76200">
            <a:solidFill>
              <a:schemeClr val="bg1"/>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5D2023E-EF83-01ED-A69B-C80B35877A4C}"/>
              </a:ext>
            </a:extLst>
          </p:cNvPr>
          <p:cNvSpPr txBox="1"/>
          <p:nvPr/>
        </p:nvSpPr>
        <p:spPr>
          <a:xfrm>
            <a:off x="7979533" y="2325274"/>
            <a:ext cx="4154516" cy="1323439"/>
          </a:xfrm>
          <a:prstGeom prst="rect">
            <a:avLst/>
          </a:prstGeom>
          <a:noFill/>
        </p:spPr>
        <p:txBody>
          <a:bodyPr wrap="square">
            <a:spAutoFit/>
          </a:bodyPr>
          <a:lstStyle/>
          <a:p>
            <a:r>
              <a:rPr lang="en-US" sz="2000" b="1" dirty="0">
                <a:solidFill>
                  <a:srgbClr val="FFFF00"/>
                </a:solidFill>
                <a:latin typeface="+mn-lt"/>
              </a:rPr>
              <a:t>Healthcare Provision</a:t>
            </a:r>
          </a:p>
          <a:p>
            <a:pPr marL="179388" indent="-179388">
              <a:buFont typeface="Arial" panose="020B0604020202020204" pitchFamily="34" charset="0"/>
              <a:buChar char="•"/>
            </a:pPr>
            <a:r>
              <a:rPr lang="en-US" sz="2000" dirty="0">
                <a:solidFill>
                  <a:schemeClr val="bg1"/>
                </a:solidFill>
              </a:rPr>
              <a:t>Largest employer of physicians (~60,000) in the nation</a:t>
            </a:r>
          </a:p>
          <a:p>
            <a:pPr marL="179388" indent="-179388">
              <a:buFont typeface="Arial" panose="020B0604020202020204" pitchFamily="34" charset="0"/>
              <a:buChar char="•"/>
            </a:pPr>
            <a:r>
              <a:rPr lang="en-US" sz="2000" dirty="0">
                <a:solidFill>
                  <a:schemeClr val="bg1"/>
                </a:solidFill>
              </a:rPr>
              <a:t>101M patients</a:t>
            </a:r>
            <a:r>
              <a:rPr lang="en-US" sz="2000" baseline="30000" dirty="0">
                <a:solidFill>
                  <a:schemeClr val="bg1"/>
                </a:solidFill>
              </a:rPr>
              <a:t>1,3</a:t>
            </a:r>
          </a:p>
        </p:txBody>
      </p:sp>
      <p:pic>
        <p:nvPicPr>
          <p:cNvPr id="31" name="Picture 30">
            <a:extLst>
              <a:ext uri="{FF2B5EF4-FFF2-40B4-BE49-F238E27FC236}">
                <a16:creationId xmlns:a16="http://schemas.microsoft.com/office/drawing/2014/main" id="{1D1000E4-9C2F-547D-6EDB-FB2DCBCC4EA8}"/>
              </a:ext>
            </a:extLst>
          </p:cNvPr>
          <p:cNvPicPr>
            <a:picLocks noChangeAspect="1"/>
          </p:cNvPicPr>
          <p:nvPr/>
        </p:nvPicPr>
        <p:blipFill rotWithShape="1">
          <a:blip r:embed="rId3"/>
          <a:srcRect l="15115" t="3186" r="20115" b="64487"/>
          <a:stretch/>
        </p:blipFill>
        <p:spPr>
          <a:xfrm>
            <a:off x="4508761" y="2529830"/>
            <a:ext cx="3456432" cy="914326"/>
          </a:xfrm>
          <a:prstGeom prst="rect">
            <a:avLst/>
          </a:prstGeom>
        </p:spPr>
      </p:pic>
      <p:sp>
        <p:nvSpPr>
          <p:cNvPr id="39" name="TextBox 38">
            <a:extLst>
              <a:ext uri="{FF2B5EF4-FFF2-40B4-BE49-F238E27FC236}">
                <a16:creationId xmlns:a16="http://schemas.microsoft.com/office/drawing/2014/main" id="{FC471415-5B9E-08A3-79F0-61928C3E5074}"/>
              </a:ext>
            </a:extLst>
          </p:cNvPr>
          <p:cNvSpPr txBox="1"/>
          <p:nvPr/>
        </p:nvSpPr>
        <p:spPr>
          <a:xfrm>
            <a:off x="7717675" y="3731905"/>
            <a:ext cx="4320617" cy="1015663"/>
          </a:xfrm>
          <a:prstGeom prst="rect">
            <a:avLst/>
          </a:prstGeom>
          <a:noFill/>
        </p:spPr>
        <p:txBody>
          <a:bodyPr wrap="square">
            <a:spAutoFit/>
          </a:bodyPr>
          <a:lstStyle/>
          <a:p>
            <a:r>
              <a:rPr lang="en-US" sz="2000" b="1" dirty="0">
                <a:solidFill>
                  <a:srgbClr val="FFFF00"/>
                </a:solidFill>
                <a:latin typeface="+mn-lt"/>
              </a:rPr>
              <a:t>Consulting / analytics</a:t>
            </a:r>
            <a:endParaRPr lang="en-US" sz="2000" b="1" dirty="0">
              <a:solidFill>
                <a:srgbClr val="FFFF00"/>
              </a:solidFill>
            </a:endParaRPr>
          </a:p>
          <a:p>
            <a:pPr marL="179388" indent="-179388">
              <a:buFont typeface="Arial" panose="020B0604020202020204" pitchFamily="34" charset="0"/>
              <a:buChar char="•"/>
            </a:pPr>
            <a:r>
              <a:rPr lang="en-US" sz="2000" dirty="0">
                <a:solidFill>
                  <a:schemeClr val="bg1"/>
                </a:solidFill>
              </a:rPr>
              <a:t>270M lives of claims data</a:t>
            </a:r>
          </a:p>
          <a:p>
            <a:pPr marL="179388" indent="-179388">
              <a:buFont typeface="Arial" panose="020B0604020202020204" pitchFamily="34" charset="0"/>
              <a:buChar char="•"/>
            </a:pPr>
            <a:r>
              <a:rPr lang="en-US" sz="2000" dirty="0">
                <a:solidFill>
                  <a:schemeClr val="bg1"/>
                </a:solidFill>
              </a:rPr>
              <a:t>Manages $75B in annual billings</a:t>
            </a:r>
            <a:r>
              <a:rPr lang="en-US" sz="2000" baseline="30000" dirty="0">
                <a:solidFill>
                  <a:schemeClr val="bg1"/>
                </a:solidFill>
              </a:rPr>
              <a:t>2</a:t>
            </a:r>
          </a:p>
        </p:txBody>
      </p:sp>
      <p:pic>
        <p:nvPicPr>
          <p:cNvPr id="41" name="Picture 40">
            <a:extLst>
              <a:ext uri="{FF2B5EF4-FFF2-40B4-BE49-F238E27FC236}">
                <a16:creationId xmlns:a16="http://schemas.microsoft.com/office/drawing/2014/main" id="{3FC9FE16-D129-7380-1C95-D3BC6069C51F}"/>
              </a:ext>
            </a:extLst>
          </p:cNvPr>
          <p:cNvPicPr>
            <a:picLocks noChangeAspect="1"/>
          </p:cNvPicPr>
          <p:nvPr/>
        </p:nvPicPr>
        <p:blipFill rotWithShape="1">
          <a:blip r:embed="rId4"/>
          <a:srcRect t="26678" b="22430"/>
          <a:stretch/>
        </p:blipFill>
        <p:spPr>
          <a:xfrm>
            <a:off x="4508761" y="3777320"/>
            <a:ext cx="3154680" cy="914239"/>
          </a:xfrm>
          <a:prstGeom prst="rect">
            <a:avLst/>
          </a:prstGeom>
        </p:spPr>
      </p:pic>
      <p:sp>
        <p:nvSpPr>
          <p:cNvPr id="29" name="Title 1">
            <a:extLst>
              <a:ext uri="{FF2B5EF4-FFF2-40B4-BE49-F238E27FC236}">
                <a16:creationId xmlns:a16="http://schemas.microsoft.com/office/drawing/2014/main" id="{55BCFE90-C2B4-C85E-C143-EDDDEA0A952E}"/>
              </a:ext>
            </a:extLst>
          </p:cNvPr>
          <p:cNvSpPr txBox="1">
            <a:spLocks/>
          </p:cNvSpPr>
          <p:nvPr/>
        </p:nvSpPr>
        <p:spPr>
          <a:xfrm>
            <a:off x="7392783" y="5100177"/>
            <a:ext cx="4645509" cy="76375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Garamond" panose="02020404030301010803" pitchFamily="18" charset="0"/>
                <a:ea typeface="+mj-ea"/>
                <a:cs typeface="+mj-cs"/>
              </a:defRPr>
            </a:lvl1pPr>
          </a:lstStyle>
          <a:p>
            <a:pPr algn="l"/>
            <a:r>
              <a:rPr lang="en-US" sz="2000" b="1" dirty="0">
                <a:solidFill>
                  <a:srgbClr val="FFFF00"/>
                </a:solidFill>
                <a:latin typeface="+mn-lt"/>
              </a:rPr>
              <a:t>PBM / Mail-Order Pharmacy</a:t>
            </a:r>
          </a:p>
          <a:p>
            <a:pPr marL="179388" indent="-179388" algn="l">
              <a:buFont typeface="Arial" panose="020B0604020202020204" pitchFamily="34" charset="0"/>
              <a:buChar char="•"/>
            </a:pPr>
            <a:r>
              <a:rPr lang="en-US" sz="2000" dirty="0">
                <a:solidFill>
                  <a:schemeClr val="bg1"/>
                </a:solidFill>
                <a:latin typeface="+mn-lt"/>
              </a:rPr>
              <a:t>1.4B </a:t>
            </a:r>
            <a:r>
              <a:rPr lang="en-US" sz="2000" dirty="0" err="1">
                <a:solidFill>
                  <a:schemeClr val="bg1"/>
                </a:solidFill>
                <a:latin typeface="+mn-lt"/>
              </a:rPr>
              <a:t>Rxs</a:t>
            </a:r>
            <a:r>
              <a:rPr lang="en-US" sz="2000" dirty="0">
                <a:solidFill>
                  <a:schemeClr val="bg1"/>
                </a:solidFill>
                <a:latin typeface="+mn-lt"/>
              </a:rPr>
              <a:t> filled annually</a:t>
            </a:r>
            <a:r>
              <a:rPr lang="en-US" sz="2000" baseline="30000" dirty="0">
                <a:solidFill>
                  <a:schemeClr val="bg1"/>
                </a:solidFill>
                <a:latin typeface="+mn-lt"/>
              </a:rPr>
              <a:t>3</a:t>
            </a:r>
          </a:p>
        </p:txBody>
      </p:sp>
      <p:pic>
        <p:nvPicPr>
          <p:cNvPr id="46" name="Picture 45">
            <a:extLst>
              <a:ext uri="{FF2B5EF4-FFF2-40B4-BE49-F238E27FC236}">
                <a16:creationId xmlns:a16="http://schemas.microsoft.com/office/drawing/2014/main" id="{69DE3C53-66CA-CF5E-A38F-20B148A6910A}"/>
              </a:ext>
            </a:extLst>
          </p:cNvPr>
          <p:cNvPicPr>
            <a:picLocks noChangeAspect="1"/>
          </p:cNvPicPr>
          <p:nvPr/>
        </p:nvPicPr>
        <p:blipFill rotWithShape="1">
          <a:blip r:embed="rId5"/>
          <a:srcRect t="20995" b="20545"/>
          <a:stretch/>
        </p:blipFill>
        <p:spPr>
          <a:xfrm>
            <a:off x="4508761" y="5024723"/>
            <a:ext cx="2816352" cy="914662"/>
          </a:xfrm>
          <a:prstGeom prst="rect">
            <a:avLst/>
          </a:prstGeom>
        </p:spPr>
      </p:pic>
      <p:pic>
        <p:nvPicPr>
          <p:cNvPr id="50" name="Picture 49">
            <a:extLst>
              <a:ext uri="{FF2B5EF4-FFF2-40B4-BE49-F238E27FC236}">
                <a16:creationId xmlns:a16="http://schemas.microsoft.com/office/drawing/2014/main" id="{D7576DA7-1ACA-5F7E-482F-58B995F2D179}"/>
              </a:ext>
            </a:extLst>
          </p:cNvPr>
          <p:cNvPicPr>
            <a:picLocks noChangeAspect="1"/>
          </p:cNvPicPr>
          <p:nvPr/>
        </p:nvPicPr>
        <p:blipFill rotWithShape="1">
          <a:blip r:embed="rId6"/>
          <a:srcRect t="15805" b="15619"/>
          <a:stretch/>
        </p:blipFill>
        <p:spPr>
          <a:xfrm>
            <a:off x="400735" y="2153975"/>
            <a:ext cx="3244013" cy="1164716"/>
          </a:xfrm>
          <a:prstGeom prst="rect">
            <a:avLst/>
          </a:prstGeom>
        </p:spPr>
      </p:pic>
      <p:cxnSp>
        <p:nvCxnSpPr>
          <p:cNvPr id="60" name="Straight Arrow Connector 59">
            <a:extLst>
              <a:ext uri="{FF2B5EF4-FFF2-40B4-BE49-F238E27FC236}">
                <a16:creationId xmlns:a16="http://schemas.microsoft.com/office/drawing/2014/main" id="{81666F7C-2603-C10B-4AAE-FA7CD24AF9E9}"/>
              </a:ext>
            </a:extLst>
          </p:cNvPr>
          <p:cNvCxnSpPr>
            <a:cxnSpLocks/>
          </p:cNvCxnSpPr>
          <p:nvPr/>
        </p:nvCxnSpPr>
        <p:spPr>
          <a:xfrm flipV="1">
            <a:off x="3577014" y="2986993"/>
            <a:ext cx="864013" cy="1616131"/>
          </a:xfrm>
          <a:prstGeom prst="straightConnector1">
            <a:avLst/>
          </a:prstGeom>
          <a:ln w="76200">
            <a:solidFill>
              <a:schemeClr val="bg1"/>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A735374-E285-DBDE-2E05-06AA1C29EF48}"/>
              </a:ext>
            </a:extLst>
          </p:cNvPr>
          <p:cNvCxnSpPr>
            <a:cxnSpLocks/>
          </p:cNvCxnSpPr>
          <p:nvPr/>
        </p:nvCxnSpPr>
        <p:spPr>
          <a:xfrm flipV="1">
            <a:off x="3577014" y="4234440"/>
            <a:ext cx="864013" cy="368684"/>
          </a:xfrm>
          <a:prstGeom prst="straightConnector1">
            <a:avLst/>
          </a:prstGeom>
          <a:ln w="76200">
            <a:solidFill>
              <a:schemeClr val="bg1"/>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7E7E8C0-3C61-1D9E-9169-E6D97392EC85}"/>
              </a:ext>
            </a:extLst>
          </p:cNvPr>
          <p:cNvCxnSpPr>
            <a:cxnSpLocks/>
          </p:cNvCxnSpPr>
          <p:nvPr/>
        </p:nvCxnSpPr>
        <p:spPr>
          <a:xfrm>
            <a:off x="3577014" y="4603124"/>
            <a:ext cx="864013" cy="878930"/>
          </a:xfrm>
          <a:prstGeom prst="straightConnector1">
            <a:avLst/>
          </a:prstGeom>
          <a:ln w="76200">
            <a:solidFill>
              <a:schemeClr val="bg1"/>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5CAACEF6-B319-849D-E097-DF1CE8A26F36}"/>
              </a:ext>
            </a:extLst>
          </p:cNvPr>
          <p:cNvPicPr>
            <a:picLocks noChangeAspect="1"/>
          </p:cNvPicPr>
          <p:nvPr/>
        </p:nvPicPr>
        <p:blipFill>
          <a:blip r:embed="rId7"/>
          <a:stretch>
            <a:fillRect/>
          </a:stretch>
        </p:blipFill>
        <p:spPr>
          <a:xfrm>
            <a:off x="1549247" y="4132606"/>
            <a:ext cx="2095501" cy="941035"/>
          </a:xfrm>
          <a:prstGeom prst="rect">
            <a:avLst/>
          </a:prstGeom>
        </p:spPr>
      </p:pic>
    </p:spTree>
    <p:extLst>
      <p:ext uri="{BB962C8B-B14F-4D97-AF65-F5344CB8AC3E}">
        <p14:creationId xmlns:p14="http://schemas.microsoft.com/office/powerpoint/2010/main" val="309541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3">
                                            <p:txEl>
                                              <p:pRg st="0" end="0"/>
                                            </p:txEl>
                                          </p:spTgt>
                                        </p:tgtEl>
                                        <p:attrNameLst>
                                          <p:attrName>style.visibility</p:attrName>
                                        </p:attrNameLst>
                                      </p:cBhvr>
                                      <p:to>
                                        <p:strVal val="visible"/>
                                      </p:to>
                                    </p:set>
                                    <p:animEffect transition="in" filter="fade">
                                      <p:cBhvr>
                                        <p:cTn id="20" dur="500"/>
                                        <p:tgtEl>
                                          <p:spTgt spid="53">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3">
                                            <p:txEl>
                                              <p:pRg st="1" end="1"/>
                                            </p:txEl>
                                          </p:spTgt>
                                        </p:tgtEl>
                                        <p:attrNameLst>
                                          <p:attrName>style.visibility</p:attrName>
                                        </p:attrNameLst>
                                      </p:cBhvr>
                                      <p:to>
                                        <p:strVal val="visible"/>
                                      </p:to>
                                    </p:set>
                                    <p:animEffect transition="in" filter="fade">
                                      <p:cBhvr>
                                        <p:cTn id="24" dur="500"/>
                                        <p:tgtEl>
                                          <p:spTgt spid="53">
                                            <p:txEl>
                                              <p:pRg st="1" end="1"/>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53">
                                            <p:txEl>
                                              <p:pRg st="2" end="2"/>
                                            </p:txEl>
                                          </p:spTgt>
                                        </p:tgtEl>
                                        <p:attrNameLst>
                                          <p:attrName>style.visibility</p:attrName>
                                        </p:attrNameLst>
                                      </p:cBhvr>
                                      <p:to>
                                        <p:strVal val="visible"/>
                                      </p:to>
                                    </p:set>
                                    <p:animEffect transition="in" filter="fade">
                                      <p:cBhvr>
                                        <p:cTn id="28" dur="500"/>
                                        <p:tgtEl>
                                          <p:spTgt spid="53">
                                            <p:txEl>
                                              <p:pRg st="2" end="2"/>
                                            </p:txEl>
                                          </p:spTgt>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53">
                                            <p:txEl>
                                              <p:pRg st="3" end="3"/>
                                            </p:txEl>
                                          </p:spTgt>
                                        </p:tgtEl>
                                        <p:attrNameLst>
                                          <p:attrName>style.visibility</p:attrName>
                                        </p:attrNameLst>
                                      </p:cBhvr>
                                      <p:to>
                                        <p:strVal val="visible"/>
                                      </p:to>
                                    </p:set>
                                    <p:animEffect transition="in" filter="fade">
                                      <p:cBhvr>
                                        <p:cTn id="32" dur="500"/>
                                        <p:tgtEl>
                                          <p:spTgt spid="53">
                                            <p:txEl>
                                              <p:pRg st="3" end="3"/>
                                            </p:txEl>
                                          </p:spTgt>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53">
                                            <p:txEl>
                                              <p:pRg st="4" end="4"/>
                                            </p:txEl>
                                          </p:spTgt>
                                        </p:tgtEl>
                                        <p:attrNameLst>
                                          <p:attrName>style.visibility</p:attrName>
                                        </p:attrNameLst>
                                      </p:cBhvr>
                                      <p:to>
                                        <p:strVal val="visible"/>
                                      </p:to>
                                    </p:set>
                                    <p:animEffect transition="in" filter="fade">
                                      <p:cBhvr>
                                        <p:cTn id="36" dur="500"/>
                                        <p:tgtEl>
                                          <p:spTgt spid="5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down)">
                                      <p:cBhvr>
                                        <p:cTn id="50" dur="500"/>
                                        <p:tgtEl>
                                          <p:spTgt spid="60"/>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35">
                                            <p:txEl>
                                              <p:pRg st="0" end="0"/>
                                            </p:txEl>
                                          </p:spTgt>
                                        </p:tgtEl>
                                        <p:attrNameLst>
                                          <p:attrName>style.visibility</p:attrName>
                                        </p:attrNameLst>
                                      </p:cBhvr>
                                      <p:to>
                                        <p:strVal val="visible"/>
                                      </p:to>
                                    </p:set>
                                    <p:animEffect transition="in" filter="fade">
                                      <p:cBhvr>
                                        <p:cTn id="58" dur="500"/>
                                        <p:tgtEl>
                                          <p:spTgt spid="35">
                                            <p:txEl>
                                              <p:pRg st="0" end="0"/>
                                            </p:txEl>
                                          </p:spTgt>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35">
                                            <p:txEl>
                                              <p:pRg st="1" end="1"/>
                                            </p:txEl>
                                          </p:spTgt>
                                        </p:tgtEl>
                                        <p:attrNameLst>
                                          <p:attrName>style.visibility</p:attrName>
                                        </p:attrNameLst>
                                      </p:cBhvr>
                                      <p:to>
                                        <p:strVal val="visible"/>
                                      </p:to>
                                    </p:set>
                                    <p:animEffect transition="in" filter="fade">
                                      <p:cBhvr>
                                        <p:cTn id="62" dur="500"/>
                                        <p:tgtEl>
                                          <p:spTgt spid="35">
                                            <p:txEl>
                                              <p:pRg st="1" end="1"/>
                                            </p:txEl>
                                          </p:spTgt>
                                        </p:tgtEl>
                                      </p:cBhvr>
                                    </p:animEffec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35">
                                            <p:txEl>
                                              <p:pRg st="2" end="2"/>
                                            </p:txEl>
                                          </p:spTgt>
                                        </p:tgtEl>
                                        <p:attrNameLst>
                                          <p:attrName>style.visibility</p:attrName>
                                        </p:attrNameLst>
                                      </p:cBhvr>
                                      <p:to>
                                        <p:strVal val="visible"/>
                                      </p:to>
                                    </p:set>
                                    <p:animEffect transition="in" filter="fade">
                                      <p:cBhvr>
                                        <p:cTn id="66" dur="500"/>
                                        <p:tgtEl>
                                          <p:spTgt spid="35">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wipe(left)">
                                      <p:cBhvr>
                                        <p:cTn id="71" dur="500"/>
                                        <p:tgtEl>
                                          <p:spTgt spid="64"/>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39">
                                            <p:txEl>
                                              <p:pRg st="0" end="0"/>
                                            </p:txEl>
                                          </p:spTgt>
                                        </p:tgtEl>
                                        <p:attrNameLst>
                                          <p:attrName>style.visibility</p:attrName>
                                        </p:attrNameLst>
                                      </p:cBhvr>
                                      <p:to>
                                        <p:strVal val="visible"/>
                                      </p:to>
                                    </p:set>
                                    <p:animEffect transition="in" filter="fade">
                                      <p:cBhvr>
                                        <p:cTn id="79" dur="500"/>
                                        <p:tgtEl>
                                          <p:spTgt spid="39">
                                            <p:txEl>
                                              <p:pRg st="0" end="0"/>
                                            </p:txEl>
                                          </p:spTgt>
                                        </p:tgtEl>
                                      </p:cBhvr>
                                    </p:animEffec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39">
                                            <p:txEl>
                                              <p:pRg st="1" end="1"/>
                                            </p:txEl>
                                          </p:spTgt>
                                        </p:tgtEl>
                                        <p:attrNameLst>
                                          <p:attrName>style.visibility</p:attrName>
                                        </p:attrNameLst>
                                      </p:cBhvr>
                                      <p:to>
                                        <p:strVal val="visible"/>
                                      </p:to>
                                    </p:set>
                                    <p:animEffect transition="in" filter="fade">
                                      <p:cBhvr>
                                        <p:cTn id="83" dur="500"/>
                                        <p:tgtEl>
                                          <p:spTgt spid="39">
                                            <p:txEl>
                                              <p:pRg st="1" end="1"/>
                                            </p:txEl>
                                          </p:spTgt>
                                        </p:tgtEl>
                                      </p:cBhvr>
                                    </p:animEffec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39">
                                            <p:txEl>
                                              <p:pRg st="2" end="2"/>
                                            </p:txEl>
                                          </p:spTgt>
                                        </p:tgtEl>
                                        <p:attrNameLst>
                                          <p:attrName>style.visibility</p:attrName>
                                        </p:attrNameLst>
                                      </p:cBhvr>
                                      <p:to>
                                        <p:strVal val="visible"/>
                                      </p:to>
                                    </p:set>
                                    <p:animEffect transition="in" filter="fade">
                                      <p:cBhvr>
                                        <p:cTn id="87" dur="500"/>
                                        <p:tgtEl>
                                          <p:spTgt spid="39">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wipe(left)">
                                      <p:cBhvr>
                                        <p:cTn id="92" dur="500"/>
                                        <p:tgtEl>
                                          <p:spTgt spid="56"/>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fade">
                                      <p:cBhvr>
                                        <p:cTn id="96" dur="500"/>
                                        <p:tgtEl>
                                          <p:spTgt spid="46"/>
                                        </p:tgtEl>
                                      </p:cBhvr>
                                    </p:animEffect>
                                  </p:childTnLst>
                                </p:cTn>
                              </p:par>
                            </p:childTnLst>
                          </p:cTn>
                        </p:par>
                        <p:par>
                          <p:cTn id="97" fill="hold">
                            <p:stCondLst>
                              <p:cond delay="1000"/>
                            </p:stCondLst>
                            <p:childTnLst>
                              <p:par>
                                <p:cTn id="98" presetID="10" presetClass="entr" presetSubtype="0" fill="hold" grpId="0" nodeType="afterEffect">
                                  <p:stCondLst>
                                    <p:cond delay="0"/>
                                  </p:stCondLst>
                                  <p:childTnLst>
                                    <p:set>
                                      <p:cBhvr>
                                        <p:cTn id="99" dur="1" fill="hold">
                                          <p:stCondLst>
                                            <p:cond delay="0"/>
                                          </p:stCondLst>
                                        </p:cTn>
                                        <p:tgtEl>
                                          <p:spTgt spid="29">
                                            <p:txEl>
                                              <p:pRg st="0" end="0"/>
                                            </p:txEl>
                                          </p:spTgt>
                                        </p:tgtEl>
                                        <p:attrNameLst>
                                          <p:attrName>style.visibility</p:attrName>
                                        </p:attrNameLst>
                                      </p:cBhvr>
                                      <p:to>
                                        <p:strVal val="visible"/>
                                      </p:to>
                                    </p:set>
                                    <p:animEffect transition="in" filter="fade">
                                      <p:cBhvr>
                                        <p:cTn id="100" dur="500"/>
                                        <p:tgtEl>
                                          <p:spTgt spid="29">
                                            <p:txEl>
                                              <p:pRg st="0" end="0"/>
                                            </p:txEl>
                                          </p:spTgt>
                                        </p:tgtEl>
                                      </p:cBhvr>
                                    </p:animEffect>
                                  </p:childTnLst>
                                </p:cTn>
                              </p:par>
                            </p:childTnLst>
                          </p:cTn>
                        </p:par>
                        <p:par>
                          <p:cTn id="101" fill="hold">
                            <p:stCondLst>
                              <p:cond delay="1500"/>
                            </p:stCondLst>
                            <p:childTnLst>
                              <p:par>
                                <p:cTn id="102" presetID="10" presetClass="entr" presetSubtype="0" fill="hold" grpId="0" nodeType="afterEffect">
                                  <p:stCondLst>
                                    <p:cond delay="0"/>
                                  </p:stCondLst>
                                  <p:childTnLst>
                                    <p:set>
                                      <p:cBhvr>
                                        <p:cTn id="103" dur="1" fill="hold">
                                          <p:stCondLst>
                                            <p:cond delay="0"/>
                                          </p:stCondLst>
                                        </p:cTn>
                                        <p:tgtEl>
                                          <p:spTgt spid="29">
                                            <p:txEl>
                                              <p:pRg st="1" end="1"/>
                                            </p:txEl>
                                          </p:spTgt>
                                        </p:tgtEl>
                                        <p:attrNameLst>
                                          <p:attrName>style.visibility</p:attrName>
                                        </p:attrNameLst>
                                      </p:cBhvr>
                                      <p:to>
                                        <p:strVal val="visible"/>
                                      </p:to>
                                    </p:set>
                                    <p:animEffect transition="in" filter="fade">
                                      <p:cBhvr>
                                        <p:cTn id="104"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uiExpand="1" build="p"/>
      <p:bldP spid="35" grpId="0" uiExpand="1" build="p"/>
      <p:bldP spid="39" grpId="0" uiExpand="1" build="p"/>
      <p:bldP spid="29"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AF96D-1CE6-FBF3-C4B7-6BEB78E076A4}"/>
              </a:ext>
            </a:extLst>
          </p:cNvPr>
          <p:cNvSpPr>
            <a:spLocks noGrp="1"/>
          </p:cNvSpPr>
          <p:nvPr>
            <p:ph type="title"/>
          </p:nvPr>
        </p:nvSpPr>
        <p:spPr/>
        <p:txBody>
          <a:bodyPr>
            <a:normAutofit/>
          </a:bodyPr>
          <a:lstStyle/>
          <a:p>
            <a:r>
              <a:rPr lang="en-US" sz="2800" dirty="0"/>
              <a:t>UnitedHealthcare health insurance </a:t>
            </a:r>
            <a:br>
              <a:rPr lang="en-US" sz="2800" dirty="0"/>
            </a:br>
            <a:r>
              <a:rPr lang="en-US" dirty="0"/>
              <a:t>Revenue by Category of Product</a:t>
            </a:r>
          </a:p>
        </p:txBody>
      </p:sp>
      <p:graphicFrame>
        <p:nvGraphicFramePr>
          <p:cNvPr id="4" name="Content Placeholder 3">
            <a:extLst>
              <a:ext uri="{FF2B5EF4-FFF2-40B4-BE49-F238E27FC236}">
                <a16:creationId xmlns:a16="http://schemas.microsoft.com/office/drawing/2014/main" id="{7496B7FE-7401-9F74-2AD9-0A9DB8F73094}"/>
              </a:ext>
            </a:extLst>
          </p:cNvPr>
          <p:cNvGraphicFramePr>
            <a:graphicFrameLocks noGrp="1"/>
          </p:cNvGraphicFramePr>
          <p:nvPr>
            <p:ph idx="1"/>
            <p:extLst>
              <p:ext uri="{D42A27DB-BD31-4B8C-83A1-F6EECF244321}">
                <p14:modId xmlns:p14="http://schemas.microsoft.com/office/powerpoint/2010/main" val="1358288817"/>
              </p:ext>
            </p:extLst>
          </p:nvPr>
        </p:nvGraphicFramePr>
        <p:xfrm>
          <a:off x="552659" y="1607736"/>
          <a:ext cx="11043139" cy="439777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3D855934-3D58-DEDF-AE7A-AD2C743B0FC8}"/>
              </a:ext>
            </a:extLst>
          </p:cNvPr>
          <p:cNvSpPr>
            <a:spLocks noGrp="1"/>
          </p:cNvSpPr>
          <p:nvPr>
            <p:ph type="body" idx="10"/>
          </p:nvPr>
        </p:nvSpPr>
        <p:spPr/>
        <p:txBody>
          <a:bodyPr/>
          <a:lstStyle/>
          <a:p>
            <a:pPr>
              <a:lnSpc>
                <a:spcPct val="100000"/>
              </a:lnSpc>
              <a:spcBef>
                <a:spcPts val="0"/>
              </a:spcBef>
            </a:pPr>
            <a:r>
              <a:rPr lang="en-US" sz="1200" dirty="0">
                <a:latin typeface="+mn-lt"/>
              </a:rPr>
              <a:t>Source: SEC Annual Reports, multiple years</a:t>
            </a:r>
          </a:p>
        </p:txBody>
      </p:sp>
      <p:sp>
        <p:nvSpPr>
          <p:cNvPr id="6" name="TextBox 5">
            <a:extLst>
              <a:ext uri="{FF2B5EF4-FFF2-40B4-BE49-F238E27FC236}">
                <a16:creationId xmlns:a16="http://schemas.microsoft.com/office/drawing/2014/main" id="{3C2C2D12-0F3B-73E3-F986-D783E974028D}"/>
              </a:ext>
            </a:extLst>
          </p:cNvPr>
          <p:cNvSpPr txBox="1"/>
          <p:nvPr/>
        </p:nvSpPr>
        <p:spPr>
          <a:xfrm>
            <a:off x="3297706" y="4360961"/>
            <a:ext cx="1452642" cy="461665"/>
          </a:xfrm>
          <a:prstGeom prst="rect">
            <a:avLst/>
          </a:prstGeom>
          <a:noFill/>
        </p:spPr>
        <p:txBody>
          <a:bodyPr wrap="none" rtlCol="0">
            <a:spAutoFit/>
          </a:bodyPr>
          <a:lstStyle/>
          <a:p>
            <a:pPr>
              <a:spcAft>
                <a:spcPts val="1200"/>
              </a:spcAft>
            </a:pPr>
            <a:r>
              <a:rPr lang="en-US" sz="2400" dirty="0"/>
              <a:t>Medicare</a:t>
            </a:r>
          </a:p>
        </p:txBody>
      </p:sp>
      <p:sp>
        <p:nvSpPr>
          <p:cNvPr id="7" name="TextBox 6">
            <a:extLst>
              <a:ext uri="{FF2B5EF4-FFF2-40B4-BE49-F238E27FC236}">
                <a16:creationId xmlns:a16="http://schemas.microsoft.com/office/drawing/2014/main" id="{FEC8A3A8-BA02-4E08-B2DF-3CCD12EAB8C9}"/>
              </a:ext>
            </a:extLst>
          </p:cNvPr>
          <p:cNvSpPr txBox="1"/>
          <p:nvPr/>
        </p:nvSpPr>
        <p:spPr>
          <a:xfrm>
            <a:off x="3297706" y="5021897"/>
            <a:ext cx="1418978" cy="461665"/>
          </a:xfrm>
          <a:prstGeom prst="rect">
            <a:avLst/>
          </a:prstGeom>
          <a:noFill/>
        </p:spPr>
        <p:txBody>
          <a:bodyPr wrap="none" rtlCol="0">
            <a:spAutoFit/>
          </a:bodyPr>
          <a:lstStyle/>
          <a:p>
            <a:pPr>
              <a:spcAft>
                <a:spcPts val="1200"/>
              </a:spcAft>
            </a:pPr>
            <a:r>
              <a:rPr lang="en-US" sz="2400" dirty="0"/>
              <a:t>Medicaid</a:t>
            </a:r>
          </a:p>
        </p:txBody>
      </p:sp>
      <p:sp>
        <p:nvSpPr>
          <p:cNvPr id="8" name="TextBox 7">
            <a:extLst>
              <a:ext uri="{FF2B5EF4-FFF2-40B4-BE49-F238E27FC236}">
                <a16:creationId xmlns:a16="http://schemas.microsoft.com/office/drawing/2014/main" id="{A1D6AEB3-B083-0394-604F-9EF0CF5E5CB1}"/>
              </a:ext>
            </a:extLst>
          </p:cNvPr>
          <p:cNvSpPr txBox="1"/>
          <p:nvPr/>
        </p:nvSpPr>
        <p:spPr>
          <a:xfrm>
            <a:off x="3297706" y="3489288"/>
            <a:ext cx="1143262" cy="461665"/>
          </a:xfrm>
          <a:prstGeom prst="rect">
            <a:avLst/>
          </a:prstGeom>
          <a:noFill/>
        </p:spPr>
        <p:txBody>
          <a:bodyPr wrap="none" rtlCol="0">
            <a:spAutoFit/>
          </a:bodyPr>
          <a:lstStyle/>
          <a:p>
            <a:pPr>
              <a:spcAft>
                <a:spcPts val="1200"/>
              </a:spcAft>
            </a:pPr>
            <a:r>
              <a:rPr lang="en-US" sz="2400" dirty="0"/>
              <a:t>Private</a:t>
            </a:r>
          </a:p>
        </p:txBody>
      </p:sp>
    </p:spTree>
    <p:extLst>
      <p:ext uri="{BB962C8B-B14F-4D97-AF65-F5344CB8AC3E}">
        <p14:creationId xmlns:p14="http://schemas.microsoft.com/office/powerpoint/2010/main" val="1230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1" dur="1000"/>
                                        <p:tgtEl>
                                          <p:spTgt spid="4">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20" dur="1000"/>
                                        <p:tgtEl>
                                          <p:spTgt spid="4">
                                            <p:graphicEl>
                                              <a:chart seriesIdx="1"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29" dur="1000"/>
                                        <p:tgtEl>
                                          <p:spTgt spid="4">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P spid="6" grpId="0"/>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0CEFB9-5CB6-082B-C238-BB623F021868}"/>
              </a:ext>
            </a:extLst>
          </p:cNvPr>
          <p:cNvPicPr>
            <a:picLocks noChangeAspect="1"/>
          </p:cNvPicPr>
          <p:nvPr/>
        </p:nvPicPr>
        <p:blipFill rotWithShape="1">
          <a:blip r:embed="rId2"/>
          <a:srcRect b="52390"/>
          <a:stretch/>
        </p:blipFill>
        <p:spPr>
          <a:xfrm>
            <a:off x="496020" y="138394"/>
            <a:ext cx="11199960" cy="5773638"/>
          </a:xfrm>
          <a:prstGeom prst="rect">
            <a:avLst/>
          </a:prstGeom>
        </p:spPr>
      </p:pic>
      <p:sp>
        <p:nvSpPr>
          <p:cNvPr id="5" name="TextBox 4">
            <a:extLst>
              <a:ext uri="{FF2B5EF4-FFF2-40B4-BE49-F238E27FC236}">
                <a16:creationId xmlns:a16="http://schemas.microsoft.com/office/drawing/2014/main" id="{A7F5556C-119D-9436-4DAA-67BE2F27CE5E}"/>
              </a:ext>
            </a:extLst>
          </p:cNvPr>
          <p:cNvSpPr txBox="1"/>
          <p:nvPr/>
        </p:nvSpPr>
        <p:spPr>
          <a:xfrm>
            <a:off x="3399994" y="1489104"/>
            <a:ext cx="5633474" cy="1169551"/>
          </a:xfrm>
          <a:prstGeom prst="rect">
            <a:avLst/>
          </a:prstGeom>
          <a:solidFill>
            <a:schemeClr val="accent2"/>
          </a:solidFill>
          <a:ln>
            <a:noFill/>
          </a:ln>
          <a:effectLst>
            <a:outerShdw blurRad="50800" dist="38100" dir="2700000" algn="tl" rotWithShape="0">
              <a:prstClr val="black">
                <a:alpha val="40000"/>
              </a:prstClr>
            </a:outerShdw>
          </a:effectLst>
        </p:spPr>
        <p:txBody>
          <a:bodyPr wrap="square" tIns="91440" bIns="91440" rtlCol="0" anchor="ctr" anchorCtr="0">
            <a:spAutoFit/>
          </a:bodyPr>
          <a:lstStyle/>
          <a:p>
            <a:pPr algn="ctr"/>
            <a:r>
              <a:rPr lang="en-US" sz="3200" b="1" dirty="0">
                <a:solidFill>
                  <a:schemeClr val="bg1"/>
                </a:solidFill>
                <a:effectLst>
                  <a:outerShdw blurRad="50800" dist="38100" dir="2700000" algn="tl" rotWithShape="0">
                    <a:prstClr val="black">
                      <a:alpha val="40000"/>
                    </a:prstClr>
                  </a:outerShdw>
                </a:effectLst>
              </a:rPr>
              <a:t>960 locations in 37 states</a:t>
            </a:r>
          </a:p>
          <a:p>
            <a:pPr algn="ctr"/>
            <a:r>
              <a:rPr lang="en-US" sz="3200" b="1" dirty="0">
                <a:solidFill>
                  <a:schemeClr val="bg1"/>
                </a:solidFill>
                <a:effectLst>
                  <a:outerShdw blurRad="50800" dist="38100" dir="2700000" algn="tl" rotWithShape="0">
                    <a:prstClr val="black">
                      <a:alpha val="40000"/>
                    </a:prstClr>
                  </a:outerShdw>
                </a:effectLst>
              </a:rPr>
              <a:t>$2.2 billion in revenue</a:t>
            </a:r>
          </a:p>
        </p:txBody>
      </p:sp>
      <p:sp>
        <p:nvSpPr>
          <p:cNvPr id="6" name="Text Placeholder 5">
            <a:extLst>
              <a:ext uri="{FF2B5EF4-FFF2-40B4-BE49-F238E27FC236}">
                <a16:creationId xmlns:a16="http://schemas.microsoft.com/office/drawing/2014/main" id="{BC16C61A-4546-A791-FD68-E159DDE451E9}"/>
              </a:ext>
            </a:extLst>
          </p:cNvPr>
          <p:cNvSpPr>
            <a:spLocks noGrp="1"/>
          </p:cNvSpPr>
          <p:nvPr>
            <p:ph type="body" idx="10"/>
          </p:nvPr>
        </p:nvSpPr>
        <p:spPr>
          <a:xfrm>
            <a:off x="0" y="6016753"/>
            <a:ext cx="8521002" cy="841248"/>
          </a:xfrm>
        </p:spPr>
        <p:txBody>
          <a:bodyPr/>
          <a:lstStyle/>
          <a:p>
            <a:pPr>
              <a:lnSpc>
                <a:spcPct val="100000"/>
              </a:lnSpc>
              <a:spcBef>
                <a:spcPts val="0"/>
              </a:spcBef>
            </a:pPr>
            <a:r>
              <a:rPr lang="en-US" sz="1200" dirty="0" err="1"/>
              <a:t>Pifer</a:t>
            </a:r>
            <a:r>
              <a:rPr lang="en-US" sz="1200" dirty="0"/>
              <a:t>. UnitedHealth to buy home health business LHC for $5.4B. </a:t>
            </a:r>
          </a:p>
          <a:p>
            <a:pPr>
              <a:lnSpc>
                <a:spcPct val="100000"/>
              </a:lnSpc>
              <a:spcBef>
                <a:spcPts val="0"/>
              </a:spcBef>
            </a:pPr>
            <a:r>
              <a:rPr lang="en-US" sz="1200" dirty="0"/>
              <a:t>Healthcare Dive [Internet]. 2022 Mar 30 [cited 2022 Oct 11]; </a:t>
            </a:r>
          </a:p>
          <a:p>
            <a:pPr>
              <a:lnSpc>
                <a:spcPct val="100000"/>
              </a:lnSpc>
              <a:spcBef>
                <a:spcPts val="0"/>
              </a:spcBef>
            </a:pPr>
            <a:r>
              <a:rPr lang="en-US" sz="1200" dirty="0"/>
              <a:t>Available from: https://www.healthcaredive.com/news/unitedhealth-buy-home-health-business-lhc/621249/</a:t>
            </a:r>
          </a:p>
        </p:txBody>
      </p:sp>
    </p:spTree>
    <p:extLst>
      <p:ext uri="{BB962C8B-B14F-4D97-AF65-F5344CB8AC3E}">
        <p14:creationId xmlns:p14="http://schemas.microsoft.com/office/powerpoint/2010/main" val="316354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500"/>
                                        <p:tgtEl>
                                          <p:spTgt spid="5">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par>
                          <p:cTn id="15" fill="hold">
                            <p:stCondLst>
                              <p:cond delay="1500"/>
                            </p:stCondLst>
                            <p:childTnLst>
                              <p:par>
                                <p:cTn id="16" presetID="10" presetClass="entr" presetSubtype="0" fill="hold" grpId="0" nodeType="afterEffect">
                                  <p:stCondLst>
                                    <p:cond delay="50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70DAA5F-D8AB-2044-3E0C-2581615CF3A9}"/>
              </a:ext>
            </a:extLst>
          </p:cNvPr>
          <p:cNvSpPr>
            <a:spLocks noGrp="1"/>
          </p:cNvSpPr>
          <p:nvPr>
            <p:ph type="body" idx="10"/>
          </p:nvPr>
        </p:nvSpPr>
        <p:spPr>
          <a:xfrm>
            <a:off x="0" y="6016753"/>
            <a:ext cx="8510954" cy="841248"/>
          </a:xfrm>
        </p:spPr>
        <p:txBody>
          <a:bodyPr>
            <a:normAutofit/>
          </a:bodyPr>
          <a:lstStyle/>
          <a:p>
            <a:pPr>
              <a:lnSpc>
                <a:spcPct val="100000"/>
              </a:lnSpc>
              <a:spcBef>
                <a:spcPts val="0"/>
              </a:spcBef>
            </a:pPr>
            <a:r>
              <a:rPr lang="en-US" sz="900" dirty="0">
                <a:solidFill>
                  <a:schemeClr val="bg1"/>
                </a:solidFill>
                <a:latin typeface="+mn-lt"/>
              </a:rPr>
              <a:t>1 https://</a:t>
            </a:r>
            <a:r>
              <a:rPr lang="en-US" sz="900" dirty="0" err="1">
                <a:solidFill>
                  <a:schemeClr val="bg1"/>
                </a:solidFill>
                <a:latin typeface="+mn-lt"/>
              </a:rPr>
              <a:t>www.cvshealth.com</a:t>
            </a:r>
            <a:r>
              <a:rPr lang="en-US" sz="900" dirty="0">
                <a:solidFill>
                  <a:schemeClr val="bg1"/>
                </a:solidFill>
                <a:latin typeface="+mn-lt"/>
              </a:rPr>
              <a:t>/about-</a:t>
            </a:r>
            <a:r>
              <a:rPr lang="en-US" sz="900" dirty="0" err="1">
                <a:solidFill>
                  <a:schemeClr val="bg1"/>
                </a:solidFill>
                <a:latin typeface="+mn-lt"/>
              </a:rPr>
              <a:t>cvs</a:t>
            </a:r>
            <a:r>
              <a:rPr lang="en-US" sz="900" dirty="0">
                <a:solidFill>
                  <a:schemeClr val="bg1"/>
                </a:solidFill>
                <a:latin typeface="+mn-lt"/>
              </a:rPr>
              <a:t>-health/our-company-at-a-glance</a:t>
            </a:r>
          </a:p>
          <a:p>
            <a:pPr>
              <a:lnSpc>
                <a:spcPct val="100000"/>
              </a:lnSpc>
              <a:spcBef>
                <a:spcPts val="0"/>
              </a:spcBef>
            </a:pPr>
            <a:r>
              <a:rPr lang="en-US" sz="900" dirty="0">
                <a:solidFill>
                  <a:schemeClr val="bg1"/>
                </a:solidFill>
                <a:latin typeface="+mn-lt"/>
              </a:rPr>
              <a:t>2 https://</a:t>
            </a:r>
            <a:r>
              <a:rPr lang="en-US" sz="900" dirty="0" err="1">
                <a:solidFill>
                  <a:schemeClr val="bg1"/>
                </a:solidFill>
                <a:latin typeface="+mn-lt"/>
              </a:rPr>
              <a:t>www.caremark.com</a:t>
            </a:r>
            <a:r>
              <a:rPr lang="en-US" sz="900" dirty="0">
                <a:solidFill>
                  <a:schemeClr val="bg1"/>
                </a:solidFill>
                <a:latin typeface="+mn-lt"/>
              </a:rPr>
              <a:t>/about-</a:t>
            </a:r>
            <a:r>
              <a:rPr lang="en-US" sz="900" dirty="0" err="1">
                <a:solidFill>
                  <a:schemeClr val="bg1"/>
                </a:solidFill>
                <a:latin typeface="+mn-lt"/>
              </a:rPr>
              <a:t>us.html</a:t>
            </a:r>
            <a:endParaRPr lang="en-US" sz="900" dirty="0">
              <a:solidFill>
                <a:schemeClr val="bg1"/>
              </a:solidFill>
              <a:latin typeface="+mn-lt"/>
            </a:endParaRPr>
          </a:p>
          <a:p>
            <a:pPr>
              <a:lnSpc>
                <a:spcPct val="100000"/>
              </a:lnSpc>
              <a:spcBef>
                <a:spcPts val="0"/>
              </a:spcBef>
            </a:pPr>
            <a:r>
              <a:rPr lang="en-US" sz="900" dirty="0">
                <a:solidFill>
                  <a:schemeClr val="bg1"/>
                </a:solidFill>
                <a:latin typeface="+mn-lt"/>
              </a:rPr>
              <a:t>3 SEC. Quarterly Report 10-Q [Internet]. </a:t>
            </a:r>
            <a:r>
              <a:rPr lang="en-US" sz="900" dirty="0" err="1">
                <a:solidFill>
                  <a:schemeClr val="bg1"/>
                </a:solidFill>
                <a:latin typeface="+mn-lt"/>
              </a:rPr>
              <a:t>SEC.report</a:t>
            </a:r>
            <a:r>
              <a:rPr lang="en-US" sz="900" dirty="0">
                <a:solidFill>
                  <a:schemeClr val="bg1"/>
                </a:solidFill>
                <a:latin typeface="+mn-lt"/>
              </a:rPr>
              <a:t>. [cited 2022 Oct 11]. Available from: https://sec.report/Document/0000064803-22-000029/</a:t>
            </a:r>
          </a:p>
        </p:txBody>
      </p:sp>
      <p:pic>
        <p:nvPicPr>
          <p:cNvPr id="11" name="Picture 10">
            <a:extLst>
              <a:ext uri="{FF2B5EF4-FFF2-40B4-BE49-F238E27FC236}">
                <a16:creationId xmlns:a16="http://schemas.microsoft.com/office/drawing/2014/main" id="{68C5E3AE-69CF-4A3A-C11E-FE8364324190}"/>
              </a:ext>
            </a:extLst>
          </p:cNvPr>
          <p:cNvPicPr>
            <a:picLocks noChangeAspect="1"/>
          </p:cNvPicPr>
          <p:nvPr/>
        </p:nvPicPr>
        <p:blipFill>
          <a:blip r:embed="rId2"/>
          <a:stretch>
            <a:fillRect/>
          </a:stretch>
        </p:blipFill>
        <p:spPr>
          <a:xfrm>
            <a:off x="2744667" y="780534"/>
            <a:ext cx="6702666" cy="811651"/>
          </a:xfrm>
          <a:prstGeom prst="rect">
            <a:avLst/>
          </a:prstGeom>
          <a:solidFill>
            <a:schemeClr val="bg1"/>
          </a:solidFill>
          <a:ln w="76200">
            <a:solidFill>
              <a:schemeClr val="bg1"/>
            </a:solidFill>
          </a:ln>
        </p:spPr>
      </p:pic>
      <p:sp>
        <p:nvSpPr>
          <p:cNvPr id="23" name="Title 1">
            <a:extLst>
              <a:ext uri="{FF2B5EF4-FFF2-40B4-BE49-F238E27FC236}">
                <a16:creationId xmlns:a16="http://schemas.microsoft.com/office/drawing/2014/main" id="{00D154F5-4403-8563-18C1-E869F324595B}"/>
              </a:ext>
            </a:extLst>
          </p:cNvPr>
          <p:cNvSpPr txBox="1">
            <a:spLocks/>
          </p:cNvSpPr>
          <p:nvPr/>
        </p:nvSpPr>
        <p:spPr>
          <a:xfrm>
            <a:off x="10621108" y="2351917"/>
            <a:ext cx="1238252" cy="1143000"/>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Garamond" panose="02020404030301010803" pitchFamily="18" charset="0"/>
                <a:ea typeface="+mj-ea"/>
                <a:cs typeface="+mj-cs"/>
              </a:defRPr>
            </a:lvl1pPr>
          </a:lstStyle>
          <a:p>
            <a:r>
              <a:rPr lang="en-US" sz="2400" b="1" dirty="0">
                <a:solidFill>
                  <a:srgbClr val="CC0000"/>
                </a:solidFill>
                <a:latin typeface="+mn-lt"/>
              </a:rPr>
              <a:t>Others</a:t>
            </a:r>
          </a:p>
        </p:txBody>
      </p:sp>
      <p:pic>
        <p:nvPicPr>
          <p:cNvPr id="18" name="Picture 17">
            <a:extLst>
              <a:ext uri="{FF2B5EF4-FFF2-40B4-BE49-F238E27FC236}">
                <a16:creationId xmlns:a16="http://schemas.microsoft.com/office/drawing/2014/main" id="{15E1FC10-10A2-0268-8E0D-DA1DCF004475}"/>
              </a:ext>
            </a:extLst>
          </p:cNvPr>
          <p:cNvPicPr>
            <a:picLocks noChangeAspect="1"/>
          </p:cNvPicPr>
          <p:nvPr/>
        </p:nvPicPr>
        <p:blipFill>
          <a:blip r:embed="rId3"/>
          <a:stretch>
            <a:fillRect/>
          </a:stretch>
        </p:blipFill>
        <p:spPr>
          <a:xfrm>
            <a:off x="3228492" y="2351917"/>
            <a:ext cx="1828800" cy="1143000"/>
          </a:xfrm>
          <a:prstGeom prst="rect">
            <a:avLst/>
          </a:prstGeom>
        </p:spPr>
      </p:pic>
      <p:pic>
        <p:nvPicPr>
          <p:cNvPr id="21" name="Picture 20">
            <a:extLst>
              <a:ext uri="{FF2B5EF4-FFF2-40B4-BE49-F238E27FC236}">
                <a16:creationId xmlns:a16="http://schemas.microsoft.com/office/drawing/2014/main" id="{2042162F-C590-7B7A-4C92-841F4E3FEE3B}"/>
              </a:ext>
            </a:extLst>
          </p:cNvPr>
          <p:cNvPicPr>
            <a:picLocks noChangeAspect="1"/>
          </p:cNvPicPr>
          <p:nvPr/>
        </p:nvPicPr>
        <p:blipFill>
          <a:blip r:embed="rId4"/>
          <a:stretch>
            <a:fillRect/>
          </a:stretch>
        </p:blipFill>
        <p:spPr>
          <a:xfrm>
            <a:off x="332640" y="2351917"/>
            <a:ext cx="2029968" cy="1141856"/>
          </a:xfrm>
          <a:prstGeom prst="rect">
            <a:avLst/>
          </a:prstGeom>
          <a:solidFill>
            <a:schemeClr val="bg1"/>
          </a:solidFill>
        </p:spPr>
      </p:pic>
      <p:pic>
        <p:nvPicPr>
          <p:cNvPr id="25" name="Picture 24">
            <a:extLst>
              <a:ext uri="{FF2B5EF4-FFF2-40B4-BE49-F238E27FC236}">
                <a16:creationId xmlns:a16="http://schemas.microsoft.com/office/drawing/2014/main" id="{CA198B67-436D-35F0-72E0-914421DFDD86}"/>
              </a:ext>
            </a:extLst>
          </p:cNvPr>
          <p:cNvPicPr>
            <a:picLocks noChangeAspect="1"/>
          </p:cNvPicPr>
          <p:nvPr/>
        </p:nvPicPr>
        <p:blipFill>
          <a:blip r:embed="rId5"/>
          <a:stretch>
            <a:fillRect/>
          </a:stretch>
        </p:blipFill>
        <p:spPr>
          <a:xfrm>
            <a:off x="5923176" y="2351917"/>
            <a:ext cx="1600200" cy="1143000"/>
          </a:xfrm>
          <a:prstGeom prst="rect">
            <a:avLst/>
          </a:prstGeom>
        </p:spPr>
      </p:pic>
      <p:pic>
        <p:nvPicPr>
          <p:cNvPr id="28" name="Picture 27">
            <a:extLst>
              <a:ext uri="{FF2B5EF4-FFF2-40B4-BE49-F238E27FC236}">
                <a16:creationId xmlns:a16="http://schemas.microsoft.com/office/drawing/2014/main" id="{E99E55E3-B652-40C9-90EB-9914EB0D07C5}"/>
              </a:ext>
            </a:extLst>
          </p:cNvPr>
          <p:cNvPicPr>
            <a:picLocks noChangeAspect="1"/>
          </p:cNvPicPr>
          <p:nvPr/>
        </p:nvPicPr>
        <p:blipFill>
          <a:blip r:embed="rId6"/>
          <a:stretch>
            <a:fillRect/>
          </a:stretch>
        </p:blipFill>
        <p:spPr>
          <a:xfrm>
            <a:off x="8389261" y="2351917"/>
            <a:ext cx="1905001" cy="1143000"/>
          </a:xfrm>
          <a:prstGeom prst="rect">
            <a:avLst/>
          </a:prstGeom>
        </p:spPr>
      </p:pic>
      <p:sp>
        <p:nvSpPr>
          <p:cNvPr id="37" name="TextBox 36">
            <a:extLst>
              <a:ext uri="{FF2B5EF4-FFF2-40B4-BE49-F238E27FC236}">
                <a16:creationId xmlns:a16="http://schemas.microsoft.com/office/drawing/2014/main" id="{0F2CFBB7-9D45-2AC7-C90C-8085D6E0DA42}"/>
              </a:ext>
            </a:extLst>
          </p:cNvPr>
          <p:cNvSpPr txBox="1"/>
          <p:nvPr/>
        </p:nvSpPr>
        <p:spPr>
          <a:xfrm>
            <a:off x="218434" y="3554604"/>
            <a:ext cx="2258379" cy="1169551"/>
          </a:xfrm>
          <a:prstGeom prst="rect">
            <a:avLst/>
          </a:prstGeom>
          <a:noFill/>
        </p:spPr>
        <p:txBody>
          <a:bodyPr wrap="square" rtlCol="0">
            <a:spAutoFit/>
          </a:bodyPr>
          <a:lstStyle/>
          <a:p>
            <a:pPr algn="ctr">
              <a:spcAft>
                <a:spcPts val="1200"/>
              </a:spcAft>
            </a:pPr>
            <a:r>
              <a:rPr lang="en-US" sz="2000" b="1" dirty="0">
                <a:solidFill>
                  <a:schemeClr val="bg1"/>
                </a:solidFill>
              </a:rPr>
              <a:t>Brick-and-mortar pharmacies</a:t>
            </a:r>
          </a:p>
          <a:p>
            <a:pPr algn="ctr">
              <a:spcAft>
                <a:spcPts val="1200"/>
              </a:spcAft>
            </a:pPr>
            <a:r>
              <a:rPr lang="en-US" sz="2000" dirty="0">
                <a:solidFill>
                  <a:schemeClr val="bg1"/>
                </a:solidFill>
              </a:rPr>
              <a:t>9,900+ locations</a:t>
            </a:r>
            <a:r>
              <a:rPr lang="en-US" sz="2000" baseline="30000" dirty="0">
                <a:solidFill>
                  <a:schemeClr val="bg1"/>
                </a:solidFill>
              </a:rPr>
              <a:t>1</a:t>
            </a:r>
          </a:p>
        </p:txBody>
      </p:sp>
      <p:sp>
        <p:nvSpPr>
          <p:cNvPr id="39" name="TextBox 38">
            <a:extLst>
              <a:ext uri="{FF2B5EF4-FFF2-40B4-BE49-F238E27FC236}">
                <a16:creationId xmlns:a16="http://schemas.microsoft.com/office/drawing/2014/main" id="{A3A69EB7-8825-3546-4CB7-F9331307E1F4}"/>
              </a:ext>
            </a:extLst>
          </p:cNvPr>
          <p:cNvSpPr txBox="1"/>
          <p:nvPr/>
        </p:nvSpPr>
        <p:spPr>
          <a:xfrm>
            <a:off x="2689924" y="3554604"/>
            <a:ext cx="2905935" cy="2169825"/>
          </a:xfrm>
          <a:prstGeom prst="rect">
            <a:avLst/>
          </a:prstGeom>
          <a:noFill/>
        </p:spPr>
        <p:txBody>
          <a:bodyPr wrap="square" rtlCol="0">
            <a:spAutoFit/>
          </a:bodyPr>
          <a:lstStyle/>
          <a:p>
            <a:pPr algn="ctr">
              <a:spcAft>
                <a:spcPts val="1200"/>
              </a:spcAft>
            </a:pPr>
            <a:r>
              <a:rPr lang="en-US" sz="2000" b="1" dirty="0">
                <a:solidFill>
                  <a:schemeClr val="bg1"/>
                </a:solidFill>
              </a:rPr>
              <a:t>Mail order pharmacy / Pharmacy Benefits Manager</a:t>
            </a:r>
          </a:p>
          <a:p>
            <a:pPr algn="ctr">
              <a:spcAft>
                <a:spcPts val="600"/>
              </a:spcAft>
            </a:pPr>
            <a:r>
              <a:rPr lang="en-US" sz="2000" dirty="0">
                <a:solidFill>
                  <a:schemeClr val="bg1"/>
                </a:solidFill>
                <a:latin typeface="+mn-lt"/>
              </a:rPr>
              <a:t>103M members</a:t>
            </a:r>
            <a:r>
              <a:rPr lang="en-US" sz="2000" baseline="30000" dirty="0">
                <a:solidFill>
                  <a:schemeClr val="bg1"/>
                </a:solidFill>
                <a:latin typeface="+mn-lt"/>
              </a:rPr>
              <a:t>2</a:t>
            </a:r>
            <a:endParaRPr lang="en-US" sz="2000" dirty="0">
              <a:solidFill>
                <a:schemeClr val="bg1"/>
              </a:solidFill>
              <a:latin typeface="+mn-lt"/>
            </a:endParaRPr>
          </a:p>
          <a:p>
            <a:pPr algn="ctr">
              <a:spcAft>
                <a:spcPts val="600"/>
              </a:spcAft>
            </a:pPr>
            <a:r>
              <a:rPr lang="en-US" sz="2000" dirty="0">
                <a:solidFill>
                  <a:schemeClr val="bg1"/>
                </a:solidFill>
                <a:latin typeface="+mn-lt"/>
              </a:rPr>
              <a:t>46M mail-order prescriptions</a:t>
            </a:r>
            <a:r>
              <a:rPr lang="en-US" sz="2000" baseline="30000" dirty="0">
                <a:solidFill>
                  <a:schemeClr val="bg1"/>
                </a:solidFill>
                <a:latin typeface="+mn-lt"/>
              </a:rPr>
              <a:t>2</a:t>
            </a:r>
          </a:p>
        </p:txBody>
      </p:sp>
      <p:sp>
        <p:nvSpPr>
          <p:cNvPr id="49" name="TextBox 48">
            <a:extLst>
              <a:ext uri="{FF2B5EF4-FFF2-40B4-BE49-F238E27FC236}">
                <a16:creationId xmlns:a16="http://schemas.microsoft.com/office/drawing/2014/main" id="{7B9368C1-0FFC-8027-4149-3536F8FEB867}"/>
              </a:ext>
            </a:extLst>
          </p:cNvPr>
          <p:cNvSpPr txBox="1"/>
          <p:nvPr/>
        </p:nvSpPr>
        <p:spPr>
          <a:xfrm>
            <a:off x="5270308" y="3554604"/>
            <a:ext cx="2905935" cy="2400657"/>
          </a:xfrm>
          <a:prstGeom prst="rect">
            <a:avLst/>
          </a:prstGeom>
          <a:noFill/>
        </p:spPr>
        <p:txBody>
          <a:bodyPr wrap="square" rtlCol="0">
            <a:spAutoFit/>
          </a:bodyPr>
          <a:lstStyle/>
          <a:p>
            <a:pPr algn="ctr">
              <a:spcAft>
                <a:spcPts val="1200"/>
              </a:spcAft>
            </a:pPr>
            <a:r>
              <a:rPr lang="en-US" sz="2000" b="1" dirty="0">
                <a:solidFill>
                  <a:schemeClr val="bg1"/>
                </a:solidFill>
              </a:rPr>
              <a:t>Health Insurer</a:t>
            </a:r>
          </a:p>
          <a:p>
            <a:pPr algn="ctr">
              <a:spcAft>
                <a:spcPts val="600"/>
              </a:spcAft>
            </a:pPr>
            <a:r>
              <a:rPr lang="en-US" sz="2000" dirty="0">
                <a:solidFill>
                  <a:schemeClr val="bg1"/>
                </a:solidFill>
                <a:latin typeface="+mn-lt"/>
              </a:rPr>
              <a:t>Acquired 2018</a:t>
            </a:r>
          </a:p>
          <a:p>
            <a:pPr algn="ctr">
              <a:spcAft>
                <a:spcPts val="600"/>
              </a:spcAft>
            </a:pPr>
            <a:r>
              <a:rPr lang="en-US" sz="2000" dirty="0">
                <a:solidFill>
                  <a:schemeClr val="bg1"/>
                </a:solidFill>
                <a:latin typeface="+mn-lt"/>
              </a:rPr>
              <a:t>17M privately-insured</a:t>
            </a:r>
          </a:p>
          <a:p>
            <a:pPr algn="ctr">
              <a:spcAft>
                <a:spcPts val="600"/>
              </a:spcAft>
            </a:pPr>
            <a:r>
              <a:rPr lang="en-US" sz="2000" dirty="0">
                <a:solidFill>
                  <a:schemeClr val="bg1"/>
                </a:solidFill>
                <a:latin typeface="+mn-lt"/>
              </a:rPr>
              <a:t>3.2M Advantage</a:t>
            </a:r>
          </a:p>
          <a:p>
            <a:pPr algn="ctr">
              <a:spcAft>
                <a:spcPts val="600"/>
              </a:spcAft>
            </a:pPr>
            <a:r>
              <a:rPr lang="en-US" sz="2000" dirty="0">
                <a:solidFill>
                  <a:schemeClr val="bg1"/>
                </a:solidFill>
                <a:latin typeface="+mn-lt"/>
              </a:rPr>
              <a:t>1.3M Medicare supp</a:t>
            </a:r>
          </a:p>
          <a:p>
            <a:pPr algn="ctr">
              <a:spcAft>
                <a:spcPts val="600"/>
              </a:spcAft>
            </a:pPr>
            <a:r>
              <a:rPr lang="en-US" sz="2000" dirty="0">
                <a:solidFill>
                  <a:schemeClr val="bg1"/>
                </a:solidFill>
                <a:latin typeface="+mn-lt"/>
              </a:rPr>
              <a:t>2.9M Medicaid</a:t>
            </a:r>
            <a:r>
              <a:rPr lang="en-US" sz="2000" baseline="30000" dirty="0">
                <a:solidFill>
                  <a:schemeClr val="bg1"/>
                </a:solidFill>
                <a:latin typeface="+mn-lt"/>
              </a:rPr>
              <a:t>1</a:t>
            </a:r>
          </a:p>
        </p:txBody>
      </p:sp>
      <p:sp>
        <p:nvSpPr>
          <p:cNvPr id="50" name="TextBox 49">
            <a:extLst>
              <a:ext uri="{FF2B5EF4-FFF2-40B4-BE49-F238E27FC236}">
                <a16:creationId xmlns:a16="http://schemas.microsoft.com/office/drawing/2014/main" id="{0A276002-E386-7042-FD1B-1122BA7E3FC1}"/>
              </a:ext>
            </a:extLst>
          </p:cNvPr>
          <p:cNvSpPr txBox="1"/>
          <p:nvPr/>
        </p:nvSpPr>
        <p:spPr>
          <a:xfrm>
            <a:off x="8212571" y="3554604"/>
            <a:ext cx="2258379" cy="1862048"/>
          </a:xfrm>
          <a:prstGeom prst="rect">
            <a:avLst/>
          </a:prstGeom>
          <a:noFill/>
        </p:spPr>
        <p:txBody>
          <a:bodyPr wrap="square" rtlCol="0">
            <a:spAutoFit/>
          </a:bodyPr>
          <a:lstStyle/>
          <a:p>
            <a:pPr algn="ctr">
              <a:spcAft>
                <a:spcPts val="1200"/>
              </a:spcAft>
            </a:pPr>
            <a:r>
              <a:rPr lang="en-US" sz="2000" b="1" dirty="0">
                <a:solidFill>
                  <a:schemeClr val="bg1"/>
                </a:solidFill>
              </a:rPr>
              <a:t>Urgent Care store clinic network</a:t>
            </a:r>
          </a:p>
          <a:p>
            <a:pPr algn="ctr">
              <a:spcAft>
                <a:spcPts val="600"/>
              </a:spcAft>
            </a:pPr>
            <a:r>
              <a:rPr lang="en-US" sz="2000" dirty="0">
                <a:solidFill>
                  <a:schemeClr val="bg1"/>
                </a:solidFill>
                <a:latin typeface="+mn-lt"/>
              </a:rPr>
              <a:t>50M visits</a:t>
            </a:r>
            <a:r>
              <a:rPr lang="en-US" sz="2000" baseline="30000" dirty="0">
                <a:solidFill>
                  <a:schemeClr val="bg1"/>
                </a:solidFill>
                <a:latin typeface="+mn-lt"/>
              </a:rPr>
              <a:t>1</a:t>
            </a:r>
          </a:p>
          <a:p>
            <a:pPr algn="ctr">
              <a:spcAft>
                <a:spcPts val="600"/>
              </a:spcAft>
            </a:pPr>
            <a:r>
              <a:rPr lang="en-US" sz="2000" dirty="0">
                <a:solidFill>
                  <a:schemeClr val="bg1"/>
                </a:solidFill>
                <a:latin typeface="+mn-lt"/>
              </a:rPr>
              <a:t>1,100 locations</a:t>
            </a:r>
          </a:p>
        </p:txBody>
      </p:sp>
      <p:grpSp>
        <p:nvGrpSpPr>
          <p:cNvPr id="62" name="Group 61">
            <a:extLst>
              <a:ext uri="{FF2B5EF4-FFF2-40B4-BE49-F238E27FC236}">
                <a16:creationId xmlns:a16="http://schemas.microsoft.com/office/drawing/2014/main" id="{8DF04679-1861-5AD3-8B87-8107D50F1FAA}"/>
              </a:ext>
            </a:extLst>
          </p:cNvPr>
          <p:cNvGrpSpPr/>
          <p:nvPr/>
        </p:nvGrpSpPr>
        <p:grpSpPr>
          <a:xfrm>
            <a:off x="1347624" y="1592185"/>
            <a:ext cx="9892610" cy="791276"/>
            <a:chOff x="1347624" y="1592185"/>
            <a:chExt cx="9892610" cy="791276"/>
          </a:xfrm>
        </p:grpSpPr>
        <p:cxnSp>
          <p:nvCxnSpPr>
            <p:cNvPr id="53" name="Elbow Connector 52">
              <a:extLst>
                <a:ext uri="{FF2B5EF4-FFF2-40B4-BE49-F238E27FC236}">
                  <a16:creationId xmlns:a16="http://schemas.microsoft.com/office/drawing/2014/main" id="{30723149-432F-A366-3C7A-7C066D13C2F5}"/>
                </a:ext>
              </a:extLst>
            </p:cNvPr>
            <p:cNvCxnSpPr>
              <a:stCxn id="11" idx="2"/>
              <a:endCxn id="21" idx="0"/>
            </p:cNvCxnSpPr>
            <p:nvPr/>
          </p:nvCxnSpPr>
          <p:spPr>
            <a:xfrm rot="5400000">
              <a:off x="3341946" y="-402137"/>
              <a:ext cx="759732" cy="4748376"/>
            </a:xfrm>
            <a:prstGeom prst="bent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E8F325D5-4AC5-9709-74E8-5246C2FAC257}"/>
                </a:ext>
              </a:extLst>
            </p:cNvPr>
            <p:cNvCxnSpPr>
              <a:stCxn id="11" idx="2"/>
              <a:endCxn id="23" idx="0"/>
            </p:cNvCxnSpPr>
            <p:nvPr/>
          </p:nvCxnSpPr>
          <p:spPr>
            <a:xfrm rot="16200000" flipH="1">
              <a:off x="8288251" y="-600066"/>
              <a:ext cx="759732" cy="5144234"/>
            </a:xfrm>
            <a:prstGeom prst="bent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5E94805-D2A8-B06F-16B3-0FC876693004}"/>
                </a:ext>
              </a:extLst>
            </p:cNvPr>
            <p:cNvCxnSpPr>
              <a:cxnSpLocks/>
              <a:endCxn id="18" idx="0"/>
            </p:cNvCxnSpPr>
            <p:nvPr/>
          </p:nvCxnSpPr>
          <p:spPr>
            <a:xfrm>
              <a:off x="4142891" y="1972051"/>
              <a:ext cx="1" cy="37986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81F6DC7-E6B3-08CF-D7B6-23FA53A53F3A}"/>
                </a:ext>
              </a:extLst>
            </p:cNvPr>
            <p:cNvCxnSpPr>
              <a:cxnSpLocks/>
            </p:cNvCxnSpPr>
            <p:nvPr/>
          </p:nvCxnSpPr>
          <p:spPr>
            <a:xfrm>
              <a:off x="6713593" y="2003595"/>
              <a:ext cx="1" cy="37986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AEF3F76-2F1F-F7E3-FECB-377A69D0BE32}"/>
                </a:ext>
              </a:extLst>
            </p:cNvPr>
            <p:cNvCxnSpPr>
              <a:cxnSpLocks/>
            </p:cNvCxnSpPr>
            <p:nvPr/>
          </p:nvCxnSpPr>
          <p:spPr>
            <a:xfrm>
              <a:off x="9347379" y="1987823"/>
              <a:ext cx="1" cy="37986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06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xEl>
                                              <p:pRg st="0" end="0"/>
                                            </p:txEl>
                                          </p:spTgt>
                                        </p:tgtEl>
                                        <p:attrNameLst>
                                          <p:attrName>style.visibility</p:attrName>
                                        </p:attrNameLst>
                                      </p:cBhvr>
                                      <p:to>
                                        <p:strVal val="visible"/>
                                      </p:to>
                                    </p:set>
                                    <p:animEffect transition="in" filter="fade">
                                      <p:cBhvr>
                                        <p:cTn id="32" dur="500"/>
                                        <p:tgtEl>
                                          <p:spTgt spid="37">
                                            <p:txEl>
                                              <p:pRg st="0" end="0"/>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37">
                                            <p:txEl>
                                              <p:pRg st="1" end="1"/>
                                            </p:txEl>
                                          </p:spTgt>
                                        </p:tgtEl>
                                        <p:attrNameLst>
                                          <p:attrName>style.visibility</p:attrName>
                                        </p:attrNameLst>
                                      </p:cBhvr>
                                      <p:to>
                                        <p:strVal val="visible"/>
                                      </p:to>
                                    </p:set>
                                    <p:animEffect transition="in" filter="fade">
                                      <p:cBhvr>
                                        <p:cTn id="36" dur="500"/>
                                        <p:tgtEl>
                                          <p:spTgt spid="37">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animEffect transition="in" filter="fade">
                                      <p:cBhvr>
                                        <p:cTn id="41" dur="500"/>
                                        <p:tgtEl>
                                          <p:spTgt spid="39">
                                            <p:txEl>
                                              <p:pRg st="0" end="0"/>
                                            </p:txEl>
                                          </p:spTgt>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9">
                                            <p:txEl>
                                              <p:pRg st="1" end="1"/>
                                            </p:txEl>
                                          </p:spTgt>
                                        </p:tgtEl>
                                        <p:attrNameLst>
                                          <p:attrName>style.visibility</p:attrName>
                                        </p:attrNameLst>
                                      </p:cBhvr>
                                      <p:to>
                                        <p:strVal val="visible"/>
                                      </p:to>
                                    </p:set>
                                    <p:animEffect transition="in" filter="fade">
                                      <p:cBhvr>
                                        <p:cTn id="45" dur="500"/>
                                        <p:tgtEl>
                                          <p:spTgt spid="39">
                                            <p:txEl>
                                              <p:pRg st="1" end="1"/>
                                            </p:txEl>
                                          </p:spTgt>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9">
                                            <p:txEl>
                                              <p:pRg st="2" end="2"/>
                                            </p:txEl>
                                          </p:spTgt>
                                        </p:tgtEl>
                                        <p:attrNameLst>
                                          <p:attrName>style.visibility</p:attrName>
                                        </p:attrNameLst>
                                      </p:cBhvr>
                                      <p:to>
                                        <p:strVal val="visible"/>
                                      </p:to>
                                    </p:set>
                                    <p:animEffect transition="in" filter="fade">
                                      <p:cBhvr>
                                        <p:cTn id="49" dur="500"/>
                                        <p:tgtEl>
                                          <p:spTgt spid="39">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9">
                                            <p:txEl>
                                              <p:pRg st="0" end="0"/>
                                            </p:txEl>
                                          </p:spTgt>
                                        </p:tgtEl>
                                        <p:attrNameLst>
                                          <p:attrName>style.visibility</p:attrName>
                                        </p:attrNameLst>
                                      </p:cBhvr>
                                      <p:to>
                                        <p:strVal val="visible"/>
                                      </p:to>
                                    </p:set>
                                    <p:animEffect transition="in" filter="fade">
                                      <p:cBhvr>
                                        <p:cTn id="54" dur="500"/>
                                        <p:tgtEl>
                                          <p:spTgt spid="49">
                                            <p:txEl>
                                              <p:pRg st="0" end="0"/>
                                            </p:txEl>
                                          </p:spTgt>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49">
                                            <p:txEl>
                                              <p:pRg st="1" end="1"/>
                                            </p:txEl>
                                          </p:spTgt>
                                        </p:tgtEl>
                                        <p:attrNameLst>
                                          <p:attrName>style.visibility</p:attrName>
                                        </p:attrNameLst>
                                      </p:cBhvr>
                                      <p:to>
                                        <p:strVal val="visible"/>
                                      </p:to>
                                    </p:set>
                                    <p:animEffect transition="in" filter="fade">
                                      <p:cBhvr>
                                        <p:cTn id="58" dur="500"/>
                                        <p:tgtEl>
                                          <p:spTgt spid="49">
                                            <p:txEl>
                                              <p:pRg st="1" end="1"/>
                                            </p:txEl>
                                          </p:spTgt>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49">
                                            <p:txEl>
                                              <p:pRg st="2" end="2"/>
                                            </p:txEl>
                                          </p:spTgt>
                                        </p:tgtEl>
                                        <p:attrNameLst>
                                          <p:attrName>style.visibility</p:attrName>
                                        </p:attrNameLst>
                                      </p:cBhvr>
                                      <p:to>
                                        <p:strVal val="visible"/>
                                      </p:to>
                                    </p:set>
                                    <p:animEffect transition="in" filter="fade">
                                      <p:cBhvr>
                                        <p:cTn id="62" dur="500"/>
                                        <p:tgtEl>
                                          <p:spTgt spid="49">
                                            <p:txEl>
                                              <p:pRg st="2" end="2"/>
                                            </p:txEl>
                                          </p:spTgt>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49">
                                            <p:txEl>
                                              <p:pRg st="3" end="3"/>
                                            </p:txEl>
                                          </p:spTgt>
                                        </p:tgtEl>
                                        <p:attrNameLst>
                                          <p:attrName>style.visibility</p:attrName>
                                        </p:attrNameLst>
                                      </p:cBhvr>
                                      <p:to>
                                        <p:strVal val="visible"/>
                                      </p:to>
                                    </p:set>
                                    <p:animEffect transition="in" filter="fade">
                                      <p:cBhvr>
                                        <p:cTn id="66" dur="500"/>
                                        <p:tgtEl>
                                          <p:spTgt spid="49">
                                            <p:txEl>
                                              <p:pRg st="3" end="3"/>
                                            </p:txEl>
                                          </p:spTgt>
                                        </p:tgtEl>
                                      </p:cBhvr>
                                    </p:animEffec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49">
                                            <p:txEl>
                                              <p:pRg st="4" end="4"/>
                                            </p:txEl>
                                          </p:spTgt>
                                        </p:tgtEl>
                                        <p:attrNameLst>
                                          <p:attrName>style.visibility</p:attrName>
                                        </p:attrNameLst>
                                      </p:cBhvr>
                                      <p:to>
                                        <p:strVal val="visible"/>
                                      </p:to>
                                    </p:set>
                                    <p:animEffect transition="in" filter="fade">
                                      <p:cBhvr>
                                        <p:cTn id="70" dur="500"/>
                                        <p:tgtEl>
                                          <p:spTgt spid="49">
                                            <p:txEl>
                                              <p:pRg st="4" end="4"/>
                                            </p:txEl>
                                          </p:spTgt>
                                        </p:tgtEl>
                                      </p:cBhvr>
                                    </p:animEffect>
                                  </p:childTnLst>
                                </p:cTn>
                              </p:par>
                            </p:childTnLst>
                          </p:cTn>
                        </p:par>
                        <p:par>
                          <p:cTn id="71" fill="hold">
                            <p:stCondLst>
                              <p:cond delay="2500"/>
                            </p:stCondLst>
                            <p:childTnLst>
                              <p:par>
                                <p:cTn id="72" presetID="10" presetClass="entr" presetSubtype="0" fill="hold" grpId="0" nodeType="afterEffect">
                                  <p:stCondLst>
                                    <p:cond delay="0"/>
                                  </p:stCondLst>
                                  <p:childTnLst>
                                    <p:set>
                                      <p:cBhvr>
                                        <p:cTn id="73" dur="1" fill="hold">
                                          <p:stCondLst>
                                            <p:cond delay="0"/>
                                          </p:stCondLst>
                                        </p:cTn>
                                        <p:tgtEl>
                                          <p:spTgt spid="49">
                                            <p:txEl>
                                              <p:pRg st="5" end="5"/>
                                            </p:txEl>
                                          </p:spTgt>
                                        </p:tgtEl>
                                        <p:attrNameLst>
                                          <p:attrName>style.visibility</p:attrName>
                                        </p:attrNameLst>
                                      </p:cBhvr>
                                      <p:to>
                                        <p:strVal val="visible"/>
                                      </p:to>
                                    </p:set>
                                    <p:animEffect transition="in" filter="fade">
                                      <p:cBhvr>
                                        <p:cTn id="74" dur="500"/>
                                        <p:tgtEl>
                                          <p:spTgt spid="49">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0">
                                            <p:txEl>
                                              <p:pRg st="0" end="0"/>
                                            </p:txEl>
                                          </p:spTgt>
                                        </p:tgtEl>
                                        <p:attrNameLst>
                                          <p:attrName>style.visibility</p:attrName>
                                        </p:attrNameLst>
                                      </p:cBhvr>
                                      <p:to>
                                        <p:strVal val="visible"/>
                                      </p:to>
                                    </p:set>
                                    <p:animEffect transition="in" filter="fade">
                                      <p:cBhvr>
                                        <p:cTn id="79" dur="500"/>
                                        <p:tgtEl>
                                          <p:spTgt spid="50">
                                            <p:txEl>
                                              <p:pRg st="0" end="0"/>
                                            </p:txEl>
                                          </p:spTgt>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50">
                                            <p:txEl>
                                              <p:pRg st="1" end="1"/>
                                            </p:txEl>
                                          </p:spTgt>
                                        </p:tgtEl>
                                        <p:attrNameLst>
                                          <p:attrName>style.visibility</p:attrName>
                                        </p:attrNameLst>
                                      </p:cBhvr>
                                      <p:to>
                                        <p:strVal val="visible"/>
                                      </p:to>
                                    </p:set>
                                    <p:animEffect transition="in" filter="fade">
                                      <p:cBhvr>
                                        <p:cTn id="83" dur="500"/>
                                        <p:tgtEl>
                                          <p:spTgt spid="50">
                                            <p:txEl>
                                              <p:pRg st="1" end="1"/>
                                            </p:txEl>
                                          </p:spTgt>
                                        </p:tgtEl>
                                      </p:cBhvr>
                                    </p:animEffect>
                                  </p:childTnLst>
                                </p:cTn>
                              </p:par>
                            </p:childTnLst>
                          </p:cTn>
                        </p:par>
                        <p:par>
                          <p:cTn id="84" fill="hold">
                            <p:stCondLst>
                              <p:cond delay="1000"/>
                            </p:stCondLst>
                            <p:childTnLst>
                              <p:par>
                                <p:cTn id="85" presetID="10" presetClass="entr" presetSubtype="0" fill="hold" grpId="0" nodeType="afterEffect">
                                  <p:stCondLst>
                                    <p:cond delay="0"/>
                                  </p:stCondLst>
                                  <p:childTnLst>
                                    <p:set>
                                      <p:cBhvr>
                                        <p:cTn id="86" dur="1" fill="hold">
                                          <p:stCondLst>
                                            <p:cond delay="0"/>
                                          </p:stCondLst>
                                        </p:cTn>
                                        <p:tgtEl>
                                          <p:spTgt spid="50">
                                            <p:txEl>
                                              <p:pRg st="2" end="2"/>
                                            </p:txEl>
                                          </p:spTgt>
                                        </p:tgtEl>
                                        <p:attrNameLst>
                                          <p:attrName>style.visibility</p:attrName>
                                        </p:attrNameLst>
                                      </p:cBhvr>
                                      <p:to>
                                        <p:strVal val="visible"/>
                                      </p:to>
                                    </p:set>
                                    <p:animEffect transition="in" filter="fade">
                                      <p:cBhvr>
                                        <p:cTn id="87"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uiExpand="1" build="p"/>
      <p:bldP spid="39" grpId="0" uiExpand="1" build="p"/>
      <p:bldP spid="49" grpId="0" uiExpand="1" build="p"/>
      <p:bldP spid="50"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BA66048-4E97-7C60-5FFD-55E17AD6E002}"/>
              </a:ext>
            </a:extLst>
          </p:cNvPr>
          <p:cNvPicPr>
            <a:picLocks noGrp="1" noChangeAspect="1"/>
          </p:cNvPicPr>
          <p:nvPr>
            <p:ph idx="1"/>
          </p:nvPr>
        </p:nvPicPr>
        <p:blipFill rotWithShape="1">
          <a:blip r:embed="rId2"/>
          <a:srcRect b="52309"/>
          <a:stretch/>
        </p:blipFill>
        <p:spPr>
          <a:xfrm>
            <a:off x="243799" y="197791"/>
            <a:ext cx="11704402" cy="5757295"/>
          </a:xfrm>
          <a:prstGeom prst="rect">
            <a:avLst/>
          </a:prstGeom>
        </p:spPr>
      </p:pic>
      <p:sp>
        <p:nvSpPr>
          <p:cNvPr id="8" name="Text Placeholder 7">
            <a:extLst>
              <a:ext uri="{FF2B5EF4-FFF2-40B4-BE49-F238E27FC236}">
                <a16:creationId xmlns:a16="http://schemas.microsoft.com/office/drawing/2014/main" id="{0EF8D137-F5DB-E87D-292E-E12C7AD0E0F1}"/>
              </a:ext>
            </a:extLst>
          </p:cNvPr>
          <p:cNvSpPr>
            <a:spLocks noGrp="1"/>
          </p:cNvSpPr>
          <p:nvPr>
            <p:ph type="body" idx="10"/>
          </p:nvPr>
        </p:nvSpPr>
        <p:spPr>
          <a:xfrm>
            <a:off x="0" y="6016753"/>
            <a:ext cx="8510954" cy="841248"/>
          </a:xfrm>
        </p:spPr>
        <p:txBody>
          <a:bodyPr/>
          <a:lstStyle/>
          <a:p>
            <a:pPr>
              <a:lnSpc>
                <a:spcPct val="100000"/>
              </a:lnSpc>
              <a:spcBef>
                <a:spcPts val="0"/>
              </a:spcBef>
            </a:pPr>
            <a:r>
              <a:rPr lang="en-US" sz="1200" dirty="0" err="1"/>
              <a:t>Pifer</a:t>
            </a:r>
            <a:r>
              <a:rPr lang="en-US" sz="1200" dirty="0"/>
              <a:t> R. CVS nabs home healthcare company Signify for $8B following bidding war. </a:t>
            </a:r>
          </a:p>
          <a:p>
            <a:pPr>
              <a:lnSpc>
                <a:spcPct val="100000"/>
              </a:lnSpc>
              <a:spcBef>
                <a:spcPts val="0"/>
              </a:spcBef>
            </a:pPr>
            <a:r>
              <a:rPr lang="en-US" sz="1200" dirty="0"/>
              <a:t>Healthcare Dive [Internet]. [cited 2022 Oct 11]</a:t>
            </a:r>
          </a:p>
          <a:p>
            <a:pPr>
              <a:lnSpc>
                <a:spcPct val="100000"/>
              </a:lnSpc>
              <a:spcBef>
                <a:spcPts val="0"/>
              </a:spcBef>
            </a:pPr>
            <a:r>
              <a:rPr lang="en-US" sz="1200" dirty="0"/>
              <a:t>Available from: https://www.healthcaredive.com/news/cvs-signify-amazon-unitedhealth-acquisition-home-health/631200/</a:t>
            </a:r>
          </a:p>
        </p:txBody>
      </p:sp>
      <p:sp>
        <p:nvSpPr>
          <p:cNvPr id="7" name="TextBox 6">
            <a:extLst>
              <a:ext uri="{FF2B5EF4-FFF2-40B4-BE49-F238E27FC236}">
                <a16:creationId xmlns:a16="http://schemas.microsoft.com/office/drawing/2014/main" id="{15B890E2-4A2C-913C-5709-39D83083637F}"/>
              </a:ext>
            </a:extLst>
          </p:cNvPr>
          <p:cNvSpPr txBox="1"/>
          <p:nvPr/>
        </p:nvSpPr>
        <p:spPr>
          <a:xfrm>
            <a:off x="3264878" y="1503071"/>
            <a:ext cx="5662245" cy="1169551"/>
          </a:xfrm>
          <a:prstGeom prst="rect">
            <a:avLst/>
          </a:prstGeom>
          <a:solidFill>
            <a:schemeClr val="accent2"/>
          </a:solidFill>
          <a:effectLst>
            <a:outerShdw blurRad="50800" dist="38100" dir="2700000" algn="tl" rotWithShape="0">
              <a:prstClr val="black">
                <a:alpha val="40000"/>
              </a:prstClr>
            </a:outerShdw>
          </a:effectLst>
        </p:spPr>
        <p:txBody>
          <a:bodyPr wrap="square" tIns="91440" bIns="91440" rtlCol="0" anchor="ctr" anchorCtr="0">
            <a:spAutoFit/>
          </a:bodyPr>
          <a:lstStyle/>
          <a:p>
            <a:pPr algn="ctr"/>
            <a:r>
              <a:rPr lang="en-US" sz="3200" b="1" dirty="0">
                <a:solidFill>
                  <a:schemeClr val="bg1"/>
                </a:solidFill>
                <a:effectLst>
                  <a:outerShdw blurRad="50800" dist="38100" dir="2700000" algn="tl" rotWithShape="0">
                    <a:prstClr val="black">
                      <a:alpha val="40000"/>
                    </a:prstClr>
                  </a:outerShdw>
                </a:effectLst>
              </a:rPr>
              <a:t>10,000 more clinicians </a:t>
            </a:r>
          </a:p>
          <a:p>
            <a:pPr algn="ctr"/>
            <a:r>
              <a:rPr lang="en-US" sz="3200" b="1" dirty="0">
                <a:solidFill>
                  <a:schemeClr val="bg1"/>
                </a:solidFill>
                <a:effectLst>
                  <a:outerShdw blurRad="50800" dist="38100" dir="2700000" algn="tl" rotWithShape="0">
                    <a:prstClr val="black">
                      <a:alpha val="40000"/>
                    </a:prstClr>
                  </a:outerShdw>
                </a:effectLst>
              </a:rPr>
              <a:t>brought under CVS’ control </a:t>
            </a:r>
          </a:p>
        </p:txBody>
      </p:sp>
    </p:spTree>
    <p:extLst>
      <p:ext uri="{BB962C8B-B14F-4D97-AF65-F5344CB8AC3E}">
        <p14:creationId xmlns:p14="http://schemas.microsoft.com/office/powerpoint/2010/main" val="54835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3F1DA1-FC1A-5EA2-6BAC-1453C345BFE5}"/>
              </a:ext>
            </a:extLst>
          </p:cNvPr>
          <p:cNvPicPr>
            <a:picLocks noChangeAspect="1"/>
          </p:cNvPicPr>
          <p:nvPr/>
        </p:nvPicPr>
        <p:blipFill rotWithShape="1">
          <a:blip r:embed="rId2"/>
          <a:srcRect l="3226" t="2803" r="15581" b="12170"/>
          <a:stretch/>
        </p:blipFill>
        <p:spPr>
          <a:xfrm>
            <a:off x="624674" y="180870"/>
            <a:ext cx="7024954" cy="5094515"/>
          </a:xfrm>
          <a:prstGeom prst="rect">
            <a:avLst/>
          </a:prstGeom>
          <a:ln>
            <a:solidFill>
              <a:schemeClr val="bg1"/>
            </a:solidFill>
          </a:ln>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55A99704-072C-02D4-BF5E-85B732F88734}"/>
              </a:ext>
            </a:extLst>
          </p:cNvPr>
          <p:cNvPicPr>
            <a:picLocks noChangeAspect="1"/>
          </p:cNvPicPr>
          <p:nvPr/>
        </p:nvPicPr>
        <p:blipFill rotWithShape="1">
          <a:blip r:embed="rId3"/>
          <a:srcRect b="44400"/>
          <a:stretch/>
        </p:blipFill>
        <p:spPr>
          <a:xfrm>
            <a:off x="4804052" y="2064981"/>
            <a:ext cx="6763275" cy="3886747"/>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1570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DE2DA2-7756-241B-C518-F4E68A2973BE}"/>
              </a:ext>
            </a:extLst>
          </p:cNvPr>
          <p:cNvPicPr>
            <a:picLocks noChangeAspect="1"/>
          </p:cNvPicPr>
          <p:nvPr/>
        </p:nvPicPr>
        <p:blipFill>
          <a:blip r:embed="rId2"/>
          <a:stretch>
            <a:fillRect/>
          </a:stretch>
        </p:blipFill>
        <p:spPr>
          <a:xfrm>
            <a:off x="212354" y="272635"/>
            <a:ext cx="5009433" cy="4007546"/>
          </a:xfrm>
          <a:prstGeom prst="rect">
            <a:avLst/>
          </a:prstGeom>
          <a:ln>
            <a:solidFill>
              <a:schemeClr val="bg1"/>
            </a:solid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693D0125-2D90-85E3-CE0C-9A07523024C7}"/>
              </a:ext>
            </a:extLst>
          </p:cNvPr>
          <p:cNvPicPr>
            <a:picLocks noChangeAspect="1"/>
          </p:cNvPicPr>
          <p:nvPr/>
        </p:nvPicPr>
        <p:blipFill>
          <a:blip r:embed="rId3"/>
          <a:stretch>
            <a:fillRect/>
          </a:stretch>
        </p:blipFill>
        <p:spPr>
          <a:xfrm>
            <a:off x="2415280" y="2325494"/>
            <a:ext cx="5613014" cy="4167662"/>
          </a:xfrm>
          <a:prstGeom prst="rect">
            <a:avLst/>
          </a:prstGeom>
          <a:ln>
            <a:solidFill>
              <a:schemeClr val="bg1"/>
            </a:solidFill>
          </a:ln>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E5FA3759-1E7E-93A8-6225-6BA10B8F2347}"/>
              </a:ext>
            </a:extLst>
          </p:cNvPr>
          <p:cNvPicPr>
            <a:picLocks noChangeAspect="1"/>
          </p:cNvPicPr>
          <p:nvPr/>
        </p:nvPicPr>
        <p:blipFill rotWithShape="1">
          <a:blip r:embed="rId4"/>
          <a:srcRect b="41698"/>
          <a:stretch/>
        </p:blipFill>
        <p:spPr>
          <a:xfrm>
            <a:off x="5472977" y="551019"/>
            <a:ext cx="6506669" cy="3347742"/>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5170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279D-0DC2-CAE0-8857-F4801E72E8A7}"/>
              </a:ext>
            </a:extLst>
          </p:cNvPr>
          <p:cNvSpPr>
            <a:spLocks noGrp="1"/>
          </p:cNvSpPr>
          <p:nvPr>
            <p:ph type="title"/>
          </p:nvPr>
        </p:nvSpPr>
        <p:spPr>
          <a:xfrm>
            <a:off x="838200" y="365125"/>
            <a:ext cx="11216640" cy="1325563"/>
          </a:xfrm>
        </p:spPr>
        <p:txBody>
          <a:bodyPr>
            <a:normAutofit fontScale="90000"/>
          </a:bodyPr>
          <a:lstStyle/>
          <a:p>
            <a:r>
              <a:rPr lang="en-US" sz="3100" dirty="0"/>
              <a:t>Excess deaths in the US vs. other wealthy nations, 2019-2021:</a:t>
            </a:r>
            <a:br>
              <a:rPr lang="en-US" dirty="0"/>
            </a:br>
            <a:r>
              <a:rPr lang="en-US" dirty="0"/>
              <a:t>“Missing Americans”</a:t>
            </a:r>
          </a:p>
        </p:txBody>
      </p:sp>
      <p:graphicFrame>
        <p:nvGraphicFramePr>
          <p:cNvPr id="4" name="Content Placeholder 3">
            <a:extLst>
              <a:ext uri="{FF2B5EF4-FFF2-40B4-BE49-F238E27FC236}">
                <a16:creationId xmlns:a16="http://schemas.microsoft.com/office/drawing/2014/main" id="{07A5E199-29F9-A8A0-A359-4660C824D4F1}"/>
              </a:ext>
            </a:extLst>
          </p:cNvPr>
          <p:cNvGraphicFramePr>
            <a:graphicFrameLocks noGrp="1"/>
          </p:cNvGraphicFramePr>
          <p:nvPr>
            <p:ph idx="1"/>
            <p:extLst>
              <p:ext uri="{D42A27DB-BD31-4B8C-83A1-F6EECF244321}">
                <p14:modId xmlns:p14="http://schemas.microsoft.com/office/powerpoint/2010/main" val="3263090306"/>
              </p:ext>
            </p:extLst>
          </p:nvPr>
        </p:nvGraphicFramePr>
        <p:xfrm>
          <a:off x="1965960" y="1554480"/>
          <a:ext cx="9387840" cy="445103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2CB2ED7F-B177-A57B-331A-AFFD0CCA00F2}"/>
              </a:ext>
            </a:extLst>
          </p:cNvPr>
          <p:cNvSpPr>
            <a:spLocks noGrp="1"/>
          </p:cNvSpPr>
          <p:nvPr>
            <p:ph type="body" idx="10"/>
          </p:nvPr>
        </p:nvSpPr>
        <p:spPr>
          <a:xfrm>
            <a:off x="0" y="6016753"/>
            <a:ext cx="8488680" cy="841248"/>
          </a:xfrm>
        </p:spPr>
        <p:txBody>
          <a:bodyPr>
            <a:normAutofit/>
          </a:bodyPr>
          <a:lstStyle/>
          <a:p>
            <a:pPr>
              <a:lnSpc>
                <a:spcPct val="100000"/>
              </a:lnSpc>
              <a:spcBef>
                <a:spcPts val="0"/>
              </a:spcBef>
            </a:pPr>
            <a:r>
              <a:rPr lang="en-US" sz="1050" dirty="0">
                <a:latin typeface="+mn-lt"/>
              </a:rPr>
              <a:t>Data from: </a:t>
            </a:r>
            <a:r>
              <a:rPr lang="en-US" sz="1050" dirty="0" err="1">
                <a:latin typeface="+mn-lt"/>
              </a:rPr>
              <a:t>Bor</a:t>
            </a:r>
            <a:r>
              <a:rPr lang="en-US" sz="1050" dirty="0">
                <a:latin typeface="+mn-lt"/>
              </a:rPr>
              <a:t> J, Stokes AC, </a:t>
            </a:r>
            <a:r>
              <a:rPr lang="en-US" sz="1050" dirty="0" err="1">
                <a:latin typeface="+mn-lt"/>
              </a:rPr>
              <a:t>Raifman</a:t>
            </a:r>
            <a:r>
              <a:rPr lang="en-US" sz="1050" dirty="0">
                <a:latin typeface="+mn-lt"/>
              </a:rPr>
              <a:t> J, </a:t>
            </a:r>
            <a:r>
              <a:rPr lang="en-US" sz="1050" dirty="0" err="1">
                <a:latin typeface="+mn-lt"/>
              </a:rPr>
              <a:t>Venkataramani</a:t>
            </a:r>
            <a:r>
              <a:rPr lang="en-US" sz="1050" dirty="0">
                <a:latin typeface="+mn-lt"/>
              </a:rPr>
              <a:t> A, Bassett MT, Himmelstein D, et al. </a:t>
            </a:r>
          </a:p>
          <a:p>
            <a:pPr>
              <a:lnSpc>
                <a:spcPct val="100000"/>
              </a:lnSpc>
              <a:spcBef>
                <a:spcPts val="0"/>
              </a:spcBef>
            </a:pPr>
            <a:r>
              <a:rPr lang="en-US" sz="1050" dirty="0">
                <a:latin typeface="+mn-lt"/>
              </a:rPr>
              <a:t>Missing Americans: Early Death in the United States, 1933-2021 [Internet]. </a:t>
            </a:r>
            <a:r>
              <a:rPr lang="en-US" sz="1050" dirty="0" err="1">
                <a:latin typeface="+mn-lt"/>
              </a:rPr>
              <a:t>medRxiv</a:t>
            </a:r>
            <a:r>
              <a:rPr lang="en-US" sz="1050" dirty="0">
                <a:latin typeface="+mn-lt"/>
              </a:rPr>
              <a:t>; 2022 [cited 2022 Nov 3]. p. 2022.06.29.22277065. </a:t>
            </a:r>
          </a:p>
          <a:p>
            <a:pPr>
              <a:lnSpc>
                <a:spcPct val="100000"/>
              </a:lnSpc>
              <a:spcBef>
                <a:spcPts val="0"/>
              </a:spcBef>
            </a:pPr>
            <a:r>
              <a:rPr lang="en-US" sz="1050" dirty="0">
                <a:latin typeface="+mn-lt"/>
              </a:rPr>
              <a:t>https://www.medrxiv.org/content/10.1101/2022.06.29.22277065v2</a:t>
            </a:r>
          </a:p>
        </p:txBody>
      </p:sp>
      <p:sp>
        <p:nvSpPr>
          <p:cNvPr id="5" name="TextBox 4">
            <a:extLst>
              <a:ext uri="{FF2B5EF4-FFF2-40B4-BE49-F238E27FC236}">
                <a16:creationId xmlns:a16="http://schemas.microsoft.com/office/drawing/2014/main" id="{6E6B6A81-EB04-9CFA-22D6-9A90721D1D06}"/>
              </a:ext>
            </a:extLst>
          </p:cNvPr>
          <p:cNvSpPr txBox="1"/>
          <p:nvPr/>
        </p:nvSpPr>
        <p:spPr>
          <a:xfrm>
            <a:off x="259080" y="2653391"/>
            <a:ext cx="1706880" cy="1384995"/>
          </a:xfrm>
          <a:prstGeom prst="rect">
            <a:avLst/>
          </a:prstGeom>
          <a:noFill/>
        </p:spPr>
        <p:txBody>
          <a:bodyPr wrap="square" rtlCol="0">
            <a:spAutoFit/>
          </a:bodyPr>
          <a:lstStyle/>
          <a:p>
            <a:r>
              <a:rPr lang="en-US" sz="2800" dirty="0">
                <a:solidFill>
                  <a:schemeClr val="bg1"/>
                </a:solidFill>
              </a:rPr>
              <a:t>Excess deaths in USA</a:t>
            </a:r>
          </a:p>
        </p:txBody>
      </p:sp>
    </p:spTree>
    <p:extLst>
      <p:ext uri="{BB962C8B-B14F-4D97-AF65-F5344CB8AC3E}">
        <p14:creationId xmlns:p14="http://schemas.microsoft.com/office/powerpoint/2010/main" val="922460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F68842-E4AF-FD4F-B82F-3C83AEE08F98}"/>
              </a:ext>
            </a:extLst>
          </p:cNvPr>
          <p:cNvPicPr>
            <a:picLocks noChangeAspect="1"/>
          </p:cNvPicPr>
          <p:nvPr/>
        </p:nvPicPr>
        <p:blipFill rotWithShape="1">
          <a:blip r:embed="rId2"/>
          <a:srcRect l="4949" t="3655" r="28293" b="60443"/>
          <a:stretch/>
        </p:blipFill>
        <p:spPr>
          <a:xfrm>
            <a:off x="1311962" y="840993"/>
            <a:ext cx="8297891" cy="4089678"/>
          </a:xfrm>
          <a:prstGeom prst="rect">
            <a:avLst/>
          </a:prstGeom>
        </p:spPr>
      </p:pic>
      <p:sp>
        <p:nvSpPr>
          <p:cNvPr id="7" name="TextBox 6">
            <a:extLst>
              <a:ext uri="{FF2B5EF4-FFF2-40B4-BE49-F238E27FC236}">
                <a16:creationId xmlns:a16="http://schemas.microsoft.com/office/drawing/2014/main" id="{E1F026DC-663A-5F28-DCCA-2A0F86437D4E}"/>
              </a:ext>
            </a:extLst>
          </p:cNvPr>
          <p:cNvSpPr txBox="1"/>
          <p:nvPr/>
        </p:nvSpPr>
        <p:spPr>
          <a:xfrm>
            <a:off x="5132382" y="3001558"/>
            <a:ext cx="5747657" cy="1661993"/>
          </a:xfrm>
          <a:prstGeom prst="rect">
            <a:avLst/>
          </a:prstGeom>
          <a:solidFill>
            <a:schemeClr val="accent2"/>
          </a:solidFill>
          <a:ln>
            <a:solidFill>
              <a:schemeClr val="bg1"/>
            </a:solidFill>
          </a:ln>
          <a:effectLst>
            <a:outerShdw blurRad="63500" sx="102000" sy="102000" algn="ctr" rotWithShape="0">
              <a:prstClr val="black">
                <a:alpha val="40000"/>
              </a:prstClr>
            </a:outerShdw>
          </a:effectLst>
        </p:spPr>
        <p:txBody>
          <a:bodyPr wrap="square" tIns="91440" bIns="91440" rtlCol="0" anchor="ctr" anchorCtr="0">
            <a:spAutoFit/>
          </a:bodyPr>
          <a:lstStyle/>
          <a:p>
            <a:pPr algn="ctr"/>
            <a:r>
              <a:rPr lang="en-US" sz="3200" b="1" dirty="0">
                <a:solidFill>
                  <a:schemeClr val="bg1"/>
                </a:solidFill>
                <a:effectLst>
                  <a:outerShdw blurRad="50800" dist="38100" dir="2700000" algn="tl" rotWithShape="0">
                    <a:prstClr val="black">
                      <a:alpha val="40000"/>
                    </a:prstClr>
                  </a:outerShdw>
                </a:effectLst>
              </a:rPr>
              <a:t>Home care company with </a:t>
            </a:r>
          </a:p>
          <a:p>
            <a:pPr algn="ctr"/>
            <a:r>
              <a:rPr lang="en-US" sz="3200" b="1" dirty="0">
                <a:solidFill>
                  <a:schemeClr val="bg1"/>
                </a:solidFill>
                <a:effectLst>
                  <a:outerShdw blurRad="50800" dist="38100" dir="2700000" algn="tl" rotWithShape="0">
                    <a:prstClr val="black">
                      <a:alpha val="40000"/>
                    </a:prstClr>
                  </a:outerShdw>
                </a:effectLst>
              </a:rPr>
              <a:t>19 million members via </a:t>
            </a:r>
          </a:p>
          <a:p>
            <a:pPr algn="ctr"/>
            <a:r>
              <a:rPr lang="en-US" sz="3200" b="1" dirty="0">
                <a:solidFill>
                  <a:schemeClr val="bg1"/>
                </a:solidFill>
                <a:effectLst>
                  <a:outerShdw blurRad="50800" dist="38100" dir="2700000" algn="tl" rotWithShape="0">
                    <a:prstClr val="black">
                      <a:alpha val="40000"/>
                    </a:prstClr>
                  </a:outerShdw>
                </a:effectLst>
              </a:rPr>
              <a:t>7,400 provider locations</a:t>
            </a:r>
          </a:p>
        </p:txBody>
      </p:sp>
      <p:sp>
        <p:nvSpPr>
          <p:cNvPr id="4" name="Text Placeholder 3">
            <a:extLst>
              <a:ext uri="{FF2B5EF4-FFF2-40B4-BE49-F238E27FC236}">
                <a16:creationId xmlns:a16="http://schemas.microsoft.com/office/drawing/2014/main" id="{BAAF5065-1BAC-5679-28FC-45B806890362}"/>
              </a:ext>
            </a:extLst>
          </p:cNvPr>
          <p:cNvSpPr>
            <a:spLocks noGrp="1"/>
          </p:cNvSpPr>
          <p:nvPr>
            <p:ph type="body" idx="10"/>
          </p:nvPr>
        </p:nvSpPr>
        <p:spPr/>
        <p:txBody>
          <a:bodyPr/>
          <a:lstStyle/>
          <a:p>
            <a:pPr>
              <a:lnSpc>
                <a:spcPct val="100000"/>
              </a:lnSpc>
              <a:spcBef>
                <a:spcPts val="0"/>
              </a:spcBef>
            </a:pPr>
            <a:r>
              <a:rPr lang="en-US" sz="1200" dirty="0" err="1"/>
              <a:t>Pifer</a:t>
            </a:r>
            <a:r>
              <a:rPr lang="en-US" sz="1200" dirty="0"/>
              <a:t> R. Walgreens completes majority stake acquisition in </a:t>
            </a:r>
            <a:r>
              <a:rPr lang="en-US" sz="1200" dirty="0" err="1"/>
              <a:t>CareCentrix</a:t>
            </a:r>
            <a:r>
              <a:rPr lang="en-US" sz="1200" dirty="0"/>
              <a:t>. </a:t>
            </a:r>
          </a:p>
          <a:p>
            <a:pPr>
              <a:lnSpc>
                <a:spcPct val="100000"/>
              </a:lnSpc>
              <a:spcBef>
                <a:spcPts val="0"/>
              </a:spcBef>
            </a:pPr>
            <a:r>
              <a:rPr lang="en-US" sz="1200" dirty="0"/>
              <a:t>Healthcare Dive [Internet]. 2022 Aug 31 [cited 2022 Oct 11] </a:t>
            </a:r>
          </a:p>
          <a:p>
            <a:pPr>
              <a:lnSpc>
                <a:spcPct val="100000"/>
              </a:lnSpc>
              <a:spcBef>
                <a:spcPts val="0"/>
              </a:spcBef>
            </a:pPr>
            <a:r>
              <a:rPr lang="en-US" sz="1200" dirty="0"/>
              <a:t>Available from: https://www.healthcaredive.com/news/walgreens-acquires-CareCentrix-home-care/630918/</a:t>
            </a:r>
          </a:p>
        </p:txBody>
      </p:sp>
    </p:spTree>
    <p:extLst>
      <p:ext uri="{BB962C8B-B14F-4D97-AF65-F5344CB8AC3E}">
        <p14:creationId xmlns:p14="http://schemas.microsoft.com/office/powerpoint/2010/main" val="125412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917B062-05C6-77D0-3EDF-9A45DB39D3E6}"/>
              </a:ext>
            </a:extLst>
          </p:cNvPr>
          <p:cNvSpPr>
            <a:spLocks noGrp="1"/>
          </p:cNvSpPr>
          <p:nvPr>
            <p:ph type="title"/>
          </p:nvPr>
        </p:nvSpPr>
        <p:spPr/>
        <p:txBody>
          <a:bodyPr/>
          <a:lstStyle/>
          <a:p>
            <a:r>
              <a:rPr lang="en-US" dirty="0"/>
              <a:t>Walmart</a:t>
            </a:r>
          </a:p>
        </p:txBody>
      </p:sp>
      <p:sp>
        <p:nvSpPr>
          <p:cNvPr id="4" name="Text Placeholder 3">
            <a:extLst>
              <a:ext uri="{FF2B5EF4-FFF2-40B4-BE49-F238E27FC236}">
                <a16:creationId xmlns:a16="http://schemas.microsoft.com/office/drawing/2014/main" id="{A9AFE9BB-7542-1BC2-F1E6-2C52438A6D50}"/>
              </a:ext>
            </a:extLst>
          </p:cNvPr>
          <p:cNvSpPr>
            <a:spLocks noGrp="1"/>
          </p:cNvSpPr>
          <p:nvPr>
            <p:ph type="body" idx="10"/>
          </p:nvPr>
        </p:nvSpPr>
        <p:spPr/>
        <p:txBody>
          <a:bodyPr/>
          <a:lstStyle/>
          <a:p>
            <a:pPr>
              <a:lnSpc>
                <a:spcPct val="100000"/>
              </a:lnSpc>
              <a:spcBef>
                <a:spcPts val="0"/>
              </a:spcBef>
            </a:pPr>
            <a:r>
              <a:rPr lang="en-US" dirty="0"/>
              <a:t>Walmart, Amazon and CVS’ plan to disrupt healthcare services could benefit PE and VC [Internet]. [cited 2022 Oct 12]. Available from: https://pitchbook.com/news/articles/walmart-amazon-cvs-healthcare-services</a:t>
            </a:r>
          </a:p>
        </p:txBody>
      </p:sp>
      <p:sp>
        <p:nvSpPr>
          <p:cNvPr id="8" name="TextBox 7">
            <a:extLst>
              <a:ext uri="{FF2B5EF4-FFF2-40B4-BE49-F238E27FC236}">
                <a16:creationId xmlns:a16="http://schemas.microsoft.com/office/drawing/2014/main" id="{2CBAA50D-3C7B-4480-051C-A84432484D46}"/>
              </a:ext>
            </a:extLst>
          </p:cNvPr>
          <p:cNvSpPr txBox="1"/>
          <p:nvPr/>
        </p:nvSpPr>
        <p:spPr>
          <a:xfrm>
            <a:off x="1087315" y="1938818"/>
            <a:ext cx="10017369" cy="2646878"/>
          </a:xfrm>
          <a:prstGeom prst="rect">
            <a:avLst/>
          </a:prstGeom>
          <a:solidFill>
            <a:schemeClr val="accent2"/>
          </a:solidFill>
          <a:ln>
            <a:solidFill>
              <a:schemeClr val="bg1"/>
            </a:solidFill>
          </a:ln>
        </p:spPr>
        <p:txBody>
          <a:bodyPr wrap="square" tIns="91440" bIns="91440" rtlCol="0" anchor="ctr" anchorCtr="0">
            <a:spAutoFit/>
          </a:bodyPr>
          <a:lstStyle/>
          <a:p>
            <a:pPr marL="179388" indent="-179388">
              <a:spcAft>
                <a:spcPts val="1200"/>
              </a:spcAft>
              <a:buFont typeface="Arial" panose="020B0604020202020204" pitchFamily="34" charset="0"/>
              <a:buChar char="•"/>
            </a:pPr>
            <a:r>
              <a:rPr lang="en-US" sz="2800" dirty="0">
                <a:solidFill>
                  <a:schemeClr val="bg1"/>
                </a:solidFill>
                <a:effectLst>
                  <a:outerShdw blurRad="50800" dist="38100" dir="2700000" algn="tl" rotWithShape="0">
                    <a:prstClr val="black">
                      <a:alpha val="40000"/>
                    </a:prstClr>
                  </a:outerShdw>
                </a:effectLst>
              </a:rPr>
              <a:t>Health insurance unit sells Medicare supplemental, Advantage, and Part D plans</a:t>
            </a:r>
          </a:p>
          <a:p>
            <a:pPr marL="179388" indent="-179388">
              <a:spcAft>
                <a:spcPts val="1200"/>
              </a:spcAft>
              <a:buFont typeface="Arial" panose="020B0604020202020204" pitchFamily="34" charset="0"/>
              <a:buChar char="•"/>
            </a:pPr>
            <a:r>
              <a:rPr lang="en-US" sz="2800" dirty="0">
                <a:solidFill>
                  <a:schemeClr val="bg1"/>
                </a:solidFill>
                <a:effectLst>
                  <a:outerShdw blurRad="50800" dist="38100" dir="2700000" algn="tl" rotWithShape="0">
                    <a:prstClr val="black">
                      <a:alpha val="40000"/>
                    </a:prstClr>
                  </a:outerShdw>
                </a:effectLst>
              </a:rPr>
              <a:t>Partnership with Oak Street Health (primary care)</a:t>
            </a:r>
          </a:p>
          <a:p>
            <a:pPr marL="179388" indent="-179388">
              <a:spcAft>
                <a:spcPts val="1200"/>
              </a:spcAft>
              <a:buFont typeface="Arial" panose="020B0604020202020204" pitchFamily="34" charset="0"/>
              <a:buChar char="•"/>
            </a:pPr>
            <a:r>
              <a:rPr lang="en-US" sz="2800" dirty="0">
                <a:solidFill>
                  <a:schemeClr val="bg1"/>
                </a:solidFill>
                <a:effectLst>
                  <a:outerShdw blurRad="50800" dist="38100" dir="2700000" algn="tl" rotWithShape="0">
                    <a:prstClr val="black">
                      <a:alpha val="40000"/>
                    </a:prstClr>
                  </a:outerShdw>
                </a:effectLst>
              </a:rPr>
              <a:t>Acquired </a:t>
            </a:r>
            <a:r>
              <a:rPr lang="en-US" sz="2800" dirty="0" err="1">
                <a:solidFill>
                  <a:schemeClr val="bg1"/>
                </a:solidFill>
                <a:effectLst>
                  <a:outerShdw blurRad="50800" dist="38100" dir="2700000" algn="tl" rotWithShape="0">
                    <a:prstClr val="black">
                      <a:alpha val="40000"/>
                    </a:prstClr>
                  </a:outerShdw>
                </a:effectLst>
              </a:rPr>
              <a:t>MeMD</a:t>
            </a:r>
            <a:r>
              <a:rPr lang="en-US" sz="2800" dirty="0">
                <a:solidFill>
                  <a:schemeClr val="bg1"/>
                </a:solidFill>
                <a:effectLst>
                  <a:outerShdw blurRad="50800" dist="38100" dir="2700000" algn="tl" rotWithShape="0">
                    <a:prstClr val="black">
                      <a:alpha val="40000"/>
                    </a:prstClr>
                  </a:outerShdw>
                </a:effectLst>
              </a:rPr>
              <a:t> (rebranded as “Walmart Health Virtual Care”), a telehealth </a:t>
            </a:r>
            <a:r>
              <a:rPr lang="en-US" sz="2400" dirty="0">
                <a:solidFill>
                  <a:schemeClr val="bg1"/>
                </a:solidFill>
                <a:effectLst>
                  <a:outerShdw blurRad="50800" dist="38100" dir="2700000" algn="tl" rotWithShape="0">
                    <a:prstClr val="black">
                      <a:alpha val="40000"/>
                    </a:prstClr>
                  </a:outerShdw>
                </a:effectLst>
              </a:rPr>
              <a:t>company</a:t>
            </a:r>
          </a:p>
        </p:txBody>
      </p:sp>
    </p:spTree>
    <p:extLst>
      <p:ext uri="{BB962C8B-B14F-4D97-AF65-F5344CB8AC3E}">
        <p14:creationId xmlns:p14="http://schemas.microsoft.com/office/powerpoint/2010/main" val="2487411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036D-A788-F98F-AFAD-8DA859408351}"/>
              </a:ext>
            </a:extLst>
          </p:cNvPr>
          <p:cNvSpPr>
            <a:spLocks noGrp="1"/>
          </p:cNvSpPr>
          <p:nvPr>
            <p:ph type="title"/>
          </p:nvPr>
        </p:nvSpPr>
        <p:spPr/>
        <p:txBody>
          <a:bodyPr>
            <a:normAutofit/>
          </a:bodyPr>
          <a:lstStyle/>
          <a:p>
            <a:pPr>
              <a:lnSpc>
                <a:spcPct val="100000"/>
              </a:lnSpc>
            </a:pPr>
            <a:r>
              <a:rPr lang="en-US" sz="2800" dirty="0" err="1"/>
              <a:t>Hypercapitalism</a:t>
            </a:r>
            <a:r>
              <a:rPr lang="en-US" sz="2800" dirty="0"/>
              <a:t> in healthcare: </a:t>
            </a:r>
            <a:br>
              <a:rPr lang="en-US" sz="4400" dirty="0"/>
            </a:br>
            <a:r>
              <a:rPr lang="en-US" sz="4400" dirty="0"/>
              <a:t>The Private Equity Invasion</a:t>
            </a:r>
          </a:p>
        </p:txBody>
      </p:sp>
      <p:sp>
        <p:nvSpPr>
          <p:cNvPr id="3" name="Content Placeholder 2">
            <a:extLst>
              <a:ext uri="{FF2B5EF4-FFF2-40B4-BE49-F238E27FC236}">
                <a16:creationId xmlns:a16="http://schemas.microsoft.com/office/drawing/2014/main" id="{D6088E60-62F6-29C7-BC37-F70859958230}"/>
              </a:ext>
            </a:extLst>
          </p:cNvPr>
          <p:cNvSpPr>
            <a:spLocks noGrp="1"/>
          </p:cNvSpPr>
          <p:nvPr>
            <p:ph idx="1"/>
          </p:nvPr>
        </p:nvSpPr>
        <p:spPr/>
        <p:txBody>
          <a:bodyPr>
            <a:normAutofit fontScale="92500"/>
          </a:bodyPr>
          <a:lstStyle/>
          <a:p>
            <a:pPr marL="174625" indent="-174625">
              <a:lnSpc>
                <a:spcPct val="110000"/>
              </a:lnSpc>
              <a:spcBef>
                <a:spcPts val="0"/>
              </a:spcBef>
              <a:spcAft>
                <a:spcPts val="1200"/>
              </a:spcAft>
            </a:pPr>
            <a:r>
              <a:rPr lang="en-US" sz="2400" b="1" dirty="0"/>
              <a:t>Private equity firms pool funds </a:t>
            </a:r>
            <a:r>
              <a:rPr lang="en-US" sz="2400" dirty="0"/>
              <a:t>from themselves (2%), investors (20-30%), and debt (70-80%) to purchase a company </a:t>
            </a:r>
          </a:p>
          <a:p>
            <a:pPr marL="174625" indent="-174625">
              <a:lnSpc>
                <a:spcPct val="110000"/>
              </a:lnSpc>
              <a:spcBef>
                <a:spcPts val="0"/>
              </a:spcBef>
              <a:spcAft>
                <a:spcPts val="1200"/>
              </a:spcAft>
            </a:pPr>
            <a:r>
              <a:rPr lang="en-US" sz="2400" b="1" dirty="0"/>
              <a:t>“2 and 20”: </a:t>
            </a:r>
            <a:r>
              <a:rPr lang="en-US" sz="2400" dirty="0"/>
              <a:t>PE firms manage the company, extracting high management fees (~2%) and profit shares (~20%)</a:t>
            </a:r>
          </a:p>
          <a:p>
            <a:pPr marL="174625" indent="-174625">
              <a:lnSpc>
                <a:spcPct val="110000"/>
              </a:lnSpc>
              <a:spcBef>
                <a:spcPts val="0"/>
              </a:spcBef>
              <a:spcAft>
                <a:spcPts val="1200"/>
              </a:spcAft>
            </a:pPr>
            <a:r>
              <a:rPr lang="en-US" sz="2400" b="1" dirty="0"/>
              <a:t>After acquisition</a:t>
            </a:r>
            <a:r>
              <a:rPr lang="en-US" sz="2400" dirty="0"/>
              <a:t>, businesses can take on large amounts of debt and sell assets </a:t>
            </a:r>
          </a:p>
          <a:p>
            <a:pPr marL="174625" indent="-174625">
              <a:lnSpc>
                <a:spcPct val="110000"/>
              </a:lnSpc>
              <a:spcBef>
                <a:spcPts val="0"/>
              </a:spcBef>
              <a:spcAft>
                <a:spcPts val="1200"/>
              </a:spcAft>
            </a:pPr>
            <a:r>
              <a:rPr lang="en-US" sz="2400" b="1" dirty="0"/>
              <a:t>Short-term investment</a:t>
            </a:r>
            <a:r>
              <a:rPr lang="en-US" sz="2400" dirty="0"/>
              <a:t>: typically flip at 4-7 years</a:t>
            </a:r>
          </a:p>
          <a:p>
            <a:pPr marL="174625" indent="-174625">
              <a:lnSpc>
                <a:spcPct val="110000"/>
              </a:lnSpc>
              <a:spcBef>
                <a:spcPts val="0"/>
              </a:spcBef>
              <a:spcAft>
                <a:spcPts val="1200"/>
              </a:spcAft>
            </a:pPr>
            <a:r>
              <a:rPr lang="en-US" sz="2400" b="1" dirty="0"/>
              <a:t>Model incentivizes risk-avidity</a:t>
            </a:r>
            <a:r>
              <a:rPr lang="en-US" sz="2400" dirty="0"/>
              <a:t>, short-term profit maximization, consolidation, cost-cutting, and asset stripping</a:t>
            </a:r>
          </a:p>
          <a:p>
            <a:pPr marL="174625" indent="-174625">
              <a:lnSpc>
                <a:spcPct val="110000"/>
              </a:lnSpc>
              <a:spcBef>
                <a:spcPts val="0"/>
              </a:spcBef>
              <a:spcAft>
                <a:spcPts val="1200"/>
              </a:spcAft>
            </a:pPr>
            <a:r>
              <a:rPr lang="en-US" sz="2400" b="1" dirty="0"/>
              <a:t>Little public oversight</a:t>
            </a:r>
          </a:p>
        </p:txBody>
      </p:sp>
    </p:spTree>
    <p:extLst>
      <p:ext uri="{BB962C8B-B14F-4D97-AF65-F5344CB8AC3E}">
        <p14:creationId xmlns:p14="http://schemas.microsoft.com/office/powerpoint/2010/main" val="4019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4D60-0B21-65B1-3AAD-AE2FA94F5EAC}"/>
              </a:ext>
            </a:extLst>
          </p:cNvPr>
          <p:cNvSpPr>
            <a:spLocks noGrp="1"/>
          </p:cNvSpPr>
          <p:nvPr>
            <p:ph type="title"/>
          </p:nvPr>
        </p:nvSpPr>
        <p:spPr/>
        <p:txBody>
          <a:bodyPr>
            <a:normAutofit/>
          </a:bodyPr>
          <a:lstStyle/>
          <a:p>
            <a:r>
              <a:rPr lang="en-US" sz="2800" dirty="0"/>
              <a:t>Global Private Equity deals peaked at </a:t>
            </a:r>
            <a:br>
              <a:rPr lang="en-US" sz="2800" dirty="0"/>
            </a:br>
            <a:r>
              <a:rPr lang="en-US" dirty="0"/>
              <a:t>$151 Billion in 2021</a:t>
            </a:r>
          </a:p>
        </p:txBody>
      </p:sp>
      <p:sp>
        <p:nvSpPr>
          <p:cNvPr id="3" name="Text Placeholder 2">
            <a:extLst>
              <a:ext uri="{FF2B5EF4-FFF2-40B4-BE49-F238E27FC236}">
                <a16:creationId xmlns:a16="http://schemas.microsoft.com/office/drawing/2014/main" id="{0BD274F8-BBA5-AD0F-1218-53832CF574EB}"/>
              </a:ext>
            </a:extLst>
          </p:cNvPr>
          <p:cNvSpPr>
            <a:spLocks noGrp="1"/>
          </p:cNvSpPr>
          <p:nvPr>
            <p:ph type="body" idx="10"/>
          </p:nvPr>
        </p:nvSpPr>
        <p:spPr>
          <a:xfrm>
            <a:off x="-1" y="6016753"/>
            <a:ext cx="8470899" cy="841248"/>
          </a:xfrm>
        </p:spPr>
        <p:txBody>
          <a:bodyPr/>
          <a:lstStyle/>
          <a:p>
            <a:pPr>
              <a:lnSpc>
                <a:spcPct val="100000"/>
              </a:lnSpc>
              <a:spcBef>
                <a:spcPts val="0"/>
              </a:spcBef>
            </a:pPr>
            <a:r>
              <a:rPr lang="en-US" dirty="0"/>
              <a:t>Figure reproduced from: Global Healthcare Private Equity &amp; M&amp;A Report 2022. Bain &amp; Company [Internet].</a:t>
            </a:r>
          </a:p>
          <a:p>
            <a:pPr>
              <a:lnSpc>
                <a:spcPct val="100000"/>
              </a:lnSpc>
              <a:spcBef>
                <a:spcPts val="0"/>
              </a:spcBef>
            </a:pPr>
            <a:r>
              <a:rPr lang="en-US" dirty="0"/>
              <a:t>[cited 2022 Nov 3]; Available from: https://www.bain.com/insights/topics/global-healthcare-private-equity-ma-report/</a:t>
            </a:r>
          </a:p>
        </p:txBody>
      </p:sp>
      <p:sp>
        <p:nvSpPr>
          <p:cNvPr id="4" name="TextBox 3">
            <a:extLst>
              <a:ext uri="{FF2B5EF4-FFF2-40B4-BE49-F238E27FC236}">
                <a16:creationId xmlns:a16="http://schemas.microsoft.com/office/drawing/2014/main" id="{872303B1-F936-3064-2925-B6F21D9A2A0D}"/>
              </a:ext>
            </a:extLst>
          </p:cNvPr>
          <p:cNvSpPr txBox="1"/>
          <p:nvPr/>
        </p:nvSpPr>
        <p:spPr>
          <a:xfrm>
            <a:off x="326571" y="2491273"/>
            <a:ext cx="2220686" cy="1569660"/>
          </a:xfrm>
          <a:prstGeom prst="rect">
            <a:avLst/>
          </a:prstGeom>
          <a:noFill/>
        </p:spPr>
        <p:txBody>
          <a:bodyPr wrap="square" rtlCol="0">
            <a:spAutoFit/>
          </a:bodyPr>
          <a:lstStyle/>
          <a:p>
            <a:pPr>
              <a:spcAft>
                <a:spcPts val="1200"/>
              </a:spcAft>
            </a:pPr>
            <a:r>
              <a:rPr lang="en-US" sz="2400" dirty="0">
                <a:solidFill>
                  <a:schemeClr val="bg1"/>
                </a:solidFill>
              </a:rPr>
              <a:t>Global healthcare buyout deal value ($B)</a:t>
            </a:r>
          </a:p>
        </p:txBody>
      </p:sp>
      <p:graphicFrame>
        <p:nvGraphicFramePr>
          <p:cNvPr id="7" name="Chart 6">
            <a:extLst>
              <a:ext uri="{FF2B5EF4-FFF2-40B4-BE49-F238E27FC236}">
                <a16:creationId xmlns:a16="http://schemas.microsoft.com/office/drawing/2014/main" id="{1C15D304-8E32-2AFE-3DAE-3A1740A7F5AA}"/>
              </a:ext>
            </a:extLst>
          </p:cNvPr>
          <p:cNvGraphicFramePr/>
          <p:nvPr>
            <p:extLst>
              <p:ext uri="{D42A27DB-BD31-4B8C-83A1-F6EECF244321}">
                <p14:modId xmlns:p14="http://schemas.microsoft.com/office/powerpoint/2010/main" val="1666579004"/>
              </p:ext>
            </p:extLst>
          </p:nvPr>
        </p:nvGraphicFramePr>
        <p:xfrm>
          <a:off x="2146041" y="1502229"/>
          <a:ext cx="9507893" cy="45145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4645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464DF67-D2D9-1A29-9EF4-EDB66046681A}"/>
              </a:ext>
            </a:extLst>
          </p:cNvPr>
          <p:cNvPicPr>
            <a:picLocks noChangeAspect="1"/>
          </p:cNvPicPr>
          <p:nvPr/>
        </p:nvPicPr>
        <p:blipFill>
          <a:blip r:embed="rId2"/>
          <a:stretch>
            <a:fillRect/>
          </a:stretch>
        </p:blipFill>
        <p:spPr>
          <a:xfrm>
            <a:off x="430626" y="2069982"/>
            <a:ext cx="5180860" cy="3577726"/>
          </a:xfrm>
          <a:prstGeom prst="rect">
            <a:avLst/>
          </a:prstGeom>
          <a:ln>
            <a:solidFill>
              <a:schemeClr val="lt1">
                <a:hueOff val="0"/>
                <a:satOff val="0"/>
                <a:lumOff val="0"/>
              </a:schemeClr>
            </a:solidFill>
          </a:ln>
        </p:spPr>
      </p:pic>
      <p:sp>
        <p:nvSpPr>
          <p:cNvPr id="10" name="TextBox 9">
            <a:extLst>
              <a:ext uri="{FF2B5EF4-FFF2-40B4-BE49-F238E27FC236}">
                <a16:creationId xmlns:a16="http://schemas.microsoft.com/office/drawing/2014/main" id="{C4395E85-B4CB-A873-E1D1-B46056BACEA0}"/>
              </a:ext>
            </a:extLst>
          </p:cNvPr>
          <p:cNvSpPr txBox="1"/>
          <p:nvPr/>
        </p:nvSpPr>
        <p:spPr>
          <a:xfrm>
            <a:off x="0" y="6027003"/>
            <a:ext cx="6634706" cy="830997"/>
          </a:xfrm>
          <a:prstGeom prst="rect">
            <a:avLst/>
          </a:prstGeom>
          <a:noFill/>
        </p:spPr>
        <p:txBody>
          <a:bodyPr wrap="square">
            <a:spAutoFit/>
          </a:bodyPr>
          <a:lstStyle/>
          <a:p>
            <a:r>
              <a:rPr lang="en-US" sz="1200" dirty="0">
                <a:solidFill>
                  <a:schemeClr val="bg1"/>
                </a:solidFill>
              </a:rPr>
              <a:t>Source: Peter </a:t>
            </a:r>
            <a:r>
              <a:rPr lang="en-US" sz="1200" dirty="0" err="1">
                <a:solidFill>
                  <a:schemeClr val="bg1"/>
                </a:solidFill>
              </a:rPr>
              <a:t>Whoriskey</a:t>
            </a:r>
            <a:r>
              <a:rPr lang="en-US" sz="1200" dirty="0">
                <a:solidFill>
                  <a:schemeClr val="bg1"/>
                </a:solidFill>
              </a:rPr>
              <a:t> and Dan Keating, Washington Post, November 25, 2018. </a:t>
            </a:r>
          </a:p>
          <a:p>
            <a:r>
              <a:rPr lang="en-US" sz="1200" dirty="0">
                <a:solidFill>
                  <a:schemeClr val="bg1"/>
                </a:solidFill>
              </a:rPr>
              <a:t>Available at: https://</a:t>
            </a:r>
            <a:r>
              <a:rPr lang="en-US" sz="1200" dirty="0" err="1">
                <a:solidFill>
                  <a:schemeClr val="bg1"/>
                </a:solidFill>
              </a:rPr>
              <a:t>www.washingtonpost.com</a:t>
            </a:r>
            <a:r>
              <a:rPr lang="en-US" sz="1200" dirty="0">
                <a:solidFill>
                  <a:schemeClr val="bg1"/>
                </a:solidFill>
              </a:rPr>
              <a:t>/business/economy/opioid-overdoses-bedsores-and-broken-bones-what-happened-when-a-private-equity-firm-sought-profits-in-caring-for-societys-most-vulnerable/2018/11/25/09089a4a-ed14-11e8-baac-2a674e91502b_story.html</a:t>
            </a:r>
          </a:p>
        </p:txBody>
      </p:sp>
      <p:graphicFrame>
        <p:nvGraphicFramePr>
          <p:cNvPr id="16" name="Diagram 15">
            <a:extLst>
              <a:ext uri="{FF2B5EF4-FFF2-40B4-BE49-F238E27FC236}">
                <a16:creationId xmlns:a16="http://schemas.microsoft.com/office/drawing/2014/main" id="{FBC87FC2-F34B-3A68-85B7-D6D29B509967}"/>
              </a:ext>
            </a:extLst>
          </p:cNvPr>
          <p:cNvGraphicFramePr/>
          <p:nvPr>
            <p:extLst>
              <p:ext uri="{D42A27DB-BD31-4B8C-83A1-F6EECF244321}">
                <p14:modId xmlns:p14="http://schemas.microsoft.com/office/powerpoint/2010/main" val="3408590741"/>
              </p:ext>
            </p:extLst>
          </p:nvPr>
        </p:nvGraphicFramePr>
        <p:xfrm>
          <a:off x="3317353" y="1934352"/>
          <a:ext cx="8444021" cy="3848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itle 16">
            <a:extLst>
              <a:ext uri="{FF2B5EF4-FFF2-40B4-BE49-F238E27FC236}">
                <a16:creationId xmlns:a16="http://schemas.microsoft.com/office/drawing/2014/main" id="{67C2B399-3E35-C19D-D7F3-8320BB7157FA}"/>
              </a:ext>
            </a:extLst>
          </p:cNvPr>
          <p:cNvSpPr>
            <a:spLocks noGrp="1"/>
          </p:cNvSpPr>
          <p:nvPr>
            <p:ph type="title"/>
          </p:nvPr>
        </p:nvSpPr>
        <p:spPr/>
        <p:txBody>
          <a:bodyPr>
            <a:noAutofit/>
          </a:bodyPr>
          <a:lstStyle/>
          <a:p>
            <a:pPr>
              <a:lnSpc>
                <a:spcPct val="95000"/>
              </a:lnSpc>
            </a:pPr>
            <a:r>
              <a:rPr lang="en-US" sz="2000" dirty="0"/>
              <a:t>“Overdoses, bedsores, broken bones: </a:t>
            </a:r>
            <a:br>
              <a:rPr lang="en-US" sz="3200" dirty="0"/>
            </a:br>
            <a:r>
              <a:rPr lang="en-US" sz="3200" dirty="0"/>
              <a:t>What happened when a private-equity firm </a:t>
            </a:r>
            <a:br>
              <a:rPr lang="en-US" sz="3200" dirty="0"/>
            </a:br>
            <a:r>
              <a:rPr lang="en-US" sz="3200" dirty="0"/>
              <a:t>sought to care for society’s most vulnerable”</a:t>
            </a:r>
          </a:p>
        </p:txBody>
      </p:sp>
    </p:spTree>
    <p:extLst>
      <p:ext uri="{BB962C8B-B14F-4D97-AF65-F5344CB8AC3E}">
        <p14:creationId xmlns:p14="http://schemas.microsoft.com/office/powerpoint/2010/main" val="176733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graphicEl>
                                              <a:dgm id="{DAD7C011-DD14-E34A-8ED8-1E1DAD0FEAD9}"/>
                                            </p:graphicEl>
                                          </p:spTgt>
                                        </p:tgtEl>
                                        <p:attrNameLst>
                                          <p:attrName>style.visibility</p:attrName>
                                        </p:attrNameLst>
                                      </p:cBhvr>
                                      <p:to>
                                        <p:strVal val="visible"/>
                                      </p:to>
                                    </p:set>
                                    <p:animEffect transition="in" filter="fade">
                                      <p:cBhvr>
                                        <p:cTn id="7" dur="500"/>
                                        <p:tgtEl>
                                          <p:spTgt spid="16">
                                            <p:graphicEl>
                                              <a:dgm id="{DAD7C011-DD14-E34A-8ED8-1E1DAD0FEAD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graphicEl>
                                              <a:dgm id="{40293AD3-3FDC-6042-BD7B-03A6CEB5595F}"/>
                                            </p:graphicEl>
                                          </p:spTgt>
                                        </p:tgtEl>
                                        <p:attrNameLst>
                                          <p:attrName>style.visibility</p:attrName>
                                        </p:attrNameLst>
                                      </p:cBhvr>
                                      <p:to>
                                        <p:strVal val="visible"/>
                                      </p:to>
                                    </p:set>
                                    <p:animEffect transition="in" filter="fade">
                                      <p:cBhvr>
                                        <p:cTn id="12" dur="500"/>
                                        <p:tgtEl>
                                          <p:spTgt spid="16">
                                            <p:graphicEl>
                                              <a:dgm id="{40293AD3-3FDC-6042-BD7B-03A6CEB5595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graphicEl>
                                              <a:dgm id="{21B2ED13-2612-6F4C-8B94-360F4BB79A7F}"/>
                                            </p:graphicEl>
                                          </p:spTgt>
                                        </p:tgtEl>
                                        <p:attrNameLst>
                                          <p:attrName>style.visibility</p:attrName>
                                        </p:attrNameLst>
                                      </p:cBhvr>
                                      <p:to>
                                        <p:strVal val="visible"/>
                                      </p:to>
                                    </p:set>
                                    <p:animEffect transition="in" filter="fade">
                                      <p:cBhvr>
                                        <p:cTn id="17" dur="500"/>
                                        <p:tgtEl>
                                          <p:spTgt spid="16">
                                            <p:graphicEl>
                                              <a:dgm id="{21B2ED13-2612-6F4C-8B94-360F4BB79A7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graphicEl>
                                              <a:dgm id="{C4F38CE8-FA0D-514A-ADB5-770893D3D927}"/>
                                            </p:graphicEl>
                                          </p:spTgt>
                                        </p:tgtEl>
                                        <p:attrNameLst>
                                          <p:attrName>style.visibility</p:attrName>
                                        </p:attrNameLst>
                                      </p:cBhvr>
                                      <p:to>
                                        <p:strVal val="visible"/>
                                      </p:to>
                                    </p:set>
                                    <p:animEffect transition="in" filter="fade">
                                      <p:cBhvr>
                                        <p:cTn id="22" dur="500"/>
                                        <p:tgtEl>
                                          <p:spTgt spid="16">
                                            <p:graphicEl>
                                              <a:dgm id="{C4F38CE8-FA0D-514A-ADB5-770893D3D9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7E5D4-6A5B-18AB-C1C0-C9585F03C195}"/>
              </a:ext>
            </a:extLst>
          </p:cNvPr>
          <p:cNvSpPr>
            <a:spLocks noGrp="1"/>
          </p:cNvSpPr>
          <p:nvPr>
            <p:ph type="title"/>
          </p:nvPr>
        </p:nvSpPr>
        <p:spPr/>
        <p:txBody>
          <a:bodyPr>
            <a:normAutofit/>
          </a:bodyPr>
          <a:lstStyle/>
          <a:p>
            <a:r>
              <a:rPr lang="en-US" sz="2800" dirty="0"/>
              <a:t>2021 healthcare property ownership by </a:t>
            </a:r>
            <a:br>
              <a:rPr lang="en-US" dirty="0"/>
            </a:br>
            <a:r>
              <a:rPr lang="en-US" dirty="0"/>
              <a:t>Real Estate Investment Trusts (REITS)</a:t>
            </a:r>
          </a:p>
        </p:txBody>
      </p:sp>
      <p:sp>
        <p:nvSpPr>
          <p:cNvPr id="3" name="Text Placeholder 2">
            <a:extLst>
              <a:ext uri="{FF2B5EF4-FFF2-40B4-BE49-F238E27FC236}">
                <a16:creationId xmlns:a16="http://schemas.microsoft.com/office/drawing/2014/main" id="{B8FA5CC0-0297-49BB-BEC9-7408DBDA4583}"/>
              </a:ext>
            </a:extLst>
          </p:cNvPr>
          <p:cNvSpPr>
            <a:spLocks noGrp="1"/>
          </p:cNvSpPr>
          <p:nvPr>
            <p:ph type="body" idx="10"/>
          </p:nvPr>
        </p:nvSpPr>
        <p:spPr>
          <a:xfrm>
            <a:off x="0" y="6016753"/>
            <a:ext cx="8452884" cy="841248"/>
          </a:xfrm>
        </p:spPr>
        <p:txBody>
          <a:bodyPr/>
          <a:lstStyle/>
          <a:p>
            <a:pPr>
              <a:lnSpc>
                <a:spcPct val="100000"/>
              </a:lnSpc>
              <a:spcBef>
                <a:spcPts val="0"/>
              </a:spcBef>
            </a:pPr>
            <a:r>
              <a:rPr lang="en-US" sz="1200" dirty="0"/>
              <a:t>Data from: Bruch JD, Katz T, Ramesh T, Appelbaum E, Batt R, Tsai TC. Trends in Real Estate Investment Trust Ownership of US Health Care Properties. JAMA Health Forum. 2022 May 13;3(5):e221012.</a:t>
            </a:r>
          </a:p>
        </p:txBody>
      </p:sp>
      <p:graphicFrame>
        <p:nvGraphicFramePr>
          <p:cNvPr id="8" name="Chart 7">
            <a:extLst>
              <a:ext uri="{FF2B5EF4-FFF2-40B4-BE49-F238E27FC236}">
                <a16:creationId xmlns:a16="http://schemas.microsoft.com/office/drawing/2014/main" id="{3EBDE217-5109-39B5-9051-5B821607134F}"/>
              </a:ext>
            </a:extLst>
          </p:cNvPr>
          <p:cNvGraphicFramePr/>
          <p:nvPr>
            <p:extLst>
              <p:ext uri="{D42A27DB-BD31-4B8C-83A1-F6EECF244321}">
                <p14:modId xmlns:p14="http://schemas.microsoft.com/office/powerpoint/2010/main" val="3748941122"/>
              </p:ext>
            </p:extLst>
          </p:nvPr>
        </p:nvGraphicFramePr>
        <p:xfrm>
          <a:off x="838200" y="1690688"/>
          <a:ext cx="10692740" cy="44476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24300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23D5-40A0-FB49-D570-B0DAAD5FC09B}"/>
              </a:ext>
            </a:extLst>
          </p:cNvPr>
          <p:cNvSpPr>
            <a:spLocks noGrp="1"/>
          </p:cNvSpPr>
          <p:nvPr>
            <p:ph type="title"/>
          </p:nvPr>
        </p:nvSpPr>
        <p:spPr/>
        <p:txBody>
          <a:bodyPr>
            <a:normAutofit/>
          </a:bodyPr>
          <a:lstStyle/>
          <a:p>
            <a:r>
              <a:rPr lang="en-US" sz="2800" dirty="0"/>
              <a:t>Effect of Private Equity acquisition of nursing homes on </a:t>
            </a:r>
            <a:br>
              <a:rPr lang="en-US" dirty="0"/>
            </a:br>
            <a:r>
              <a:rPr lang="en-US" dirty="0"/>
              <a:t>Quality and Costs</a:t>
            </a:r>
          </a:p>
        </p:txBody>
      </p:sp>
      <p:graphicFrame>
        <p:nvGraphicFramePr>
          <p:cNvPr id="4" name="Content Placeholder 3">
            <a:extLst>
              <a:ext uri="{FF2B5EF4-FFF2-40B4-BE49-F238E27FC236}">
                <a16:creationId xmlns:a16="http://schemas.microsoft.com/office/drawing/2014/main" id="{CB608776-17AF-F96C-CE4A-BB4F53E8EDA6}"/>
              </a:ext>
            </a:extLst>
          </p:cNvPr>
          <p:cNvGraphicFramePr>
            <a:graphicFrameLocks noGrp="1"/>
          </p:cNvGraphicFramePr>
          <p:nvPr>
            <p:ph idx="1"/>
            <p:extLst>
              <p:ext uri="{D42A27DB-BD31-4B8C-83A1-F6EECF244321}">
                <p14:modId xmlns:p14="http://schemas.microsoft.com/office/powerpoint/2010/main" val="49382242"/>
              </p:ext>
            </p:extLst>
          </p:nvPr>
        </p:nvGraphicFramePr>
        <p:xfrm>
          <a:off x="581891" y="1543792"/>
          <a:ext cx="10771909" cy="446172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82AAA1FE-5170-9250-6772-A1813E23B975}"/>
              </a:ext>
            </a:extLst>
          </p:cNvPr>
          <p:cNvSpPr>
            <a:spLocks noGrp="1"/>
          </p:cNvSpPr>
          <p:nvPr>
            <p:ph type="body" idx="10"/>
          </p:nvPr>
        </p:nvSpPr>
        <p:spPr/>
        <p:txBody>
          <a:bodyPr/>
          <a:lstStyle/>
          <a:p>
            <a:pPr>
              <a:lnSpc>
                <a:spcPct val="100000"/>
              </a:lnSpc>
              <a:spcBef>
                <a:spcPts val="0"/>
              </a:spcBef>
            </a:pPr>
            <a:r>
              <a:rPr lang="en-US" sz="1200" dirty="0">
                <a:latin typeface="+mn-lt"/>
              </a:rPr>
              <a:t>Data from: Braun RT, Jung HY, </a:t>
            </a:r>
            <a:r>
              <a:rPr lang="en-US" sz="1200" dirty="0" err="1">
                <a:latin typeface="+mn-lt"/>
              </a:rPr>
              <a:t>Casalino</a:t>
            </a:r>
            <a:r>
              <a:rPr lang="en-US" sz="1200" dirty="0">
                <a:latin typeface="+mn-lt"/>
              </a:rPr>
              <a:t> LP, </a:t>
            </a:r>
            <a:r>
              <a:rPr lang="en-US" sz="1200" dirty="0" err="1">
                <a:latin typeface="+mn-lt"/>
              </a:rPr>
              <a:t>Myslinski</a:t>
            </a:r>
            <a:r>
              <a:rPr lang="en-US" sz="1200" dirty="0">
                <a:latin typeface="+mn-lt"/>
              </a:rPr>
              <a:t> Z, Unruh MA. Association of Private Equity Investment in US Nursing Homes With the Quality and Cost of Care for Long-Stay Residents. </a:t>
            </a:r>
          </a:p>
          <a:p>
            <a:pPr>
              <a:lnSpc>
                <a:spcPct val="100000"/>
              </a:lnSpc>
              <a:spcBef>
                <a:spcPts val="0"/>
              </a:spcBef>
            </a:pPr>
            <a:r>
              <a:rPr lang="en-US" sz="1200" dirty="0">
                <a:latin typeface="+mn-lt"/>
              </a:rPr>
              <a:t>JAMA Health Forum. 2021 Nov;2(11):e213817.</a:t>
            </a:r>
          </a:p>
        </p:txBody>
      </p:sp>
    </p:spTree>
    <p:extLst>
      <p:ext uri="{BB962C8B-B14F-4D97-AF65-F5344CB8AC3E}">
        <p14:creationId xmlns:p14="http://schemas.microsoft.com/office/powerpoint/2010/main" val="353792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fade">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fade">
                                      <p:cBhvr>
                                        <p:cTn id="12" dur="500"/>
                                        <p:tgtEl>
                                          <p:spTgt spid="4">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fade">
                                      <p:cBhvr>
                                        <p:cTn id="17" dur="500"/>
                                        <p:tgtEl>
                                          <p:spTgt spid="4">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fade">
                                      <p:cBhvr>
                                        <p:cTn id="22" dur="500"/>
                                        <p:tgtEl>
                                          <p:spTgt spid="4">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125B-5E87-3744-8309-F3D1311F07C1}"/>
              </a:ext>
            </a:extLst>
          </p:cNvPr>
          <p:cNvSpPr>
            <a:spLocks noGrp="1"/>
          </p:cNvSpPr>
          <p:nvPr>
            <p:ph type="title"/>
          </p:nvPr>
        </p:nvSpPr>
        <p:spPr/>
        <p:txBody>
          <a:bodyPr>
            <a:normAutofit/>
          </a:bodyPr>
          <a:lstStyle/>
          <a:p>
            <a:r>
              <a:rPr lang="en-US" sz="2800" dirty="0"/>
              <a:t>Effect of Private Equity ownership on </a:t>
            </a:r>
            <a:br>
              <a:rPr lang="en-US" sz="2800" dirty="0"/>
            </a:br>
            <a:r>
              <a:rPr lang="en-US" dirty="0"/>
              <a:t>Nursing Home Medicare Patients</a:t>
            </a:r>
          </a:p>
        </p:txBody>
      </p:sp>
      <p:graphicFrame>
        <p:nvGraphicFramePr>
          <p:cNvPr id="4" name="Content Placeholder 3">
            <a:extLst>
              <a:ext uri="{FF2B5EF4-FFF2-40B4-BE49-F238E27FC236}">
                <a16:creationId xmlns:a16="http://schemas.microsoft.com/office/drawing/2014/main" id="{4BAE6711-73C1-9F45-B462-A814FBE46A7C}"/>
              </a:ext>
            </a:extLst>
          </p:cNvPr>
          <p:cNvGraphicFramePr>
            <a:graphicFrameLocks noGrp="1"/>
          </p:cNvGraphicFramePr>
          <p:nvPr>
            <p:ph idx="1"/>
            <p:extLst>
              <p:ext uri="{D42A27DB-BD31-4B8C-83A1-F6EECF244321}">
                <p14:modId xmlns:p14="http://schemas.microsoft.com/office/powerpoint/2010/main" val="1588410562"/>
              </p:ext>
            </p:extLst>
          </p:nvPr>
        </p:nvGraphicFramePr>
        <p:xfrm>
          <a:off x="838200" y="1527243"/>
          <a:ext cx="10515600" cy="447827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C43B16DC-5558-556F-EEC4-1D9A58440C14}"/>
              </a:ext>
            </a:extLst>
          </p:cNvPr>
          <p:cNvSpPr>
            <a:spLocks noGrp="1"/>
          </p:cNvSpPr>
          <p:nvPr>
            <p:ph type="body" idx="10"/>
          </p:nvPr>
        </p:nvSpPr>
        <p:spPr/>
        <p:txBody>
          <a:bodyPr/>
          <a:lstStyle/>
          <a:p>
            <a:pPr>
              <a:lnSpc>
                <a:spcPct val="100000"/>
              </a:lnSpc>
              <a:spcBef>
                <a:spcPts val="0"/>
              </a:spcBef>
            </a:pPr>
            <a:r>
              <a:rPr lang="en-US" sz="1200" dirty="0"/>
              <a:t>Data from: Gupta A, Howell ST, </a:t>
            </a:r>
            <a:r>
              <a:rPr lang="en-US" sz="1200" dirty="0" err="1"/>
              <a:t>Yannelis</a:t>
            </a:r>
            <a:r>
              <a:rPr lang="en-US" sz="1200" dirty="0"/>
              <a:t> C, Gupta A. </a:t>
            </a:r>
          </a:p>
          <a:p>
            <a:pPr>
              <a:lnSpc>
                <a:spcPct val="100000"/>
              </a:lnSpc>
              <a:spcBef>
                <a:spcPts val="0"/>
              </a:spcBef>
            </a:pPr>
            <a:r>
              <a:rPr lang="en-US" sz="1200" i="1" dirty="0"/>
              <a:t>Does Private Equity Investment in Healthcare Benefit Patients? Evidence from Nursing Homes</a:t>
            </a:r>
            <a:r>
              <a:rPr lang="en-US" sz="1200" dirty="0"/>
              <a:t>. </a:t>
            </a:r>
          </a:p>
          <a:p>
            <a:pPr>
              <a:lnSpc>
                <a:spcPct val="100000"/>
              </a:lnSpc>
              <a:spcBef>
                <a:spcPts val="0"/>
              </a:spcBef>
            </a:pPr>
            <a:r>
              <a:rPr lang="en-US" sz="1200" dirty="0"/>
              <a:t>National Bureau of Economic Research; 2021. doi:10.3386/w28474</a:t>
            </a:r>
          </a:p>
        </p:txBody>
      </p:sp>
    </p:spTree>
    <p:extLst>
      <p:ext uri="{BB962C8B-B14F-4D97-AF65-F5344CB8AC3E}">
        <p14:creationId xmlns:p14="http://schemas.microsoft.com/office/powerpoint/2010/main" val="31933347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62BF-148C-E06F-A15D-34CA37586F4B}"/>
              </a:ext>
            </a:extLst>
          </p:cNvPr>
          <p:cNvSpPr>
            <a:spLocks noGrp="1"/>
          </p:cNvSpPr>
          <p:nvPr>
            <p:ph type="title"/>
          </p:nvPr>
        </p:nvSpPr>
        <p:spPr/>
        <p:txBody>
          <a:bodyPr>
            <a:normAutofit/>
          </a:bodyPr>
          <a:lstStyle/>
          <a:p>
            <a:r>
              <a:rPr lang="en-US" sz="2800" dirty="0"/>
              <a:t>Private Equity acquisition of hospitals led to</a:t>
            </a:r>
            <a:br>
              <a:rPr lang="en-US" dirty="0"/>
            </a:br>
            <a:r>
              <a:rPr lang="en-US" dirty="0"/>
              <a:t>Fewer Nurses and Higher Profits</a:t>
            </a:r>
          </a:p>
        </p:txBody>
      </p:sp>
      <p:sp>
        <p:nvSpPr>
          <p:cNvPr id="3" name="Text Placeholder 2">
            <a:extLst>
              <a:ext uri="{FF2B5EF4-FFF2-40B4-BE49-F238E27FC236}">
                <a16:creationId xmlns:a16="http://schemas.microsoft.com/office/drawing/2014/main" id="{2734A8C4-19E7-8807-43C8-32B647651AEE}"/>
              </a:ext>
            </a:extLst>
          </p:cNvPr>
          <p:cNvSpPr>
            <a:spLocks noGrp="1"/>
          </p:cNvSpPr>
          <p:nvPr>
            <p:ph type="body" idx="10"/>
          </p:nvPr>
        </p:nvSpPr>
        <p:spPr/>
        <p:txBody>
          <a:bodyPr>
            <a:normAutofit/>
          </a:bodyPr>
          <a:lstStyle/>
          <a:p>
            <a:pPr>
              <a:lnSpc>
                <a:spcPct val="100000"/>
              </a:lnSpc>
              <a:spcBef>
                <a:spcPts val="0"/>
              </a:spcBef>
            </a:pPr>
            <a:r>
              <a:rPr lang="en-US" sz="1200" dirty="0">
                <a:latin typeface="+mn-lt"/>
              </a:rPr>
              <a:t>Data from: </a:t>
            </a:r>
            <a:r>
              <a:rPr lang="en-US" sz="1200" dirty="0" err="1">
                <a:latin typeface="+mn-lt"/>
              </a:rPr>
              <a:t>Cerullo</a:t>
            </a:r>
            <a:r>
              <a:rPr lang="en-US" sz="1200" dirty="0">
                <a:latin typeface="+mn-lt"/>
              </a:rPr>
              <a:t> M, Lin YL, </a:t>
            </a:r>
            <a:r>
              <a:rPr lang="en-US" sz="1200" dirty="0" err="1">
                <a:latin typeface="+mn-lt"/>
              </a:rPr>
              <a:t>Rauh</a:t>
            </a:r>
            <a:r>
              <a:rPr lang="en-US" sz="1200" dirty="0">
                <a:latin typeface="+mn-lt"/>
              </a:rPr>
              <a:t>-Hain JA, Ho V, </a:t>
            </a:r>
            <a:r>
              <a:rPr lang="en-US" sz="1200" dirty="0" err="1">
                <a:latin typeface="+mn-lt"/>
              </a:rPr>
              <a:t>Offodile</a:t>
            </a:r>
            <a:r>
              <a:rPr lang="en-US" sz="1200" dirty="0">
                <a:latin typeface="+mn-lt"/>
              </a:rPr>
              <a:t> II AC. Financial Impacts And Operational Implications Of Private Equity Acquisition Of US Hospitals. Health Affairs. 2022 Apr;41(4):523–30.  Sample of n=176 PE-acquired hospitals (2005-2014) vs. non-acquired controls. </a:t>
            </a:r>
          </a:p>
        </p:txBody>
      </p:sp>
      <p:sp>
        <p:nvSpPr>
          <p:cNvPr id="13" name="Up Arrow 12">
            <a:extLst>
              <a:ext uri="{FF2B5EF4-FFF2-40B4-BE49-F238E27FC236}">
                <a16:creationId xmlns:a16="http://schemas.microsoft.com/office/drawing/2014/main" id="{9947FE9E-CB4C-050E-D651-4BB05BAECFC1}"/>
              </a:ext>
            </a:extLst>
          </p:cNvPr>
          <p:cNvSpPr/>
          <p:nvPr/>
        </p:nvSpPr>
        <p:spPr>
          <a:xfrm>
            <a:off x="9247896" y="3535876"/>
            <a:ext cx="2105904" cy="1579428"/>
          </a:xfrm>
          <a:prstGeom prst="up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a:extLst>
              <a:ext uri="{FF2B5EF4-FFF2-40B4-BE49-F238E27FC236}">
                <a16:creationId xmlns:a16="http://schemas.microsoft.com/office/drawing/2014/main" id="{F0D884D0-90B4-7ED1-D742-45373B374E79}"/>
              </a:ext>
            </a:extLst>
          </p:cNvPr>
          <p:cNvSpPr/>
          <p:nvPr/>
        </p:nvSpPr>
        <p:spPr>
          <a:xfrm>
            <a:off x="2721325" y="2196902"/>
            <a:ext cx="5057014" cy="1579428"/>
          </a:xfrm>
          <a:custGeom>
            <a:avLst/>
            <a:gdLst>
              <a:gd name="connsiteX0" fmla="*/ 0 w 7361273"/>
              <a:gd name="connsiteY0" fmla="*/ 0 h 1579428"/>
              <a:gd name="connsiteX1" fmla="*/ 7361273 w 7361273"/>
              <a:gd name="connsiteY1" fmla="*/ 0 h 1579428"/>
              <a:gd name="connsiteX2" fmla="*/ 7361273 w 7361273"/>
              <a:gd name="connsiteY2" fmla="*/ 1579428 h 1579428"/>
              <a:gd name="connsiteX3" fmla="*/ 0 w 7361273"/>
              <a:gd name="connsiteY3" fmla="*/ 1579428 h 1579428"/>
              <a:gd name="connsiteX4" fmla="*/ 0 w 7361273"/>
              <a:gd name="connsiteY4" fmla="*/ 0 h 157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1273" h="1579428">
                <a:moveTo>
                  <a:pt x="0" y="0"/>
                </a:moveTo>
                <a:lnTo>
                  <a:pt x="7361273" y="0"/>
                </a:lnTo>
                <a:lnTo>
                  <a:pt x="7361273" y="1579428"/>
                </a:lnTo>
                <a:lnTo>
                  <a:pt x="0" y="15794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4264" tIns="0" rIns="334264" bIns="334264" numCol="1" spcCol="1270" anchor="ctr" anchorCtr="0">
            <a:noAutofit/>
          </a:bodyPr>
          <a:lstStyle/>
          <a:p>
            <a:pPr marL="0" lvl="0" indent="0" algn="l" defTabSz="2089150">
              <a:lnSpc>
                <a:spcPct val="90000"/>
              </a:lnSpc>
              <a:spcBef>
                <a:spcPct val="0"/>
              </a:spcBef>
              <a:spcAft>
                <a:spcPct val="35000"/>
              </a:spcAft>
              <a:buNone/>
            </a:pPr>
            <a:r>
              <a:rPr lang="en-US" sz="3600" kern="1200" dirty="0">
                <a:solidFill>
                  <a:schemeClr val="bg1"/>
                </a:solidFill>
                <a:effectLst>
                  <a:outerShdw blurRad="50800" dist="38100" dir="2700000" algn="tl" rotWithShape="0">
                    <a:prstClr val="black">
                      <a:alpha val="40000"/>
                    </a:prstClr>
                  </a:outerShdw>
                </a:effectLst>
              </a:rPr>
              <a:t>4.38% </a:t>
            </a:r>
            <a:r>
              <a:rPr lang="en-US" sz="3600" kern="1200" dirty="0">
                <a:solidFill>
                  <a:schemeClr val="bg1"/>
                </a:solidFill>
              </a:rPr>
              <a:t>drop in FTEs</a:t>
            </a:r>
            <a:endParaRPr lang="en-US" sz="3600" kern="1200" dirty="0">
              <a:solidFill>
                <a:schemeClr val="bg1"/>
              </a:solidFill>
              <a:effectLst>
                <a:outerShdw blurRad="50800" dist="38100" dir="2700000" algn="tl" rotWithShape="0">
                  <a:prstClr val="black">
                    <a:alpha val="40000"/>
                  </a:prstClr>
                </a:outerShdw>
              </a:effectLst>
            </a:endParaRPr>
          </a:p>
        </p:txBody>
      </p:sp>
      <p:sp>
        <p:nvSpPr>
          <p:cNvPr id="15" name="Down Arrow 14">
            <a:extLst>
              <a:ext uri="{FF2B5EF4-FFF2-40B4-BE49-F238E27FC236}">
                <a16:creationId xmlns:a16="http://schemas.microsoft.com/office/drawing/2014/main" id="{E3DBED2B-1AAB-97B8-C5A0-96D66E122427}"/>
              </a:ext>
            </a:extLst>
          </p:cNvPr>
          <p:cNvSpPr/>
          <p:nvPr/>
        </p:nvSpPr>
        <p:spPr>
          <a:xfrm>
            <a:off x="838200" y="2016173"/>
            <a:ext cx="2105904" cy="1579428"/>
          </a:xfrm>
          <a:prstGeom prst="downArrow">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a:extLst>
              <a:ext uri="{FF2B5EF4-FFF2-40B4-BE49-F238E27FC236}">
                <a16:creationId xmlns:a16="http://schemas.microsoft.com/office/drawing/2014/main" id="{1D72540A-AACD-B9BD-0E21-DCA2FD91C603}"/>
              </a:ext>
            </a:extLst>
          </p:cNvPr>
          <p:cNvSpPr/>
          <p:nvPr/>
        </p:nvSpPr>
        <p:spPr>
          <a:xfrm>
            <a:off x="1355753" y="3689890"/>
            <a:ext cx="8075222" cy="1579428"/>
          </a:xfrm>
          <a:custGeom>
            <a:avLst/>
            <a:gdLst>
              <a:gd name="connsiteX0" fmla="*/ 0 w 7691925"/>
              <a:gd name="connsiteY0" fmla="*/ 0 h 1579428"/>
              <a:gd name="connsiteX1" fmla="*/ 7691925 w 7691925"/>
              <a:gd name="connsiteY1" fmla="*/ 0 h 1579428"/>
              <a:gd name="connsiteX2" fmla="*/ 7691925 w 7691925"/>
              <a:gd name="connsiteY2" fmla="*/ 1579428 h 1579428"/>
              <a:gd name="connsiteX3" fmla="*/ 0 w 7691925"/>
              <a:gd name="connsiteY3" fmla="*/ 1579428 h 1579428"/>
              <a:gd name="connsiteX4" fmla="*/ 0 w 7691925"/>
              <a:gd name="connsiteY4" fmla="*/ 0 h 157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1925" h="1579428">
                <a:moveTo>
                  <a:pt x="0" y="0"/>
                </a:moveTo>
                <a:lnTo>
                  <a:pt x="7691925" y="0"/>
                </a:lnTo>
                <a:lnTo>
                  <a:pt x="7691925" y="1579428"/>
                </a:lnTo>
                <a:lnTo>
                  <a:pt x="0" y="15794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4264" tIns="0" rIns="334264" bIns="334264" numCol="1" spcCol="1270" anchor="ctr" anchorCtr="0">
            <a:noAutofit/>
          </a:bodyPr>
          <a:lstStyle/>
          <a:p>
            <a:pPr marL="0" lvl="0" indent="0" algn="r" defTabSz="2089150">
              <a:lnSpc>
                <a:spcPct val="90000"/>
              </a:lnSpc>
              <a:spcBef>
                <a:spcPct val="0"/>
              </a:spcBef>
              <a:spcAft>
                <a:spcPct val="35000"/>
              </a:spcAft>
              <a:buNone/>
            </a:pPr>
            <a:r>
              <a:rPr lang="en-US" sz="3600" kern="1200" dirty="0">
                <a:solidFill>
                  <a:schemeClr val="bg1"/>
                </a:solidFill>
                <a:effectLst>
                  <a:outerShdw blurRad="50800" dist="38100" dir="2700000" algn="tl" rotWithShape="0">
                    <a:prstClr val="black">
                      <a:alpha val="40000"/>
                    </a:prstClr>
                  </a:outerShdw>
                </a:effectLst>
              </a:rPr>
              <a:t>1.78% </a:t>
            </a:r>
            <a:r>
              <a:rPr lang="en-US" sz="3600" kern="1200" dirty="0">
                <a:solidFill>
                  <a:schemeClr val="bg1"/>
                </a:solidFill>
              </a:rPr>
              <a:t>growth in operating margin</a:t>
            </a:r>
            <a:endParaRPr lang="en-US" sz="3600" kern="12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35082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07CD3-EF8C-5A84-64DE-D5975E014F4C}"/>
              </a:ext>
            </a:extLst>
          </p:cNvPr>
          <p:cNvSpPr>
            <a:spLocks noGrp="1"/>
          </p:cNvSpPr>
          <p:nvPr>
            <p:ph type="title"/>
          </p:nvPr>
        </p:nvSpPr>
        <p:spPr/>
        <p:txBody>
          <a:bodyPr>
            <a:normAutofit/>
          </a:bodyPr>
          <a:lstStyle/>
          <a:p>
            <a:r>
              <a:rPr lang="en-US" sz="3100" dirty="0"/>
              <a:t>Share </a:t>
            </a:r>
            <a:r>
              <a:rPr lang="en-US" sz="2800" dirty="0"/>
              <a:t>of US physicians practicing in </a:t>
            </a:r>
            <a:br>
              <a:rPr lang="en-US" dirty="0"/>
            </a:br>
            <a:r>
              <a:rPr lang="en-US" dirty="0"/>
              <a:t>Private Equity-Acquired Practices </a:t>
            </a:r>
          </a:p>
        </p:txBody>
      </p:sp>
      <p:sp>
        <p:nvSpPr>
          <p:cNvPr id="3" name="Text Placeholder 2">
            <a:extLst>
              <a:ext uri="{FF2B5EF4-FFF2-40B4-BE49-F238E27FC236}">
                <a16:creationId xmlns:a16="http://schemas.microsoft.com/office/drawing/2014/main" id="{E7F40AB2-5974-6F2A-85FA-22E095101325}"/>
              </a:ext>
            </a:extLst>
          </p:cNvPr>
          <p:cNvSpPr>
            <a:spLocks noGrp="1"/>
          </p:cNvSpPr>
          <p:nvPr>
            <p:ph type="body" idx="10"/>
          </p:nvPr>
        </p:nvSpPr>
        <p:spPr/>
        <p:txBody>
          <a:bodyPr/>
          <a:lstStyle/>
          <a:p>
            <a:pPr>
              <a:lnSpc>
                <a:spcPct val="100000"/>
              </a:lnSpc>
              <a:spcBef>
                <a:spcPts val="0"/>
              </a:spcBef>
            </a:pPr>
            <a:r>
              <a:rPr lang="en-US" dirty="0"/>
              <a:t>Singh Y, Zhu JM, Polsky D, Song Z. Geographic Variation in Private Equity Penetration Across Select Office-Based Physician Specialties in the US. JAMA Health Forum 2022;3(4):e220825.</a:t>
            </a:r>
          </a:p>
        </p:txBody>
      </p:sp>
      <p:graphicFrame>
        <p:nvGraphicFramePr>
          <p:cNvPr id="6" name="Chart 5">
            <a:extLst>
              <a:ext uri="{FF2B5EF4-FFF2-40B4-BE49-F238E27FC236}">
                <a16:creationId xmlns:a16="http://schemas.microsoft.com/office/drawing/2014/main" id="{91515FDB-4639-2019-97AF-6421DD397749}"/>
              </a:ext>
            </a:extLst>
          </p:cNvPr>
          <p:cNvGraphicFramePr/>
          <p:nvPr>
            <p:extLst>
              <p:ext uri="{D42A27DB-BD31-4B8C-83A1-F6EECF244321}">
                <p14:modId xmlns:p14="http://schemas.microsoft.com/office/powerpoint/2010/main" val="81500943"/>
              </p:ext>
            </p:extLst>
          </p:nvPr>
        </p:nvGraphicFramePr>
        <p:xfrm>
          <a:off x="838199" y="1690688"/>
          <a:ext cx="10709787" cy="43260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3771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A82E-1DFE-23E5-B437-620E692E5DB3}"/>
              </a:ext>
            </a:extLst>
          </p:cNvPr>
          <p:cNvSpPr>
            <a:spLocks noGrp="1"/>
          </p:cNvSpPr>
          <p:nvPr>
            <p:ph type="title"/>
          </p:nvPr>
        </p:nvSpPr>
        <p:spPr>
          <a:xfrm>
            <a:off x="2120503" y="1875822"/>
            <a:ext cx="7950994" cy="1857374"/>
          </a:xfrm>
        </p:spPr>
        <p:txBody>
          <a:bodyPr vert="horz" lIns="91440" tIns="45720" rIns="91440" bIns="45720" rtlCol="0" anchor="b">
            <a:normAutofit/>
          </a:bodyPr>
          <a:lstStyle/>
          <a:p>
            <a:pPr algn="ctr"/>
            <a:r>
              <a:rPr lang="en-US" sz="6000" dirty="0">
                <a:latin typeface="+mj-lt"/>
                <a:ea typeface="+mj-ea"/>
                <a:cs typeface="+mj-cs"/>
              </a:rPr>
              <a:t>II. Health Spending</a:t>
            </a:r>
          </a:p>
        </p:txBody>
      </p:sp>
    </p:spTree>
    <p:extLst>
      <p:ext uri="{BB962C8B-B14F-4D97-AF65-F5344CB8AC3E}">
        <p14:creationId xmlns:p14="http://schemas.microsoft.com/office/powerpoint/2010/main" val="2944828976"/>
      </p:ext>
    </p:extLst>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4AFA2-4EE1-F94C-95C1-8D8DB8C1820F}"/>
              </a:ext>
            </a:extLst>
          </p:cNvPr>
          <p:cNvSpPr>
            <a:spLocks noGrp="1"/>
          </p:cNvSpPr>
          <p:nvPr>
            <p:ph type="title"/>
          </p:nvPr>
        </p:nvSpPr>
        <p:spPr/>
        <p:txBody>
          <a:bodyPr>
            <a:normAutofit/>
          </a:bodyPr>
          <a:lstStyle/>
          <a:p>
            <a:r>
              <a:rPr lang="en-US" sz="2800" dirty="0"/>
              <a:t>Private Equity-owned Pinnacle Dermatology</a:t>
            </a:r>
            <a:br>
              <a:rPr lang="en-US" dirty="0"/>
            </a:br>
            <a:r>
              <a:rPr lang="en-US" dirty="0"/>
              <a:t>Email to Employees</a:t>
            </a:r>
          </a:p>
        </p:txBody>
      </p:sp>
      <p:sp>
        <p:nvSpPr>
          <p:cNvPr id="3" name="Content Placeholder 2">
            <a:extLst>
              <a:ext uri="{FF2B5EF4-FFF2-40B4-BE49-F238E27FC236}">
                <a16:creationId xmlns:a16="http://schemas.microsoft.com/office/drawing/2014/main" id="{4A1BCE61-FB7D-8C41-8BD4-4F0D40869C15}"/>
              </a:ext>
            </a:extLst>
          </p:cNvPr>
          <p:cNvSpPr>
            <a:spLocks noGrp="1"/>
          </p:cNvSpPr>
          <p:nvPr>
            <p:ph idx="1"/>
          </p:nvPr>
        </p:nvSpPr>
        <p:spPr>
          <a:xfrm>
            <a:off x="1210235" y="2121460"/>
            <a:ext cx="9771529" cy="3284257"/>
          </a:xfrm>
        </p:spPr>
        <p:txBody>
          <a:bodyPr>
            <a:normAutofit/>
          </a:bodyPr>
          <a:lstStyle/>
          <a:p>
            <a:pPr marL="0" indent="0" algn="ctr">
              <a:lnSpc>
                <a:spcPct val="100000"/>
              </a:lnSpc>
              <a:spcBef>
                <a:spcPts val="0"/>
              </a:spcBef>
              <a:buNone/>
            </a:pPr>
            <a:r>
              <a:rPr lang="en-US" dirty="0"/>
              <a:t>“Don’t forget the August bonus incentive </a:t>
            </a:r>
          </a:p>
          <a:p>
            <a:pPr marL="0" indent="0" algn="ctr">
              <a:lnSpc>
                <a:spcPct val="100000"/>
              </a:lnSpc>
              <a:spcBef>
                <a:spcPts val="0"/>
              </a:spcBef>
              <a:spcAft>
                <a:spcPts val="1200"/>
              </a:spcAft>
              <a:buNone/>
            </a:pPr>
            <a:r>
              <a:rPr lang="en-US" dirty="0"/>
              <a:t>for all patients scheduled in August! </a:t>
            </a:r>
          </a:p>
          <a:p>
            <a:pPr marL="0" indent="0" algn="ctr">
              <a:lnSpc>
                <a:spcPct val="100000"/>
              </a:lnSpc>
              <a:spcBef>
                <a:spcPts val="0"/>
              </a:spcBef>
              <a:spcAft>
                <a:spcPts val="1200"/>
              </a:spcAft>
              <a:buNone/>
            </a:pPr>
            <a:r>
              <a:rPr lang="en-US" sz="4000" dirty="0"/>
              <a:t>That’s the easiest money you can make. </a:t>
            </a:r>
          </a:p>
          <a:p>
            <a:pPr marL="0" indent="0" algn="ctr">
              <a:lnSpc>
                <a:spcPct val="100000"/>
              </a:lnSpc>
              <a:spcBef>
                <a:spcPts val="0"/>
              </a:spcBef>
              <a:spcAft>
                <a:spcPts val="1200"/>
              </a:spcAft>
              <a:buNone/>
            </a:pPr>
            <a:r>
              <a:rPr lang="en-US" sz="5400" b="1" dirty="0"/>
              <a:t>Get that money!!”</a:t>
            </a:r>
          </a:p>
        </p:txBody>
      </p:sp>
      <p:sp>
        <p:nvSpPr>
          <p:cNvPr id="4" name="Text Placeholder 3">
            <a:extLst>
              <a:ext uri="{FF2B5EF4-FFF2-40B4-BE49-F238E27FC236}">
                <a16:creationId xmlns:a16="http://schemas.microsoft.com/office/drawing/2014/main" id="{18565AE4-71BE-3A61-7A36-BFC72CC87BAB}"/>
              </a:ext>
            </a:extLst>
          </p:cNvPr>
          <p:cNvSpPr>
            <a:spLocks noGrp="1"/>
          </p:cNvSpPr>
          <p:nvPr>
            <p:ph type="body" idx="10"/>
          </p:nvPr>
        </p:nvSpPr>
        <p:spPr>
          <a:xfrm>
            <a:off x="-1" y="6016753"/>
            <a:ext cx="8498541" cy="841248"/>
          </a:xfrm>
        </p:spPr>
        <p:txBody>
          <a:bodyPr/>
          <a:lstStyle/>
          <a:p>
            <a:pPr>
              <a:lnSpc>
                <a:spcPct val="100000"/>
              </a:lnSpc>
              <a:spcBef>
                <a:spcPts val="0"/>
              </a:spcBef>
            </a:pPr>
            <a:r>
              <a:rPr lang="en-US" dirty="0"/>
              <a:t>Quote from: https://</a:t>
            </a:r>
            <a:r>
              <a:rPr lang="en-US" dirty="0" err="1"/>
              <a:t>www.nbcnews.com</a:t>
            </a:r>
            <a:r>
              <a:rPr lang="en-US" dirty="0"/>
              <a:t>/health/health-care/get-money-dermatologist-says-patient-care-suffered-private-equity-back-rcna9152</a:t>
            </a:r>
          </a:p>
        </p:txBody>
      </p:sp>
    </p:spTree>
    <p:extLst>
      <p:ext uri="{BB962C8B-B14F-4D97-AF65-F5344CB8AC3E}">
        <p14:creationId xmlns:p14="http://schemas.microsoft.com/office/powerpoint/2010/main" val="253008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par>
                          <p:cTn id="15" fill="hold">
                            <p:stCondLst>
                              <p:cond delay="1500"/>
                            </p:stCondLst>
                            <p:childTnLst>
                              <p:par>
                                <p:cTn id="16" presetID="10" presetClass="entr" presetSubtype="0" fill="hold" grpId="0" nodeType="afterEffect">
                                  <p:stCondLst>
                                    <p:cond delay="5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4D34A-3DED-9743-9750-4B24D0F38856}"/>
              </a:ext>
            </a:extLst>
          </p:cNvPr>
          <p:cNvSpPr>
            <a:spLocks noGrp="1"/>
          </p:cNvSpPr>
          <p:nvPr>
            <p:ph type="title"/>
          </p:nvPr>
        </p:nvSpPr>
        <p:spPr>
          <a:xfrm>
            <a:off x="838199" y="365125"/>
            <a:ext cx="11062447" cy="1325563"/>
          </a:xfrm>
        </p:spPr>
        <p:txBody>
          <a:bodyPr>
            <a:noAutofit/>
          </a:bodyPr>
          <a:lstStyle/>
          <a:p>
            <a:r>
              <a:rPr lang="en-US" sz="2800" dirty="0"/>
              <a:t>Changes in physician billing </a:t>
            </a:r>
            <a:br>
              <a:rPr lang="en-US" sz="3200" dirty="0"/>
            </a:br>
            <a:r>
              <a:rPr lang="en-US" sz="4000" dirty="0"/>
              <a:t>After Practice Acquisition by Private Equity</a:t>
            </a:r>
            <a:endParaRPr lang="en-US" sz="3200" dirty="0"/>
          </a:p>
        </p:txBody>
      </p:sp>
      <p:graphicFrame>
        <p:nvGraphicFramePr>
          <p:cNvPr id="4" name="Content Placeholder 3">
            <a:extLst>
              <a:ext uri="{FF2B5EF4-FFF2-40B4-BE49-F238E27FC236}">
                <a16:creationId xmlns:a16="http://schemas.microsoft.com/office/drawing/2014/main" id="{F83A586F-71BE-F240-A167-8EB9D14A60D7}"/>
              </a:ext>
            </a:extLst>
          </p:cNvPr>
          <p:cNvGraphicFramePr>
            <a:graphicFrameLocks noGrp="1"/>
          </p:cNvGraphicFramePr>
          <p:nvPr>
            <p:ph idx="1"/>
            <p:extLst>
              <p:ext uri="{D42A27DB-BD31-4B8C-83A1-F6EECF244321}">
                <p14:modId xmlns:p14="http://schemas.microsoft.com/office/powerpoint/2010/main" val="353264363"/>
              </p:ext>
            </p:extLst>
          </p:nvPr>
        </p:nvGraphicFramePr>
        <p:xfrm>
          <a:off x="838200" y="1559859"/>
          <a:ext cx="10515600" cy="444565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0F61F83D-D820-07A7-20FC-BE27A351B047}"/>
              </a:ext>
            </a:extLst>
          </p:cNvPr>
          <p:cNvSpPr>
            <a:spLocks noGrp="1"/>
          </p:cNvSpPr>
          <p:nvPr>
            <p:ph type="body" idx="10"/>
          </p:nvPr>
        </p:nvSpPr>
        <p:spPr/>
        <p:txBody>
          <a:bodyPr/>
          <a:lstStyle/>
          <a:p>
            <a:pPr>
              <a:lnSpc>
                <a:spcPct val="100000"/>
              </a:lnSpc>
              <a:spcBef>
                <a:spcPts val="0"/>
              </a:spcBef>
            </a:pPr>
            <a:r>
              <a:rPr lang="en-US" sz="1200" dirty="0">
                <a:latin typeface="+mn-lt"/>
              </a:rPr>
              <a:t>Data from: Singh Y, Song Z, Polsky D, Bruch JD, Zhu JM. Association of Private Equity Acquisition of Physician Practices With Changes in Health Care Spending and Utilization. JAMA Health Forum 2022;3(9):e222886.</a:t>
            </a:r>
            <a:endParaRPr lang="en-US" sz="1200" dirty="0">
              <a:solidFill>
                <a:srgbClr val="000000"/>
              </a:solidFill>
              <a:latin typeface="+mn-lt"/>
            </a:endParaRPr>
          </a:p>
        </p:txBody>
      </p:sp>
    </p:spTree>
    <p:extLst>
      <p:ext uri="{BB962C8B-B14F-4D97-AF65-F5344CB8AC3E}">
        <p14:creationId xmlns:p14="http://schemas.microsoft.com/office/powerpoint/2010/main" val="4139075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680B-3995-D234-A4DE-ADC51DFF35C1}"/>
              </a:ext>
            </a:extLst>
          </p:cNvPr>
          <p:cNvSpPr>
            <a:spLocks noGrp="1"/>
          </p:cNvSpPr>
          <p:nvPr>
            <p:ph type="title"/>
          </p:nvPr>
        </p:nvSpPr>
        <p:spPr/>
        <p:txBody>
          <a:bodyPr>
            <a:normAutofit/>
          </a:bodyPr>
          <a:lstStyle/>
          <a:p>
            <a:r>
              <a:rPr lang="en-US" sz="3200" dirty="0"/>
              <a:t>Lobbying by healthcare firms </a:t>
            </a:r>
            <a:br>
              <a:rPr lang="en-US" sz="3200" dirty="0"/>
            </a:br>
            <a:r>
              <a:rPr lang="en-US" dirty="0"/>
              <a:t>Doubled from 2000 to 2020</a:t>
            </a:r>
          </a:p>
        </p:txBody>
      </p:sp>
      <p:sp>
        <p:nvSpPr>
          <p:cNvPr id="3" name="Text Placeholder 2">
            <a:extLst>
              <a:ext uri="{FF2B5EF4-FFF2-40B4-BE49-F238E27FC236}">
                <a16:creationId xmlns:a16="http://schemas.microsoft.com/office/drawing/2014/main" id="{71BDC526-E1F1-D149-6E76-1E8ACBBDEA16}"/>
              </a:ext>
            </a:extLst>
          </p:cNvPr>
          <p:cNvSpPr>
            <a:spLocks noGrp="1"/>
          </p:cNvSpPr>
          <p:nvPr>
            <p:ph type="body" idx="10"/>
          </p:nvPr>
        </p:nvSpPr>
        <p:spPr/>
        <p:txBody>
          <a:bodyPr/>
          <a:lstStyle/>
          <a:p>
            <a:pPr>
              <a:lnSpc>
                <a:spcPct val="100000"/>
              </a:lnSpc>
              <a:spcBef>
                <a:spcPts val="0"/>
              </a:spcBef>
            </a:pPr>
            <a:r>
              <a:rPr lang="en-US" sz="1200" dirty="0">
                <a:latin typeface="+mn-lt"/>
              </a:rPr>
              <a:t>Data from: </a:t>
            </a:r>
            <a:r>
              <a:rPr lang="en-US" sz="1200" dirty="0" err="1">
                <a:latin typeface="+mn-lt"/>
              </a:rPr>
              <a:t>Schpero</a:t>
            </a:r>
            <a:r>
              <a:rPr lang="en-US" sz="1200" dirty="0">
                <a:latin typeface="+mn-lt"/>
              </a:rPr>
              <a:t> WL, Wiener T, Carter S, Chatterjee P. Lobbying Expenditures in the US Health Care Sector, 2000-2020. JAMA Health Forum. 2022 Oct 28;3(10):e223801.  Dollars are inflation adjusted (2020 dollars). </a:t>
            </a:r>
          </a:p>
        </p:txBody>
      </p:sp>
      <p:graphicFrame>
        <p:nvGraphicFramePr>
          <p:cNvPr id="8" name="Chart 7">
            <a:extLst>
              <a:ext uri="{FF2B5EF4-FFF2-40B4-BE49-F238E27FC236}">
                <a16:creationId xmlns:a16="http://schemas.microsoft.com/office/drawing/2014/main" id="{B736A39F-1314-B205-C15A-791C63B469DA}"/>
              </a:ext>
            </a:extLst>
          </p:cNvPr>
          <p:cNvGraphicFramePr/>
          <p:nvPr>
            <p:extLst>
              <p:ext uri="{D42A27DB-BD31-4B8C-83A1-F6EECF244321}">
                <p14:modId xmlns:p14="http://schemas.microsoft.com/office/powerpoint/2010/main" val="1016693778"/>
              </p:ext>
            </p:extLst>
          </p:nvPr>
        </p:nvGraphicFramePr>
        <p:xfrm>
          <a:off x="3013636" y="1559860"/>
          <a:ext cx="8128000" cy="445689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9202664C-C8A5-620A-02F6-A4CCA46EFFC7}"/>
              </a:ext>
            </a:extLst>
          </p:cNvPr>
          <p:cNvSpPr txBox="1"/>
          <p:nvPr/>
        </p:nvSpPr>
        <p:spPr>
          <a:xfrm>
            <a:off x="174812" y="2662518"/>
            <a:ext cx="2626660" cy="1200329"/>
          </a:xfrm>
          <a:prstGeom prst="rect">
            <a:avLst/>
          </a:prstGeom>
          <a:noFill/>
        </p:spPr>
        <p:txBody>
          <a:bodyPr wrap="square" rtlCol="0">
            <a:spAutoFit/>
          </a:bodyPr>
          <a:lstStyle/>
          <a:p>
            <a:r>
              <a:rPr lang="en-US" sz="2400" dirty="0">
                <a:solidFill>
                  <a:schemeClr val="bg1"/>
                </a:solidFill>
              </a:rPr>
              <a:t>$ Millions</a:t>
            </a:r>
          </a:p>
          <a:p>
            <a:r>
              <a:rPr lang="en-US" sz="2400" dirty="0">
                <a:solidFill>
                  <a:schemeClr val="bg1"/>
                </a:solidFill>
              </a:rPr>
              <a:t>(inflation adjusted for 2020)</a:t>
            </a:r>
          </a:p>
        </p:txBody>
      </p:sp>
    </p:spTree>
    <p:extLst>
      <p:ext uri="{BB962C8B-B14F-4D97-AF65-F5344CB8AC3E}">
        <p14:creationId xmlns:p14="http://schemas.microsoft.com/office/powerpoint/2010/main" val="36098705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221995" cy="1325563"/>
          </a:xfrm>
        </p:spPr>
        <p:txBody>
          <a:bodyPr/>
          <a:lstStyle/>
          <a:p>
            <a:r>
              <a:rPr lang="en-US" dirty="0"/>
              <a:t>Physicians for National Health Program</a:t>
            </a:r>
          </a:p>
        </p:txBody>
      </p:sp>
      <p:sp>
        <p:nvSpPr>
          <p:cNvPr id="5" name="TextBox 4"/>
          <p:cNvSpPr txBox="1"/>
          <p:nvPr/>
        </p:nvSpPr>
        <p:spPr>
          <a:xfrm>
            <a:off x="584795" y="1828562"/>
            <a:ext cx="11022411" cy="3262432"/>
          </a:xfrm>
          <a:prstGeom prst="rect">
            <a:avLst/>
          </a:prstGeom>
          <a:noFill/>
        </p:spPr>
        <p:txBody>
          <a:bodyPr wrap="square" rtlCol="0">
            <a:spAutoFit/>
          </a:bodyPr>
          <a:lstStyle/>
          <a:p>
            <a:pPr algn="ctr">
              <a:spcAft>
                <a:spcPts val="1200"/>
              </a:spcAft>
            </a:pPr>
            <a:r>
              <a:rPr lang="en-US" sz="4400" b="1" dirty="0">
                <a:solidFill>
                  <a:srgbClr val="FFFF00"/>
                </a:solidFill>
              </a:rPr>
              <a:t>Join us!</a:t>
            </a:r>
          </a:p>
          <a:p>
            <a:pPr algn="ctr">
              <a:spcAft>
                <a:spcPts val="1200"/>
              </a:spcAft>
            </a:pPr>
            <a:r>
              <a:rPr lang="en-US" sz="4400" b="1" dirty="0">
                <a:solidFill>
                  <a:schemeClr val="bg1"/>
                </a:solidFill>
              </a:rPr>
              <a:t>www.PNHP.org</a:t>
            </a:r>
          </a:p>
          <a:p>
            <a:pPr algn="ctr">
              <a:spcAft>
                <a:spcPts val="1200"/>
              </a:spcAft>
            </a:pPr>
            <a:r>
              <a:rPr lang="en-US" sz="4400" b="1" dirty="0" err="1">
                <a:solidFill>
                  <a:schemeClr val="bg1"/>
                </a:solidFill>
              </a:rPr>
              <a:t>info@PNHP.org</a:t>
            </a:r>
            <a:endParaRPr lang="en-US" sz="4400" b="1" dirty="0">
              <a:solidFill>
                <a:schemeClr val="bg1"/>
              </a:solidFill>
            </a:endParaRPr>
          </a:p>
          <a:p>
            <a:pPr algn="ctr">
              <a:spcAft>
                <a:spcPts val="1200"/>
              </a:spcAft>
            </a:pPr>
            <a:r>
              <a:rPr lang="en-US" sz="4400" b="1" dirty="0">
                <a:solidFill>
                  <a:schemeClr val="bg1"/>
                </a:solidFill>
              </a:rPr>
              <a:t>facebook.com/DoctorsForSinglePayer</a:t>
            </a:r>
          </a:p>
        </p:txBody>
      </p:sp>
    </p:spTree>
    <p:extLst>
      <p:ext uri="{BB962C8B-B14F-4D97-AF65-F5344CB8AC3E}">
        <p14:creationId xmlns:p14="http://schemas.microsoft.com/office/powerpoint/2010/main" val="1249350960"/>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BC6A-0242-2100-8054-2ADACED3C22A}"/>
              </a:ext>
            </a:extLst>
          </p:cNvPr>
          <p:cNvSpPr>
            <a:spLocks noGrp="1"/>
          </p:cNvSpPr>
          <p:nvPr>
            <p:ph type="title"/>
          </p:nvPr>
        </p:nvSpPr>
        <p:spPr/>
        <p:txBody>
          <a:bodyPr>
            <a:normAutofit/>
          </a:bodyPr>
          <a:lstStyle/>
          <a:p>
            <a:r>
              <a:rPr lang="en-US" sz="3600" dirty="0"/>
              <a:t>National Health Expenditures Rose by </a:t>
            </a:r>
            <a:br>
              <a:rPr lang="en-US" sz="3600" dirty="0"/>
            </a:br>
            <a:r>
              <a:rPr lang="en-US" sz="3600" dirty="0"/>
              <a:t>$365 Billion to $4.1 Trillion from 2019 to 2020</a:t>
            </a:r>
          </a:p>
        </p:txBody>
      </p:sp>
      <p:graphicFrame>
        <p:nvGraphicFramePr>
          <p:cNvPr id="4" name="Content Placeholder 3">
            <a:extLst>
              <a:ext uri="{FF2B5EF4-FFF2-40B4-BE49-F238E27FC236}">
                <a16:creationId xmlns:a16="http://schemas.microsoft.com/office/drawing/2014/main" id="{A9DE2BEC-6C17-0A2F-F72C-178F09A9BE14}"/>
              </a:ext>
            </a:extLst>
          </p:cNvPr>
          <p:cNvGraphicFramePr>
            <a:graphicFrameLocks noGrp="1"/>
          </p:cNvGraphicFramePr>
          <p:nvPr>
            <p:ph idx="1"/>
            <p:extLst>
              <p:ext uri="{D42A27DB-BD31-4B8C-83A1-F6EECF244321}">
                <p14:modId xmlns:p14="http://schemas.microsoft.com/office/powerpoint/2010/main" val="4074172597"/>
              </p:ext>
            </p:extLst>
          </p:nvPr>
        </p:nvGraphicFramePr>
        <p:xfrm>
          <a:off x="426720" y="1524000"/>
          <a:ext cx="11308080" cy="448151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a:extLst>
              <a:ext uri="{FF2B5EF4-FFF2-40B4-BE49-F238E27FC236}">
                <a16:creationId xmlns:a16="http://schemas.microsoft.com/office/drawing/2014/main" id="{4B352451-E13E-8A2A-051D-845DEEEDDA48}"/>
              </a:ext>
            </a:extLst>
          </p:cNvPr>
          <p:cNvSpPr>
            <a:spLocks noGrp="1"/>
          </p:cNvSpPr>
          <p:nvPr>
            <p:ph type="body" idx="10"/>
          </p:nvPr>
        </p:nvSpPr>
        <p:spPr/>
        <p:txBody>
          <a:bodyPr/>
          <a:lstStyle/>
          <a:p>
            <a:r>
              <a:rPr lang="en-US" sz="1200" dirty="0">
                <a:latin typeface="+mn-lt"/>
              </a:rPr>
              <a:t>Center for Medicare and Medicaid Services, National Health Expenditures Account.   </a:t>
            </a:r>
          </a:p>
        </p:txBody>
      </p:sp>
      <p:grpSp>
        <p:nvGrpSpPr>
          <p:cNvPr id="9" name="Group 8">
            <a:extLst>
              <a:ext uri="{FF2B5EF4-FFF2-40B4-BE49-F238E27FC236}">
                <a16:creationId xmlns:a16="http://schemas.microsoft.com/office/drawing/2014/main" id="{67458136-EA26-2C06-81BD-200F3F8A804A}"/>
              </a:ext>
            </a:extLst>
          </p:cNvPr>
          <p:cNvGrpSpPr/>
          <p:nvPr/>
        </p:nvGrpSpPr>
        <p:grpSpPr>
          <a:xfrm>
            <a:off x="974314" y="5236548"/>
            <a:ext cx="3470883" cy="400110"/>
            <a:chOff x="4575031" y="3352566"/>
            <a:chExt cx="3155348" cy="400110"/>
          </a:xfrm>
        </p:grpSpPr>
        <p:sp>
          <p:nvSpPr>
            <p:cNvPr id="7" name="Rectangle 6">
              <a:extLst>
                <a:ext uri="{FF2B5EF4-FFF2-40B4-BE49-F238E27FC236}">
                  <a16:creationId xmlns:a16="http://schemas.microsoft.com/office/drawing/2014/main" id="{F5ADAE2A-D8DA-B479-B6D3-E353ED0DC244}"/>
                </a:ext>
              </a:extLst>
            </p:cNvPr>
            <p:cNvSpPr/>
            <p:nvPr/>
          </p:nvSpPr>
          <p:spPr>
            <a:xfrm>
              <a:off x="4575031" y="3401737"/>
              <a:ext cx="301769" cy="30176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TextBox 7">
              <a:extLst>
                <a:ext uri="{FF2B5EF4-FFF2-40B4-BE49-F238E27FC236}">
                  <a16:creationId xmlns:a16="http://schemas.microsoft.com/office/drawing/2014/main" id="{C5FFC121-B9CB-0223-A522-535233EDEB18}"/>
                </a:ext>
              </a:extLst>
            </p:cNvPr>
            <p:cNvSpPr txBox="1"/>
            <p:nvPr/>
          </p:nvSpPr>
          <p:spPr>
            <a:xfrm>
              <a:off x="4862286" y="3352566"/>
              <a:ext cx="2868093" cy="400110"/>
            </a:xfrm>
            <a:prstGeom prst="rect">
              <a:avLst/>
            </a:prstGeom>
            <a:noFill/>
          </p:spPr>
          <p:txBody>
            <a:bodyPr wrap="none" rtlCol="0" anchor="ctr">
              <a:spAutoFit/>
            </a:bodyPr>
            <a:lstStyle/>
            <a:p>
              <a:pPr>
                <a:spcAft>
                  <a:spcPts val="1200"/>
                </a:spcAft>
              </a:pPr>
              <a:r>
                <a:rPr lang="en-US" sz="2000" dirty="0">
                  <a:solidFill>
                    <a:schemeClr val="bg1"/>
                  </a:solidFill>
                </a:rPr>
                <a:t>Structures + Equipment</a:t>
              </a:r>
            </a:p>
          </p:txBody>
        </p:sp>
      </p:grpSp>
      <p:grpSp>
        <p:nvGrpSpPr>
          <p:cNvPr id="10" name="Group 9">
            <a:extLst>
              <a:ext uri="{FF2B5EF4-FFF2-40B4-BE49-F238E27FC236}">
                <a16:creationId xmlns:a16="http://schemas.microsoft.com/office/drawing/2014/main" id="{B0B14FA6-F320-C18C-EB6A-539FC42A2117}"/>
              </a:ext>
            </a:extLst>
          </p:cNvPr>
          <p:cNvGrpSpPr/>
          <p:nvPr/>
        </p:nvGrpSpPr>
        <p:grpSpPr>
          <a:xfrm>
            <a:off x="989369" y="5743385"/>
            <a:ext cx="3139664" cy="400110"/>
            <a:chOff x="4575031" y="3352566"/>
            <a:chExt cx="2854240" cy="400110"/>
          </a:xfrm>
        </p:grpSpPr>
        <p:sp>
          <p:nvSpPr>
            <p:cNvPr id="11" name="Rectangle 10">
              <a:extLst>
                <a:ext uri="{FF2B5EF4-FFF2-40B4-BE49-F238E27FC236}">
                  <a16:creationId xmlns:a16="http://schemas.microsoft.com/office/drawing/2014/main" id="{8510CC23-71D8-BDA0-5B6E-B0C58FF64BF5}"/>
                </a:ext>
              </a:extLst>
            </p:cNvPr>
            <p:cNvSpPr/>
            <p:nvPr/>
          </p:nvSpPr>
          <p:spPr>
            <a:xfrm>
              <a:off x="4575031" y="3401737"/>
              <a:ext cx="301769" cy="30176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A854ABDD-5641-5441-D8CB-88E0AA4D2AE5}"/>
                </a:ext>
              </a:extLst>
            </p:cNvPr>
            <p:cNvSpPr txBox="1"/>
            <p:nvPr/>
          </p:nvSpPr>
          <p:spPr>
            <a:xfrm>
              <a:off x="4862286" y="3352566"/>
              <a:ext cx="2566985" cy="400110"/>
            </a:xfrm>
            <a:prstGeom prst="rect">
              <a:avLst/>
            </a:prstGeom>
            <a:noFill/>
          </p:spPr>
          <p:txBody>
            <a:bodyPr wrap="none" rtlCol="0" anchor="ctr">
              <a:spAutoFit/>
            </a:bodyPr>
            <a:lstStyle/>
            <a:p>
              <a:pPr>
                <a:spcAft>
                  <a:spcPts val="1200"/>
                </a:spcAft>
              </a:pPr>
              <a:r>
                <a:rPr lang="en-US" sz="2000" dirty="0">
                  <a:solidFill>
                    <a:schemeClr val="bg1"/>
                  </a:solidFill>
                </a:rPr>
                <a:t>Public Health Activity</a:t>
              </a:r>
            </a:p>
          </p:txBody>
        </p:sp>
      </p:grpSp>
      <p:grpSp>
        <p:nvGrpSpPr>
          <p:cNvPr id="13" name="Group 12">
            <a:extLst>
              <a:ext uri="{FF2B5EF4-FFF2-40B4-BE49-F238E27FC236}">
                <a16:creationId xmlns:a16="http://schemas.microsoft.com/office/drawing/2014/main" id="{9FFA2F06-B68B-4080-241A-9ABB62147998}"/>
              </a:ext>
            </a:extLst>
          </p:cNvPr>
          <p:cNvGrpSpPr/>
          <p:nvPr/>
        </p:nvGrpSpPr>
        <p:grpSpPr>
          <a:xfrm>
            <a:off x="4767959" y="5236548"/>
            <a:ext cx="2796275" cy="400110"/>
            <a:chOff x="4575031" y="3352566"/>
            <a:chExt cx="2796275" cy="400110"/>
          </a:xfrm>
        </p:grpSpPr>
        <p:sp>
          <p:nvSpPr>
            <p:cNvPr id="14" name="Rectangle 13">
              <a:extLst>
                <a:ext uri="{FF2B5EF4-FFF2-40B4-BE49-F238E27FC236}">
                  <a16:creationId xmlns:a16="http://schemas.microsoft.com/office/drawing/2014/main" id="{EC45A1E4-1B0A-D2FA-D461-D1BEB8733759}"/>
                </a:ext>
              </a:extLst>
            </p:cNvPr>
            <p:cNvSpPr/>
            <p:nvPr/>
          </p:nvSpPr>
          <p:spPr>
            <a:xfrm>
              <a:off x="4575031" y="3401737"/>
              <a:ext cx="301769" cy="301769"/>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14">
              <a:extLst>
                <a:ext uri="{FF2B5EF4-FFF2-40B4-BE49-F238E27FC236}">
                  <a16:creationId xmlns:a16="http://schemas.microsoft.com/office/drawing/2014/main" id="{01381E59-F493-18DD-2AA8-C0D05AFF4490}"/>
                </a:ext>
              </a:extLst>
            </p:cNvPr>
            <p:cNvSpPr txBox="1"/>
            <p:nvPr/>
          </p:nvSpPr>
          <p:spPr>
            <a:xfrm>
              <a:off x="4862286" y="3352566"/>
              <a:ext cx="2509020" cy="400110"/>
            </a:xfrm>
            <a:prstGeom prst="rect">
              <a:avLst/>
            </a:prstGeom>
            <a:noFill/>
          </p:spPr>
          <p:txBody>
            <a:bodyPr wrap="none" rtlCol="0" anchor="ctr">
              <a:spAutoFit/>
            </a:bodyPr>
            <a:lstStyle/>
            <a:p>
              <a:pPr>
                <a:spcAft>
                  <a:spcPts val="1200"/>
                </a:spcAft>
              </a:pPr>
              <a:r>
                <a:rPr lang="en-US" sz="2000" dirty="0">
                  <a:solidFill>
                    <a:schemeClr val="bg1"/>
                  </a:solidFill>
                </a:rPr>
                <a:t>Personal Healthcare</a:t>
              </a:r>
            </a:p>
          </p:txBody>
        </p:sp>
      </p:grpSp>
      <p:grpSp>
        <p:nvGrpSpPr>
          <p:cNvPr id="16" name="Group 15">
            <a:extLst>
              <a:ext uri="{FF2B5EF4-FFF2-40B4-BE49-F238E27FC236}">
                <a16:creationId xmlns:a16="http://schemas.microsoft.com/office/drawing/2014/main" id="{4BD16696-C584-DA93-3137-15C7101F67C8}"/>
              </a:ext>
            </a:extLst>
          </p:cNvPr>
          <p:cNvGrpSpPr/>
          <p:nvPr/>
        </p:nvGrpSpPr>
        <p:grpSpPr>
          <a:xfrm>
            <a:off x="4767959" y="5743385"/>
            <a:ext cx="1569978" cy="400110"/>
            <a:chOff x="4575031" y="3352566"/>
            <a:chExt cx="1569978" cy="400110"/>
          </a:xfrm>
        </p:grpSpPr>
        <p:sp>
          <p:nvSpPr>
            <p:cNvPr id="17" name="Rectangle 16">
              <a:extLst>
                <a:ext uri="{FF2B5EF4-FFF2-40B4-BE49-F238E27FC236}">
                  <a16:creationId xmlns:a16="http://schemas.microsoft.com/office/drawing/2014/main" id="{CF9FA62A-4365-1ABD-8C13-A4F171C724AB}"/>
                </a:ext>
              </a:extLst>
            </p:cNvPr>
            <p:cNvSpPr/>
            <p:nvPr/>
          </p:nvSpPr>
          <p:spPr>
            <a:xfrm>
              <a:off x="4575031" y="3401737"/>
              <a:ext cx="301769" cy="30176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TextBox 17">
              <a:extLst>
                <a:ext uri="{FF2B5EF4-FFF2-40B4-BE49-F238E27FC236}">
                  <a16:creationId xmlns:a16="http://schemas.microsoft.com/office/drawing/2014/main" id="{941F5801-F611-56CE-E842-1CC543936FA5}"/>
                </a:ext>
              </a:extLst>
            </p:cNvPr>
            <p:cNvSpPr txBox="1"/>
            <p:nvPr/>
          </p:nvSpPr>
          <p:spPr>
            <a:xfrm>
              <a:off x="4862286" y="3352566"/>
              <a:ext cx="1282723" cy="400110"/>
            </a:xfrm>
            <a:prstGeom prst="rect">
              <a:avLst/>
            </a:prstGeom>
            <a:noFill/>
          </p:spPr>
          <p:txBody>
            <a:bodyPr wrap="none" rtlCol="0" anchor="ctr">
              <a:spAutoFit/>
            </a:bodyPr>
            <a:lstStyle/>
            <a:p>
              <a:pPr>
                <a:spcAft>
                  <a:spcPts val="1200"/>
                </a:spcAft>
              </a:pPr>
              <a:r>
                <a:rPr lang="en-US" sz="2000" dirty="0">
                  <a:solidFill>
                    <a:schemeClr val="bg1"/>
                  </a:solidFill>
                </a:rPr>
                <a:t>Research</a:t>
              </a:r>
            </a:p>
          </p:txBody>
        </p:sp>
      </p:grpSp>
      <p:grpSp>
        <p:nvGrpSpPr>
          <p:cNvPr id="19" name="Group 18">
            <a:extLst>
              <a:ext uri="{FF2B5EF4-FFF2-40B4-BE49-F238E27FC236}">
                <a16:creationId xmlns:a16="http://schemas.microsoft.com/office/drawing/2014/main" id="{22B31CCE-402C-2117-CA7A-1F019A0FA8FC}"/>
              </a:ext>
            </a:extLst>
          </p:cNvPr>
          <p:cNvGrpSpPr/>
          <p:nvPr/>
        </p:nvGrpSpPr>
        <p:grpSpPr>
          <a:xfrm>
            <a:off x="8059451" y="5236548"/>
            <a:ext cx="3764040" cy="707886"/>
            <a:chOff x="4575031" y="3293748"/>
            <a:chExt cx="3764040" cy="707886"/>
          </a:xfrm>
        </p:grpSpPr>
        <p:sp>
          <p:nvSpPr>
            <p:cNvPr id="20" name="Rectangle 19">
              <a:extLst>
                <a:ext uri="{FF2B5EF4-FFF2-40B4-BE49-F238E27FC236}">
                  <a16:creationId xmlns:a16="http://schemas.microsoft.com/office/drawing/2014/main" id="{3F55C715-00E8-7B3D-2EAC-5312142276E6}"/>
                </a:ext>
              </a:extLst>
            </p:cNvPr>
            <p:cNvSpPr/>
            <p:nvPr/>
          </p:nvSpPr>
          <p:spPr>
            <a:xfrm>
              <a:off x="4575031" y="3496807"/>
              <a:ext cx="301769" cy="301769"/>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1883F3E0-BF8C-FCFA-2D7E-6B8DB242C6DD}"/>
                </a:ext>
              </a:extLst>
            </p:cNvPr>
            <p:cNvSpPr txBox="1"/>
            <p:nvPr/>
          </p:nvSpPr>
          <p:spPr>
            <a:xfrm>
              <a:off x="4862286" y="3293748"/>
              <a:ext cx="3476785" cy="707886"/>
            </a:xfrm>
            <a:prstGeom prst="rect">
              <a:avLst/>
            </a:prstGeom>
            <a:noFill/>
          </p:spPr>
          <p:txBody>
            <a:bodyPr wrap="square" rtlCol="0" anchor="ctr">
              <a:spAutoFit/>
            </a:bodyPr>
            <a:lstStyle/>
            <a:p>
              <a:r>
                <a:rPr lang="en-US" sz="2000" dirty="0">
                  <a:solidFill>
                    <a:schemeClr val="bg1"/>
                  </a:solidFill>
                </a:rPr>
                <a:t>Total Admin + Net Cost of Health Insurance</a:t>
              </a:r>
            </a:p>
          </p:txBody>
        </p:sp>
      </p:grpSp>
      <p:graphicFrame>
        <p:nvGraphicFramePr>
          <p:cNvPr id="3" name="Table 4">
            <a:extLst>
              <a:ext uri="{FF2B5EF4-FFF2-40B4-BE49-F238E27FC236}">
                <a16:creationId xmlns:a16="http://schemas.microsoft.com/office/drawing/2014/main" id="{89ADA009-4726-659C-D87C-593B437215EB}"/>
              </a:ext>
            </a:extLst>
          </p:cNvPr>
          <p:cNvGraphicFramePr>
            <a:graphicFrameLocks noGrp="1"/>
          </p:cNvGraphicFramePr>
          <p:nvPr>
            <p:extLst>
              <p:ext uri="{D42A27DB-BD31-4B8C-83A1-F6EECF244321}">
                <p14:modId xmlns:p14="http://schemas.microsoft.com/office/powerpoint/2010/main" val="1564585"/>
              </p:ext>
            </p:extLst>
          </p:nvPr>
        </p:nvGraphicFramePr>
        <p:xfrm>
          <a:off x="426720" y="1558554"/>
          <a:ext cx="1611094" cy="3284800"/>
        </p:xfrm>
        <a:graphic>
          <a:graphicData uri="http://schemas.openxmlformats.org/drawingml/2006/table">
            <a:tbl>
              <a:tblPr>
                <a:tableStyleId>{5C22544A-7EE6-4342-B048-85BDC9FD1C3A}</a:tableStyleId>
              </a:tblPr>
              <a:tblGrid>
                <a:gridCol w="1611094">
                  <a:extLst>
                    <a:ext uri="{9D8B030D-6E8A-4147-A177-3AD203B41FA5}">
                      <a16:colId xmlns:a16="http://schemas.microsoft.com/office/drawing/2014/main" val="3998901561"/>
                    </a:ext>
                  </a:extLst>
                </a:gridCol>
              </a:tblGrid>
              <a:tr h="656960">
                <a:tc>
                  <a:txBody>
                    <a:bodyPr/>
                    <a:lstStyle/>
                    <a:p>
                      <a:pPr algn="r"/>
                      <a:r>
                        <a:rPr lang="en-US" sz="2000" dirty="0">
                          <a:solidFill>
                            <a:schemeClr val="bg1"/>
                          </a:solidFill>
                        </a:rPr>
                        <a:t>$4 Trillion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4806567"/>
                  </a:ext>
                </a:extLst>
              </a:tr>
              <a:tr h="656960">
                <a:tc>
                  <a:txBody>
                    <a:bodyPr/>
                    <a:lstStyle/>
                    <a:p>
                      <a:pPr algn="r"/>
                      <a:r>
                        <a:rPr lang="en-US" sz="2000" dirty="0">
                          <a:solidFill>
                            <a:schemeClr val="bg1"/>
                          </a:solidFill>
                        </a:rPr>
                        <a:t>$3 Trillion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4445621"/>
                  </a:ext>
                </a:extLst>
              </a:tr>
              <a:tr h="656960">
                <a:tc>
                  <a:txBody>
                    <a:bodyPr/>
                    <a:lstStyle/>
                    <a:p>
                      <a:pPr algn="r"/>
                      <a:r>
                        <a:rPr lang="en-US" sz="2000" dirty="0">
                          <a:solidFill>
                            <a:schemeClr val="bg1"/>
                          </a:solidFill>
                        </a:rPr>
                        <a:t>$2 Trillion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8922249"/>
                  </a:ext>
                </a:extLst>
              </a:tr>
              <a:tr h="656960">
                <a:tc>
                  <a:txBody>
                    <a:bodyPr/>
                    <a:lstStyle/>
                    <a:p>
                      <a:pPr algn="r"/>
                      <a:r>
                        <a:rPr lang="en-US" sz="2000" dirty="0">
                          <a:solidFill>
                            <a:schemeClr val="bg1"/>
                          </a:solidFill>
                        </a:rPr>
                        <a:t>$1 Trillion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20830"/>
                  </a:ext>
                </a:extLst>
              </a:tr>
              <a:tr h="656960">
                <a:tc>
                  <a:txBody>
                    <a:bodyPr/>
                    <a:lstStyle/>
                    <a:p>
                      <a:pPr algn="r"/>
                      <a:r>
                        <a:rPr lang="en-US" sz="2000" dirty="0">
                          <a:solidFill>
                            <a:schemeClr val="bg1"/>
                          </a:solidFill>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2970980"/>
                  </a:ext>
                </a:extLst>
              </a:tr>
            </a:tbl>
          </a:graphicData>
        </a:graphic>
      </p:graphicFrame>
    </p:spTree>
    <p:extLst>
      <p:ext uri="{BB962C8B-B14F-4D97-AF65-F5344CB8AC3E}">
        <p14:creationId xmlns:p14="http://schemas.microsoft.com/office/powerpoint/2010/main" val="313909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64B8B-8051-C12C-F757-1A29A0154939}"/>
              </a:ext>
            </a:extLst>
          </p:cNvPr>
          <p:cNvSpPr>
            <a:spLocks noGrp="1"/>
          </p:cNvSpPr>
          <p:nvPr>
            <p:ph type="title"/>
          </p:nvPr>
        </p:nvSpPr>
        <p:spPr/>
        <p:txBody>
          <a:bodyPr>
            <a:noAutofit/>
          </a:bodyPr>
          <a:lstStyle/>
          <a:p>
            <a:r>
              <a:rPr lang="en-US" sz="2000" dirty="0"/>
              <a:t>Private health insurance administrative (including privatized Medicare and Medicaid) </a:t>
            </a:r>
            <a:br>
              <a:rPr lang="en-US" sz="2800" dirty="0"/>
            </a:br>
            <a:r>
              <a:rPr lang="en-US" sz="3200" dirty="0"/>
              <a:t>Expenditures Rose to $300 Billion</a:t>
            </a:r>
            <a:endParaRPr lang="en-US" sz="3600" dirty="0"/>
          </a:p>
        </p:txBody>
      </p:sp>
      <p:graphicFrame>
        <p:nvGraphicFramePr>
          <p:cNvPr id="4" name="Content Placeholder 3">
            <a:extLst>
              <a:ext uri="{FF2B5EF4-FFF2-40B4-BE49-F238E27FC236}">
                <a16:creationId xmlns:a16="http://schemas.microsoft.com/office/drawing/2014/main" id="{E04F9C83-FE81-8C74-F026-F5B2BB322ADF}"/>
              </a:ext>
            </a:extLst>
          </p:cNvPr>
          <p:cNvGraphicFramePr>
            <a:graphicFrameLocks noGrp="1"/>
          </p:cNvGraphicFramePr>
          <p:nvPr>
            <p:ph idx="1"/>
            <p:extLst>
              <p:ext uri="{D42A27DB-BD31-4B8C-83A1-F6EECF244321}">
                <p14:modId xmlns:p14="http://schemas.microsoft.com/office/powerpoint/2010/main" val="4279367604"/>
              </p:ext>
            </p:extLst>
          </p:nvPr>
        </p:nvGraphicFramePr>
        <p:xfrm>
          <a:off x="1934817" y="1535331"/>
          <a:ext cx="10151166" cy="447018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C8D20A84-C623-26D4-B194-75EDD5AEF8B6}"/>
              </a:ext>
            </a:extLst>
          </p:cNvPr>
          <p:cNvSpPr>
            <a:spLocks noGrp="1"/>
          </p:cNvSpPr>
          <p:nvPr>
            <p:ph type="body" idx="10"/>
          </p:nvPr>
        </p:nvSpPr>
        <p:spPr/>
        <p:txBody>
          <a:bodyPr/>
          <a:lstStyle/>
          <a:p>
            <a:pPr>
              <a:lnSpc>
                <a:spcPct val="100000"/>
              </a:lnSpc>
              <a:spcBef>
                <a:spcPts val="0"/>
              </a:spcBef>
            </a:pPr>
            <a:r>
              <a:rPr lang="en-US" sz="1200" dirty="0">
                <a:latin typeface="+mn-lt"/>
              </a:rPr>
              <a:t>Data from: Center for Medicare and Medicaid Services, National Health Expenditures Account. </a:t>
            </a:r>
          </a:p>
          <a:p>
            <a:pPr>
              <a:lnSpc>
                <a:spcPct val="100000"/>
              </a:lnSpc>
              <a:spcBef>
                <a:spcPts val="0"/>
              </a:spcBef>
            </a:pPr>
            <a:r>
              <a:rPr lang="en-US" sz="1200" dirty="0">
                <a:latin typeface="+mn-lt"/>
              </a:rPr>
              <a:t>CMS = Centers for Medicare and Medicaid Services  </a:t>
            </a:r>
          </a:p>
        </p:txBody>
      </p:sp>
      <p:graphicFrame>
        <p:nvGraphicFramePr>
          <p:cNvPr id="6" name="Table 4">
            <a:extLst>
              <a:ext uri="{FF2B5EF4-FFF2-40B4-BE49-F238E27FC236}">
                <a16:creationId xmlns:a16="http://schemas.microsoft.com/office/drawing/2014/main" id="{92A854D6-D871-6A09-CB5D-B26D0DA03851}"/>
              </a:ext>
            </a:extLst>
          </p:cNvPr>
          <p:cNvGraphicFramePr>
            <a:graphicFrameLocks noGrp="1"/>
          </p:cNvGraphicFramePr>
          <p:nvPr>
            <p:extLst>
              <p:ext uri="{D42A27DB-BD31-4B8C-83A1-F6EECF244321}">
                <p14:modId xmlns:p14="http://schemas.microsoft.com/office/powerpoint/2010/main" val="2748990470"/>
              </p:ext>
            </p:extLst>
          </p:nvPr>
        </p:nvGraphicFramePr>
        <p:xfrm>
          <a:off x="471948" y="1592826"/>
          <a:ext cx="1799304" cy="3675036"/>
        </p:xfrm>
        <a:graphic>
          <a:graphicData uri="http://schemas.openxmlformats.org/drawingml/2006/table">
            <a:tbl>
              <a:tblPr>
                <a:tableStyleId>{5C22544A-7EE6-4342-B048-85BDC9FD1C3A}</a:tableStyleId>
              </a:tblPr>
              <a:tblGrid>
                <a:gridCol w="1799304">
                  <a:extLst>
                    <a:ext uri="{9D8B030D-6E8A-4147-A177-3AD203B41FA5}">
                      <a16:colId xmlns:a16="http://schemas.microsoft.com/office/drawing/2014/main" val="3998901561"/>
                    </a:ext>
                  </a:extLst>
                </a:gridCol>
              </a:tblGrid>
              <a:tr h="1225012">
                <a:tc>
                  <a:txBody>
                    <a:bodyPr/>
                    <a:lstStyle/>
                    <a:p>
                      <a:pPr algn="r"/>
                      <a:r>
                        <a:rPr lang="en-US" sz="2000" dirty="0">
                          <a:solidFill>
                            <a:schemeClr val="bg1"/>
                          </a:solidFill>
                        </a:rPr>
                        <a:t>$300 Billion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4806567"/>
                  </a:ext>
                </a:extLst>
              </a:tr>
              <a:tr h="1225012">
                <a:tc>
                  <a:txBody>
                    <a:bodyPr/>
                    <a:lstStyle/>
                    <a:p>
                      <a:pPr algn="r"/>
                      <a:r>
                        <a:rPr lang="en-US" sz="2000" dirty="0">
                          <a:solidFill>
                            <a:schemeClr val="bg1"/>
                          </a:solidFill>
                        </a:rPr>
                        <a:t>$200 Billion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4445621"/>
                  </a:ext>
                </a:extLst>
              </a:tr>
              <a:tr h="1225012">
                <a:tc>
                  <a:txBody>
                    <a:bodyPr/>
                    <a:lstStyle/>
                    <a:p>
                      <a:pPr algn="r"/>
                      <a:r>
                        <a:rPr lang="en-US" sz="2000" dirty="0">
                          <a:solidFill>
                            <a:schemeClr val="bg1"/>
                          </a:solidFill>
                        </a:rPr>
                        <a:t>$100 Billion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8922249"/>
                  </a:ext>
                </a:extLst>
              </a:tr>
            </a:tbl>
          </a:graphicData>
        </a:graphic>
      </p:graphicFrame>
      <p:sp>
        <p:nvSpPr>
          <p:cNvPr id="8" name="TextBox 7">
            <a:extLst>
              <a:ext uri="{FF2B5EF4-FFF2-40B4-BE49-F238E27FC236}">
                <a16:creationId xmlns:a16="http://schemas.microsoft.com/office/drawing/2014/main" id="{1B85DCE4-63D2-E01D-C92D-1AB2A0B5F4DE}"/>
              </a:ext>
            </a:extLst>
          </p:cNvPr>
          <p:cNvSpPr txBox="1"/>
          <p:nvPr/>
        </p:nvSpPr>
        <p:spPr>
          <a:xfrm>
            <a:off x="7408985" y="4887934"/>
            <a:ext cx="4252073" cy="400110"/>
          </a:xfrm>
          <a:prstGeom prst="rect">
            <a:avLst/>
          </a:prstGeom>
          <a:noFill/>
        </p:spPr>
        <p:txBody>
          <a:bodyPr wrap="square" rtlCol="0">
            <a:spAutoFit/>
          </a:bodyPr>
          <a:lstStyle/>
          <a:p>
            <a:pPr algn="r">
              <a:spcAft>
                <a:spcPts val="1200"/>
              </a:spcAft>
            </a:pPr>
            <a:r>
              <a:rPr lang="en-US" sz="2000" dirty="0">
                <a:solidFill>
                  <a:schemeClr val="bg1"/>
                </a:solidFill>
                <a:effectLst>
                  <a:outerShdw blurRad="50800" dist="38100" dir="2700000" algn="tl" rotWithShape="0">
                    <a:prstClr val="black">
                      <a:alpha val="40000"/>
                    </a:prstClr>
                  </a:outerShdw>
                </a:effectLst>
              </a:rPr>
              <a:t>Privatized CMS program admin</a:t>
            </a:r>
          </a:p>
        </p:txBody>
      </p:sp>
      <p:sp>
        <p:nvSpPr>
          <p:cNvPr id="9" name="TextBox 8">
            <a:extLst>
              <a:ext uri="{FF2B5EF4-FFF2-40B4-BE49-F238E27FC236}">
                <a16:creationId xmlns:a16="http://schemas.microsoft.com/office/drawing/2014/main" id="{3F1B13CC-2BB0-802E-DCF4-652AA357BB3E}"/>
              </a:ext>
            </a:extLst>
          </p:cNvPr>
          <p:cNvSpPr txBox="1"/>
          <p:nvPr/>
        </p:nvSpPr>
        <p:spPr>
          <a:xfrm>
            <a:off x="7408985" y="3279220"/>
            <a:ext cx="4252073" cy="400110"/>
          </a:xfrm>
          <a:prstGeom prst="rect">
            <a:avLst/>
          </a:prstGeom>
          <a:noFill/>
        </p:spPr>
        <p:txBody>
          <a:bodyPr wrap="square" rtlCol="0">
            <a:spAutoFit/>
          </a:bodyPr>
          <a:lstStyle/>
          <a:p>
            <a:pPr algn="r">
              <a:spcAft>
                <a:spcPts val="1200"/>
              </a:spcAft>
            </a:pPr>
            <a:r>
              <a:rPr lang="en-US" sz="2000" dirty="0">
                <a:solidFill>
                  <a:schemeClr val="bg1"/>
                </a:solidFill>
                <a:effectLst>
                  <a:outerShdw blurRad="50800" dist="38100" dir="2700000" algn="tl" rotWithShape="0">
                    <a:prstClr val="black">
                      <a:alpha val="40000"/>
                    </a:prstClr>
                  </a:outerShdw>
                </a:effectLst>
              </a:rPr>
              <a:t>Non-CMS health insurance admin</a:t>
            </a:r>
          </a:p>
        </p:txBody>
      </p:sp>
    </p:spTree>
    <p:extLst>
      <p:ext uri="{BB962C8B-B14F-4D97-AF65-F5344CB8AC3E}">
        <p14:creationId xmlns:p14="http://schemas.microsoft.com/office/powerpoint/2010/main" val="2233844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A82E-1DFE-23E5-B437-620E692E5DB3}"/>
              </a:ext>
            </a:extLst>
          </p:cNvPr>
          <p:cNvSpPr>
            <a:spLocks noGrp="1"/>
          </p:cNvSpPr>
          <p:nvPr>
            <p:ph type="title"/>
          </p:nvPr>
        </p:nvSpPr>
        <p:spPr>
          <a:xfrm>
            <a:off x="1524708" y="2398337"/>
            <a:ext cx="9142583" cy="1857374"/>
          </a:xfrm>
        </p:spPr>
        <p:txBody>
          <a:bodyPr vert="horz" lIns="91440" tIns="45720" rIns="91440" bIns="45720" rtlCol="0" anchor="b">
            <a:normAutofit fontScale="90000"/>
          </a:bodyPr>
          <a:lstStyle/>
          <a:p>
            <a:pPr algn="ctr"/>
            <a:r>
              <a:rPr lang="en-US" sz="4700" dirty="0">
                <a:latin typeface="+mj-lt"/>
                <a:ea typeface="+mj-ea"/>
                <a:cs typeface="+mj-cs"/>
              </a:rPr>
              <a:t>III. Coverage, Access, </a:t>
            </a:r>
            <a:br>
              <a:rPr lang="en-US" sz="4700" dirty="0">
                <a:latin typeface="+mj-lt"/>
                <a:ea typeface="+mj-ea"/>
                <a:cs typeface="+mj-cs"/>
              </a:rPr>
            </a:br>
            <a:r>
              <a:rPr lang="en-US" sz="4700" dirty="0">
                <a:latin typeface="+mj-lt"/>
                <a:ea typeface="+mj-ea"/>
                <a:cs typeface="+mj-cs"/>
              </a:rPr>
              <a:t>Healthcare Use, and Medical Debt</a:t>
            </a:r>
          </a:p>
        </p:txBody>
      </p:sp>
    </p:spTree>
    <p:extLst>
      <p:ext uri="{BB962C8B-B14F-4D97-AF65-F5344CB8AC3E}">
        <p14:creationId xmlns:p14="http://schemas.microsoft.com/office/powerpoint/2010/main" val="697789491"/>
      </p:ext>
    </p:extLst>
  </p:cSld>
  <p:clrMapOvr>
    <a:masterClrMapping/>
  </p:clrMapOvr>
  <p:transition spd="slow">
    <p:fade thruBlk="1"/>
  </p:transition>
</p:sld>
</file>

<file path=ppt/theme/theme1.xml><?xml version="1.0" encoding="utf-8"?>
<a:theme xmlns:a="http://schemas.openxmlformats.org/drawingml/2006/main" name="Office Theme">
  <a:themeElements>
    <a:clrScheme name="PNHP Master Template">
      <a:dk1>
        <a:srgbClr val="000000"/>
      </a:dk1>
      <a:lt1>
        <a:srgbClr val="FFFFFF"/>
      </a:lt1>
      <a:dk2>
        <a:srgbClr val="323232"/>
      </a:dk2>
      <a:lt2>
        <a:srgbClr val="E3DED1"/>
      </a:lt2>
      <a:accent1>
        <a:srgbClr val="008C81"/>
      </a:accent1>
      <a:accent2>
        <a:srgbClr val="9F2936"/>
      </a:accent2>
      <a:accent3>
        <a:srgbClr val="FF9300"/>
      </a:accent3>
      <a:accent4>
        <a:srgbClr val="00539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spcAft>
            <a:spcPts val="1200"/>
          </a:spcAft>
          <a:defRPr sz="240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36623</TotalTime>
  <Words>3811</Words>
  <Application>Microsoft Macintosh PowerPoint</Application>
  <PresentationFormat>Widescreen</PresentationFormat>
  <Paragraphs>328</Paragraphs>
  <Slides>63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Calibri Light</vt:lpstr>
      <vt:lpstr>Garamond</vt:lpstr>
      <vt:lpstr>Office Theme</vt:lpstr>
      <vt:lpstr>Data Update 2022 PNHP National Conference</vt:lpstr>
      <vt:lpstr>I.  Health</vt:lpstr>
      <vt:lpstr>Steady Rise in US Life Expectancy Until 2020</vt:lpstr>
      <vt:lpstr>Uneven Decline in USA Life Expectancy  Between 2019 and 2021</vt:lpstr>
      <vt:lpstr>Excess deaths in the US vs. other wealthy nations, 2019-2021: “Missing Americans”</vt:lpstr>
      <vt:lpstr>II. Health Spending</vt:lpstr>
      <vt:lpstr>National Health Expenditures Rose by  $365 Billion to $4.1 Trillion from 2019 to 2020</vt:lpstr>
      <vt:lpstr>Private health insurance administrative (including privatized Medicare and Medicaid)  Expenditures Rose to $300 Billion</vt:lpstr>
      <vt:lpstr>III. Coverage, Access,  Healthcare Use, and Medical Debt</vt:lpstr>
      <vt:lpstr>Landmark legislation  Has Driven Down Uninsurance</vt:lpstr>
      <vt:lpstr>Among workers with employer-sponsored single coverage,  Deductibles Are Now the Norm</vt:lpstr>
      <vt:lpstr>Among workers with employer-sponsored single coverage Deductibles Are Steadily Rising</vt:lpstr>
      <vt:lpstr>Rate of Underinsured Among the Insured 2022 data for ages 19-64</vt:lpstr>
      <vt:lpstr>1.3 million American adults in 2021  Rationed Insulin Due to Cost</vt:lpstr>
      <vt:lpstr>Transition to High-Deductible Health Plan causes Delays in Retinopathy Care</vt:lpstr>
      <vt:lpstr>18.8% of privately-insured families received a Surprise Medical Bill After a Delivery</vt:lpstr>
      <vt:lpstr>Wisconsin Hospital Lawsuits for Medical Bills</vt:lpstr>
      <vt:lpstr>White Americans spend More Time Face-to-face With Physicians</vt:lpstr>
      <vt:lpstr>Medicare Advantage’s networks guide patients Away From Top-ranked Cancer Hospitals</vt:lpstr>
      <vt:lpstr>Medicare Advantage Plans that spend more and cover more  Have Lower Mortality</vt:lpstr>
      <vt:lpstr>IV. COVID-19 and US Medical Care</vt:lpstr>
      <vt:lpstr>Average facility OOP costs for COVID-19 Hospitalization Among Those with Cost-Sharing</vt:lpstr>
      <vt:lpstr>Secret Shopper Study of 24 Urgent Care Clinics in 10 states % Charging Uninsured Patients for COVID Testing</vt:lpstr>
      <vt:lpstr>In 2020, uninsured adults were less likely to be tested for COVID </vt:lpstr>
      <vt:lpstr>A recommendation from a health care provider  Increases the Uptake of COVID-19 Vaccination</vt:lpstr>
      <vt:lpstr>The more PCPs in a county,  The Higher the County’s Vaccination Rate</vt:lpstr>
      <vt:lpstr>Among the “COVID vaccine-willing” in USA and UK, Vaccination Rates by February 2021 </vt:lpstr>
      <vt:lpstr>Americans are spending less time annually  With a Primary Care Doctor</vt:lpstr>
      <vt:lpstr>Oral antiviral prescriptions in 2022 by  ZIP Code “Vulnerability” Index</vt:lpstr>
      <vt:lpstr>PowerPoint Presentation</vt:lpstr>
      <vt:lpstr>2020-21: Lower rates of adverse COVID-19 outcomes in Unionized vs. Non-Unionized Nursing Homes</vt:lpstr>
      <vt:lpstr>PowerPoint Presentation</vt:lpstr>
      <vt:lpstr>V. Reproductive Healthcare</vt:lpstr>
      <vt:lpstr>PowerPoint Presentation</vt:lpstr>
      <vt:lpstr>Dobbs decision by the Supreme Court Increased Travel Time to Nearest Abortion Provider</vt:lpstr>
      <vt:lpstr>Change in travel time to closest abortion provider after Dobbs in  Two States with Largest Increases</vt:lpstr>
      <vt:lpstr>Change in county abortion rate post TX-SB8 as a function of Distance to Nearest Abortion Provider</vt:lpstr>
      <vt:lpstr>Changed obstetrical management:  Elimination of Termination as Treatment for  Previable Premature Rupture Of Membranes (PPROM)</vt:lpstr>
      <vt:lpstr>Morbidity among pregnant women at &lt;22 weeks  after abortion ban in two Texas hospitals led to  100% “Expectant Management” For Previable PROM</vt:lpstr>
      <vt:lpstr>VI. Privatization, Corporatization, and Financialization of US Healthcare</vt:lpstr>
      <vt:lpstr>Likelihood of offering a profitable (vs. unprofitable) Service by Hospital Ownership</vt:lpstr>
      <vt:lpstr>Percent of health systems with high relative levels of “Overuse” of Low-Value Services</vt:lpstr>
      <vt:lpstr>PowerPoint Presentation</vt:lpstr>
      <vt:lpstr>UnitedHealthcare health insurance  Revenue by Category of Product</vt:lpstr>
      <vt:lpstr>PowerPoint Presentation</vt:lpstr>
      <vt:lpstr>PowerPoint Presentation</vt:lpstr>
      <vt:lpstr>PowerPoint Presentation</vt:lpstr>
      <vt:lpstr>PowerPoint Presentation</vt:lpstr>
      <vt:lpstr>PowerPoint Presentation</vt:lpstr>
      <vt:lpstr>PowerPoint Presentation</vt:lpstr>
      <vt:lpstr>Walmart</vt:lpstr>
      <vt:lpstr>Hypercapitalism in healthcare:  The Private Equity Invasion</vt:lpstr>
      <vt:lpstr>Global Private Equity deals peaked at  $151 Billion in 2021</vt:lpstr>
      <vt:lpstr>“Overdoses, bedsores, broken bones:  What happened when a private-equity firm  sought to care for society’s most vulnerable”</vt:lpstr>
      <vt:lpstr>2021 healthcare property ownership by  Real Estate Investment Trusts (REITS)</vt:lpstr>
      <vt:lpstr>Effect of Private Equity acquisition of nursing homes on  Quality and Costs</vt:lpstr>
      <vt:lpstr>Effect of Private Equity ownership on  Nursing Home Medicare Patients</vt:lpstr>
      <vt:lpstr>Private Equity acquisition of hospitals led to Fewer Nurses and Higher Profits</vt:lpstr>
      <vt:lpstr>Share of US physicians practicing in  Private Equity-Acquired Practices </vt:lpstr>
      <vt:lpstr>Private Equity-owned Pinnacle Dermatology Email to Employees</vt:lpstr>
      <vt:lpstr>Changes in physician billing  After Practice Acquisition by Private Equity</vt:lpstr>
      <vt:lpstr>Lobbying by healthcare firms  Doubled from 2000 to 2020</vt:lpstr>
      <vt:lpstr>Physicians for National Health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Weisbart</dc:creator>
  <cp:lastModifiedBy>Ed Weisbart</cp:lastModifiedBy>
  <cp:revision>2502</cp:revision>
  <cp:lastPrinted>2019-04-06T23:08:14Z</cp:lastPrinted>
  <dcterms:created xsi:type="dcterms:W3CDTF">2016-11-02T21:04:26Z</dcterms:created>
  <dcterms:modified xsi:type="dcterms:W3CDTF">2023-01-04T15:23:06Z</dcterms:modified>
</cp:coreProperties>
</file>