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669" r:id="rId2"/>
    <p:sldId id="2190" r:id="rId3"/>
    <p:sldId id="2409" r:id="rId4"/>
    <p:sldId id="2217" r:id="rId5"/>
    <p:sldId id="2410" r:id="rId6"/>
    <p:sldId id="2219" r:id="rId7"/>
    <p:sldId id="2421" r:id="rId8"/>
    <p:sldId id="2412" r:id="rId9"/>
    <p:sldId id="2191" r:id="rId10"/>
    <p:sldId id="2413" r:id="rId11"/>
    <p:sldId id="330" r:id="rId12"/>
    <p:sldId id="2414" r:id="rId13"/>
    <p:sldId id="2415" r:id="rId14"/>
    <p:sldId id="2225" r:id="rId15"/>
    <p:sldId id="23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28F"/>
    <a:srgbClr val="011893"/>
    <a:srgbClr val="006059"/>
    <a:srgbClr val="00A69A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216"/>
    <p:restoredTop sz="94995"/>
  </p:normalViewPr>
  <p:slideViewPr>
    <p:cSldViewPr snapToGrid="0" snapToObjects="1">
      <p:cViewPr varScale="1">
        <p:scale>
          <a:sx n="87" d="100"/>
          <a:sy n="87" d="100"/>
        </p:scale>
        <p:origin x="216" y="1352"/>
      </p:cViewPr>
      <p:guideLst/>
    </p:cSldViewPr>
  </p:slideViewPr>
  <p:outlineViewPr>
    <p:cViewPr>
      <p:scale>
        <a:sx n="33" d="100"/>
        <a:sy n="33" d="100"/>
      </p:scale>
      <p:origin x="0" y="-473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A66-514A-9F0D-A6431FC3C8E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A66-514A-9F0D-A6431FC3C8E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4DF-EA46-AD25-7C07C9FE15E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A66-514A-9F0D-A6431FC3C8E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A66-514A-9F0D-A6431FC3C8EF}"/>
              </c:ext>
            </c:extLst>
          </c:dPt>
          <c:dPt>
            <c:idx val="9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A66-514A-9F0D-A6431FC3C8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000">
                    <a:solidFill>
                      <a:srgbClr val="EBF1DD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NET</c:v>
                </c:pt>
                <c:pt idx="1">
                  <c:v>NOR</c:v>
                </c:pt>
                <c:pt idx="2">
                  <c:v>SWI</c:v>
                </c:pt>
                <c:pt idx="3">
                  <c:v>UK</c:v>
                </c:pt>
                <c:pt idx="4">
                  <c:v>CAN</c:v>
                </c:pt>
                <c:pt idx="5">
                  <c:v>NZ</c:v>
                </c:pt>
                <c:pt idx="6">
                  <c:v>AUS</c:v>
                </c:pt>
                <c:pt idx="7">
                  <c:v>FRA</c:v>
                </c:pt>
                <c:pt idx="8">
                  <c:v>SWE</c:v>
                </c:pt>
                <c:pt idx="9">
                  <c:v>USA</c:v>
                </c:pt>
                <c:pt idx="10">
                  <c:v>GER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0.88</c:v>
                </c:pt>
                <c:pt idx="1">
                  <c:v>0.87</c:v>
                </c:pt>
                <c:pt idx="2">
                  <c:v>0.84</c:v>
                </c:pt>
                <c:pt idx="3">
                  <c:v>0.84</c:v>
                </c:pt>
                <c:pt idx="4">
                  <c:v>0.82</c:v>
                </c:pt>
                <c:pt idx="5">
                  <c:v>0.82</c:v>
                </c:pt>
                <c:pt idx="6">
                  <c:v>0.8</c:v>
                </c:pt>
                <c:pt idx="7">
                  <c:v>0.76</c:v>
                </c:pt>
                <c:pt idx="8">
                  <c:v>0.75</c:v>
                </c:pt>
                <c:pt idx="9">
                  <c:v>0.68</c:v>
                </c:pt>
                <c:pt idx="1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66-514A-9F0D-A6431FC3C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039890608"/>
        <c:axId val="2039893360"/>
      </c:barChart>
      <c:catAx>
        <c:axId val="203989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2039893360"/>
        <c:crosses val="autoZero"/>
        <c:auto val="1"/>
        <c:lblAlgn val="ctr"/>
        <c:lblOffset val="100"/>
        <c:noMultiLvlLbl val="0"/>
      </c:catAx>
      <c:valAx>
        <c:axId val="2039893360"/>
        <c:scaling>
          <c:orientation val="minMax"/>
          <c:max val="0.95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2039890608"/>
        <c:crosses val="autoZero"/>
        <c:crossBetween val="between"/>
        <c:majorUnit val="0.2"/>
        <c:minorUnit val="2E-3"/>
      </c:valAx>
      <c:spPr>
        <a:noFill/>
        <a:ln w="254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70655088344102"/>
          <c:y val="3.4067040725278601E-2"/>
          <c:w val="0.530415684748198"/>
          <c:h val="0.869830371040959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FD-1C4D-99EC-80E43E3E8FA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FD-1C4D-99EC-80E43E3E8FA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FD-1C4D-99EC-80E43E3E8F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FD-1C4D-99EC-80E43E3E8F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FD-1C4D-99EC-80E43E3E8FAE}"/>
              </c:ext>
            </c:extLst>
          </c:dPt>
          <c:dLbls>
            <c:dLbl>
              <c:idx val="0"/>
              <c:layout>
                <c:manualLayout>
                  <c:x val="-2.2526992725653401E-2"/>
                  <c:y val="0.110311439679747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69452063431202"/>
                      <c:h val="0.305051488558286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FD-1C4D-99EC-80E43E3E8FAE}"/>
                </c:ext>
              </c:extLst>
            </c:dLbl>
            <c:dLbl>
              <c:idx val="1"/>
              <c:layout>
                <c:manualLayout>
                  <c:x val="2.4819432081690299E-2"/>
                  <c:y val="1.169551246199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FD-1C4D-99EC-80E43E3E8FAE}"/>
                </c:ext>
              </c:extLst>
            </c:dLbl>
            <c:dLbl>
              <c:idx val="2"/>
              <c:layout>
                <c:manualLayout>
                  <c:x val="-0.13699605677098051"/>
                  <c:y val="-0.16324737218533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FD-1C4D-99EC-80E43E3E8FAE}"/>
                </c:ext>
              </c:extLst>
            </c:dLbl>
            <c:dLbl>
              <c:idx val="3"/>
              <c:layout>
                <c:manualLayout>
                  <c:x val="0.144091746721877"/>
                  <c:y val="-0.1725349725609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FD-1C4D-99EC-80E43E3E8FAE}"/>
                </c:ext>
              </c:extLst>
            </c:dLbl>
            <c:dLbl>
              <c:idx val="4"/>
              <c:layout>
                <c:manualLayout>
                  <c:x val="-3.5257285392379302E-2"/>
                  <c:y val="2.543073788968089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FD-1C4D-99EC-80E43E3E8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2857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EHR /Desk Work</c:v>
                </c:pt>
                <c:pt idx="1">
                  <c:v>With Staff</c:v>
                </c:pt>
                <c:pt idx="2">
                  <c:v>With Patients</c:v>
                </c:pt>
                <c:pt idx="3">
                  <c:v>Other Tasks</c:v>
                </c:pt>
                <c:pt idx="4">
                  <c:v>Other Admin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0.48</c:v>
                </c:pt>
                <c:pt idx="1">
                  <c:v>0.06</c:v>
                </c:pt>
                <c:pt idx="2">
                  <c:v>0.26</c:v>
                </c:pt>
                <c:pt idx="3">
                  <c:v>0.19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FD-1C4D-99EC-80E43E3E8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14-F149-834D-E93FDE79BC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14-F149-834D-E93FDE79BC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C14-F149-834D-E93FDE79BC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C14-F149-834D-E93FDE79BC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14-F149-834D-E93FDE79BC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C14-F149-834D-E93FDE79BC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14-F149-834D-E93FDE79BC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C14-F149-834D-E93FDE79BCD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14-F149-834D-E93FDE79BCD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C14-F149-834D-E93FDE79BCD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4-F149-834D-E93FDE79BCDB}"/>
              </c:ext>
            </c:extLst>
          </c:dPt>
          <c:cat>
            <c:numRef>
              <c:f>Sheet1!$A$2:$A$67</c:f>
              <c:numCache>
                <c:formatCode>General</c:formatCode>
                <c:ptCount val="66"/>
                <c:pt idx="0">
                  <c:v>500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  <c:pt idx="5">
                  <c:v>1000</c:v>
                </c:pt>
                <c:pt idx="6">
                  <c:v>1100</c:v>
                </c:pt>
                <c:pt idx="7">
                  <c:v>1200</c:v>
                </c:pt>
                <c:pt idx="8">
                  <c:v>1300</c:v>
                </c:pt>
                <c:pt idx="9">
                  <c:v>1400</c:v>
                </c:pt>
                <c:pt idx="10">
                  <c:v>1500</c:v>
                </c:pt>
                <c:pt idx="11">
                  <c:v>1600</c:v>
                </c:pt>
                <c:pt idx="12">
                  <c:v>1700</c:v>
                </c:pt>
                <c:pt idx="13">
                  <c:v>1800</c:v>
                </c:pt>
                <c:pt idx="14">
                  <c:v>1900</c:v>
                </c:pt>
                <c:pt idx="15">
                  <c:v>2000</c:v>
                </c:pt>
                <c:pt idx="16">
                  <c:v>2100</c:v>
                </c:pt>
                <c:pt idx="17">
                  <c:v>2200</c:v>
                </c:pt>
                <c:pt idx="18">
                  <c:v>2300</c:v>
                </c:pt>
                <c:pt idx="19">
                  <c:v>2400</c:v>
                </c:pt>
                <c:pt idx="20">
                  <c:v>2500</c:v>
                </c:pt>
                <c:pt idx="21">
                  <c:v>2600</c:v>
                </c:pt>
                <c:pt idx="22">
                  <c:v>2700</c:v>
                </c:pt>
                <c:pt idx="23">
                  <c:v>2800</c:v>
                </c:pt>
                <c:pt idx="24">
                  <c:v>2900</c:v>
                </c:pt>
                <c:pt idx="25">
                  <c:v>3000</c:v>
                </c:pt>
                <c:pt idx="26">
                  <c:v>3100</c:v>
                </c:pt>
                <c:pt idx="27">
                  <c:v>3200</c:v>
                </c:pt>
                <c:pt idx="28">
                  <c:v>3300</c:v>
                </c:pt>
                <c:pt idx="29">
                  <c:v>3400</c:v>
                </c:pt>
                <c:pt idx="30">
                  <c:v>3500</c:v>
                </c:pt>
                <c:pt idx="31">
                  <c:v>3600</c:v>
                </c:pt>
                <c:pt idx="32">
                  <c:v>3700</c:v>
                </c:pt>
                <c:pt idx="33">
                  <c:v>3800</c:v>
                </c:pt>
                <c:pt idx="34">
                  <c:v>3900</c:v>
                </c:pt>
                <c:pt idx="35">
                  <c:v>4000</c:v>
                </c:pt>
                <c:pt idx="36">
                  <c:v>4100</c:v>
                </c:pt>
                <c:pt idx="37">
                  <c:v>4200</c:v>
                </c:pt>
                <c:pt idx="38">
                  <c:v>4300</c:v>
                </c:pt>
                <c:pt idx="39">
                  <c:v>4400</c:v>
                </c:pt>
                <c:pt idx="40">
                  <c:v>4500</c:v>
                </c:pt>
                <c:pt idx="41">
                  <c:v>4600</c:v>
                </c:pt>
                <c:pt idx="42">
                  <c:v>4700</c:v>
                </c:pt>
                <c:pt idx="43">
                  <c:v>4800</c:v>
                </c:pt>
                <c:pt idx="44">
                  <c:v>4900</c:v>
                </c:pt>
                <c:pt idx="45">
                  <c:v>5000</c:v>
                </c:pt>
                <c:pt idx="46">
                  <c:v>5100</c:v>
                </c:pt>
                <c:pt idx="47">
                  <c:v>5200</c:v>
                </c:pt>
                <c:pt idx="48">
                  <c:v>5300</c:v>
                </c:pt>
                <c:pt idx="49">
                  <c:v>5400</c:v>
                </c:pt>
                <c:pt idx="50">
                  <c:v>5500</c:v>
                </c:pt>
                <c:pt idx="51">
                  <c:v>5600</c:v>
                </c:pt>
                <c:pt idx="52">
                  <c:v>5700</c:v>
                </c:pt>
                <c:pt idx="53">
                  <c:v>5800</c:v>
                </c:pt>
                <c:pt idx="54">
                  <c:v>5900</c:v>
                </c:pt>
                <c:pt idx="55">
                  <c:v>6000</c:v>
                </c:pt>
                <c:pt idx="56">
                  <c:v>6100</c:v>
                </c:pt>
                <c:pt idx="57">
                  <c:v>6200</c:v>
                </c:pt>
                <c:pt idx="58">
                  <c:v>6300</c:v>
                </c:pt>
                <c:pt idx="59">
                  <c:v>6400</c:v>
                </c:pt>
                <c:pt idx="60">
                  <c:v>6500</c:v>
                </c:pt>
                <c:pt idx="61">
                  <c:v>6600</c:v>
                </c:pt>
                <c:pt idx="62">
                  <c:v>6700</c:v>
                </c:pt>
                <c:pt idx="63">
                  <c:v>6800</c:v>
                </c:pt>
                <c:pt idx="64">
                  <c:v>6900</c:v>
                </c:pt>
                <c:pt idx="65">
                  <c:v>7000</c:v>
                </c:pt>
              </c:numCache>
            </c:numRef>
          </c:cat>
          <c:val>
            <c:numRef>
              <c:f>Sheet1!$B$2:$B$67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5</c:v>
                </c:pt>
                <c:pt idx="21">
                  <c:v>5</c:v>
                </c:pt>
                <c:pt idx="22">
                  <c:v>6</c:v>
                </c:pt>
                <c:pt idx="23">
                  <c:v>6</c:v>
                </c:pt>
                <c:pt idx="24">
                  <c:v>5</c:v>
                </c:pt>
                <c:pt idx="25">
                  <c:v>1</c:v>
                </c:pt>
                <c:pt idx="26">
                  <c:v>8</c:v>
                </c:pt>
                <c:pt idx="27">
                  <c:v>7</c:v>
                </c:pt>
                <c:pt idx="28">
                  <c:v>6</c:v>
                </c:pt>
                <c:pt idx="29">
                  <c:v>4</c:v>
                </c:pt>
                <c:pt idx="30">
                  <c:v>6</c:v>
                </c:pt>
                <c:pt idx="31">
                  <c:v>9</c:v>
                </c:pt>
                <c:pt idx="32">
                  <c:v>10</c:v>
                </c:pt>
                <c:pt idx="33">
                  <c:v>16</c:v>
                </c:pt>
                <c:pt idx="34">
                  <c:v>8</c:v>
                </c:pt>
                <c:pt idx="35">
                  <c:v>9</c:v>
                </c:pt>
                <c:pt idx="36">
                  <c:v>16</c:v>
                </c:pt>
                <c:pt idx="37">
                  <c:v>10</c:v>
                </c:pt>
                <c:pt idx="38">
                  <c:v>15</c:v>
                </c:pt>
                <c:pt idx="39">
                  <c:v>11</c:v>
                </c:pt>
                <c:pt idx="40">
                  <c:v>12</c:v>
                </c:pt>
                <c:pt idx="41">
                  <c:v>9</c:v>
                </c:pt>
                <c:pt idx="42">
                  <c:v>10</c:v>
                </c:pt>
                <c:pt idx="43">
                  <c:v>10</c:v>
                </c:pt>
                <c:pt idx="44">
                  <c:v>3</c:v>
                </c:pt>
                <c:pt idx="45">
                  <c:v>4</c:v>
                </c:pt>
                <c:pt idx="46">
                  <c:v>3</c:v>
                </c:pt>
                <c:pt idx="47">
                  <c:v>3</c:v>
                </c:pt>
                <c:pt idx="48">
                  <c:v>6</c:v>
                </c:pt>
                <c:pt idx="49">
                  <c:v>5</c:v>
                </c:pt>
                <c:pt idx="50">
                  <c:v>4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2</c:v>
                </c:pt>
                <c:pt idx="64">
                  <c:v>0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4-F149-834D-E93FDE79B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1320733391"/>
        <c:axId val="1203211999"/>
      </c:barChart>
      <c:catAx>
        <c:axId val="1320733391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211999"/>
        <c:crosses val="autoZero"/>
        <c:auto val="1"/>
        <c:lblAlgn val="ctr"/>
        <c:lblOffset val="0"/>
        <c:tickLblSkip val="10"/>
        <c:tickMarkSkip val="5"/>
        <c:noMultiLvlLbl val="0"/>
      </c:catAx>
      <c:valAx>
        <c:axId val="1203211999"/>
        <c:scaling>
          <c:orientation val="minMax"/>
          <c:max val="1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733391"/>
        <c:crossesAt val="1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491521982573818"/>
          <c:y val="1.6758950863283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19480898221057"/>
          <c:y val="0.14048808239445834"/>
          <c:w val="0.66949336646928792"/>
          <c:h val="0.75919731639995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Canada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39-6B4C-B4B4-94208C7A13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3A-3A42-8E56-3CEDDB81B4CC}"/>
              </c:ext>
            </c:extLst>
          </c:dPt>
          <c:cat>
            <c:strRef>
              <c:f>Sheet1!$A$2:$A$3</c:f>
              <c:strCache>
                <c:ptCount val="2"/>
                <c:pt idx="1">
                  <c:v>Overhead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0.71799999999999997</c:v>
                </c:pt>
                <c:pt idx="1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3A-3A42-8E56-3CEDDB81B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USA</a:t>
            </a:r>
          </a:p>
        </c:rich>
      </c:tx>
      <c:layout>
        <c:manualLayout>
          <c:xMode val="edge"/>
          <c:yMode val="edge"/>
          <c:x val="0.44803275679975085"/>
          <c:y val="1.6758950863283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19480898221057"/>
          <c:y val="0.14048808239445834"/>
          <c:w val="0.66949336646928792"/>
          <c:h val="0.75919731639995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Canada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47-A54B-B3B5-748371ED58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3A-3A42-8E56-3CEDDB81B4CC}"/>
              </c:ext>
            </c:extLst>
          </c:dPt>
          <c:cat>
            <c:strRef>
              <c:f>Sheet1!$A$2:$A$3</c:f>
              <c:strCache>
                <c:ptCount val="2"/>
                <c:pt idx="1">
                  <c:v>Overhead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3A-3A42-8E56-3CEDDB81B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Physicians Practicing in Canada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cat>
            <c:strRef>
              <c:f>Sheet1!$A$2:$A$24</c:f>
              <c:strCache>
                <c:ptCount val="23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493</c:v>
                </c:pt>
                <c:pt idx="1">
                  <c:v>492</c:v>
                </c:pt>
                <c:pt idx="2">
                  <c:v>488</c:v>
                </c:pt>
                <c:pt idx="3">
                  <c:v>478</c:v>
                </c:pt>
                <c:pt idx="4">
                  <c:v>465</c:v>
                </c:pt>
                <c:pt idx="5">
                  <c:v>473</c:v>
                </c:pt>
                <c:pt idx="6">
                  <c:v>487</c:v>
                </c:pt>
                <c:pt idx="7">
                  <c:v>504</c:v>
                </c:pt>
                <c:pt idx="8">
                  <c:v>512</c:v>
                </c:pt>
                <c:pt idx="9">
                  <c:v>506</c:v>
                </c:pt>
                <c:pt idx="10">
                  <c:v>508</c:v>
                </c:pt>
                <c:pt idx="11">
                  <c:v>523</c:v>
                </c:pt>
                <c:pt idx="12">
                  <c:v>557</c:v>
                </c:pt>
                <c:pt idx="13">
                  <c:v>587</c:v>
                </c:pt>
                <c:pt idx="14">
                  <c:v>623</c:v>
                </c:pt>
                <c:pt idx="15">
                  <c:v>652</c:v>
                </c:pt>
                <c:pt idx="16">
                  <c:v>663</c:v>
                </c:pt>
                <c:pt idx="17">
                  <c:v>693</c:v>
                </c:pt>
                <c:pt idx="18">
                  <c:v>742</c:v>
                </c:pt>
                <c:pt idx="19">
                  <c:v>745</c:v>
                </c:pt>
                <c:pt idx="20">
                  <c:v>771</c:v>
                </c:pt>
                <c:pt idx="21">
                  <c:v>787</c:v>
                </c:pt>
                <c:pt idx="22">
                  <c:v>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0-F24A-84AC-62D4C1205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5752768"/>
        <c:axId val="-2105749472"/>
      </c:areaChart>
      <c:catAx>
        <c:axId val="-210575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2105749472"/>
        <c:crosses val="autoZero"/>
        <c:auto val="1"/>
        <c:lblAlgn val="ctr"/>
        <c:lblOffset val="100"/>
        <c:tickLblSkip val="2"/>
        <c:noMultiLvlLbl val="0"/>
      </c:catAx>
      <c:valAx>
        <c:axId val="-2105749472"/>
        <c:scaling>
          <c:orientation val="minMax"/>
          <c:max val="799"/>
          <c:min val="4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+mj-lt"/>
              </a:defRPr>
            </a:pPr>
            <a:endParaRPr lang="en-US"/>
          </a:p>
        </c:txPr>
        <c:crossAx val="-2105752768"/>
        <c:crosses val="autoZero"/>
        <c:crossBetween val="midCat"/>
        <c:majorUnit val="100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804248486673E-2"/>
          <c:y val="4.5373986519785803E-2"/>
          <c:w val="0.89450090176989105"/>
          <c:h val="0.80275968808410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53F-BD45-9FAC-EA6B3C41F3C5}"/>
              </c:ext>
            </c:extLst>
          </c:dPt>
          <c:dPt>
            <c:idx val="1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53F-BD45-9FAC-EA6B3C41F3C5}"/>
              </c:ext>
            </c:extLst>
          </c:dPt>
          <c:dPt>
            <c:idx val="2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53F-BD45-9FAC-EA6B3C41F3C5}"/>
              </c:ext>
            </c:extLst>
          </c:dPt>
          <c:dPt>
            <c:idx val="3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53F-BD45-9FAC-EA6B3C41F3C5}"/>
              </c:ext>
            </c:extLst>
          </c:dPt>
          <c:dPt>
            <c:idx val="4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53F-BD45-9FAC-EA6B3C41F3C5}"/>
              </c:ext>
            </c:extLst>
          </c:dPt>
          <c:dPt>
            <c:idx val="5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53F-BD45-9FAC-EA6B3C41F3C5}"/>
              </c:ext>
            </c:extLst>
          </c:dPt>
          <c:dPt>
            <c:idx val="6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53F-BD45-9FAC-EA6B3C41F3C5}"/>
              </c:ext>
            </c:extLst>
          </c:dPt>
          <c:dPt>
            <c:idx val="7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B53F-BD45-9FAC-EA6B3C41F3C5}"/>
              </c:ext>
            </c:extLst>
          </c:dPt>
          <c:dLbls>
            <c:dLbl>
              <c:idx val="10"/>
              <c:layout>
                <c:manualLayout>
                  <c:x val="-1.2702694652046599E-16"/>
                  <c:y val="1.5202282023599901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3F-BD45-9FAC-EA6B3C41F3C5}"/>
                </c:ext>
              </c:extLst>
            </c:dLbl>
            <c:dLbl>
              <c:idx val="11"/>
              <c:layout>
                <c:manualLayout>
                  <c:x val="-1.2702694652046599E-16"/>
                  <c:y val="1.04105872915429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3F-BD45-9FAC-EA6B3C41F3C5}"/>
                </c:ext>
              </c:extLst>
            </c:dLbl>
            <c:dLbl>
              <c:idx val="14"/>
              <c:layout>
                <c:manualLayout>
                  <c:x val="-1.2702694652046599E-16"/>
                  <c:y val="1.33606319825027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53F-BD45-9FAC-EA6B3C41F3C5}"/>
                </c:ext>
              </c:extLst>
            </c:dLbl>
            <c:dLbl>
              <c:idx val="17"/>
              <c:layout>
                <c:manualLayout>
                  <c:x val="0"/>
                  <c:y val="5.2849870949993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3F-BD45-9FAC-EA6B3C41F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Sheet1!$B$2:$B$22</c:f>
              <c:numCache>
                <c:formatCode>0</c:formatCode>
                <c:ptCount val="21"/>
                <c:pt idx="0">
                  <c:v>508</c:v>
                </c:pt>
                <c:pt idx="1">
                  <c:v>431</c:v>
                </c:pt>
                <c:pt idx="2">
                  <c:v>249</c:v>
                </c:pt>
                <c:pt idx="3">
                  <c:v>242</c:v>
                </c:pt>
                <c:pt idx="4">
                  <c:v>164</c:v>
                </c:pt>
                <c:pt idx="5">
                  <c:v>275</c:v>
                </c:pt>
                <c:pt idx="6">
                  <c:v>244</c:v>
                </c:pt>
                <c:pt idx="7">
                  <c:v>55</c:v>
                </c:pt>
                <c:pt idx="8">
                  <c:v>-85</c:v>
                </c:pt>
                <c:pt idx="9">
                  <c:v>-61</c:v>
                </c:pt>
                <c:pt idx="10">
                  <c:v>-31</c:v>
                </c:pt>
                <c:pt idx="11">
                  <c:v>-20</c:v>
                </c:pt>
                <c:pt idx="12">
                  <c:v>-107</c:v>
                </c:pt>
                <c:pt idx="13">
                  <c:v>-92</c:v>
                </c:pt>
                <c:pt idx="14">
                  <c:v>-29</c:v>
                </c:pt>
                <c:pt idx="15">
                  <c:v>-99</c:v>
                </c:pt>
                <c:pt idx="16">
                  <c:v>-77</c:v>
                </c:pt>
                <c:pt idx="17">
                  <c:v>-40</c:v>
                </c:pt>
                <c:pt idx="18">
                  <c:v>-10</c:v>
                </c:pt>
                <c:pt idx="19">
                  <c:v>-110</c:v>
                </c:pt>
                <c:pt idx="20">
                  <c:v>-77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53F-BD45-9FAC-EA6B3C41F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-1910573088"/>
        <c:axId val="-1910569312"/>
      </c:barChart>
      <c:catAx>
        <c:axId val="-191057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mpd="sng">
            <a:solidFill>
              <a:srgbClr val="FFFFFF"/>
            </a:solidFill>
          </a:ln>
        </c:spPr>
        <c:crossAx val="-1910569312"/>
        <c:crosses val="autoZero"/>
        <c:auto val="1"/>
        <c:lblAlgn val="ctr"/>
        <c:lblOffset val="100"/>
        <c:tickLblSkip val="2"/>
        <c:noMultiLvlLbl val="0"/>
      </c:catAx>
      <c:valAx>
        <c:axId val="-1910569312"/>
        <c:scaling>
          <c:orientation val="minMax"/>
          <c:max val="550"/>
          <c:min val="-15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573088"/>
        <c:crosses val="autoZero"/>
        <c:crossBetween val="between"/>
        <c:majorUnit val="150"/>
        <c:minorUnit val="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1/17/22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5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33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8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9201"/>
            <a:ext cx="5486400" cy="168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1"/>
            <a:ext cx="5486400" cy="76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138363"/>
            <a:ext cx="5486400" cy="76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9870DE-049C-1649-A311-F8E2FA158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E91C31-6150-7E4B-8AC2-2A6DE7F67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C58EDC-08E0-494E-9FE2-38A1FC7C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EC42-4CC3-9643-AC7B-A8F6E4360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1F6E5-3D59-4641-A4E4-763294AB9AF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62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630" y="2384857"/>
            <a:ext cx="934074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Why do most physicians want</a:t>
            </a:r>
            <a:br>
              <a:rPr lang="en-US" sz="3600" dirty="0"/>
            </a:br>
            <a:r>
              <a:rPr lang="en-US" sz="7200" dirty="0"/>
              <a:t>Medicare for All?</a:t>
            </a:r>
          </a:p>
        </p:txBody>
      </p:sp>
    </p:spTree>
    <p:extLst>
      <p:ext uri="{BB962C8B-B14F-4D97-AF65-F5344CB8AC3E}">
        <p14:creationId xmlns:p14="http://schemas.microsoft.com/office/powerpoint/2010/main" val="694413593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Medicine Is Hard Enough</a:t>
            </a:r>
            <a:br>
              <a:rPr lang="en-US" sz="2700" dirty="0"/>
            </a:br>
            <a:r>
              <a:rPr lang="en-US" dirty="0"/>
              <a:t>Practice Is Really Tough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latin typeface="Franklin Gothic Book"/>
                <a:cs typeface="Franklin Gothic Book"/>
              </a:rPr>
              <a:t>Personal communication with Missouri State Medical Association. April 12, 2013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8200" y="1601487"/>
            <a:ext cx="8927969" cy="1985216"/>
            <a:chOff x="321511" y="1470863"/>
            <a:chExt cx="8150327" cy="1985216"/>
          </a:xfrm>
        </p:grpSpPr>
        <p:sp>
          <p:nvSpPr>
            <p:cNvPr id="9" name="Rectangle 8"/>
            <p:cNvSpPr/>
            <p:nvPr/>
          </p:nvSpPr>
          <p:spPr>
            <a:xfrm>
              <a:off x="321511" y="1470863"/>
              <a:ext cx="8150327" cy="19852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0286" y="1588772"/>
              <a:ext cx="4031873" cy="1421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/>
                <a:t>More than </a:t>
              </a:r>
            </a:p>
            <a:p>
              <a:pPr>
                <a:lnSpc>
                  <a:spcPct val="90000"/>
                </a:lnSpc>
              </a:pPr>
              <a:r>
                <a:rPr lang="en-US" sz="7200" b="1" dirty="0"/>
                <a:t>$200,000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04123" y="1604903"/>
              <a:ext cx="408477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>
                  <a:cs typeface="Franklin Gothic Book"/>
                </a:rPr>
                <a:t>Accounts Receivable </a:t>
              </a:r>
            </a:p>
            <a:p>
              <a:pPr algn="r"/>
              <a:r>
                <a:rPr lang="en-US" sz="2800" dirty="0">
                  <a:cs typeface="Franklin Gothic Book"/>
                </a:rPr>
                <a:t>for a typical</a:t>
              </a:r>
            </a:p>
            <a:p>
              <a:pPr algn="r"/>
              <a:r>
                <a:rPr lang="en-US" sz="2800" dirty="0">
                  <a:cs typeface="Franklin Gothic Book"/>
                </a:rPr>
                <a:t>single physician practice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21032" y="3939403"/>
            <a:ext cx="8997954" cy="2077350"/>
            <a:chOff x="321193" y="3295111"/>
            <a:chExt cx="8150327" cy="2077350"/>
          </a:xfrm>
        </p:grpSpPr>
        <p:sp>
          <p:nvSpPr>
            <p:cNvPr id="10" name="Rectangle 9"/>
            <p:cNvSpPr/>
            <p:nvPr/>
          </p:nvSpPr>
          <p:spPr>
            <a:xfrm>
              <a:off x="321193" y="3295111"/>
              <a:ext cx="8150327" cy="19852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9968" y="3845512"/>
              <a:ext cx="354295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cs typeface="Franklin Gothic Book"/>
                </a:rPr>
                <a:t>Average physician</a:t>
              </a:r>
            </a:p>
            <a:p>
              <a:r>
                <a:rPr lang="en-US" sz="2800" dirty="0">
                  <a:cs typeface="Franklin Gothic Book"/>
                </a:rPr>
                <a:t>Accounts Receivable</a:t>
              </a:r>
            </a:p>
            <a:p>
              <a:r>
                <a:rPr lang="en-US" sz="2800" dirty="0">
                  <a:cs typeface="Franklin Gothic Book"/>
                </a:rPr>
                <a:t>aging balance: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97150" y="3950533"/>
              <a:ext cx="4750018" cy="1421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/>
                <a:t>Nearly</a:t>
              </a:r>
            </a:p>
            <a:p>
              <a:pPr>
                <a:lnSpc>
                  <a:spcPct val="90000"/>
                </a:lnSpc>
              </a:pPr>
              <a:r>
                <a:rPr lang="en-US" sz="7200" b="1" dirty="0"/>
                <a:t>12 Months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CBA1583-DB71-064B-BBAD-B120DEEB16A1}"/>
              </a:ext>
            </a:extLst>
          </p:cNvPr>
          <p:cNvSpPr/>
          <p:nvPr/>
        </p:nvSpPr>
        <p:spPr>
          <a:xfrm>
            <a:off x="2737311" y="3136115"/>
            <a:ext cx="7703054" cy="135368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Why should physicians donate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interest-free loans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insurers?</a:t>
            </a:r>
          </a:p>
        </p:txBody>
      </p:sp>
    </p:spTree>
    <p:extLst>
      <p:ext uri="{BB962C8B-B14F-4D97-AF65-F5344CB8AC3E}">
        <p14:creationId xmlns:p14="http://schemas.microsoft.com/office/powerpoint/2010/main" val="32761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Physicians Want Medicare for 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 anchor="b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Franklin Gothic Book" pitchFamily="34" charset="0"/>
              </a:rPr>
              <a:t>2007 detail of surveys of random samples of US physicians.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Franklin Gothic Book" pitchFamily="34" charset="0"/>
              </a:rPr>
              <a:t>Carroll and Ackerman. Ann </a:t>
            </a:r>
            <a:r>
              <a:rPr lang="en-US" dirty="0" err="1">
                <a:latin typeface="Franklin Gothic Book" pitchFamily="34" charset="0"/>
              </a:rPr>
              <a:t>Int</a:t>
            </a:r>
            <a:r>
              <a:rPr lang="en-US" dirty="0">
                <a:latin typeface="Franklin Gothic Book" pitchFamily="34" charset="0"/>
              </a:rPr>
              <a:t> Med 2008;148:566</a:t>
            </a:r>
          </a:p>
        </p:txBody>
      </p:sp>
      <p:sp useBgFill="1">
        <p:nvSpPr>
          <p:cNvPr id="9" name="Rectangle 8"/>
          <p:cNvSpPr/>
          <p:nvPr/>
        </p:nvSpPr>
        <p:spPr>
          <a:xfrm>
            <a:off x="1992173" y="2370863"/>
            <a:ext cx="819303" cy="504749"/>
          </a:xfrm>
          <a:prstGeom prst="rect">
            <a:avLst/>
          </a:prstGeom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380016"/>
          <a:ext cx="2692400" cy="4086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5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Psychiatry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Peds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 Specialties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5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Emergency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 Med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General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Peds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General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 Int. Med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Med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 Specialties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5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Family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 Med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5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OB-Gyn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cs typeface="Franklin Gothic Book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5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General Surgery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5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Surg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 Specialties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53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Radiology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8639" y="5411109"/>
          <a:ext cx="1120648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1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cs typeface="Franklin Gothic Book"/>
                        </a:rPr>
                        <a:t>0</a:t>
                      </a:r>
                    </a:p>
                  </a:txBody>
                  <a:tcPr marL="0" marR="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cs typeface="Franklin Gothic Book"/>
                        </a:rPr>
                        <a:t>25%</a:t>
                      </a:r>
                    </a:p>
                  </a:txBody>
                  <a:tcPr marL="0" marR="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cs typeface="Franklin Gothic Book"/>
                        </a:rPr>
                        <a:t>50%</a:t>
                      </a:r>
                    </a:p>
                  </a:txBody>
                  <a:tcPr marL="0" marR="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cs typeface="Franklin Gothic Book"/>
                        </a:rPr>
                        <a:t>75%</a:t>
                      </a:r>
                    </a:p>
                  </a:txBody>
                  <a:tcPr marL="0" marR="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cs typeface="Franklin Gothic Book"/>
                        </a:rPr>
                        <a:t>100%</a:t>
                      </a:r>
                    </a:p>
                  </a:txBody>
                  <a:tcPr marL="0" marR="0" marT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26177" y="5643771"/>
            <a:ext cx="5755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Percent supporting National Health Insurance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692400" y="1427090"/>
          <a:ext cx="8661400" cy="3981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1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>
            <a:endCxn id="23" idx="2"/>
          </p:cNvCxnSpPr>
          <p:nvPr/>
        </p:nvCxnSpPr>
        <p:spPr>
          <a:xfrm>
            <a:off x="7010400" y="1411822"/>
            <a:ext cx="12700" cy="399714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02560" y="1450494"/>
            <a:ext cx="7282389" cy="20616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02560" y="2190182"/>
            <a:ext cx="6071192" cy="20616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02559" y="1820338"/>
            <a:ext cx="6242471" cy="20616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02559" y="2560026"/>
            <a:ext cx="5704159" cy="20616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02561" y="2929870"/>
            <a:ext cx="5630754" cy="20616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02561" y="3299714"/>
            <a:ext cx="5545113" cy="20616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02561" y="3669558"/>
            <a:ext cx="5275958" cy="20616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02560" y="4039402"/>
            <a:ext cx="5080207" cy="20616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02559" y="4409246"/>
            <a:ext cx="4811053" cy="20616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02561" y="4779090"/>
            <a:ext cx="3954649" cy="20616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02561" y="5148936"/>
            <a:ext cx="2645576" cy="20616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American Physicians Are </a:t>
            </a:r>
            <a:br>
              <a:rPr lang="en-US" dirty="0"/>
            </a:br>
            <a:r>
              <a:rPr lang="en-US" dirty="0"/>
              <a:t>Moving to Canada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Franklin Gothic Book" pitchFamily="34" charset="0"/>
              </a:rPr>
              <a:t>https://</a:t>
            </a:r>
            <a:r>
              <a:rPr lang="en-US" dirty="0" err="1">
                <a:latin typeface="Franklin Gothic Book" pitchFamily="34" charset="0"/>
              </a:rPr>
              <a:t>www.cma.ca</a:t>
            </a:r>
            <a:r>
              <a:rPr lang="en-US" dirty="0">
                <a:latin typeface="Franklin Gothic Book" pitchFamily="34" charset="0"/>
              </a:rPr>
              <a:t>/Assets/assets-library/document/en/advocacy/10-phys-by-country.pdf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Franklin Gothic Book" pitchFamily="34" charset="0"/>
              </a:rPr>
              <a:t>Accessed Dec 9 2018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136602" y="1487328"/>
          <a:ext cx="8415318" cy="452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1" y="2475575"/>
            <a:ext cx="3336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American Physicians Practicing in Canada</a:t>
            </a:r>
          </a:p>
        </p:txBody>
      </p:sp>
    </p:spTree>
    <p:extLst>
      <p:ext uri="{BB962C8B-B14F-4D97-AF65-F5344CB8AC3E}">
        <p14:creationId xmlns:p14="http://schemas.microsoft.com/office/powerpoint/2010/main" val="6690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0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Canadian Physicians Are Going Back Home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negative number indicates that more physicians returned from abroad then moved abroad</a:t>
            </a:r>
          </a:p>
          <a:p>
            <a:r>
              <a:rPr lang="en-US" dirty="0"/>
              <a:t>Source: Canadian Institute for Health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521" y="1959443"/>
            <a:ext cx="2737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Net loss </a:t>
            </a:r>
          </a:p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(number moving abroad – </a:t>
            </a:r>
          </a:p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number returning)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082707" y="1300480"/>
          <a:ext cx="8580973" cy="471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81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A3B62-853D-A34F-A4BE-1E5DA669DF5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Source: Modern Healthcare 4/9/18</a:t>
            </a:r>
          </a:p>
        </p:txBody>
      </p:sp>
      <p:pic>
        <p:nvPicPr>
          <p:cNvPr id="494595" name="Picture 4" descr="Picture2">
            <a:extLst>
              <a:ext uri="{FF2B5EF4-FFF2-40B4-BE49-F238E27FC236}">
                <a16:creationId xmlns:a16="http://schemas.microsoft.com/office/drawing/2014/main" id="{BDCEB250-1E1F-6949-955E-642EFDDC3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387" b="28369"/>
          <a:stretch/>
        </p:blipFill>
        <p:spPr bwMode="auto">
          <a:xfrm>
            <a:off x="214131" y="2051092"/>
            <a:ext cx="2937410" cy="3769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28D79-F1E4-5544-9BC3-AE688F725D9E}"/>
              </a:ext>
            </a:extLst>
          </p:cNvPr>
          <p:cNvSpPr txBox="1"/>
          <p:nvPr/>
        </p:nvSpPr>
        <p:spPr>
          <a:xfrm>
            <a:off x="2265471" y="3495171"/>
            <a:ext cx="6833578" cy="243143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“It’s an incredible bureaucratic mess to get anything done for patients.”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Dr. John Cullen</a:t>
            </a:r>
          </a:p>
          <a:p>
            <a:pPr algn="r"/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American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Academy of Family Physicians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2018-2019 President</a:t>
            </a:r>
          </a:p>
        </p:txBody>
      </p:sp>
      <p:pic>
        <p:nvPicPr>
          <p:cNvPr id="5" name="Picture 4" descr="Picture1_0001">
            <a:extLst>
              <a:ext uri="{FF2B5EF4-FFF2-40B4-BE49-F238E27FC236}">
                <a16:creationId xmlns:a16="http://schemas.microsoft.com/office/drawing/2014/main" id="{5ADEA5DC-76BC-CC4C-BDE1-836AFF6AF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229969" y="247170"/>
            <a:ext cx="2747900" cy="3769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6BC992-2208-3C4F-93A6-BBBD8D460D5C}"/>
              </a:ext>
            </a:extLst>
          </p:cNvPr>
          <p:cNvSpPr txBox="1"/>
          <p:nvPr/>
        </p:nvSpPr>
        <p:spPr>
          <a:xfrm>
            <a:off x="3282461" y="315843"/>
            <a:ext cx="6559000" cy="304698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“It’s not a big hassle. 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can focus on patient issues, </a:t>
            </a:r>
          </a:p>
          <a:p>
            <a:pPr algn="r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 administrative issues.”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Dr. Trina Larsen Soles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Doctors of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British Columbia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2017-2018 President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8C9D7-4652-474F-9954-BA86C54F35CC}"/>
              </a:ext>
            </a:extLst>
          </p:cNvPr>
          <p:cNvSpPr txBox="1"/>
          <p:nvPr/>
        </p:nvSpPr>
        <p:spPr>
          <a:xfrm>
            <a:off x="7257448" y="636229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051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13334CC-C524-0A4F-B6DC-BD9726AB3505}"/>
              </a:ext>
            </a:extLst>
          </p:cNvPr>
          <p:cNvSpPr/>
          <p:nvPr/>
        </p:nvSpPr>
        <p:spPr>
          <a:xfrm>
            <a:off x="657780" y="571765"/>
            <a:ext cx="5082448" cy="1694673"/>
          </a:xfrm>
          <a:custGeom>
            <a:avLst/>
            <a:gdLst>
              <a:gd name="connsiteX0" fmla="*/ 0 w 5082448"/>
              <a:gd name="connsiteY0" fmla="*/ 0 h 1694673"/>
              <a:gd name="connsiteX1" fmla="*/ 5082448 w 5082448"/>
              <a:gd name="connsiteY1" fmla="*/ 0 h 1694673"/>
              <a:gd name="connsiteX2" fmla="*/ 5082448 w 5082448"/>
              <a:gd name="connsiteY2" fmla="*/ 1694673 h 1694673"/>
              <a:gd name="connsiteX3" fmla="*/ 0 w 5082448"/>
              <a:gd name="connsiteY3" fmla="*/ 1694673 h 1694673"/>
              <a:gd name="connsiteX4" fmla="*/ 0 w 5082448"/>
              <a:gd name="connsiteY4" fmla="*/ 0 h 169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448" h="1694673">
                <a:moveTo>
                  <a:pt x="0" y="0"/>
                </a:moveTo>
                <a:lnTo>
                  <a:pt x="5082448" y="0"/>
                </a:lnTo>
                <a:lnTo>
                  <a:pt x="5082448" y="1694673"/>
                </a:lnTo>
                <a:lnTo>
                  <a:pt x="0" y="169467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Physicians for a National Health Program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F4B928A-A75A-8E40-A99E-43A438F7476B}"/>
              </a:ext>
            </a:extLst>
          </p:cNvPr>
          <p:cNvSpPr/>
          <p:nvPr/>
        </p:nvSpPr>
        <p:spPr>
          <a:xfrm>
            <a:off x="657780" y="2266438"/>
            <a:ext cx="5082448" cy="3170476"/>
          </a:xfrm>
          <a:custGeom>
            <a:avLst/>
            <a:gdLst>
              <a:gd name="connsiteX0" fmla="*/ 0 w 5082448"/>
              <a:gd name="connsiteY0" fmla="*/ 0 h 2672257"/>
              <a:gd name="connsiteX1" fmla="*/ 5082448 w 5082448"/>
              <a:gd name="connsiteY1" fmla="*/ 0 h 2672257"/>
              <a:gd name="connsiteX2" fmla="*/ 5082448 w 5082448"/>
              <a:gd name="connsiteY2" fmla="*/ 2672257 h 2672257"/>
              <a:gd name="connsiteX3" fmla="*/ 0 w 5082448"/>
              <a:gd name="connsiteY3" fmla="*/ 2672257 h 2672257"/>
              <a:gd name="connsiteX4" fmla="*/ 0 w 5082448"/>
              <a:gd name="connsiteY4" fmla="*/ 0 h 267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448" h="2672257">
                <a:moveTo>
                  <a:pt x="0" y="0"/>
                </a:moveTo>
                <a:lnTo>
                  <a:pt x="5082448" y="0"/>
                </a:lnTo>
                <a:lnTo>
                  <a:pt x="5082448" y="2672257"/>
                </a:lnTo>
                <a:lnTo>
                  <a:pt x="0" y="2672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6022" tIns="176022" rIns="234696" bIns="264033" numCol="1" spcCol="1270" anchor="t" anchorCtr="0">
            <a:noAutofit/>
          </a:bodyPr>
          <a:lstStyle/>
          <a:p>
            <a:pPr marL="285750" lvl="1" indent="-285750" algn="l" defTabSz="14668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3300" kern="1200" dirty="0" err="1"/>
              <a:t>PNHP.org</a:t>
            </a:r>
            <a:endParaRPr lang="en-US" sz="3300" kern="1200" dirty="0"/>
          </a:p>
          <a:p>
            <a:pPr marL="285750" lvl="1" indent="-285750" algn="l" defTabSz="14668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3300" kern="1200" dirty="0"/>
              <a:t>@PNHP</a:t>
            </a:r>
          </a:p>
          <a:p>
            <a:pPr marL="285750" lvl="1" indent="-285750" algn="l" defTabSz="14668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3300" kern="1200" dirty="0"/>
              <a:t>Facebook.com/ DoctorsForSinglePayer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33E6C01-6243-6145-8C1A-8A06AB7885BF}"/>
              </a:ext>
            </a:extLst>
          </p:cNvPr>
          <p:cNvSpPr/>
          <p:nvPr/>
        </p:nvSpPr>
        <p:spPr>
          <a:xfrm>
            <a:off x="6451771" y="571765"/>
            <a:ext cx="5082448" cy="1694673"/>
          </a:xfrm>
          <a:custGeom>
            <a:avLst/>
            <a:gdLst>
              <a:gd name="connsiteX0" fmla="*/ 0 w 5082448"/>
              <a:gd name="connsiteY0" fmla="*/ 0 h 1694673"/>
              <a:gd name="connsiteX1" fmla="*/ 5082448 w 5082448"/>
              <a:gd name="connsiteY1" fmla="*/ 0 h 1694673"/>
              <a:gd name="connsiteX2" fmla="*/ 5082448 w 5082448"/>
              <a:gd name="connsiteY2" fmla="*/ 1694673 h 1694673"/>
              <a:gd name="connsiteX3" fmla="*/ 0 w 5082448"/>
              <a:gd name="connsiteY3" fmla="*/ 1694673 h 1694673"/>
              <a:gd name="connsiteX4" fmla="*/ 0 w 5082448"/>
              <a:gd name="connsiteY4" fmla="*/ 0 h 169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448" h="1694673">
                <a:moveTo>
                  <a:pt x="0" y="0"/>
                </a:moveTo>
                <a:lnTo>
                  <a:pt x="5082448" y="0"/>
                </a:lnTo>
                <a:lnTo>
                  <a:pt x="5082448" y="1694673"/>
                </a:lnTo>
                <a:lnTo>
                  <a:pt x="0" y="169467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Students for a </a:t>
            </a:r>
          </a:p>
          <a:p>
            <a:pPr marL="0" lvl="0" indent="0" algn="ctr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National Health Program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AE111DD-690D-D04A-B290-BFA2FED6D427}"/>
              </a:ext>
            </a:extLst>
          </p:cNvPr>
          <p:cNvSpPr/>
          <p:nvPr/>
        </p:nvSpPr>
        <p:spPr>
          <a:xfrm>
            <a:off x="6451771" y="2266438"/>
            <a:ext cx="5082448" cy="3170476"/>
          </a:xfrm>
          <a:custGeom>
            <a:avLst/>
            <a:gdLst>
              <a:gd name="connsiteX0" fmla="*/ 0 w 5082448"/>
              <a:gd name="connsiteY0" fmla="*/ 0 h 2672257"/>
              <a:gd name="connsiteX1" fmla="*/ 5082448 w 5082448"/>
              <a:gd name="connsiteY1" fmla="*/ 0 h 2672257"/>
              <a:gd name="connsiteX2" fmla="*/ 5082448 w 5082448"/>
              <a:gd name="connsiteY2" fmla="*/ 2672257 h 2672257"/>
              <a:gd name="connsiteX3" fmla="*/ 0 w 5082448"/>
              <a:gd name="connsiteY3" fmla="*/ 2672257 h 2672257"/>
              <a:gd name="connsiteX4" fmla="*/ 0 w 5082448"/>
              <a:gd name="connsiteY4" fmla="*/ 0 h 267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448" h="2672257">
                <a:moveTo>
                  <a:pt x="0" y="0"/>
                </a:moveTo>
                <a:lnTo>
                  <a:pt x="5082448" y="0"/>
                </a:lnTo>
                <a:lnTo>
                  <a:pt x="5082448" y="2672257"/>
                </a:lnTo>
                <a:lnTo>
                  <a:pt x="0" y="2672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6022" tIns="176022" rIns="234696" bIns="264033" numCol="1" spcCol="1270" anchor="t" anchorCtr="0">
            <a:noAutofit/>
          </a:bodyPr>
          <a:lstStyle/>
          <a:p>
            <a:pPr marL="0" lvl="1" algn="l" defTabSz="14668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3300" i="1" kern="1200" dirty="0"/>
              <a:t>Free</a:t>
            </a:r>
            <a:r>
              <a:rPr lang="en-US" sz="3300" kern="1200" dirty="0"/>
              <a:t> student memberships at </a:t>
            </a:r>
            <a:r>
              <a:rPr lang="en-US" sz="3300" kern="1200" dirty="0" err="1"/>
              <a:t>student.PNHP.org</a:t>
            </a:r>
            <a:endParaRPr lang="en-US" sz="3300" kern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5104F-0FD0-E848-91C6-27BDDC5BA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99" y="3961111"/>
            <a:ext cx="4990558" cy="13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66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uiExpand="1" build="p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F2300F-72A2-E74B-BB63-EC6FEAB71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4" r="4436"/>
          <a:stretch/>
        </p:blipFill>
        <p:spPr>
          <a:xfrm>
            <a:off x="139026" y="136816"/>
            <a:ext cx="5733536" cy="54058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0A0415-B3B5-6542-BF7B-9ACBEE2545D2}"/>
              </a:ext>
            </a:extLst>
          </p:cNvPr>
          <p:cNvSpPr txBox="1"/>
          <p:nvPr/>
        </p:nvSpPr>
        <p:spPr>
          <a:xfrm>
            <a:off x="5872562" y="1781420"/>
            <a:ext cx="63194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Moral contempt </a:t>
            </a:r>
            <a:endParaRPr lang="en-US" sz="4400" b="1" dirty="0">
              <a:solidFill>
                <a:srgbClr val="FFFF00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is a far greater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indignity</a:t>
            </a:r>
            <a:r>
              <a:rPr lang="en-US" sz="4000" dirty="0">
                <a:solidFill>
                  <a:schemeClr val="bg1"/>
                </a:solidFill>
              </a:rPr>
              <a:t> and </a:t>
            </a:r>
            <a:r>
              <a:rPr lang="en-US" sz="4000" b="1" dirty="0">
                <a:solidFill>
                  <a:srgbClr val="FFFF00"/>
                </a:solidFill>
              </a:rPr>
              <a:t>insult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than any kind of crime.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F1811-54FD-A04B-BB43-054801648955}"/>
              </a:ext>
            </a:extLst>
          </p:cNvPr>
          <p:cNvSpPr txBox="1"/>
          <p:nvPr/>
        </p:nvSpPr>
        <p:spPr>
          <a:xfrm>
            <a:off x="1373777" y="5567418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Friedrich Nietzsche</a:t>
            </a:r>
          </a:p>
        </p:txBody>
      </p:sp>
    </p:spTree>
    <p:extLst>
      <p:ext uri="{BB962C8B-B14F-4D97-AF65-F5344CB8AC3E}">
        <p14:creationId xmlns:p14="http://schemas.microsoft.com/office/powerpoint/2010/main" val="9321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USA Physician Satisfaction Is Low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http://</a:t>
            </a:r>
            <a:r>
              <a:rPr lang="en-US" dirty="0" err="1">
                <a:solidFill>
                  <a:schemeClr val="bg2"/>
                </a:solidFill>
                <a:latin typeface="Franklin Gothic Book" pitchFamily="34" charset="0"/>
              </a:rPr>
              <a:t>www.commonwealthfund.org</a:t>
            </a:r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/</a:t>
            </a:r>
            <a:r>
              <a:rPr lang="en-US" dirty="0" err="1">
                <a:solidFill>
                  <a:schemeClr val="bg2"/>
                </a:solidFill>
                <a:latin typeface="Franklin Gothic Book" pitchFamily="34" charset="0"/>
              </a:rPr>
              <a:t>interactives</a:t>
            </a:r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-and-data/chart-cart/in-the-literature/2012-a-survey-of-primary-care-doctors-in-ten-countries/physician-satisfaction-with-practicing-medicine Accessed Aug 5, 2016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969741" y="1349406"/>
          <a:ext cx="8633373" cy="461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2125697"/>
            <a:ext cx="2902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of primary care doctors saying they are satisfied or very satisfied</a:t>
            </a:r>
          </a:p>
        </p:txBody>
      </p:sp>
    </p:spTree>
    <p:extLst>
      <p:ext uri="{BB962C8B-B14F-4D97-AF65-F5344CB8AC3E}">
        <p14:creationId xmlns:p14="http://schemas.microsoft.com/office/powerpoint/2010/main" val="38927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332589" cy="1325563"/>
          </a:xfrm>
        </p:spPr>
        <p:txBody>
          <a:bodyPr/>
          <a:lstStyle/>
          <a:p>
            <a:r>
              <a:rPr lang="en-US" dirty="0"/>
              <a:t>We’d Rather Spend Our Time </a:t>
            </a:r>
            <a:br>
              <a:rPr lang="en-US" dirty="0"/>
            </a:br>
            <a:r>
              <a:rPr lang="en-US" dirty="0"/>
              <a:t>With Our Patients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Sinsky</a:t>
            </a:r>
            <a:r>
              <a:rPr lang="en-US" dirty="0"/>
              <a:t> et al. Ann </a:t>
            </a:r>
            <a:r>
              <a:rPr lang="en-US" dirty="0" err="1"/>
              <a:t>Int</a:t>
            </a:r>
            <a:r>
              <a:rPr lang="en-US" dirty="0"/>
              <a:t> Med 9/6/2016 – based on time/motion observation + home diary</a:t>
            </a:r>
          </a:p>
          <a:p>
            <a:pPr fontAlgn="base"/>
            <a:r>
              <a:rPr lang="en-US" i="1" dirty="0"/>
              <a:t>Ann Intern Med.</a:t>
            </a:r>
            <a:r>
              <a:rPr lang="en-US" dirty="0"/>
              <a:t> 2016;165(11):753-760.   DOI</a:t>
            </a:r>
            <a:r>
              <a:rPr lang="en-US" b="1" dirty="0"/>
              <a:t>: </a:t>
            </a:r>
            <a:r>
              <a:rPr lang="en-US" dirty="0"/>
              <a:t>10.7326/M16-0961</a:t>
            </a:r>
          </a:p>
          <a:p>
            <a:r>
              <a:rPr lang="en-US" dirty="0"/>
              <a:t>Note: Figures are percent of office hours – exclude the 1-2 </a:t>
            </a:r>
            <a:r>
              <a:rPr lang="en-US" dirty="0" err="1"/>
              <a:t>hrs</a:t>
            </a:r>
            <a:r>
              <a:rPr lang="en-US" dirty="0"/>
              <a:t>/night of home EHR/desk work</a:t>
            </a:r>
          </a:p>
        </p:txBody>
      </p:sp>
      <p:graphicFrame>
        <p:nvGraphicFramePr>
          <p:cNvPr id="2" name="Chart 1"/>
          <p:cNvGraphicFramePr/>
          <p:nvPr/>
        </p:nvGraphicFramePr>
        <p:xfrm>
          <a:off x="0" y="1585306"/>
          <a:ext cx="8057356" cy="472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ie 2">
            <a:extLst>
              <a:ext uri="{FF2B5EF4-FFF2-40B4-BE49-F238E27FC236}">
                <a16:creationId xmlns:a16="http://schemas.microsoft.com/office/drawing/2014/main" id="{54E84462-49FA-8043-AC6E-4D5A41ED3CC6}"/>
              </a:ext>
            </a:extLst>
          </p:cNvPr>
          <p:cNvSpPr/>
          <p:nvPr/>
        </p:nvSpPr>
        <p:spPr>
          <a:xfrm rot="1128191">
            <a:off x="2146853" y="1761042"/>
            <a:ext cx="4072128" cy="4072128"/>
          </a:xfrm>
          <a:prstGeom prst="pie">
            <a:avLst>
              <a:gd name="adj1" fmla="val 0"/>
              <a:gd name="adj2" fmla="val 5697185"/>
            </a:avLst>
          </a:prstGeom>
          <a:noFill/>
          <a:ln w="76200">
            <a:solidFill>
              <a:srgbClr val="FFFF00"/>
            </a:solidFill>
          </a:ln>
          <a:effectLst>
            <a:glow rad="12700">
              <a:schemeClr val="bg1"/>
            </a:glow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EA1BD-B421-4E43-B08C-3EB77022C32E}"/>
              </a:ext>
            </a:extLst>
          </p:cNvPr>
          <p:cNvSpPr txBox="1"/>
          <p:nvPr/>
        </p:nvSpPr>
        <p:spPr>
          <a:xfrm>
            <a:off x="7767471" y="2396136"/>
            <a:ext cx="4403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Figures </a:t>
            </a:r>
            <a:r>
              <a:rPr lang="en-US" sz="3200" b="1" i="1" dirty="0">
                <a:solidFill>
                  <a:srgbClr val="FFFF00"/>
                </a:solidFill>
              </a:rPr>
              <a:t>exclude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1-2 hours per night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of home EHR and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other desk work</a:t>
            </a:r>
          </a:p>
        </p:txBody>
      </p:sp>
    </p:spTree>
    <p:extLst>
      <p:ext uri="{BB962C8B-B14F-4D97-AF65-F5344CB8AC3E}">
        <p14:creationId xmlns:p14="http://schemas.microsoft.com/office/powerpoint/2010/main" val="13365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AF36918-8C22-E841-9674-A58D4328516D}"/>
              </a:ext>
            </a:extLst>
          </p:cNvPr>
          <p:cNvGraphicFramePr/>
          <p:nvPr/>
        </p:nvGraphicFramePr>
        <p:xfrm>
          <a:off x="1679575" y="1439334"/>
          <a:ext cx="10463657" cy="407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161" name="Rectangle 2">
            <a:extLst>
              <a:ext uri="{FF2B5EF4-FFF2-40B4-BE49-F238E27FC236}">
                <a16:creationId xmlns:a16="http://schemas.microsoft.com/office/drawing/2014/main" id="{CE79EF22-5E6B-254B-B154-9757BC6FE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EPIC EHR Notes Count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70080-E052-6440-91FB-6A7AFA5A144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016753"/>
            <a:ext cx="8394492" cy="8412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Source: Ann Intern Med 2018; 169:51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13 international organizations represent 140,000 notes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254 organizations within the United States represent 10 million notes.</a:t>
            </a:r>
          </a:p>
        </p:txBody>
      </p:sp>
      <p:sp>
        <p:nvSpPr>
          <p:cNvPr id="348163" name="AutoShape 4" descr="M180139ff1_Figure_Average_characters_per_ambulatory_progress_note_in_US_and_international_health">
            <a:extLst>
              <a:ext uri="{FF2B5EF4-FFF2-40B4-BE49-F238E27FC236}">
                <a16:creationId xmlns:a16="http://schemas.microsoft.com/office/drawing/2014/main" id="{FA6714C0-F232-4940-809D-B990E3A69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164" name="AutoShape 5" descr="M180139ff1_Figure_Average_characters_per_ambulatory_progress_note_in_US_and_international_health">
            <a:extLst>
              <a:ext uri="{FF2B5EF4-FFF2-40B4-BE49-F238E27FC236}">
                <a16:creationId xmlns:a16="http://schemas.microsoft.com/office/drawing/2014/main" id="{B2D85A74-52D8-6048-9121-721F460578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FA153-5F28-9F41-B5BB-3F0DC394B010}"/>
              </a:ext>
            </a:extLst>
          </p:cNvPr>
          <p:cNvSpPr txBox="1"/>
          <p:nvPr/>
        </p:nvSpPr>
        <p:spPr>
          <a:xfrm>
            <a:off x="48768" y="2697480"/>
            <a:ext cx="178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Number of Institutions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A7C24-5734-8440-997E-B8B8435A498D}"/>
              </a:ext>
            </a:extLst>
          </p:cNvPr>
          <p:cNvSpPr txBox="1"/>
          <p:nvPr/>
        </p:nvSpPr>
        <p:spPr>
          <a:xfrm>
            <a:off x="2992949" y="5509865"/>
            <a:ext cx="858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Average Number of Characters per Ambulatory Note in Epic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9886A-77FF-EF4D-8FE0-B1BDF31B9E10}"/>
              </a:ext>
            </a:extLst>
          </p:cNvPr>
          <p:cNvSpPr txBox="1"/>
          <p:nvPr/>
        </p:nvSpPr>
        <p:spPr>
          <a:xfrm>
            <a:off x="2103492" y="3702675"/>
            <a:ext cx="2949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Canada, UK, Australia,</a:t>
            </a:r>
          </a:p>
          <a:p>
            <a:r>
              <a:rPr lang="en-US" sz="2000" dirty="0">
                <a:solidFill>
                  <a:schemeClr val="bg1"/>
                </a:solidFill>
              </a:rPr>
              <a:t>Netherlands, Singapore,</a:t>
            </a:r>
          </a:p>
          <a:p>
            <a:r>
              <a:rPr lang="en-US" sz="2000" dirty="0">
                <a:solidFill>
                  <a:schemeClr val="bg1"/>
                </a:solidFill>
              </a:rPr>
              <a:t>United Arab Emirates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571076-5696-2145-BDF3-6B25A0D3703A}"/>
              </a:ext>
            </a:extLst>
          </p:cNvPr>
          <p:cNvSpPr/>
          <p:nvPr/>
        </p:nvSpPr>
        <p:spPr>
          <a:xfrm>
            <a:off x="6501327" y="3498910"/>
            <a:ext cx="2096958" cy="132556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467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1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1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1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1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16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6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16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16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16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16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16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16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16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16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16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000"/>
                                        <p:tgtEl>
                                          <p:spTgt spid="16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16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16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000"/>
                                        <p:tgtEl>
                                          <p:spTgt spid="16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000"/>
                                        <p:tgtEl>
                                          <p:spTgt spid="16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16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16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000"/>
                                        <p:tgtEl>
                                          <p:spTgt spid="16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16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000"/>
                                        <p:tgtEl>
                                          <p:spTgt spid="16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000"/>
                                        <p:tgtEl>
                                          <p:spTgt spid="16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000"/>
                                        <p:tgtEl>
                                          <p:spTgt spid="16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00"/>
                                        <p:tgtEl>
                                          <p:spTgt spid="16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000"/>
                                        <p:tgtEl>
                                          <p:spTgt spid="16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000"/>
                                        <p:tgtEl>
                                          <p:spTgt spid="16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000"/>
                                        <p:tgtEl>
                                          <p:spTgt spid="16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000"/>
                                        <p:tgtEl>
                                          <p:spTgt spid="16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000"/>
                                        <p:tgtEl>
                                          <p:spTgt spid="16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2000"/>
                                        <p:tgtEl>
                                          <p:spTgt spid="16">
                                            <p:graphicEl>
                                              <a:chart seriesIdx="0" categoryIdx="5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16">
                                            <p:graphicEl>
                                              <a:chart seriesIdx="0" categoryIdx="5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000"/>
                                        <p:tgtEl>
                                          <p:spTgt spid="16">
                                            <p:graphicEl>
                                              <a:chart seriesIdx="0" categoryIdx="5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000"/>
                                        <p:tgtEl>
                                          <p:spTgt spid="16">
                                            <p:graphicEl>
                                              <a:chart seriesIdx="0" categoryIdx="5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2000"/>
                                        <p:tgtEl>
                                          <p:spTgt spid="16">
                                            <p:graphicEl>
                                              <a:chart seriesIdx="0" categoryIdx="5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2000"/>
                                        <p:tgtEl>
                                          <p:spTgt spid="16">
                                            <p:graphicEl>
                                              <a:chart seriesIdx="0" categoryIdx="5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2000"/>
                                        <p:tgtEl>
                                          <p:spTgt spid="16">
                                            <p:graphicEl>
                                              <a:chart seriesIdx="0" categoryIdx="5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2000"/>
                                        <p:tgtEl>
                                          <p:spTgt spid="16">
                                            <p:graphicEl>
                                              <a:chart seriesIdx="0" categoryIdx="6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2000"/>
                                        <p:tgtEl>
                                          <p:spTgt spid="16">
                                            <p:graphicEl>
                                              <a:chart seriesIdx="0" categoryIdx="6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000"/>
                                        <p:tgtEl>
                                          <p:spTgt spid="16">
                                            <p:graphicEl>
                                              <a:chart seriesIdx="0" categoryIdx="6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2000"/>
                                        <p:tgtEl>
                                          <p:spTgt spid="16">
                                            <p:graphicEl>
                                              <a:chart seriesIdx="0" categoryIdx="6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000"/>
                                        <p:tgtEl>
                                          <p:spTgt spid="16">
                                            <p:graphicEl>
                                              <a:chart seriesIdx="0" categoryIdx="6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000"/>
                                        <p:tgtEl>
                                          <p:spTgt spid="16">
                                            <p:graphicEl>
                                              <a:chart seriesIdx="0" categoryIdx="6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categoryEl"/>
        </p:bldSub>
      </p:bldGraphic>
      <p:bldP spid="3" grpId="0"/>
      <p:bldP spid="37" grpId="0"/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An Average Week of </a:t>
            </a:r>
            <a:br>
              <a:rPr lang="en-US" sz="3100" dirty="0"/>
            </a:br>
            <a:r>
              <a:rPr lang="en-US" dirty="0"/>
              <a:t>Family Medicine in Canada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Includes GPs; Excludes on-call hours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2013 National Physician Survey. CFPC, CMA, Royal College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solidFill>
                  <a:srgbClr val="EBF1DD"/>
                </a:solidFill>
                <a:latin typeface="Franklin Gothic Book"/>
                <a:cs typeface="Franklin Gothic Book"/>
              </a:rPr>
              <a:t>www.cma.ca</a:t>
            </a: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/Assets/assets-library/document/en/advocacy/Family-</a:t>
            </a:r>
            <a:r>
              <a:rPr lang="en-US" dirty="0" err="1">
                <a:solidFill>
                  <a:srgbClr val="EBF1DD"/>
                </a:solidFill>
                <a:latin typeface="Franklin Gothic Book"/>
                <a:cs typeface="Franklin Gothic Book"/>
              </a:rPr>
              <a:t>e.pdf</a:t>
            </a: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Accessed April 6 2015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561614"/>
          <a:ext cx="6972325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9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72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Franklin Gothic Medium"/>
                        </a:rPr>
                        <a:t>Activity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Franklin Gothic Medium"/>
                        </a:rPr>
                        <a:t>Hours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Direct patient care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29.4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Direct patient care with teaching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4.4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Teaching without patient care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1.2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Indirect</a:t>
                      </a:r>
                      <a:r>
                        <a:rPr lang="en-US" sz="2000" baseline="0" dirty="0">
                          <a:latin typeface="+mn-lt"/>
                          <a:cs typeface="Franklin Gothic Book"/>
                        </a:rPr>
                        <a:t> patient care</a:t>
                      </a:r>
                      <a:endParaRPr lang="en-US" sz="2000" dirty="0">
                        <a:latin typeface="+mn-lt"/>
                        <a:cs typeface="Franklin Gothic Book"/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7.4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Health facility</a:t>
                      </a:r>
                      <a:r>
                        <a:rPr lang="en-US" sz="2000" baseline="0" dirty="0">
                          <a:latin typeface="+mn-lt"/>
                          <a:cs typeface="Franklin Gothic Book"/>
                        </a:rPr>
                        <a:t> committees</a:t>
                      </a:r>
                      <a:endParaRPr lang="en-US" sz="2000" dirty="0">
                        <a:latin typeface="+mn-lt"/>
                        <a:cs typeface="Franklin Gothic Book"/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0.7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Administration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2.4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Research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0.7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Managing practice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1.7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Continued professional development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3.3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Other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0.8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22045" y="3952239"/>
            <a:ext cx="6268720" cy="375921"/>
          </a:xfrm>
          <a:prstGeom prst="roundRect">
            <a:avLst/>
          </a:prstGeom>
          <a:noFill/>
          <a:ln w="76200" cmpd="sng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40014" y="2175957"/>
            <a:ext cx="3813786" cy="2678771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  <a:cs typeface="Franklin Gothic Book"/>
              </a:rPr>
              <a:t>Canadian FPs average</a:t>
            </a:r>
          </a:p>
          <a:p>
            <a:pPr algn="ctr"/>
            <a:r>
              <a:rPr lang="en-US" sz="4400" b="1" dirty="0">
                <a:latin typeface="+mj-lt"/>
                <a:cs typeface="Franklin Gothic Medium"/>
              </a:rPr>
              <a:t>2.4 hours  </a:t>
            </a:r>
          </a:p>
          <a:p>
            <a:pPr algn="ctr"/>
            <a:r>
              <a:rPr lang="en-US" sz="4400" b="1" dirty="0">
                <a:latin typeface="+mj-lt"/>
                <a:cs typeface="Franklin Gothic Medium"/>
              </a:rPr>
              <a:t>per week </a:t>
            </a:r>
          </a:p>
          <a:p>
            <a:pPr algn="ctr"/>
            <a:r>
              <a:rPr lang="en-US" sz="2400" dirty="0">
                <a:latin typeface="+mj-lt"/>
                <a:cs typeface="Franklin Gothic Book"/>
              </a:rPr>
              <a:t>on non-clinical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0890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/>
              <a:t>Canadian Physicians’ Incomes </a:t>
            </a:r>
            <a:br>
              <a:rPr lang="en-US" dirty="0"/>
            </a:br>
            <a:r>
              <a:rPr lang="en-US" sz="2400" dirty="0"/>
              <a:t>Average gross clinical payments per physician, 2018-2019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Canadian Institute for Health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www.cihi.ca</a:t>
            </a:r>
            <a:r>
              <a:rPr lang="en-US" dirty="0"/>
              <a:t>/sites/default/files/document/physicians-in-</a:t>
            </a:r>
            <a:r>
              <a:rPr lang="en-US" dirty="0" err="1"/>
              <a:t>canada</a:t>
            </a:r>
            <a:r>
              <a:rPr lang="en-US" dirty="0"/>
              <a:t>-report-</a:t>
            </a:r>
            <a:r>
              <a:rPr lang="en-US" dirty="0" err="1"/>
              <a:t>en.pdf</a:t>
            </a:r>
            <a:r>
              <a:rPr lang="en-US" dirty="0"/>
              <a:t> Accessed Sept. 22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Figures are in Canadian $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55040" y="1657772"/>
          <a:ext cx="5053523" cy="410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Specialty</a:t>
                      </a:r>
                    </a:p>
                  </a:txBody>
                  <a:tcPr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Income</a:t>
                      </a:r>
                    </a:p>
                  </a:txBody>
                  <a:tcPr anchor="b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Family Medicine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$279,929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Internal Med (all)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$407,171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Pediatrics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$296,010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Psychiatry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$281,614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Neurology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$319,000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234266" y="1653593"/>
          <a:ext cx="5480214" cy="41071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7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Specialty</a:t>
                      </a:r>
                    </a:p>
                  </a:txBody>
                  <a:tcPr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Income</a:t>
                      </a:r>
                    </a:p>
                  </a:txBody>
                  <a:tcPr anchor="b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OB-GYN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$392,115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General Surgery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$465,707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Neurosurgery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$557,925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Ophthalmology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$791,466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Avg All Canada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$347,353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2960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01162E4-B01D-5044-A61A-0F11EFC7C041}"/>
              </a:ext>
            </a:extLst>
          </p:cNvPr>
          <p:cNvGrpSpPr/>
          <p:nvPr/>
        </p:nvGrpSpPr>
        <p:grpSpPr>
          <a:xfrm>
            <a:off x="6648619" y="1705386"/>
            <a:ext cx="5023934" cy="4546824"/>
            <a:chOff x="6769380" y="1705386"/>
            <a:chExt cx="5023934" cy="4546824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6AF5700F-CA9D-494A-A77C-4AEF3FD3886E}"/>
                </a:ext>
              </a:extLst>
            </p:cNvPr>
            <p:cNvGraphicFramePr/>
            <p:nvPr/>
          </p:nvGraphicFramePr>
          <p:xfrm>
            <a:off x="6769380" y="1705386"/>
            <a:ext cx="5023934" cy="45468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979AE6-ACDF-914A-BABD-57C377BB9FC1}"/>
                </a:ext>
              </a:extLst>
            </p:cNvPr>
            <p:cNvSpPr txBox="1"/>
            <p:nvPr/>
          </p:nvSpPr>
          <p:spPr>
            <a:xfrm>
              <a:off x="8840849" y="4637765"/>
              <a:ext cx="1309974" cy="757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28.2%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Overhead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2C2AA13-DA3C-1C44-8362-DE7D6D565834}"/>
              </a:ext>
            </a:extLst>
          </p:cNvPr>
          <p:cNvSpPr txBox="1"/>
          <p:nvPr/>
        </p:nvSpPr>
        <p:spPr>
          <a:xfrm>
            <a:off x="8057166" y="2926378"/>
            <a:ext cx="248888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71.8%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Net Income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Canadian Family Physicians </a:t>
            </a:r>
            <a:br>
              <a:rPr lang="en-US" dirty="0"/>
            </a:br>
            <a:r>
              <a:rPr lang="en-US" dirty="0"/>
              <a:t>Retain More of Their Earnings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Franklin Gothic Book" pitchFamily="34" charset="0"/>
              </a:rPr>
              <a:t>2014 data; Canadian dollars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Franklin Gothic Book" pitchFamily="34" charset="0"/>
              </a:rPr>
              <a:t>Source: Canadian Medical Protective Association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Franklin Gothic Book" pitchFamily="34" charset="0"/>
              </a:rPr>
              <a:t>www.cmpa-acpm.ca</a:t>
            </a:r>
            <a:endParaRPr lang="en-US" dirty="0">
              <a:latin typeface="Franklin Gothic Book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Franklin Gothic Book" pitchFamily="34" charset="0"/>
              </a:rPr>
              <a:t>http://</a:t>
            </a:r>
            <a:r>
              <a:rPr lang="en-US" dirty="0" err="1">
                <a:latin typeface="Franklin Gothic Book" pitchFamily="34" charset="0"/>
              </a:rPr>
              <a:t>medicaleconomics.modernmedicine.com</a:t>
            </a:r>
            <a:r>
              <a:rPr lang="en-US" dirty="0">
                <a:latin typeface="Franklin Gothic Book" pitchFamily="34" charset="0"/>
              </a:rPr>
              <a:t>/medical-economics/content/tags/2013-salary-survey/</a:t>
            </a:r>
            <a:r>
              <a:rPr lang="en-US" dirty="0" err="1">
                <a:latin typeface="Franklin Gothic Book" pitchFamily="34" charset="0"/>
              </a:rPr>
              <a:t>competition-driving-malpractice-premiums-down?page</a:t>
            </a:r>
            <a:r>
              <a:rPr lang="en-US" dirty="0">
                <a:latin typeface="Franklin Gothic Book" pitchFamily="34" charset="0"/>
              </a:rPr>
              <a:t>=full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Franklin Gothic Book" pitchFamily="34" charset="0"/>
              </a:rPr>
              <a:t>http://</a:t>
            </a:r>
            <a:r>
              <a:rPr lang="en-US" dirty="0" err="1">
                <a:latin typeface="Franklin Gothic Book" pitchFamily="34" charset="0"/>
              </a:rPr>
              <a:t>www.merritthawkins.com</a:t>
            </a:r>
            <a:r>
              <a:rPr lang="en-US" dirty="0">
                <a:latin typeface="Franklin Gothic Book" pitchFamily="34" charset="0"/>
              </a:rPr>
              <a:t>/pdf/2008-mha-survey-primary-care.pdf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E9AFD-226B-5547-B5AE-8DF5EAD046AD}"/>
              </a:ext>
            </a:extLst>
          </p:cNvPr>
          <p:cNvSpPr txBox="1"/>
          <p:nvPr/>
        </p:nvSpPr>
        <p:spPr>
          <a:xfrm>
            <a:off x="220340" y="2786072"/>
            <a:ext cx="35242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Medical Practice</a:t>
            </a:r>
          </a:p>
          <a:p>
            <a:r>
              <a:rPr lang="en-US" sz="2400" dirty="0">
                <a:solidFill>
                  <a:schemeClr val="bg1"/>
                </a:solidFill>
              </a:rPr>
              <a:t>Net Income v Overhead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1F2F2-BEF5-5E48-9484-1CB368101ECF}"/>
              </a:ext>
            </a:extLst>
          </p:cNvPr>
          <p:cNvGrpSpPr/>
          <p:nvPr/>
        </p:nvGrpSpPr>
        <p:grpSpPr>
          <a:xfrm>
            <a:off x="2804915" y="1690688"/>
            <a:ext cx="5023934" cy="4546824"/>
            <a:chOff x="2202576" y="1705386"/>
            <a:chExt cx="5023934" cy="4546824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CD30B677-B71C-9B44-A342-C3207172716D}"/>
                </a:ext>
              </a:extLst>
            </p:cNvPr>
            <p:cNvGraphicFramePr/>
            <p:nvPr/>
          </p:nvGraphicFramePr>
          <p:xfrm>
            <a:off x="2202576" y="1705386"/>
            <a:ext cx="5023934" cy="45468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0EEE33-861B-9D46-8D43-98685B30D35D}"/>
                </a:ext>
              </a:extLst>
            </p:cNvPr>
            <p:cNvSpPr txBox="1"/>
            <p:nvPr/>
          </p:nvSpPr>
          <p:spPr>
            <a:xfrm>
              <a:off x="3988480" y="2682430"/>
              <a:ext cx="1843773" cy="1311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60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55%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Overhead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986A1A5-FEC8-D44A-9F2B-DAE3FAFC6AAC}"/>
              </a:ext>
            </a:extLst>
          </p:cNvPr>
          <p:cNvSpPr txBox="1"/>
          <p:nvPr/>
        </p:nvSpPr>
        <p:spPr>
          <a:xfrm>
            <a:off x="4677841" y="4340084"/>
            <a:ext cx="1758815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45%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Net Income</a:t>
            </a:r>
          </a:p>
        </p:txBody>
      </p:sp>
    </p:spTree>
    <p:extLst>
      <p:ext uri="{BB962C8B-B14F-4D97-AF65-F5344CB8AC3E}">
        <p14:creationId xmlns:p14="http://schemas.microsoft.com/office/powerpoint/2010/main" val="27016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0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Malpractice Insurance Costs, 2019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*Government reimburses physicians for premiums above 1986 level. All figures in Canadian $s.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Canadian Medical Protective Association </a:t>
            </a:r>
            <a:r>
              <a:rPr lang="en-US" dirty="0" err="1"/>
              <a:t>www.cmpa-acpm.ca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www.gallaghermalpractice.com</a:t>
            </a:r>
            <a:r>
              <a:rPr lang="en-US" dirty="0"/>
              <a:t>/state-resources/</a:t>
            </a:r>
            <a:r>
              <a:rPr lang="en-US" dirty="0" err="1"/>
              <a:t>missouri</a:t>
            </a:r>
            <a:r>
              <a:rPr lang="en-US" dirty="0"/>
              <a:t>-medical-malpractice-insurance/ (Dec 28 2019)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9140" y="1690688"/>
          <a:ext cx="10713720" cy="370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485">
                  <a:extLst>
                    <a:ext uri="{9D8B030D-6E8A-4147-A177-3AD203B41FA5}">
                      <a16:colId xmlns:a16="http://schemas.microsoft.com/office/drawing/2014/main" val="2628116297"/>
                    </a:ext>
                  </a:extLst>
                </a:gridCol>
              </a:tblGrid>
              <a:tr h="9618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Specialty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Ontario*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Quebec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BC &amp; Alberta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Missouri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Family</a:t>
                      </a:r>
                      <a:r>
                        <a:rPr lang="en-US" sz="2800" baseline="0" dirty="0">
                          <a:latin typeface="+mn-lt"/>
                          <a:cs typeface="Franklin Gothic Book"/>
                        </a:rPr>
                        <a:t> Med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$4,908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$1,583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$3,420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$12,379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Psychiatry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$4,908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$1,583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$3,420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$10,291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9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Cardiology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$8,448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$2,248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$5,028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$18,991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9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Anesthesia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$12,948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$3,139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$8,472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$16,129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9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spcAft>
            <a:spcPts val="1200"/>
          </a:spcAft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32682</TotalTime>
  <Words>835</Words>
  <Application>Microsoft Macintosh PowerPoint</Application>
  <PresentationFormat>Widescreen</PresentationFormat>
  <Paragraphs>196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Franklin Gothic Book</vt:lpstr>
      <vt:lpstr>Office Theme</vt:lpstr>
      <vt:lpstr>Why do most physicians want Medicare for All?</vt:lpstr>
      <vt:lpstr>PowerPoint Presentation</vt:lpstr>
      <vt:lpstr>USA Physician Satisfaction Is Low</vt:lpstr>
      <vt:lpstr>We’d Rather Spend Our Time  With Our Patients</vt:lpstr>
      <vt:lpstr>EPIC EHR Notes Count</vt:lpstr>
      <vt:lpstr>An Average Week of  Family Medicine in Canada </vt:lpstr>
      <vt:lpstr>Canadian Physicians’ Incomes  Average gross clinical payments per physician, 2018-2019</vt:lpstr>
      <vt:lpstr>Canadian Family Physicians  Retain More of Their Earnings</vt:lpstr>
      <vt:lpstr>Malpractice Insurance Costs, 2019</vt:lpstr>
      <vt:lpstr>Medicine Is Hard Enough Practice Is Really Tough</vt:lpstr>
      <vt:lpstr>Most Physicians Want Medicare for All</vt:lpstr>
      <vt:lpstr>American Physicians Are  Moving to Canada</vt:lpstr>
      <vt:lpstr>Canadian Physicians Are Going Back Home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Ed Weisbart</cp:lastModifiedBy>
  <cp:revision>2215</cp:revision>
  <cp:lastPrinted>2019-04-06T23:08:14Z</cp:lastPrinted>
  <dcterms:created xsi:type="dcterms:W3CDTF">2016-11-02T21:04:26Z</dcterms:created>
  <dcterms:modified xsi:type="dcterms:W3CDTF">2022-01-17T20:21:00Z</dcterms:modified>
</cp:coreProperties>
</file>