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embeddedFontLst>
    <p:embeddedFont>
      <p:font typeface="Libre Franklin"/>
      <p:regular r:id="rId18"/>
      <p:bold r:id="rId19"/>
      <p:italic r:id="rId20"/>
      <p:boldItalic r:id="rId21"/>
    </p:embeddedFont>
    <p:embeddedFont>
      <p:font typeface="Libre Franklin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hrOsMhKcXafLIPGFqlmAh+pYdZ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italic.fntdata"/><Relationship Id="rId22" Type="http://schemas.openxmlformats.org/officeDocument/2006/relationships/font" Target="fonts/LibreFranklinMedium-regular.fntdata"/><Relationship Id="rId21" Type="http://schemas.openxmlformats.org/officeDocument/2006/relationships/font" Target="fonts/LibreFranklin-boldItalic.fntdata"/><Relationship Id="rId24" Type="http://schemas.openxmlformats.org/officeDocument/2006/relationships/font" Target="fonts/LibreFranklinMedium-italic.fntdata"/><Relationship Id="rId23" Type="http://schemas.openxmlformats.org/officeDocument/2006/relationships/font" Target="fonts/LibreFranklin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LibreFranklin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LibreFranklin-bold.fntdata"/><Relationship Id="rId18" Type="http://schemas.openxmlformats.org/officeDocument/2006/relationships/font" Target="fonts/LibreFranklin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26, aged out of parents’ coverage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Young people dying for lack of insulin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914400" lvl="2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914400" lvl="2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Elephant = 30% system admin overhead = $1T 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3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Key</a:t>
            </a:r>
            <a:r>
              <a:rPr b="0" lang="en-US"/>
              <a:t> to all real M4A proposals = eliminating admin overhead = eliminating myriad insurance companies, plus drug price negotiation</a:t>
            </a:r>
            <a:endParaRPr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685800" y="2130485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" name="Google Shape;12;p15"/>
          <p:cNvSpPr txBox="1"/>
          <p:nvPr>
            <p:ph idx="12" type="sldNum"/>
          </p:nvPr>
        </p:nvSpPr>
        <p:spPr>
          <a:xfrm>
            <a:off x="8428176" y="6404352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5" name="Google Shape;45;p24"/>
          <p:cNvSpPr/>
          <p:nvPr>
            <p:ph idx="2" type="pic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4"/>
          <p:cNvSpPr txBox="1"/>
          <p:nvPr>
            <p:ph idx="1" type="body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2" type="sldNum"/>
          </p:nvPr>
        </p:nvSpPr>
        <p:spPr>
          <a:xfrm>
            <a:off x="8428176" y="6404352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" type="body"/>
          </p:nvPr>
        </p:nvSpPr>
        <p:spPr>
          <a:xfrm rot="5400000">
            <a:off x="2309019" y="-251612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2" type="sldNum"/>
          </p:nvPr>
        </p:nvSpPr>
        <p:spPr>
          <a:xfrm>
            <a:off x="8428176" y="6404352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type="title"/>
          </p:nvPr>
        </p:nvSpPr>
        <p:spPr>
          <a:xfrm rot="5400000">
            <a:off x="4732337" y="2171761"/>
            <a:ext cx="5851526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" type="body"/>
          </p:nvPr>
        </p:nvSpPr>
        <p:spPr>
          <a:xfrm rot="5400000">
            <a:off x="541337" y="190561"/>
            <a:ext cx="5851526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2" type="sldNum"/>
          </p:nvPr>
        </p:nvSpPr>
        <p:spPr>
          <a:xfrm>
            <a:off x="8428176" y="6404352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/>
          <p:nvPr>
            <p:ph type="title"/>
          </p:nvPr>
        </p:nvSpPr>
        <p:spPr>
          <a:xfrm>
            <a:off x="628650" y="365128"/>
            <a:ext cx="7886700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8" name="Google Shape;58;p27"/>
          <p:cNvSpPr txBox="1"/>
          <p:nvPr>
            <p:ph idx="1" type="body"/>
          </p:nvPr>
        </p:nvSpPr>
        <p:spPr>
          <a:xfrm>
            <a:off x="0" y="6016752"/>
            <a:ext cx="6172200" cy="841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–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»"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2" type="sldNum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gradFill>
          <a:gsLst>
            <a:gs pos="0">
              <a:srgbClr val="000000"/>
            </a:gs>
            <a:gs pos="52000">
              <a:srgbClr val="001E1C"/>
            </a:gs>
            <a:gs pos="100000">
              <a:srgbClr val="006059"/>
            </a:gs>
          </a:gsLst>
          <a:lin ang="54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0" id="61" name="Google Shape;6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90826" y="6016752"/>
            <a:ext cx="2753175" cy="8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8"/>
          <p:cNvSpPr txBox="1"/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b="1"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" type="body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2" type="body"/>
          </p:nvPr>
        </p:nvSpPr>
        <p:spPr>
          <a:xfrm>
            <a:off x="0" y="6016752"/>
            <a:ext cx="6172200" cy="841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8"/>
          <p:cNvSpPr txBox="1"/>
          <p:nvPr>
            <p:ph idx="12" type="sldNum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 2">
    <p:bg>
      <p:bgPr>
        <a:gradFill>
          <a:gsLst>
            <a:gs pos="0">
              <a:srgbClr val="000000"/>
            </a:gs>
            <a:gs pos="52000">
              <a:srgbClr val="001E1C"/>
            </a:gs>
            <a:gs pos="100000">
              <a:srgbClr val="006059"/>
            </a:gs>
          </a:gsLst>
          <a:lin ang="5400000" scaled="0"/>
        </a:gra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0" id="67" name="Google Shape;6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90826" y="6016752"/>
            <a:ext cx="2753175" cy="8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9"/>
          <p:cNvSpPr txBox="1"/>
          <p:nvPr>
            <p:ph type="title"/>
          </p:nvPr>
        </p:nvSpPr>
        <p:spPr>
          <a:xfrm>
            <a:off x="628650" y="365128"/>
            <a:ext cx="7886700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9" name="Google Shape;69;p29"/>
          <p:cNvSpPr txBox="1"/>
          <p:nvPr>
            <p:ph idx="1" type="body"/>
          </p:nvPr>
        </p:nvSpPr>
        <p:spPr>
          <a:xfrm>
            <a:off x="628650" y="1825625"/>
            <a:ext cx="7886700" cy="4180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2" type="body"/>
          </p:nvPr>
        </p:nvSpPr>
        <p:spPr>
          <a:xfrm>
            <a:off x="0" y="6016752"/>
            <a:ext cx="6172200" cy="841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2" type="sldNum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 2">
    <p:bg>
      <p:bgPr>
        <a:gradFill>
          <a:gsLst>
            <a:gs pos="0">
              <a:srgbClr val="000000"/>
            </a:gs>
            <a:gs pos="52000">
              <a:srgbClr val="001E1C"/>
            </a:gs>
            <a:gs pos="100000">
              <a:srgbClr val="006059"/>
            </a:gs>
          </a:gsLst>
          <a:lin ang="5400000" scaled="0"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0" id="73" name="Google Shape;7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90826" y="6016752"/>
            <a:ext cx="2753175" cy="8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0"/>
          <p:cNvSpPr txBox="1"/>
          <p:nvPr>
            <p:ph type="title"/>
          </p:nvPr>
        </p:nvSpPr>
        <p:spPr>
          <a:xfrm>
            <a:off x="628650" y="365128"/>
            <a:ext cx="7886700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" type="body"/>
          </p:nvPr>
        </p:nvSpPr>
        <p:spPr>
          <a:xfrm>
            <a:off x="628650" y="1825631"/>
            <a:ext cx="3886200" cy="4156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2" type="body"/>
          </p:nvPr>
        </p:nvSpPr>
        <p:spPr>
          <a:xfrm>
            <a:off x="0" y="6016752"/>
            <a:ext cx="6172200" cy="841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2" type="sldNum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gradFill>
          <a:gsLst>
            <a:gs pos="0">
              <a:srgbClr val="000000"/>
            </a:gs>
            <a:gs pos="52000">
              <a:srgbClr val="001E1C"/>
            </a:gs>
            <a:gs pos="100000">
              <a:srgbClr val="006059"/>
            </a:gs>
          </a:gsLst>
          <a:lin ang="5400000" scaled="0"/>
        </a:gra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0" id="79" name="Google Shape;7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90826" y="6016752"/>
            <a:ext cx="2753175" cy="8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1"/>
          <p:cNvSpPr txBox="1"/>
          <p:nvPr>
            <p:ph type="title"/>
          </p:nvPr>
        </p:nvSpPr>
        <p:spPr>
          <a:xfrm>
            <a:off x="628650" y="365128"/>
            <a:ext cx="7886700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" type="body"/>
          </p:nvPr>
        </p:nvSpPr>
        <p:spPr>
          <a:xfrm>
            <a:off x="0" y="6016752"/>
            <a:ext cx="6172200" cy="841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2" type="sldNum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 2">
    <p:bg>
      <p:bgPr>
        <a:gradFill>
          <a:gsLst>
            <a:gs pos="0">
              <a:srgbClr val="000000"/>
            </a:gs>
            <a:gs pos="52000">
              <a:srgbClr val="001E1C"/>
            </a:gs>
            <a:gs pos="100000">
              <a:srgbClr val="006059"/>
            </a:gs>
          </a:gsLst>
          <a:lin ang="54000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0" id="84" name="Google Shape;8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90826" y="6016752"/>
            <a:ext cx="2753175" cy="8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2"/>
          <p:cNvSpPr txBox="1"/>
          <p:nvPr>
            <p:ph idx="1" type="body"/>
          </p:nvPr>
        </p:nvSpPr>
        <p:spPr>
          <a:xfrm>
            <a:off x="0" y="6016752"/>
            <a:ext cx="6172200" cy="841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12" type="sldNum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000000"/>
            </a:gs>
            <a:gs pos="52000">
              <a:srgbClr val="001E1C"/>
            </a:gs>
            <a:gs pos="100000">
              <a:srgbClr val="006059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0" id="88" name="Google Shape;88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90826" y="6016752"/>
            <a:ext cx="2753175" cy="8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3"/>
          <p:cNvSpPr txBox="1"/>
          <p:nvPr>
            <p:ph type="title"/>
          </p:nvPr>
        </p:nvSpPr>
        <p:spPr>
          <a:xfrm>
            <a:off x="457527" y="274543"/>
            <a:ext cx="8229024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0950" lIns="40950" spcFirstLastPara="1" rIns="40950" wrap="square" tIns="409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0" name="Google Shape;90;p33"/>
          <p:cNvSpPr txBox="1"/>
          <p:nvPr>
            <p:ph idx="1" type="body"/>
          </p:nvPr>
        </p:nvSpPr>
        <p:spPr>
          <a:xfrm>
            <a:off x="457527" y="1599639"/>
            <a:ext cx="8229024" cy="4527177"/>
          </a:xfrm>
          <a:prstGeom prst="rect">
            <a:avLst/>
          </a:prstGeom>
          <a:noFill/>
          <a:ln>
            <a:noFill/>
          </a:ln>
        </p:spPr>
        <p:txBody>
          <a:bodyPr anchorCtr="0" anchor="t" bIns="40950" lIns="40950" spcFirstLastPara="1" rIns="40950" wrap="square" tIns="4095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33"/>
          <p:cNvSpPr txBox="1"/>
          <p:nvPr>
            <p:ph idx="12" type="sldNum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2" type="sldNum"/>
          </p:nvPr>
        </p:nvSpPr>
        <p:spPr>
          <a:xfrm>
            <a:off x="8428176" y="6404352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 2">
    <p:bg>
      <p:bgPr>
        <a:gradFill>
          <a:gsLst>
            <a:gs pos="0">
              <a:srgbClr val="000000"/>
            </a:gs>
            <a:gs pos="52000">
              <a:srgbClr val="001E1C"/>
            </a:gs>
            <a:gs pos="100000">
              <a:srgbClr val="006059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4" id="93" name="Google Shape;9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90826" y="6016752"/>
            <a:ext cx="2753175" cy="8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4"/>
          <p:cNvSpPr txBox="1"/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b="1"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5" name="Google Shape;95;p34"/>
          <p:cNvSpPr txBox="1"/>
          <p:nvPr>
            <p:ph idx="1" type="body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34"/>
          <p:cNvSpPr txBox="1"/>
          <p:nvPr>
            <p:ph idx="2" type="body"/>
          </p:nvPr>
        </p:nvSpPr>
        <p:spPr>
          <a:xfrm>
            <a:off x="0" y="6016752"/>
            <a:ext cx="6172200" cy="841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34"/>
          <p:cNvSpPr txBox="1"/>
          <p:nvPr>
            <p:ph idx="12" type="sldNum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 3">
    <p:bg>
      <p:bgPr>
        <a:gradFill>
          <a:gsLst>
            <a:gs pos="0">
              <a:srgbClr val="000000"/>
            </a:gs>
            <a:gs pos="52000">
              <a:srgbClr val="001E1C"/>
            </a:gs>
            <a:gs pos="100000">
              <a:srgbClr val="006059"/>
            </a:gs>
          </a:gsLst>
          <a:lin ang="5400000" scaled="0"/>
        </a:gra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4" id="99" name="Google Shape;9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90826" y="6016752"/>
            <a:ext cx="2753175" cy="8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5"/>
          <p:cNvSpPr txBox="1"/>
          <p:nvPr>
            <p:ph type="title"/>
          </p:nvPr>
        </p:nvSpPr>
        <p:spPr>
          <a:xfrm>
            <a:off x="628650" y="365128"/>
            <a:ext cx="7886700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1" name="Google Shape;101;p35"/>
          <p:cNvSpPr txBox="1"/>
          <p:nvPr>
            <p:ph idx="1" type="body"/>
          </p:nvPr>
        </p:nvSpPr>
        <p:spPr>
          <a:xfrm>
            <a:off x="628650" y="1825625"/>
            <a:ext cx="7886700" cy="4180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35"/>
          <p:cNvSpPr txBox="1"/>
          <p:nvPr>
            <p:ph idx="2" type="body"/>
          </p:nvPr>
        </p:nvSpPr>
        <p:spPr>
          <a:xfrm>
            <a:off x="0" y="6016752"/>
            <a:ext cx="6172200" cy="841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35"/>
          <p:cNvSpPr txBox="1"/>
          <p:nvPr>
            <p:ph idx="12" type="sldNum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 3">
    <p:bg>
      <p:bgPr>
        <a:gradFill>
          <a:gsLst>
            <a:gs pos="0">
              <a:srgbClr val="000000"/>
            </a:gs>
            <a:gs pos="52000">
              <a:srgbClr val="001E1C"/>
            </a:gs>
            <a:gs pos="100000">
              <a:srgbClr val="006059"/>
            </a:gs>
          </a:gsLst>
          <a:lin ang="5400000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4" id="105" name="Google Shape;10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90826" y="6016752"/>
            <a:ext cx="2753175" cy="8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6"/>
          <p:cNvSpPr txBox="1"/>
          <p:nvPr>
            <p:ph type="title"/>
          </p:nvPr>
        </p:nvSpPr>
        <p:spPr>
          <a:xfrm>
            <a:off x="628650" y="365128"/>
            <a:ext cx="7886700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7" name="Google Shape;107;p36"/>
          <p:cNvSpPr txBox="1"/>
          <p:nvPr>
            <p:ph idx="1" type="body"/>
          </p:nvPr>
        </p:nvSpPr>
        <p:spPr>
          <a:xfrm>
            <a:off x="628650" y="1825630"/>
            <a:ext cx="3886200" cy="4156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6"/>
          <p:cNvSpPr txBox="1"/>
          <p:nvPr>
            <p:ph idx="2" type="body"/>
          </p:nvPr>
        </p:nvSpPr>
        <p:spPr>
          <a:xfrm>
            <a:off x="0" y="6016752"/>
            <a:ext cx="6172200" cy="841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36"/>
          <p:cNvSpPr txBox="1"/>
          <p:nvPr>
            <p:ph idx="12" type="sldNum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 2">
    <p:bg>
      <p:bgPr>
        <a:gradFill>
          <a:gsLst>
            <a:gs pos="0">
              <a:srgbClr val="000000"/>
            </a:gs>
            <a:gs pos="52000">
              <a:srgbClr val="001E1C"/>
            </a:gs>
            <a:gs pos="100000">
              <a:srgbClr val="006059"/>
            </a:gs>
          </a:gsLst>
          <a:lin ang="5400000" scaled="0"/>
        </a:gra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4" id="111" name="Google Shape;111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90826" y="6016752"/>
            <a:ext cx="2753175" cy="8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7"/>
          <p:cNvSpPr txBox="1"/>
          <p:nvPr>
            <p:ph type="title"/>
          </p:nvPr>
        </p:nvSpPr>
        <p:spPr>
          <a:xfrm>
            <a:off x="628650" y="365128"/>
            <a:ext cx="7886700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3" name="Google Shape;113;p37"/>
          <p:cNvSpPr txBox="1"/>
          <p:nvPr>
            <p:ph idx="1" type="body"/>
          </p:nvPr>
        </p:nvSpPr>
        <p:spPr>
          <a:xfrm>
            <a:off x="0" y="6016752"/>
            <a:ext cx="6172200" cy="841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37"/>
          <p:cNvSpPr txBox="1"/>
          <p:nvPr>
            <p:ph idx="12" type="sldNum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 3">
    <p:bg>
      <p:bgPr>
        <a:gradFill>
          <a:gsLst>
            <a:gs pos="0">
              <a:srgbClr val="000000"/>
            </a:gs>
            <a:gs pos="52000">
              <a:srgbClr val="001E1C"/>
            </a:gs>
            <a:gs pos="100000">
              <a:srgbClr val="006059"/>
            </a:gs>
          </a:gsLst>
          <a:lin ang="5400000" scaled="0"/>
        </a:gra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4" id="116" name="Google Shape;11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90826" y="6016752"/>
            <a:ext cx="2753175" cy="8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8"/>
          <p:cNvSpPr txBox="1"/>
          <p:nvPr>
            <p:ph idx="1" type="body"/>
          </p:nvPr>
        </p:nvSpPr>
        <p:spPr>
          <a:xfrm>
            <a:off x="0" y="6016752"/>
            <a:ext cx="6172200" cy="841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38"/>
          <p:cNvSpPr txBox="1"/>
          <p:nvPr>
            <p:ph idx="12" type="sldNum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>
  <p:cSld name="Title, Content, and 2 Content">
    <p:bg>
      <p:bgPr>
        <a:gradFill>
          <a:gsLst>
            <a:gs pos="0">
              <a:srgbClr val="000000"/>
            </a:gs>
            <a:gs pos="52000">
              <a:srgbClr val="001E1C"/>
            </a:gs>
            <a:gs pos="100000">
              <a:srgbClr val="006059"/>
            </a:gs>
          </a:gsLst>
          <a:lin ang="5400000" scaled="0"/>
        </a:gra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4" id="120" name="Google Shape;120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90826" y="6016752"/>
            <a:ext cx="2753175" cy="8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9"/>
          <p:cNvSpPr txBox="1"/>
          <p:nvPr>
            <p:ph type="title"/>
          </p:nvPr>
        </p:nvSpPr>
        <p:spPr>
          <a:xfrm>
            <a:off x="0" y="0"/>
            <a:ext cx="9144000" cy="808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2" name="Google Shape;122;p39"/>
          <p:cNvSpPr txBox="1"/>
          <p:nvPr>
            <p:ph idx="1" type="body"/>
          </p:nvPr>
        </p:nvSpPr>
        <p:spPr>
          <a:xfrm>
            <a:off x="381000" y="1219203"/>
            <a:ext cx="4114800" cy="1687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9"/>
          <p:cNvSpPr txBox="1"/>
          <p:nvPr>
            <p:ph idx="12" type="sldNum"/>
          </p:nvPr>
        </p:nvSpPr>
        <p:spPr>
          <a:xfrm>
            <a:off x="0" y="0"/>
            <a:ext cx="358413" cy="35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 2">
    <p:bg>
      <p:bgPr>
        <a:gradFill>
          <a:gsLst>
            <a:gs pos="0">
              <a:srgbClr val="000000"/>
            </a:gs>
            <a:gs pos="52000">
              <a:srgbClr val="001E1C"/>
            </a:gs>
            <a:gs pos="100000">
              <a:srgbClr val="006059"/>
            </a:gs>
          </a:gsLst>
          <a:lin ang="5400000" scaled="0"/>
        </a:gra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4" id="125" name="Google Shape;125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90826" y="6016752"/>
            <a:ext cx="2753175" cy="8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0"/>
          <p:cNvSpPr txBox="1"/>
          <p:nvPr>
            <p:ph idx="12" type="sldNum"/>
          </p:nvPr>
        </p:nvSpPr>
        <p:spPr>
          <a:xfrm>
            <a:off x="0" y="0"/>
            <a:ext cx="358413" cy="35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gradFill>
          <a:gsLst>
            <a:gs pos="0">
              <a:srgbClr val="000000"/>
            </a:gs>
            <a:gs pos="52000">
              <a:srgbClr val="001E1C"/>
            </a:gs>
            <a:gs pos="100000">
              <a:srgbClr val="006059"/>
            </a:gs>
          </a:gsLst>
          <a:lin ang="5400000" scaled="0"/>
        </a:gra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4" id="128" name="Google Shape;12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90826" y="6016752"/>
            <a:ext cx="2753175" cy="8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1"/>
          <p:cNvSpPr txBox="1"/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b="1"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0" name="Google Shape;130;p41"/>
          <p:cNvSpPr txBox="1"/>
          <p:nvPr>
            <p:ph idx="1" type="body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41"/>
          <p:cNvSpPr txBox="1"/>
          <p:nvPr>
            <p:ph idx="12" type="sldNum"/>
          </p:nvPr>
        </p:nvSpPr>
        <p:spPr>
          <a:xfrm>
            <a:off x="0" y="0"/>
            <a:ext cx="358413" cy="35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 2">
    <p:bg>
      <p:bgPr>
        <a:gradFill>
          <a:gsLst>
            <a:gs pos="0">
              <a:srgbClr val="000000"/>
            </a:gs>
            <a:gs pos="52000">
              <a:srgbClr val="001E1C"/>
            </a:gs>
            <a:gs pos="100000">
              <a:srgbClr val="006059"/>
            </a:gs>
          </a:gsLst>
          <a:lin ang="5400000" scaled="0"/>
        </a:gra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4" id="133" name="Google Shape;13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90826" y="6016752"/>
            <a:ext cx="2753175" cy="8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2"/>
          <p:cNvSpPr txBox="1"/>
          <p:nvPr>
            <p:ph type="title"/>
          </p:nvPr>
        </p:nvSpPr>
        <p:spPr>
          <a:xfrm>
            <a:off x="628650" y="365128"/>
            <a:ext cx="7886700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5" name="Google Shape;135;p42"/>
          <p:cNvSpPr txBox="1"/>
          <p:nvPr>
            <p:ph idx="12" type="sldNum"/>
          </p:nvPr>
        </p:nvSpPr>
        <p:spPr>
          <a:xfrm>
            <a:off x="0" y="0"/>
            <a:ext cx="358413" cy="35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 2">
    <p:bg>
      <p:bgPr>
        <a:gradFill>
          <a:gsLst>
            <a:gs pos="0">
              <a:srgbClr val="000000"/>
            </a:gs>
            <a:gs pos="52000">
              <a:srgbClr val="001E1C"/>
            </a:gs>
            <a:gs pos="100000">
              <a:srgbClr val="006059"/>
            </a:gs>
          </a:gsLst>
          <a:lin ang="5400000" scaled="0"/>
        </a:gra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4" id="137" name="Google Shape;137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90826" y="6016752"/>
            <a:ext cx="2753175" cy="8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3"/>
          <p:cNvSpPr txBox="1"/>
          <p:nvPr>
            <p:ph type="title"/>
          </p:nvPr>
        </p:nvSpPr>
        <p:spPr>
          <a:xfrm>
            <a:off x="628650" y="365128"/>
            <a:ext cx="7886700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9" name="Google Shape;139;p43"/>
          <p:cNvSpPr txBox="1"/>
          <p:nvPr>
            <p:ph idx="1" type="body"/>
          </p:nvPr>
        </p:nvSpPr>
        <p:spPr>
          <a:xfrm>
            <a:off x="628650" y="1825625"/>
            <a:ext cx="7886700" cy="4180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43"/>
          <p:cNvSpPr txBox="1"/>
          <p:nvPr>
            <p:ph idx="12" type="sldNum"/>
          </p:nvPr>
        </p:nvSpPr>
        <p:spPr>
          <a:xfrm>
            <a:off x="0" y="0"/>
            <a:ext cx="358413" cy="35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/>
          <p:nvPr>
            <p:ph idx="12" type="sldNum"/>
          </p:nvPr>
        </p:nvSpPr>
        <p:spPr>
          <a:xfrm>
            <a:off x="8428176" y="6404352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bg>
      <p:bgPr>
        <a:gradFill>
          <a:gsLst>
            <a:gs pos="0">
              <a:srgbClr val="000000"/>
            </a:gs>
            <a:gs pos="52000">
              <a:srgbClr val="001E1C"/>
            </a:gs>
            <a:gs pos="100000">
              <a:srgbClr val="006059"/>
            </a:gs>
          </a:gsLst>
          <a:lin ang="5400000" scaled="0"/>
        </a:gra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4" id="142" name="Google Shape;142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90826" y="6016752"/>
            <a:ext cx="2753175" cy="8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4"/>
          <p:cNvSpPr txBox="1"/>
          <p:nvPr>
            <p:ph type="title"/>
          </p:nvPr>
        </p:nvSpPr>
        <p:spPr>
          <a:xfrm>
            <a:off x="628650" y="365128"/>
            <a:ext cx="7886700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44" name="Google Shape;144;p44"/>
          <p:cNvSpPr txBox="1"/>
          <p:nvPr>
            <p:ph idx="1" type="body"/>
          </p:nvPr>
        </p:nvSpPr>
        <p:spPr>
          <a:xfrm>
            <a:off x="2" y="6011060"/>
            <a:ext cx="6131860" cy="846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44"/>
          <p:cNvSpPr txBox="1"/>
          <p:nvPr>
            <p:ph idx="12" type="sldNum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rgbClr val="0000FF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5"/>
          <p:cNvSpPr txBox="1"/>
          <p:nvPr>
            <p:ph idx="12" type="sldNum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" type="body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2" type="sldNum"/>
          </p:nvPr>
        </p:nvSpPr>
        <p:spPr>
          <a:xfrm>
            <a:off x="8428176" y="6404352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0" y="6016752"/>
            <a:ext cx="6172200" cy="841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–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»"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722312" y="4406960"/>
            <a:ext cx="7772401" cy="1362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" type="body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2" type="sldNum"/>
          </p:nvPr>
        </p:nvSpPr>
        <p:spPr>
          <a:xfrm>
            <a:off x="8428176" y="6404352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" type="body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indent="-4064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2pPr>
            <a:lvl3pPr indent="-4064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3pPr>
            <a:lvl4pPr indent="-4064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4pPr>
            <a:lvl5pPr indent="-4064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»"/>
              <a:defRPr sz="2800"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8428176" y="6404352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4645054" y="1535112"/>
            <a:ext cx="4041776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2" type="sldNum"/>
          </p:nvPr>
        </p:nvSpPr>
        <p:spPr>
          <a:xfrm>
            <a:off x="8428176" y="6404352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/>
          <p:nvPr>
            <p:ph type="title"/>
          </p:nvPr>
        </p:nvSpPr>
        <p:spPr>
          <a:xfrm>
            <a:off x="457201" y="273050"/>
            <a:ext cx="3008315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" type="body"/>
          </p:nvPr>
        </p:nvSpPr>
        <p:spPr>
          <a:xfrm>
            <a:off x="3575050" y="27311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2" type="body"/>
          </p:nvPr>
        </p:nvSpPr>
        <p:spPr>
          <a:xfrm>
            <a:off x="457201" y="1435103"/>
            <a:ext cx="3008315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2" type="sldNum"/>
          </p:nvPr>
        </p:nvSpPr>
        <p:spPr>
          <a:xfrm>
            <a:off x="8428176" y="6404352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D5B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8428176" y="6404352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pnhp.org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 txBox="1"/>
          <p:nvPr>
            <p:ph idx="4294967295" type="ctrTitle"/>
          </p:nvPr>
        </p:nvSpPr>
        <p:spPr>
          <a:xfrm>
            <a:off x="685800" y="492519"/>
            <a:ext cx="7772400" cy="261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Neurosurgeons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Should support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Medicare for All </a:t>
            </a:r>
            <a:endParaRPr/>
          </a:p>
        </p:txBody>
      </p:sp>
      <p:sp>
        <p:nvSpPr>
          <p:cNvPr id="153" name="Google Shape;153;p1"/>
          <p:cNvSpPr txBox="1"/>
          <p:nvPr>
            <p:ph idx="4294967295" type="subTitle"/>
          </p:nvPr>
        </p:nvSpPr>
        <p:spPr>
          <a:xfrm>
            <a:off x="583475" y="3338314"/>
            <a:ext cx="7977050" cy="2300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9"/>
              <a:buFont typeface="Arial"/>
              <a:buNone/>
            </a:pPr>
            <a:r>
              <a:rPr b="0" i="0" lang="en-US" sz="2349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George Bohmfalk, MD</a:t>
            </a:r>
            <a:r>
              <a:rPr b="0" i="0" lang="en-US" sz="2349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b="0" i="0" lang="en-US" sz="202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past TANS Director; founder, Neurosurgical Associates of Texarkana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22-02-10 at 5.02.33 PM.png" id="213" name="Google Shape;21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3105" y="-1723"/>
            <a:ext cx="5937790" cy="6861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22-02-10 at 5.03.12 PM.png" id="218" name="Google Shape;21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53" y="9111"/>
            <a:ext cx="9150306" cy="515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 txBox="1"/>
          <p:nvPr>
            <p:ph type="title"/>
          </p:nvPr>
        </p:nvSpPr>
        <p:spPr>
          <a:xfrm>
            <a:off x="552646" y="274638"/>
            <a:ext cx="8229601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rPr lang="en-US" sz="4800"/>
              <a:t>Three requests:</a:t>
            </a:r>
            <a:endParaRPr/>
          </a:p>
        </p:txBody>
      </p:sp>
      <p:sp>
        <p:nvSpPr>
          <p:cNvPr id="224" name="Google Shape;224;p12"/>
          <p:cNvSpPr txBox="1"/>
          <p:nvPr>
            <p:ph idx="1" type="body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899" lvl="0" marL="3428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Char char="•"/>
            </a:pPr>
            <a:r>
              <a:rPr lang="en-US" sz="3800"/>
              <a:t>Withdraw AANS &amp; CNS from PAHCF</a:t>
            </a:r>
            <a:endParaRPr/>
          </a:p>
          <a:p>
            <a:pPr indent="-342899" lvl="0" marL="342899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800"/>
              <a:buChar char="•"/>
            </a:pPr>
            <a:r>
              <a:rPr lang="en-US" sz="3800"/>
              <a:t>Offer presentations on Medicare for All at AANS &amp; CNS meetings, in journals</a:t>
            </a:r>
            <a:endParaRPr/>
          </a:p>
          <a:p>
            <a:pPr indent="-342899" lvl="0" marL="342899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800"/>
              <a:buChar char="•"/>
            </a:pPr>
            <a:r>
              <a:rPr lang="en-US" sz="3800"/>
              <a:t>Join </a:t>
            </a:r>
            <a:r>
              <a:rPr lang="en-US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PNHP.org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162" name="Google Shape;16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2" y="0"/>
            <a:ext cx="594263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4"/>
          <p:cNvGrpSpPr/>
          <p:nvPr/>
        </p:nvGrpSpPr>
        <p:grpSpPr>
          <a:xfrm>
            <a:off x="1103880" y="0"/>
            <a:ext cx="7119614" cy="6858000"/>
            <a:chOff x="0" y="0"/>
            <a:chExt cx="7119613" cy="6858000"/>
          </a:xfrm>
        </p:grpSpPr>
        <p:sp>
          <p:nvSpPr>
            <p:cNvPr id="168" name="Google Shape;168;p4"/>
            <p:cNvSpPr/>
            <p:nvPr/>
          </p:nvSpPr>
          <p:spPr>
            <a:xfrm>
              <a:off x="0" y="0"/>
              <a:ext cx="7119613" cy="6858000"/>
            </a:xfrm>
            <a:prstGeom prst="rect">
              <a:avLst/>
            </a:prstGeom>
            <a:solidFill>
              <a:srgbClr val="C6D9F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2.jpeg" id="169" name="Google Shape;169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7119613" cy="6858000"/>
            </a:xfrm>
            <a:prstGeom prst="rect">
              <a:avLst/>
            </a:prstGeom>
            <a:noFill/>
            <a:ln cap="flat" cmpd="sng" w="9525">
              <a:solidFill>
                <a:srgbClr val="DCE6F2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170" name="Google Shape;170;p4"/>
          <p:cNvSpPr txBox="1"/>
          <p:nvPr/>
        </p:nvSpPr>
        <p:spPr>
          <a:xfrm>
            <a:off x="2572691" y="5353063"/>
            <a:ext cx="4061567" cy="774066"/>
          </a:xfrm>
          <a:prstGeom prst="rect">
            <a:avLst/>
          </a:prstGeom>
          <a:solidFill>
            <a:srgbClr val="C6D9F1"/>
          </a:solidFill>
          <a:ln cap="flat" cmpd="sng" w="9525">
            <a:solidFill>
              <a:srgbClr val="C6D9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Lee-Ellen Macon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Special Ed teacher, Baton Rouge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175" name="Google Shape;1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9123" y="-2"/>
            <a:ext cx="6243264" cy="18967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2" id="176" name="Google Shape;17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920" y="1896745"/>
            <a:ext cx="3721101" cy="496125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/>
          <p:nvPr/>
        </p:nvSpPr>
        <p:spPr>
          <a:xfrm>
            <a:off x="4357030" y="2624090"/>
            <a:ext cx="4480561" cy="3114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Lee-Ellen had beaten breast cancer once.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 deductible was $4000.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Bills piled up fast.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June she was out of money.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 sister started a GoFundMe campaign.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 txBox="1"/>
          <p:nvPr>
            <p:ph idx="4294967295" type="ctrTitle"/>
          </p:nvPr>
        </p:nvSpPr>
        <p:spPr>
          <a:xfrm>
            <a:off x="773338" y="78732"/>
            <a:ext cx="7772401" cy="20219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268"/>
              <a:buFont typeface="Calibri"/>
              <a:buNone/>
            </a:pPr>
            <a:r>
              <a:rPr b="0" i="0" lang="en-US" sz="426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Total 2020 US Healthcare spending</a:t>
            </a:r>
            <a:br>
              <a:rPr b="0" i="0" lang="en-US" sz="426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26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$4.1 Trillion </a:t>
            </a:r>
            <a:r>
              <a:rPr b="0" i="0" lang="en-US" sz="329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$12,530 pp</a:t>
            </a:r>
            <a:endParaRPr/>
          </a:p>
        </p:txBody>
      </p:sp>
      <p:sp>
        <p:nvSpPr>
          <p:cNvPr id="183" name="Google Shape;183;p6"/>
          <p:cNvSpPr txBox="1"/>
          <p:nvPr>
            <p:ph idx="4294967295" type="subTitle"/>
          </p:nvPr>
        </p:nvSpPr>
        <p:spPr>
          <a:xfrm>
            <a:off x="981137" y="2095752"/>
            <a:ext cx="7356802" cy="3586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Elephant in the room: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 Healthcare </a:t>
            </a:r>
            <a:r>
              <a:rPr b="1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administrative</a:t>
            </a: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cost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3900"/>
              <a:buFont typeface="Arial"/>
              <a:buNone/>
            </a:pPr>
            <a:r>
              <a:rPr b="0" i="0" lang="en-US" sz="3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34% </a:t>
            </a:r>
            <a:r>
              <a:rPr b="0" i="0" lang="en-US" sz="3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b="0" i="0" lang="en-US" sz="3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&gt; $1 Trillion</a:t>
            </a:r>
            <a:endParaRPr b="0" i="0" sz="29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Insurance companies – 12-20% overhead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Hospital billing depts = 25% of expenses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Physician offices - $85-100K/doc</a:t>
            </a:r>
            <a:endParaRPr/>
          </a:p>
        </p:txBody>
      </p:sp>
      <p:sp>
        <p:nvSpPr>
          <p:cNvPr id="184" name="Google Shape;184;p6"/>
          <p:cNvSpPr txBox="1"/>
          <p:nvPr/>
        </p:nvSpPr>
        <p:spPr>
          <a:xfrm>
            <a:off x="271380" y="6202795"/>
            <a:ext cx="8141101" cy="92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CMS.gov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Himmelstein, Campbell, and Woolhandler, Annals of Internal Medicine, Jan  2020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/>
          <p:nvPr/>
        </p:nvSpPr>
        <p:spPr>
          <a:xfrm>
            <a:off x="594267" y="1001434"/>
            <a:ext cx="914401" cy="678304"/>
          </a:xfrm>
          <a:prstGeom prst="rect">
            <a:avLst/>
          </a:prstGeom>
          <a:solidFill>
            <a:srgbClr val="FCD5B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0" name="Google Shape;190;p7"/>
          <p:cNvGrpSpPr/>
          <p:nvPr/>
        </p:nvGrpSpPr>
        <p:grpSpPr>
          <a:xfrm>
            <a:off x="2397549" y="4915972"/>
            <a:ext cx="1123412" cy="1204366"/>
            <a:chOff x="0" y="0"/>
            <a:chExt cx="1123411" cy="1204364"/>
          </a:xfrm>
        </p:grpSpPr>
        <p:sp>
          <p:nvSpPr>
            <p:cNvPr id="191" name="Google Shape;191;p7"/>
            <p:cNvSpPr/>
            <p:nvPr/>
          </p:nvSpPr>
          <p:spPr>
            <a:xfrm>
              <a:off x="0" y="0"/>
              <a:ext cx="1123411" cy="1204364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rgbClr val="1A1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7"/>
            <p:cNvSpPr txBox="1"/>
            <p:nvPr/>
          </p:nvSpPr>
          <p:spPr>
            <a:xfrm>
              <a:off x="45720" y="137361"/>
              <a:ext cx="1031972" cy="9296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F1DD"/>
                </a:buClr>
                <a:buSzPts val="2000"/>
                <a:buFont typeface="Libre Franklin"/>
                <a:buNone/>
              </a:pPr>
              <a:r>
                <a:rPr b="0" i="0" lang="en-US" sz="2000" u="none" cap="none" strike="noStrike">
                  <a:solidFill>
                    <a:srgbClr val="EBF1DD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New Costs:</a:t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F1DD"/>
                </a:buClr>
                <a:buSzPts val="2000"/>
                <a:buFont typeface="Libre Franklin"/>
                <a:buNone/>
              </a:pPr>
              <a:r>
                <a:rPr b="0" i="0" lang="en-US" sz="2000" u="none" cap="none" strike="noStrike">
                  <a:solidFill>
                    <a:srgbClr val="EBF1DD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$325 B</a:t>
              </a:r>
              <a:endParaRPr/>
            </a:p>
          </p:txBody>
        </p:sp>
      </p:grpSp>
      <p:sp>
        <p:nvSpPr>
          <p:cNvPr id="193" name="Google Shape;193;p7"/>
          <p:cNvSpPr txBox="1"/>
          <p:nvPr/>
        </p:nvSpPr>
        <p:spPr>
          <a:xfrm>
            <a:off x="4625335" y="4232356"/>
            <a:ext cx="4106129" cy="1475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Net savings: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6000"/>
              <a:buFont typeface="Libre Franklin Medium"/>
              <a:buNone/>
            </a:pPr>
            <a:r>
              <a:rPr b="0" i="0" lang="en-US" sz="6000" u="none" cap="none" strike="noStrike">
                <a:solidFill>
                  <a:srgbClr val="008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$425 Billion</a:t>
            </a:r>
            <a:endParaRPr/>
          </a:p>
        </p:txBody>
      </p:sp>
      <p:sp>
        <p:nvSpPr>
          <p:cNvPr id="194" name="Google Shape;194;p7"/>
          <p:cNvSpPr txBox="1"/>
          <p:nvPr/>
        </p:nvSpPr>
        <p:spPr>
          <a:xfrm>
            <a:off x="887266" y="1679737"/>
            <a:ext cx="5267387" cy="1717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Libre Franklin Medium"/>
              <a:buNone/>
            </a:pPr>
            <a:r>
              <a:rPr b="0" i="0" lang="en-US" sz="2800" u="none" cap="none" strike="noStrike">
                <a:solidFill>
                  <a:srgbClr val="008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Savings: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 Medium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Administrative costs	    		$600B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 Medium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Drug &amp; device negotiation  </a:t>
            </a:r>
            <a:r>
              <a:rPr b="0" i="0" lang="en-US" sz="2800" u="sng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 150B</a:t>
            </a:r>
            <a:endParaRPr b="0" i="0" sz="18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 Medium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	</a:t>
            </a:r>
            <a:r>
              <a:rPr b="0" i="0" lang="en-US" sz="2800" u="none" cap="none" strike="noStrike">
                <a:solidFill>
                  <a:srgbClr val="008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Total savings    		     $750B</a:t>
            </a:r>
            <a:endParaRPr/>
          </a:p>
        </p:txBody>
      </p:sp>
      <p:grpSp>
        <p:nvGrpSpPr>
          <p:cNvPr id="195" name="Google Shape;195;p7"/>
          <p:cNvGrpSpPr/>
          <p:nvPr/>
        </p:nvGrpSpPr>
        <p:grpSpPr>
          <a:xfrm>
            <a:off x="1274138" y="3678767"/>
            <a:ext cx="1123413" cy="2441571"/>
            <a:chOff x="0" y="-1"/>
            <a:chExt cx="1123411" cy="2441570"/>
          </a:xfrm>
        </p:grpSpPr>
        <p:sp>
          <p:nvSpPr>
            <p:cNvPr id="196" name="Google Shape;196;p7"/>
            <p:cNvSpPr/>
            <p:nvPr/>
          </p:nvSpPr>
          <p:spPr>
            <a:xfrm>
              <a:off x="0" y="-1"/>
              <a:ext cx="1123411" cy="2441570"/>
            </a:xfrm>
            <a:prstGeom prst="rect">
              <a:avLst/>
            </a:prstGeom>
            <a:solidFill>
              <a:srgbClr val="008000"/>
            </a:solidFill>
            <a:ln cap="flat" cmpd="sng" w="9525">
              <a:solidFill>
                <a:srgbClr val="1A1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45720" y="895664"/>
              <a:ext cx="1031972" cy="650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F1DD"/>
                </a:buClr>
                <a:buSzPts val="2000"/>
                <a:buFont typeface="Libre Franklin"/>
                <a:buNone/>
              </a:pPr>
              <a:r>
                <a:rPr b="0" i="0" lang="en-US" sz="2000" u="none" cap="none" strike="noStrike">
                  <a:solidFill>
                    <a:srgbClr val="EBF1DD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Savings:</a:t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F1DD"/>
                </a:buClr>
                <a:buSzPts val="2000"/>
                <a:buFont typeface="Libre Franklin"/>
                <a:buNone/>
              </a:pPr>
              <a:r>
                <a:rPr b="0" i="0" lang="en-US" sz="2000" u="none" cap="none" strike="noStrike">
                  <a:solidFill>
                    <a:srgbClr val="EBF1DD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$750 B</a:t>
              </a:r>
              <a:endParaRPr/>
            </a:p>
          </p:txBody>
        </p:sp>
      </p:grpSp>
      <p:sp>
        <p:nvSpPr>
          <p:cNvPr id="198" name="Google Shape;198;p7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FF0000"/>
                </a:solidFill>
              </a:rPr>
              <a:t>Medicare for All</a:t>
            </a:r>
            <a:br>
              <a:rPr lang="en-US" sz="3200">
                <a:solidFill>
                  <a:srgbClr val="FF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Would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520">
                <a:solidFill>
                  <a:srgbClr val="000000"/>
                </a:solidFill>
              </a:rPr>
              <a:t>Cover Everyone and Cost Less</a:t>
            </a:r>
            <a:endParaRPr/>
          </a:p>
        </p:txBody>
      </p:sp>
      <p:sp>
        <p:nvSpPr>
          <p:cNvPr id="199" name="Google Shape;199;p7"/>
          <p:cNvSpPr txBox="1"/>
          <p:nvPr/>
        </p:nvSpPr>
        <p:spPr>
          <a:xfrm>
            <a:off x="601058" y="6334605"/>
            <a:ext cx="7957113" cy="37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Himmelstein, Campbell, and Woolhandler, Annals of Internal Medicine, Jan  2020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22-02-11 at 4.32.29 PM.png" id="208" name="Google Shape;20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238" y="24952"/>
            <a:ext cx="9178475" cy="5174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CD5B5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