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23"/>
  </p:notesMasterIdLst>
  <p:sldIdLst>
    <p:sldId id="1625" r:id="rId3"/>
    <p:sldId id="350" r:id="rId4"/>
    <p:sldId id="1623" r:id="rId5"/>
    <p:sldId id="1616" r:id="rId6"/>
    <p:sldId id="1611" r:id="rId7"/>
    <p:sldId id="1613" r:id="rId8"/>
    <p:sldId id="1609" r:id="rId9"/>
    <p:sldId id="1610" r:id="rId10"/>
    <p:sldId id="1626" r:id="rId11"/>
    <p:sldId id="428" r:id="rId12"/>
    <p:sldId id="456" r:id="rId13"/>
    <p:sldId id="460" r:id="rId14"/>
    <p:sldId id="518" r:id="rId15"/>
    <p:sldId id="1614" r:id="rId16"/>
    <p:sldId id="1617" r:id="rId17"/>
    <p:sldId id="1627" r:id="rId18"/>
    <p:sldId id="1628" r:id="rId19"/>
    <p:sldId id="1619" r:id="rId20"/>
    <p:sldId id="1620" r:id="rId21"/>
    <p:sldId id="16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67"/>
    <p:restoredTop sz="89614"/>
  </p:normalViewPr>
  <p:slideViewPr>
    <p:cSldViewPr snapToGrid="0" snapToObjects="1">
      <p:cViewPr varScale="1">
        <p:scale>
          <a:sx n="71" d="100"/>
          <a:sy n="71" d="100"/>
        </p:scale>
        <p:origin x="78"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aomi\Library\Containers\com.apple.mail\Data\Library\Mail%20Downloads\10F9C508-0ABF-4107-908C-DFACA6F2FCA3\EGsli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nzewde:Documents:Professional:Columbia:Conference:tables_nov16.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oleObject" Target="file:///\\Users\naomi\Library\Containers\com.apple.mail\Data\Library\Mail%20Downloads\10F9C508-0ABF-4107-908C-DFACA6F2FCA3\EGslid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Sheet1!$C$2</c:f>
              <c:strCache>
                <c:ptCount val="1"/>
                <c:pt idx="0">
                  <c:v>Black</c:v>
                </c:pt>
              </c:strCache>
            </c:strRef>
          </c:tx>
          <c:spPr>
            <a:ln w="38100" cap="rnd">
              <a:solidFill>
                <a:schemeClr val="accent4">
                  <a:lumMod val="75000"/>
                </a:schemeClr>
              </a:solidFill>
              <a:round/>
            </a:ln>
            <a:effectLst/>
          </c:spPr>
          <c:marker>
            <c:symbol val="none"/>
          </c:marker>
          <c:dLbls>
            <c:dLbl>
              <c:idx val="49"/>
              <c:layout>
                <c:manualLayout>
                  <c:x val="-5.0265396018464916E-5"/>
                  <c:y val="-5.209394792211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0C-3C46-8DE5-0FED1FC4E69D}"/>
                </c:ext>
              </c:extLst>
            </c:dLbl>
            <c:dLbl>
              <c:idx val="98"/>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930C-3C46-8DE5-0FED1FC4E69D}"/>
                </c:ext>
              </c:extLst>
            </c:dLbl>
            <c:spPr>
              <a:noFill/>
              <a:ln>
                <a:noFill/>
              </a:ln>
              <a:effectLst/>
            </c:spPr>
            <c:txPr>
              <a:bodyPr rot="0" spcFirstLastPara="1" vertOverflow="ellipsis" vert="horz" wrap="square" anchor="ctr" anchorCtr="1"/>
              <a:lstStyle/>
              <a:p>
                <a:pPr>
                  <a:defRPr sz="1800" b="0" i="0" u="none" strike="noStrike" kern="1200" baseline="0">
                    <a:solidFill>
                      <a:schemeClr val="accent4">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Sheet1!$A$3:$A$101</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Sheet1!$C$3:$C$101</c:f>
              <c:numCache>
                <c:formatCode>#,##0</c:formatCode>
                <c:ptCount val="99"/>
                <c:pt idx="0">
                  <c:v>-92090</c:v>
                </c:pt>
                <c:pt idx="1">
                  <c:v>-67700</c:v>
                </c:pt>
                <c:pt idx="2">
                  <c:v>-49825</c:v>
                </c:pt>
                <c:pt idx="3">
                  <c:v>-37580</c:v>
                </c:pt>
                <c:pt idx="4">
                  <c:v>-30449</c:v>
                </c:pt>
                <c:pt idx="5">
                  <c:v>-26100</c:v>
                </c:pt>
                <c:pt idx="6">
                  <c:v>-22240</c:v>
                </c:pt>
                <c:pt idx="7">
                  <c:v>-17780</c:v>
                </c:pt>
                <c:pt idx="8">
                  <c:v>-14270</c:v>
                </c:pt>
                <c:pt idx="9">
                  <c:v>-12010</c:v>
                </c:pt>
                <c:pt idx="10">
                  <c:v>-10450</c:v>
                </c:pt>
                <c:pt idx="11">
                  <c:v>-8050</c:v>
                </c:pt>
                <c:pt idx="12">
                  <c:v>-6070</c:v>
                </c:pt>
                <c:pt idx="13">
                  <c:v>-4985</c:v>
                </c:pt>
                <c:pt idx="14">
                  <c:v>-3670</c:v>
                </c:pt>
                <c:pt idx="15">
                  <c:v>-2160</c:v>
                </c:pt>
                <c:pt idx="16">
                  <c:v>-1010</c:v>
                </c:pt>
                <c:pt idx="17">
                  <c:v>-299</c:v>
                </c:pt>
                <c:pt idx="18">
                  <c:v>0</c:v>
                </c:pt>
                <c:pt idx="19">
                  <c:v>1</c:v>
                </c:pt>
                <c:pt idx="20">
                  <c:v>50</c:v>
                </c:pt>
                <c:pt idx="21">
                  <c:v>130</c:v>
                </c:pt>
                <c:pt idx="22">
                  <c:v>200</c:v>
                </c:pt>
                <c:pt idx="23">
                  <c:v>300</c:v>
                </c:pt>
                <c:pt idx="24">
                  <c:v>401</c:v>
                </c:pt>
                <c:pt idx="25">
                  <c:v>630</c:v>
                </c:pt>
                <c:pt idx="26">
                  <c:v>730</c:v>
                </c:pt>
                <c:pt idx="27">
                  <c:v>900</c:v>
                </c:pt>
                <c:pt idx="28">
                  <c:v>1070</c:v>
                </c:pt>
                <c:pt idx="29">
                  <c:v>1340</c:v>
                </c:pt>
                <c:pt idx="30">
                  <c:v>1750</c:v>
                </c:pt>
                <c:pt idx="31">
                  <c:v>2116</c:v>
                </c:pt>
                <c:pt idx="32">
                  <c:v>2990</c:v>
                </c:pt>
                <c:pt idx="33">
                  <c:v>3480</c:v>
                </c:pt>
                <c:pt idx="34">
                  <c:v>4030</c:v>
                </c:pt>
                <c:pt idx="35">
                  <c:v>4500</c:v>
                </c:pt>
                <c:pt idx="36">
                  <c:v>5000</c:v>
                </c:pt>
                <c:pt idx="37">
                  <c:v>5261</c:v>
                </c:pt>
                <c:pt idx="38">
                  <c:v>5500</c:v>
                </c:pt>
                <c:pt idx="39">
                  <c:v>6100</c:v>
                </c:pt>
                <c:pt idx="40">
                  <c:v>6631</c:v>
                </c:pt>
                <c:pt idx="41">
                  <c:v>7400</c:v>
                </c:pt>
                <c:pt idx="42">
                  <c:v>8290</c:v>
                </c:pt>
                <c:pt idx="43">
                  <c:v>9000</c:v>
                </c:pt>
                <c:pt idx="44">
                  <c:v>10100</c:v>
                </c:pt>
                <c:pt idx="45">
                  <c:v>11170</c:v>
                </c:pt>
                <c:pt idx="46">
                  <c:v>12010</c:v>
                </c:pt>
                <c:pt idx="47">
                  <c:v>13500</c:v>
                </c:pt>
                <c:pt idx="48">
                  <c:v>14570</c:v>
                </c:pt>
                <c:pt idx="49">
                  <c:v>16300</c:v>
                </c:pt>
                <c:pt idx="50">
                  <c:v>18080</c:v>
                </c:pt>
                <c:pt idx="51">
                  <c:v>19500</c:v>
                </c:pt>
                <c:pt idx="52">
                  <c:v>22140</c:v>
                </c:pt>
                <c:pt idx="53">
                  <c:v>24790</c:v>
                </c:pt>
                <c:pt idx="54">
                  <c:v>27140</c:v>
                </c:pt>
                <c:pt idx="55">
                  <c:v>30000</c:v>
                </c:pt>
                <c:pt idx="56">
                  <c:v>32900</c:v>
                </c:pt>
                <c:pt idx="57">
                  <c:v>35130</c:v>
                </c:pt>
                <c:pt idx="58">
                  <c:v>38100</c:v>
                </c:pt>
                <c:pt idx="59">
                  <c:v>40000</c:v>
                </c:pt>
                <c:pt idx="60">
                  <c:v>41200</c:v>
                </c:pt>
                <c:pt idx="61">
                  <c:v>43380</c:v>
                </c:pt>
                <c:pt idx="62">
                  <c:v>45570</c:v>
                </c:pt>
                <c:pt idx="63">
                  <c:v>48443</c:v>
                </c:pt>
                <c:pt idx="64">
                  <c:v>53240</c:v>
                </c:pt>
                <c:pt idx="65">
                  <c:v>57140</c:v>
                </c:pt>
                <c:pt idx="66">
                  <c:v>61150</c:v>
                </c:pt>
                <c:pt idx="67">
                  <c:v>68200</c:v>
                </c:pt>
                <c:pt idx="68">
                  <c:v>72500</c:v>
                </c:pt>
                <c:pt idx="69">
                  <c:v>77680</c:v>
                </c:pt>
                <c:pt idx="70">
                  <c:v>80220</c:v>
                </c:pt>
                <c:pt idx="71">
                  <c:v>85260</c:v>
                </c:pt>
                <c:pt idx="72">
                  <c:v>89210</c:v>
                </c:pt>
                <c:pt idx="73">
                  <c:v>92660</c:v>
                </c:pt>
                <c:pt idx="74">
                  <c:v>97500</c:v>
                </c:pt>
                <c:pt idx="75">
                  <c:v>103340</c:v>
                </c:pt>
                <c:pt idx="76">
                  <c:v>109400</c:v>
                </c:pt>
                <c:pt idx="77">
                  <c:v>115790</c:v>
                </c:pt>
                <c:pt idx="78">
                  <c:v>125820</c:v>
                </c:pt>
                <c:pt idx="79">
                  <c:v>130390</c:v>
                </c:pt>
                <c:pt idx="80">
                  <c:v>143000</c:v>
                </c:pt>
                <c:pt idx="81">
                  <c:v>152650</c:v>
                </c:pt>
                <c:pt idx="82">
                  <c:v>161050</c:v>
                </c:pt>
                <c:pt idx="83">
                  <c:v>179230</c:v>
                </c:pt>
                <c:pt idx="84">
                  <c:v>190550</c:v>
                </c:pt>
                <c:pt idx="85">
                  <c:v>204400</c:v>
                </c:pt>
                <c:pt idx="86">
                  <c:v>228000</c:v>
                </c:pt>
                <c:pt idx="87">
                  <c:v>243500</c:v>
                </c:pt>
                <c:pt idx="88">
                  <c:v>266300</c:v>
                </c:pt>
                <c:pt idx="89">
                  <c:v>286700</c:v>
                </c:pt>
                <c:pt idx="90">
                  <c:v>307600</c:v>
                </c:pt>
                <c:pt idx="91">
                  <c:v>337820</c:v>
                </c:pt>
                <c:pt idx="92">
                  <c:v>389500</c:v>
                </c:pt>
                <c:pt idx="93">
                  <c:v>408000</c:v>
                </c:pt>
                <c:pt idx="94">
                  <c:v>460000</c:v>
                </c:pt>
                <c:pt idx="95">
                  <c:v>530050</c:v>
                </c:pt>
                <c:pt idx="96">
                  <c:v>678190</c:v>
                </c:pt>
                <c:pt idx="97">
                  <c:v>946900</c:v>
                </c:pt>
                <c:pt idx="98">
                  <c:v>1622950</c:v>
                </c:pt>
              </c:numCache>
            </c:numRef>
          </c:yVal>
          <c:smooth val="1"/>
          <c:extLst>
            <c:ext xmlns:c16="http://schemas.microsoft.com/office/drawing/2014/chart" uri="{C3380CC4-5D6E-409C-BE32-E72D297353CC}">
              <c16:uniqueId val="{00000001-930C-3C46-8DE5-0FED1FC4E69D}"/>
            </c:ext>
          </c:extLst>
        </c:ser>
        <c:ser>
          <c:idx val="1"/>
          <c:order val="1"/>
          <c:tx>
            <c:strRef>
              <c:f>Sheet1!$D$2</c:f>
              <c:strCache>
                <c:ptCount val="1"/>
                <c:pt idx="0">
                  <c:v>White</c:v>
                </c:pt>
              </c:strCache>
            </c:strRef>
          </c:tx>
          <c:spPr>
            <a:ln w="38100" cap="rnd">
              <a:solidFill>
                <a:schemeClr val="accent6">
                  <a:lumMod val="75000"/>
                </a:schemeClr>
              </a:solidFill>
              <a:round/>
            </a:ln>
            <a:effectLst/>
          </c:spPr>
          <c:marker>
            <c:symbol val="none"/>
          </c:marker>
          <c:dLbls>
            <c:dLbl>
              <c:idx val="49"/>
              <c:layout>
                <c:manualLayout>
                  <c:x val="-7.3122314008238293E-2"/>
                  <c:y val="-8.7924148065423813E-2"/>
                </c:manualLayout>
              </c:layout>
              <c:spPr>
                <a:noFill/>
                <a:ln>
                  <a:noFill/>
                </a:ln>
                <a:effectLst/>
              </c:spPr>
              <c:txPr>
                <a:bodyPr rot="0" spcFirstLastPara="1" vertOverflow="ellipsis" vert="horz" wrap="square" anchor="ctr" anchorCtr="1"/>
                <a:lstStyle/>
                <a:p>
                  <a:pPr>
                    <a:defRPr sz="1800" b="0" i="0" u="none" strike="noStrike" kern="1200" baseline="0">
                      <a:solidFill>
                        <a:schemeClr val="accent6">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0C-3C46-8DE5-0FED1FC4E69D}"/>
                </c:ext>
              </c:extLst>
            </c:dLbl>
            <c:dLbl>
              <c:idx val="98"/>
              <c:spPr>
                <a:noFill/>
                <a:ln>
                  <a:noFill/>
                </a:ln>
                <a:effectLst/>
              </c:spPr>
              <c:txPr>
                <a:bodyPr rot="0" spcFirstLastPara="1" vertOverflow="ellipsis" vert="horz" wrap="square" anchor="ctr" anchorCtr="1"/>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30C-3C46-8DE5-0FED1FC4E69D}"/>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Sheet1!$A$3:$A$101</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Sheet1!$D$3:$D$101</c:f>
              <c:numCache>
                <c:formatCode>#,##0</c:formatCode>
                <c:ptCount val="99"/>
                <c:pt idx="0">
                  <c:v>-71930</c:v>
                </c:pt>
                <c:pt idx="1">
                  <c:v>-44800</c:v>
                </c:pt>
                <c:pt idx="2">
                  <c:v>-29390</c:v>
                </c:pt>
                <c:pt idx="3">
                  <c:v>-20100</c:v>
                </c:pt>
                <c:pt idx="4">
                  <c:v>-11850</c:v>
                </c:pt>
                <c:pt idx="5">
                  <c:v>-8080</c:v>
                </c:pt>
                <c:pt idx="6">
                  <c:v>-4800</c:v>
                </c:pt>
                <c:pt idx="7">
                  <c:v>-2100</c:v>
                </c:pt>
                <c:pt idx="8">
                  <c:v>-130</c:v>
                </c:pt>
                <c:pt idx="9">
                  <c:v>250</c:v>
                </c:pt>
                <c:pt idx="10">
                  <c:v>910</c:v>
                </c:pt>
                <c:pt idx="11">
                  <c:v>1700</c:v>
                </c:pt>
                <c:pt idx="12">
                  <c:v>3100</c:v>
                </c:pt>
                <c:pt idx="13">
                  <c:v>4300</c:v>
                </c:pt>
                <c:pt idx="14">
                  <c:v>5205</c:v>
                </c:pt>
                <c:pt idx="15">
                  <c:v>6501</c:v>
                </c:pt>
                <c:pt idx="16">
                  <c:v>8200</c:v>
                </c:pt>
                <c:pt idx="17">
                  <c:v>9910</c:v>
                </c:pt>
                <c:pt idx="18">
                  <c:v>11380</c:v>
                </c:pt>
                <c:pt idx="19">
                  <c:v>13400</c:v>
                </c:pt>
                <c:pt idx="20">
                  <c:v>16340</c:v>
                </c:pt>
                <c:pt idx="21">
                  <c:v>18700</c:v>
                </c:pt>
                <c:pt idx="22">
                  <c:v>21510</c:v>
                </c:pt>
                <c:pt idx="23">
                  <c:v>23530</c:v>
                </c:pt>
                <c:pt idx="24">
                  <c:v>26550</c:v>
                </c:pt>
                <c:pt idx="25">
                  <c:v>29460</c:v>
                </c:pt>
                <c:pt idx="26">
                  <c:v>32200</c:v>
                </c:pt>
                <c:pt idx="27">
                  <c:v>35510</c:v>
                </c:pt>
                <c:pt idx="28">
                  <c:v>40000</c:v>
                </c:pt>
                <c:pt idx="29">
                  <c:v>44500</c:v>
                </c:pt>
                <c:pt idx="30">
                  <c:v>49000</c:v>
                </c:pt>
                <c:pt idx="31">
                  <c:v>53560</c:v>
                </c:pt>
                <c:pt idx="32">
                  <c:v>59370</c:v>
                </c:pt>
                <c:pt idx="33">
                  <c:v>63930</c:v>
                </c:pt>
                <c:pt idx="34">
                  <c:v>67500</c:v>
                </c:pt>
                <c:pt idx="35">
                  <c:v>72500</c:v>
                </c:pt>
                <c:pt idx="36">
                  <c:v>79000</c:v>
                </c:pt>
                <c:pt idx="37">
                  <c:v>83020</c:v>
                </c:pt>
                <c:pt idx="38">
                  <c:v>88570</c:v>
                </c:pt>
                <c:pt idx="39">
                  <c:v>94140</c:v>
                </c:pt>
                <c:pt idx="40">
                  <c:v>99640</c:v>
                </c:pt>
                <c:pt idx="41">
                  <c:v>104000</c:v>
                </c:pt>
                <c:pt idx="42">
                  <c:v>110300</c:v>
                </c:pt>
                <c:pt idx="43">
                  <c:v>115000</c:v>
                </c:pt>
                <c:pt idx="44">
                  <c:v>122500</c:v>
                </c:pt>
                <c:pt idx="45">
                  <c:v>130130</c:v>
                </c:pt>
                <c:pt idx="46">
                  <c:v>140000</c:v>
                </c:pt>
                <c:pt idx="47">
                  <c:v>147100</c:v>
                </c:pt>
                <c:pt idx="48">
                  <c:v>154900</c:v>
                </c:pt>
                <c:pt idx="49">
                  <c:v>162770</c:v>
                </c:pt>
                <c:pt idx="50">
                  <c:v>171250</c:v>
                </c:pt>
                <c:pt idx="51">
                  <c:v>179700</c:v>
                </c:pt>
                <c:pt idx="52">
                  <c:v>187500</c:v>
                </c:pt>
                <c:pt idx="53">
                  <c:v>194200</c:v>
                </c:pt>
                <c:pt idx="54">
                  <c:v>203200</c:v>
                </c:pt>
                <c:pt idx="55">
                  <c:v>213900</c:v>
                </c:pt>
                <c:pt idx="56">
                  <c:v>223200</c:v>
                </c:pt>
                <c:pt idx="57">
                  <c:v>230100</c:v>
                </c:pt>
                <c:pt idx="58">
                  <c:v>239100</c:v>
                </c:pt>
                <c:pt idx="59">
                  <c:v>249250</c:v>
                </c:pt>
                <c:pt idx="60">
                  <c:v>261000</c:v>
                </c:pt>
                <c:pt idx="61">
                  <c:v>271790</c:v>
                </c:pt>
                <c:pt idx="62">
                  <c:v>282340</c:v>
                </c:pt>
                <c:pt idx="63">
                  <c:v>297000</c:v>
                </c:pt>
                <c:pt idx="64">
                  <c:v>311500</c:v>
                </c:pt>
                <c:pt idx="65">
                  <c:v>320920</c:v>
                </c:pt>
                <c:pt idx="66">
                  <c:v>338400</c:v>
                </c:pt>
                <c:pt idx="67">
                  <c:v>357500</c:v>
                </c:pt>
                <c:pt idx="68">
                  <c:v>379600</c:v>
                </c:pt>
                <c:pt idx="69">
                  <c:v>400100</c:v>
                </c:pt>
                <c:pt idx="70">
                  <c:v>414598.59375</c:v>
                </c:pt>
                <c:pt idx="71">
                  <c:v>436400</c:v>
                </c:pt>
                <c:pt idx="72">
                  <c:v>460250</c:v>
                </c:pt>
                <c:pt idx="73">
                  <c:v>486000</c:v>
                </c:pt>
                <c:pt idx="74">
                  <c:v>517780</c:v>
                </c:pt>
                <c:pt idx="75">
                  <c:v>549600</c:v>
                </c:pt>
                <c:pt idx="76">
                  <c:v>586500</c:v>
                </c:pt>
                <c:pt idx="77">
                  <c:v>616590</c:v>
                </c:pt>
                <c:pt idx="78">
                  <c:v>658500</c:v>
                </c:pt>
                <c:pt idx="79">
                  <c:v>698700</c:v>
                </c:pt>
                <c:pt idx="80">
                  <c:v>753000</c:v>
                </c:pt>
                <c:pt idx="81">
                  <c:v>811200</c:v>
                </c:pt>
                <c:pt idx="82">
                  <c:v>866300</c:v>
                </c:pt>
                <c:pt idx="83">
                  <c:v>941040</c:v>
                </c:pt>
                <c:pt idx="84">
                  <c:v>1015000</c:v>
                </c:pt>
                <c:pt idx="85">
                  <c:v>1099500</c:v>
                </c:pt>
                <c:pt idx="86">
                  <c:v>1187570</c:v>
                </c:pt>
                <c:pt idx="87">
                  <c:v>1286800</c:v>
                </c:pt>
                <c:pt idx="88">
                  <c:v>1397100</c:v>
                </c:pt>
                <c:pt idx="89">
                  <c:v>1540700</c:v>
                </c:pt>
                <c:pt idx="90">
                  <c:v>1728000</c:v>
                </c:pt>
                <c:pt idx="91">
                  <c:v>1986400</c:v>
                </c:pt>
                <c:pt idx="92">
                  <c:v>2288000</c:v>
                </c:pt>
                <c:pt idx="93">
                  <c:v>2549500</c:v>
                </c:pt>
                <c:pt idx="94">
                  <c:v>2939000</c:v>
                </c:pt>
                <c:pt idx="95">
                  <c:v>3657400</c:v>
                </c:pt>
                <c:pt idx="96">
                  <c:v>5047405</c:v>
                </c:pt>
                <c:pt idx="97">
                  <c:v>7696400</c:v>
                </c:pt>
                <c:pt idx="98">
                  <c:v>12206400</c:v>
                </c:pt>
              </c:numCache>
            </c:numRef>
          </c:yVal>
          <c:smooth val="1"/>
          <c:extLst>
            <c:ext xmlns:c16="http://schemas.microsoft.com/office/drawing/2014/chart" uri="{C3380CC4-5D6E-409C-BE32-E72D297353CC}">
              <c16:uniqueId val="{00000003-930C-3C46-8DE5-0FED1FC4E69D}"/>
            </c:ext>
          </c:extLst>
        </c:ser>
        <c:dLbls>
          <c:showLegendKey val="0"/>
          <c:showVal val="0"/>
          <c:showCatName val="0"/>
          <c:showSerName val="0"/>
          <c:showPercent val="0"/>
          <c:showBubbleSize val="0"/>
        </c:dLbls>
        <c:axId val="1761988399"/>
        <c:axId val="1761683487"/>
      </c:scatterChart>
      <c:valAx>
        <c:axId val="1761988399"/>
        <c:scaling>
          <c:orientation val="minMax"/>
          <c:max val="10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1683487"/>
        <c:crosses val="autoZero"/>
        <c:crossBetween val="midCat"/>
      </c:valAx>
      <c:valAx>
        <c:axId val="1761683487"/>
        <c:scaling>
          <c:orientation val="minMax"/>
          <c:max val="1300000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198839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Sheet1!$G$16</c:f>
              <c:strCache>
                <c:ptCount val="1"/>
                <c:pt idx="0">
                  <c:v>Had medical problem but did not visit doctor because of cost in the past year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Sheet1!$H$13:$K$14</c:f>
              <c:multiLvlStrCache>
                <c:ptCount val="4"/>
                <c:lvl>
                  <c:pt idx="0">
                    <c:v>Low income</c:v>
                  </c:pt>
                  <c:pt idx="1">
                    <c:v>High Income</c:v>
                  </c:pt>
                  <c:pt idx="2">
                    <c:v>Low income</c:v>
                  </c:pt>
                  <c:pt idx="3">
                    <c:v>High Income</c:v>
                  </c:pt>
                </c:lvl>
                <c:lvl>
                  <c:pt idx="0">
                    <c:v>US</c:v>
                  </c:pt>
                  <c:pt idx="2">
                    <c:v>Other Countries</c:v>
                  </c:pt>
                </c:lvl>
              </c:multiLvlStrCache>
            </c:multiLvlStrRef>
          </c:cat>
          <c:val>
            <c:numRef>
              <c:f>Sheet1!$H$16:$K$16</c:f>
              <c:numCache>
                <c:formatCode>General</c:formatCode>
                <c:ptCount val="4"/>
                <c:pt idx="0">
                  <c:v>39</c:v>
                </c:pt>
                <c:pt idx="1">
                  <c:v>17</c:v>
                </c:pt>
                <c:pt idx="2">
                  <c:v>10.6</c:v>
                </c:pt>
                <c:pt idx="3">
                  <c:v>5</c:v>
                </c:pt>
              </c:numCache>
            </c:numRef>
          </c:val>
          <c:extLst>
            <c:ext xmlns:c16="http://schemas.microsoft.com/office/drawing/2014/chart" uri="{C3380CC4-5D6E-409C-BE32-E72D297353CC}">
              <c16:uniqueId val="{00000000-2D93-BC48-8411-FE13776CD5A8}"/>
            </c:ext>
          </c:extLst>
        </c:ser>
        <c:dLbls>
          <c:showLegendKey val="0"/>
          <c:showVal val="1"/>
          <c:showCatName val="0"/>
          <c:showSerName val="0"/>
          <c:showPercent val="0"/>
          <c:showBubbleSize val="0"/>
        </c:dLbls>
        <c:gapWidth val="219"/>
        <c:overlap val="-27"/>
        <c:axId val="397313247"/>
        <c:axId val="396576943"/>
      </c:barChart>
      <c:catAx>
        <c:axId val="39731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6576943"/>
        <c:crosses val="autoZero"/>
        <c:auto val="1"/>
        <c:lblAlgn val="ctr"/>
        <c:lblOffset val="100"/>
        <c:noMultiLvlLbl val="0"/>
      </c:catAx>
      <c:valAx>
        <c:axId val="396576943"/>
        <c:scaling>
          <c:orientation val="minMax"/>
        </c:scaling>
        <c:delete val="1"/>
        <c:axPos val="l"/>
        <c:numFmt formatCode="General" sourceLinked="1"/>
        <c:majorTickMark val="none"/>
        <c:minorTickMark val="none"/>
        <c:tickLblPos val="nextTo"/>
        <c:crossAx val="3973132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61336449401564E-3"/>
          <c:y val="1.2875812460992416E-3"/>
          <c:w val="0.99839386635505989"/>
          <c:h val="0.91355203909669969"/>
        </c:manualLayout>
      </c:layout>
      <c:lineChart>
        <c:grouping val="standard"/>
        <c:varyColors val="0"/>
        <c:ser>
          <c:idx val="0"/>
          <c:order val="0"/>
          <c:tx>
            <c:strRef>
              <c:f>Sheet1!$B$1</c:f>
              <c:strCache>
                <c:ptCount val="1"/>
                <c:pt idx="0">
                  <c:v>Premium contrubution</c:v>
                </c:pt>
              </c:strCache>
            </c:strRef>
          </c:tx>
          <c:spPr>
            <a:ln w="28575" cap="rnd">
              <a:solidFill>
                <a:schemeClr val="bg2"/>
              </a:solidFill>
              <a:round/>
            </a:ln>
            <a:effectLst/>
          </c:spPr>
          <c:marker>
            <c:symbol val="circle"/>
            <c:size val="7"/>
            <c:spPr>
              <a:solidFill>
                <a:schemeClr val="bg2"/>
              </a:solidFill>
              <a:ln w="9525">
                <a:solidFill>
                  <a:schemeClr val="bg2"/>
                </a:solidFill>
              </a:ln>
              <a:effectLst/>
            </c:spPr>
          </c:marker>
          <c:dLbls>
            <c:dLbl>
              <c:idx val="1"/>
              <c:layout>
                <c:manualLayout>
                  <c:x val="-2.4954091738335678E-2"/>
                  <c:y val="5.0739425808872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A8-1946-99C7-7C2A7B5FC3F4}"/>
                </c:ext>
              </c:extLst>
            </c:dLbl>
            <c:dLbl>
              <c:idx val="4"/>
              <c:layout>
                <c:manualLayout>
                  <c:x val="-3.6323679117411262E-3"/>
                  <c:y val="4.31971363545530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A8-1946-99C7-7C2A7B5FC3F4}"/>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2008 to 2010</c:v>
                </c:pt>
                <c:pt idx="1">
                  <c:v>2010 to 2012</c:v>
                </c:pt>
                <c:pt idx="2">
                  <c:v>2012 to 2014</c:v>
                </c:pt>
                <c:pt idx="3">
                  <c:v>2014 to 2016</c:v>
                </c:pt>
                <c:pt idx="4">
                  <c:v>2016 to 2018</c:v>
                </c:pt>
              </c:strCache>
            </c:strRef>
          </c:cat>
          <c:val>
            <c:numRef>
              <c:f>Sheet1!$B$2:$B$6</c:f>
              <c:numCache>
                <c:formatCode>0.0%</c:formatCode>
                <c:ptCount val="5"/>
                <c:pt idx="0">
                  <c:v>4.6787596678453447E-2</c:v>
                </c:pt>
                <c:pt idx="1">
                  <c:v>6.4476041861665889E-2</c:v>
                </c:pt>
                <c:pt idx="2">
                  <c:v>4.5253145528829197E-2</c:v>
                </c:pt>
                <c:pt idx="3">
                  <c:v>4.864056133656236E-2</c:v>
                </c:pt>
                <c:pt idx="4">
                  <c:v>4.1840726198314915E-2</c:v>
                </c:pt>
              </c:numCache>
            </c:numRef>
          </c:val>
          <c:smooth val="0"/>
          <c:extLst>
            <c:ext xmlns:c16="http://schemas.microsoft.com/office/drawing/2014/chart" uri="{C3380CC4-5D6E-409C-BE32-E72D297353CC}">
              <c16:uniqueId val="{00000002-2EA8-1946-99C7-7C2A7B5FC3F4}"/>
            </c:ext>
          </c:extLst>
        </c:ser>
        <c:ser>
          <c:idx val="1"/>
          <c:order val="1"/>
          <c:tx>
            <c:strRef>
              <c:f>Sheet1!$C$1</c:f>
              <c:strCache>
                <c:ptCount val="1"/>
                <c:pt idx="0">
                  <c:v>Deductible</c:v>
                </c:pt>
              </c:strCache>
            </c:strRef>
          </c:tx>
          <c:spPr>
            <a:ln w="28575" cap="rnd">
              <a:solidFill>
                <a:schemeClr val="tx2"/>
              </a:solidFill>
              <a:round/>
            </a:ln>
            <a:effectLst/>
          </c:spPr>
          <c:marker>
            <c:symbol val="circle"/>
            <c:size val="7"/>
            <c:spPr>
              <a:solidFill>
                <a:schemeClr val="accent1"/>
              </a:solidFill>
              <a:ln w="9525">
                <a:solidFill>
                  <a:schemeClr val="accent1"/>
                </a:solidFill>
              </a:ln>
              <a:effectLst/>
            </c:spPr>
          </c:marker>
          <c:dLbls>
            <c:dLbl>
              <c:idx val="1"/>
              <c:layout>
                <c:manualLayout>
                  <c:x val="-4.782158058250518E-3"/>
                  <c:y val="-3.5794755831501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A8-1946-99C7-7C2A7B5FC3F4}"/>
                </c:ext>
              </c:extLst>
            </c:dLbl>
            <c:dLbl>
              <c:idx val="4"/>
              <c:layout>
                <c:manualLayout>
                  <c:x val="-5.0095914137863401E-3"/>
                  <c:y val="-7.93598873684821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A8-1946-99C7-7C2A7B5FC3F4}"/>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2008 to 2010</c:v>
                </c:pt>
                <c:pt idx="1">
                  <c:v>2010 to 2012</c:v>
                </c:pt>
                <c:pt idx="2">
                  <c:v>2012 to 2014</c:v>
                </c:pt>
                <c:pt idx="3">
                  <c:v>2014 to 2016</c:v>
                </c:pt>
                <c:pt idx="4">
                  <c:v>2016 to 2018</c:v>
                </c:pt>
              </c:strCache>
            </c:strRef>
          </c:cat>
          <c:val>
            <c:numRef>
              <c:f>Sheet1!$C$2:$C$6</c:f>
              <c:numCache>
                <c:formatCode>0.0%</c:formatCode>
                <c:ptCount val="5"/>
                <c:pt idx="0">
                  <c:v>8.8791590722339109E-2</c:v>
                </c:pt>
                <c:pt idx="1">
                  <c:v>8.0798822432245343E-2</c:v>
                </c:pt>
                <c:pt idx="2">
                  <c:v>7.5138148788568282E-2</c:v>
                </c:pt>
                <c:pt idx="3">
                  <c:v>8.5613185206641296E-2</c:v>
                </c:pt>
                <c:pt idx="4">
                  <c:v>4.7653983975338265E-2</c:v>
                </c:pt>
              </c:numCache>
            </c:numRef>
          </c:val>
          <c:smooth val="0"/>
          <c:extLst>
            <c:ext xmlns:c16="http://schemas.microsoft.com/office/drawing/2014/chart" uri="{C3380CC4-5D6E-409C-BE32-E72D297353CC}">
              <c16:uniqueId val="{00000005-2EA8-1946-99C7-7C2A7B5FC3F4}"/>
            </c:ext>
          </c:extLst>
        </c:ser>
        <c:ser>
          <c:idx val="3"/>
          <c:order val="3"/>
          <c:tx>
            <c:strRef>
              <c:f>Sheet1!$E$1</c:f>
              <c:strCache>
                <c:ptCount val="1"/>
                <c:pt idx="0">
                  <c:v>Median income</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4"/>
              <c:layout>
                <c:manualLayout>
                  <c:x val="-3.6752776333013174E-3"/>
                  <c:y val="5.05777617250007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A8-1946-99C7-7C2A7B5FC3F4}"/>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2008 to 2010</c:v>
                </c:pt>
                <c:pt idx="1">
                  <c:v>2010 to 2012</c:v>
                </c:pt>
                <c:pt idx="2">
                  <c:v>2012 to 2014</c:v>
                </c:pt>
                <c:pt idx="3">
                  <c:v>2014 to 2016</c:v>
                </c:pt>
                <c:pt idx="4">
                  <c:v>2016 to 2018</c:v>
                </c:pt>
              </c:strCache>
            </c:strRef>
          </c:cat>
          <c:val>
            <c:numRef>
              <c:f>Sheet1!$E$2:$E$6</c:f>
              <c:numCache>
                <c:formatCode>General</c:formatCode>
                <c:ptCount val="5"/>
                <c:pt idx="0">
                  <c:v>-1.5114219820389518E-2</c:v>
                </c:pt>
                <c:pt idx="1">
                  <c:v>5.7218136570709177E-3</c:v>
                </c:pt>
                <c:pt idx="2">
                  <c:v>3.7749043325541631E-2</c:v>
                </c:pt>
                <c:pt idx="3">
                  <c:v>3.5132841716462915E-2</c:v>
                </c:pt>
                <c:pt idx="4">
                  <c:v>3.4389676346957998E-2</c:v>
                </c:pt>
              </c:numCache>
            </c:numRef>
          </c:val>
          <c:smooth val="0"/>
          <c:extLst>
            <c:ext xmlns:c16="http://schemas.microsoft.com/office/drawing/2014/chart" uri="{C3380CC4-5D6E-409C-BE32-E72D297353CC}">
              <c16:uniqueId val="{00000007-2EA8-1946-99C7-7C2A7B5FC3F4}"/>
            </c:ext>
          </c:extLst>
        </c:ser>
        <c:dLbls>
          <c:dLblPos val="t"/>
          <c:showLegendKey val="0"/>
          <c:showVal val="1"/>
          <c:showCatName val="0"/>
          <c:showSerName val="0"/>
          <c:showPercent val="0"/>
          <c:showBubbleSize val="0"/>
        </c:dLbls>
        <c:marker val="1"/>
        <c:smooth val="0"/>
        <c:axId val="349090832"/>
        <c:axId val="34928442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Premium + Deductible</c:v>
                      </c:pt>
                    </c:strCache>
                  </c:strRef>
                </c:tx>
                <c:spPr>
                  <a:ln w="38100" cap="rnd">
                    <a:solidFill>
                      <a:schemeClr val="accent5">
                        <a:lumMod val="75000"/>
                      </a:schemeClr>
                    </a:solidFill>
                    <a:round/>
                  </a:ln>
                  <a:effectLst/>
                </c:spPr>
                <c:marker>
                  <c:symbol val="none"/>
                </c:marker>
                <c:dLbls>
                  <c:dLbl>
                    <c:idx val="1"/>
                    <c:delete val="1"/>
                    <c:extLst>
                      <c:ext uri="{CE6537A1-D6FC-4f65-9D91-7224C49458BB}"/>
                      <c:ext xmlns:c16="http://schemas.microsoft.com/office/drawing/2014/chart" uri="{C3380CC4-5D6E-409C-BE32-E72D297353CC}">
                        <c16:uniqueId val="{00000008-2EA8-1946-99C7-7C2A7B5FC3F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2008 to 2010</c:v>
                      </c:pt>
                      <c:pt idx="1">
                        <c:v>2010 to 2012</c:v>
                      </c:pt>
                      <c:pt idx="2">
                        <c:v>2012 to 2014</c:v>
                      </c:pt>
                      <c:pt idx="3">
                        <c:v>2014 to 2016</c:v>
                      </c:pt>
                      <c:pt idx="4">
                        <c:v>2016 to 2018</c:v>
                      </c:pt>
                    </c:strCache>
                  </c:strRef>
                </c:cat>
                <c:val>
                  <c:numRef>
                    <c:extLst>
                      <c:ext uri="{02D57815-91ED-43cb-92C2-25804820EDAC}">
                        <c15:formulaRef>
                          <c15:sqref>Sheet1!$D$2:$D$6</c15:sqref>
                        </c15:formulaRef>
                      </c:ext>
                    </c:extLst>
                    <c:numCache>
                      <c:formatCode>0.0%</c:formatCode>
                      <c:ptCount val="5"/>
                      <c:pt idx="0">
                        <c:v>6.1566331852643597E-2</c:v>
                      </c:pt>
                      <c:pt idx="1">
                        <c:v>7.0469260119162991E-2</c:v>
                      </c:pt>
                      <c:pt idx="2">
                        <c:v>5.6395619613102799E-2</c:v>
                      </c:pt>
                      <c:pt idx="3">
                        <c:v>6.314403039183647E-2</c:v>
                      </c:pt>
                      <c:pt idx="4">
                        <c:v>4.4183303896855985E-2</c:v>
                      </c:pt>
                    </c:numCache>
                  </c:numRef>
                </c:val>
                <c:smooth val="0"/>
                <c:extLst>
                  <c:ext xmlns:c16="http://schemas.microsoft.com/office/drawing/2014/chart" uri="{C3380CC4-5D6E-409C-BE32-E72D297353CC}">
                    <c16:uniqueId val="{00000009-2EA8-1946-99C7-7C2A7B5FC3F4}"/>
                  </c:ext>
                </c:extLst>
              </c15:ser>
            </c15:filteredLineSeries>
          </c:ext>
        </c:extLst>
      </c:lineChart>
      <c:catAx>
        <c:axId val="349090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284424"/>
        <c:crossesAt val="-5.000000000000001E-2"/>
        <c:auto val="1"/>
        <c:lblAlgn val="ctr"/>
        <c:lblOffset val="100"/>
        <c:noMultiLvlLbl val="0"/>
      </c:catAx>
      <c:valAx>
        <c:axId val="349284424"/>
        <c:scaling>
          <c:orientation val="minMax"/>
          <c:max val="0.12000000000000001"/>
          <c:min val="-4.0000000000000008E-2"/>
        </c:scaling>
        <c:delete val="1"/>
        <c:axPos val="l"/>
        <c:majorGridlines>
          <c:spPr>
            <a:ln w="9525" cap="flat" cmpd="sng" algn="ctr">
              <a:noFill/>
              <a:round/>
            </a:ln>
            <a:effectLst/>
          </c:spPr>
        </c:majorGridlines>
        <c:numFmt formatCode="0%" sourceLinked="0"/>
        <c:majorTickMark val="out"/>
        <c:minorTickMark val="none"/>
        <c:tickLblPos val="nextTo"/>
        <c:crossAx val="349090832"/>
        <c:crosses val="autoZero"/>
        <c:crossBetween val="between"/>
        <c:majorUnit val="4.0000000000000008E-2"/>
      </c:valAx>
      <c:spPr>
        <a:noFill/>
        <a:ln>
          <a:noFill/>
        </a:ln>
        <a:effectLst/>
      </c:spPr>
    </c:plotArea>
    <c:legend>
      <c:legendPos val="r"/>
      <c:layout>
        <c:manualLayout>
          <c:xMode val="edge"/>
          <c:yMode val="edge"/>
          <c:x val="0.74600415618498195"/>
          <c:y val="0.607622688510843"/>
          <c:w val="0.253995843815018"/>
          <c:h val="0.2611361800827535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FFFFFF">
                <a:lumMod val="75000"/>
              </a:srgbClr>
            </a:solidFill>
            <a:effectLst/>
          </c:spPr>
          <c:invertIfNegative val="0"/>
          <c:dPt>
            <c:idx val="0"/>
            <c:invertIfNegative val="0"/>
            <c:bubble3D val="0"/>
            <c:spPr>
              <a:solidFill>
                <a:srgbClr val="FFFFFF">
                  <a:lumMod val="75000"/>
                  <a:alpha val="50000"/>
                </a:srgbClr>
              </a:solidFill>
              <a:effectLst/>
            </c:spPr>
            <c:extLst>
              <c:ext xmlns:c16="http://schemas.microsoft.com/office/drawing/2014/chart" uri="{C3380CC4-5D6E-409C-BE32-E72D297353CC}">
                <c16:uniqueId val="{00000001-2D71-D149-9FA3-F1437C4D8153}"/>
              </c:ext>
            </c:extLst>
          </c:dPt>
          <c:dPt>
            <c:idx val="1"/>
            <c:invertIfNegative val="0"/>
            <c:bubble3D val="0"/>
            <c:extLst>
              <c:ext xmlns:c16="http://schemas.microsoft.com/office/drawing/2014/chart" uri="{C3380CC4-5D6E-409C-BE32-E72D297353CC}">
                <c16:uniqueId val="{00000002-2D71-D149-9FA3-F1437C4D8153}"/>
              </c:ext>
            </c:extLst>
          </c:dPt>
          <c:dLbls>
            <c:spPr>
              <a:noFill/>
              <a:ln>
                <a:noFill/>
              </a:ln>
              <a:effectLst/>
            </c:spPr>
            <c:txPr>
              <a:bodyPr/>
              <a:lstStyle/>
              <a:p>
                <a:pPr>
                  <a:defRPr sz="2800">
                    <a:solidFill>
                      <a:srgbClr val="BFBFBF"/>
                    </a:solidFill>
                    <a:latin typeface="Helvetica Light"/>
                    <a:cs typeface="Helvetica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Deductible</c:v>
                </c:pt>
                <c:pt idx="1">
                  <c:v>OOP Max</c:v>
                </c:pt>
              </c:strCache>
            </c:strRef>
          </c:cat>
          <c:val>
            <c:numRef>
              <c:f>Sheet1!$B$2:$B$5</c:f>
              <c:numCache>
                <c:formatCode>0%</c:formatCode>
                <c:ptCount val="2"/>
                <c:pt idx="0">
                  <c:v>0.13</c:v>
                </c:pt>
                <c:pt idx="1">
                  <c:v>0.23</c:v>
                </c:pt>
              </c:numCache>
            </c:numRef>
          </c:val>
          <c:extLst>
            <c:ext xmlns:c16="http://schemas.microsoft.com/office/drawing/2014/chart" uri="{C3380CC4-5D6E-409C-BE32-E72D297353CC}">
              <c16:uniqueId val="{00000003-2D71-D149-9FA3-F1437C4D8153}"/>
            </c:ext>
          </c:extLst>
        </c:ser>
        <c:ser>
          <c:idx val="1"/>
          <c:order val="1"/>
          <c:tx>
            <c:strRef>
              <c:f>Sheet1!$C$1</c:f>
              <c:strCache>
                <c:ptCount val="1"/>
                <c:pt idx="0">
                  <c:v>Series 2</c:v>
                </c:pt>
              </c:strCache>
            </c:strRef>
          </c:tx>
          <c:invertIfNegative val="0"/>
          <c:dPt>
            <c:idx val="0"/>
            <c:invertIfNegative val="0"/>
            <c:bubble3D val="0"/>
            <c:spPr>
              <a:solidFill>
                <a:srgbClr val="800080">
                  <a:alpha val="50000"/>
                </a:srgbClr>
              </a:solidFill>
            </c:spPr>
            <c:extLst>
              <c:ext xmlns:c16="http://schemas.microsoft.com/office/drawing/2014/chart" uri="{C3380CC4-5D6E-409C-BE32-E72D297353CC}">
                <c16:uniqueId val="{00000005-2D71-D149-9FA3-F1437C4D8153}"/>
              </c:ext>
            </c:extLst>
          </c:dPt>
          <c:dPt>
            <c:idx val="1"/>
            <c:invertIfNegative val="0"/>
            <c:bubble3D val="0"/>
            <c:spPr>
              <a:solidFill>
                <a:srgbClr val="800080"/>
              </a:solidFill>
            </c:spPr>
            <c:extLst>
              <c:ext xmlns:c16="http://schemas.microsoft.com/office/drawing/2014/chart" uri="{C3380CC4-5D6E-409C-BE32-E72D297353CC}">
                <c16:uniqueId val="{00000007-2D71-D149-9FA3-F1437C4D81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Deductible</c:v>
                </c:pt>
                <c:pt idx="1">
                  <c:v>OOP Max</c:v>
                </c:pt>
              </c:strCache>
            </c:strRef>
          </c:cat>
          <c:val>
            <c:numRef>
              <c:f>Sheet1!$C$2:$C$5</c:f>
            </c:numRef>
          </c:val>
          <c:extLst>
            <c:ext xmlns:c16="http://schemas.microsoft.com/office/drawing/2014/chart" uri="{C3380CC4-5D6E-409C-BE32-E72D297353CC}">
              <c16:uniqueId val="{00000008-2D71-D149-9FA3-F1437C4D8153}"/>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Deductible</c:v>
                </c:pt>
                <c:pt idx="1">
                  <c:v>OOP Max</c:v>
                </c:pt>
              </c:strCache>
            </c:strRef>
          </c:cat>
          <c:val>
            <c:numRef>
              <c:f>Sheet1!$D$2:$D$5</c:f>
            </c:numRef>
          </c:val>
          <c:extLst>
            <c:ext xmlns:c16="http://schemas.microsoft.com/office/drawing/2014/chart" uri="{C3380CC4-5D6E-409C-BE32-E72D297353CC}">
              <c16:uniqueId val="{00000009-2D71-D149-9FA3-F1437C4D8153}"/>
            </c:ext>
          </c:extLst>
        </c:ser>
        <c:dLbls>
          <c:showLegendKey val="0"/>
          <c:showVal val="1"/>
          <c:showCatName val="0"/>
          <c:showSerName val="0"/>
          <c:showPercent val="0"/>
          <c:showBubbleSize val="0"/>
        </c:dLbls>
        <c:gapWidth val="150"/>
        <c:axId val="-2147267416"/>
        <c:axId val="-2147264008"/>
      </c:barChart>
      <c:catAx>
        <c:axId val="-2147267416"/>
        <c:scaling>
          <c:orientation val="minMax"/>
        </c:scaling>
        <c:delete val="0"/>
        <c:axPos val="b"/>
        <c:numFmt formatCode="General" sourceLinked="1"/>
        <c:majorTickMark val="out"/>
        <c:minorTickMark val="none"/>
        <c:tickLblPos val="nextTo"/>
        <c:txPr>
          <a:bodyPr/>
          <a:lstStyle/>
          <a:p>
            <a:pPr>
              <a:defRPr sz="1800">
                <a:solidFill>
                  <a:srgbClr val="BFBFBF"/>
                </a:solidFill>
                <a:latin typeface="Helvetica Light"/>
                <a:cs typeface="Helvetica Light"/>
              </a:defRPr>
            </a:pPr>
            <a:endParaRPr lang="en-US"/>
          </a:p>
        </c:txPr>
        <c:crossAx val="-2147264008"/>
        <c:crosses val="autoZero"/>
        <c:auto val="1"/>
        <c:lblAlgn val="ctr"/>
        <c:lblOffset val="100"/>
        <c:noMultiLvlLbl val="0"/>
      </c:catAx>
      <c:valAx>
        <c:axId val="-2147264008"/>
        <c:scaling>
          <c:orientation val="minMax"/>
          <c:min val="0"/>
        </c:scaling>
        <c:delete val="0"/>
        <c:axPos val="l"/>
        <c:numFmt formatCode="0%" sourceLinked="1"/>
        <c:majorTickMark val="out"/>
        <c:minorTickMark val="none"/>
        <c:tickLblPos val="nextTo"/>
        <c:txPr>
          <a:bodyPr/>
          <a:lstStyle/>
          <a:p>
            <a:pPr>
              <a:defRPr sz="1200">
                <a:solidFill>
                  <a:srgbClr val="BFBFBF"/>
                </a:solidFill>
                <a:latin typeface="Helvetica Light"/>
                <a:cs typeface="Helvetica Light"/>
              </a:defRPr>
            </a:pPr>
            <a:endParaRPr lang="en-US"/>
          </a:p>
        </c:txPr>
        <c:crossAx val="-2147267416"/>
        <c:crosses val="autoZero"/>
        <c:crossBetween val="between"/>
        <c:majorUnit val="0.05"/>
      </c:valAx>
    </c:plotArea>
    <c:plotVisOnly val="1"/>
    <c:dispBlanksAs val="gap"/>
    <c:showDLblsOverMax val="0"/>
  </c:chart>
  <c:spPr>
    <a:ln>
      <a:solidFill>
        <a:srgbClr val="FFFFFF"/>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rgbClr val="800080">
                  <a:alpha val="50000"/>
                </a:srgbClr>
              </a:solidFill>
            </c:spPr>
            <c:extLst>
              <c:ext xmlns:c16="http://schemas.microsoft.com/office/drawing/2014/chart" uri="{C3380CC4-5D6E-409C-BE32-E72D297353CC}">
                <c16:uniqueId val="{00000001-3FD5-2F46-B692-AF94E25D2C22}"/>
              </c:ext>
            </c:extLst>
          </c:dPt>
          <c:dPt>
            <c:idx val="1"/>
            <c:invertIfNegative val="0"/>
            <c:bubble3D val="0"/>
            <c:spPr>
              <a:solidFill>
                <a:srgbClr val="800080"/>
              </a:solidFill>
            </c:spPr>
            <c:extLst>
              <c:ext xmlns:c16="http://schemas.microsoft.com/office/drawing/2014/chart" uri="{C3380CC4-5D6E-409C-BE32-E72D297353CC}">
                <c16:uniqueId val="{00000003-3FD5-2F46-B692-AF94E25D2C22}"/>
              </c:ext>
            </c:extLst>
          </c:dPt>
          <c:dLbls>
            <c:spPr>
              <a:noFill/>
              <a:ln>
                <a:noFill/>
              </a:ln>
              <a:effectLst/>
            </c:spPr>
            <c:txPr>
              <a:bodyPr/>
              <a:lstStyle/>
              <a:p>
                <a:pPr>
                  <a:defRPr sz="2800">
                    <a:latin typeface="Helvetica Light"/>
                    <a:cs typeface="Helvetica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1'!$F$2:$G$2</c:f>
              <c:strCache>
                <c:ptCount val="2"/>
                <c:pt idx="0">
                  <c:v>Deductible</c:v>
                </c:pt>
                <c:pt idx="1">
                  <c:v>OOP Max</c:v>
                </c:pt>
              </c:strCache>
            </c:strRef>
          </c:cat>
          <c:val>
            <c:numRef>
              <c:f>'Figure 1'!$F$3:$G$3</c:f>
              <c:numCache>
                <c:formatCode>0%</c:formatCode>
                <c:ptCount val="2"/>
                <c:pt idx="0">
                  <c:v>0.23764159896839099</c:v>
                </c:pt>
                <c:pt idx="1">
                  <c:v>0.349767335576044</c:v>
                </c:pt>
              </c:numCache>
            </c:numRef>
          </c:val>
          <c:extLst>
            <c:ext xmlns:c16="http://schemas.microsoft.com/office/drawing/2014/chart" uri="{C3380CC4-5D6E-409C-BE32-E72D297353CC}">
              <c16:uniqueId val="{00000004-3FD5-2F46-B692-AF94E25D2C22}"/>
            </c:ext>
          </c:extLst>
        </c:ser>
        <c:dLbls>
          <c:showLegendKey val="0"/>
          <c:showVal val="0"/>
          <c:showCatName val="0"/>
          <c:showSerName val="0"/>
          <c:showPercent val="0"/>
          <c:showBubbleSize val="0"/>
        </c:dLbls>
        <c:gapWidth val="150"/>
        <c:axId val="-2147305320"/>
        <c:axId val="-2144821160"/>
      </c:barChart>
      <c:catAx>
        <c:axId val="-2147305320"/>
        <c:scaling>
          <c:orientation val="minMax"/>
        </c:scaling>
        <c:delete val="0"/>
        <c:axPos val="b"/>
        <c:numFmt formatCode="General" sourceLinked="0"/>
        <c:majorTickMark val="out"/>
        <c:minorTickMark val="none"/>
        <c:tickLblPos val="nextTo"/>
        <c:txPr>
          <a:bodyPr/>
          <a:lstStyle/>
          <a:p>
            <a:pPr>
              <a:defRPr sz="2200">
                <a:latin typeface="Helvetica Light"/>
                <a:cs typeface="Helvetica Light"/>
              </a:defRPr>
            </a:pPr>
            <a:endParaRPr lang="en-US"/>
          </a:p>
        </c:txPr>
        <c:crossAx val="-2144821160"/>
        <c:crosses val="autoZero"/>
        <c:auto val="1"/>
        <c:lblAlgn val="ctr"/>
        <c:lblOffset val="100"/>
        <c:noMultiLvlLbl val="0"/>
      </c:catAx>
      <c:valAx>
        <c:axId val="-2144821160"/>
        <c:scaling>
          <c:orientation val="minMax"/>
        </c:scaling>
        <c:delete val="0"/>
        <c:axPos val="l"/>
        <c:numFmt formatCode="0%" sourceLinked="1"/>
        <c:majorTickMark val="out"/>
        <c:minorTickMark val="none"/>
        <c:tickLblPos val="nextTo"/>
        <c:txPr>
          <a:bodyPr/>
          <a:lstStyle/>
          <a:p>
            <a:pPr>
              <a:defRPr sz="1200">
                <a:latin typeface="Helvetica Light"/>
                <a:cs typeface="Helvetica Light"/>
              </a:defRPr>
            </a:pPr>
            <a:endParaRPr lang="en-US"/>
          </a:p>
        </c:txPr>
        <c:crossAx val="-2147305320"/>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Sheet1!$C$2</c:f>
              <c:strCache>
                <c:ptCount val="1"/>
                <c:pt idx="0">
                  <c:v>Black</c:v>
                </c:pt>
              </c:strCache>
            </c:strRef>
          </c:tx>
          <c:spPr>
            <a:ln w="38100" cap="rnd">
              <a:solidFill>
                <a:schemeClr val="accent4">
                  <a:lumMod val="75000"/>
                </a:schemeClr>
              </a:solidFill>
              <a:round/>
            </a:ln>
            <a:effectLst/>
          </c:spPr>
          <c:marker>
            <c:symbol val="none"/>
          </c:marker>
          <c:dLbls>
            <c:dLbl>
              <c:idx val="49"/>
              <c:layout>
                <c:manualLayout>
                  <c:x val="-5.0265396018464916E-5"/>
                  <c:y val="-5.209394792211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0C-3C46-8DE5-0FED1FC4E69D}"/>
                </c:ext>
              </c:extLst>
            </c:dLbl>
            <c:dLbl>
              <c:idx val="98"/>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930C-3C46-8DE5-0FED1FC4E69D}"/>
                </c:ext>
              </c:extLst>
            </c:dLbl>
            <c:spPr>
              <a:noFill/>
              <a:ln>
                <a:noFill/>
              </a:ln>
              <a:effectLst/>
            </c:spPr>
            <c:txPr>
              <a:bodyPr rot="0" spcFirstLastPara="1" vertOverflow="ellipsis" vert="horz" wrap="square" anchor="ctr" anchorCtr="1"/>
              <a:lstStyle/>
              <a:p>
                <a:pPr>
                  <a:defRPr sz="1800" b="0" i="0" u="none" strike="noStrike" kern="1200" baseline="0">
                    <a:solidFill>
                      <a:schemeClr val="accent4">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Sheet1!$A$3:$A$101</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Sheet1!$C$3:$C$101</c:f>
              <c:numCache>
                <c:formatCode>#,##0</c:formatCode>
                <c:ptCount val="99"/>
                <c:pt idx="0">
                  <c:v>-92090</c:v>
                </c:pt>
                <c:pt idx="1">
                  <c:v>-67700</c:v>
                </c:pt>
                <c:pt idx="2">
                  <c:v>-49825</c:v>
                </c:pt>
                <c:pt idx="3">
                  <c:v>-37580</c:v>
                </c:pt>
                <c:pt idx="4">
                  <c:v>-30449</c:v>
                </c:pt>
                <c:pt idx="5">
                  <c:v>-26100</c:v>
                </c:pt>
                <c:pt idx="6">
                  <c:v>-22240</c:v>
                </c:pt>
                <c:pt idx="7">
                  <c:v>-17780</c:v>
                </c:pt>
                <c:pt idx="8">
                  <c:v>-14270</c:v>
                </c:pt>
                <c:pt idx="9">
                  <c:v>-12010</c:v>
                </c:pt>
                <c:pt idx="10">
                  <c:v>-10450</c:v>
                </c:pt>
                <c:pt idx="11">
                  <c:v>-8050</c:v>
                </c:pt>
                <c:pt idx="12">
                  <c:v>-6070</c:v>
                </c:pt>
                <c:pt idx="13">
                  <c:v>-4985</c:v>
                </c:pt>
                <c:pt idx="14">
                  <c:v>-3670</c:v>
                </c:pt>
                <c:pt idx="15">
                  <c:v>-2160</c:v>
                </c:pt>
                <c:pt idx="16">
                  <c:v>-1010</c:v>
                </c:pt>
                <c:pt idx="17">
                  <c:v>-299</c:v>
                </c:pt>
                <c:pt idx="18">
                  <c:v>0</c:v>
                </c:pt>
                <c:pt idx="19">
                  <c:v>1</c:v>
                </c:pt>
                <c:pt idx="20">
                  <c:v>50</c:v>
                </c:pt>
                <c:pt idx="21">
                  <c:v>130</c:v>
                </c:pt>
                <c:pt idx="22">
                  <c:v>200</c:v>
                </c:pt>
                <c:pt idx="23">
                  <c:v>300</c:v>
                </c:pt>
                <c:pt idx="24">
                  <c:v>401</c:v>
                </c:pt>
                <c:pt idx="25">
                  <c:v>630</c:v>
                </c:pt>
                <c:pt idx="26">
                  <c:v>730</c:v>
                </c:pt>
                <c:pt idx="27">
                  <c:v>900</c:v>
                </c:pt>
                <c:pt idx="28">
                  <c:v>1070</c:v>
                </c:pt>
                <c:pt idx="29">
                  <c:v>1340</c:v>
                </c:pt>
                <c:pt idx="30">
                  <c:v>1750</c:v>
                </c:pt>
                <c:pt idx="31">
                  <c:v>2116</c:v>
                </c:pt>
                <c:pt idx="32">
                  <c:v>2990</c:v>
                </c:pt>
                <c:pt idx="33">
                  <c:v>3480</c:v>
                </c:pt>
                <c:pt idx="34">
                  <c:v>4030</c:v>
                </c:pt>
                <c:pt idx="35">
                  <c:v>4500</c:v>
                </c:pt>
                <c:pt idx="36">
                  <c:v>5000</c:v>
                </c:pt>
                <c:pt idx="37">
                  <c:v>5261</c:v>
                </c:pt>
                <c:pt idx="38">
                  <c:v>5500</c:v>
                </c:pt>
                <c:pt idx="39">
                  <c:v>6100</c:v>
                </c:pt>
                <c:pt idx="40">
                  <c:v>6631</c:v>
                </c:pt>
                <c:pt idx="41">
                  <c:v>7400</c:v>
                </c:pt>
                <c:pt idx="42">
                  <c:v>8290</c:v>
                </c:pt>
                <c:pt idx="43">
                  <c:v>9000</c:v>
                </c:pt>
                <c:pt idx="44">
                  <c:v>10100</c:v>
                </c:pt>
                <c:pt idx="45">
                  <c:v>11170</c:v>
                </c:pt>
                <c:pt idx="46">
                  <c:v>12010</c:v>
                </c:pt>
                <c:pt idx="47">
                  <c:v>13500</c:v>
                </c:pt>
                <c:pt idx="48">
                  <c:v>14570</c:v>
                </c:pt>
                <c:pt idx="49">
                  <c:v>16300</c:v>
                </c:pt>
                <c:pt idx="50">
                  <c:v>18080</c:v>
                </c:pt>
                <c:pt idx="51">
                  <c:v>19500</c:v>
                </c:pt>
                <c:pt idx="52">
                  <c:v>22140</c:v>
                </c:pt>
                <c:pt idx="53">
                  <c:v>24790</c:v>
                </c:pt>
                <c:pt idx="54">
                  <c:v>27140</c:v>
                </c:pt>
                <c:pt idx="55">
                  <c:v>30000</c:v>
                </c:pt>
                <c:pt idx="56">
                  <c:v>32900</c:v>
                </c:pt>
                <c:pt idx="57">
                  <c:v>35130</c:v>
                </c:pt>
                <c:pt idx="58">
                  <c:v>38100</c:v>
                </c:pt>
                <c:pt idx="59">
                  <c:v>40000</c:v>
                </c:pt>
                <c:pt idx="60">
                  <c:v>41200</c:v>
                </c:pt>
                <c:pt idx="61">
                  <c:v>43380</c:v>
                </c:pt>
                <c:pt idx="62">
                  <c:v>45570</c:v>
                </c:pt>
                <c:pt idx="63">
                  <c:v>48443</c:v>
                </c:pt>
                <c:pt idx="64">
                  <c:v>53240</c:v>
                </c:pt>
                <c:pt idx="65">
                  <c:v>57140</c:v>
                </c:pt>
                <c:pt idx="66">
                  <c:v>61150</c:v>
                </c:pt>
                <c:pt idx="67">
                  <c:v>68200</c:v>
                </c:pt>
                <c:pt idx="68">
                  <c:v>72500</c:v>
                </c:pt>
                <c:pt idx="69">
                  <c:v>77680</c:v>
                </c:pt>
                <c:pt idx="70">
                  <c:v>80220</c:v>
                </c:pt>
                <c:pt idx="71">
                  <c:v>85260</c:v>
                </c:pt>
                <c:pt idx="72">
                  <c:v>89210</c:v>
                </c:pt>
                <c:pt idx="73">
                  <c:v>92660</c:v>
                </c:pt>
                <c:pt idx="74">
                  <c:v>97500</c:v>
                </c:pt>
                <c:pt idx="75">
                  <c:v>103340</c:v>
                </c:pt>
                <c:pt idx="76">
                  <c:v>109400</c:v>
                </c:pt>
                <c:pt idx="77">
                  <c:v>115790</c:v>
                </c:pt>
                <c:pt idx="78">
                  <c:v>125820</c:v>
                </c:pt>
                <c:pt idx="79">
                  <c:v>130390</c:v>
                </c:pt>
                <c:pt idx="80">
                  <c:v>143000</c:v>
                </c:pt>
                <c:pt idx="81">
                  <c:v>152650</c:v>
                </c:pt>
                <c:pt idx="82">
                  <c:v>161050</c:v>
                </c:pt>
                <c:pt idx="83">
                  <c:v>179230</c:v>
                </c:pt>
                <c:pt idx="84">
                  <c:v>190550</c:v>
                </c:pt>
                <c:pt idx="85">
                  <c:v>204400</c:v>
                </c:pt>
                <c:pt idx="86">
                  <c:v>228000</c:v>
                </c:pt>
                <c:pt idx="87">
                  <c:v>243500</c:v>
                </c:pt>
                <c:pt idx="88">
                  <c:v>266300</c:v>
                </c:pt>
                <c:pt idx="89">
                  <c:v>286700</c:v>
                </c:pt>
                <c:pt idx="90">
                  <c:v>307600</c:v>
                </c:pt>
                <c:pt idx="91">
                  <c:v>337820</c:v>
                </c:pt>
                <c:pt idx="92">
                  <c:v>389500</c:v>
                </c:pt>
                <c:pt idx="93">
                  <c:v>408000</c:v>
                </c:pt>
                <c:pt idx="94">
                  <c:v>460000</c:v>
                </c:pt>
                <c:pt idx="95">
                  <c:v>530050</c:v>
                </c:pt>
                <c:pt idx="96">
                  <c:v>678190</c:v>
                </c:pt>
                <c:pt idx="97">
                  <c:v>946900</c:v>
                </c:pt>
                <c:pt idx="98">
                  <c:v>1622950</c:v>
                </c:pt>
              </c:numCache>
            </c:numRef>
          </c:yVal>
          <c:smooth val="1"/>
          <c:extLst>
            <c:ext xmlns:c16="http://schemas.microsoft.com/office/drawing/2014/chart" uri="{C3380CC4-5D6E-409C-BE32-E72D297353CC}">
              <c16:uniqueId val="{00000001-930C-3C46-8DE5-0FED1FC4E69D}"/>
            </c:ext>
          </c:extLst>
        </c:ser>
        <c:ser>
          <c:idx val="1"/>
          <c:order val="1"/>
          <c:tx>
            <c:strRef>
              <c:f>Sheet1!$D$2</c:f>
              <c:strCache>
                <c:ptCount val="1"/>
                <c:pt idx="0">
                  <c:v>White</c:v>
                </c:pt>
              </c:strCache>
            </c:strRef>
          </c:tx>
          <c:spPr>
            <a:ln w="38100" cap="rnd">
              <a:solidFill>
                <a:schemeClr val="accent6">
                  <a:lumMod val="75000"/>
                </a:schemeClr>
              </a:solidFill>
              <a:round/>
            </a:ln>
            <a:effectLst/>
          </c:spPr>
          <c:marker>
            <c:symbol val="none"/>
          </c:marker>
          <c:dLbls>
            <c:dLbl>
              <c:idx val="49"/>
              <c:layout>
                <c:manualLayout>
                  <c:x val="-7.3122314008238293E-2"/>
                  <c:y val="-8.7924148065423813E-2"/>
                </c:manualLayout>
              </c:layout>
              <c:spPr>
                <a:noFill/>
                <a:ln>
                  <a:noFill/>
                </a:ln>
                <a:effectLst/>
              </c:spPr>
              <c:txPr>
                <a:bodyPr rot="0" spcFirstLastPara="1" vertOverflow="ellipsis" vert="horz" wrap="square" anchor="ctr" anchorCtr="1"/>
                <a:lstStyle/>
                <a:p>
                  <a:pPr>
                    <a:defRPr sz="1800" b="0" i="0" u="none" strike="noStrike" kern="1200" baseline="0">
                      <a:solidFill>
                        <a:schemeClr val="accent6">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0C-3C46-8DE5-0FED1FC4E69D}"/>
                </c:ext>
              </c:extLst>
            </c:dLbl>
            <c:dLbl>
              <c:idx val="98"/>
              <c:spPr>
                <a:noFill/>
                <a:ln>
                  <a:noFill/>
                </a:ln>
                <a:effectLst/>
              </c:spPr>
              <c:txPr>
                <a:bodyPr rot="0" spcFirstLastPara="1" vertOverflow="ellipsis" vert="horz" wrap="square" anchor="ctr" anchorCtr="1"/>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30C-3C46-8DE5-0FED1FC4E69D}"/>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Sheet1!$A$3:$A$101</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Sheet1!$D$3:$D$101</c:f>
              <c:numCache>
                <c:formatCode>#,##0</c:formatCode>
                <c:ptCount val="99"/>
                <c:pt idx="0">
                  <c:v>-71930</c:v>
                </c:pt>
                <c:pt idx="1">
                  <c:v>-44800</c:v>
                </c:pt>
                <c:pt idx="2">
                  <c:v>-29390</c:v>
                </c:pt>
                <c:pt idx="3">
                  <c:v>-20100</c:v>
                </c:pt>
                <c:pt idx="4">
                  <c:v>-11850</c:v>
                </c:pt>
                <c:pt idx="5">
                  <c:v>-8080</c:v>
                </c:pt>
                <c:pt idx="6">
                  <c:v>-4800</c:v>
                </c:pt>
                <c:pt idx="7">
                  <c:v>-2100</c:v>
                </c:pt>
                <c:pt idx="8">
                  <c:v>-130</c:v>
                </c:pt>
                <c:pt idx="9">
                  <c:v>250</c:v>
                </c:pt>
                <c:pt idx="10">
                  <c:v>910</c:v>
                </c:pt>
                <c:pt idx="11">
                  <c:v>1700</c:v>
                </c:pt>
                <c:pt idx="12">
                  <c:v>3100</c:v>
                </c:pt>
                <c:pt idx="13">
                  <c:v>4300</c:v>
                </c:pt>
                <c:pt idx="14">
                  <c:v>5205</c:v>
                </c:pt>
                <c:pt idx="15">
                  <c:v>6501</c:v>
                </c:pt>
                <c:pt idx="16">
                  <c:v>8200</c:v>
                </c:pt>
                <c:pt idx="17">
                  <c:v>9910</c:v>
                </c:pt>
                <c:pt idx="18">
                  <c:v>11380</c:v>
                </c:pt>
                <c:pt idx="19">
                  <c:v>13400</c:v>
                </c:pt>
                <c:pt idx="20">
                  <c:v>16340</c:v>
                </c:pt>
                <c:pt idx="21">
                  <c:v>18700</c:v>
                </c:pt>
                <c:pt idx="22">
                  <c:v>21510</c:v>
                </c:pt>
                <c:pt idx="23">
                  <c:v>23530</c:v>
                </c:pt>
                <c:pt idx="24">
                  <c:v>26550</c:v>
                </c:pt>
                <c:pt idx="25">
                  <c:v>29460</c:v>
                </c:pt>
                <c:pt idx="26">
                  <c:v>32200</c:v>
                </c:pt>
                <c:pt idx="27">
                  <c:v>35510</c:v>
                </c:pt>
                <c:pt idx="28">
                  <c:v>40000</c:v>
                </c:pt>
                <c:pt idx="29">
                  <c:v>44500</c:v>
                </c:pt>
                <c:pt idx="30">
                  <c:v>49000</c:v>
                </c:pt>
                <c:pt idx="31">
                  <c:v>53560</c:v>
                </c:pt>
                <c:pt idx="32">
                  <c:v>59370</c:v>
                </c:pt>
                <c:pt idx="33">
                  <c:v>63930</c:v>
                </c:pt>
                <c:pt idx="34">
                  <c:v>67500</c:v>
                </c:pt>
                <c:pt idx="35">
                  <c:v>72500</c:v>
                </c:pt>
                <c:pt idx="36">
                  <c:v>79000</c:v>
                </c:pt>
                <c:pt idx="37">
                  <c:v>83020</c:v>
                </c:pt>
                <c:pt idx="38">
                  <c:v>88570</c:v>
                </c:pt>
                <c:pt idx="39">
                  <c:v>94140</c:v>
                </c:pt>
                <c:pt idx="40">
                  <c:v>99640</c:v>
                </c:pt>
                <c:pt idx="41">
                  <c:v>104000</c:v>
                </c:pt>
                <c:pt idx="42">
                  <c:v>110300</c:v>
                </c:pt>
                <c:pt idx="43">
                  <c:v>115000</c:v>
                </c:pt>
                <c:pt idx="44">
                  <c:v>122500</c:v>
                </c:pt>
                <c:pt idx="45">
                  <c:v>130130</c:v>
                </c:pt>
                <c:pt idx="46">
                  <c:v>140000</c:v>
                </c:pt>
                <c:pt idx="47">
                  <c:v>147100</c:v>
                </c:pt>
                <c:pt idx="48">
                  <c:v>154900</c:v>
                </c:pt>
                <c:pt idx="49">
                  <c:v>162770</c:v>
                </c:pt>
                <c:pt idx="50">
                  <c:v>171250</c:v>
                </c:pt>
                <c:pt idx="51">
                  <c:v>179700</c:v>
                </c:pt>
                <c:pt idx="52">
                  <c:v>187500</c:v>
                </c:pt>
                <c:pt idx="53">
                  <c:v>194200</c:v>
                </c:pt>
                <c:pt idx="54">
                  <c:v>203200</c:v>
                </c:pt>
                <c:pt idx="55">
                  <c:v>213900</c:v>
                </c:pt>
                <c:pt idx="56">
                  <c:v>223200</c:v>
                </c:pt>
                <c:pt idx="57">
                  <c:v>230100</c:v>
                </c:pt>
                <c:pt idx="58">
                  <c:v>239100</c:v>
                </c:pt>
                <c:pt idx="59">
                  <c:v>249250</c:v>
                </c:pt>
                <c:pt idx="60">
                  <c:v>261000</c:v>
                </c:pt>
                <c:pt idx="61">
                  <c:v>271790</c:v>
                </c:pt>
                <c:pt idx="62">
                  <c:v>282340</c:v>
                </c:pt>
                <c:pt idx="63">
                  <c:v>297000</c:v>
                </c:pt>
                <c:pt idx="64">
                  <c:v>311500</c:v>
                </c:pt>
                <c:pt idx="65">
                  <c:v>320920</c:v>
                </c:pt>
                <c:pt idx="66">
                  <c:v>338400</c:v>
                </c:pt>
                <c:pt idx="67">
                  <c:v>357500</c:v>
                </c:pt>
                <c:pt idx="68">
                  <c:v>379600</c:v>
                </c:pt>
                <c:pt idx="69">
                  <c:v>400100</c:v>
                </c:pt>
                <c:pt idx="70">
                  <c:v>414598.59375</c:v>
                </c:pt>
                <c:pt idx="71">
                  <c:v>436400</c:v>
                </c:pt>
                <c:pt idx="72">
                  <c:v>460250</c:v>
                </c:pt>
                <c:pt idx="73">
                  <c:v>486000</c:v>
                </c:pt>
                <c:pt idx="74">
                  <c:v>517780</c:v>
                </c:pt>
                <c:pt idx="75">
                  <c:v>549600</c:v>
                </c:pt>
                <c:pt idx="76">
                  <c:v>586500</c:v>
                </c:pt>
                <c:pt idx="77">
                  <c:v>616590</c:v>
                </c:pt>
                <c:pt idx="78">
                  <c:v>658500</c:v>
                </c:pt>
                <c:pt idx="79">
                  <c:v>698700</c:v>
                </c:pt>
                <c:pt idx="80">
                  <c:v>753000</c:v>
                </c:pt>
                <c:pt idx="81">
                  <c:v>811200</c:v>
                </c:pt>
                <c:pt idx="82">
                  <c:v>866300</c:v>
                </c:pt>
                <c:pt idx="83">
                  <c:v>941040</c:v>
                </c:pt>
                <c:pt idx="84">
                  <c:v>1015000</c:v>
                </c:pt>
                <c:pt idx="85">
                  <c:v>1099500</c:v>
                </c:pt>
                <c:pt idx="86">
                  <c:v>1187570</c:v>
                </c:pt>
                <c:pt idx="87">
                  <c:v>1286800</c:v>
                </c:pt>
                <c:pt idx="88">
                  <c:v>1397100</c:v>
                </c:pt>
                <c:pt idx="89">
                  <c:v>1540700</c:v>
                </c:pt>
                <c:pt idx="90">
                  <c:v>1728000</c:v>
                </c:pt>
                <c:pt idx="91">
                  <c:v>1986400</c:v>
                </c:pt>
                <c:pt idx="92">
                  <c:v>2288000</c:v>
                </c:pt>
                <c:pt idx="93">
                  <c:v>2549500</c:v>
                </c:pt>
                <c:pt idx="94">
                  <c:v>2939000</c:v>
                </c:pt>
                <c:pt idx="95">
                  <c:v>3657400</c:v>
                </c:pt>
                <c:pt idx="96">
                  <c:v>5047405</c:v>
                </c:pt>
                <c:pt idx="97">
                  <c:v>7696400</c:v>
                </c:pt>
                <c:pt idx="98">
                  <c:v>12206400</c:v>
                </c:pt>
              </c:numCache>
            </c:numRef>
          </c:yVal>
          <c:smooth val="1"/>
          <c:extLst>
            <c:ext xmlns:c16="http://schemas.microsoft.com/office/drawing/2014/chart" uri="{C3380CC4-5D6E-409C-BE32-E72D297353CC}">
              <c16:uniqueId val="{00000003-930C-3C46-8DE5-0FED1FC4E69D}"/>
            </c:ext>
          </c:extLst>
        </c:ser>
        <c:dLbls>
          <c:showLegendKey val="0"/>
          <c:showVal val="0"/>
          <c:showCatName val="0"/>
          <c:showSerName val="0"/>
          <c:showPercent val="0"/>
          <c:showBubbleSize val="0"/>
        </c:dLbls>
        <c:axId val="1761988399"/>
        <c:axId val="1761683487"/>
      </c:scatterChart>
      <c:valAx>
        <c:axId val="1761988399"/>
        <c:scaling>
          <c:orientation val="minMax"/>
          <c:max val="10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1683487"/>
        <c:crosses val="autoZero"/>
        <c:crossBetween val="midCat"/>
      </c:valAx>
      <c:valAx>
        <c:axId val="1761683487"/>
        <c:scaling>
          <c:orientation val="minMax"/>
          <c:max val="1300000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198839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0.542</cdr:x>
      <cdr:y>0.06513</cdr:y>
    </cdr:to>
    <cdr:sp macro="" textlink="">
      <cdr:nvSpPr>
        <cdr:cNvPr id="2" name="TextBox 17">
          <a:extLst xmlns:a="http://schemas.openxmlformats.org/drawingml/2006/main">
            <a:ext uri="{FF2B5EF4-FFF2-40B4-BE49-F238E27FC236}">
              <a16:creationId xmlns:a16="http://schemas.microsoft.com/office/drawing/2014/main" id="{DA6337E9-9361-6645-9EE4-8D0027EC4963}"/>
            </a:ext>
          </a:extLst>
        </cdr:cNvPr>
        <cdr:cNvSpPr txBox="1"/>
      </cdr:nvSpPr>
      <cdr:spPr>
        <a:xfrm xmlns:a="http://schemas.openxmlformats.org/drawingml/2006/main">
          <a:off x="0" y="0"/>
          <a:ext cx="61098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800" i="1" dirty="0">
              <a:latin typeface="+mn-lt"/>
              <a:cs typeface="Calibri" panose="020F0502020204030204" pitchFamily="34" charset="0"/>
            </a:rPr>
            <a:t>Average annual growth (rolling two-year increments,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1BDA8-FE73-AE42-BF6C-A188F1E286D0}"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A639A-D8ED-3B4B-A4A6-0CA97C8DBFF3}" type="slidenum">
              <a:rPr lang="en-US" smtClean="0"/>
              <a:t>‹#›</a:t>
            </a:fld>
            <a:endParaRPr lang="en-US"/>
          </a:p>
        </p:txBody>
      </p:sp>
    </p:spTree>
    <p:extLst>
      <p:ext uri="{BB962C8B-B14F-4D97-AF65-F5344CB8AC3E}">
        <p14:creationId xmlns:p14="http://schemas.microsoft.com/office/powerpoint/2010/main" val="38727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mmonwealthfund.org/sites/default/files/documents/___media_files_publications_fund_report_2014_jun_1755_davis_mirror_mirror_2014.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need high quality education instead of the scramble we now face; decent wages instead of exploitation, a career instead of the same, home ownership instead of rents so damn high people have to move around all the time, good quality enriching affordable child care because that’s what children need, affordable health care including LTC. </a:t>
            </a:r>
          </a:p>
          <a:p>
            <a:r>
              <a:rPr lang="en-US" dirty="0"/>
              <a:t>If we design an economy where the most vulnerable- the PBS have it, we can also rest assured that our parents and our kids will. Let the most vulnerable guide us.</a:t>
            </a:r>
          </a:p>
          <a:p>
            <a:endParaRPr lang="en-US" dirty="0"/>
          </a:p>
          <a:p>
            <a:r>
              <a:rPr lang="en-US" dirty="0"/>
              <a:t>All of that is hard to do when the institutions that govern our basic needs are all privatized, lack collective decision making, heavily concentrated.</a:t>
            </a:r>
          </a:p>
        </p:txBody>
      </p:sp>
      <p:sp>
        <p:nvSpPr>
          <p:cNvPr id="4" name="Slide Number Placeholder 3"/>
          <p:cNvSpPr>
            <a:spLocks noGrp="1"/>
          </p:cNvSpPr>
          <p:nvPr>
            <p:ph type="sldNum" sz="quarter" idx="5"/>
          </p:nvPr>
        </p:nvSpPr>
        <p:spPr/>
        <p:txBody>
          <a:bodyPr/>
          <a:lstStyle/>
          <a:p>
            <a:fld id="{F4CA639A-D8ED-3B4B-A4A6-0CA97C8DBFF3}" type="slidenum">
              <a:rPr lang="en-US" smtClean="0"/>
              <a:t>2</a:t>
            </a:fld>
            <a:endParaRPr lang="en-US"/>
          </a:p>
        </p:txBody>
      </p:sp>
    </p:spTree>
    <p:extLst>
      <p:ext uri="{BB962C8B-B14F-4D97-AF65-F5344CB8AC3E}">
        <p14:creationId xmlns:p14="http://schemas.microsoft.com/office/powerpoint/2010/main" val="105280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A639A-D8ED-3B4B-A4A6-0CA97C8DBFF3}" type="slidenum">
              <a:rPr lang="en-US" smtClean="0"/>
              <a:t>19</a:t>
            </a:fld>
            <a:endParaRPr lang="en-US"/>
          </a:p>
        </p:txBody>
      </p:sp>
    </p:spTree>
    <p:extLst>
      <p:ext uri="{BB962C8B-B14F-4D97-AF65-F5344CB8AC3E}">
        <p14:creationId xmlns:p14="http://schemas.microsoft.com/office/powerpoint/2010/main" val="223625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https://www.commonwealthfund.org/sites/default/files/documents/___media_files_publications_fund_report_2014_jun_1755_davis_mirror_mirror_2014.pdf</a:t>
            </a:r>
            <a:endParaRPr lang="en-US" dirty="0"/>
          </a:p>
        </p:txBody>
      </p:sp>
      <p:sp>
        <p:nvSpPr>
          <p:cNvPr id="4" name="Slide Number Placeholder 3"/>
          <p:cNvSpPr>
            <a:spLocks noGrp="1"/>
          </p:cNvSpPr>
          <p:nvPr>
            <p:ph type="sldNum" sz="quarter" idx="5"/>
          </p:nvPr>
        </p:nvSpPr>
        <p:spPr/>
        <p:txBody>
          <a:bodyPr/>
          <a:lstStyle/>
          <a:p>
            <a:fld id="{F4CA639A-D8ED-3B4B-A4A6-0CA97C8DBFF3}" type="slidenum">
              <a:rPr lang="en-US" smtClean="0"/>
              <a:t>4</a:t>
            </a:fld>
            <a:endParaRPr lang="en-US"/>
          </a:p>
        </p:txBody>
      </p:sp>
    </p:spTree>
    <p:extLst>
      <p:ext uri="{BB962C8B-B14F-4D97-AF65-F5344CB8AC3E}">
        <p14:creationId xmlns:p14="http://schemas.microsoft.com/office/powerpoint/2010/main" val="315306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A639A-D8ED-3B4B-A4A6-0CA97C8DBFF3}" type="slidenum">
              <a:rPr lang="en-US" smtClean="0"/>
              <a:t>7</a:t>
            </a:fld>
            <a:endParaRPr lang="en-US"/>
          </a:p>
        </p:txBody>
      </p:sp>
    </p:spTree>
    <p:extLst>
      <p:ext uri="{BB962C8B-B14F-4D97-AF65-F5344CB8AC3E}">
        <p14:creationId xmlns:p14="http://schemas.microsoft.com/office/powerpoint/2010/main" val="196327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F5B59270-2883-6E49-B203-B6BDEB477AF0}"/>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C30F787C-B050-394F-A883-C327169409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457200" eaLnBrk="1" hangingPunct="1">
              <a:spcBef>
                <a:spcPct val="0"/>
              </a:spcBef>
              <a:buFontTx/>
              <a:buChar char="-"/>
            </a:pPr>
            <a:r>
              <a:rPr lang="en-US" altLang="en-US" dirty="0">
                <a:ea typeface="ＭＳ Ｐゴシック" panose="020B0600070205080204" pitchFamily="34" charset="-128"/>
              </a:rPr>
              <a:t>Huge, sweeping reform, more 20 million gained coverage</a:t>
            </a:r>
          </a:p>
          <a:p>
            <a:pPr marL="171450" indent="-171450" defTabSz="457200" eaLnBrk="1" hangingPunct="1">
              <a:spcBef>
                <a:spcPct val="0"/>
              </a:spcBef>
              <a:buFontTx/>
              <a:buChar char="-"/>
            </a:pPr>
            <a:r>
              <a:rPr lang="en-US" altLang="en-US" dirty="0">
                <a:ea typeface="ＭＳ Ｐゴシック" panose="020B0600070205080204" pitchFamily="34" charset="-128"/>
              </a:rPr>
              <a:t>Major shortcoming is in affordability</a:t>
            </a:r>
          </a:p>
          <a:p>
            <a:pPr marL="628650" marR="0" lvl="1" indent="-171450" algn="l" defTabSz="457200" rtl="0" eaLnBrk="1" fontAlgn="auto" latinLnBrk="0" hangingPunct="1">
              <a:lnSpc>
                <a:spcPct val="100000"/>
              </a:lnSpc>
              <a:spcBef>
                <a:spcPct val="0"/>
              </a:spcBef>
              <a:spcAft>
                <a:spcPts val="0"/>
              </a:spcAft>
              <a:buClrTx/>
              <a:buSzTx/>
              <a:buFontTx/>
              <a:buChar char="-"/>
              <a:tabLst/>
              <a:defRPr/>
            </a:pPr>
            <a:r>
              <a:rPr lang="en-US" dirty="0"/>
              <a:t>Majority of those uninsured prior to the law, remain uninsured today.</a:t>
            </a:r>
          </a:p>
          <a:p>
            <a:pPr marL="628650" marR="0" lvl="1" indent="-171450" algn="l" defTabSz="457200" rtl="0" eaLnBrk="1" fontAlgn="auto" latinLnBrk="0" hangingPunct="1">
              <a:lnSpc>
                <a:spcPct val="100000"/>
              </a:lnSpc>
              <a:spcBef>
                <a:spcPct val="0"/>
              </a:spcBef>
              <a:spcAft>
                <a:spcPts val="0"/>
              </a:spcAft>
              <a:buClrTx/>
              <a:buSzTx/>
              <a:buFontTx/>
              <a:buChar char="-"/>
              <a:tabLst/>
              <a:defRPr/>
            </a:pPr>
            <a:r>
              <a:rPr lang="en-US" dirty="0"/>
              <a:t>They cite unaffordability as the primary reason </a:t>
            </a:r>
          </a:p>
          <a:p>
            <a:pPr marL="171450" indent="-171450" defTabSz="457200" eaLnBrk="1" hangingPunct="1">
              <a:spcBef>
                <a:spcPct val="0"/>
              </a:spcBef>
              <a:buFontTx/>
              <a:buChar char="-"/>
            </a:pPr>
            <a:endParaRPr lang="en-US" altLang="en-US" dirty="0">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C48A09B7-E18D-C441-8071-1C9D25E0E9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98337F-D1B6-CC42-999E-A20DFF24474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24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A639A-D8ED-3B4B-A4A6-0CA97C8DBFF3}" type="slidenum">
              <a:rPr lang="en-US" smtClean="0"/>
              <a:t>11</a:t>
            </a:fld>
            <a:endParaRPr lang="en-US"/>
          </a:p>
        </p:txBody>
      </p:sp>
    </p:spTree>
    <p:extLst>
      <p:ext uri="{BB962C8B-B14F-4D97-AF65-F5344CB8AC3E}">
        <p14:creationId xmlns:p14="http://schemas.microsoft.com/office/powerpoint/2010/main" val="99709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422D8-4D88-D943-8DDD-8A70B11C8989}" type="slidenum">
              <a:rPr lang="en-US" smtClean="0"/>
              <a:pPr/>
              <a:t>12</a:t>
            </a:fld>
            <a:endParaRPr lang="en-US"/>
          </a:p>
        </p:txBody>
      </p:sp>
    </p:spTree>
    <p:extLst>
      <p:ext uri="{BB962C8B-B14F-4D97-AF65-F5344CB8AC3E}">
        <p14:creationId xmlns:p14="http://schemas.microsoft.com/office/powerpoint/2010/main" val="318600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don’t have much to protect</a:t>
            </a:r>
            <a:r>
              <a:rPr lang="en-US" baseline="0" dirty="0"/>
              <a:t> in the way of financial assets. These high deductible plans might not offer the kind of financial protection that’s relevant for this population.</a:t>
            </a:r>
          </a:p>
          <a:p>
            <a:r>
              <a:rPr lang="en-US" baseline="0" dirty="0"/>
              <a:t>The median deductible is $4,000!</a:t>
            </a:r>
            <a:endParaRPr lang="en-US" dirty="0"/>
          </a:p>
        </p:txBody>
      </p:sp>
      <p:sp>
        <p:nvSpPr>
          <p:cNvPr id="4" name="Slide Number Placeholder 3"/>
          <p:cNvSpPr>
            <a:spLocks noGrp="1"/>
          </p:cNvSpPr>
          <p:nvPr>
            <p:ph type="sldNum" sz="quarter" idx="5"/>
          </p:nvPr>
        </p:nvSpPr>
        <p:spPr/>
        <p:txBody>
          <a:bodyPr/>
          <a:lstStyle/>
          <a:p>
            <a:fld id="{CA7422D8-4D88-D943-8DDD-8A70B11C8989}" type="slidenum">
              <a:rPr lang="en-US" smtClean="0"/>
              <a:pPr/>
              <a:t>13</a:t>
            </a:fld>
            <a:endParaRPr lang="en-US"/>
          </a:p>
        </p:txBody>
      </p:sp>
    </p:spTree>
    <p:extLst>
      <p:ext uri="{BB962C8B-B14F-4D97-AF65-F5344CB8AC3E}">
        <p14:creationId xmlns:p14="http://schemas.microsoft.com/office/powerpoint/2010/main" val="109187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Under </a:t>
            </a:r>
            <a:r>
              <a:rPr lang="en-US" dirty="0" smtClean="0"/>
              <a:t>the status quo, the burden of spending </a:t>
            </a:r>
            <a:r>
              <a:rPr lang="en-US" smtClean="0"/>
              <a:t>is regressive; under </a:t>
            </a:r>
            <a:r>
              <a:rPr lang="en-US" dirty="0" smtClean="0"/>
              <a:t>a tax-financed system, it could be rationally planned and could be progressive instead </a:t>
            </a:r>
            <a:r>
              <a:rPr lang="en-US" smtClean="0"/>
              <a:t>of regressive.</a:t>
            </a:r>
            <a:endParaRPr lang="en-US" dirty="0"/>
          </a:p>
        </p:txBody>
      </p:sp>
      <p:sp>
        <p:nvSpPr>
          <p:cNvPr id="4" name="Slide Number Placeholder 3"/>
          <p:cNvSpPr>
            <a:spLocks noGrp="1"/>
          </p:cNvSpPr>
          <p:nvPr>
            <p:ph type="sldNum" sz="quarter" idx="10"/>
          </p:nvPr>
        </p:nvSpPr>
        <p:spPr/>
        <p:txBody>
          <a:bodyPr/>
          <a:lstStyle/>
          <a:p>
            <a:fld id="{F4CA639A-D8ED-3B4B-A4A6-0CA97C8DBFF3}" type="slidenum">
              <a:rPr lang="en-US" smtClean="0"/>
              <a:t>17</a:t>
            </a:fld>
            <a:endParaRPr lang="en-US"/>
          </a:p>
        </p:txBody>
      </p:sp>
    </p:spTree>
    <p:extLst>
      <p:ext uri="{BB962C8B-B14F-4D97-AF65-F5344CB8AC3E}">
        <p14:creationId xmlns:p14="http://schemas.microsoft.com/office/powerpoint/2010/main" val="374914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We can afford to cover everything, for everyone, without allocating more resources towards healthcare.</a:t>
            </a:r>
          </a:p>
          <a:p>
            <a:pPr lvl="1"/>
            <a:r>
              <a:rPr lang="en-US" sz="2800" dirty="0">
                <a:latin typeface="Calibri Light" panose="020F0302020204030204" pitchFamily="34" charset="0"/>
                <a:cs typeface="Calibri Light" panose="020F0302020204030204" pitchFamily="34" charset="0"/>
              </a:rPr>
              <a:t>It’s a win win for the 99%</a:t>
            </a:r>
          </a:p>
          <a:p>
            <a:endParaRPr lang="en-US" dirty="0"/>
          </a:p>
        </p:txBody>
      </p:sp>
      <p:sp>
        <p:nvSpPr>
          <p:cNvPr id="4" name="Slide Number Placeholder 3"/>
          <p:cNvSpPr>
            <a:spLocks noGrp="1"/>
          </p:cNvSpPr>
          <p:nvPr>
            <p:ph type="sldNum" sz="quarter" idx="5"/>
          </p:nvPr>
        </p:nvSpPr>
        <p:spPr/>
        <p:txBody>
          <a:bodyPr/>
          <a:lstStyle/>
          <a:p>
            <a:fld id="{F4CA639A-D8ED-3B4B-A4A6-0CA97C8DBFF3}" type="slidenum">
              <a:rPr lang="en-US" smtClean="0"/>
              <a:t>18</a:t>
            </a:fld>
            <a:endParaRPr lang="en-US"/>
          </a:p>
        </p:txBody>
      </p:sp>
    </p:spTree>
    <p:extLst>
      <p:ext uri="{BB962C8B-B14F-4D97-AF65-F5344CB8AC3E}">
        <p14:creationId xmlns:p14="http://schemas.microsoft.com/office/powerpoint/2010/main" val="3006875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3F9EBA-5B8B-6043-97C2-2BF3D5CAFCF1}"/>
              </a:ext>
            </a:extLst>
          </p:cNvPr>
          <p:cNvSpPr/>
          <p:nvPr/>
        </p:nvSpPr>
        <p:spPr>
          <a:xfrm>
            <a:off x="0" y="0"/>
            <a:ext cx="12192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Rectangle 4">
            <a:extLst>
              <a:ext uri="{FF2B5EF4-FFF2-40B4-BE49-F238E27FC236}">
                <a16:creationId xmlns:a16="http://schemas.microsoft.com/office/drawing/2014/main" id="{228D7F10-39C6-F843-B47E-D073C2FB719C}"/>
              </a:ext>
            </a:extLst>
          </p:cNvPr>
          <p:cNvSpPr/>
          <p:nvPr/>
        </p:nvSpPr>
        <p:spPr>
          <a:xfrm>
            <a:off x="7924800" y="-1588"/>
            <a:ext cx="4267200"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E09F5926-42F5-CB4E-89D8-A62D34E515D1}"/>
              </a:ext>
            </a:extLst>
          </p:cNvPr>
          <p:cNvSpPr/>
          <p:nvPr/>
        </p:nvSpPr>
        <p:spPr>
          <a:xfrm rot="5400000">
            <a:off x="10500784" y="1509184"/>
            <a:ext cx="3200400" cy="18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7" name="Picture 13">
            <a:extLst>
              <a:ext uri="{FF2B5EF4-FFF2-40B4-BE49-F238E27FC236}">
                <a16:creationId xmlns:a16="http://schemas.microsoft.com/office/drawing/2014/main" id="{155A042B-A2DB-C944-A62C-E0B931CF5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84838"/>
            <a:ext cx="44809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2"/>
          <p:cNvSpPr>
            <a:spLocks noGrp="1"/>
          </p:cNvSpPr>
          <p:nvPr>
            <p:ph type="title"/>
          </p:nvPr>
        </p:nvSpPr>
        <p:spPr>
          <a:xfrm>
            <a:off x="457201" y="557562"/>
            <a:ext cx="11003281" cy="2642839"/>
          </a:xfrm>
          <a:prstGeom prst="rect">
            <a:avLst/>
          </a:prstGeom>
        </p:spPr>
        <p:txBody>
          <a:bodyPr anchor="b"/>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9355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1" y="457200"/>
            <a:ext cx="11272265" cy="5577840"/>
          </a:xfrm>
          <a:prstGeom prst="rect">
            <a:avLst/>
          </a:prstGeom>
        </p:spPr>
        <p:txBody>
          <a:bodyPr lIns="0" tIns="0" rIns="0" bIns="0" rtlCol="0">
            <a:normAutofit/>
          </a:bodyPr>
          <a:lstStyle/>
          <a:p>
            <a:pPr lvl="0"/>
            <a:r>
              <a:rPr lang="en-US" noProof="0"/>
              <a:t>Click icon to add picture</a:t>
            </a:r>
          </a:p>
        </p:txBody>
      </p:sp>
      <p:sp>
        <p:nvSpPr>
          <p:cNvPr id="3" name="Footer Placeholder 4">
            <a:extLst>
              <a:ext uri="{FF2B5EF4-FFF2-40B4-BE49-F238E27FC236}">
                <a16:creationId xmlns:a16="http://schemas.microsoft.com/office/drawing/2014/main" id="{8A75E6B6-7B49-9142-B91B-B69AC71B53B4}"/>
              </a:ext>
            </a:extLst>
          </p:cNvPr>
          <p:cNvSpPr>
            <a:spLocks noGrp="1"/>
          </p:cNvSpPr>
          <p:nvPr>
            <p:ph type="ftr" sz="quarter" idx="14"/>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3A2F73-95DF-9A48-B778-810238A10AC8}"/>
              </a:ext>
            </a:extLst>
          </p:cNvPr>
          <p:cNvSpPr>
            <a:spLocks noGrp="1"/>
          </p:cNvSpPr>
          <p:nvPr>
            <p:ph type="sldNum" sz="quarter" idx="15"/>
          </p:nvPr>
        </p:nvSpPr>
        <p:spPr/>
        <p:txBody>
          <a:bodyPr/>
          <a:lstStyle>
            <a:lvl1pPr>
              <a:defRPr/>
            </a:lvl1pPr>
          </a:lstStyle>
          <a:p>
            <a:pPr>
              <a:defRPr/>
            </a:pPr>
            <a:fld id="{6E9F1963-4AFC-474C-BEFD-F5BB1C08A711}" type="slidenum">
              <a:rPr lang="en-US" altLang="en-US"/>
              <a:pPr>
                <a:defRPr/>
              </a:pPr>
              <a:t>‹#›</a:t>
            </a:fld>
            <a:endParaRPr lang="en-US" altLang="en-US"/>
          </a:p>
        </p:txBody>
      </p:sp>
    </p:spTree>
    <p:extLst>
      <p:ext uri="{BB962C8B-B14F-4D97-AF65-F5344CB8AC3E}">
        <p14:creationId xmlns:p14="http://schemas.microsoft.com/office/powerpoint/2010/main" val="259286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51F791-2CB7-2A4C-BA7F-FC2A0E16788B}"/>
              </a:ext>
            </a:extLst>
          </p:cNvPr>
          <p:cNvSpPr/>
          <p:nvPr/>
        </p:nvSpPr>
        <p:spPr>
          <a:xfrm>
            <a:off x="7924800" y="-1588"/>
            <a:ext cx="4267200"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45283D56-43E9-A444-9A51-5FBAE6A3D254}"/>
              </a:ext>
            </a:extLst>
          </p:cNvPr>
          <p:cNvSpPr/>
          <p:nvPr/>
        </p:nvSpPr>
        <p:spPr>
          <a:xfrm rot="5400000">
            <a:off x="10500784" y="1509184"/>
            <a:ext cx="3200400" cy="182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p:cNvSpPr>
            <a:spLocks noGrp="1"/>
          </p:cNvSpPr>
          <p:nvPr>
            <p:ph type="title"/>
          </p:nvPr>
        </p:nvSpPr>
        <p:spPr>
          <a:xfrm>
            <a:off x="457201" y="557784"/>
            <a:ext cx="4284345" cy="1188720"/>
          </a:xfrm>
          <a:prstGeom prst="rect">
            <a:avLst/>
          </a:prstGeom>
        </p:spPr>
        <p:txBody>
          <a:bodyPr anchor="b"/>
          <a:lstStyle>
            <a:lvl1pPr>
              <a:lnSpc>
                <a:spcPct val="80000"/>
              </a:lnSpc>
              <a:defRPr sz="2400"/>
            </a:lvl1pPr>
          </a:lstStyle>
          <a:p>
            <a:r>
              <a:rPr lang="en-US"/>
              <a:t>Click to edit Master title style</a:t>
            </a:r>
            <a:endParaRPr lang="en-US" dirty="0"/>
          </a:p>
        </p:txBody>
      </p:sp>
      <p:sp>
        <p:nvSpPr>
          <p:cNvPr id="3" name="Content Placeholder 2"/>
          <p:cNvSpPr>
            <a:spLocks noGrp="1"/>
          </p:cNvSpPr>
          <p:nvPr>
            <p:ph idx="1"/>
          </p:nvPr>
        </p:nvSpPr>
        <p:spPr>
          <a:xfrm>
            <a:off x="5183188" y="557786"/>
            <a:ext cx="6277293" cy="5487899"/>
          </a:xfrm>
          <a:prstGeom prst="rect">
            <a:avLst/>
          </a:prstGeom>
        </p:spPr>
        <p:txBody>
          <a:bodyPr lIns="0" tIns="0" rIns="0" bIns="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007220"/>
            <a:ext cx="4314829" cy="4027820"/>
          </a:xfrm>
          <a:prstGeom prst="rect">
            <a:avLst/>
          </a:prstGeom>
        </p:spPr>
        <p:txBody>
          <a:bodyPr lIns="0" tIns="0" rIns="0" bIns="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Footer Placeholder 10">
            <a:extLst>
              <a:ext uri="{FF2B5EF4-FFF2-40B4-BE49-F238E27FC236}">
                <a16:creationId xmlns:a16="http://schemas.microsoft.com/office/drawing/2014/main" id="{D228968D-92EC-3E48-96C6-A10E1270D24A}"/>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11">
            <a:extLst>
              <a:ext uri="{FF2B5EF4-FFF2-40B4-BE49-F238E27FC236}">
                <a16:creationId xmlns:a16="http://schemas.microsoft.com/office/drawing/2014/main" id="{CA51AAF2-40DA-E844-A303-17E136ADAEAC}"/>
              </a:ext>
            </a:extLst>
          </p:cNvPr>
          <p:cNvSpPr>
            <a:spLocks noGrp="1"/>
          </p:cNvSpPr>
          <p:nvPr>
            <p:ph type="sldNum" sz="quarter" idx="11"/>
          </p:nvPr>
        </p:nvSpPr>
        <p:spPr/>
        <p:txBody>
          <a:bodyPr/>
          <a:lstStyle>
            <a:lvl1pPr>
              <a:defRPr/>
            </a:lvl1pPr>
          </a:lstStyle>
          <a:p>
            <a:pPr>
              <a:defRPr/>
            </a:pPr>
            <a:fld id="{8C796357-DD61-624A-A304-4213B5EA4478}" type="slidenum">
              <a:rPr lang="en-US" altLang="en-US"/>
              <a:pPr>
                <a:defRPr/>
              </a:pPr>
              <a:t>‹#›</a:t>
            </a:fld>
            <a:endParaRPr lang="en-US" altLang="en-US"/>
          </a:p>
        </p:txBody>
      </p:sp>
    </p:spTree>
    <p:extLst>
      <p:ext uri="{BB962C8B-B14F-4D97-AF65-F5344CB8AC3E}">
        <p14:creationId xmlns:p14="http://schemas.microsoft.com/office/powerpoint/2010/main" val="3895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4FF24D-CEE6-2248-83BF-380C1F7BDE84}"/>
              </a:ext>
            </a:extLst>
          </p:cNvPr>
          <p:cNvSpPr/>
          <p:nvPr/>
        </p:nvSpPr>
        <p:spPr>
          <a:xfrm>
            <a:off x="7924800" y="-1588"/>
            <a:ext cx="4267200"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CEEAF68F-00EF-554A-9C29-270FCFD387A2}"/>
              </a:ext>
            </a:extLst>
          </p:cNvPr>
          <p:cNvSpPr/>
          <p:nvPr/>
        </p:nvSpPr>
        <p:spPr>
          <a:xfrm rot="5400000">
            <a:off x="10500784" y="1509184"/>
            <a:ext cx="3200400" cy="182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7" name="Picture Placeholder 16"/>
          <p:cNvSpPr>
            <a:spLocks noGrp="1"/>
          </p:cNvSpPr>
          <p:nvPr>
            <p:ph type="pic" sz="quarter" idx="17"/>
          </p:nvPr>
        </p:nvSpPr>
        <p:spPr>
          <a:xfrm>
            <a:off x="5183188" y="557786"/>
            <a:ext cx="6277293" cy="5487899"/>
          </a:xfrm>
        </p:spPr>
        <p:txBody>
          <a:bodyPr rtlCol="0">
            <a:normAutofit/>
          </a:bodyPr>
          <a:lstStyle/>
          <a:p>
            <a:pPr lvl="0"/>
            <a:r>
              <a:rPr lang="en-US" noProof="0"/>
              <a:t>Click icon to add picture</a:t>
            </a:r>
          </a:p>
        </p:txBody>
      </p:sp>
      <p:sp>
        <p:nvSpPr>
          <p:cNvPr id="13" name="Title 1"/>
          <p:cNvSpPr>
            <a:spLocks noGrp="1"/>
          </p:cNvSpPr>
          <p:nvPr>
            <p:ph type="title"/>
          </p:nvPr>
        </p:nvSpPr>
        <p:spPr>
          <a:xfrm>
            <a:off x="457201" y="557784"/>
            <a:ext cx="4284345" cy="1188720"/>
          </a:xfrm>
          <a:prstGeom prst="rect">
            <a:avLst/>
          </a:prstGeom>
        </p:spPr>
        <p:txBody>
          <a:bodyPr anchor="b"/>
          <a:lstStyle>
            <a:lvl1pPr>
              <a:lnSpc>
                <a:spcPct val="80000"/>
              </a:lnSpc>
              <a:defRPr sz="2400"/>
            </a:lvl1pPr>
          </a:lstStyle>
          <a:p>
            <a:r>
              <a:rPr lang="en-US"/>
              <a:t>Click to edit Master title style</a:t>
            </a:r>
            <a:endParaRPr lang="en-US" dirty="0"/>
          </a:p>
        </p:txBody>
      </p:sp>
      <p:sp>
        <p:nvSpPr>
          <p:cNvPr id="15" name="Text Placeholder 3"/>
          <p:cNvSpPr>
            <a:spLocks noGrp="1"/>
          </p:cNvSpPr>
          <p:nvPr>
            <p:ph type="body" sz="half" idx="2"/>
          </p:nvPr>
        </p:nvSpPr>
        <p:spPr>
          <a:xfrm>
            <a:off x="457200" y="2007220"/>
            <a:ext cx="4314829" cy="4027820"/>
          </a:xfrm>
          <a:prstGeom prst="rect">
            <a:avLst/>
          </a:prstGeom>
        </p:spPr>
        <p:txBody>
          <a:bodyPr lIns="0" tIns="0" rIns="0" bIns="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Footer Placeholder 7">
            <a:extLst>
              <a:ext uri="{FF2B5EF4-FFF2-40B4-BE49-F238E27FC236}">
                <a16:creationId xmlns:a16="http://schemas.microsoft.com/office/drawing/2014/main" id="{D0BB12C8-F419-5948-9C5F-C68D57358275}"/>
              </a:ext>
            </a:extLst>
          </p:cNvPr>
          <p:cNvSpPr>
            <a:spLocks noGrp="1"/>
          </p:cNvSpPr>
          <p:nvPr>
            <p:ph type="ftr" sz="quarter" idx="18"/>
          </p:nvPr>
        </p:nvSpPr>
        <p:spPr/>
        <p:txBody>
          <a:bodyPr/>
          <a:lstStyle>
            <a:lvl1pPr>
              <a:defRPr/>
            </a:lvl1pPr>
          </a:lstStyle>
          <a:p>
            <a:pPr>
              <a:defRPr/>
            </a:pPr>
            <a:endParaRPr lang="en-US"/>
          </a:p>
        </p:txBody>
      </p:sp>
      <p:sp>
        <p:nvSpPr>
          <p:cNvPr id="8" name="Slide Number Placeholder 11">
            <a:extLst>
              <a:ext uri="{FF2B5EF4-FFF2-40B4-BE49-F238E27FC236}">
                <a16:creationId xmlns:a16="http://schemas.microsoft.com/office/drawing/2014/main" id="{0E15D605-4A1A-2144-9420-9E6733439245}"/>
              </a:ext>
            </a:extLst>
          </p:cNvPr>
          <p:cNvSpPr>
            <a:spLocks noGrp="1"/>
          </p:cNvSpPr>
          <p:nvPr>
            <p:ph type="sldNum" sz="quarter" idx="19"/>
          </p:nvPr>
        </p:nvSpPr>
        <p:spPr/>
        <p:txBody>
          <a:bodyPr/>
          <a:lstStyle>
            <a:lvl1pPr>
              <a:defRPr/>
            </a:lvl1pPr>
          </a:lstStyle>
          <a:p>
            <a:pPr>
              <a:defRPr/>
            </a:pPr>
            <a:fld id="{FB3C3F94-2136-5C40-B0D4-8B7350F0CA5F}" type="slidenum">
              <a:rPr lang="en-US" altLang="en-US"/>
              <a:pPr>
                <a:defRPr/>
              </a:pPr>
              <a:t>‹#›</a:t>
            </a:fld>
            <a:endParaRPr lang="en-US" altLang="en-US"/>
          </a:p>
        </p:txBody>
      </p:sp>
    </p:spTree>
    <p:extLst>
      <p:ext uri="{BB962C8B-B14F-4D97-AF65-F5344CB8AC3E}">
        <p14:creationId xmlns:p14="http://schemas.microsoft.com/office/powerpoint/2010/main" val="270917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CCF31-5B4A-7C42-BDAE-3E42FEB11BB4}"/>
              </a:ext>
            </a:extLst>
          </p:cNvPr>
          <p:cNvSpPr/>
          <p:nvPr/>
        </p:nvSpPr>
        <p:spPr>
          <a:xfrm>
            <a:off x="7924800" y="-1588"/>
            <a:ext cx="4267200"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4" name="Rectangle 3">
            <a:extLst>
              <a:ext uri="{FF2B5EF4-FFF2-40B4-BE49-F238E27FC236}">
                <a16:creationId xmlns:a16="http://schemas.microsoft.com/office/drawing/2014/main" id="{19A5E5DF-0016-B444-A487-59D33A068D11}"/>
              </a:ext>
            </a:extLst>
          </p:cNvPr>
          <p:cNvSpPr/>
          <p:nvPr/>
        </p:nvSpPr>
        <p:spPr>
          <a:xfrm rot="5400000">
            <a:off x="10500784" y="1509184"/>
            <a:ext cx="3200400" cy="182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12">
            <a:extLst>
              <a:ext uri="{FF2B5EF4-FFF2-40B4-BE49-F238E27FC236}">
                <a16:creationId xmlns:a16="http://schemas.microsoft.com/office/drawing/2014/main" id="{0FD888D5-6AEE-E04D-984C-D68DE0205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34" y="5938838"/>
            <a:ext cx="17399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6EE55B8E-FAD4-BB47-8154-A534E1AA9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91188"/>
            <a:ext cx="287866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457201" y="1920240"/>
            <a:ext cx="11003281" cy="2846632"/>
          </a:xfrm>
        </p:spPr>
        <p:txBody>
          <a:bodyPr lIns="0" tIns="0" rIns="0" bIns="0"/>
          <a:lstStyle>
            <a:lvl1pPr marL="0" indent="0">
              <a:buNone/>
              <a:defRPr sz="27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61546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4" name="Date Placeholder 11">
            <a:extLst>
              <a:ext uri="{FF2B5EF4-FFF2-40B4-BE49-F238E27FC236}">
                <a16:creationId xmlns:a16="http://schemas.microsoft.com/office/drawing/2014/main" id="{28EEECE5-D8BB-0941-A530-4FAAA997D3F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E2CA2792-99F8-EF44-A756-14A5AC419AB3}" type="datetimeFigureOut">
              <a:rPr lang="en-US" altLang="en-US"/>
              <a:pPr>
                <a:defRPr/>
              </a:pPr>
              <a:t>4/12/2022</a:t>
            </a:fld>
            <a:endParaRPr lang="en-US" altLang="en-US"/>
          </a:p>
        </p:txBody>
      </p:sp>
      <p:sp>
        <p:nvSpPr>
          <p:cNvPr id="5" name="Slide Number Placeholder 12">
            <a:extLst>
              <a:ext uri="{FF2B5EF4-FFF2-40B4-BE49-F238E27FC236}">
                <a16:creationId xmlns:a16="http://schemas.microsoft.com/office/drawing/2014/main" id="{A42B16EF-60FC-144B-BEF4-E6C3BE3D11B1}"/>
              </a:ext>
            </a:extLst>
          </p:cNvPr>
          <p:cNvSpPr>
            <a:spLocks noGrp="1"/>
          </p:cNvSpPr>
          <p:nvPr>
            <p:ph type="sldNum" sz="quarter" idx="11"/>
          </p:nvPr>
        </p:nvSpPr>
        <p:spPr>
          <a:xfrm>
            <a:off x="0" y="1752601"/>
            <a:ext cx="1727200" cy="701675"/>
          </a:xfrm>
        </p:spPr>
        <p:txBody>
          <a:bodyPr>
            <a:noAutofit/>
          </a:bodyPr>
          <a:lstStyle>
            <a:lvl1pPr>
              <a:defRPr sz="2400"/>
            </a:lvl1pPr>
          </a:lstStyle>
          <a:p>
            <a:pPr>
              <a:defRPr/>
            </a:pPr>
            <a:fld id="{FAF529F6-E2C8-E345-A13A-96C90562F8FD}" type="slidenum">
              <a:rPr lang="en-US" altLang="en-US"/>
              <a:pPr>
                <a:defRPr/>
              </a:pPr>
              <a:t>‹#›</a:t>
            </a:fld>
            <a:endParaRPr lang="en-US" altLang="en-US"/>
          </a:p>
        </p:txBody>
      </p:sp>
      <p:sp>
        <p:nvSpPr>
          <p:cNvPr id="6" name="Footer Placeholder 13">
            <a:extLst>
              <a:ext uri="{FF2B5EF4-FFF2-40B4-BE49-F238E27FC236}">
                <a16:creationId xmlns:a16="http://schemas.microsoft.com/office/drawing/2014/main" id="{31974E7B-0C1D-5840-900F-37955545AA9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346563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D03304-CDE1-C94D-80FA-ABD1E14F8FEF}"/>
              </a:ext>
            </a:extLst>
          </p:cNvPr>
          <p:cNvSpPr/>
          <p:nvPr/>
        </p:nvSpPr>
        <p:spPr>
          <a:xfrm>
            <a:off x="0" y="0"/>
            <a:ext cx="12192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68B492D5-1C1F-9C44-B24D-F0C88B69F353}"/>
              </a:ext>
            </a:extLst>
          </p:cNvPr>
          <p:cNvSpPr>
            <a:spLocks noGrp="1"/>
          </p:cNvSpPr>
          <p:nvPr>
            <p:ph type="title"/>
          </p:nvPr>
        </p:nvSpPr>
        <p:spPr>
          <a:xfrm>
            <a:off x="457199" y="557560"/>
            <a:ext cx="11003281" cy="2642839"/>
          </a:xfrm>
          <a:prstGeom prst="rect">
            <a:avLst/>
          </a:prstGeom>
        </p:spPr>
        <p:txBody>
          <a:bodyPr anchor="b" anchorCtr="0"/>
          <a:lstStyle>
            <a:lvl1pPr>
              <a:defRPr b="1">
                <a:solidFill>
                  <a:schemeClr val="bg1"/>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FF867715-3A6E-5D45-96D7-05CEC4995798}"/>
              </a:ext>
            </a:extLst>
          </p:cNvPr>
          <p:cNvSpPr/>
          <p:nvPr/>
        </p:nvSpPr>
        <p:spPr>
          <a:xfrm>
            <a:off x="7924800" y="-1500"/>
            <a:ext cx="42672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973A731-426F-AF4D-981C-6CF406F700C5}"/>
              </a:ext>
            </a:extLst>
          </p:cNvPr>
          <p:cNvSpPr/>
          <p:nvPr/>
        </p:nvSpPr>
        <p:spPr>
          <a:xfrm rot="5400000">
            <a:off x="10500360" y="1508760"/>
            <a:ext cx="32004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DA5A97B7-7A6C-9441-8846-5DFFED27D652}"/>
              </a:ext>
            </a:extLst>
          </p:cNvPr>
          <p:cNvPicPr>
            <a:picLocks noChangeAspect="1"/>
          </p:cNvPicPr>
          <p:nvPr/>
        </p:nvPicPr>
        <p:blipFill>
          <a:blip r:embed="rId3"/>
          <a:stretch>
            <a:fillRect/>
          </a:stretch>
        </p:blipFill>
        <p:spPr>
          <a:xfrm>
            <a:off x="457199" y="5684465"/>
            <a:ext cx="4481675" cy="717642"/>
          </a:xfrm>
          <a:prstGeom prst="rect">
            <a:avLst/>
          </a:prstGeom>
        </p:spPr>
      </p:pic>
    </p:spTree>
    <p:extLst>
      <p:ext uri="{BB962C8B-B14F-4D97-AF65-F5344CB8AC3E}">
        <p14:creationId xmlns:p14="http://schemas.microsoft.com/office/powerpoint/2010/main" val="126441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without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68B492D5-1C1F-9C44-B24D-F0C88B69F353}"/>
              </a:ext>
            </a:extLst>
          </p:cNvPr>
          <p:cNvSpPr>
            <a:spLocks noGrp="1"/>
          </p:cNvSpPr>
          <p:nvPr>
            <p:ph type="title"/>
          </p:nvPr>
        </p:nvSpPr>
        <p:spPr>
          <a:xfrm>
            <a:off x="457199" y="557560"/>
            <a:ext cx="11003281" cy="2642839"/>
          </a:xfrm>
          <a:prstGeom prst="rect">
            <a:avLst/>
          </a:prstGeom>
        </p:spPr>
        <p:txBody>
          <a:bodyPr anchor="b" anchorCtr="0"/>
          <a:lstStyle>
            <a:lvl1pPr>
              <a:defRPr b="1">
                <a:solidFill>
                  <a:schemeClr val="tx1"/>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FF867715-3A6E-5D45-96D7-05CEC4995798}"/>
              </a:ext>
            </a:extLst>
          </p:cNvPr>
          <p:cNvSpPr/>
          <p:nvPr/>
        </p:nvSpPr>
        <p:spPr>
          <a:xfrm>
            <a:off x="7924800" y="-1500"/>
            <a:ext cx="42672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973A731-426F-AF4D-981C-6CF406F700C5}"/>
              </a:ext>
            </a:extLst>
          </p:cNvPr>
          <p:cNvSpPr/>
          <p:nvPr/>
        </p:nvSpPr>
        <p:spPr>
          <a:xfrm rot="5400000">
            <a:off x="10500360" y="1508760"/>
            <a:ext cx="32004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DA5A97B7-7A6C-9441-8846-5DFFED27D652}"/>
              </a:ext>
            </a:extLst>
          </p:cNvPr>
          <p:cNvPicPr>
            <a:picLocks noChangeAspect="1"/>
          </p:cNvPicPr>
          <p:nvPr/>
        </p:nvPicPr>
        <p:blipFill>
          <a:blip r:embed="rId2"/>
          <a:stretch>
            <a:fillRect/>
          </a:stretch>
        </p:blipFill>
        <p:spPr>
          <a:xfrm>
            <a:off x="457199" y="5684465"/>
            <a:ext cx="4481674" cy="717642"/>
          </a:xfrm>
          <a:prstGeom prst="rect">
            <a:avLst/>
          </a:prstGeom>
        </p:spPr>
      </p:pic>
    </p:spTree>
    <p:extLst>
      <p:ext uri="{BB962C8B-B14F-4D97-AF65-F5344CB8AC3E}">
        <p14:creationId xmlns:p14="http://schemas.microsoft.com/office/powerpoint/2010/main" val="24139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68B492D5-1C1F-9C44-B24D-F0C88B69F353}"/>
              </a:ext>
            </a:extLst>
          </p:cNvPr>
          <p:cNvSpPr>
            <a:spLocks noGrp="1"/>
          </p:cNvSpPr>
          <p:nvPr>
            <p:ph type="title"/>
          </p:nvPr>
        </p:nvSpPr>
        <p:spPr>
          <a:xfrm>
            <a:off x="457199" y="557560"/>
            <a:ext cx="11003281" cy="2642839"/>
          </a:xfrm>
          <a:prstGeom prst="rect">
            <a:avLst/>
          </a:prstGeom>
        </p:spPr>
        <p:txBody>
          <a:bodyPr anchor="b" anchorCtr="0"/>
          <a:lstStyle>
            <a:lvl1pPr>
              <a:defRPr b="1">
                <a:solidFill>
                  <a:schemeClr val="tx1"/>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FF867715-3A6E-5D45-96D7-05CEC4995798}"/>
              </a:ext>
            </a:extLst>
          </p:cNvPr>
          <p:cNvSpPr/>
          <p:nvPr/>
        </p:nvSpPr>
        <p:spPr>
          <a:xfrm>
            <a:off x="7924800" y="-1500"/>
            <a:ext cx="42672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973A731-426F-AF4D-981C-6CF406F700C5}"/>
              </a:ext>
            </a:extLst>
          </p:cNvPr>
          <p:cNvSpPr/>
          <p:nvPr/>
        </p:nvSpPr>
        <p:spPr>
          <a:xfrm rot="5400000">
            <a:off x="10500360" y="1508760"/>
            <a:ext cx="32004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273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Soli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B11719-E2A2-C24B-9662-B9DB14751C06}"/>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68B492D5-1C1F-9C44-B24D-F0C88B69F353}"/>
              </a:ext>
            </a:extLst>
          </p:cNvPr>
          <p:cNvSpPr>
            <a:spLocks noGrp="1"/>
          </p:cNvSpPr>
          <p:nvPr>
            <p:ph type="title"/>
          </p:nvPr>
        </p:nvSpPr>
        <p:spPr>
          <a:xfrm>
            <a:off x="457199" y="557560"/>
            <a:ext cx="11003281" cy="2642839"/>
          </a:xfrm>
          <a:prstGeom prst="rect">
            <a:avLst/>
          </a:prstGeom>
        </p:spPr>
        <p:txBody>
          <a:bodyPr anchor="b" anchorCtr="0"/>
          <a:lstStyle>
            <a:lvl1pPr>
              <a:defRPr b="1">
                <a:solidFill>
                  <a:schemeClr val="bg1"/>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FF867715-3A6E-5D45-96D7-05CEC4995798}"/>
              </a:ext>
            </a:extLst>
          </p:cNvPr>
          <p:cNvSpPr/>
          <p:nvPr/>
        </p:nvSpPr>
        <p:spPr>
          <a:xfrm>
            <a:off x="7924800" y="-1500"/>
            <a:ext cx="42672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973A731-426F-AF4D-981C-6CF406F700C5}"/>
              </a:ext>
            </a:extLst>
          </p:cNvPr>
          <p:cNvSpPr/>
          <p:nvPr/>
        </p:nvSpPr>
        <p:spPr>
          <a:xfrm rot="5400000">
            <a:off x="10500360" y="1508760"/>
            <a:ext cx="32004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936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6068"/>
            <a:ext cx="11272265"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80BE1EA-F935-1B43-BAF1-493308134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30679-FDC4-644D-9CA4-32057D0FC3DE}"/>
              </a:ext>
            </a:extLst>
          </p:cNvPr>
          <p:cNvSpPr>
            <a:spLocks noGrp="1"/>
          </p:cNvSpPr>
          <p:nvPr>
            <p:ph type="sldNum" sz="quarter" idx="12"/>
          </p:nvPr>
        </p:nvSpPr>
        <p:spPr/>
        <p:txBody>
          <a:bodyPr/>
          <a:lstStyle/>
          <a:p>
            <a:fld id="{AB51F9FB-93A4-6C4C-847E-B4D19E0F9229}" type="slidenum">
              <a:rPr lang="en-US" smtClean="0"/>
              <a:t>‹#›</a:t>
            </a:fld>
            <a:endParaRPr lang="en-US"/>
          </a:p>
        </p:txBody>
      </p:sp>
      <p:sp>
        <p:nvSpPr>
          <p:cNvPr id="10" name="Title 9">
            <a:extLst>
              <a:ext uri="{FF2B5EF4-FFF2-40B4-BE49-F238E27FC236}">
                <a16:creationId xmlns:a16="http://schemas.microsoft.com/office/drawing/2014/main" id="{15B017B4-DD9F-BA47-B32F-3F2E50D8B9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230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E2E807-DDE3-AD44-9625-D0DBB6C38335}"/>
              </a:ext>
            </a:extLst>
          </p:cNvPr>
          <p:cNvSpPr/>
          <p:nvPr/>
        </p:nvSpPr>
        <p:spPr>
          <a:xfrm>
            <a:off x="7924800" y="-1588"/>
            <a:ext cx="4267200"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Rectangle 4">
            <a:extLst>
              <a:ext uri="{FF2B5EF4-FFF2-40B4-BE49-F238E27FC236}">
                <a16:creationId xmlns:a16="http://schemas.microsoft.com/office/drawing/2014/main" id="{75504452-2B82-C448-97FF-97F57DAB4860}"/>
              </a:ext>
            </a:extLst>
          </p:cNvPr>
          <p:cNvSpPr/>
          <p:nvPr/>
        </p:nvSpPr>
        <p:spPr>
          <a:xfrm rot="5400000">
            <a:off x="10500784" y="1509184"/>
            <a:ext cx="3200400" cy="182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12">
            <a:extLst>
              <a:ext uri="{FF2B5EF4-FFF2-40B4-BE49-F238E27FC236}">
                <a16:creationId xmlns:a16="http://schemas.microsoft.com/office/drawing/2014/main" id="{0A7DFCFD-0EA0-F447-BD33-B20DBBD5D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684838"/>
            <a:ext cx="44809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2"/>
          <p:cNvSpPr>
            <a:spLocks noGrp="1"/>
          </p:cNvSpPr>
          <p:nvPr>
            <p:ph type="title"/>
          </p:nvPr>
        </p:nvSpPr>
        <p:spPr>
          <a:xfrm>
            <a:off x="457201" y="557562"/>
            <a:ext cx="11003281" cy="2642839"/>
          </a:xfrm>
          <a:prstGeom prst="rect">
            <a:avLst/>
          </a:prstGeom>
        </p:spPr>
        <p:txBody>
          <a:bodyPr anchor="b"/>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43628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Inset Medi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6068"/>
            <a:ext cx="11272265"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80BE1EA-F935-1B43-BAF1-493308134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30679-FDC4-644D-9CA4-32057D0FC3DE}"/>
              </a:ext>
            </a:extLst>
          </p:cNvPr>
          <p:cNvSpPr>
            <a:spLocks noGrp="1"/>
          </p:cNvSpPr>
          <p:nvPr>
            <p:ph type="sldNum" sz="quarter" idx="12"/>
          </p:nvPr>
        </p:nvSpPr>
        <p:spPr/>
        <p:txBody>
          <a:bodyPr/>
          <a:lstStyle/>
          <a:p>
            <a:fld id="{AB51F9FB-93A4-6C4C-847E-B4D19E0F9229}" type="slidenum">
              <a:rPr lang="en-US" smtClean="0"/>
              <a:t>‹#›</a:t>
            </a:fld>
            <a:endParaRPr lang="en-US"/>
          </a:p>
        </p:txBody>
      </p:sp>
      <p:sp>
        <p:nvSpPr>
          <p:cNvPr id="10" name="Title 9">
            <a:extLst>
              <a:ext uri="{FF2B5EF4-FFF2-40B4-BE49-F238E27FC236}">
                <a16:creationId xmlns:a16="http://schemas.microsoft.com/office/drawing/2014/main" id="{15B017B4-DD9F-BA47-B32F-3F2E50D8B998}"/>
              </a:ext>
            </a:extLst>
          </p:cNvPr>
          <p:cNvSpPr>
            <a:spLocks noGrp="1"/>
          </p:cNvSpPr>
          <p:nvPr>
            <p:ph type="title"/>
          </p:nvPr>
        </p:nvSpPr>
        <p:spPr>
          <a:xfrm>
            <a:off x="2581153" y="457200"/>
            <a:ext cx="9148311" cy="1223197"/>
          </a:xfrm>
        </p:spPr>
        <p:txBody>
          <a:bodyPr/>
          <a:lstStyle/>
          <a:p>
            <a:r>
              <a:rPr lang="en-US"/>
              <a:t>Click to edit Master title style</a:t>
            </a:r>
          </a:p>
        </p:txBody>
      </p:sp>
    </p:spTree>
    <p:extLst>
      <p:ext uri="{BB962C8B-B14F-4D97-AF65-F5344CB8AC3E}">
        <p14:creationId xmlns:p14="http://schemas.microsoft.com/office/powerpoint/2010/main" val="71848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996068"/>
            <a:ext cx="5394960"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39" y="1996068"/>
            <a:ext cx="5389625"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5A94682E-4F87-484C-A181-4C60C9B71C0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67949B0-F591-1748-A1D4-F11AF37DAAC5}"/>
              </a:ext>
            </a:extLst>
          </p:cNvPr>
          <p:cNvSpPr>
            <a:spLocks noGrp="1"/>
          </p:cNvSpPr>
          <p:nvPr>
            <p:ph type="sldNum" sz="quarter" idx="12"/>
          </p:nvPr>
        </p:nvSpPr>
        <p:spPr/>
        <p:txBody>
          <a:bodyPr/>
          <a:lstStyle/>
          <a:p>
            <a:fld id="{AB51F9FB-93A4-6C4C-847E-B4D19E0F9229}" type="slidenum">
              <a:rPr lang="en-US" smtClean="0"/>
              <a:t>‹#›</a:t>
            </a:fld>
            <a:endParaRPr lang="en-US"/>
          </a:p>
        </p:txBody>
      </p:sp>
      <p:sp>
        <p:nvSpPr>
          <p:cNvPr id="11" name="Title 10">
            <a:extLst>
              <a:ext uri="{FF2B5EF4-FFF2-40B4-BE49-F238E27FC236}">
                <a16:creationId xmlns:a16="http://schemas.microsoft.com/office/drawing/2014/main" id="{5EF5606E-C232-564D-A8C5-5773C72C96D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4522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872673"/>
            <a:ext cx="5394962" cy="532151"/>
          </a:xfrm>
          <a:prstGeom prst="rect">
            <a:avLst/>
          </a:prstGeom>
        </p:spPr>
        <p:txBody>
          <a:bodyPr wrap="square" lIns="0" tIns="0" rIns="0" bIns="0" anchor="ctr" anchorCtr="0">
            <a:normAutofit/>
          </a:bodyPr>
          <a:lstStyle>
            <a:lvl1pPr marL="0" indent="0">
              <a:lnSpc>
                <a:spcPct val="100000"/>
              </a:lnSpc>
              <a:spcBef>
                <a:spcPts val="600"/>
              </a:spcBef>
              <a:buNone/>
              <a:defRPr lang="en-US" sz="2400" b="1" dirty="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428ADABA-1FBB-3149-8A82-2FCBA7B5AC71}"/>
              </a:ext>
            </a:extLst>
          </p:cNvPr>
          <p:cNvSpPr>
            <a:spLocks noGrp="1"/>
          </p:cNvSpPr>
          <p:nvPr>
            <p:ph type="body" idx="14"/>
          </p:nvPr>
        </p:nvSpPr>
        <p:spPr>
          <a:xfrm>
            <a:off x="6339839" y="1872673"/>
            <a:ext cx="5389621" cy="532151"/>
          </a:xfrm>
          <a:prstGeom prst="rect">
            <a:avLst/>
          </a:prstGeom>
        </p:spPr>
        <p:txBody>
          <a:bodyPr wrap="square" lIns="0" tIns="0" rIns="0" bIns="0" anchor="ctr" anchorCtr="0">
            <a:normAutofit/>
          </a:bodyPr>
          <a:lstStyle>
            <a:lvl1pPr marL="0" indent="0">
              <a:lnSpc>
                <a:spcPct val="100000"/>
              </a:lnSpc>
              <a:spcBef>
                <a:spcPts val="600"/>
              </a:spcBef>
              <a:buNone/>
              <a:defRPr lang="en-US" sz="2400" b="1" dirty="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Slide Number Placeholder 4">
            <a:extLst>
              <a:ext uri="{FF2B5EF4-FFF2-40B4-BE49-F238E27FC236}">
                <a16:creationId xmlns:a16="http://schemas.microsoft.com/office/drawing/2014/main" id="{3027DCCC-9934-5149-9C19-AD66C7C1E6F8}"/>
              </a:ext>
            </a:extLst>
          </p:cNvPr>
          <p:cNvSpPr>
            <a:spLocks noGrp="1"/>
          </p:cNvSpPr>
          <p:nvPr>
            <p:ph type="sldNum" sz="quarter" idx="17"/>
          </p:nvPr>
        </p:nvSpPr>
        <p:spPr/>
        <p:txBody>
          <a:bodyPr/>
          <a:lstStyle/>
          <a:p>
            <a:fld id="{AB51F9FB-93A4-6C4C-847E-B4D19E0F9229}" type="slidenum">
              <a:rPr lang="en-US" smtClean="0"/>
              <a:t>‹#›</a:t>
            </a:fld>
            <a:endParaRPr lang="en-US"/>
          </a:p>
        </p:txBody>
      </p:sp>
      <p:sp>
        <p:nvSpPr>
          <p:cNvPr id="6" name="Title 5">
            <a:extLst>
              <a:ext uri="{FF2B5EF4-FFF2-40B4-BE49-F238E27FC236}">
                <a16:creationId xmlns:a16="http://schemas.microsoft.com/office/drawing/2014/main" id="{C2D3C455-B85E-944C-8382-7C0E0573857D}"/>
              </a:ext>
            </a:extLst>
          </p:cNvPr>
          <p:cNvSpPr>
            <a:spLocks noGrp="1"/>
          </p:cNvSpPr>
          <p:nvPr>
            <p:ph type="title"/>
          </p:nvPr>
        </p:nvSpPr>
        <p:spPr/>
        <p:txBody>
          <a:bodyPr/>
          <a:lstStyle/>
          <a:p>
            <a:r>
              <a:rPr lang="en-US"/>
              <a:t>Click to edit Master title style</a:t>
            </a:r>
          </a:p>
        </p:txBody>
      </p:sp>
      <p:sp>
        <p:nvSpPr>
          <p:cNvPr id="14" name="Content Placeholder 2">
            <a:extLst>
              <a:ext uri="{FF2B5EF4-FFF2-40B4-BE49-F238E27FC236}">
                <a16:creationId xmlns:a16="http://schemas.microsoft.com/office/drawing/2014/main" id="{947BABDC-19F3-3E4A-B37C-432739F0AFF6}"/>
              </a:ext>
            </a:extLst>
          </p:cNvPr>
          <p:cNvSpPr>
            <a:spLocks noGrp="1"/>
          </p:cNvSpPr>
          <p:nvPr>
            <p:ph sz="half" idx="18"/>
          </p:nvPr>
        </p:nvSpPr>
        <p:spPr>
          <a:xfrm>
            <a:off x="457199" y="2591052"/>
            <a:ext cx="5394960" cy="34439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268779DD-F9E3-FB43-8A90-A41E0DDD7158}"/>
              </a:ext>
            </a:extLst>
          </p:cNvPr>
          <p:cNvSpPr>
            <a:spLocks noGrp="1"/>
          </p:cNvSpPr>
          <p:nvPr>
            <p:ph sz="half" idx="2"/>
          </p:nvPr>
        </p:nvSpPr>
        <p:spPr>
          <a:xfrm>
            <a:off x="6339839" y="2591052"/>
            <a:ext cx="5389625" cy="34439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B9F1610E-1E0A-1348-94DE-C6645133C5BB}"/>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393322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lain Paragraph">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B74EF88-A8F4-DE46-9797-EC4CB051CE1D}"/>
              </a:ext>
            </a:extLst>
          </p:cNvPr>
          <p:cNvSpPr>
            <a:spLocks noGrp="1"/>
          </p:cNvSpPr>
          <p:nvPr>
            <p:ph type="body" sz="quarter" idx="13"/>
          </p:nvPr>
        </p:nvSpPr>
        <p:spPr>
          <a:xfrm>
            <a:off x="457201" y="2012259"/>
            <a:ext cx="11272264" cy="4022781"/>
          </a:xfrm>
          <a:prstGeom prst="rect">
            <a:avLst/>
          </a:prstGeom>
        </p:spPr>
        <p:txBody>
          <a:bodyPr lIns="0" tIns="0" rIns="0" bIns="0">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Title 5">
            <a:extLst>
              <a:ext uri="{FF2B5EF4-FFF2-40B4-BE49-F238E27FC236}">
                <a16:creationId xmlns:a16="http://schemas.microsoft.com/office/drawing/2014/main" id="{CB247A2A-3DE2-4B4B-9804-F0C27374C205}"/>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2C58ED22-0F1A-4645-9C24-37543DB487B1}"/>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32D01586-0822-7F40-8DB0-A18E27DC5F68}"/>
              </a:ext>
            </a:extLst>
          </p:cNvPr>
          <p:cNvSpPr>
            <a:spLocks noGrp="1"/>
          </p:cNvSpPr>
          <p:nvPr>
            <p:ph type="sldNum" sz="quarter" idx="16"/>
          </p:nvPr>
        </p:nvSpPr>
        <p:spPr/>
        <p:txBody>
          <a:bodyPr/>
          <a:lstStyle/>
          <a:p>
            <a:fld id="{AB51F9FB-93A4-6C4C-847E-B4D19E0F9229}" type="slidenum">
              <a:rPr lang="en-US" smtClean="0"/>
              <a:t>‹#›</a:t>
            </a:fld>
            <a:endParaRPr lang="en-US"/>
          </a:p>
        </p:txBody>
      </p:sp>
    </p:spTree>
    <p:extLst>
      <p:ext uri="{BB962C8B-B14F-4D97-AF65-F5344CB8AC3E}">
        <p14:creationId xmlns:p14="http://schemas.microsoft.com/office/powerpoint/2010/main" val="4053097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65FB5E-C6B2-D140-87CC-2DEB8F98FD37}"/>
              </a:ext>
            </a:extLst>
          </p:cNvPr>
          <p:cNvSpPr>
            <a:spLocks noGrp="1"/>
          </p:cNvSpPr>
          <p:nvPr>
            <p:ph type="pic" sz="quarter" idx="13"/>
          </p:nvPr>
        </p:nvSpPr>
        <p:spPr>
          <a:xfrm>
            <a:off x="457200" y="457200"/>
            <a:ext cx="11272265" cy="5577840"/>
          </a:xfrm>
          <a:prstGeom prst="rect">
            <a:avLst/>
          </a:prstGeom>
        </p:spPr>
        <p:txBody>
          <a:bodyPr lIns="0" tIns="0" rIns="0" bIns="0"/>
          <a:lstStyle/>
          <a:p>
            <a:r>
              <a:rPr lang="en-US"/>
              <a:t>Click icon to add picture</a:t>
            </a:r>
          </a:p>
        </p:txBody>
      </p:sp>
      <p:sp>
        <p:nvSpPr>
          <p:cNvPr id="6" name="Footer Placeholder 5">
            <a:extLst>
              <a:ext uri="{FF2B5EF4-FFF2-40B4-BE49-F238E27FC236}">
                <a16:creationId xmlns:a16="http://schemas.microsoft.com/office/drawing/2014/main" id="{A063A620-0771-8A43-9541-E04EF06C1191}"/>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03851A01-5D66-DE43-A8D2-84B2C3330369}"/>
              </a:ext>
            </a:extLst>
          </p:cNvPr>
          <p:cNvSpPr>
            <a:spLocks noGrp="1"/>
          </p:cNvSpPr>
          <p:nvPr>
            <p:ph type="sldNum" sz="quarter" idx="16"/>
          </p:nvPr>
        </p:nvSpPr>
        <p:spPr/>
        <p:txBody>
          <a:bodyPr/>
          <a:lstStyle/>
          <a:p>
            <a:fld id="{AB51F9FB-93A4-6C4C-847E-B4D19E0F9229}" type="slidenum">
              <a:rPr lang="en-US" smtClean="0"/>
              <a:t>‹#›</a:t>
            </a:fld>
            <a:endParaRPr lang="en-US"/>
          </a:p>
        </p:txBody>
      </p:sp>
    </p:spTree>
    <p:extLst>
      <p:ext uri="{BB962C8B-B14F-4D97-AF65-F5344CB8AC3E}">
        <p14:creationId xmlns:p14="http://schemas.microsoft.com/office/powerpoint/2010/main" val="3450679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7784"/>
            <a:ext cx="4284345" cy="1188720"/>
          </a:xfrm>
          <a:prstGeom prst="rect">
            <a:avLst/>
          </a:prstGeom>
        </p:spPr>
        <p:txBody>
          <a:bodyPr anchor="b"/>
          <a:lstStyle>
            <a:lvl1pPr>
              <a:lnSpc>
                <a:spcPct val="80000"/>
              </a:lnSpc>
              <a:defRPr sz="3200"/>
            </a:lvl1pPr>
          </a:lstStyle>
          <a:p>
            <a:r>
              <a:rPr lang="en-US"/>
              <a:t>Click to edit Master title style</a:t>
            </a:r>
            <a:endParaRPr lang="en-US" dirty="0"/>
          </a:p>
        </p:txBody>
      </p:sp>
      <p:sp>
        <p:nvSpPr>
          <p:cNvPr id="3" name="Content Placeholder 2"/>
          <p:cNvSpPr>
            <a:spLocks noGrp="1"/>
          </p:cNvSpPr>
          <p:nvPr>
            <p:ph idx="1"/>
          </p:nvPr>
        </p:nvSpPr>
        <p:spPr>
          <a:xfrm>
            <a:off x="5183188" y="557784"/>
            <a:ext cx="6277293" cy="5487899"/>
          </a:xfrm>
          <a:prstGeom prst="rect">
            <a:avLst/>
          </a:prstGeo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007220"/>
            <a:ext cx="4314829" cy="4027820"/>
          </a:xfrm>
          <a:prstGeom prst="rect">
            <a:avLst/>
          </a:prstGeo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0D3A1318-4166-6140-B179-D16A4ED68770}"/>
              </a:ext>
            </a:extLst>
          </p:cNvPr>
          <p:cNvSpPr/>
          <p:nvPr/>
        </p:nvSpPr>
        <p:spPr>
          <a:xfrm>
            <a:off x="7924800" y="-1500"/>
            <a:ext cx="42672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5FA4CEC-AF23-1A47-866E-B0729FD6FD01}"/>
              </a:ext>
            </a:extLst>
          </p:cNvPr>
          <p:cNvSpPr/>
          <p:nvPr/>
        </p:nvSpPr>
        <p:spPr>
          <a:xfrm rot="5400000">
            <a:off x="10500360" y="1508760"/>
            <a:ext cx="32004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10">
            <a:extLst>
              <a:ext uri="{FF2B5EF4-FFF2-40B4-BE49-F238E27FC236}">
                <a16:creationId xmlns:a16="http://schemas.microsoft.com/office/drawing/2014/main" id="{915950C9-E60A-1E44-9C76-1C5FF83CD5D3}"/>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22DE2B36-1459-2047-BCFB-735C0C77322F}"/>
              </a:ext>
            </a:extLst>
          </p:cNvPr>
          <p:cNvSpPr>
            <a:spLocks noGrp="1"/>
          </p:cNvSpPr>
          <p:nvPr>
            <p:ph type="sldNum" sz="quarter" idx="12"/>
          </p:nvPr>
        </p:nvSpPr>
        <p:spPr/>
        <p:txBody>
          <a:bodyPr/>
          <a:lstStyle/>
          <a:p>
            <a:fld id="{AB51F9FB-93A4-6C4C-847E-B4D19E0F9229}" type="slidenum">
              <a:rPr lang="en-US" smtClean="0"/>
              <a:t>‹#›</a:t>
            </a:fld>
            <a:endParaRPr lang="en-US"/>
          </a:p>
        </p:txBody>
      </p:sp>
    </p:spTree>
    <p:extLst>
      <p:ext uri="{BB962C8B-B14F-4D97-AF65-F5344CB8AC3E}">
        <p14:creationId xmlns:p14="http://schemas.microsoft.com/office/powerpoint/2010/main" val="2641748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061ABF9-F246-894F-A1D9-F816E9A1E475}"/>
              </a:ext>
            </a:extLst>
          </p:cNvPr>
          <p:cNvSpPr>
            <a:spLocks noGrp="1"/>
          </p:cNvSpPr>
          <p:nvPr>
            <p:ph type="pic" sz="quarter" idx="17"/>
          </p:nvPr>
        </p:nvSpPr>
        <p:spPr>
          <a:xfrm>
            <a:off x="5183188" y="557784"/>
            <a:ext cx="6277293" cy="5487899"/>
          </a:xfrm>
        </p:spPr>
        <p:txBody>
          <a:bodyPr/>
          <a:lstStyle/>
          <a:p>
            <a:r>
              <a:rPr lang="en-US"/>
              <a:t>Click icon to add picture</a:t>
            </a:r>
          </a:p>
        </p:txBody>
      </p:sp>
      <p:sp>
        <p:nvSpPr>
          <p:cNvPr id="9" name="Rectangle 8">
            <a:extLst>
              <a:ext uri="{FF2B5EF4-FFF2-40B4-BE49-F238E27FC236}">
                <a16:creationId xmlns:a16="http://schemas.microsoft.com/office/drawing/2014/main" id="{0D3A1318-4166-6140-B179-D16A4ED68770}"/>
              </a:ext>
            </a:extLst>
          </p:cNvPr>
          <p:cNvSpPr/>
          <p:nvPr/>
        </p:nvSpPr>
        <p:spPr>
          <a:xfrm>
            <a:off x="7924800" y="-1500"/>
            <a:ext cx="42672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5FA4CEC-AF23-1A47-866E-B0729FD6FD01}"/>
              </a:ext>
            </a:extLst>
          </p:cNvPr>
          <p:cNvSpPr/>
          <p:nvPr/>
        </p:nvSpPr>
        <p:spPr>
          <a:xfrm rot="5400000">
            <a:off x="10500360" y="1508760"/>
            <a:ext cx="32004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7">
            <a:extLst>
              <a:ext uri="{FF2B5EF4-FFF2-40B4-BE49-F238E27FC236}">
                <a16:creationId xmlns:a16="http://schemas.microsoft.com/office/drawing/2014/main" id="{D7DFB400-6AB7-3D4F-BF39-76F8C6FADB30}"/>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693B1526-468D-F84A-AAEF-B2278DF23FC0}"/>
              </a:ext>
            </a:extLst>
          </p:cNvPr>
          <p:cNvSpPr>
            <a:spLocks noGrp="1"/>
          </p:cNvSpPr>
          <p:nvPr>
            <p:ph type="sldNum" sz="quarter" idx="16"/>
          </p:nvPr>
        </p:nvSpPr>
        <p:spPr/>
        <p:txBody>
          <a:bodyPr/>
          <a:lstStyle/>
          <a:p>
            <a:fld id="{AB51F9FB-93A4-6C4C-847E-B4D19E0F9229}" type="slidenum">
              <a:rPr lang="en-US" smtClean="0"/>
              <a:t>‹#›</a:t>
            </a:fld>
            <a:endParaRPr lang="en-US"/>
          </a:p>
        </p:txBody>
      </p:sp>
      <p:sp>
        <p:nvSpPr>
          <p:cNvPr id="13" name="Title 1">
            <a:extLst>
              <a:ext uri="{FF2B5EF4-FFF2-40B4-BE49-F238E27FC236}">
                <a16:creationId xmlns:a16="http://schemas.microsoft.com/office/drawing/2014/main" id="{B3A62751-BFD1-C941-9C9C-0AEDF763B1A4}"/>
              </a:ext>
            </a:extLst>
          </p:cNvPr>
          <p:cNvSpPr>
            <a:spLocks noGrp="1"/>
          </p:cNvSpPr>
          <p:nvPr>
            <p:ph type="title"/>
          </p:nvPr>
        </p:nvSpPr>
        <p:spPr>
          <a:xfrm>
            <a:off x="457200" y="557784"/>
            <a:ext cx="4284345" cy="1188720"/>
          </a:xfrm>
          <a:prstGeom prst="rect">
            <a:avLst/>
          </a:prstGeom>
        </p:spPr>
        <p:txBody>
          <a:bodyPr anchor="b"/>
          <a:lstStyle>
            <a:lvl1pPr>
              <a:lnSpc>
                <a:spcPct val="80000"/>
              </a:lnSpc>
              <a:defRPr sz="3200"/>
            </a:lvl1p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024348A7-78E2-A546-9BDC-3C7B84608E6A}"/>
              </a:ext>
            </a:extLst>
          </p:cNvPr>
          <p:cNvSpPr>
            <a:spLocks noGrp="1"/>
          </p:cNvSpPr>
          <p:nvPr>
            <p:ph type="body" sz="half" idx="2"/>
          </p:nvPr>
        </p:nvSpPr>
        <p:spPr>
          <a:xfrm>
            <a:off x="457200" y="2007220"/>
            <a:ext cx="4314829" cy="4027820"/>
          </a:xfrm>
          <a:prstGeom prst="rect">
            <a:avLst/>
          </a:prstGeo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76766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st Slid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867715-3A6E-5D45-96D7-05CEC4995798}"/>
              </a:ext>
            </a:extLst>
          </p:cNvPr>
          <p:cNvSpPr/>
          <p:nvPr/>
        </p:nvSpPr>
        <p:spPr>
          <a:xfrm>
            <a:off x="7924800" y="-1500"/>
            <a:ext cx="42672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973A731-426F-AF4D-981C-6CF406F700C5}"/>
              </a:ext>
            </a:extLst>
          </p:cNvPr>
          <p:cNvSpPr/>
          <p:nvPr/>
        </p:nvSpPr>
        <p:spPr>
          <a:xfrm rot="5400000">
            <a:off x="10500360" y="1508760"/>
            <a:ext cx="32004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236D4E36-5797-AA48-BB30-50995AE4BAAF}"/>
              </a:ext>
            </a:extLst>
          </p:cNvPr>
          <p:cNvPicPr>
            <a:picLocks noChangeAspect="1"/>
          </p:cNvPicPr>
          <p:nvPr/>
        </p:nvPicPr>
        <p:blipFill>
          <a:blip r:embed="rId2"/>
          <a:stretch>
            <a:fillRect/>
          </a:stretch>
        </p:blipFill>
        <p:spPr>
          <a:xfrm>
            <a:off x="9720121" y="5939237"/>
            <a:ext cx="1740359" cy="556915"/>
          </a:xfrm>
          <a:prstGeom prst="rect">
            <a:avLst/>
          </a:prstGeom>
        </p:spPr>
      </p:pic>
      <p:pic>
        <p:nvPicPr>
          <p:cNvPr id="7" name="Picture 6">
            <a:extLst>
              <a:ext uri="{FF2B5EF4-FFF2-40B4-BE49-F238E27FC236}">
                <a16:creationId xmlns:a16="http://schemas.microsoft.com/office/drawing/2014/main" id="{412332C8-1D40-194F-84F0-3C69A4C76D72}"/>
              </a:ext>
            </a:extLst>
          </p:cNvPr>
          <p:cNvPicPr>
            <a:picLocks noChangeAspect="1"/>
          </p:cNvPicPr>
          <p:nvPr/>
        </p:nvPicPr>
        <p:blipFill>
          <a:blip r:embed="rId3"/>
          <a:stretch>
            <a:fillRect/>
          </a:stretch>
        </p:blipFill>
        <p:spPr>
          <a:xfrm>
            <a:off x="457199" y="5691937"/>
            <a:ext cx="2879609" cy="804215"/>
          </a:xfrm>
          <a:prstGeom prst="rect">
            <a:avLst/>
          </a:prstGeom>
        </p:spPr>
      </p:pic>
      <p:sp>
        <p:nvSpPr>
          <p:cNvPr id="8" name="Text Placeholder 7">
            <a:extLst>
              <a:ext uri="{FF2B5EF4-FFF2-40B4-BE49-F238E27FC236}">
                <a16:creationId xmlns:a16="http://schemas.microsoft.com/office/drawing/2014/main" id="{0F77B4E5-38C4-2341-89BD-2A6FB855EDC4}"/>
              </a:ext>
            </a:extLst>
          </p:cNvPr>
          <p:cNvSpPr>
            <a:spLocks noGrp="1"/>
          </p:cNvSpPr>
          <p:nvPr>
            <p:ph type="body" sz="quarter" idx="13"/>
          </p:nvPr>
        </p:nvSpPr>
        <p:spPr>
          <a:xfrm>
            <a:off x="457199" y="1920240"/>
            <a:ext cx="11003281" cy="2846632"/>
          </a:xfrm>
        </p:spPr>
        <p:txBody>
          <a:bodyPr lIns="0" tIns="0" rIns="0" bIns="0">
            <a:norm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05990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EA293-51F0-A045-B211-00121E335139}" type="datetimeFigureOut">
              <a:rPr lang="en-US" smtClean="0"/>
              <a:pPr/>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67D66-832E-F048-9F18-62256B4C4D23}" type="slidenum">
              <a:rPr lang="en-US" smtClean="0"/>
              <a:pPr/>
              <a:t>‹#›</a:t>
            </a:fld>
            <a:endParaRPr lang="en-US"/>
          </a:p>
        </p:txBody>
      </p:sp>
    </p:spTree>
    <p:extLst>
      <p:ext uri="{BB962C8B-B14F-4D97-AF65-F5344CB8AC3E}">
        <p14:creationId xmlns:p14="http://schemas.microsoft.com/office/powerpoint/2010/main" val="283374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B9D8F7-8E5F-A947-B135-6E1CC7351975}"/>
              </a:ext>
            </a:extLst>
          </p:cNvPr>
          <p:cNvSpPr/>
          <p:nvPr/>
        </p:nvSpPr>
        <p:spPr>
          <a:xfrm>
            <a:off x="7924800" y="-1588"/>
            <a:ext cx="4267200"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Rectangle 4">
            <a:extLst>
              <a:ext uri="{FF2B5EF4-FFF2-40B4-BE49-F238E27FC236}">
                <a16:creationId xmlns:a16="http://schemas.microsoft.com/office/drawing/2014/main" id="{50650355-AF01-D949-AA8A-E5AFE99B4D09}"/>
              </a:ext>
            </a:extLst>
          </p:cNvPr>
          <p:cNvSpPr/>
          <p:nvPr/>
        </p:nvSpPr>
        <p:spPr>
          <a:xfrm rot="5400000">
            <a:off x="10500784" y="1509184"/>
            <a:ext cx="3200400" cy="182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2"/>
          <p:cNvSpPr>
            <a:spLocks noGrp="1"/>
          </p:cNvSpPr>
          <p:nvPr>
            <p:ph type="title"/>
          </p:nvPr>
        </p:nvSpPr>
        <p:spPr>
          <a:xfrm>
            <a:off x="457201" y="557562"/>
            <a:ext cx="11003281" cy="2642839"/>
          </a:xfrm>
          <a:prstGeom prst="rect">
            <a:avLst/>
          </a:prstGeom>
        </p:spPr>
        <p:txBody>
          <a:bodyPr anchor="b"/>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13029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Sol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76AB6-E044-D447-B5CE-163C838DC1E8}"/>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Rectangle 4">
            <a:extLst>
              <a:ext uri="{FF2B5EF4-FFF2-40B4-BE49-F238E27FC236}">
                <a16:creationId xmlns:a16="http://schemas.microsoft.com/office/drawing/2014/main" id="{5BC327D1-5DF3-8244-A06F-46D060E1AA83}"/>
              </a:ext>
            </a:extLst>
          </p:cNvPr>
          <p:cNvSpPr/>
          <p:nvPr/>
        </p:nvSpPr>
        <p:spPr>
          <a:xfrm>
            <a:off x="7924800" y="-1588"/>
            <a:ext cx="4267200"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71C5EAFE-F50B-9343-B224-07DE07A45AFA}"/>
              </a:ext>
            </a:extLst>
          </p:cNvPr>
          <p:cNvSpPr/>
          <p:nvPr/>
        </p:nvSpPr>
        <p:spPr>
          <a:xfrm rot="5400000">
            <a:off x="10500784" y="1509184"/>
            <a:ext cx="3200400" cy="18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 name="Subtitle 2"/>
          <p:cNvSpPr>
            <a:spLocks noGrp="1"/>
          </p:cNvSpPr>
          <p:nvPr>
            <p:ph type="subTitle" idx="1"/>
          </p:nvPr>
        </p:nvSpPr>
        <p:spPr>
          <a:xfrm>
            <a:off x="457201" y="3657600"/>
            <a:ext cx="11003280" cy="1371600"/>
          </a:xfrm>
          <a:prstGeom prst="rect">
            <a:avLst/>
          </a:prstGeo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2"/>
          <p:cNvSpPr>
            <a:spLocks noGrp="1"/>
          </p:cNvSpPr>
          <p:nvPr>
            <p:ph type="title"/>
          </p:nvPr>
        </p:nvSpPr>
        <p:spPr>
          <a:xfrm>
            <a:off x="457201" y="557562"/>
            <a:ext cx="11003281" cy="2642839"/>
          </a:xfrm>
          <a:prstGeom prst="rect">
            <a:avLst/>
          </a:prstGeom>
        </p:spPr>
        <p:txBody>
          <a:bodyPr anchor="b"/>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062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996068"/>
            <a:ext cx="11272265"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EABB9355-6446-B54D-858A-6C0C0D92171D}"/>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2E17B7-6BE5-DF4E-B3CD-90E5BAE9F653}"/>
              </a:ext>
            </a:extLst>
          </p:cNvPr>
          <p:cNvSpPr>
            <a:spLocks noGrp="1"/>
          </p:cNvSpPr>
          <p:nvPr>
            <p:ph type="sldNum" sz="quarter" idx="11"/>
          </p:nvPr>
        </p:nvSpPr>
        <p:spPr/>
        <p:txBody>
          <a:bodyPr/>
          <a:lstStyle>
            <a:lvl1pPr>
              <a:defRPr/>
            </a:lvl1pPr>
          </a:lstStyle>
          <a:p>
            <a:pPr>
              <a:defRPr/>
            </a:pPr>
            <a:fld id="{EC1F8A23-3DAD-CA49-8848-9E4DF2BE27A7}" type="slidenum">
              <a:rPr lang="en-US" altLang="en-US"/>
              <a:pPr>
                <a:defRPr/>
              </a:pPr>
              <a:t>‹#›</a:t>
            </a:fld>
            <a:endParaRPr lang="en-US" altLang="en-US"/>
          </a:p>
        </p:txBody>
      </p:sp>
    </p:spTree>
    <p:extLst>
      <p:ext uri="{BB962C8B-B14F-4D97-AF65-F5344CB8AC3E}">
        <p14:creationId xmlns:p14="http://schemas.microsoft.com/office/powerpoint/2010/main" val="201550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Inset Medi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996068"/>
            <a:ext cx="11272265"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2581154" y="457202"/>
            <a:ext cx="9148311" cy="1223197"/>
          </a:xfrm>
        </p:spPr>
        <p:txBody>
          <a:bodyPr/>
          <a:lstStyle/>
          <a:p>
            <a:r>
              <a:rPr lang="en-US"/>
              <a:t>Click to edit Master title style</a:t>
            </a:r>
          </a:p>
        </p:txBody>
      </p:sp>
      <p:sp>
        <p:nvSpPr>
          <p:cNvPr id="4" name="Footer Placeholder 4">
            <a:extLst>
              <a:ext uri="{FF2B5EF4-FFF2-40B4-BE49-F238E27FC236}">
                <a16:creationId xmlns:a16="http://schemas.microsoft.com/office/drawing/2014/main" id="{EBC79884-629F-5E47-A633-32E5CF0B8F10}"/>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CACC29-2103-2E45-B852-602115C37810}"/>
              </a:ext>
            </a:extLst>
          </p:cNvPr>
          <p:cNvSpPr>
            <a:spLocks noGrp="1"/>
          </p:cNvSpPr>
          <p:nvPr>
            <p:ph type="sldNum" sz="quarter" idx="11"/>
          </p:nvPr>
        </p:nvSpPr>
        <p:spPr/>
        <p:txBody>
          <a:bodyPr/>
          <a:lstStyle>
            <a:lvl1pPr>
              <a:defRPr/>
            </a:lvl1pPr>
          </a:lstStyle>
          <a:p>
            <a:pPr>
              <a:defRPr/>
            </a:pPr>
            <a:fld id="{935CD357-D889-B942-9115-C951646B5AED}" type="slidenum">
              <a:rPr lang="en-US" altLang="en-US"/>
              <a:pPr>
                <a:defRPr/>
              </a:pPr>
              <a:t>‹#›</a:t>
            </a:fld>
            <a:endParaRPr lang="en-US" altLang="en-US"/>
          </a:p>
        </p:txBody>
      </p:sp>
    </p:spTree>
    <p:extLst>
      <p:ext uri="{BB962C8B-B14F-4D97-AF65-F5344CB8AC3E}">
        <p14:creationId xmlns:p14="http://schemas.microsoft.com/office/powerpoint/2010/main" val="414751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996068"/>
            <a:ext cx="5394960"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1" y="1996068"/>
            <a:ext cx="5389625" cy="40389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1CA38D7-4C82-8344-89C9-CA919BB0B489}"/>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780B15-EA03-5846-892C-F90959DF211D}"/>
              </a:ext>
            </a:extLst>
          </p:cNvPr>
          <p:cNvSpPr>
            <a:spLocks noGrp="1"/>
          </p:cNvSpPr>
          <p:nvPr>
            <p:ph type="sldNum" sz="quarter" idx="11"/>
          </p:nvPr>
        </p:nvSpPr>
        <p:spPr/>
        <p:txBody>
          <a:bodyPr/>
          <a:lstStyle>
            <a:lvl1pPr>
              <a:defRPr/>
            </a:lvl1pPr>
          </a:lstStyle>
          <a:p>
            <a:pPr>
              <a:defRPr/>
            </a:pPr>
            <a:fld id="{2CB2E23B-6F64-014B-AD64-45C4B66E3FD9}" type="slidenum">
              <a:rPr lang="en-US" altLang="en-US"/>
              <a:pPr>
                <a:defRPr/>
              </a:pPr>
              <a:t>‹#›</a:t>
            </a:fld>
            <a:endParaRPr lang="en-US" altLang="en-US"/>
          </a:p>
        </p:txBody>
      </p:sp>
    </p:spTree>
    <p:extLst>
      <p:ext uri="{BB962C8B-B14F-4D97-AF65-F5344CB8AC3E}">
        <p14:creationId xmlns:p14="http://schemas.microsoft.com/office/powerpoint/2010/main" val="338356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872675"/>
            <a:ext cx="5394963" cy="532151"/>
          </a:xfrm>
          <a:prstGeom prst="rect">
            <a:avLst/>
          </a:prstGeom>
        </p:spPr>
        <p:txBody>
          <a:bodyPr lIns="0" tIns="0" rIns="0" bIns="0" anchor="ctr"/>
          <a:lstStyle>
            <a:lvl1pPr marL="0" indent="0">
              <a:lnSpc>
                <a:spcPct val="100000"/>
              </a:lnSpc>
              <a:spcBef>
                <a:spcPts val="450"/>
              </a:spcBef>
              <a:buNone/>
              <a:defRPr lang="en-US" sz="1800" b="1" dirty="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2"/>
          <p:cNvSpPr>
            <a:spLocks noGrp="1"/>
          </p:cNvSpPr>
          <p:nvPr>
            <p:ph type="body" idx="14"/>
          </p:nvPr>
        </p:nvSpPr>
        <p:spPr>
          <a:xfrm>
            <a:off x="6339840" y="1872675"/>
            <a:ext cx="5389621" cy="532151"/>
          </a:xfrm>
          <a:prstGeom prst="rect">
            <a:avLst/>
          </a:prstGeom>
        </p:spPr>
        <p:txBody>
          <a:bodyPr lIns="0" tIns="0" rIns="0" bIns="0" anchor="ctr"/>
          <a:lstStyle>
            <a:lvl1pPr marL="0" indent="0">
              <a:lnSpc>
                <a:spcPct val="100000"/>
              </a:lnSpc>
              <a:spcBef>
                <a:spcPts val="450"/>
              </a:spcBef>
              <a:buNone/>
              <a:defRPr lang="en-US" sz="1800" b="1" dirty="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14" name="Content Placeholder 2"/>
          <p:cNvSpPr>
            <a:spLocks noGrp="1"/>
          </p:cNvSpPr>
          <p:nvPr>
            <p:ph sz="half" idx="18"/>
          </p:nvPr>
        </p:nvSpPr>
        <p:spPr>
          <a:xfrm>
            <a:off x="457199" y="2591052"/>
            <a:ext cx="5394960" cy="34439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2"/>
          </p:nvPr>
        </p:nvSpPr>
        <p:spPr>
          <a:xfrm>
            <a:off x="6339841" y="2591052"/>
            <a:ext cx="5389625" cy="34439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57985B88-F405-8341-ACD8-83A43F63AC30}"/>
              </a:ext>
            </a:extLst>
          </p:cNvPr>
          <p:cNvSpPr>
            <a:spLocks noGrp="1"/>
          </p:cNvSpPr>
          <p:nvPr>
            <p:ph type="ftr" sz="quarter" idx="19"/>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46AFE46-60E5-134A-B585-6BA5D547A4DE}"/>
              </a:ext>
            </a:extLst>
          </p:cNvPr>
          <p:cNvSpPr>
            <a:spLocks noGrp="1"/>
          </p:cNvSpPr>
          <p:nvPr>
            <p:ph type="sldNum" sz="quarter" idx="20"/>
          </p:nvPr>
        </p:nvSpPr>
        <p:spPr/>
        <p:txBody>
          <a:bodyPr/>
          <a:lstStyle>
            <a:lvl1pPr>
              <a:defRPr/>
            </a:lvl1pPr>
          </a:lstStyle>
          <a:p>
            <a:pPr>
              <a:defRPr/>
            </a:pPr>
            <a:fld id="{CA17B0F8-8D38-5F46-9AEE-99B4301AFDAA}" type="slidenum">
              <a:rPr lang="en-US" altLang="en-US"/>
              <a:pPr>
                <a:defRPr/>
              </a:pPr>
              <a:t>‹#›</a:t>
            </a:fld>
            <a:endParaRPr lang="en-US" altLang="en-US"/>
          </a:p>
        </p:txBody>
      </p:sp>
    </p:spTree>
    <p:extLst>
      <p:ext uri="{BB962C8B-B14F-4D97-AF65-F5344CB8AC3E}">
        <p14:creationId xmlns:p14="http://schemas.microsoft.com/office/powerpoint/2010/main" val="123953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lain Paragraph">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57201" y="2012259"/>
            <a:ext cx="11272264" cy="4022781"/>
          </a:xfrm>
          <a:prstGeom prst="rect">
            <a:avLst/>
          </a:prstGeom>
        </p:spPr>
        <p:txBody>
          <a:bodyPr lIns="0" tIns="0" rIns="0" bIns="0"/>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61D596B4-0B6F-EC49-8C56-E75CA74E4B76}"/>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3A3692D-E8EC-EF48-BE8B-E5EFC336BC32}"/>
              </a:ext>
            </a:extLst>
          </p:cNvPr>
          <p:cNvSpPr>
            <a:spLocks noGrp="1"/>
          </p:cNvSpPr>
          <p:nvPr>
            <p:ph type="sldNum" sz="quarter" idx="15"/>
          </p:nvPr>
        </p:nvSpPr>
        <p:spPr/>
        <p:txBody>
          <a:bodyPr/>
          <a:lstStyle>
            <a:lvl1pPr>
              <a:defRPr/>
            </a:lvl1pPr>
          </a:lstStyle>
          <a:p>
            <a:pPr>
              <a:defRPr/>
            </a:pPr>
            <a:fld id="{62FC944D-8469-7B46-A2BB-D7386BCAA8D0}" type="slidenum">
              <a:rPr lang="en-US" altLang="en-US"/>
              <a:pPr>
                <a:defRPr/>
              </a:pPr>
              <a:t>‹#›</a:t>
            </a:fld>
            <a:endParaRPr lang="en-US" altLang="en-US"/>
          </a:p>
        </p:txBody>
      </p:sp>
    </p:spTree>
    <p:extLst>
      <p:ext uri="{BB962C8B-B14F-4D97-AF65-F5344CB8AC3E}">
        <p14:creationId xmlns:p14="http://schemas.microsoft.com/office/powerpoint/2010/main" val="336964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E9F2FC7-F5EF-3F48-8D9B-14073981025C}"/>
              </a:ext>
            </a:extLst>
          </p:cNvPr>
          <p:cNvSpPr>
            <a:spLocks noGrp="1" noChangeArrowheads="1"/>
          </p:cNvSpPr>
          <p:nvPr>
            <p:ph type="title"/>
          </p:nvPr>
        </p:nvSpPr>
        <p:spPr bwMode="auto">
          <a:xfrm>
            <a:off x="457201" y="457201"/>
            <a:ext cx="11275484"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p>
        </p:txBody>
      </p:sp>
      <p:sp>
        <p:nvSpPr>
          <p:cNvPr id="1027" name="Text Placeholder 2">
            <a:extLst>
              <a:ext uri="{FF2B5EF4-FFF2-40B4-BE49-F238E27FC236}">
                <a16:creationId xmlns:a16="http://schemas.microsoft.com/office/drawing/2014/main" id="{EB44856F-DF3F-8640-B96E-3B7E07356CD9}"/>
              </a:ext>
            </a:extLst>
          </p:cNvPr>
          <p:cNvSpPr>
            <a:spLocks noGrp="1" noChangeArrowheads="1"/>
          </p:cNvSpPr>
          <p:nvPr>
            <p:ph type="body" idx="1"/>
          </p:nvPr>
        </p:nvSpPr>
        <p:spPr bwMode="auto">
          <a:xfrm>
            <a:off x="457201" y="1995488"/>
            <a:ext cx="11275484"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Footer Placeholder 4">
            <a:extLst>
              <a:ext uri="{FF2B5EF4-FFF2-40B4-BE49-F238E27FC236}">
                <a16:creationId xmlns:a16="http://schemas.microsoft.com/office/drawing/2014/main" id="{3A83B979-D450-8749-9566-6DAADBD058D6}"/>
              </a:ext>
            </a:extLst>
          </p:cNvPr>
          <p:cNvSpPr>
            <a:spLocks noGrp="1"/>
          </p:cNvSpPr>
          <p:nvPr>
            <p:ph type="ftr" sz="quarter" idx="3"/>
          </p:nvPr>
        </p:nvSpPr>
        <p:spPr>
          <a:xfrm>
            <a:off x="457200" y="6367464"/>
            <a:ext cx="914400" cy="312737"/>
          </a:xfrm>
          <a:prstGeom prst="rect">
            <a:avLst/>
          </a:prstGeom>
          <a:blipFill>
            <a:blip r:embed="rId16"/>
            <a:stretch>
              <a:fillRect/>
            </a:stretch>
          </a:blipFill>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11" name="Slide Number Placeholder 5">
            <a:extLst>
              <a:ext uri="{FF2B5EF4-FFF2-40B4-BE49-F238E27FC236}">
                <a16:creationId xmlns:a16="http://schemas.microsoft.com/office/drawing/2014/main" id="{8F722CB6-E719-4148-B15B-DB0DB3E01073}"/>
              </a:ext>
            </a:extLst>
          </p:cNvPr>
          <p:cNvSpPr>
            <a:spLocks noGrp="1"/>
          </p:cNvSpPr>
          <p:nvPr>
            <p:ph type="sldNum" sz="quarter" idx="4"/>
          </p:nvPr>
        </p:nvSpPr>
        <p:spPr>
          <a:xfrm>
            <a:off x="9408584" y="6367464"/>
            <a:ext cx="2319867" cy="312737"/>
          </a:xfrm>
          <a:prstGeom prst="rect">
            <a:avLst/>
          </a:prstGeom>
        </p:spPr>
        <p:txBody>
          <a:bodyPr vert="horz" lIns="0" tIns="0" rIns="0" bIns="0" rtlCol="0" anchor="ctr"/>
          <a:lstStyle>
            <a:lvl1pPr algn="r" eaLnBrk="1" fontAlgn="auto" hangingPunct="1">
              <a:spcBef>
                <a:spcPts val="0"/>
              </a:spcBef>
              <a:spcAft>
                <a:spcPts val="0"/>
              </a:spcAft>
              <a:defRPr sz="750">
                <a:solidFill>
                  <a:schemeClr val="tx2"/>
                </a:solidFill>
                <a:latin typeface="+mn-lt"/>
              </a:defRPr>
            </a:lvl1pPr>
          </a:lstStyle>
          <a:p>
            <a:pPr>
              <a:defRPr/>
            </a:pPr>
            <a:fld id="{A80380C8-C1F0-8F4E-9C0A-5F8C1BE13A6F}" type="slidenum">
              <a:rPr lang="en-US" altLang="en-US"/>
              <a:pPr>
                <a:defRPr/>
              </a:pPr>
              <a:t>‹#›</a:t>
            </a:fld>
            <a:endParaRPr lang="en-US" altLang="en-US"/>
          </a:p>
        </p:txBody>
      </p:sp>
      <p:sp>
        <p:nvSpPr>
          <p:cNvPr id="6" name="Rectangle 1">
            <a:extLst>
              <a:ext uri="{FF2B5EF4-FFF2-40B4-BE49-F238E27FC236}">
                <a16:creationId xmlns:a16="http://schemas.microsoft.com/office/drawing/2014/main" id="{50F8BA08-F06F-0C46-B4F8-65A2AC297294}"/>
              </a:ext>
            </a:extLst>
          </p:cNvPr>
          <p:cNvSpPr>
            <a:spLocks noChangeArrowheads="1"/>
          </p:cNvSpPr>
          <p:nvPr userDrawn="1"/>
        </p:nvSpPr>
        <p:spPr bwMode="auto">
          <a:xfrm>
            <a:off x="7924800" y="6578601"/>
            <a:ext cx="4572000" cy="276225"/>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fontAlgn="auto" hangingPunct="1">
              <a:spcBef>
                <a:spcPts val="0"/>
              </a:spcBef>
              <a:spcAft>
                <a:spcPts val="0"/>
              </a:spcAft>
              <a:defRPr/>
            </a:pPr>
            <a:r>
              <a:rPr lang="en-US" altLang="en-US" sz="1200" dirty="0">
                <a:solidFill>
                  <a:srgbClr val="7F7F7F"/>
                </a:solidFill>
                <a:latin typeface="Candara" pitchFamily="-112" charset="0"/>
              </a:rPr>
              <a:t>Bhattacharya, Hyde and Tu – </a:t>
            </a:r>
            <a:r>
              <a:rPr lang="en-US" altLang="en-US" sz="1200" i="1" dirty="0">
                <a:solidFill>
                  <a:srgbClr val="7F7F7F"/>
                </a:solidFill>
                <a:latin typeface="Candara" pitchFamily="-112" charset="0"/>
              </a:rPr>
              <a:t>Health Economics</a:t>
            </a:r>
            <a:endParaRPr lang="en-US" altLang="en-US" sz="1200" dirty="0">
              <a:solidFill>
                <a:srgbClr val="7F7F7F"/>
              </a:solidFill>
              <a:latin typeface="Candara" pitchFamily="-112" charset="0"/>
            </a:endParaRPr>
          </a:p>
        </p:txBody>
      </p:sp>
    </p:spTree>
    <p:extLst>
      <p:ext uri="{BB962C8B-B14F-4D97-AF65-F5344CB8AC3E}">
        <p14:creationId xmlns:p14="http://schemas.microsoft.com/office/powerpoint/2010/main" val="2234306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0" fontAlgn="base" hangingPunct="0">
        <a:lnSpc>
          <a:spcPct val="90000"/>
        </a:lnSpc>
        <a:spcBef>
          <a:spcPct val="0"/>
        </a:spcBef>
        <a:spcAft>
          <a:spcPct val="0"/>
        </a:spcAft>
        <a:defRPr sz="33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b="1">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81717"/>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181717"/>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81717"/>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81717"/>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8171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01D92-6359-C14D-9ACD-B7C611269033}"/>
              </a:ext>
            </a:extLst>
          </p:cNvPr>
          <p:cNvSpPr>
            <a:spLocks noGrp="1"/>
          </p:cNvSpPr>
          <p:nvPr>
            <p:ph type="title"/>
          </p:nvPr>
        </p:nvSpPr>
        <p:spPr>
          <a:xfrm>
            <a:off x="457200" y="457200"/>
            <a:ext cx="11274552" cy="1223197"/>
          </a:xfrm>
          <a:prstGeom prst="rect">
            <a:avLst/>
          </a:prstGeom>
        </p:spPr>
        <p:txBody>
          <a:bodyPr vert="horz" lIns="0" tIns="0" rIns="0" bIns="0" rtlCol="0" anchor="t" anchorCtr="0">
            <a:normAutofit/>
          </a:bodyPr>
          <a:lstStyle/>
          <a:p>
            <a:endParaRPr lang="en-US" dirty="0"/>
          </a:p>
        </p:txBody>
      </p:sp>
      <p:sp>
        <p:nvSpPr>
          <p:cNvPr id="8" name="Text Placeholder 2">
            <a:extLst>
              <a:ext uri="{FF2B5EF4-FFF2-40B4-BE49-F238E27FC236}">
                <a16:creationId xmlns:a16="http://schemas.microsoft.com/office/drawing/2014/main" id="{9394FFD7-6A4E-9E40-8A29-453A54C7B252}"/>
              </a:ext>
            </a:extLst>
          </p:cNvPr>
          <p:cNvSpPr>
            <a:spLocks noGrp="1"/>
          </p:cNvSpPr>
          <p:nvPr>
            <p:ph type="body" idx="1"/>
          </p:nvPr>
        </p:nvSpPr>
        <p:spPr>
          <a:xfrm>
            <a:off x="457200" y="1996068"/>
            <a:ext cx="11274552" cy="40389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CAB70309-2E17-7C48-9640-6AC54032591D}"/>
              </a:ext>
            </a:extLst>
          </p:cNvPr>
          <p:cNvSpPr>
            <a:spLocks noGrp="1"/>
          </p:cNvSpPr>
          <p:nvPr>
            <p:ph type="ftr" sz="quarter" idx="3"/>
          </p:nvPr>
        </p:nvSpPr>
        <p:spPr>
          <a:xfrm>
            <a:off x="457200" y="6366902"/>
            <a:ext cx="913463" cy="313187"/>
          </a:xfrm>
          <a:prstGeom prst="rect">
            <a:avLst/>
          </a:prstGeom>
          <a:blipFill>
            <a:blip r:embed="rId16"/>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438F8BCB-CA5C-614A-8E0F-D3255DA006C1}"/>
              </a:ext>
            </a:extLst>
          </p:cNvPr>
          <p:cNvSpPr>
            <a:spLocks noGrp="1"/>
          </p:cNvSpPr>
          <p:nvPr>
            <p:ph type="sldNum" sz="quarter" idx="4"/>
          </p:nvPr>
        </p:nvSpPr>
        <p:spPr>
          <a:xfrm>
            <a:off x="9409176" y="6366902"/>
            <a:ext cx="2320290" cy="313186"/>
          </a:xfrm>
          <a:prstGeom prst="rect">
            <a:avLst/>
          </a:prstGeom>
        </p:spPr>
        <p:txBody>
          <a:bodyPr vert="horz" lIns="0" tIns="0" rIns="0" bIns="0" rtlCol="0" anchor="ctr"/>
          <a:lstStyle>
            <a:lvl1pPr algn="r">
              <a:defRPr sz="1000">
                <a:solidFill>
                  <a:schemeClr val="tx2"/>
                </a:solidFill>
              </a:defRPr>
            </a:lvl1pPr>
          </a:lstStyle>
          <a:p>
            <a:fld id="{AB51F9FB-93A4-6C4C-847E-B4D19E0F9229}" type="slidenum">
              <a:rPr lang="en-US" smtClean="0"/>
              <a:t>‹#›</a:t>
            </a:fld>
            <a:endParaRPr lang="en-US"/>
          </a:p>
        </p:txBody>
      </p:sp>
    </p:spTree>
    <p:extLst>
      <p:ext uri="{BB962C8B-B14F-4D97-AF65-F5344CB8AC3E}">
        <p14:creationId xmlns:p14="http://schemas.microsoft.com/office/powerpoint/2010/main" val="2892899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0"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hyperlink" Target="https://doi.org/10.1111/jori.12325" TargetMode="Externa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commonwealthfund.org/sites/default/files/documents/___media_files_publications_fund_report_2014_jun_1755_davis_mirror_mirror_201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hyperlink" Target="https://www.commonwealthfund.org/sites/default/files/2020-01/Tikkanen_multinational_comparisons_hlt_sys_data_2019_01-30-202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hyperlink" Target="https://www.commonwealthfund.org/sites/default/files/2020-01/Tikkanen_multinational_comparisons_hlt_sys_data_2019_01-30-2020.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CD0C-B060-1A41-9988-55876BB4380D}"/>
              </a:ext>
            </a:extLst>
          </p:cNvPr>
          <p:cNvSpPr>
            <a:spLocks noGrp="1"/>
          </p:cNvSpPr>
          <p:nvPr>
            <p:ph type="title"/>
          </p:nvPr>
        </p:nvSpPr>
        <p:spPr/>
        <p:txBody>
          <a:bodyPr/>
          <a:lstStyle/>
          <a:p>
            <a:r>
              <a:rPr lang="en-US" dirty="0"/>
              <a:t>Two inequality problems</a:t>
            </a:r>
          </a:p>
        </p:txBody>
      </p:sp>
      <p:graphicFrame>
        <p:nvGraphicFramePr>
          <p:cNvPr id="5" name="Content Placeholder 4">
            <a:extLst>
              <a:ext uri="{FF2B5EF4-FFF2-40B4-BE49-F238E27FC236}">
                <a16:creationId xmlns:a16="http://schemas.microsoft.com/office/drawing/2014/main" id="{62453302-B968-144D-8A5E-E20FBF3B53DF}"/>
              </a:ext>
            </a:extLst>
          </p:cNvPr>
          <p:cNvGraphicFramePr>
            <a:graphicFrameLocks noGrp="1"/>
          </p:cNvGraphicFramePr>
          <p:nvPr>
            <p:ph idx="1"/>
          </p:nvPr>
        </p:nvGraphicFramePr>
        <p:xfrm>
          <a:off x="457200" y="1995488"/>
          <a:ext cx="11272838" cy="40401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E6EC859-79BB-D841-B619-C463DF2FC047}"/>
              </a:ext>
            </a:extLst>
          </p:cNvPr>
          <p:cNvSpPr txBox="1"/>
          <p:nvPr/>
        </p:nvSpPr>
        <p:spPr>
          <a:xfrm>
            <a:off x="363255" y="6325784"/>
            <a:ext cx="6635150" cy="369332"/>
          </a:xfrm>
          <a:prstGeom prst="rect">
            <a:avLst/>
          </a:prstGeom>
          <a:noFill/>
        </p:spPr>
        <p:txBody>
          <a:bodyPr wrap="none" rtlCol="0">
            <a:spAutoFit/>
          </a:bodyPr>
          <a:lstStyle/>
          <a:p>
            <a:r>
              <a:rPr lang="en-US" dirty="0"/>
              <a:t>Source: Calculations from Survey of Consumer Finances, 2016</a:t>
            </a:r>
          </a:p>
        </p:txBody>
      </p:sp>
    </p:spTree>
    <p:extLst>
      <p:ext uri="{BB962C8B-B14F-4D97-AF65-F5344CB8AC3E}">
        <p14:creationId xmlns:p14="http://schemas.microsoft.com/office/powerpoint/2010/main" val="386350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CFCB9D-3B6E-FA4F-9422-8960E67E2714}"/>
              </a:ext>
            </a:extLst>
          </p:cNvPr>
          <p:cNvSpPr txBox="1"/>
          <p:nvPr/>
        </p:nvSpPr>
        <p:spPr>
          <a:xfrm>
            <a:off x="2871788" y="3257550"/>
            <a:ext cx="184150" cy="300038"/>
          </a:xfrm>
          <a:prstGeom prst="rect">
            <a:avLst/>
          </a:prstGeom>
          <a:noFill/>
        </p:spPr>
        <p:txBody>
          <a:bodyPr wrap="none">
            <a:spAutoFit/>
          </a:bodyPr>
          <a:lstStyle/>
          <a:p>
            <a:pPr defTabSz="342900">
              <a:defRPr/>
            </a:pPr>
            <a:endParaRPr lang="en-US" sz="1350" dirty="0">
              <a:solidFill>
                <a:prstClr val="black"/>
              </a:solidFill>
              <a:latin typeface="Calibri" panose="020F0502020204030204"/>
            </a:endParaRPr>
          </a:p>
        </p:txBody>
      </p:sp>
      <p:sp>
        <p:nvSpPr>
          <p:cNvPr id="9" name="Title 8">
            <a:extLst>
              <a:ext uri="{FF2B5EF4-FFF2-40B4-BE49-F238E27FC236}">
                <a16:creationId xmlns:a16="http://schemas.microsoft.com/office/drawing/2014/main" id="{E21DB264-BC97-0644-8F34-2466D71B1FB5}"/>
              </a:ext>
            </a:extLst>
          </p:cNvPr>
          <p:cNvSpPr>
            <a:spLocks noGrp="1"/>
          </p:cNvSpPr>
          <p:nvPr>
            <p:ph type="title"/>
          </p:nvPr>
        </p:nvSpPr>
        <p:spPr>
          <a:solidFill>
            <a:schemeClr val="bg1">
              <a:alpha val="90000"/>
            </a:schemeClr>
          </a:solidFill>
        </p:spPr>
        <p:txBody>
          <a:bodyPr/>
          <a:lstStyle/>
          <a:p>
            <a:r>
              <a:rPr lang="en-US" altLang="en-US" dirty="0">
                <a:ea typeface="ＭＳ Ｐゴシック" panose="020B0600070205080204" pitchFamily="34" charset="-128"/>
              </a:rPr>
              <a:t>The Affordable Care Act</a:t>
            </a:r>
            <a:endParaRPr lang="en-US" dirty="0"/>
          </a:p>
        </p:txBody>
      </p:sp>
    </p:spTree>
    <p:extLst>
      <p:ext uri="{BB962C8B-B14F-4D97-AF65-F5344CB8AC3E}">
        <p14:creationId xmlns:p14="http://schemas.microsoft.com/office/powerpoint/2010/main" val="327193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9E9941-B031-9143-8497-AFD54167E2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1139" b="14122"/>
          <a:stretch/>
        </p:blipFill>
        <p:spPr>
          <a:xfrm>
            <a:off x="249865" y="1786722"/>
            <a:ext cx="11734800" cy="4817665"/>
          </a:xfrm>
          <a:noFill/>
        </p:spPr>
      </p:pic>
      <p:sp>
        <p:nvSpPr>
          <p:cNvPr id="3" name="Title 2">
            <a:extLst>
              <a:ext uri="{FF2B5EF4-FFF2-40B4-BE49-F238E27FC236}">
                <a16:creationId xmlns:a16="http://schemas.microsoft.com/office/drawing/2014/main" id="{926A54AC-571D-544A-ABB7-CCD509AEEFAD}"/>
              </a:ext>
            </a:extLst>
          </p:cNvPr>
          <p:cNvSpPr>
            <a:spLocks noGrp="1"/>
          </p:cNvSpPr>
          <p:nvPr>
            <p:ph type="title"/>
          </p:nvPr>
        </p:nvSpPr>
        <p:spPr/>
        <p:txBody>
          <a:bodyPr/>
          <a:lstStyle/>
          <a:p>
            <a:r>
              <a:rPr lang="en-US" dirty="0"/>
              <a:t>More in Medicaid, Fewer in Private Exchanges than Anticipated</a:t>
            </a:r>
          </a:p>
        </p:txBody>
      </p:sp>
    </p:spTree>
    <p:extLst>
      <p:ext uri="{BB962C8B-B14F-4D97-AF65-F5344CB8AC3E}">
        <p14:creationId xmlns:p14="http://schemas.microsoft.com/office/powerpoint/2010/main" val="224056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p:cNvSpPr txBox="1">
            <a:spLocks/>
          </p:cNvSpPr>
          <p:nvPr/>
        </p:nvSpPr>
        <p:spPr>
          <a:xfrm>
            <a:off x="3341489" y="1040606"/>
            <a:ext cx="5509022" cy="100488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endParaRPr lang="en-US" sz="2550" dirty="0">
              <a:solidFill>
                <a:srgbClr val="0000FF"/>
              </a:solidFill>
            </a:endParaRPr>
          </a:p>
        </p:txBody>
      </p:sp>
      <p:sp>
        <p:nvSpPr>
          <p:cNvPr id="7" name="Title 22"/>
          <p:cNvSpPr txBox="1">
            <a:spLocks/>
          </p:cNvSpPr>
          <p:nvPr/>
        </p:nvSpPr>
        <p:spPr>
          <a:xfrm>
            <a:off x="3455789" y="1154906"/>
            <a:ext cx="5509022" cy="100488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endParaRPr lang="en-US" sz="2550" dirty="0">
              <a:solidFill>
                <a:srgbClr val="0000FF"/>
              </a:solidFill>
            </a:endParaRPr>
          </a:p>
        </p:txBody>
      </p:sp>
      <p:pic>
        <p:nvPicPr>
          <p:cNvPr id="12" name="Picture 2" descr="https://lh6.googleusercontent.com/shmlKxQ_YRD9h-WFHmMoD2TQayI5Ves_yzbC1lc3NkLf46nfw2qDLSUufOuEnxCQBXUgDt4Sp5AVVKoWszmljxS2vQbYDtxWdYKXLF53hyvKqC_kVF5D-1TFOBtP6MS3aTsXa9WLgxI">
            <a:extLst>
              <a:ext uri="{FF2B5EF4-FFF2-40B4-BE49-F238E27FC236}">
                <a16:creationId xmlns:a16="http://schemas.microsoft.com/office/drawing/2014/main" id="{3D3C7321-A9EE-B14A-A25B-3FFD466E77B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128521"/>
            <a:ext cx="5394325" cy="3774121"/>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https://lh4.googleusercontent.com/2tRUWfsPV2emhQaS4g6Al4Lv9zAONSqCDq61Lrr8-mQgBa92F90T8VAt16IBQNxZk0UCiKU77sJM-l12DisQRV0Vn_t7ScJvcLId5RWWsfOlCrhMIiLj3Kcd891jP4CFdHWmC-X1"/>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6340475" y="2054391"/>
            <a:ext cx="5389563" cy="3922380"/>
          </a:xfrm>
          <a:prstGeom prst="rect">
            <a:avLst/>
          </a:prstGeom>
          <a:noFill/>
          <a:ln>
            <a:noFill/>
          </a:ln>
        </p:spPr>
      </p:pic>
      <p:sp>
        <p:nvSpPr>
          <p:cNvPr id="2" name="Title 1"/>
          <p:cNvSpPr>
            <a:spLocks noGrp="1"/>
          </p:cNvSpPr>
          <p:nvPr>
            <p:ph type="title"/>
          </p:nvPr>
        </p:nvSpPr>
        <p:spPr/>
        <p:txBody>
          <a:bodyPr/>
          <a:lstStyle/>
          <a:p>
            <a:r>
              <a:rPr lang="en-US" b="0" dirty="0">
                <a:solidFill>
                  <a:schemeClr val="accent1">
                    <a:lumMod val="75000"/>
                  </a:schemeClr>
                </a:solidFill>
              </a:rPr>
              <a:t>Economic gains from Medicaid expansion</a:t>
            </a:r>
            <a:endParaRPr lang="en-US" b="0" dirty="0"/>
          </a:p>
        </p:txBody>
      </p:sp>
      <p:sp>
        <p:nvSpPr>
          <p:cNvPr id="3" name="TextBox 2"/>
          <p:cNvSpPr txBox="1"/>
          <p:nvPr/>
        </p:nvSpPr>
        <p:spPr>
          <a:xfrm>
            <a:off x="853042" y="6194164"/>
            <a:ext cx="3999593" cy="663836"/>
          </a:xfrm>
          <a:prstGeom prst="rect">
            <a:avLst/>
          </a:prstGeom>
          <a:noFill/>
        </p:spPr>
        <p:txBody>
          <a:bodyPr wrap="square" rtlCol="0">
            <a:spAutoFit/>
          </a:bodyPr>
          <a:lstStyle/>
          <a:p>
            <a:r>
              <a:rPr lang="en-US" sz="1238" dirty="0"/>
              <a:t>Zewde, N., &amp; </a:t>
            </a:r>
            <a:r>
              <a:rPr lang="en-US" sz="1238" dirty="0" err="1"/>
              <a:t>Wimer</a:t>
            </a:r>
            <a:r>
              <a:rPr lang="en-US" sz="1238" dirty="0"/>
              <a:t>, C. (2019). </a:t>
            </a:r>
          </a:p>
          <a:p>
            <a:r>
              <a:rPr lang="en-US" sz="1238" dirty="0"/>
              <a:t>Antipoverty Impact of Medicaid Growing with State Expansions over Time. </a:t>
            </a:r>
            <a:r>
              <a:rPr lang="en-US" sz="1238" i="1" dirty="0"/>
              <a:t>Health Affairs</a:t>
            </a:r>
            <a:r>
              <a:rPr lang="en-US" sz="1238" dirty="0"/>
              <a:t>, </a:t>
            </a:r>
            <a:r>
              <a:rPr lang="en-US" sz="1238" i="1" dirty="0"/>
              <a:t>38</a:t>
            </a:r>
            <a:r>
              <a:rPr lang="en-US" sz="1238" dirty="0"/>
              <a:t>(1), 132–138. </a:t>
            </a:r>
          </a:p>
        </p:txBody>
      </p:sp>
      <p:sp>
        <p:nvSpPr>
          <p:cNvPr id="8" name="TextBox 7"/>
          <p:cNvSpPr txBox="1"/>
          <p:nvPr/>
        </p:nvSpPr>
        <p:spPr>
          <a:xfrm>
            <a:off x="6340476" y="6191938"/>
            <a:ext cx="5851524" cy="646331"/>
          </a:xfrm>
          <a:prstGeom prst="rect">
            <a:avLst/>
          </a:prstGeom>
          <a:noFill/>
        </p:spPr>
        <p:txBody>
          <a:bodyPr wrap="square" rtlCol="0">
            <a:spAutoFit/>
          </a:bodyPr>
          <a:lstStyle/>
          <a:p>
            <a:r>
              <a:rPr lang="en-US" sz="1200" dirty="0"/>
              <a:t>Zewde, N., Eliason, E., Allen, H., &amp; Gross, T. (2019). The Effects of the ACA Medicaid Expansion on Nationwide Home Evictions and Eviction-Court Initiations: United States, 2000–2016. </a:t>
            </a:r>
            <a:r>
              <a:rPr lang="en-US" sz="1200" i="1" dirty="0"/>
              <a:t>AJPH</a:t>
            </a:r>
            <a:r>
              <a:rPr lang="en-US" sz="1200" dirty="0"/>
              <a:t>, </a:t>
            </a:r>
            <a:r>
              <a:rPr lang="en-US" sz="1200" i="1" dirty="0"/>
              <a:t>109</a:t>
            </a:r>
            <a:r>
              <a:rPr lang="en-US" sz="1200" dirty="0"/>
              <a:t>(10), 1379–1383.</a:t>
            </a:r>
            <a:endParaRPr lang="en-US" sz="1200" dirty="0">
              <a:effectLst/>
            </a:endParaRPr>
          </a:p>
        </p:txBody>
      </p:sp>
    </p:spTree>
    <p:extLst>
      <p:ext uri="{BB962C8B-B14F-4D97-AF65-F5344CB8AC3E}">
        <p14:creationId xmlns:p14="http://schemas.microsoft.com/office/powerpoint/2010/main" val="311768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p:cNvSpPr txBox="1">
            <a:spLocks/>
          </p:cNvSpPr>
          <p:nvPr/>
        </p:nvSpPr>
        <p:spPr>
          <a:xfrm>
            <a:off x="2423319" y="244475"/>
            <a:ext cx="7345362" cy="1339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endParaRPr lang="en-US" sz="3400" dirty="0">
              <a:solidFill>
                <a:srgbClr val="0000FF"/>
              </a:solidFill>
            </a:endParaRPr>
          </a:p>
        </p:txBody>
      </p:sp>
      <p:sp>
        <p:nvSpPr>
          <p:cNvPr id="7" name="Title 22"/>
          <p:cNvSpPr txBox="1">
            <a:spLocks/>
          </p:cNvSpPr>
          <p:nvPr/>
        </p:nvSpPr>
        <p:spPr>
          <a:xfrm>
            <a:off x="2575719" y="396875"/>
            <a:ext cx="7345362" cy="1339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endParaRPr lang="en-US" sz="3400" dirty="0">
              <a:solidFill>
                <a:srgbClr val="0000FF"/>
              </a:solidFill>
            </a:endParaRPr>
          </a:p>
        </p:txBody>
      </p:sp>
      <p:sp>
        <p:nvSpPr>
          <p:cNvPr id="8" name="Text Placeholder 7"/>
          <p:cNvSpPr>
            <a:spLocks noGrp="1"/>
          </p:cNvSpPr>
          <p:nvPr>
            <p:ph type="body" idx="1"/>
          </p:nvPr>
        </p:nvSpPr>
        <p:spPr>
          <a:xfrm>
            <a:off x="457201" y="1775393"/>
            <a:ext cx="5394962" cy="532151"/>
          </a:xfrm>
        </p:spPr>
        <p:txBody>
          <a:bodyPr anchor="ctr">
            <a:noAutofit/>
          </a:bodyPr>
          <a:lstStyle/>
          <a:p>
            <a:pPr marL="0" indent="0" algn="ctr">
              <a:buNone/>
            </a:pPr>
            <a:r>
              <a:rPr lang="en-US" sz="4000" b="0" dirty="0">
                <a:latin typeface="Calibri Light" panose="020F0302020204030204" pitchFamily="34" charset="0"/>
                <a:cs typeface="Calibri Light" panose="020F0302020204030204" pitchFamily="34" charset="0"/>
              </a:rPr>
              <a:t>Cost Sharing</a:t>
            </a:r>
          </a:p>
        </p:txBody>
      </p:sp>
      <p:sp>
        <p:nvSpPr>
          <p:cNvPr id="6" name="Text Placeholder 5">
            <a:extLst>
              <a:ext uri="{FF2B5EF4-FFF2-40B4-BE49-F238E27FC236}">
                <a16:creationId xmlns:a16="http://schemas.microsoft.com/office/drawing/2014/main" id="{1863CF70-394A-8643-B8F6-B68D729A2803}"/>
              </a:ext>
            </a:extLst>
          </p:cNvPr>
          <p:cNvSpPr>
            <a:spLocks noGrp="1"/>
          </p:cNvSpPr>
          <p:nvPr>
            <p:ph type="body" idx="14"/>
          </p:nvPr>
        </p:nvSpPr>
        <p:spPr>
          <a:xfrm>
            <a:off x="6339839" y="1775393"/>
            <a:ext cx="5389621" cy="532151"/>
          </a:xfrm>
        </p:spPr>
        <p:txBody>
          <a:bodyPr>
            <a:noAutofit/>
          </a:bodyPr>
          <a:lstStyle/>
          <a:p>
            <a:pPr algn="ctr"/>
            <a:r>
              <a:rPr lang="en-US" sz="4000" b="0" dirty="0">
                <a:latin typeface="Calibri Light" panose="020F0302020204030204" pitchFamily="34" charset="0"/>
                <a:cs typeface="Calibri Light" panose="020F0302020204030204" pitchFamily="34" charset="0"/>
              </a:rPr>
              <a:t>Total OOP</a:t>
            </a:r>
          </a:p>
        </p:txBody>
      </p:sp>
      <p:sp>
        <p:nvSpPr>
          <p:cNvPr id="2" name="Title 1">
            <a:extLst>
              <a:ext uri="{FF2B5EF4-FFF2-40B4-BE49-F238E27FC236}">
                <a16:creationId xmlns:a16="http://schemas.microsoft.com/office/drawing/2014/main" id="{CD5E9B88-9BAF-3547-994B-078A0B769A63}"/>
              </a:ext>
            </a:extLst>
          </p:cNvPr>
          <p:cNvSpPr>
            <a:spLocks noGrp="1"/>
          </p:cNvSpPr>
          <p:nvPr>
            <p:ph type="title"/>
          </p:nvPr>
        </p:nvSpPr>
        <p:spPr/>
        <p:txBody>
          <a:bodyPr>
            <a:normAutofit/>
          </a:bodyPr>
          <a:lstStyle/>
          <a:p>
            <a:r>
              <a:rPr lang="en-US" dirty="0"/>
              <a:t>Nearly one quarter pay less for bankruptcy than subsidized deductible</a:t>
            </a:r>
          </a:p>
        </p:txBody>
      </p:sp>
      <p:sp>
        <p:nvSpPr>
          <p:cNvPr id="11" name="Rectangle 10"/>
          <p:cNvSpPr/>
          <p:nvPr/>
        </p:nvSpPr>
        <p:spPr>
          <a:xfrm>
            <a:off x="2069791" y="6206266"/>
            <a:ext cx="2602222" cy="338554"/>
          </a:xfrm>
          <a:prstGeom prst="rect">
            <a:avLst/>
          </a:prstGeom>
          <a:solidFill>
            <a:schemeClr val="bg1"/>
          </a:solidFill>
        </p:spPr>
        <p:txBody>
          <a:bodyPr wrap="square">
            <a:spAutoFit/>
          </a:bodyPr>
          <a:lstStyle/>
          <a:p>
            <a:r>
              <a:rPr lang="en-US" sz="1600" dirty="0">
                <a:latin typeface="Helvetica Light"/>
                <a:cs typeface="Helvetica Light"/>
              </a:rPr>
              <a:t>(Right includes premium).</a:t>
            </a:r>
          </a:p>
        </p:txBody>
      </p:sp>
      <p:graphicFrame>
        <p:nvGraphicFramePr>
          <p:cNvPr id="13" name="Content Placeholder 12">
            <a:extLst>
              <a:ext uri="{FF2B5EF4-FFF2-40B4-BE49-F238E27FC236}">
                <a16:creationId xmlns:a16="http://schemas.microsoft.com/office/drawing/2014/main" id="{FC1AA208-2573-984D-B065-0CB1F4A037C3}"/>
              </a:ext>
            </a:extLst>
          </p:cNvPr>
          <p:cNvGraphicFramePr>
            <a:graphicFrameLocks noGrp="1"/>
          </p:cNvGraphicFramePr>
          <p:nvPr>
            <p:ph sz="half" idx="18"/>
            <p:extLst>
              <p:ext uri="{D42A27DB-BD31-4B8C-83A1-F6EECF244321}">
                <p14:modId xmlns:p14="http://schemas.microsoft.com/office/powerpoint/2010/main" val="219039208"/>
              </p:ext>
            </p:extLst>
          </p:nvPr>
        </p:nvGraphicFramePr>
        <p:xfrm>
          <a:off x="457200" y="2493520"/>
          <a:ext cx="5394325" cy="3444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C68C083E-935E-6247-847E-C71A8E412EDF}"/>
              </a:ext>
            </a:extLst>
          </p:cNvPr>
          <p:cNvGraphicFramePr>
            <a:graphicFrameLocks noGrp="1"/>
          </p:cNvGraphicFramePr>
          <p:nvPr>
            <p:ph sz="half" idx="2"/>
            <p:extLst>
              <p:ext uri="{D42A27DB-BD31-4B8C-83A1-F6EECF244321}">
                <p14:modId xmlns:p14="http://schemas.microsoft.com/office/powerpoint/2010/main" val="145507504"/>
              </p:ext>
            </p:extLst>
          </p:nvPr>
        </p:nvGraphicFramePr>
        <p:xfrm>
          <a:off x="6340475" y="2493520"/>
          <a:ext cx="5389563" cy="344487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F113748-5A9A-7542-BEFC-79042C39A5E7}"/>
              </a:ext>
            </a:extLst>
          </p:cNvPr>
          <p:cNvSpPr txBox="1"/>
          <p:nvPr/>
        </p:nvSpPr>
        <p:spPr>
          <a:xfrm>
            <a:off x="5719869" y="5875646"/>
            <a:ext cx="6410529" cy="646331"/>
          </a:xfrm>
          <a:prstGeom prst="rect">
            <a:avLst/>
          </a:prstGeom>
          <a:noFill/>
        </p:spPr>
        <p:txBody>
          <a:bodyPr wrap="square" rtlCol="0">
            <a:spAutoFit/>
          </a:bodyPr>
          <a:lstStyle/>
          <a:p>
            <a:pPr>
              <a:spcBef>
                <a:spcPts val="600"/>
              </a:spcBef>
            </a:pPr>
            <a:r>
              <a:rPr lang="en-US" sz="1200" dirty="0"/>
              <a:t>Zewde, N. (2020). Did Marketplace coverage really offer financial protection? Financial gains from the Affordable Care Act’s private insurance policies among the previously uninsured. </a:t>
            </a:r>
            <a:r>
              <a:rPr lang="en-US" sz="1200" i="1" dirty="0"/>
              <a:t>Journal of Risk and Insurance</a:t>
            </a:r>
            <a:r>
              <a:rPr lang="en-US" sz="1200" dirty="0"/>
              <a:t>. </a:t>
            </a:r>
            <a:r>
              <a:rPr lang="en-US" sz="1200" dirty="0">
                <a:hlinkClick r:id="rId5"/>
              </a:rPr>
              <a:t>https://doi.org/10.1111/jori.12325</a:t>
            </a:r>
            <a:endParaRPr lang="en-US" sz="1200" dirty="0"/>
          </a:p>
        </p:txBody>
      </p:sp>
    </p:spTree>
    <p:extLst>
      <p:ext uri="{BB962C8B-B14F-4D97-AF65-F5344CB8AC3E}">
        <p14:creationId xmlns:p14="http://schemas.microsoft.com/office/powerpoint/2010/main" val="388706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8271CB1D-A21A-9C48-A4EE-E74AA4686DF6}"/>
              </a:ext>
            </a:extLst>
          </p:cNvPr>
          <p:cNvPicPr>
            <a:picLocks noGrp="1" noChangeAspect="1"/>
          </p:cNvPicPr>
          <p:nvPr>
            <p:ph idx="1"/>
          </p:nvPr>
        </p:nvPicPr>
        <p:blipFill rotWithShape="1">
          <a:blip r:embed="rId2"/>
          <a:srcRect t="10097"/>
          <a:stretch/>
        </p:blipFill>
        <p:spPr>
          <a:xfrm>
            <a:off x="48041" y="2197860"/>
            <a:ext cx="7154210" cy="3255883"/>
          </a:xfrm>
        </p:spPr>
      </p:pic>
      <p:sp>
        <p:nvSpPr>
          <p:cNvPr id="3" name="Title 2">
            <a:extLst>
              <a:ext uri="{FF2B5EF4-FFF2-40B4-BE49-F238E27FC236}">
                <a16:creationId xmlns:a16="http://schemas.microsoft.com/office/drawing/2014/main" id="{3A2DC5CB-888E-ED4F-BEA7-D6324215ED57}"/>
              </a:ext>
            </a:extLst>
          </p:cNvPr>
          <p:cNvSpPr>
            <a:spLocks noGrp="1"/>
          </p:cNvSpPr>
          <p:nvPr>
            <p:ph type="title"/>
          </p:nvPr>
        </p:nvSpPr>
        <p:spPr>
          <a:xfrm>
            <a:off x="457200" y="457200"/>
            <a:ext cx="3902529" cy="1223197"/>
          </a:xfrm>
        </p:spPr>
        <p:txBody>
          <a:bodyPr/>
          <a:lstStyle/>
          <a:p>
            <a:r>
              <a:rPr lang="en-US" dirty="0">
                <a:latin typeface="Calibri Light" panose="020F0302020204030204" pitchFamily="34" charset="0"/>
                <a:cs typeface="Calibri Light" panose="020F0302020204030204" pitchFamily="34" charset="0"/>
              </a:rPr>
              <a:t>Public option?</a:t>
            </a:r>
          </a:p>
        </p:txBody>
      </p:sp>
      <p:sp>
        <p:nvSpPr>
          <p:cNvPr id="6" name="TextBox 5">
            <a:extLst>
              <a:ext uri="{FF2B5EF4-FFF2-40B4-BE49-F238E27FC236}">
                <a16:creationId xmlns:a16="http://schemas.microsoft.com/office/drawing/2014/main" id="{6F5C8063-F2EE-9448-8512-DAAD418F5C81}"/>
              </a:ext>
            </a:extLst>
          </p:cNvPr>
          <p:cNvSpPr txBox="1"/>
          <p:nvPr/>
        </p:nvSpPr>
        <p:spPr>
          <a:xfrm>
            <a:off x="7263067" y="689789"/>
            <a:ext cx="4989749" cy="5478423"/>
          </a:xfrm>
          <a:prstGeom prst="rect">
            <a:avLst/>
          </a:prstGeom>
          <a:noFill/>
        </p:spPr>
        <p:txBody>
          <a:bodyPr wrap="square" rtlCol="0">
            <a:spAutoFit/>
          </a:bodyPr>
          <a:lstStyle/>
          <a:p>
            <a:r>
              <a:rPr lang="en-US" sz="2500" dirty="0">
                <a:latin typeface="Calibri Light" panose="020F0302020204030204" pitchFamily="34" charset="0"/>
                <a:cs typeface="Calibri Light" panose="020F0302020204030204" pitchFamily="34" charset="0"/>
              </a:rPr>
              <a:t>Senate Special Committee on Aging, 1962 </a:t>
            </a:r>
          </a:p>
          <a:p>
            <a:r>
              <a:rPr lang="en-US" sz="2500" dirty="0">
                <a:latin typeface="Calibri Light" panose="020F0302020204030204" pitchFamily="34" charset="0"/>
                <a:cs typeface="Calibri Light" panose="020F0302020204030204" pitchFamily="34" charset="0"/>
              </a:rPr>
              <a:t>Rejected the public option for Medicare on the grounds that: </a:t>
            </a:r>
          </a:p>
          <a:p>
            <a:endParaRPr lang="en-US" sz="2500" dirty="0">
              <a:latin typeface="Calibri Light" panose="020F0302020204030204" pitchFamily="34" charset="0"/>
              <a:cs typeface="Calibri Light" panose="020F0302020204030204" pitchFamily="34" charset="0"/>
            </a:endParaRPr>
          </a:p>
          <a:p>
            <a:r>
              <a:rPr lang="en-US" sz="2500" dirty="0">
                <a:latin typeface="Calibri Light" panose="020F0302020204030204" pitchFamily="34" charset="0"/>
                <a:cs typeface="Calibri Light" panose="020F0302020204030204" pitchFamily="34" charset="0"/>
              </a:rPr>
              <a:t>“It is obvious that </a:t>
            </a:r>
            <a:r>
              <a:rPr lang="en-US" sz="2500" dirty="0">
                <a:solidFill>
                  <a:schemeClr val="bg2">
                    <a:lumMod val="10000"/>
                  </a:schemeClr>
                </a:solidFill>
                <a:latin typeface="Calibri Light" panose="020F0302020204030204" pitchFamily="34" charset="0"/>
                <a:cs typeface="Calibri Light" panose="020F0302020204030204" pitchFamily="34" charset="0"/>
              </a:rPr>
              <a:t>commercial insurers cannot offer </a:t>
            </a:r>
            <a:r>
              <a:rPr lang="en-US" sz="2500" dirty="0">
                <a:latin typeface="Calibri Light" panose="020F0302020204030204" pitchFamily="34" charset="0"/>
                <a:cs typeface="Calibri Light" panose="020F0302020204030204" pitchFamily="34" charset="0"/>
              </a:rPr>
              <a:t>equivalent benefits at </a:t>
            </a:r>
            <a:r>
              <a:rPr lang="en-US" sz="2500" dirty="0">
                <a:solidFill>
                  <a:schemeClr val="bg2">
                    <a:lumMod val="10000"/>
                  </a:schemeClr>
                </a:solidFill>
                <a:latin typeface="Calibri Light" panose="020F0302020204030204" pitchFamily="34" charset="0"/>
                <a:cs typeface="Calibri Light" panose="020F0302020204030204" pitchFamily="34" charset="0"/>
              </a:rPr>
              <a:t>a lower cost… </a:t>
            </a:r>
            <a:r>
              <a:rPr lang="en-US" sz="2500" dirty="0">
                <a:latin typeface="Calibri Light" panose="020F0302020204030204" pitchFamily="34" charset="0"/>
                <a:cs typeface="Calibri Light" panose="020F0302020204030204" pitchFamily="34" charset="0"/>
              </a:rPr>
              <a:t>even if they were to forego all profits-a very unlikely possibility.</a:t>
            </a:r>
          </a:p>
          <a:p>
            <a:endParaRPr lang="en-US" sz="2500" dirty="0">
              <a:latin typeface="Calibri Light" panose="020F0302020204030204" pitchFamily="34" charset="0"/>
              <a:cs typeface="Calibri Light" panose="020F0302020204030204" pitchFamily="34" charset="0"/>
            </a:endParaRPr>
          </a:p>
          <a:p>
            <a:r>
              <a:rPr lang="en-US" sz="2500" dirty="0">
                <a:latin typeface="Calibri Light" panose="020F0302020204030204" pitchFamily="34" charset="0"/>
                <a:cs typeface="Calibri Light" panose="020F0302020204030204" pitchFamily="34" charset="0"/>
              </a:rPr>
              <a:t>"</a:t>
            </a:r>
            <a:r>
              <a:rPr lang="en-US" sz="2500" dirty="0">
                <a:solidFill>
                  <a:schemeClr val="bg2">
                    <a:lumMod val="10000"/>
                  </a:schemeClr>
                </a:solidFill>
                <a:latin typeface="Calibri Light" panose="020F0302020204030204" pitchFamily="34" charset="0"/>
                <a:cs typeface="Calibri Light" panose="020F0302020204030204" pitchFamily="34" charset="0"/>
              </a:rPr>
              <a:t>Free choice</a:t>
            </a:r>
            <a:r>
              <a:rPr lang="en-US" sz="2500" dirty="0">
                <a:latin typeface="Calibri Light" panose="020F0302020204030204" pitchFamily="34" charset="0"/>
                <a:cs typeface="Calibri Light" panose="020F0302020204030204" pitchFamily="34" charset="0"/>
              </a:rPr>
              <a:t>”… of </a:t>
            </a:r>
            <a:r>
              <a:rPr lang="en-US" sz="2500" dirty="0">
                <a:solidFill>
                  <a:schemeClr val="bg2">
                    <a:lumMod val="10000"/>
                  </a:schemeClr>
                </a:solidFill>
                <a:latin typeface="Calibri Light" panose="020F0302020204030204" pitchFamily="34" charset="0"/>
                <a:cs typeface="Calibri Light" panose="020F0302020204030204" pitchFamily="34" charset="0"/>
              </a:rPr>
              <a:t>less protection </a:t>
            </a:r>
            <a:r>
              <a:rPr lang="en-US" sz="2500" dirty="0">
                <a:latin typeface="Calibri Light" panose="020F0302020204030204" pitchFamily="34" charset="0"/>
                <a:cs typeface="Calibri Light" panose="020F0302020204030204" pitchFamily="34" charset="0"/>
              </a:rPr>
              <a:t>or charging higher premiums than the Government plan </a:t>
            </a:r>
            <a:r>
              <a:rPr lang="en-US" sz="2500" dirty="0">
                <a:solidFill>
                  <a:schemeClr val="bg2">
                    <a:lumMod val="10000"/>
                  </a:schemeClr>
                </a:solidFill>
                <a:latin typeface="Calibri Light" panose="020F0302020204030204" pitchFamily="34" charset="0"/>
                <a:cs typeface="Calibri Light" panose="020F0302020204030204" pitchFamily="34" charset="0"/>
              </a:rPr>
              <a:t>lacks all meaning..</a:t>
            </a:r>
            <a:r>
              <a:rPr lang="en-US" sz="2500"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34617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9B840-80B9-1B44-BCD6-DD2AE7CF3A3C}"/>
              </a:ext>
            </a:extLst>
          </p:cNvPr>
          <p:cNvSpPr>
            <a:spLocks noGrp="1"/>
          </p:cNvSpPr>
          <p:nvPr>
            <p:ph idx="1"/>
          </p:nvPr>
        </p:nvSpPr>
        <p:spPr>
          <a:xfrm>
            <a:off x="792480" y="2194560"/>
            <a:ext cx="10607040" cy="4663440"/>
          </a:xfrm>
        </p:spPr>
        <p:txBody>
          <a:bodyPr>
            <a:normAutofit/>
          </a:bodyPr>
          <a:lstStyle/>
          <a:p>
            <a:pPr marL="514350" indent="-514350">
              <a:buAutoNum type="arabicPeriod"/>
            </a:pPr>
            <a:r>
              <a:rPr lang="en-US" dirty="0">
                <a:latin typeface="Calibri Light" panose="020F0302020204030204" pitchFamily="34" charset="0"/>
                <a:cs typeface="Calibri Light" panose="020F0302020204030204" pitchFamily="34" charset="0"/>
              </a:rPr>
              <a:t>Best case scenario, it destabilizes the private market</a:t>
            </a:r>
          </a:p>
          <a:p>
            <a:pPr lvl="1">
              <a:lnSpc>
                <a:spcPct val="110000"/>
              </a:lnSpc>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Consumers are highly price sensitive for insurance</a:t>
            </a:r>
          </a:p>
          <a:p>
            <a:pPr lvl="1">
              <a:lnSpc>
                <a:spcPct val="110000"/>
              </a:lnSpc>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Offering a high- quality, low-cost alternative will attract most consumers</a:t>
            </a:r>
          </a:p>
          <a:p>
            <a:pPr lvl="1">
              <a:lnSpc>
                <a:spcPct val="110000"/>
              </a:lnSpc>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States are working to design plans that minimize disruption</a:t>
            </a:r>
          </a:p>
          <a:p>
            <a:pPr marL="457200" lvl="1" indent="0">
              <a:buNone/>
            </a:pPr>
            <a:endParaRPr lang="en-US" dirty="0">
              <a:latin typeface="Calibri Light" panose="020F0302020204030204" pitchFamily="34" charset="0"/>
              <a:cs typeface="Calibri Light" panose="020F0302020204030204" pitchFamily="34" charset="0"/>
            </a:endParaRPr>
          </a:p>
          <a:p>
            <a:pPr marL="514350" indent="-514350">
              <a:buFont typeface="+mj-lt"/>
              <a:buAutoNum type="arabicPeriod"/>
            </a:pPr>
            <a:r>
              <a:rPr lang="en-US" dirty="0">
                <a:solidFill>
                  <a:schemeClr val="bg2">
                    <a:lumMod val="50000"/>
                  </a:schemeClr>
                </a:solidFill>
                <a:latin typeface="Calibri Light" panose="020F0302020204030204" pitchFamily="34" charset="0"/>
                <a:cs typeface="Calibri Light" panose="020F0302020204030204" pitchFamily="34" charset="0"/>
              </a:rPr>
              <a:t>Still inefficient</a:t>
            </a:r>
          </a:p>
          <a:p>
            <a:pPr marL="514350" indent="-514350">
              <a:buFont typeface="+mj-lt"/>
              <a:buAutoNum type="arabicPeriod"/>
            </a:pPr>
            <a:r>
              <a:rPr lang="en-US" dirty="0">
                <a:solidFill>
                  <a:schemeClr val="bg2">
                    <a:lumMod val="50000"/>
                  </a:schemeClr>
                </a:solidFill>
                <a:latin typeface="Calibri Light" panose="020F0302020204030204" pitchFamily="34" charset="0"/>
                <a:cs typeface="Calibri Light" panose="020F0302020204030204" pitchFamily="34" charset="0"/>
              </a:rPr>
              <a:t>Still inequitable</a:t>
            </a:r>
          </a:p>
          <a:p>
            <a:pPr marL="457200" lvl="1"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Roosevelt Report:</a:t>
            </a:r>
          </a:p>
          <a:p>
            <a:pPr marL="0" indent="0">
              <a:buNone/>
            </a:pPr>
            <a:r>
              <a:rPr lang="en-US" dirty="0">
                <a:latin typeface="Calibri Light" panose="020F0302020204030204" pitchFamily="34" charset="0"/>
                <a:cs typeface="Calibri Light" panose="020F0302020204030204" pitchFamily="34" charset="0"/>
              </a:rPr>
              <a:t>State Insurance Reforms and the Trade-offs of a Public Option</a:t>
            </a:r>
          </a:p>
        </p:txBody>
      </p:sp>
      <p:sp>
        <p:nvSpPr>
          <p:cNvPr id="3" name="Title 2">
            <a:extLst>
              <a:ext uri="{FF2B5EF4-FFF2-40B4-BE49-F238E27FC236}">
                <a16:creationId xmlns:a16="http://schemas.microsoft.com/office/drawing/2014/main" id="{2A1C58CD-7757-D24C-847A-4727CC58CB91}"/>
              </a:ext>
            </a:extLst>
          </p:cNvPr>
          <p:cNvSpPr>
            <a:spLocks noGrp="1"/>
          </p:cNvSpPr>
          <p:nvPr>
            <p:ph type="title"/>
          </p:nvPr>
        </p:nvSpPr>
        <p:spPr/>
        <p:txBody>
          <a:bodyPr/>
          <a:lstStyle/>
          <a:p>
            <a:r>
              <a:rPr lang="en-US" dirty="0"/>
              <a:t>Problems with the public option</a:t>
            </a:r>
          </a:p>
        </p:txBody>
      </p:sp>
    </p:spTree>
    <p:extLst>
      <p:ext uri="{BB962C8B-B14F-4D97-AF65-F5344CB8AC3E}">
        <p14:creationId xmlns:p14="http://schemas.microsoft.com/office/powerpoint/2010/main" val="138155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9B840-80B9-1B44-BCD6-DD2AE7CF3A3C}"/>
              </a:ext>
            </a:extLst>
          </p:cNvPr>
          <p:cNvSpPr>
            <a:spLocks noGrp="1"/>
          </p:cNvSpPr>
          <p:nvPr>
            <p:ph idx="1"/>
          </p:nvPr>
        </p:nvSpPr>
        <p:spPr>
          <a:xfrm>
            <a:off x="792480" y="2194560"/>
            <a:ext cx="10607040" cy="4663440"/>
          </a:xfrm>
        </p:spPr>
        <p:txBody>
          <a:bodyPr>
            <a:normAutofit lnSpcReduction="10000"/>
          </a:bodyPr>
          <a:lstStyle/>
          <a:p>
            <a:pPr marL="514350" indent="-514350">
              <a:buAutoNum type="arabicPeriod"/>
            </a:pPr>
            <a:r>
              <a:rPr lang="en-US" dirty="0">
                <a:solidFill>
                  <a:schemeClr val="bg2">
                    <a:lumMod val="50000"/>
                  </a:schemeClr>
                </a:solidFill>
                <a:latin typeface="Calibri Light" panose="020F0302020204030204" pitchFamily="34" charset="0"/>
                <a:cs typeface="Calibri Light" panose="020F0302020204030204" pitchFamily="34" charset="0"/>
              </a:rPr>
              <a:t>Best case scenario, it destabilizes the private market</a:t>
            </a:r>
          </a:p>
          <a:p>
            <a:pPr marL="971550" lvl="1" indent="-514350">
              <a:buAutoNum type="arabicPeriod"/>
            </a:pPr>
            <a:endParaRPr lang="en-US" dirty="0">
              <a:solidFill>
                <a:schemeClr val="bg2">
                  <a:lumMod val="50000"/>
                </a:schemeClr>
              </a:solidFill>
              <a:latin typeface="Calibri Light" panose="020F0302020204030204" pitchFamily="34" charset="0"/>
              <a:cs typeface="Calibri Light" panose="020F0302020204030204" pitchFamily="34" charset="0"/>
            </a:endParaRPr>
          </a:p>
          <a:p>
            <a:pPr marL="514350" indent="-514350">
              <a:buFont typeface="+mj-lt"/>
              <a:buAutoNum type="arabicPeriod"/>
            </a:pPr>
            <a:r>
              <a:rPr lang="en-US" dirty="0">
                <a:latin typeface="Calibri Light" panose="020F0302020204030204" pitchFamily="34" charset="0"/>
                <a:cs typeface="Calibri Light" panose="020F0302020204030204" pitchFamily="34" charset="0"/>
              </a:rPr>
              <a:t>Still inefficient</a:t>
            </a:r>
          </a:p>
          <a:p>
            <a:pPr lvl="1">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Does not address massive administrative inefficiencies that set the US system apart</a:t>
            </a:r>
          </a:p>
          <a:p>
            <a:pPr lvl="1">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Simply adds one more puzzle piece</a:t>
            </a:r>
          </a:p>
          <a:p>
            <a:pPr lvl="1">
              <a:buFont typeface="Courier New" panose="02070309020205020404" pitchFamily="49" charset="0"/>
              <a:buChar char="o"/>
            </a:pPr>
            <a:endParaRPr lang="en-US" dirty="0">
              <a:latin typeface="Calibri Light" panose="020F0302020204030204" pitchFamily="34" charset="0"/>
              <a:cs typeface="Calibri Light" panose="020F0302020204030204" pitchFamily="34" charset="0"/>
            </a:endParaRPr>
          </a:p>
          <a:p>
            <a:pPr marL="514350" indent="-514350">
              <a:buFont typeface="+mj-lt"/>
              <a:buAutoNum type="arabicPeriod"/>
            </a:pPr>
            <a:r>
              <a:rPr lang="en-US" dirty="0">
                <a:solidFill>
                  <a:schemeClr val="bg2">
                    <a:lumMod val="50000"/>
                  </a:schemeClr>
                </a:solidFill>
                <a:latin typeface="Calibri Light" panose="020F0302020204030204" pitchFamily="34" charset="0"/>
                <a:cs typeface="Calibri Light" panose="020F0302020204030204" pitchFamily="34" charset="0"/>
              </a:rPr>
              <a:t>Still inequitable</a:t>
            </a:r>
          </a:p>
          <a:p>
            <a:pPr marL="457200" lvl="1"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Roosevelt Report:</a:t>
            </a:r>
          </a:p>
          <a:p>
            <a:pPr marL="0" indent="0">
              <a:buNone/>
            </a:pPr>
            <a:r>
              <a:rPr lang="en-US" dirty="0">
                <a:latin typeface="Calibri Light" panose="020F0302020204030204" pitchFamily="34" charset="0"/>
                <a:cs typeface="Calibri Light" panose="020F0302020204030204" pitchFamily="34" charset="0"/>
              </a:rPr>
              <a:t>State Insurance Reforms and the Trade-offs of a Public Option</a:t>
            </a:r>
          </a:p>
        </p:txBody>
      </p:sp>
      <p:sp>
        <p:nvSpPr>
          <p:cNvPr id="3" name="Title 2">
            <a:extLst>
              <a:ext uri="{FF2B5EF4-FFF2-40B4-BE49-F238E27FC236}">
                <a16:creationId xmlns:a16="http://schemas.microsoft.com/office/drawing/2014/main" id="{2A1C58CD-7757-D24C-847A-4727CC58CB91}"/>
              </a:ext>
            </a:extLst>
          </p:cNvPr>
          <p:cNvSpPr>
            <a:spLocks noGrp="1"/>
          </p:cNvSpPr>
          <p:nvPr>
            <p:ph type="title"/>
          </p:nvPr>
        </p:nvSpPr>
        <p:spPr/>
        <p:txBody>
          <a:bodyPr/>
          <a:lstStyle/>
          <a:p>
            <a:r>
              <a:rPr lang="en-US" dirty="0"/>
              <a:t>Problems with the public option</a:t>
            </a:r>
          </a:p>
        </p:txBody>
      </p:sp>
    </p:spTree>
    <p:extLst>
      <p:ext uri="{BB962C8B-B14F-4D97-AF65-F5344CB8AC3E}">
        <p14:creationId xmlns:p14="http://schemas.microsoft.com/office/powerpoint/2010/main" val="42548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9B840-80B9-1B44-BCD6-DD2AE7CF3A3C}"/>
              </a:ext>
            </a:extLst>
          </p:cNvPr>
          <p:cNvSpPr>
            <a:spLocks noGrp="1"/>
          </p:cNvSpPr>
          <p:nvPr>
            <p:ph idx="1"/>
          </p:nvPr>
        </p:nvSpPr>
        <p:spPr>
          <a:xfrm>
            <a:off x="792480" y="2194560"/>
            <a:ext cx="10607040" cy="4663440"/>
          </a:xfrm>
        </p:spPr>
        <p:txBody>
          <a:bodyPr>
            <a:normAutofit/>
          </a:bodyPr>
          <a:lstStyle/>
          <a:p>
            <a:pPr marL="514350" indent="-514350">
              <a:buAutoNum type="arabicPeriod"/>
            </a:pPr>
            <a:r>
              <a:rPr lang="en-US" dirty="0">
                <a:solidFill>
                  <a:schemeClr val="bg2">
                    <a:lumMod val="50000"/>
                  </a:schemeClr>
                </a:solidFill>
                <a:latin typeface="Calibri Light" panose="020F0302020204030204" pitchFamily="34" charset="0"/>
                <a:cs typeface="Calibri Light" panose="020F0302020204030204" pitchFamily="34" charset="0"/>
              </a:rPr>
              <a:t>Best case scenario, it destabilizes the private market</a:t>
            </a:r>
          </a:p>
          <a:p>
            <a:pPr marL="514350" indent="-514350">
              <a:buFont typeface="+mj-lt"/>
              <a:buAutoNum type="arabicPeriod"/>
            </a:pPr>
            <a:r>
              <a:rPr lang="en-US" dirty="0">
                <a:solidFill>
                  <a:schemeClr val="bg2">
                    <a:lumMod val="50000"/>
                  </a:schemeClr>
                </a:solidFill>
                <a:latin typeface="Calibri Light" panose="020F0302020204030204" pitchFamily="34" charset="0"/>
                <a:cs typeface="Calibri Light" panose="020F0302020204030204" pitchFamily="34" charset="0"/>
              </a:rPr>
              <a:t>Still inefficient</a:t>
            </a:r>
          </a:p>
          <a:p>
            <a:pPr marL="971550" lvl="1" indent="-514350">
              <a:buFont typeface="+mj-lt"/>
              <a:buAutoNum type="arabicPeriod"/>
            </a:pPr>
            <a:endParaRPr lang="en-US" dirty="0">
              <a:latin typeface="Calibri Light" panose="020F0302020204030204" pitchFamily="34" charset="0"/>
              <a:cs typeface="Calibri Light" panose="020F0302020204030204" pitchFamily="34" charset="0"/>
            </a:endParaRPr>
          </a:p>
          <a:p>
            <a:pPr marL="514350" indent="-514350">
              <a:buFont typeface="+mj-lt"/>
              <a:buAutoNum type="arabicPeriod"/>
            </a:pPr>
            <a:r>
              <a:rPr lang="en-US" dirty="0">
                <a:latin typeface="Calibri Light" panose="020F0302020204030204" pitchFamily="34" charset="0"/>
                <a:cs typeface="Calibri Light" panose="020F0302020204030204" pitchFamily="34" charset="0"/>
              </a:rPr>
              <a:t>Still inequitable</a:t>
            </a:r>
          </a:p>
          <a:p>
            <a:pPr lvl="1">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How will individuals pay for the coverage? Will we still have deductibles?</a:t>
            </a:r>
          </a:p>
          <a:p>
            <a:pPr lvl="1">
              <a:buFont typeface="Courier New" panose="02070309020205020404" pitchFamily="49" charset="0"/>
              <a:buChar char="o"/>
            </a:pPr>
            <a:r>
              <a:rPr lang="en-US" dirty="0">
                <a:latin typeface="Calibri Light" panose="020F0302020204030204" pitchFamily="34" charset="0"/>
                <a:cs typeface="Calibri Light" panose="020F0302020204030204" pitchFamily="34" charset="0"/>
              </a:rPr>
              <a:t>Public option appears based on ACA Marketplaces with median deductible &gt; $4,000</a:t>
            </a:r>
          </a:p>
          <a:p>
            <a:pPr marL="457200" lvl="1"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Roosevelt Report: </a:t>
            </a:r>
          </a:p>
          <a:p>
            <a:pPr marL="0" indent="0">
              <a:buNone/>
            </a:pPr>
            <a:r>
              <a:rPr lang="en-US" dirty="0">
                <a:latin typeface="Calibri Light" panose="020F0302020204030204" pitchFamily="34" charset="0"/>
                <a:cs typeface="Calibri Light" panose="020F0302020204030204" pitchFamily="34" charset="0"/>
              </a:rPr>
              <a:t>State Insurance Reforms and the Trade-offs of a Public Option</a:t>
            </a:r>
          </a:p>
        </p:txBody>
      </p:sp>
      <p:sp>
        <p:nvSpPr>
          <p:cNvPr id="3" name="Title 2">
            <a:extLst>
              <a:ext uri="{FF2B5EF4-FFF2-40B4-BE49-F238E27FC236}">
                <a16:creationId xmlns:a16="http://schemas.microsoft.com/office/drawing/2014/main" id="{2A1C58CD-7757-D24C-847A-4727CC58CB91}"/>
              </a:ext>
            </a:extLst>
          </p:cNvPr>
          <p:cNvSpPr>
            <a:spLocks noGrp="1"/>
          </p:cNvSpPr>
          <p:nvPr>
            <p:ph type="title"/>
          </p:nvPr>
        </p:nvSpPr>
        <p:spPr/>
        <p:txBody>
          <a:bodyPr/>
          <a:lstStyle/>
          <a:p>
            <a:r>
              <a:rPr lang="en-US" dirty="0"/>
              <a:t>Problems with the public option</a:t>
            </a:r>
          </a:p>
        </p:txBody>
      </p:sp>
    </p:spTree>
    <p:extLst>
      <p:ext uri="{BB962C8B-B14F-4D97-AF65-F5344CB8AC3E}">
        <p14:creationId xmlns:p14="http://schemas.microsoft.com/office/powerpoint/2010/main" val="255360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6DDDD51-EEA1-3F44-A03C-6AF435702E90}"/>
              </a:ext>
            </a:extLst>
          </p:cNvPr>
          <p:cNvPicPr>
            <a:picLocks noChangeAspect="1"/>
          </p:cNvPicPr>
          <p:nvPr/>
        </p:nvPicPr>
        <p:blipFill rotWithShape="1">
          <a:blip r:embed="rId3"/>
          <a:srcRect b="9754"/>
          <a:stretch/>
        </p:blipFill>
        <p:spPr>
          <a:xfrm>
            <a:off x="947985" y="1223843"/>
            <a:ext cx="10292981" cy="5410872"/>
          </a:xfrm>
          <a:prstGeom prst="rect">
            <a:avLst/>
          </a:prstGeom>
          <a:noFill/>
        </p:spPr>
      </p:pic>
      <p:sp>
        <p:nvSpPr>
          <p:cNvPr id="3" name="Title 2">
            <a:extLst>
              <a:ext uri="{FF2B5EF4-FFF2-40B4-BE49-F238E27FC236}">
                <a16:creationId xmlns:a16="http://schemas.microsoft.com/office/drawing/2014/main" id="{0D79A025-EFEE-2943-9C1B-7226A4939D90}"/>
              </a:ext>
            </a:extLst>
          </p:cNvPr>
          <p:cNvSpPr>
            <a:spLocks noGrp="1"/>
          </p:cNvSpPr>
          <p:nvPr>
            <p:ph type="title"/>
          </p:nvPr>
        </p:nvSpPr>
        <p:spPr>
          <a:xfrm>
            <a:off x="457200" y="250739"/>
            <a:ext cx="10783766" cy="1223197"/>
          </a:xfrm>
          <a:solidFill>
            <a:schemeClr val="bg1"/>
          </a:solidFill>
        </p:spPr>
        <p:txBody>
          <a:bodyPr anchor="t">
            <a:normAutofit/>
          </a:bodyPr>
          <a:lstStyle/>
          <a:p>
            <a:r>
              <a:rPr lang="en-US" dirty="0"/>
              <a:t>A unified system is more equitable and more efficient</a:t>
            </a:r>
          </a:p>
        </p:txBody>
      </p:sp>
    </p:spTree>
    <p:extLst>
      <p:ext uri="{BB962C8B-B14F-4D97-AF65-F5344CB8AC3E}">
        <p14:creationId xmlns:p14="http://schemas.microsoft.com/office/powerpoint/2010/main" val="338956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DE6669-874C-7244-A206-CC841C0D9477}"/>
              </a:ext>
            </a:extLst>
          </p:cNvPr>
          <p:cNvSpPr>
            <a:spLocks noGrp="1"/>
          </p:cNvSpPr>
          <p:nvPr>
            <p:ph type="title"/>
          </p:nvPr>
        </p:nvSpPr>
        <p:spPr/>
        <p:txBody>
          <a:bodyPr/>
          <a:lstStyle/>
          <a:p>
            <a:r>
              <a:rPr lang="en-US" dirty="0"/>
              <a:t>Health economists agree</a:t>
            </a:r>
          </a:p>
        </p:txBody>
      </p:sp>
      <p:sp>
        <p:nvSpPr>
          <p:cNvPr id="10" name="Content Placeholder 9">
            <a:extLst>
              <a:ext uri="{FF2B5EF4-FFF2-40B4-BE49-F238E27FC236}">
                <a16:creationId xmlns:a16="http://schemas.microsoft.com/office/drawing/2014/main" id="{75A84B19-8EAA-8346-89C0-598A886DFBDF}"/>
              </a:ext>
            </a:extLst>
          </p:cNvPr>
          <p:cNvSpPr>
            <a:spLocks noGrp="1"/>
          </p:cNvSpPr>
          <p:nvPr>
            <p:ph idx="1"/>
          </p:nvPr>
        </p:nvSpPr>
        <p:spPr>
          <a:xfrm>
            <a:off x="457200" y="1871663"/>
            <a:ext cx="11272265" cy="4986337"/>
          </a:xfrm>
        </p:spPr>
        <p:txBody>
          <a:bodyPr>
            <a:normAutofit/>
          </a:bodyPr>
          <a:lstStyle/>
          <a:p>
            <a:r>
              <a:rPr lang="en-US" dirty="0">
                <a:latin typeface="Calibri Light" panose="020F0302020204030204" pitchFamily="34" charset="0"/>
                <a:cs typeface="Calibri Light" panose="020F0302020204030204" pitchFamily="34" charset="0"/>
              </a:rPr>
              <a:t>Unified, tax-financed system can </a:t>
            </a:r>
            <a:r>
              <a:rPr lang="en-US" dirty="0">
                <a:solidFill>
                  <a:schemeClr val="tx1"/>
                </a:solidFill>
                <a:latin typeface="Calibri Light" panose="020F0302020204030204" pitchFamily="34" charset="0"/>
                <a:cs typeface="Calibri Light" panose="020F0302020204030204" pitchFamily="34" charset="0"/>
              </a:rPr>
              <a:t>solve</a:t>
            </a:r>
            <a:r>
              <a:rPr lang="en-US" dirty="0">
                <a:latin typeface="Calibri Light" panose="020F0302020204030204" pitchFamily="34" charset="0"/>
                <a:cs typeface="Calibri Light" panose="020F0302020204030204" pitchFamily="34" charset="0"/>
              </a:rPr>
              <a:t> the outstandingly inefficient, inequitable US healthcare system</a:t>
            </a:r>
          </a:p>
          <a:p>
            <a:pPr lvl="3"/>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Major barrier: “Those ideas will never win”</a:t>
            </a:r>
          </a:p>
          <a:p>
            <a:pPr lvl="1"/>
            <a:r>
              <a:rPr lang="en-US" dirty="0">
                <a:latin typeface="Calibri Light" panose="020F0302020204030204" pitchFamily="34" charset="0"/>
                <a:cs typeface="Calibri Light" panose="020F0302020204030204" pitchFamily="34" charset="0"/>
              </a:rPr>
              <a:t>A collective rejection of the idea that things can be better</a:t>
            </a:r>
          </a:p>
        </p:txBody>
      </p:sp>
    </p:spTree>
    <p:extLst>
      <p:ext uri="{BB962C8B-B14F-4D97-AF65-F5344CB8AC3E}">
        <p14:creationId xmlns:p14="http://schemas.microsoft.com/office/powerpoint/2010/main" val="410233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have to confront the whole.</a:t>
            </a:r>
          </a:p>
        </p:txBody>
      </p:sp>
      <p:sp>
        <p:nvSpPr>
          <p:cNvPr id="5" name="Subtitle 4"/>
          <p:cNvSpPr>
            <a:spLocks noGrp="1"/>
          </p:cNvSpPr>
          <p:nvPr>
            <p:ph type="subTitle" idx="1"/>
          </p:nvPr>
        </p:nvSpPr>
        <p:spPr>
          <a:xfrm>
            <a:off x="457201" y="3858016"/>
            <a:ext cx="11003280" cy="2999983"/>
          </a:xfrm>
        </p:spPr>
        <p:txBody>
          <a:bodyPr>
            <a:normAutofit/>
          </a:bodyPr>
          <a:lstStyle/>
          <a:p>
            <a:r>
              <a:rPr lang="en-US" dirty="0">
                <a:solidFill>
                  <a:schemeClr val="tx1"/>
                </a:solidFill>
              </a:rPr>
              <a:t>A just economy delivers high-quality services for the most vulnerable</a:t>
            </a:r>
          </a:p>
          <a:p>
            <a:pPr lvl="1"/>
            <a:r>
              <a:rPr lang="en-US" dirty="0">
                <a:solidFill>
                  <a:schemeClr val="accent2"/>
                </a:solidFill>
              </a:rPr>
              <a:t>Education, livable wages, a career, home ownership, child care, health care </a:t>
            </a:r>
          </a:p>
          <a:p>
            <a:pPr lvl="3" algn="l"/>
            <a:r>
              <a:rPr lang="en-US" sz="2000" dirty="0">
                <a:solidFill>
                  <a:schemeClr val="accent2"/>
                </a:solidFill>
              </a:rPr>
              <a:t>Poor, black, brown, segregated communities</a:t>
            </a:r>
          </a:p>
          <a:p>
            <a:pPr lvl="3" algn="l"/>
            <a:endParaRPr lang="en-US" dirty="0">
              <a:solidFill>
                <a:schemeClr val="tx1"/>
              </a:solidFill>
            </a:endParaRPr>
          </a:p>
          <a:p>
            <a:r>
              <a:rPr lang="en-US" dirty="0">
                <a:solidFill>
                  <a:schemeClr val="tx1"/>
                </a:solidFill>
              </a:rPr>
              <a:t>Hard when one guy owns </a:t>
            </a:r>
            <a:r>
              <a:rPr lang="en-US" b="1" dirty="0">
                <a:solidFill>
                  <a:schemeClr val="tx1"/>
                </a:solidFill>
              </a:rPr>
              <a:t>media</a:t>
            </a:r>
            <a:r>
              <a:rPr lang="en-US" dirty="0">
                <a:solidFill>
                  <a:schemeClr val="tx1"/>
                </a:solidFill>
              </a:rPr>
              <a:t>, a few families own </a:t>
            </a:r>
            <a:r>
              <a:rPr lang="en-US" b="1" dirty="0">
                <a:solidFill>
                  <a:schemeClr val="tx1"/>
                </a:solidFill>
              </a:rPr>
              <a:t>retail</a:t>
            </a:r>
            <a:r>
              <a:rPr lang="en-US" dirty="0">
                <a:solidFill>
                  <a:schemeClr val="tx1"/>
                </a:solidFill>
              </a:rPr>
              <a:t>, </a:t>
            </a:r>
            <a:r>
              <a:rPr lang="en-US" b="1" dirty="0">
                <a:solidFill>
                  <a:schemeClr val="tx1"/>
                </a:solidFill>
              </a:rPr>
              <a:t>fossil fuels </a:t>
            </a:r>
            <a:r>
              <a:rPr lang="en-US" dirty="0">
                <a:solidFill>
                  <a:schemeClr val="tx1"/>
                </a:solidFill>
              </a:rPr>
              <a:t>have license to kill, </a:t>
            </a:r>
            <a:r>
              <a:rPr lang="en-US" b="1" dirty="0">
                <a:solidFill>
                  <a:schemeClr val="tx1"/>
                </a:solidFill>
              </a:rPr>
              <a:t>banks</a:t>
            </a:r>
            <a:r>
              <a:rPr lang="en-US" dirty="0">
                <a:solidFill>
                  <a:schemeClr val="tx1"/>
                </a:solidFill>
              </a:rPr>
              <a:t> write mortgage rules, </a:t>
            </a:r>
            <a:r>
              <a:rPr lang="en-US" b="1" dirty="0">
                <a:solidFill>
                  <a:schemeClr val="tx1"/>
                </a:solidFill>
              </a:rPr>
              <a:t>insurers</a:t>
            </a:r>
            <a:r>
              <a:rPr lang="en-US" dirty="0">
                <a:solidFill>
                  <a:schemeClr val="tx1"/>
                </a:solidFill>
              </a:rPr>
              <a:t> design health access, and the </a:t>
            </a:r>
            <a:r>
              <a:rPr lang="en-US" b="1" dirty="0">
                <a:solidFill>
                  <a:schemeClr val="tx1"/>
                </a:solidFill>
              </a:rPr>
              <a:t>DoE</a:t>
            </a:r>
            <a:r>
              <a:rPr lang="en-US" dirty="0">
                <a:solidFill>
                  <a:schemeClr val="tx1"/>
                </a:solidFill>
              </a:rPr>
              <a:t> owns a growing share of 45 million Americans’ future wages.</a:t>
            </a:r>
          </a:p>
        </p:txBody>
      </p:sp>
    </p:spTree>
    <p:extLst>
      <p:ext uri="{BB962C8B-B14F-4D97-AF65-F5344CB8AC3E}">
        <p14:creationId xmlns:p14="http://schemas.microsoft.com/office/powerpoint/2010/main" val="6385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2453302-B968-144D-8A5E-E20FBF3B53DF}"/>
              </a:ext>
            </a:extLst>
          </p:cNvPr>
          <p:cNvGraphicFramePr>
            <a:graphicFrameLocks noGrp="1"/>
          </p:cNvGraphicFramePr>
          <p:nvPr>
            <p:ph idx="1"/>
          </p:nvPr>
        </p:nvGraphicFramePr>
        <p:xfrm>
          <a:off x="457200" y="1995488"/>
          <a:ext cx="11272838" cy="40401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E6EC859-79BB-D841-B619-C463DF2FC047}"/>
              </a:ext>
            </a:extLst>
          </p:cNvPr>
          <p:cNvSpPr txBox="1"/>
          <p:nvPr/>
        </p:nvSpPr>
        <p:spPr>
          <a:xfrm>
            <a:off x="41102" y="6325784"/>
            <a:ext cx="7366119" cy="369332"/>
          </a:xfrm>
          <a:prstGeom prst="rect">
            <a:avLst/>
          </a:prstGeom>
          <a:noFill/>
        </p:spPr>
        <p:txBody>
          <a:bodyPr wrap="none" rtlCol="0">
            <a:spAutoFit/>
          </a:bodyPr>
          <a:lstStyle/>
          <a:p>
            <a:r>
              <a:rPr lang="en-US" dirty="0"/>
              <a:t>Also our systems are not designed to protect us from collective threats.</a:t>
            </a:r>
          </a:p>
        </p:txBody>
      </p:sp>
      <p:sp>
        <p:nvSpPr>
          <p:cNvPr id="4" name="Title 3">
            <a:extLst>
              <a:ext uri="{FF2B5EF4-FFF2-40B4-BE49-F238E27FC236}">
                <a16:creationId xmlns:a16="http://schemas.microsoft.com/office/drawing/2014/main" id="{4CB61E02-D5E7-7D46-A1D8-352FA49318A6}"/>
              </a:ext>
            </a:extLst>
          </p:cNvPr>
          <p:cNvSpPr>
            <a:spLocks noGrp="1"/>
          </p:cNvSpPr>
          <p:nvPr>
            <p:ph type="title"/>
          </p:nvPr>
        </p:nvSpPr>
        <p:spPr/>
        <p:txBody>
          <a:bodyPr/>
          <a:lstStyle/>
          <a:p>
            <a:r>
              <a:rPr lang="en-US" dirty="0"/>
              <a:t>One in every 555 African Americans has died of COVID</a:t>
            </a:r>
          </a:p>
        </p:txBody>
      </p:sp>
      <p:sp>
        <p:nvSpPr>
          <p:cNvPr id="7" name="TextBox 6">
            <a:extLst>
              <a:ext uri="{FF2B5EF4-FFF2-40B4-BE49-F238E27FC236}">
                <a16:creationId xmlns:a16="http://schemas.microsoft.com/office/drawing/2014/main" id="{5B5F3932-A6D9-8444-B591-09F3551B3E63}"/>
              </a:ext>
            </a:extLst>
          </p:cNvPr>
          <p:cNvSpPr txBox="1"/>
          <p:nvPr/>
        </p:nvSpPr>
        <p:spPr>
          <a:xfrm>
            <a:off x="8467839" y="6325784"/>
            <a:ext cx="3724161" cy="369332"/>
          </a:xfrm>
          <a:prstGeom prst="rect">
            <a:avLst/>
          </a:prstGeom>
          <a:noFill/>
        </p:spPr>
        <p:txBody>
          <a:bodyPr wrap="none" rtlCol="0">
            <a:spAutoFit/>
          </a:bodyPr>
          <a:lstStyle/>
          <a:p>
            <a:r>
              <a:rPr lang="en-US" dirty="0"/>
              <a:t>Two distinct, inseparable problems</a:t>
            </a:r>
          </a:p>
        </p:txBody>
      </p:sp>
    </p:spTree>
    <p:extLst>
      <p:ext uri="{BB962C8B-B14F-4D97-AF65-F5344CB8AC3E}">
        <p14:creationId xmlns:p14="http://schemas.microsoft.com/office/powerpoint/2010/main" val="340307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829337C-C1A0-9449-A929-8FEDB2B44666}"/>
              </a:ext>
            </a:extLst>
          </p:cNvPr>
          <p:cNvSpPr>
            <a:spLocks noGrp="1"/>
          </p:cNvSpPr>
          <p:nvPr>
            <p:ph type="body" idx="1"/>
          </p:nvPr>
        </p:nvSpPr>
        <p:spPr/>
        <p:txBody>
          <a:bodyPr/>
          <a:lstStyle/>
          <a:p>
            <a:r>
              <a:rPr lang="en-US" dirty="0" err="1"/>
              <a:t>Covid</a:t>
            </a:r>
            <a:r>
              <a:rPr lang="en-US" dirty="0"/>
              <a:t> cases by zip code</a:t>
            </a:r>
          </a:p>
        </p:txBody>
      </p:sp>
      <p:sp>
        <p:nvSpPr>
          <p:cNvPr id="23" name="Text Placeholder 22">
            <a:extLst>
              <a:ext uri="{FF2B5EF4-FFF2-40B4-BE49-F238E27FC236}">
                <a16:creationId xmlns:a16="http://schemas.microsoft.com/office/drawing/2014/main" id="{F11891A8-B91E-024D-8426-F5DA2378E450}"/>
              </a:ext>
            </a:extLst>
          </p:cNvPr>
          <p:cNvSpPr>
            <a:spLocks noGrp="1"/>
          </p:cNvSpPr>
          <p:nvPr>
            <p:ph type="body" idx="14"/>
          </p:nvPr>
        </p:nvSpPr>
        <p:spPr/>
        <p:txBody>
          <a:bodyPr/>
          <a:lstStyle/>
          <a:p>
            <a:r>
              <a:rPr lang="en-US" dirty="0"/>
              <a:t>Maternal mortality by zip code</a:t>
            </a:r>
          </a:p>
        </p:txBody>
      </p:sp>
      <p:sp>
        <p:nvSpPr>
          <p:cNvPr id="21" name="Title 20">
            <a:extLst>
              <a:ext uri="{FF2B5EF4-FFF2-40B4-BE49-F238E27FC236}">
                <a16:creationId xmlns:a16="http://schemas.microsoft.com/office/drawing/2014/main" id="{520472D2-5859-AC4E-A73D-50DEC68E46CB}"/>
              </a:ext>
            </a:extLst>
          </p:cNvPr>
          <p:cNvSpPr>
            <a:spLocks noGrp="1"/>
          </p:cNvSpPr>
          <p:nvPr>
            <p:ph type="title"/>
          </p:nvPr>
        </p:nvSpPr>
        <p:spPr/>
        <p:txBody>
          <a:bodyPr/>
          <a:lstStyle/>
          <a:p>
            <a:r>
              <a:rPr lang="en-US" dirty="0"/>
              <a:t>Inequities don’t end themselves</a:t>
            </a:r>
          </a:p>
        </p:txBody>
      </p:sp>
      <p:pic>
        <p:nvPicPr>
          <p:cNvPr id="20" name="Content Placeholder 19" descr="A close up of a logo&#10;&#10;Description automatically generated">
            <a:extLst>
              <a:ext uri="{FF2B5EF4-FFF2-40B4-BE49-F238E27FC236}">
                <a16:creationId xmlns:a16="http://schemas.microsoft.com/office/drawing/2014/main" id="{3DE9429F-BFB1-A940-9D7B-658C7403AA31}"/>
              </a:ext>
            </a:extLst>
          </p:cNvPr>
          <p:cNvPicPr>
            <a:picLocks noGrp="1" noChangeAspect="1"/>
          </p:cNvPicPr>
          <p:nvPr>
            <p:ph sz="half" idx="18"/>
          </p:nvPr>
        </p:nvPicPr>
        <p:blipFill>
          <a:blip r:embed="rId2"/>
          <a:stretch>
            <a:fillRect/>
          </a:stretch>
        </p:blipFill>
        <p:spPr>
          <a:xfrm>
            <a:off x="1312794" y="2590800"/>
            <a:ext cx="3683137" cy="3444875"/>
          </a:xfrm>
        </p:spPr>
      </p:pic>
      <p:pic>
        <p:nvPicPr>
          <p:cNvPr id="16" name="Content Placeholder 6" descr="A close up of a map&#10;&#10;Description automatically generated">
            <a:extLst>
              <a:ext uri="{FF2B5EF4-FFF2-40B4-BE49-F238E27FC236}">
                <a16:creationId xmlns:a16="http://schemas.microsoft.com/office/drawing/2014/main" id="{43D38636-1011-A548-BDBB-0C6FD7DCD902}"/>
              </a:ext>
            </a:extLst>
          </p:cNvPr>
          <p:cNvPicPr>
            <a:picLocks noGrp="1" noChangeAspect="1"/>
          </p:cNvPicPr>
          <p:nvPr>
            <p:ph sz="half" idx="2"/>
          </p:nvPr>
        </p:nvPicPr>
        <p:blipFill rotWithShape="1">
          <a:blip r:embed="rId3"/>
          <a:stretch/>
        </p:blipFill>
        <p:spPr>
          <a:xfrm>
            <a:off x="7047107" y="2590800"/>
            <a:ext cx="3976298" cy="3444875"/>
          </a:xfrm>
        </p:spPr>
      </p:pic>
    </p:spTree>
    <p:extLst>
      <p:ext uri="{BB962C8B-B14F-4D97-AF65-F5344CB8AC3E}">
        <p14:creationId xmlns:p14="http://schemas.microsoft.com/office/powerpoint/2010/main" val="37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39227706-D116-A142-81E6-3AA34FF0CA36}"/>
              </a:ext>
            </a:extLst>
          </p:cNvPr>
          <p:cNvGraphicFramePr>
            <a:graphicFrameLocks noGrp="1"/>
          </p:cNvGraphicFramePr>
          <p:nvPr>
            <p:ph idx="1"/>
            <p:extLst>
              <p:ext uri="{D42A27DB-BD31-4B8C-83A1-F6EECF244321}">
                <p14:modId xmlns:p14="http://schemas.microsoft.com/office/powerpoint/2010/main" val="2827013815"/>
              </p:ext>
            </p:extLst>
          </p:nvPr>
        </p:nvGraphicFramePr>
        <p:xfrm>
          <a:off x="457200" y="1995488"/>
          <a:ext cx="11272838" cy="40401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1BFF8105-1919-D44A-BF6E-C537B1E6CFB1}"/>
              </a:ext>
            </a:extLst>
          </p:cNvPr>
          <p:cNvSpPr>
            <a:spLocks noGrp="1"/>
          </p:cNvSpPr>
          <p:nvPr>
            <p:ph type="title"/>
          </p:nvPr>
        </p:nvSpPr>
        <p:spPr/>
        <p:txBody>
          <a:bodyPr anchor="t">
            <a:normAutofit/>
          </a:bodyPr>
          <a:lstStyle/>
          <a:p>
            <a:r>
              <a:rPr lang="en-US" dirty="0"/>
              <a:t>US healthcare is highly inequitable</a:t>
            </a:r>
          </a:p>
        </p:txBody>
      </p:sp>
      <p:sp>
        <p:nvSpPr>
          <p:cNvPr id="10" name="Text Placeholder 9">
            <a:extLst>
              <a:ext uri="{FF2B5EF4-FFF2-40B4-BE49-F238E27FC236}">
                <a16:creationId xmlns:a16="http://schemas.microsoft.com/office/drawing/2014/main" id="{9BB5160E-055E-7448-B311-0F9B46DFD23A}"/>
              </a:ext>
            </a:extLst>
          </p:cNvPr>
          <p:cNvSpPr>
            <a:spLocks noGrp="1"/>
          </p:cNvSpPr>
          <p:nvPr>
            <p:ph type="body" idx="4294967295"/>
          </p:nvPr>
        </p:nvSpPr>
        <p:spPr>
          <a:xfrm>
            <a:off x="4379234" y="1914932"/>
            <a:ext cx="6888480" cy="730250"/>
          </a:xfrm>
        </p:spPr>
        <p:txBody>
          <a:bodyPr>
            <a:noAutofit/>
          </a:bodyPr>
          <a:lstStyle/>
          <a:p>
            <a:pPr marL="0" indent="0" algn="r">
              <a:buNone/>
            </a:pPr>
            <a:r>
              <a:rPr lang="en-US" sz="2200" b="0" dirty="0">
                <a:solidFill>
                  <a:schemeClr val="tx1"/>
                </a:solidFill>
              </a:rPr>
              <a:t>Had medical problem,  did not visit doctor because of cost, past one year</a:t>
            </a:r>
            <a:endParaRPr lang="en-US" sz="2200" b="0" dirty="0">
              <a:solidFill>
                <a:schemeClr val="tx1"/>
              </a:solidFill>
              <a:latin typeface="Calibri" panose="020F0502020204030204" pitchFamily="34" charset="0"/>
            </a:endParaRPr>
          </a:p>
        </p:txBody>
      </p:sp>
      <p:sp>
        <p:nvSpPr>
          <p:cNvPr id="17" name="TextBox 16">
            <a:extLst>
              <a:ext uri="{FF2B5EF4-FFF2-40B4-BE49-F238E27FC236}">
                <a16:creationId xmlns:a16="http://schemas.microsoft.com/office/drawing/2014/main" id="{379E5174-611A-914D-970E-CA4B1F5C9549}"/>
              </a:ext>
            </a:extLst>
          </p:cNvPr>
          <p:cNvSpPr txBox="1"/>
          <p:nvPr/>
        </p:nvSpPr>
        <p:spPr>
          <a:xfrm>
            <a:off x="1246346" y="6116231"/>
            <a:ext cx="10186986" cy="646331"/>
          </a:xfrm>
          <a:prstGeom prst="rect">
            <a:avLst/>
          </a:prstGeom>
          <a:noFill/>
        </p:spPr>
        <p:txBody>
          <a:bodyPr wrap="square" rtlCol="0">
            <a:spAutoFit/>
          </a:bodyPr>
          <a:lstStyle/>
          <a:p>
            <a:r>
              <a:rPr lang="en-US" dirty="0">
                <a:solidFill>
                  <a:schemeClr val="bg2">
                    <a:lumMod val="50000"/>
                  </a:schemeClr>
                </a:solidFill>
              </a:rPr>
              <a:t>Average Across: AUS, CAN, FRA, GER, NETH, NZ, NOR, SWE, SWIZ, UK</a:t>
            </a:r>
          </a:p>
          <a:p>
            <a:r>
              <a:rPr lang="en-US" dirty="0">
                <a:solidFill>
                  <a:schemeClr val="bg2">
                    <a:lumMod val="50000"/>
                  </a:schemeClr>
                </a:solidFill>
              </a:rPr>
              <a:t>“Low Income” is below that country’s avg</a:t>
            </a:r>
          </a:p>
        </p:txBody>
      </p:sp>
      <p:sp>
        <p:nvSpPr>
          <p:cNvPr id="2" name="TextBox 1">
            <a:extLst>
              <a:ext uri="{FF2B5EF4-FFF2-40B4-BE49-F238E27FC236}">
                <a16:creationId xmlns:a16="http://schemas.microsoft.com/office/drawing/2014/main" id="{81BC7C89-CF5D-1846-8655-58456908DA8F}"/>
              </a:ext>
            </a:extLst>
          </p:cNvPr>
          <p:cNvSpPr txBox="1"/>
          <p:nvPr/>
        </p:nvSpPr>
        <p:spPr>
          <a:xfrm>
            <a:off x="9363075" y="5975333"/>
            <a:ext cx="2828925" cy="830997"/>
          </a:xfrm>
          <a:prstGeom prst="rect">
            <a:avLst/>
          </a:prstGeom>
          <a:noFill/>
        </p:spPr>
        <p:txBody>
          <a:bodyPr wrap="square" rtlCol="0">
            <a:spAutoFit/>
          </a:bodyPr>
          <a:lstStyle/>
          <a:p>
            <a:r>
              <a:rPr lang="en-US" sz="1200" dirty="0">
                <a:solidFill>
                  <a:schemeClr val="bg2">
                    <a:lumMod val="50000"/>
                  </a:schemeClr>
                </a:solidFill>
              </a:rPr>
              <a:t>Source: MIRROR, MIRROR ON THE WALL How the Performance of the U.S. Health Care System Compares Internationally. </a:t>
            </a:r>
            <a:r>
              <a:rPr lang="en-US" sz="1200" dirty="0">
                <a:solidFill>
                  <a:schemeClr val="bg2">
                    <a:lumMod val="50000"/>
                  </a:schemeClr>
                </a:solidFill>
                <a:hlinkClick r:id="rId4">
                  <a:extLst>
                    <a:ext uri="{A12FA001-AC4F-418D-AE19-62706E023703}">
                      <ahyp:hlinkClr xmlns:ahyp="http://schemas.microsoft.com/office/drawing/2018/hyperlinkcolor" xmlns="" val="tx"/>
                    </a:ext>
                  </a:extLst>
                </a:hlinkClick>
              </a:rPr>
              <a:t>Commonwealth</a:t>
            </a:r>
            <a:r>
              <a:rPr lang="en-US" sz="1200" dirty="0">
                <a:solidFill>
                  <a:schemeClr val="bg2">
                    <a:lumMod val="50000"/>
                  </a:schemeClr>
                </a:solidFill>
              </a:rPr>
              <a:t>. </a:t>
            </a:r>
          </a:p>
        </p:txBody>
      </p:sp>
    </p:spTree>
    <p:extLst>
      <p:ext uri="{BB962C8B-B14F-4D97-AF65-F5344CB8AC3E}">
        <p14:creationId xmlns:p14="http://schemas.microsoft.com/office/powerpoint/2010/main" val="87479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map&#10;&#10;Description automatically generated">
            <a:extLst>
              <a:ext uri="{FF2B5EF4-FFF2-40B4-BE49-F238E27FC236}">
                <a16:creationId xmlns:a16="http://schemas.microsoft.com/office/drawing/2014/main" id="{8F5849DD-DEE8-0F42-A877-5B27594202E4}"/>
              </a:ext>
            </a:extLst>
          </p:cNvPr>
          <p:cNvPicPr>
            <a:picLocks noGrp="1" noChangeAspect="1"/>
          </p:cNvPicPr>
          <p:nvPr>
            <p:ph sz="half" idx="1"/>
          </p:nvPr>
        </p:nvPicPr>
        <p:blipFill>
          <a:blip r:embed="rId2"/>
          <a:stretch>
            <a:fillRect/>
          </a:stretch>
        </p:blipFill>
        <p:spPr>
          <a:xfrm>
            <a:off x="457200" y="2253276"/>
            <a:ext cx="5394325" cy="3524610"/>
          </a:xfrm>
        </p:spPr>
      </p:pic>
      <p:pic>
        <p:nvPicPr>
          <p:cNvPr id="9" name="Content Placeholder 8" descr="A close up of a map&#10;&#10;Description automatically generated">
            <a:extLst>
              <a:ext uri="{FF2B5EF4-FFF2-40B4-BE49-F238E27FC236}">
                <a16:creationId xmlns:a16="http://schemas.microsoft.com/office/drawing/2014/main" id="{61E57BD1-21CC-C845-A78D-CF886363135E}"/>
              </a:ext>
            </a:extLst>
          </p:cNvPr>
          <p:cNvPicPr>
            <a:picLocks noGrp="1" noChangeAspect="1"/>
          </p:cNvPicPr>
          <p:nvPr>
            <p:ph sz="half" idx="2"/>
          </p:nvPr>
        </p:nvPicPr>
        <p:blipFill>
          <a:blip r:embed="rId3"/>
          <a:stretch>
            <a:fillRect/>
          </a:stretch>
        </p:blipFill>
        <p:spPr>
          <a:xfrm>
            <a:off x="6340475" y="2196404"/>
            <a:ext cx="5389563" cy="3638354"/>
          </a:xfrm>
        </p:spPr>
      </p:pic>
      <p:sp>
        <p:nvSpPr>
          <p:cNvPr id="3" name="Title 2">
            <a:extLst>
              <a:ext uri="{FF2B5EF4-FFF2-40B4-BE49-F238E27FC236}">
                <a16:creationId xmlns:a16="http://schemas.microsoft.com/office/drawing/2014/main" id="{D4EA8D48-0099-3C4A-A679-9159AB9DFA26}"/>
              </a:ext>
            </a:extLst>
          </p:cNvPr>
          <p:cNvSpPr>
            <a:spLocks noGrp="1"/>
          </p:cNvSpPr>
          <p:nvPr>
            <p:ph type="title"/>
          </p:nvPr>
        </p:nvSpPr>
        <p:spPr/>
        <p:txBody>
          <a:bodyPr/>
          <a:lstStyle/>
          <a:p>
            <a:r>
              <a:rPr lang="en-US" dirty="0"/>
              <a:t>US healthcare is outstandingly inefficient</a:t>
            </a:r>
          </a:p>
        </p:txBody>
      </p:sp>
      <p:sp>
        <p:nvSpPr>
          <p:cNvPr id="2" name="TextBox 1">
            <a:extLst>
              <a:ext uri="{FF2B5EF4-FFF2-40B4-BE49-F238E27FC236}">
                <a16:creationId xmlns:a16="http://schemas.microsoft.com/office/drawing/2014/main" id="{0D656955-0797-1E48-8068-C2196A92F081}"/>
              </a:ext>
            </a:extLst>
          </p:cNvPr>
          <p:cNvSpPr txBox="1"/>
          <p:nvPr/>
        </p:nvSpPr>
        <p:spPr>
          <a:xfrm>
            <a:off x="457200" y="6211669"/>
            <a:ext cx="4645824" cy="646331"/>
          </a:xfrm>
          <a:prstGeom prst="rect">
            <a:avLst/>
          </a:prstGeom>
          <a:noFill/>
        </p:spPr>
        <p:txBody>
          <a:bodyPr wrap="none" rtlCol="0">
            <a:spAutoFit/>
          </a:bodyPr>
          <a:lstStyle/>
          <a:p>
            <a:r>
              <a:rPr lang="en-US" sz="1200" dirty="0"/>
              <a:t>Source: Multinational Comparisons of Health Systems Data, 2019</a:t>
            </a:r>
          </a:p>
          <a:p>
            <a:r>
              <a:rPr lang="en-US" sz="1200" dirty="0"/>
              <a:t> </a:t>
            </a:r>
            <a:r>
              <a:rPr lang="en-US" sz="1200" dirty="0">
                <a:hlinkClick r:id="rId4"/>
              </a:rPr>
              <a:t>Commonwealth Fund</a:t>
            </a:r>
            <a:endParaRPr lang="en-US" sz="1200" dirty="0"/>
          </a:p>
          <a:p>
            <a:endParaRPr lang="en-US" sz="1200" dirty="0"/>
          </a:p>
        </p:txBody>
      </p:sp>
    </p:spTree>
    <p:extLst>
      <p:ext uri="{BB962C8B-B14F-4D97-AF65-F5344CB8AC3E}">
        <p14:creationId xmlns:p14="http://schemas.microsoft.com/office/powerpoint/2010/main" val="189600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96E408FF-B4B0-6844-800A-9F3A82348064}"/>
              </a:ext>
            </a:extLst>
          </p:cNvPr>
          <p:cNvPicPr>
            <a:picLocks noGrp="1" noChangeAspect="1"/>
          </p:cNvPicPr>
          <p:nvPr>
            <p:ph sz="half" idx="1"/>
          </p:nvPr>
        </p:nvPicPr>
        <p:blipFill>
          <a:blip r:embed="rId2"/>
          <a:stretch>
            <a:fillRect/>
          </a:stretch>
        </p:blipFill>
        <p:spPr>
          <a:xfrm>
            <a:off x="457200" y="2340302"/>
            <a:ext cx="5394325" cy="3350559"/>
          </a:xfrm>
        </p:spPr>
      </p:pic>
      <p:pic>
        <p:nvPicPr>
          <p:cNvPr id="8" name="Content Placeholder 7" descr="A picture containing drawing&#10;&#10;Description automatically generated">
            <a:extLst>
              <a:ext uri="{FF2B5EF4-FFF2-40B4-BE49-F238E27FC236}">
                <a16:creationId xmlns:a16="http://schemas.microsoft.com/office/drawing/2014/main" id="{50FD8DD5-ED32-D541-BDC8-4E6377D87D1C}"/>
              </a:ext>
            </a:extLst>
          </p:cNvPr>
          <p:cNvPicPr>
            <a:picLocks noGrp="1" noChangeAspect="1"/>
          </p:cNvPicPr>
          <p:nvPr>
            <p:ph sz="half" idx="2"/>
          </p:nvPr>
        </p:nvPicPr>
        <p:blipFill>
          <a:blip r:embed="rId3"/>
          <a:stretch>
            <a:fillRect/>
          </a:stretch>
        </p:blipFill>
        <p:spPr>
          <a:xfrm>
            <a:off x="6340475" y="2213550"/>
            <a:ext cx="5389563" cy="3604063"/>
          </a:xfrm>
        </p:spPr>
      </p:pic>
      <p:sp>
        <p:nvSpPr>
          <p:cNvPr id="4" name="Title 3">
            <a:extLst>
              <a:ext uri="{FF2B5EF4-FFF2-40B4-BE49-F238E27FC236}">
                <a16:creationId xmlns:a16="http://schemas.microsoft.com/office/drawing/2014/main" id="{9FF896D5-CC6E-3B4D-8288-CD46FDC21CB4}"/>
              </a:ext>
            </a:extLst>
          </p:cNvPr>
          <p:cNvSpPr>
            <a:spLocks noGrp="1"/>
          </p:cNvSpPr>
          <p:nvPr>
            <p:ph type="title"/>
          </p:nvPr>
        </p:nvSpPr>
        <p:spPr/>
        <p:txBody>
          <a:bodyPr/>
          <a:lstStyle/>
          <a:p>
            <a:r>
              <a:rPr lang="en-US" dirty="0"/>
              <a:t>US healthcare is outstandingly inefficient</a:t>
            </a:r>
          </a:p>
        </p:txBody>
      </p:sp>
      <p:sp>
        <p:nvSpPr>
          <p:cNvPr id="5" name="TextBox 4">
            <a:extLst>
              <a:ext uri="{FF2B5EF4-FFF2-40B4-BE49-F238E27FC236}">
                <a16:creationId xmlns:a16="http://schemas.microsoft.com/office/drawing/2014/main" id="{819298D2-52C9-0A44-A967-D5E9E34D23A0}"/>
              </a:ext>
            </a:extLst>
          </p:cNvPr>
          <p:cNvSpPr txBox="1"/>
          <p:nvPr/>
        </p:nvSpPr>
        <p:spPr>
          <a:xfrm>
            <a:off x="457200" y="6211669"/>
            <a:ext cx="4645824" cy="646331"/>
          </a:xfrm>
          <a:prstGeom prst="rect">
            <a:avLst/>
          </a:prstGeom>
          <a:noFill/>
        </p:spPr>
        <p:txBody>
          <a:bodyPr wrap="none" rtlCol="0">
            <a:spAutoFit/>
          </a:bodyPr>
          <a:lstStyle/>
          <a:p>
            <a:r>
              <a:rPr lang="en-US" sz="1200" dirty="0"/>
              <a:t>Source: Multinational Comparisons of Health Systems Data, 2019</a:t>
            </a:r>
          </a:p>
          <a:p>
            <a:r>
              <a:rPr lang="en-US" sz="1200" dirty="0"/>
              <a:t> </a:t>
            </a:r>
            <a:r>
              <a:rPr lang="en-US" sz="1200" dirty="0">
                <a:hlinkClick r:id="rId4"/>
              </a:rPr>
              <a:t>Commonwealth Fund</a:t>
            </a:r>
            <a:endParaRPr lang="en-US" sz="1200" dirty="0"/>
          </a:p>
          <a:p>
            <a:endParaRPr lang="en-US" sz="1200" dirty="0"/>
          </a:p>
        </p:txBody>
      </p:sp>
    </p:spTree>
    <p:extLst>
      <p:ext uri="{BB962C8B-B14F-4D97-AF65-F5344CB8AC3E}">
        <p14:creationId xmlns:p14="http://schemas.microsoft.com/office/powerpoint/2010/main" val="283108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AE98F87-1445-2A40-BE35-98FADBEEB625}"/>
              </a:ext>
            </a:extLst>
          </p:cNvPr>
          <p:cNvSpPr>
            <a:spLocks noGrp="1"/>
          </p:cNvSpPr>
          <p:nvPr>
            <p:ph idx="1"/>
          </p:nvPr>
        </p:nvSpPr>
        <p:spPr>
          <a:xfrm>
            <a:off x="457200" y="1996068"/>
            <a:ext cx="11272265" cy="4861932"/>
          </a:xfrm>
        </p:spPr>
        <p:txBody>
          <a:bodyPr>
            <a:normAutofit/>
          </a:bodyPr>
          <a:lstStyle/>
          <a:p>
            <a:pPr marL="0" indent="0">
              <a:buNone/>
            </a:pPr>
            <a:endParaRPr lang="en-US" sz="2200"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Deductibles are growing faster wages</a:t>
            </a:r>
          </a:p>
          <a:p>
            <a:pPr lvl="1"/>
            <a:r>
              <a:rPr lang="en-US" sz="2500" dirty="0">
                <a:latin typeface="Calibri Light" panose="020F0302020204030204" pitchFamily="34" charset="0"/>
                <a:cs typeface="Calibri Light" panose="020F0302020204030204" pitchFamily="34" charset="0"/>
              </a:rPr>
              <a:t>Wage concessions are made in order to keep healthcare</a:t>
            </a:r>
          </a:p>
          <a:p>
            <a:pPr lvl="1"/>
            <a:r>
              <a:rPr lang="en-US" sz="2500" dirty="0">
                <a:latin typeface="Calibri Light" panose="020F0302020204030204" pitchFamily="34" charset="0"/>
                <a:cs typeface="Calibri Light" panose="020F0302020204030204" pitchFamily="34" charset="0"/>
              </a:rPr>
              <a:t>Explicit (union negotiations) or implicit (employers’ records on total compensation per employee)</a:t>
            </a:r>
          </a:p>
          <a:p>
            <a:pPr lvl="3"/>
            <a:endParaRPr lang="en-US" sz="2600"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Every US industry is taxed by healthcare</a:t>
            </a:r>
          </a:p>
          <a:p>
            <a:pPr lvl="1"/>
            <a:r>
              <a:rPr lang="en-US" sz="2500" dirty="0">
                <a:latin typeface="Calibri Light" panose="020F0302020204030204" pitchFamily="34" charset="0"/>
                <a:cs typeface="Calibri Light" panose="020F0302020204030204" pitchFamily="34" charset="0"/>
              </a:rPr>
              <a:t>Labor costs less when healthcare costs less </a:t>
            </a:r>
          </a:p>
          <a:p>
            <a:pPr lvl="1"/>
            <a:r>
              <a:rPr lang="en-US" sz="2500" dirty="0">
                <a:latin typeface="Calibri Light" panose="020F0302020204030204" pitchFamily="34" charset="0"/>
                <a:cs typeface="Calibri Light" panose="020F0302020204030204" pitchFamily="34" charset="0"/>
              </a:rPr>
              <a:t>For large businesses, it’s cheaper to pool risks, so they can better attract top talent</a:t>
            </a:r>
          </a:p>
          <a:p>
            <a:pPr lvl="3"/>
            <a:endParaRPr lang="en-US" sz="2300" dirty="0">
              <a:latin typeface="Calibri Light" panose="020F0302020204030204" pitchFamily="34" charset="0"/>
              <a:cs typeface="Calibri Light" panose="020F0302020204030204" pitchFamily="34" charset="0"/>
            </a:endParaRPr>
          </a:p>
          <a:p>
            <a:pPr marL="0" indent="0">
              <a:buNone/>
            </a:pPr>
            <a:r>
              <a:rPr lang="en-US" sz="2900" dirty="0">
                <a:latin typeface="Calibri Light" panose="020F0302020204030204" pitchFamily="34" charset="0"/>
                <a:cs typeface="Calibri Light" panose="020F0302020204030204" pitchFamily="34" charset="0"/>
              </a:rPr>
              <a:t>So many pieces to the administrative puzzle, each costs money</a:t>
            </a:r>
          </a:p>
          <a:p>
            <a:pPr marL="457200" lvl="1" indent="0">
              <a:buNone/>
            </a:pPr>
            <a:endParaRPr lang="en-US" sz="2500" dirty="0">
              <a:latin typeface="Calibri Light" panose="020F0302020204030204" pitchFamily="34" charset="0"/>
              <a:cs typeface="Calibri Light" panose="020F0302020204030204" pitchFamily="34" charset="0"/>
            </a:endParaRPr>
          </a:p>
        </p:txBody>
      </p:sp>
      <p:sp>
        <p:nvSpPr>
          <p:cNvPr id="6" name="Title 5">
            <a:extLst>
              <a:ext uri="{FF2B5EF4-FFF2-40B4-BE49-F238E27FC236}">
                <a16:creationId xmlns:a16="http://schemas.microsoft.com/office/drawing/2014/main" id="{36CE6623-16F2-4E4C-B4CA-17CBE0544030}"/>
              </a:ext>
            </a:extLst>
          </p:cNvPr>
          <p:cNvSpPr>
            <a:spLocks noGrp="1"/>
          </p:cNvSpPr>
          <p:nvPr>
            <p:ph type="title"/>
          </p:nvPr>
        </p:nvSpPr>
        <p:spPr/>
        <p:txBody>
          <a:bodyPr/>
          <a:lstStyle/>
          <a:p>
            <a:r>
              <a:rPr lang="en-US" dirty="0"/>
              <a:t>Americans are paying more each year, even as quality is falling</a:t>
            </a:r>
          </a:p>
        </p:txBody>
      </p:sp>
    </p:spTree>
    <p:extLst>
      <p:ext uri="{BB962C8B-B14F-4D97-AF65-F5344CB8AC3E}">
        <p14:creationId xmlns:p14="http://schemas.microsoft.com/office/powerpoint/2010/main" val="3570191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1">
            <a:extLst>
              <a:ext uri="{FF2B5EF4-FFF2-40B4-BE49-F238E27FC236}">
                <a16:creationId xmlns:a16="http://schemas.microsoft.com/office/drawing/2014/main" id="{08025481-B283-A748-A9B6-D9A872C09A53}"/>
              </a:ext>
            </a:extLst>
          </p:cNvPr>
          <p:cNvGraphicFramePr>
            <a:graphicFrameLocks noGrp="1"/>
          </p:cNvGraphicFramePr>
          <p:nvPr>
            <p:ph idx="1"/>
            <p:extLst>
              <p:ext uri="{D42A27DB-BD31-4B8C-83A1-F6EECF244321}">
                <p14:modId xmlns:p14="http://schemas.microsoft.com/office/powerpoint/2010/main" val="200361542"/>
              </p:ext>
            </p:extLst>
          </p:nvPr>
        </p:nvGraphicFramePr>
        <p:xfrm>
          <a:off x="457200" y="1828800"/>
          <a:ext cx="11272838"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5">
            <a:extLst>
              <a:ext uri="{FF2B5EF4-FFF2-40B4-BE49-F238E27FC236}">
                <a16:creationId xmlns:a16="http://schemas.microsoft.com/office/drawing/2014/main" id="{A60BE9EE-3B67-964E-96F8-86CA993E5BFD}"/>
              </a:ext>
            </a:extLst>
          </p:cNvPr>
          <p:cNvSpPr>
            <a:spLocks noGrp="1"/>
          </p:cNvSpPr>
          <p:nvPr>
            <p:ph type="title"/>
          </p:nvPr>
        </p:nvSpPr>
        <p:spPr/>
        <p:txBody>
          <a:bodyPr>
            <a:normAutofit/>
          </a:bodyPr>
          <a:lstStyle/>
          <a:p>
            <a:r>
              <a:rPr lang="en-US" sz="4000" dirty="0"/>
              <a:t>Growth of deductibles, premiums higher than wage growth between 2008 and 2018.</a:t>
            </a:r>
          </a:p>
        </p:txBody>
      </p:sp>
      <p:sp>
        <p:nvSpPr>
          <p:cNvPr id="17" name="Text Placeholder 2">
            <a:extLst>
              <a:ext uri="{FF2B5EF4-FFF2-40B4-BE49-F238E27FC236}">
                <a16:creationId xmlns:a16="http://schemas.microsoft.com/office/drawing/2014/main" id="{3ACD9473-6291-824A-B9E9-F81A50668BEF}"/>
              </a:ext>
            </a:extLst>
          </p:cNvPr>
          <p:cNvSpPr txBox="1">
            <a:spLocks/>
          </p:cNvSpPr>
          <p:nvPr/>
        </p:nvSpPr>
        <p:spPr>
          <a:xfrm>
            <a:off x="996043" y="6376477"/>
            <a:ext cx="10465916" cy="46119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2">
                    <a:lumMod val="50000"/>
                  </a:schemeClr>
                </a:solidFill>
                <a:ea typeface="+mn-lt"/>
                <a:cs typeface="+mn-lt"/>
              </a:rPr>
              <a:t>Source: Sara R. Collins, David C. Radley, and Jesse C. Baumgartner. </a:t>
            </a:r>
            <a:r>
              <a:rPr lang="en-US" sz="1600" i="1" dirty="0">
                <a:solidFill>
                  <a:schemeClr val="bg2">
                    <a:lumMod val="50000"/>
                  </a:schemeClr>
                </a:solidFill>
                <a:ea typeface="+mn-lt"/>
                <a:cs typeface="+mn-lt"/>
              </a:rPr>
              <a:t>Trends in Employer Health Care Coverage, 2008-18: Higher Costs for Workers and Their Families </a:t>
            </a:r>
            <a:r>
              <a:rPr lang="en-US" sz="1600" dirty="0">
                <a:solidFill>
                  <a:schemeClr val="bg2">
                    <a:lumMod val="50000"/>
                  </a:schemeClr>
                </a:solidFill>
                <a:ea typeface="+mn-lt"/>
                <a:cs typeface="+mn-lt"/>
              </a:rPr>
              <a:t>(Commonwealth Fund, Nov. 2019). </a:t>
            </a:r>
            <a:endParaRPr lang="en-US" sz="1600" dirty="0">
              <a:solidFill>
                <a:schemeClr val="bg2">
                  <a:lumMod val="50000"/>
                </a:schemeClr>
              </a:solidFill>
            </a:endParaRPr>
          </a:p>
          <a:p>
            <a:endParaRPr lang="en-US" sz="1600" dirty="0">
              <a:solidFill>
                <a:schemeClr val="bg2">
                  <a:lumMod val="50000"/>
                </a:schemeClr>
              </a:solidFill>
              <a:latin typeface="Trebuchet MS"/>
              <a:cs typeface="Calibri"/>
            </a:endParaRPr>
          </a:p>
          <a:p>
            <a:endParaRPr lang="en-US" sz="1600" dirty="0">
              <a:solidFill>
                <a:schemeClr val="bg2">
                  <a:lumMod val="50000"/>
                </a:schemeClr>
              </a:solidFill>
            </a:endParaRPr>
          </a:p>
        </p:txBody>
      </p:sp>
    </p:spTree>
    <p:extLst>
      <p:ext uri="{BB962C8B-B14F-4D97-AF65-F5344CB8AC3E}">
        <p14:creationId xmlns:p14="http://schemas.microsoft.com/office/powerpoint/2010/main" val="268531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94A6AC2-2B6C-A246-B028-2B7966E2D60C}"/>
              </a:ext>
            </a:extLst>
          </p:cNvPr>
          <p:cNvPicPr>
            <a:picLocks noGrp="1" noChangeAspect="1"/>
          </p:cNvPicPr>
          <p:nvPr>
            <p:ph sz="half" idx="1"/>
          </p:nvPr>
        </p:nvPicPr>
        <p:blipFill>
          <a:blip r:embed="rId2"/>
          <a:stretch>
            <a:fillRect/>
          </a:stretch>
        </p:blipFill>
        <p:spPr>
          <a:xfrm>
            <a:off x="359741" y="280512"/>
            <a:ext cx="11472518" cy="2337215"/>
          </a:xfrm>
        </p:spPr>
      </p:pic>
      <p:pic>
        <p:nvPicPr>
          <p:cNvPr id="8" name="Content Placeholder 7">
            <a:extLst>
              <a:ext uri="{FF2B5EF4-FFF2-40B4-BE49-F238E27FC236}">
                <a16:creationId xmlns:a16="http://schemas.microsoft.com/office/drawing/2014/main" id="{DC2FF778-02FF-784A-B051-A14178829BE6}"/>
              </a:ext>
            </a:extLst>
          </p:cNvPr>
          <p:cNvPicPr>
            <a:picLocks noGrp="1" noChangeAspect="1"/>
          </p:cNvPicPr>
          <p:nvPr>
            <p:ph sz="half" idx="2"/>
          </p:nvPr>
        </p:nvPicPr>
        <p:blipFill>
          <a:blip r:embed="rId3"/>
          <a:stretch>
            <a:fillRect/>
          </a:stretch>
        </p:blipFill>
        <p:spPr>
          <a:xfrm>
            <a:off x="660679" y="3366368"/>
            <a:ext cx="10870642" cy="2410231"/>
          </a:xfrm>
        </p:spPr>
      </p:pic>
    </p:spTree>
    <p:extLst>
      <p:ext uri="{BB962C8B-B14F-4D97-AF65-F5344CB8AC3E}">
        <p14:creationId xmlns:p14="http://schemas.microsoft.com/office/powerpoint/2010/main" val="3932840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Overr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cuny">
  <a:themeElements>
    <a:clrScheme name="CUNY SPH">
      <a:dk1>
        <a:srgbClr val="2474BA"/>
      </a:dk1>
      <a:lt1>
        <a:srgbClr val="FFFFFF"/>
      </a:lt1>
      <a:dk2>
        <a:srgbClr val="52697F"/>
      </a:dk2>
      <a:lt2>
        <a:srgbClr val="E7E6E6"/>
      </a:lt2>
      <a:accent1>
        <a:srgbClr val="2474BA"/>
      </a:accent1>
      <a:accent2>
        <a:srgbClr val="00ABD7"/>
      </a:accent2>
      <a:accent3>
        <a:srgbClr val="27B998"/>
      </a:accent3>
      <a:accent4>
        <a:srgbClr val="9B5894"/>
      </a:accent4>
      <a:accent5>
        <a:srgbClr val="EDA02F"/>
      </a:accent5>
      <a:accent6>
        <a:srgbClr val="F05A30"/>
      </a:accent6>
      <a:hlink>
        <a:srgbClr val="2474BA"/>
      </a:hlink>
      <a:folHlink>
        <a:srgbClr val="9B58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13" id="{EAD43FAE-0A20-A347-9455-59CFA2BE6E29}" vid="{933BDFA5-9D3E-E543-9A4B-93F5FF50457D}"/>
    </a:ext>
  </a:extLst>
</a:theme>
</file>

<file path=ppt/theme/theme2.xml><?xml version="1.0" encoding="utf-8"?>
<a:theme xmlns:a="http://schemas.openxmlformats.org/drawingml/2006/main" name="1_cuny">
  <a:themeElements>
    <a:clrScheme name="CUNY SPH">
      <a:dk1>
        <a:srgbClr val="2474BA"/>
      </a:dk1>
      <a:lt1>
        <a:srgbClr val="FFFFFF"/>
      </a:lt1>
      <a:dk2>
        <a:srgbClr val="52697F"/>
      </a:dk2>
      <a:lt2>
        <a:srgbClr val="E7E6E6"/>
      </a:lt2>
      <a:accent1>
        <a:srgbClr val="2474BA"/>
      </a:accent1>
      <a:accent2>
        <a:srgbClr val="00ABD7"/>
      </a:accent2>
      <a:accent3>
        <a:srgbClr val="27B998"/>
      </a:accent3>
      <a:accent4>
        <a:srgbClr val="9B5894"/>
      </a:accent4>
      <a:accent5>
        <a:srgbClr val="EDA02F"/>
      </a:accent5>
      <a:accent6>
        <a:srgbClr val="F05A30"/>
      </a:accent6>
      <a:hlink>
        <a:srgbClr val="2474BA"/>
      </a:hlink>
      <a:folHlink>
        <a:srgbClr val="9B58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y" id="{96D018D0-2FE1-2A41-9BEC-B60CC7B1343F}" vid="{8AD6C07E-9A61-5F4A-B6AC-0E7F2E3C88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272</TotalTime>
  <Words>1078</Words>
  <Application>Microsoft Office PowerPoint</Application>
  <PresentationFormat>Widescreen</PresentationFormat>
  <Paragraphs>122</Paragraphs>
  <Slides>20</Slides>
  <Notes>10</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ＭＳ Ｐゴシック</vt:lpstr>
      <vt:lpstr>Arial</vt:lpstr>
      <vt:lpstr>Calibri</vt:lpstr>
      <vt:lpstr>Calibri Light</vt:lpstr>
      <vt:lpstr>Candara</vt:lpstr>
      <vt:lpstr>Courier New</vt:lpstr>
      <vt:lpstr>Helvetica Light</vt:lpstr>
      <vt:lpstr>Trebuchet MS</vt:lpstr>
      <vt:lpstr>cuny</vt:lpstr>
      <vt:lpstr>1_cuny</vt:lpstr>
      <vt:lpstr>Two inequality problems</vt:lpstr>
      <vt:lpstr>We have to confront the whole.</vt:lpstr>
      <vt:lpstr>Inequities don’t end themselves</vt:lpstr>
      <vt:lpstr>US healthcare is highly inequitable</vt:lpstr>
      <vt:lpstr>US healthcare is outstandingly inefficient</vt:lpstr>
      <vt:lpstr>US healthcare is outstandingly inefficient</vt:lpstr>
      <vt:lpstr>Americans are paying more each year, even as quality is falling</vt:lpstr>
      <vt:lpstr>Growth of deductibles, premiums higher than wage growth between 2008 and 2018.</vt:lpstr>
      <vt:lpstr>PowerPoint Presentation</vt:lpstr>
      <vt:lpstr>The Affordable Care Act</vt:lpstr>
      <vt:lpstr>More in Medicaid, Fewer in Private Exchanges than Anticipated</vt:lpstr>
      <vt:lpstr>Economic gains from Medicaid expansion</vt:lpstr>
      <vt:lpstr>Nearly one quarter pay less for bankruptcy than subsidized deductible</vt:lpstr>
      <vt:lpstr>Public option?</vt:lpstr>
      <vt:lpstr>Problems with the public option</vt:lpstr>
      <vt:lpstr>Problems with the public option</vt:lpstr>
      <vt:lpstr>Problems with the public option</vt:lpstr>
      <vt:lpstr>A unified system is more equitable and more efficient</vt:lpstr>
      <vt:lpstr>Health economists agree</vt:lpstr>
      <vt:lpstr>One in every 555 African Americans has died of COVID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not to settle for less: Power, wealth, and health</dc:title>
  <dc:creator>Naomi Zewde</dc:creator>
  <cp:lastModifiedBy>dixon@pnhp.org</cp:lastModifiedBy>
  <cp:revision>32</cp:revision>
  <dcterms:created xsi:type="dcterms:W3CDTF">2020-05-06T20:43:35Z</dcterms:created>
  <dcterms:modified xsi:type="dcterms:W3CDTF">2022-04-12T21:18:28Z</dcterms:modified>
</cp:coreProperties>
</file>