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sldIdLst>
    <p:sldId id="2073" r:id="rId2"/>
    <p:sldId id="2916" r:id="rId3"/>
    <p:sldId id="2830" r:id="rId4"/>
    <p:sldId id="2405" r:id="rId5"/>
    <p:sldId id="2135" r:id="rId6"/>
    <p:sldId id="2977" r:id="rId7"/>
    <p:sldId id="2209" r:id="rId8"/>
    <p:sldId id="2972" r:id="rId9"/>
    <p:sldId id="2959" r:id="rId10"/>
    <p:sldId id="2366" r:id="rId11"/>
    <p:sldId id="2367" r:id="rId12"/>
    <p:sldId id="2925" r:id="rId13"/>
    <p:sldId id="2889" r:id="rId14"/>
    <p:sldId id="2982" r:id="rId15"/>
    <p:sldId id="2900" r:id="rId16"/>
    <p:sldId id="2960" r:id="rId17"/>
    <p:sldId id="2883" r:id="rId18"/>
    <p:sldId id="2951" r:id="rId19"/>
    <p:sldId id="2904" r:id="rId20"/>
    <p:sldId id="2907" r:id="rId21"/>
    <p:sldId id="2872" r:id="rId22"/>
    <p:sldId id="2861" r:id="rId23"/>
    <p:sldId id="2983" r:id="rId24"/>
    <p:sldId id="2973" r:id="rId25"/>
    <p:sldId id="2975" r:id="rId26"/>
    <p:sldId id="2891" r:id="rId27"/>
    <p:sldId id="2896" r:id="rId28"/>
    <p:sldId id="2897" r:id="rId29"/>
    <p:sldId id="2984" r:id="rId30"/>
    <p:sldId id="2971" r:id="rId31"/>
    <p:sldId id="2978" r:id="rId32"/>
    <p:sldId id="2979" r:id="rId33"/>
    <p:sldId id="2968" r:id="rId34"/>
    <p:sldId id="2425" r:id="rId35"/>
    <p:sldId id="2442" r:id="rId36"/>
    <p:sldId id="2985" r:id="rId37"/>
    <p:sldId id="2970" r:id="rId38"/>
    <p:sldId id="2986" r:id="rId39"/>
    <p:sldId id="2963" r:id="rId40"/>
    <p:sldId id="282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28F"/>
    <a:srgbClr val="011893"/>
    <a:srgbClr val="006059"/>
    <a:srgbClr val="00A69A"/>
    <a:srgbClr val="00A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661"/>
    <p:restoredTop sz="96608"/>
  </p:normalViewPr>
  <p:slideViewPr>
    <p:cSldViewPr snapToGrid="0" snapToObjects="1">
      <p:cViewPr varScale="1">
        <p:scale>
          <a:sx n="83" d="100"/>
          <a:sy n="83" d="100"/>
        </p:scale>
        <p:origin x="224" y="1168"/>
      </p:cViewPr>
      <p:guideLst/>
    </p:cSldViewPr>
  </p:slideViewPr>
  <p:outlineViewPr>
    <p:cViewPr>
      <p:scale>
        <a:sx n="33" d="100"/>
        <a:sy n="33" d="100"/>
      </p:scale>
      <p:origin x="0" y="-4732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Users/edweisbart/Library/Containers/com.apple.mail/Data/Library/Mail%20Downloads/0B80A9F9-5CBF-4453-8C9D-AAEFE1041180/life%20expectancy%20D.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AUS</c:v>
          </c:tx>
          <c:spPr>
            <a:ln w="19050" cap="rnd">
              <a:solidFill>
                <a:schemeClr val="accent1"/>
              </a:solidFill>
              <a:round/>
            </a:ln>
            <a:effectLst/>
          </c:spPr>
          <c:marker>
            <c:symbol val="none"/>
          </c:marker>
          <c:xVal>
            <c:numRef>
              <c:f>'LE &amp; HC'!$D$4:$BA$4</c:f>
              <c:numCache>
                <c:formatCode>_(* #,##0_);_(* \(#,##0\);_(* "-"??_);_(@_)</c:formatCode>
                <c:ptCount val="50"/>
                <c:pt idx="0">
                  <c:v>212.54499999999999</c:v>
                </c:pt>
                <c:pt idx="1">
                  <c:v>226.524</c:v>
                </c:pt>
                <c:pt idx="2">
                  <c:v>251.08500000000001</c:v>
                </c:pt>
                <c:pt idx="3">
                  <c:v>306.92700000000002</c:v>
                </c:pt>
                <c:pt idx="4">
                  <c:v>374.39299999999997</c:v>
                </c:pt>
                <c:pt idx="5">
                  <c:v>406.04300000000001</c:v>
                </c:pt>
                <c:pt idx="6">
                  <c:v>450.142</c:v>
                </c:pt>
                <c:pt idx="7">
                  <c:v>483.29700000000003</c:v>
                </c:pt>
                <c:pt idx="8">
                  <c:v>526.75699999999995</c:v>
                </c:pt>
                <c:pt idx="9">
                  <c:v>592.39700000000005</c:v>
                </c:pt>
                <c:pt idx="10">
                  <c:v>668.21199999999999</c:v>
                </c:pt>
                <c:pt idx="11">
                  <c:v>705.505</c:v>
                </c:pt>
                <c:pt idx="12">
                  <c:v>757.41</c:v>
                </c:pt>
                <c:pt idx="13">
                  <c:v>803.83600000000001</c:v>
                </c:pt>
                <c:pt idx="14">
                  <c:v>855.49800000000005</c:v>
                </c:pt>
                <c:pt idx="15">
                  <c:v>904.54200000000003</c:v>
                </c:pt>
                <c:pt idx="16">
                  <c:v>952.64700000000005</c:v>
                </c:pt>
                <c:pt idx="17">
                  <c:v>1027.9269999999999</c:v>
                </c:pt>
                <c:pt idx="18">
                  <c:v>1097.364</c:v>
                </c:pt>
                <c:pt idx="19">
                  <c:v>1166.26</c:v>
                </c:pt>
                <c:pt idx="20">
                  <c:v>1234.3720000000001</c:v>
                </c:pt>
                <c:pt idx="21">
                  <c:v>1305.5360000000001</c:v>
                </c:pt>
                <c:pt idx="22">
                  <c:v>1373.2049999999999</c:v>
                </c:pt>
                <c:pt idx="23">
                  <c:v>1454.566</c:v>
                </c:pt>
                <c:pt idx="24">
                  <c:v>1537.471</c:v>
                </c:pt>
                <c:pt idx="25">
                  <c:v>1642.9670000000001</c:v>
                </c:pt>
                <c:pt idx="26">
                  <c:v>1727.7829999999999</c:v>
                </c:pt>
                <c:pt idx="27">
                  <c:v>1839.2090000000001</c:v>
                </c:pt>
                <c:pt idx="28">
                  <c:v>1956.8969999999999</c:v>
                </c:pt>
                <c:pt idx="29">
                  <c:v>2153.2919999999999</c:v>
                </c:pt>
                <c:pt idx="30">
                  <c:v>2290.69</c:v>
                </c:pt>
                <c:pt idx="31">
                  <c:v>2481.0459999999998</c:v>
                </c:pt>
                <c:pt idx="32">
                  <c:v>2578.7089999999998</c:v>
                </c:pt>
                <c:pt idx="33">
                  <c:v>2818.1370000000002</c:v>
                </c:pt>
                <c:pt idx="34">
                  <c:v>2872.44</c:v>
                </c:pt>
                <c:pt idx="35">
                  <c:v>2996.3960000000002</c:v>
                </c:pt>
                <c:pt idx="36">
                  <c:v>3199.837</c:v>
                </c:pt>
                <c:pt idx="37">
                  <c:v>3350.1439999999998</c:v>
                </c:pt>
                <c:pt idx="38">
                  <c:v>3417.8330000000001</c:v>
                </c:pt>
                <c:pt idx="39">
                  <c:v>3593.395</c:v>
                </c:pt>
                <c:pt idx="40">
                  <c:v>3809.1120000000001</c:v>
                </c:pt>
                <c:pt idx="41">
                  <c:v>3854.19</c:v>
                </c:pt>
                <c:pt idx="42">
                  <c:v>4087.8490000000002</c:v>
                </c:pt>
                <c:pt idx="43">
                  <c:v>4562.7299999999996</c:v>
                </c:pt>
                <c:pt idx="44">
                  <c:v>4777.3879999999999</c:v>
                </c:pt>
                <c:pt idx="45">
                  <c:v>5037.3339999999998</c:v>
                </c:pt>
                <c:pt idx="46">
                  <c:v>5075.384</c:v>
                </c:pt>
                <c:pt idx="47">
                  <c:v>5193.8450000000003</c:v>
                </c:pt>
                <c:pt idx="48">
                  <c:v>5130.2340000000004</c:v>
                </c:pt>
                <c:pt idx="49">
                  <c:v>5627.3149999999996</c:v>
                </c:pt>
              </c:numCache>
            </c:numRef>
          </c:xVal>
          <c:yVal>
            <c:numRef>
              <c:f>'LE &amp; HC'!$D$5:$BA$5</c:f>
              <c:numCache>
                <c:formatCode>_(* #,##0.0_);_(* \(#,##0.0\);_(* "-"??_);_(@_)</c:formatCode>
                <c:ptCount val="50"/>
                <c:pt idx="0">
                  <c:v>71.068292682926838</c:v>
                </c:pt>
                <c:pt idx="1">
                  <c:v>71.457560975609766</c:v>
                </c:pt>
                <c:pt idx="2">
                  <c:v>71.846829268292694</c:v>
                </c:pt>
                <c:pt idx="3">
                  <c:v>72.236097560975622</c:v>
                </c:pt>
                <c:pt idx="4">
                  <c:v>72.62536585365855</c:v>
                </c:pt>
                <c:pt idx="5">
                  <c:v>73.014634146341479</c:v>
                </c:pt>
                <c:pt idx="6">
                  <c:v>73.344390243902438</c:v>
                </c:pt>
                <c:pt idx="7">
                  <c:v>73.674146341463413</c:v>
                </c:pt>
                <c:pt idx="8">
                  <c:v>74.003902439024415</c:v>
                </c:pt>
                <c:pt idx="9">
                  <c:v>74.333658536585361</c:v>
                </c:pt>
                <c:pt idx="10">
                  <c:v>74.663414634146349</c:v>
                </c:pt>
                <c:pt idx="11">
                  <c:v>74.904878048780503</c:v>
                </c:pt>
                <c:pt idx="12">
                  <c:v>75.146341463414643</c:v>
                </c:pt>
                <c:pt idx="13">
                  <c:v>75.387804878048797</c:v>
                </c:pt>
                <c:pt idx="14">
                  <c:v>75.629268292682937</c:v>
                </c:pt>
                <c:pt idx="15">
                  <c:v>75.870731707317091</c:v>
                </c:pt>
                <c:pt idx="16">
                  <c:v>76.151707317073175</c:v>
                </c:pt>
                <c:pt idx="17">
                  <c:v>76.432682926829287</c:v>
                </c:pt>
                <c:pt idx="18">
                  <c:v>76.71365853658537</c:v>
                </c:pt>
                <c:pt idx="19">
                  <c:v>76.994634146341468</c:v>
                </c:pt>
                <c:pt idx="20">
                  <c:v>77.27560975609758</c:v>
                </c:pt>
                <c:pt idx="21">
                  <c:v>77.378048780487816</c:v>
                </c:pt>
                <c:pt idx="22">
                  <c:v>77.878048780487816</c:v>
                </c:pt>
                <c:pt idx="23">
                  <c:v>77.878048780487816</c:v>
                </c:pt>
                <c:pt idx="24">
                  <c:v>77.82926829268294</c:v>
                </c:pt>
                <c:pt idx="25">
                  <c:v>78.078048780487819</c:v>
                </c:pt>
                <c:pt idx="26">
                  <c:v>78.480487804878052</c:v>
                </c:pt>
                <c:pt idx="27">
                  <c:v>78.631707317073179</c:v>
                </c:pt>
                <c:pt idx="28">
                  <c:v>78.931707317073176</c:v>
                </c:pt>
                <c:pt idx="29">
                  <c:v>79.234146341463429</c:v>
                </c:pt>
                <c:pt idx="30">
                  <c:v>79.634146341463421</c:v>
                </c:pt>
                <c:pt idx="31">
                  <c:v>79.936585365853674</c:v>
                </c:pt>
                <c:pt idx="32">
                  <c:v>80.239024390243912</c:v>
                </c:pt>
                <c:pt idx="33">
                  <c:v>80.490243902439033</c:v>
                </c:pt>
                <c:pt idx="34">
                  <c:v>80.841463414634148</c:v>
                </c:pt>
                <c:pt idx="35">
                  <c:v>81.041463414634151</c:v>
                </c:pt>
                <c:pt idx="36">
                  <c:v>81.292682926829272</c:v>
                </c:pt>
                <c:pt idx="37">
                  <c:v>81.395121951219522</c:v>
                </c:pt>
                <c:pt idx="38">
                  <c:v>81.543902439024407</c:v>
                </c:pt>
                <c:pt idx="39">
                  <c:v>81.695121951219534</c:v>
                </c:pt>
                <c:pt idx="40">
                  <c:v>81.895121951219508</c:v>
                </c:pt>
                <c:pt idx="41">
                  <c:v>82.046341463414635</c:v>
                </c:pt>
                <c:pt idx="42">
                  <c:v>82.148780487804885</c:v>
                </c:pt>
                <c:pt idx="43">
                  <c:v>82.3</c:v>
                </c:pt>
                <c:pt idx="44">
                  <c:v>82.4</c:v>
                </c:pt>
                <c:pt idx="45">
                  <c:v>82.448780487804896</c:v>
                </c:pt>
                <c:pt idx="46">
                  <c:v>82.5</c:v>
                </c:pt>
                <c:pt idx="47">
                  <c:v>82.748780487804893</c:v>
                </c:pt>
                <c:pt idx="48">
                  <c:v>82.9</c:v>
                </c:pt>
                <c:pt idx="49">
                  <c:v>83.2</c:v>
                </c:pt>
              </c:numCache>
            </c:numRef>
          </c:yVal>
          <c:smooth val="0"/>
          <c:extLst>
            <c:ext xmlns:c16="http://schemas.microsoft.com/office/drawing/2014/chart" uri="{C3380CC4-5D6E-409C-BE32-E72D297353CC}">
              <c16:uniqueId val="{00000000-B904-5E4D-A15E-72896382231C}"/>
            </c:ext>
          </c:extLst>
        </c:ser>
        <c:ser>
          <c:idx val="1"/>
          <c:order val="1"/>
          <c:tx>
            <c:v>USA</c:v>
          </c:tx>
          <c:spPr>
            <a:ln w="76200" cap="rnd">
              <a:solidFill>
                <a:srgbClr val="FF0000"/>
              </a:solidFill>
              <a:round/>
            </a:ln>
            <a:effectLst>
              <a:outerShdw blurRad="50800" dist="38100" dir="2700000" algn="tl" rotWithShape="0">
                <a:prstClr val="black">
                  <a:alpha val="40000"/>
                </a:prstClr>
              </a:outerShdw>
            </a:effectLst>
          </c:spPr>
          <c:marker>
            <c:symbol val="circle"/>
            <c:size val="5"/>
            <c:spPr>
              <a:solidFill>
                <a:srgbClr val="FF0000"/>
              </a:solidFill>
              <a:ln w="22225">
                <a:solidFill>
                  <a:srgbClr val="FF0000"/>
                </a:solidFill>
              </a:ln>
              <a:effectLst>
                <a:outerShdw blurRad="50800" dist="38100" dir="2700000" algn="tl" rotWithShape="0">
                  <a:prstClr val="black">
                    <a:alpha val="40000"/>
                  </a:prstClr>
                </a:outerShdw>
              </a:effectLst>
            </c:spPr>
          </c:marker>
          <c:xVal>
            <c:numRef>
              <c:f>'LE &amp; HC'!$C$64:$BA$64</c:f>
              <c:numCache>
                <c:formatCode>_(* #,##0_);_(* \(#,##0\);_(* "-"??_);_(@_)</c:formatCode>
                <c:ptCount val="51"/>
                <c:pt idx="0">
                  <c:v>326.96100000000001</c:v>
                </c:pt>
                <c:pt idx="1">
                  <c:v>357.988</c:v>
                </c:pt>
                <c:pt idx="2">
                  <c:v>397.09699999999998</c:v>
                </c:pt>
                <c:pt idx="3">
                  <c:v>439.30200000000002</c:v>
                </c:pt>
                <c:pt idx="4">
                  <c:v>495.11399999999998</c:v>
                </c:pt>
                <c:pt idx="5">
                  <c:v>560.75</c:v>
                </c:pt>
                <c:pt idx="6">
                  <c:v>638.851</c:v>
                </c:pt>
                <c:pt idx="7">
                  <c:v>726.24099999999999</c:v>
                </c:pt>
                <c:pt idx="8">
                  <c:v>808.88400000000001</c:v>
                </c:pt>
                <c:pt idx="9">
                  <c:v>908.96299999999997</c:v>
                </c:pt>
                <c:pt idx="10">
                  <c:v>1036.3</c:v>
                </c:pt>
                <c:pt idx="11">
                  <c:v>1191.537</c:v>
                </c:pt>
                <c:pt idx="12">
                  <c:v>1329.6690000000001</c:v>
                </c:pt>
                <c:pt idx="13">
                  <c:v>1451.9449999999999</c:v>
                </c:pt>
                <c:pt idx="14">
                  <c:v>1590.6669999999999</c:v>
                </c:pt>
                <c:pt idx="15">
                  <c:v>1735.1559999999999</c:v>
                </c:pt>
                <c:pt idx="16">
                  <c:v>1847.7729999999999</c:v>
                </c:pt>
                <c:pt idx="17">
                  <c:v>1976.1659999999999</c:v>
                </c:pt>
                <c:pt idx="18">
                  <c:v>2195.3919999999998</c:v>
                </c:pt>
                <c:pt idx="19">
                  <c:v>2424.654</c:v>
                </c:pt>
                <c:pt idx="20">
                  <c:v>2684.9839999999999</c:v>
                </c:pt>
                <c:pt idx="21">
                  <c:v>2901.5889999999999</c:v>
                </c:pt>
                <c:pt idx="22">
                  <c:v>3100.3429999999998</c:v>
                </c:pt>
                <c:pt idx="23">
                  <c:v>3286.558</c:v>
                </c:pt>
                <c:pt idx="24">
                  <c:v>3432.1010000000001</c:v>
                </c:pt>
                <c:pt idx="25">
                  <c:v>3586.7449999999999</c:v>
                </c:pt>
                <c:pt idx="26">
                  <c:v>3733</c:v>
                </c:pt>
                <c:pt idx="27">
                  <c:v>3894.2820000000002</c:v>
                </c:pt>
                <c:pt idx="28">
                  <c:v>4061.5360000000001</c:v>
                </c:pt>
                <c:pt idx="29">
                  <c:v>4261.9960000000001</c:v>
                </c:pt>
                <c:pt idx="30">
                  <c:v>4536.5609999999997</c:v>
                </c:pt>
                <c:pt idx="31">
                  <c:v>4888.518</c:v>
                </c:pt>
                <c:pt idx="32">
                  <c:v>5316.5219999999999</c:v>
                </c:pt>
                <c:pt idx="33">
                  <c:v>5726.5379999999996</c:v>
                </c:pt>
                <c:pt idx="34">
                  <c:v>6069.53</c:v>
                </c:pt>
                <c:pt idx="35">
                  <c:v>6430.7569999999996</c:v>
                </c:pt>
                <c:pt idx="36">
                  <c:v>6808.0540000000001</c:v>
                </c:pt>
                <c:pt idx="37">
                  <c:v>7166.5129999999999</c:v>
                </c:pt>
                <c:pt idx="38">
                  <c:v>7385.0259999999998</c:v>
                </c:pt>
                <c:pt idx="39">
                  <c:v>7645.0020000000004</c:v>
                </c:pt>
                <c:pt idx="40">
                  <c:v>7879.2529999999997</c:v>
                </c:pt>
                <c:pt idx="41">
                  <c:v>8079.4669999999996</c:v>
                </c:pt>
                <c:pt idx="42">
                  <c:v>8346.0640000000003</c:v>
                </c:pt>
                <c:pt idx="43">
                  <c:v>8519.6200000000008</c:v>
                </c:pt>
                <c:pt idx="44">
                  <c:v>8925.8790000000008</c:v>
                </c:pt>
                <c:pt idx="45">
                  <c:v>9355.1180000000004</c:v>
                </c:pt>
                <c:pt idx="46">
                  <c:v>9717.6489999999994</c:v>
                </c:pt>
                <c:pt idx="47">
                  <c:v>10046.472</c:v>
                </c:pt>
                <c:pt idx="48">
                  <c:v>10451.386</c:v>
                </c:pt>
                <c:pt idx="49">
                  <c:v>10855.517</c:v>
                </c:pt>
                <c:pt idx="50">
                  <c:v>11859.179</c:v>
                </c:pt>
              </c:numCache>
            </c:numRef>
          </c:xVal>
          <c:yVal>
            <c:numRef>
              <c:f>'LE &amp; HC'!$C$65:$BA$65</c:f>
              <c:numCache>
                <c:formatCode>0.0</c:formatCode>
                <c:ptCount val="51"/>
                <c:pt idx="0">
                  <c:v>70.807317073170736</c:v>
                </c:pt>
                <c:pt idx="1">
                  <c:v>71.107317073170748</c:v>
                </c:pt>
                <c:pt idx="2">
                  <c:v>71.156097560975624</c:v>
                </c:pt>
                <c:pt idx="3">
                  <c:v>71.356097560975613</c:v>
                </c:pt>
                <c:pt idx="4">
                  <c:v>71.956097560975607</c:v>
                </c:pt>
                <c:pt idx="5">
                  <c:v>72.604878048780478</c:v>
                </c:pt>
                <c:pt idx="6">
                  <c:v>72.856097560975613</c:v>
                </c:pt>
                <c:pt idx="7">
                  <c:v>73.256097560975618</c:v>
                </c:pt>
                <c:pt idx="8">
                  <c:v>73.356097560975613</c:v>
                </c:pt>
                <c:pt idx="9">
                  <c:v>73.804878048780495</c:v>
                </c:pt>
                <c:pt idx="10">
                  <c:v>73.609756097560989</c:v>
                </c:pt>
                <c:pt idx="11">
                  <c:v>74.009756097560995</c:v>
                </c:pt>
                <c:pt idx="12">
                  <c:v>74.360975609756096</c:v>
                </c:pt>
                <c:pt idx="13">
                  <c:v>74.463414634146332</c:v>
                </c:pt>
                <c:pt idx="14">
                  <c:v>74.563414634146355</c:v>
                </c:pt>
                <c:pt idx="15">
                  <c:v>74.563414634146355</c:v>
                </c:pt>
                <c:pt idx="16">
                  <c:v>74.614634146341473</c:v>
                </c:pt>
                <c:pt idx="17">
                  <c:v>74.765853658536599</c:v>
                </c:pt>
                <c:pt idx="18">
                  <c:v>74.765853658536599</c:v>
                </c:pt>
                <c:pt idx="19">
                  <c:v>75.01707317073172</c:v>
                </c:pt>
                <c:pt idx="20">
                  <c:v>75.214634146341467</c:v>
                </c:pt>
                <c:pt idx="21">
                  <c:v>75.365853658536594</c:v>
                </c:pt>
                <c:pt idx="22">
                  <c:v>75.6170731707317</c:v>
                </c:pt>
                <c:pt idx="23">
                  <c:v>75.419512195121968</c:v>
                </c:pt>
                <c:pt idx="24">
                  <c:v>75.619512195121956</c:v>
                </c:pt>
                <c:pt idx="25">
                  <c:v>75.621951219512198</c:v>
                </c:pt>
                <c:pt idx="26">
                  <c:v>76.026829268292687</c:v>
                </c:pt>
                <c:pt idx="27">
                  <c:v>76.429268292682934</c:v>
                </c:pt>
                <c:pt idx="28">
                  <c:v>76.580487804878061</c:v>
                </c:pt>
                <c:pt idx="29">
                  <c:v>76.582926829268303</c:v>
                </c:pt>
                <c:pt idx="30">
                  <c:v>76.636585365853662</c:v>
                </c:pt>
                <c:pt idx="31">
                  <c:v>76.836585365853665</c:v>
                </c:pt>
                <c:pt idx="32">
                  <c:v>76.936585365853659</c:v>
                </c:pt>
                <c:pt idx="33">
                  <c:v>77.036585365853668</c:v>
                </c:pt>
                <c:pt idx="34">
                  <c:v>77.487804878048777</c:v>
                </c:pt>
                <c:pt idx="35">
                  <c:v>77.487804878048777</c:v>
                </c:pt>
                <c:pt idx="36">
                  <c:v>77.68780487804878</c:v>
                </c:pt>
                <c:pt idx="37">
                  <c:v>77.987804878048792</c:v>
                </c:pt>
                <c:pt idx="38">
                  <c:v>78.03902439024391</c:v>
                </c:pt>
                <c:pt idx="39">
                  <c:v>78.390243902439025</c:v>
                </c:pt>
                <c:pt idx="40">
                  <c:v>78.541463414634151</c:v>
                </c:pt>
                <c:pt idx="41">
                  <c:v>78.641463414634146</c:v>
                </c:pt>
                <c:pt idx="42">
                  <c:v>78.741463414634154</c:v>
                </c:pt>
                <c:pt idx="43">
                  <c:v>78.741463414634154</c:v>
                </c:pt>
                <c:pt idx="44">
                  <c:v>78.841463414634148</c:v>
                </c:pt>
                <c:pt idx="45">
                  <c:v>78.690243902439036</c:v>
                </c:pt>
                <c:pt idx="46">
                  <c:v>78.53902439024391</c:v>
                </c:pt>
                <c:pt idx="47">
                  <c:v>78.53902439024391</c:v>
                </c:pt>
                <c:pt idx="48">
                  <c:v>78.639024390243918</c:v>
                </c:pt>
                <c:pt idx="49">
                  <c:v>78.787804878048775</c:v>
                </c:pt>
                <c:pt idx="50">
                  <c:v>77.280487804878064</c:v>
                </c:pt>
              </c:numCache>
            </c:numRef>
          </c:yVal>
          <c:smooth val="0"/>
          <c:extLst>
            <c:ext xmlns:c16="http://schemas.microsoft.com/office/drawing/2014/chart" uri="{C3380CC4-5D6E-409C-BE32-E72D297353CC}">
              <c16:uniqueId val="{00000001-B904-5E4D-A15E-72896382231C}"/>
            </c:ext>
          </c:extLst>
        </c:ser>
        <c:ser>
          <c:idx val="2"/>
          <c:order val="2"/>
          <c:tx>
            <c:v>AUT</c:v>
          </c:tx>
          <c:spPr>
            <a:ln w="19050" cap="rnd">
              <a:solidFill>
                <a:schemeClr val="accent3"/>
              </a:solidFill>
              <a:round/>
            </a:ln>
            <a:effectLst/>
          </c:spPr>
          <c:marker>
            <c:symbol val="none"/>
          </c:marker>
          <c:xVal>
            <c:numRef>
              <c:f>'LE &amp; HC'!$C$6:$BA$6</c:f>
              <c:numCache>
                <c:formatCode>_(* #,##0_);_(* \(#,##0\);_(* "-"??_);_(@_)</c:formatCode>
                <c:ptCount val="51"/>
                <c:pt idx="0">
                  <c:v>173.39099999999999</c:v>
                </c:pt>
                <c:pt idx="1">
                  <c:v>189.27099999999999</c:v>
                </c:pt>
                <c:pt idx="2">
                  <c:v>209.23599999999999</c:v>
                </c:pt>
                <c:pt idx="3">
                  <c:v>237.846</c:v>
                </c:pt>
                <c:pt idx="4">
                  <c:v>283.17</c:v>
                </c:pt>
                <c:pt idx="5">
                  <c:v>387.06599999999997</c:v>
                </c:pt>
                <c:pt idx="6">
                  <c:v>439.48899999999998</c:v>
                </c:pt>
                <c:pt idx="7">
                  <c:v>486.17099999999999</c:v>
                </c:pt>
                <c:pt idx="8">
                  <c:v>545.91999999999996</c:v>
                </c:pt>
                <c:pt idx="9">
                  <c:v>624.62900000000002</c:v>
                </c:pt>
                <c:pt idx="10">
                  <c:v>710.87400000000002</c:v>
                </c:pt>
                <c:pt idx="11">
                  <c:v>659.71799999999996</c:v>
                </c:pt>
                <c:pt idx="12">
                  <c:v>704.08100000000002</c:v>
                </c:pt>
                <c:pt idx="13">
                  <c:v>736.37300000000005</c:v>
                </c:pt>
                <c:pt idx="14">
                  <c:v>770.30100000000004</c:v>
                </c:pt>
                <c:pt idx="15">
                  <c:v>828.94799999999998</c:v>
                </c:pt>
                <c:pt idx="16">
                  <c:v>889.34900000000005</c:v>
                </c:pt>
                <c:pt idx="17">
                  <c:v>982.73199999999997</c:v>
                </c:pt>
                <c:pt idx="18">
                  <c:v>1051.1420000000001</c:v>
                </c:pt>
                <c:pt idx="19">
                  <c:v>1162.7660000000001</c:v>
                </c:pt>
                <c:pt idx="20">
                  <c:v>1482.2809999999999</c:v>
                </c:pt>
                <c:pt idx="21">
                  <c:v>1585.7760000000001</c:v>
                </c:pt>
                <c:pt idx="22">
                  <c:v>1706.8579999999999</c:v>
                </c:pt>
                <c:pt idx="23">
                  <c:v>1849.904</c:v>
                </c:pt>
                <c:pt idx="24">
                  <c:v>2017.289</c:v>
                </c:pt>
                <c:pt idx="25">
                  <c:v>2086.13</c:v>
                </c:pt>
                <c:pt idx="26">
                  <c:v>2160.5189999999998</c:v>
                </c:pt>
                <c:pt idx="27">
                  <c:v>2265.2139999999999</c:v>
                </c:pt>
                <c:pt idx="28">
                  <c:v>2428.152</c:v>
                </c:pt>
                <c:pt idx="29">
                  <c:v>2569.3440000000001</c:v>
                </c:pt>
                <c:pt idx="30">
                  <c:v>2803.9050000000002</c:v>
                </c:pt>
                <c:pt idx="31">
                  <c:v>2859.0740000000001</c:v>
                </c:pt>
                <c:pt idx="32">
                  <c:v>3101.0210000000002</c:v>
                </c:pt>
                <c:pt idx="33">
                  <c:v>3198.0010000000002</c:v>
                </c:pt>
                <c:pt idx="34">
                  <c:v>3410.9740000000002</c:v>
                </c:pt>
                <c:pt idx="35">
                  <c:v>3475.8679999999999</c:v>
                </c:pt>
                <c:pt idx="36">
                  <c:v>3634.95</c:v>
                </c:pt>
                <c:pt idx="37">
                  <c:v>3795.6419999999998</c:v>
                </c:pt>
                <c:pt idx="38">
                  <c:v>4009.3069999999998</c:v>
                </c:pt>
                <c:pt idx="39">
                  <c:v>4090.2089999999998</c:v>
                </c:pt>
                <c:pt idx="40">
                  <c:v>4258.99</c:v>
                </c:pt>
                <c:pt idx="41">
                  <c:v>4345.1580000000004</c:v>
                </c:pt>
                <c:pt idx="42">
                  <c:v>4588.3440000000001</c:v>
                </c:pt>
                <c:pt idx="43">
                  <c:v>4767.0829999999996</c:v>
                </c:pt>
                <c:pt idx="44">
                  <c:v>4858.3320000000003</c:v>
                </c:pt>
                <c:pt idx="45">
                  <c:v>4943.5159999999996</c:v>
                </c:pt>
                <c:pt idx="46">
                  <c:v>5195.5320000000002</c:v>
                </c:pt>
                <c:pt idx="47">
                  <c:v>5315.3549999999996</c:v>
                </c:pt>
                <c:pt idx="48">
                  <c:v>5518.5379999999996</c:v>
                </c:pt>
                <c:pt idx="49">
                  <c:v>5624.0140000000001</c:v>
                </c:pt>
                <c:pt idx="50">
                  <c:v>5882.7449999999999</c:v>
                </c:pt>
              </c:numCache>
            </c:numRef>
          </c:xVal>
          <c:yVal>
            <c:numRef>
              <c:f>'LE &amp; HC'!$C$7:$BA$7</c:f>
              <c:numCache>
                <c:formatCode>_(* #,##0.0_);_(* \(#,##0.0\);_(* "-"??_);_(@_)</c:formatCode>
                <c:ptCount val="51"/>
                <c:pt idx="0">
                  <c:v>69.91463414634147</c:v>
                </c:pt>
                <c:pt idx="1">
                  <c:v>70.114634146341473</c:v>
                </c:pt>
                <c:pt idx="2">
                  <c:v>70.463414634146346</c:v>
                </c:pt>
                <c:pt idx="3">
                  <c:v>71.014634146341464</c:v>
                </c:pt>
                <c:pt idx="4">
                  <c:v>71.012195121951223</c:v>
                </c:pt>
                <c:pt idx="5">
                  <c:v>71.114634146341487</c:v>
                </c:pt>
                <c:pt idx="6">
                  <c:v>71.565853658536582</c:v>
                </c:pt>
                <c:pt idx="7">
                  <c:v>71.91463414634147</c:v>
                </c:pt>
                <c:pt idx="8">
                  <c:v>72.012195121951223</c:v>
                </c:pt>
                <c:pt idx="9">
                  <c:v>72.312195121951234</c:v>
                </c:pt>
                <c:pt idx="10">
                  <c:v>72.463414634146346</c:v>
                </c:pt>
                <c:pt idx="11">
                  <c:v>72.81219512195122</c:v>
                </c:pt>
                <c:pt idx="12">
                  <c:v>72.960975609756105</c:v>
                </c:pt>
                <c:pt idx="13">
                  <c:v>73.012195121951237</c:v>
                </c:pt>
                <c:pt idx="14">
                  <c:v>73.612195121951231</c:v>
                </c:pt>
                <c:pt idx="15">
                  <c:v>73.814634146341476</c:v>
                </c:pt>
                <c:pt idx="16">
                  <c:v>74.317073170731717</c:v>
                </c:pt>
                <c:pt idx="17">
                  <c:v>74.768292682926841</c:v>
                </c:pt>
                <c:pt idx="18">
                  <c:v>75.217073170731709</c:v>
                </c:pt>
                <c:pt idx="19">
                  <c:v>75.265853658536599</c:v>
                </c:pt>
                <c:pt idx="20">
                  <c:v>75.568292682926852</c:v>
                </c:pt>
                <c:pt idx="21">
                  <c:v>75.6170731707317</c:v>
                </c:pt>
                <c:pt idx="22">
                  <c:v>75.817073170731717</c:v>
                </c:pt>
                <c:pt idx="23">
                  <c:v>76.068292682926838</c:v>
                </c:pt>
                <c:pt idx="24">
                  <c:v>76.419512195121953</c:v>
                </c:pt>
                <c:pt idx="25">
                  <c:v>76.668292682926847</c:v>
                </c:pt>
                <c:pt idx="26">
                  <c:v>76.870731707317077</c:v>
                </c:pt>
                <c:pt idx="27">
                  <c:v>77.319512195121959</c:v>
                </c:pt>
                <c:pt idx="28">
                  <c:v>77.670731707317088</c:v>
                </c:pt>
                <c:pt idx="29">
                  <c:v>77.875609756097575</c:v>
                </c:pt>
                <c:pt idx="30">
                  <c:v>78.126829268292695</c:v>
                </c:pt>
                <c:pt idx="31">
                  <c:v>78.575609756097563</c:v>
                </c:pt>
                <c:pt idx="32">
                  <c:v>78.678048780487828</c:v>
                </c:pt>
                <c:pt idx="33">
                  <c:v>78.631707317073179</c:v>
                </c:pt>
                <c:pt idx="34">
                  <c:v>79.180487804878055</c:v>
                </c:pt>
                <c:pt idx="35">
                  <c:v>79.331707317073182</c:v>
                </c:pt>
                <c:pt idx="36">
                  <c:v>79.880487804878058</c:v>
                </c:pt>
                <c:pt idx="37">
                  <c:v>80.180487804878055</c:v>
                </c:pt>
                <c:pt idx="38">
                  <c:v>80.431707317073176</c:v>
                </c:pt>
                <c:pt idx="39">
                  <c:v>80.331707317073182</c:v>
                </c:pt>
                <c:pt idx="40">
                  <c:v>80.580487804878061</c:v>
                </c:pt>
                <c:pt idx="41">
                  <c:v>80.982926829268294</c:v>
                </c:pt>
                <c:pt idx="42">
                  <c:v>80.936585365853674</c:v>
                </c:pt>
                <c:pt idx="43">
                  <c:v>81.136585365853662</c:v>
                </c:pt>
                <c:pt idx="44">
                  <c:v>81.490243902439033</c:v>
                </c:pt>
                <c:pt idx="45">
                  <c:v>81.190243902439036</c:v>
                </c:pt>
                <c:pt idx="46">
                  <c:v>81.64146341463416</c:v>
                </c:pt>
                <c:pt idx="47">
                  <c:v>81.643902439024401</c:v>
                </c:pt>
                <c:pt idx="48">
                  <c:v>81.692682926829278</c:v>
                </c:pt>
                <c:pt idx="49">
                  <c:v>81.895121951219508</c:v>
                </c:pt>
                <c:pt idx="50">
                  <c:v>81.192682926829278</c:v>
                </c:pt>
              </c:numCache>
            </c:numRef>
          </c:yVal>
          <c:smooth val="0"/>
          <c:extLst>
            <c:ext xmlns:c16="http://schemas.microsoft.com/office/drawing/2014/chart" uri="{C3380CC4-5D6E-409C-BE32-E72D297353CC}">
              <c16:uniqueId val="{00000002-B904-5E4D-A15E-72896382231C}"/>
            </c:ext>
          </c:extLst>
        </c:ser>
        <c:ser>
          <c:idx val="3"/>
          <c:order val="3"/>
          <c:tx>
            <c:v>BEL</c:v>
          </c:tx>
          <c:spPr>
            <a:ln w="19050" cap="rnd">
              <a:solidFill>
                <a:schemeClr val="accent4"/>
              </a:solidFill>
              <a:round/>
            </a:ln>
            <a:effectLst/>
          </c:spPr>
          <c:marker>
            <c:symbol val="none"/>
          </c:marker>
          <c:xVal>
            <c:numRef>
              <c:f>'LE &amp; HC'!$C$8:$BA$8</c:f>
              <c:numCache>
                <c:formatCode>_(* #,##0_);_(* \(#,##0\);_(* "-"??_);_(@_)</c:formatCode>
                <c:ptCount val="51"/>
                <c:pt idx="0">
                  <c:v>149.57300000000001</c:v>
                </c:pt>
                <c:pt idx="1">
                  <c:v>164.899</c:v>
                </c:pt>
                <c:pt idx="2">
                  <c:v>186.303</c:v>
                </c:pt>
                <c:pt idx="3">
                  <c:v>224.43799999999999</c:v>
                </c:pt>
                <c:pt idx="4">
                  <c:v>257.39299999999997</c:v>
                </c:pt>
                <c:pt idx="5">
                  <c:v>335.34</c:v>
                </c:pt>
                <c:pt idx="6">
                  <c:v>384.68700000000001</c:v>
                </c:pt>
                <c:pt idx="7">
                  <c:v>446.14800000000002</c:v>
                </c:pt>
                <c:pt idx="8">
                  <c:v>502.70800000000003</c:v>
                </c:pt>
                <c:pt idx="9">
                  <c:v>562.93899999999996</c:v>
                </c:pt>
                <c:pt idx="10">
                  <c:v>592.43600000000004</c:v>
                </c:pt>
                <c:pt idx="11">
                  <c:v>668.86300000000006</c:v>
                </c:pt>
                <c:pt idx="12">
                  <c:v>741.74800000000005</c:v>
                </c:pt>
                <c:pt idx="13">
                  <c:v>786.15300000000002</c:v>
                </c:pt>
                <c:pt idx="14">
                  <c:v>813.53899999999999</c:v>
                </c:pt>
                <c:pt idx="15">
                  <c:v>865.86500000000001</c:v>
                </c:pt>
                <c:pt idx="16">
                  <c:v>944.82399999999996</c:v>
                </c:pt>
                <c:pt idx="17">
                  <c:v>1009.692</c:v>
                </c:pt>
                <c:pt idx="18">
                  <c:v>1111.7829999999999</c:v>
                </c:pt>
                <c:pt idx="19">
                  <c:v>1203.71</c:v>
                </c:pt>
                <c:pt idx="20">
                  <c:v>1301.9079999999999</c:v>
                </c:pt>
                <c:pt idx="21">
                  <c:v>1421.009</c:v>
                </c:pt>
                <c:pt idx="22">
                  <c:v>1525.7159999999999</c:v>
                </c:pt>
                <c:pt idx="23">
                  <c:v>1583.7080000000001</c:v>
                </c:pt>
                <c:pt idx="24">
                  <c:v>1621.74</c:v>
                </c:pt>
                <c:pt idx="25">
                  <c:v>1670.748</c:v>
                </c:pt>
                <c:pt idx="26">
                  <c:v>1768.0909999999999</c:v>
                </c:pt>
                <c:pt idx="27">
                  <c:v>1814.866</c:v>
                </c:pt>
                <c:pt idx="28">
                  <c:v>1881.66</c:v>
                </c:pt>
                <c:pt idx="29">
                  <c:v>2011.684</c:v>
                </c:pt>
                <c:pt idx="30">
                  <c:v>2298.1860000000001</c:v>
                </c:pt>
                <c:pt idx="31">
                  <c:v>2404.2139999999999</c:v>
                </c:pt>
                <c:pt idx="32">
                  <c:v>2644.145</c:v>
                </c:pt>
                <c:pt idx="33">
                  <c:v>2902.7759999999998</c:v>
                </c:pt>
                <c:pt idx="34">
                  <c:v>3086.2040000000002</c:v>
                </c:pt>
                <c:pt idx="35">
                  <c:v>3104.1729999999998</c:v>
                </c:pt>
                <c:pt idx="36">
                  <c:v>3195.3609999999999</c:v>
                </c:pt>
                <c:pt idx="37">
                  <c:v>3307.5770000000002</c:v>
                </c:pt>
                <c:pt idx="38">
                  <c:v>3545.0859999999998</c:v>
                </c:pt>
                <c:pt idx="39">
                  <c:v>3711.279</c:v>
                </c:pt>
                <c:pt idx="40">
                  <c:v>3908.473</c:v>
                </c:pt>
                <c:pt idx="41">
                  <c:v>4053.8829999999998</c:v>
                </c:pt>
                <c:pt idx="42">
                  <c:v>4233.076</c:v>
                </c:pt>
                <c:pt idx="43">
                  <c:v>4430.7290000000003</c:v>
                </c:pt>
                <c:pt idx="44">
                  <c:v>4580.0640000000003</c:v>
                </c:pt>
                <c:pt idx="45">
                  <c:v>4807.3999999999996</c:v>
                </c:pt>
                <c:pt idx="46">
                  <c:v>4998.9979999999996</c:v>
                </c:pt>
                <c:pt idx="47">
                  <c:v>5121.1859999999997</c:v>
                </c:pt>
                <c:pt idx="48">
                  <c:v>5315.1940000000004</c:v>
                </c:pt>
                <c:pt idx="49">
                  <c:v>5352.8710000000001</c:v>
                </c:pt>
                <c:pt idx="50">
                  <c:v>5274.0910000000003</c:v>
                </c:pt>
              </c:numCache>
            </c:numRef>
          </c:xVal>
          <c:yVal>
            <c:numRef>
              <c:f>'LE &amp; HC'!$C$9:$BA$9</c:f>
              <c:numCache>
                <c:formatCode>_(* #,##0.0_);_(* \(#,##0.0\);_(* "-"??_);_(@_)</c:formatCode>
                <c:ptCount val="51"/>
                <c:pt idx="0">
                  <c:v>70.971951219512206</c:v>
                </c:pt>
                <c:pt idx="1">
                  <c:v>71.060487804878065</c:v>
                </c:pt>
                <c:pt idx="2">
                  <c:v>71.405121951219513</c:v>
                </c:pt>
                <c:pt idx="3">
                  <c:v>71.635365853658556</c:v>
                </c:pt>
                <c:pt idx="4">
                  <c:v>71.985853658536584</c:v>
                </c:pt>
                <c:pt idx="5">
                  <c:v>71.97121951219512</c:v>
                </c:pt>
                <c:pt idx="6">
                  <c:v>72.119756097560995</c:v>
                </c:pt>
                <c:pt idx="7">
                  <c:v>72.773902439024411</c:v>
                </c:pt>
                <c:pt idx="8">
                  <c:v>72.698048780487809</c:v>
                </c:pt>
                <c:pt idx="9">
                  <c:v>73.193658536585374</c:v>
                </c:pt>
                <c:pt idx="10">
                  <c:v>73.207073170731718</c:v>
                </c:pt>
                <c:pt idx="11">
                  <c:v>73.621707317073188</c:v>
                </c:pt>
                <c:pt idx="12">
                  <c:v>73.888048780487821</c:v>
                </c:pt>
                <c:pt idx="13">
                  <c:v>73.869024390243908</c:v>
                </c:pt>
                <c:pt idx="14">
                  <c:v>74.404878048780489</c:v>
                </c:pt>
                <c:pt idx="15">
                  <c:v>74.520243902439034</c:v>
                </c:pt>
                <c:pt idx="16">
                  <c:v>74.731707317073187</c:v>
                </c:pt>
                <c:pt idx="17">
                  <c:v>75.365853658536594</c:v>
                </c:pt>
                <c:pt idx="18">
                  <c:v>75.565853658536597</c:v>
                </c:pt>
                <c:pt idx="19">
                  <c:v>75.63268292682929</c:v>
                </c:pt>
                <c:pt idx="20">
                  <c:v>76.051951219512205</c:v>
                </c:pt>
                <c:pt idx="21">
                  <c:v>76.192195121951229</c:v>
                </c:pt>
                <c:pt idx="22">
                  <c:v>76.351219512195129</c:v>
                </c:pt>
                <c:pt idx="23">
                  <c:v>76.345365853658535</c:v>
                </c:pt>
                <c:pt idx="24">
                  <c:v>76.691707317073181</c:v>
                </c:pt>
                <c:pt idx="25">
                  <c:v>76.84073170731709</c:v>
                </c:pt>
                <c:pt idx="26">
                  <c:v>77.187317073170732</c:v>
                </c:pt>
                <c:pt idx="27">
                  <c:v>77.370731707317091</c:v>
                </c:pt>
                <c:pt idx="28">
                  <c:v>77.473170731707327</c:v>
                </c:pt>
                <c:pt idx="29">
                  <c:v>77.619512195121956</c:v>
                </c:pt>
                <c:pt idx="30">
                  <c:v>77.721951219512192</c:v>
                </c:pt>
                <c:pt idx="31">
                  <c:v>77.973170731707341</c:v>
                </c:pt>
                <c:pt idx="32">
                  <c:v>78.075609756097577</c:v>
                </c:pt>
                <c:pt idx="33">
                  <c:v>78.129268292682923</c:v>
                </c:pt>
                <c:pt idx="34">
                  <c:v>78.878048780487802</c:v>
                </c:pt>
                <c:pt idx="35">
                  <c:v>78.980487804878067</c:v>
                </c:pt>
                <c:pt idx="36">
                  <c:v>79.380487804878044</c:v>
                </c:pt>
                <c:pt idx="37">
                  <c:v>79.782926829268305</c:v>
                </c:pt>
                <c:pt idx="38">
                  <c:v>79.680487804878055</c:v>
                </c:pt>
                <c:pt idx="39">
                  <c:v>80.034146341463412</c:v>
                </c:pt>
                <c:pt idx="40">
                  <c:v>80.182926829268297</c:v>
                </c:pt>
                <c:pt idx="41">
                  <c:v>80.585365853658544</c:v>
                </c:pt>
                <c:pt idx="42">
                  <c:v>80.385365853658541</c:v>
                </c:pt>
                <c:pt idx="43">
                  <c:v>80.587804878048786</c:v>
                </c:pt>
                <c:pt idx="44">
                  <c:v>81.287804878048775</c:v>
                </c:pt>
                <c:pt idx="45">
                  <c:v>80.992682926829289</c:v>
                </c:pt>
                <c:pt idx="46">
                  <c:v>81.439024390243901</c:v>
                </c:pt>
                <c:pt idx="47">
                  <c:v>81.492682926829275</c:v>
                </c:pt>
                <c:pt idx="48">
                  <c:v>81.595121951219525</c:v>
                </c:pt>
                <c:pt idx="49">
                  <c:v>81.995121951219517</c:v>
                </c:pt>
                <c:pt idx="50">
                  <c:v>80.795121951219514</c:v>
                </c:pt>
              </c:numCache>
            </c:numRef>
          </c:yVal>
          <c:smooth val="0"/>
          <c:extLst>
            <c:ext xmlns:c16="http://schemas.microsoft.com/office/drawing/2014/chart" uri="{C3380CC4-5D6E-409C-BE32-E72D297353CC}">
              <c16:uniqueId val="{00000003-B904-5E4D-A15E-72896382231C}"/>
            </c:ext>
          </c:extLst>
        </c:ser>
        <c:ser>
          <c:idx val="4"/>
          <c:order val="4"/>
          <c:tx>
            <c:v>CAN</c:v>
          </c:tx>
          <c:spPr>
            <a:ln w="19050" cap="rnd">
              <a:solidFill>
                <a:schemeClr val="accent5"/>
              </a:solidFill>
              <a:round/>
            </a:ln>
            <a:effectLst/>
          </c:spPr>
          <c:marker>
            <c:symbol val="none"/>
          </c:marker>
          <c:xVal>
            <c:numRef>
              <c:f>'LE &amp; HC'!$C$10:$BA$10</c:f>
              <c:numCache>
                <c:formatCode>_(* #,##0_);_(* \(#,##0\);_(* "-"??_);_(@_)</c:formatCode>
                <c:ptCount val="51"/>
                <c:pt idx="0">
                  <c:v>273.226</c:v>
                </c:pt>
                <c:pt idx="1">
                  <c:v>313.39100000000002</c:v>
                </c:pt>
                <c:pt idx="2">
                  <c:v>338.22199999999998</c:v>
                </c:pt>
                <c:pt idx="3">
                  <c:v>366.733</c:v>
                </c:pt>
                <c:pt idx="4">
                  <c:v>420.19600000000003</c:v>
                </c:pt>
                <c:pt idx="5">
                  <c:v>487.49700000000001</c:v>
                </c:pt>
                <c:pt idx="6">
                  <c:v>543.33699999999999</c:v>
                </c:pt>
                <c:pt idx="7">
                  <c:v>580.80799999999999</c:v>
                </c:pt>
                <c:pt idx="8">
                  <c:v>624.79600000000005</c:v>
                </c:pt>
                <c:pt idx="9">
                  <c:v>692.26900000000001</c:v>
                </c:pt>
                <c:pt idx="10">
                  <c:v>791.81200000000001</c:v>
                </c:pt>
                <c:pt idx="11">
                  <c:v>898.80700000000002</c:v>
                </c:pt>
                <c:pt idx="12">
                  <c:v>996.08600000000001</c:v>
                </c:pt>
                <c:pt idx="13">
                  <c:v>1066.7460000000001</c:v>
                </c:pt>
                <c:pt idx="14">
                  <c:v>1135.02</c:v>
                </c:pt>
                <c:pt idx="15">
                  <c:v>1212.8499999999999</c:v>
                </c:pt>
                <c:pt idx="16">
                  <c:v>1278.816</c:v>
                </c:pt>
                <c:pt idx="17">
                  <c:v>1357.453</c:v>
                </c:pt>
                <c:pt idx="18">
                  <c:v>1461.3</c:v>
                </c:pt>
                <c:pt idx="19">
                  <c:v>1579.5429999999999</c:v>
                </c:pt>
                <c:pt idx="20">
                  <c:v>1699.7739999999999</c:v>
                </c:pt>
                <c:pt idx="21">
                  <c:v>1805.2090000000001</c:v>
                </c:pt>
                <c:pt idx="22">
                  <c:v>1897.4559999999999</c:v>
                </c:pt>
                <c:pt idx="23">
                  <c:v>1930.8889999999999</c:v>
                </c:pt>
                <c:pt idx="24">
                  <c:v>1962.1959999999999</c:v>
                </c:pt>
                <c:pt idx="25">
                  <c:v>1984.944</c:v>
                </c:pt>
                <c:pt idx="26">
                  <c:v>1999.778</c:v>
                </c:pt>
                <c:pt idx="27">
                  <c:v>2091.9969999999998</c:v>
                </c:pt>
                <c:pt idx="28">
                  <c:v>2200.4679999999998</c:v>
                </c:pt>
                <c:pt idx="29">
                  <c:v>2278.2539999999999</c:v>
                </c:pt>
                <c:pt idx="30">
                  <c:v>2450.5929999999998</c:v>
                </c:pt>
                <c:pt idx="31">
                  <c:v>2624.2930000000001</c:v>
                </c:pt>
                <c:pt idx="32">
                  <c:v>2758.0650000000001</c:v>
                </c:pt>
                <c:pt idx="33">
                  <c:v>2914.2060000000001</c:v>
                </c:pt>
                <c:pt idx="34">
                  <c:v>3122.3960000000002</c:v>
                </c:pt>
                <c:pt idx="35">
                  <c:v>3291.9119999999998</c:v>
                </c:pt>
                <c:pt idx="36">
                  <c:v>3486.6210000000001</c:v>
                </c:pt>
                <c:pt idx="37">
                  <c:v>3709.6149999999998</c:v>
                </c:pt>
                <c:pt idx="38">
                  <c:v>3849.5439999999999</c:v>
                </c:pt>
                <c:pt idx="39">
                  <c:v>3945.873</c:v>
                </c:pt>
                <c:pt idx="40">
                  <c:v>4155.5290000000005</c:v>
                </c:pt>
                <c:pt idx="41">
                  <c:v>4228.9620000000004</c:v>
                </c:pt>
                <c:pt idx="42">
                  <c:v>4336.2489999999998</c:v>
                </c:pt>
                <c:pt idx="43">
                  <c:v>4428.7529999999997</c:v>
                </c:pt>
                <c:pt idx="44">
                  <c:v>4536.8100000000004</c:v>
                </c:pt>
                <c:pt idx="45">
                  <c:v>4635.2849999999999</c:v>
                </c:pt>
                <c:pt idx="46">
                  <c:v>5044.2749999999996</c:v>
                </c:pt>
                <c:pt idx="47">
                  <c:v>5150.47</c:v>
                </c:pt>
                <c:pt idx="48">
                  <c:v>5308.3559999999998</c:v>
                </c:pt>
                <c:pt idx="49">
                  <c:v>5189.7209999999995</c:v>
                </c:pt>
                <c:pt idx="50">
                  <c:v>5828.3239999999996</c:v>
                </c:pt>
              </c:numCache>
            </c:numRef>
          </c:xVal>
          <c:yVal>
            <c:numRef>
              <c:f>'LE &amp; HC'!$C$11:$BA$11</c:f>
              <c:numCache>
                <c:formatCode>_(* #,##0.0_);_(* \(#,##0.0\);_(* "-"??_);_(@_)</c:formatCode>
                <c:ptCount val="51"/>
                <c:pt idx="0">
                  <c:v>72.700487804878051</c:v>
                </c:pt>
                <c:pt idx="1">
                  <c:v>73.029268292682929</c:v>
                </c:pt>
                <c:pt idx="2">
                  <c:v>72.933902439024394</c:v>
                </c:pt>
                <c:pt idx="3">
                  <c:v>73.162682926829277</c:v>
                </c:pt>
                <c:pt idx="4">
                  <c:v>73.237560975609767</c:v>
                </c:pt>
                <c:pt idx="5">
                  <c:v>73.521707317073165</c:v>
                </c:pt>
                <c:pt idx="6">
                  <c:v>73.856097560975613</c:v>
                </c:pt>
                <c:pt idx="7">
                  <c:v>74.215609756097564</c:v>
                </c:pt>
                <c:pt idx="8">
                  <c:v>74.529756097560977</c:v>
                </c:pt>
                <c:pt idx="9">
                  <c:v>74.866341463414642</c:v>
                </c:pt>
                <c:pt idx="10">
                  <c:v>75.078048780487805</c:v>
                </c:pt>
                <c:pt idx="11">
                  <c:v>75.463414634146346</c:v>
                </c:pt>
                <c:pt idx="12">
                  <c:v>75.763414634146343</c:v>
                </c:pt>
                <c:pt idx="13">
                  <c:v>76.065853658536597</c:v>
                </c:pt>
                <c:pt idx="14">
                  <c:v>76.217073170731723</c:v>
                </c:pt>
                <c:pt idx="15">
                  <c:v>76.368292682926835</c:v>
                </c:pt>
                <c:pt idx="16">
                  <c:v>76.519512195121962</c:v>
                </c:pt>
                <c:pt idx="17">
                  <c:v>76.719512195121951</c:v>
                </c:pt>
                <c:pt idx="18">
                  <c:v>76.919512195121953</c:v>
                </c:pt>
                <c:pt idx="19">
                  <c:v>77.11951219512197</c:v>
                </c:pt>
                <c:pt idx="20">
                  <c:v>77.421951219512209</c:v>
                </c:pt>
                <c:pt idx="21">
                  <c:v>77.621951219512198</c:v>
                </c:pt>
                <c:pt idx="22">
                  <c:v>77.724390243902448</c:v>
                </c:pt>
                <c:pt idx="23">
                  <c:v>77.824390243902457</c:v>
                </c:pt>
                <c:pt idx="24">
                  <c:v>77.826829268292698</c:v>
                </c:pt>
                <c:pt idx="25">
                  <c:v>78.029268292682943</c:v>
                </c:pt>
                <c:pt idx="26">
                  <c:v>78.180487804878055</c:v>
                </c:pt>
                <c:pt idx="27">
                  <c:v>78.431707317073176</c:v>
                </c:pt>
                <c:pt idx="28">
                  <c:v>78.634146341463421</c:v>
                </c:pt>
                <c:pt idx="29">
                  <c:v>78.885365853658527</c:v>
                </c:pt>
                <c:pt idx="30">
                  <c:v>79.136585365853662</c:v>
                </c:pt>
                <c:pt idx="31">
                  <c:v>79.339024390243921</c:v>
                </c:pt>
                <c:pt idx="32">
                  <c:v>79.490243902439019</c:v>
                </c:pt>
                <c:pt idx="33">
                  <c:v>79.741463414634168</c:v>
                </c:pt>
                <c:pt idx="34">
                  <c:v>79.892682926829281</c:v>
                </c:pt>
                <c:pt idx="35">
                  <c:v>80.192682926829278</c:v>
                </c:pt>
                <c:pt idx="36">
                  <c:v>80.34390243902439</c:v>
                </c:pt>
                <c:pt idx="37">
                  <c:v>80.543902439024407</c:v>
                </c:pt>
                <c:pt idx="38">
                  <c:v>80.695121951219519</c:v>
                </c:pt>
                <c:pt idx="39">
                  <c:v>80.995121951219517</c:v>
                </c:pt>
                <c:pt idx="40">
                  <c:v>81.246341463414637</c:v>
                </c:pt>
                <c:pt idx="41">
                  <c:v>81.448780487804882</c:v>
                </c:pt>
                <c:pt idx="42">
                  <c:v>81.648780487804885</c:v>
                </c:pt>
                <c:pt idx="43">
                  <c:v>81.748780487804893</c:v>
                </c:pt>
                <c:pt idx="44">
                  <c:v>81.8</c:v>
                </c:pt>
                <c:pt idx="45">
                  <c:v>81.900000000000006</c:v>
                </c:pt>
                <c:pt idx="46">
                  <c:v>81.900000000000006</c:v>
                </c:pt>
                <c:pt idx="47">
                  <c:v>81.900000000000006</c:v>
                </c:pt>
                <c:pt idx="48">
                  <c:v>82.048780487804876</c:v>
                </c:pt>
                <c:pt idx="49">
                  <c:v>82.048780487804876</c:v>
                </c:pt>
                <c:pt idx="50">
                  <c:v>81.748780487804893</c:v>
                </c:pt>
              </c:numCache>
            </c:numRef>
          </c:yVal>
          <c:smooth val="0"/>
          <c:extLst>
            <c:ext xmlns:c16="http://schemas.microsoft.com/office/drawing/2014/chart" uri="{C3380CC4-5D6E-409C-BE32-E72D297353CC}">
              <c16:uniqueId val="{00000004-B904-5E4D-A15E-72896382231C}"/>
            </c:ext>
          </c:extLst>
        </c:ser>
        <c:ser>
          <c:idx val="5"/>
          <c:order val="5"/>
          <c:tx>
            <c:v>CZE</c:v>
          </c:tx>
          <c:spPr>
            <a:ln w="19050" cap="rnd">
              <a:solidFill>
                <a:schemeClr val="accent6"/>
              </a:solidFill>
              <a:round/>
            </a:ln>
            <a:effectLst/>
          </c:spPr>
          <c:marker>
            <c:symbol val="none"/>
          </c:marker>
          <c:xVal>
            <c:numRef>
              <c:f>'LE &amp; HC'!$W$12:$BA$12</c:f>
              <c:numCache>
                <c:formatCode>_(* #,##0_);_(* \(#,##0\);_(* "-"??_);_(@_)</c:formatCode>
                <c:ptCount val="31"/>
                <c:pt idx="0">
                  <c:v>490.947</c:v>
                </c:pt>
                <c:pt idx="1">
                  <c:v>438.43299999999999</c:v>
                </c:pt>
                <c:pt idx="2">
                  <c:v>462.649</c:v>
                </c:pt>
                <c:pt idx="3">
                  <c:v>658.26300000000003</c:v>
                </c:pt>
                <c:pt idx="4">
                  <c:v>725.05600000000004</c:v>
                </c:pt>
                <c:pt idx="5">
                  <c:v>808.18200000000002</c:v>
                </c:pt>
                <c:pt idx="6">
                  <c:v>858.84699999999998</c:v>
                </c:pt>
                <c:pt idx="7">
                  <c:v>869.44200000000001</c:v>
                </c:pt>
                <c:pt idx="8">
                  <c:v>888.94899999999996</c:v>
                </c:pt>
                <c:pt idx="9">
                  <c:v>951.85400000000004</c:v>
                </c:pt>
                <c:pt idx="10">
                  <c:v>1026.0239999999999</c:v>
                </c:pt>
                <c:pt idx="11">
                  <c:v>1160.2470000000001</c:v>
                </c:pt>
                <c:pt idx="12">
                  <c:v>1267.68</c:v>
                </c:pt>
                <c:pt idx="13">
                  <c:v>1393.8240000000001</c:v>
                </c:pt>
                <c:pt idx="14">
                  <c:v>1464.059</c:v>
                </c:pt>
                <c:pt idx="15">
                  <c:v>1523.395</c:v>
                </c:pt>
                <c:pt idx="16">
                  <c:v>1560.1859999999999</c:v>
                </c:pt>
                <c:pt idx="17">
                  <c:v>1660.49</c:v>
                </c:pt>
                <c:pt idx="18">
                  <c:v>1822.9369999999999</c:v>
                </c:pt>
                <c:pt idx="19">
                  <c:v>2048.7750000000001</c:v>
                </c:pt>
                <c:pt idx="20">
                  <c:v>2001.9580000000001</c:v>
                </c:pt>
                <c:pt idx="21">
                  <c:v>2041.8989999999999</c:v>
                </c:pt>
                <c:pt idx="22">
                  <c:v>2090.4850000000001</c:v>
                </c:pt>
                <c:pt idx="23">
                  <c:v>2448.529</c:v>
                </c:pt>
                <c:pt idx="24">
                  <c:v>2564.6089999999999</c:v>
                </c:pt>
                <c:pt idx="25">
                  <c:v>2544.8649999999998</c:v>
                </c:pt>
                <c:pt idx="26">
                  <c:v>2670.9690000000001</c:v>
                </c:pt>
                <c:pt idx="27">
                  <c:v>2969.5419999999999</c:v>
                </c:pt>
                <c:pt idx="28">
                  <c:v>3128.5230000000001</c:v>
                </c:pt>
                <c:pt idx="29">
                  <c:v>3272.2240000000002</c:v>
                </c:pt>
                <c:pt idx="30">
                  <c:v>3805.143</c:v>
                </c:pt>
              </c:numCache>
            </c:numRef>
          </c:xVal>
          <c:yVal>
            <c:numRef>
              <c:f>'LE &amp; HC'!$W$13:$BA$13</c:f>
              <c:numCache>
                <c:formatCode>_(* #,##0.0_);_(* \(#,##0.0\);_(* "-"??_);_(@_)</c:formatCode>
                <c:ptCount val="31"/>
                <c:pt idx="0">
                  <c:v>71.383902439024411</c:v>
                </c:pt>
                <c:pt idx="1">
                  <c:v>71.898292682926837</c:v>
                </c:pt>
                <c:pt idx="2">
                  <c:v>72.271707317073179</c:v>
                </c:pt>
                <c:pt idx="3">
                  <c:v>72.767804878048793</c:v>
                </c:pt>
                <c:pt idx="4">
                  <c:v>72.972682926829265</c:v>
                </c:pt>
                <c:pt idx="5">
                  <c:v>73.074878048780505</c:v>
                </c:pt>
                <c:pt idx="6">
                  <c:v>73.714634146341467</c:v>
                </c:pt>
                <c:pt idx="7">
                  <c:v>73.824878048780505</c:v>
                </c:pt>
                <c:pt idx="8">
                  <c:v>74.514634146341464</c:v>
                </c:pt>
                <c:pt idx="9">
                  <c:v>74.668292682926833</c:v>
                </c:pt>
                <c:pt idx="10">
                  <c:v>74.968292682926844</c:v>
                </c:pt>
                <c:pt idx="11">
                  <c:v>75.17317073170733</c:v>
                </c:pt>
                <c:pt idx="12">
                  <c:v>75.221951219512192</c:v>
                </c:pt>
                <c:pt idx="13">
                  <c:v>75.170731707317088</c:v>
                </c:pt>
                <c:pt idx="14">
                  <c:v>75.721951219512206</c:v>
                </c:pt>
                <c:pt idx="15">
                  <c:v>75.924390243902451</c:v>
                </c:pt>
                <c:pt idx="16">
                  <c:v>76.524390243902445</c:v>
                </c:pt>
                <c:pt idx="17">
                  <c:v>76.724390243902462</c:v>
                </c:pt>
                <c:pt idx="18">
                  <c:v>76.975609756097569</c:v>
                </c:pt>
                <c:pt idx="19">
                  <c:v>77.078048780487805</c:v>
                </c:pt>
                <c:pt idx="20">
                  <c:v>77.424390243902451</c:v>
                </c:pt>
                <c:pt idx="21">
                  <c:v>77.873170731707319</c:v>
                </c:pt>
                <c:pt idx="22">
                  <c:v>78.075609756097577</c:v>
                </c:pt>
                <c:pt idx="23">
                  <c:v>78.175609756097558</c:v>
                </c:pt>
                <c:pt idx="24">
                  <c:v>78.824390243902442</c:v>
                </c:pt>
                <c:pt idx="25">
                  <c:v>78.578048780487805</c:v>
                </c:pt>
                <c:pt idx="26">
                  <c:v>79.026829268292687</c:v>
                </c:pt>
                <c:pt idx="27">
                  <c:v>78.978048780487811</c:v>
                </c:pt>
                <c:pt idx="28">
                  <c:v>79.029268292682929</c:v>
                </c:pt>
                <c:pt idx="29">
                  <c:v>79.229268292682946</c:v>
                </c:pt>
                <c:pt idx="30">
                  <c:v>78.22682926829269</c:v>
                </c:pt>
              </c:numCache>
            </c:numRef>
          </c:yVal>
          <c:smooth val="0"/>
          <c:extLst>
            <c:ext xmlns:c16="http://schemas.microsoft.com/office/drawing/2014/chart" uri="{C3380CC4-5D6E-409C-BE32-E72D297353CC}">
              <c16:uniqueId val="{00000005-B904-5E4D-A15E-72896382231C}"/>
            </c:ext>
          </c:extLst>
        </c:ser>
        <c:ser>
          <c:idx val="6"/>
          <c:order val="6"/>
          <c:tx>
            <c:v>DNK</c:v>
          </c:tx>
          <c:spPr>
            <a:ln w="19050" cap="rnd">
              <a:solidFill>
                <a:schemeClr val="accent1">
                  <a:lumMod val="60000"/>
                </a:schemeClr>
              </a:solidFill>
              <a:round/>
            </a:ln>
            <a:effectLst/>
          </c:spPr>
          <c:marker>
            <c:symbol val="none"/>
          </c:marker>
          <c:xVal>
            <c:numRef>
              <c:f>'LE &amp; HC'!$D$14:$BA$14</c:f>
              <c:numCache>
                <c:formatCode>_(* #,##0_);_(* \(#,##0\);_(* "-"??_);_(@_)</c:formatCode>
                <c:ptCount val="50"/>
                <c:pt idx="0">
                  <c:v>338.01299999999998</c:v>
                </c:pt>
                <c:pt idx="1">
                  <c:v>369.39299999999997</c:v>
                </c:pt>
                <c:pt idx="2">
                  <c:v>397.06599999999997</c:v>
                </c:pt>
                <c:pt idx="3">
                  <c:v>458.78</c:v>
                </c:pt>
                <c:pt idx="4">
                  <c:v>508.81400000000002</c:v>
                </c:pt>
                <c:pt idx="5">
                  <c:v>559.68700000000001</c:v>
                </c:pt>
                <c:pt idx="6">
                  <c:v>591.36699999999996</c:v>
                </c:pt>
                <c:pt idx="7">
                  <c:v>659.84299999999996</c:v>
                </c:pt>
                <c:pt idx="8">
                  <c:v>739.09500000000003</c:v>
                </c:pt>
                <c:pt idx="9">
                  <c:v>797.08600000000001</c:v>
                </c:pt>
                <c:pt idx="10">
                  <c:v>871.59199999999998</c:v>
                </c:pt>
                <c:pt idx="11">
                  <c:v>956.10799999999995</c:v>
                </c:pt>
                <c:pt idx="12">
                  <c:v>1003.394</c:v>
                </c:pt>
                <c:pt idx="13">
                  <c:v>1025.308</c:v>
                </c:pt>
                <c:pt idx="14">
                  <c:v>1106.6500000000001</c:v>
                </c:pt>
                <c:pt idx="15">
                  <c:v>1167.596</c:v>
                </c:pt>
                <c:pt idx="16">
                  <c:v>1251.1300000000001</c:v>
                </c:pt>
                <c:pt idx="17">
                  <c:v>1313.355</c:v>
                </c:pt>
                <c:pt idx="18">
                  <c:v>1359.2550000000001</c:v>
                </c:pt>
                <c:pt idx="19">
                  <c:v>1441.5160000000001</c:v>
                </c:pt>
                <c:pt idx="20">
                  <c:v>1484.027</c:v>
                </c:pt>
                <c:pt idx="21">
                  <c:v>1554.3710000000001</c:v>
                </c:pt>
                <c:pt idx="22">
                  <c:v>1646.894</c:v>
                </c:pt>
                <c:pt idx="23">
                  <c:v>1708.511</c:v>
                </c:pt>
                <c:pt idx="24">
                  <c:v>1715.029</c:v>
                </c:pt>
                <c:pt idx="25">
                  <c:v>1813.999</c:v>
                </c:pt>
                <c:pt idx="26">
                  <c:v>1891.682</c:v>
                </c:pt>
                <c:pt idx="27">
                  <c:v>1914.184</c:v>
                </c:pt>
                <c:pt idx="28">
                  <c:v>2181.6689999999999</c:v>
                </c:pt>
                <c:pt idx="29">
                  <c:v>2345.7150000000001</c:v>
                </c:pt>
                <c:pt idx="30">
                  <c:v>2472.3150000000001</c:v>
                </c:pt>
                <c:pt idx="31">
                  <c:v>2711.6680000000001</c:v>
                </c:pt>
                <c:pt idx="32">
                  <c:v>2723.11</c:v>
                </c:pt>
                <c:pt idx="33">
                  <c:v>2920.6439999999998</c:v>
                </c:pt>
                <c:pt idx="34">
                  <c:v>3014.982</c:v>
                </c:pt>
                <c:pt idx="35">
                  <c:v>3289.2220000000002</c:v>
                </c:pt>
                <c:pt idx="36">
                  <c:v>3563.0859999999998</c:v>
                </c:pt>
                <c:pt idx="37">
                  <c:v>3777.7069999999999</c:v>
                </c:pt>
                <c:pt idx="38">
                  <c:v>4016.152</c:v>
                </c:pt>
                <c:pt idx="39">
                  <c:v>4272.3760000000002</c:v>
                </c:pt>
                <c:pt idx="40">
                  <c:v>4274.1419999999998</c:v>
                </c:pt>
                <c:pt idx="41">
                  <c:v>4433.3630000000003</c:v>
                </c:pt>
                <c:pt idx="42">
                  <c:v>4525.6689999999999</c:v>
                </c:pt>
                <c:pt idx="43">
                  <c:v>4597.4589999999998</c:v>
                </c:pt>
                <c:pt idx="44">
                  <c:v>4726.7520000000004</c:v>
                </c:pt>
                <c:pt idx="45">
                  <c:v>4900.9390000000003</c:v>
                </c:pt>
                <c:pt idx="46">
                  <c:v>5112.9589999999998</c:v>
                </c:pt>
                <c:pt idx="47">
                  <c:v>5306.7039999999997</c:v>
                </c:pt>
                <c:pt idx="48">
                  <c:v>5359.7759999999998</c:v>
                </c:pt>
                <c:pt idx="49">
                  <c:v>5693.6509999999998</c:v>
                </c:pt>
              </c:numCache>
            </c:numRef>
          </c:xVal>
          <c:yVal>
            <c:numRef>
              <c:f>'LE &amp; HC'!$D$15:$BA$15</c:f>
              <c:numCache>
                <c:formatCode>_(* #,##0.0_);_(* \(#,##0.0\);_(* "-"??_);_(@_)</c:formatCode>
                <c:ptCount val="50"/>
                <c:pt idx="0">
                  <c:v>73.41463414634147</c:v>
                </c:pt>
                <c:pt idx="1">
                  <c:v>73.439024390243915</c:v>
                </c:pt>
                <c:pt idx="2">
                  <c:v>73.682195121951224</c:v>
                </c:pt>
                <c:pt idx="3">
                  <c:v>73.808292682926833</c:v>
                </c:pt>
                <c:pt idx="4">
                  <c:v>74.075121951219529</c:v>
                </c:pt>
                <c:pt idx="5">
                  <c:v>73.739756097560985</c:v>
                </c:pt>
                <c:pt idx="6">
                  <c:v>74.632439024390266</c:v>
                </c:pt>
                <c:pt idx="7">
                  <c:v>74.392926829268305</c:v>
                </c:pt>
                <c:pt idx="8">
                  <c:v>74.219268292682926</c:v>
                </c:pt>
                <c:pt idx="9">
                  <c:v>74.101707317073178</c:v>
                </c:pt>
                <c:pt idx="10">
                  <c:v>74.230487804878067</c:v>
                </c:pt>
                <c:pt idx="11">
                  <c:v>74.551219512195118</c:v>
                </c:pt>
                <c:pt idx="12">
                  <c:v>74.420487804878064</c:v>
                </c:pt>
                <c:pt idx="13">
                  <c:v>74.562195121951234</c:v>
                </c:pt>
                <c:pt idx="14">
                  <c:v>74.427560975609765</c:v>
                </c:pt>
                <c:pt idx="15">
                  <c:v>74.579756097560974</c:v>
                </c:pt>
                <c:pt idx="16">
                  <c:v>74.691219512195133</c:v>
                </c:pt>
                <c:pt idx="17">
                  <c:v>74.771707317073179</c:v>
                </c:pt>
                <c:pt idx="18">
                  <c:v>74.799756097560973</c:v>
                </c:pt>
                <c:pt idx="19">
                  <c:v>74.805365853658543</c:v>
                </c:pt>
                <c:pt idx="20">
                  <c:v>75.157804878048793</c:v>
                </c:pt>
                <c:pt idx="21">
                  <c:v>75.194146341463423</c:v>
                </c:pt>
                <c:pt idx="22">
                  <c:v>75.116829268292705</c:v>
                </c:pt>
                <c:pt idx="23">
                  <c:v>75.375121951219526</c:v>
                </c:pt>
                <c:pt idx="24">
                  <c:v>75.212682926829274</c:v>
                </c:pt>
                <c:pt idx="25">
                  <c:v>75.591463414634163</c:v>
                </c:pt>
                <c:pt idx="26">
                  <c:v>75.945121951219519</c:v>
                </c:pt>
                <c:pt idx="27">
                  <c:v>76.139024390243918</c:v>
                </c:pt>
                <c:pt idx="28">
                  <c:v>76.341463414634148</c:v>
                </c:pt>
                <c:pt idx="29">
                  <c:v>76.592682926829269</c:v>
                </c:pt>
                <c:pt idx="30">
                  <c:v>76.792682926829286</c:v>
                </c:pt>
                <c:pt idx="31">
                  <c:v>76.895121951219508</c:v>
                </c:pt>
                <c:pt idx="32">
                  <c:v>77.143902439024401</c:v>
                </c:pt>
                <c:pt idx="33">
                  <c:v>77.492682926829275</c:v>
                </c:pt>
                <c:pt idx="34">
                  <c:v>77.84390243902439</c:v>
                </c:pt>
                <c:pt idx="35">
                  <c:v>78.095121951219539</c:v>
                </c:pt>
                <c:pt idx="36">
                  <c:v>78.195121951219519</c:v>
                </c:pt>
                <c:pt idx="37">
                  <c:v>78.44634146341464</c:v>
                </c:pt>
                <c:pt idx="38">
                  <c:v>78.597560975609767</c:v>
                </c:pt>
                <c:pt idx="39">
                  <c:v>79.099999999999994</c:v>
                </c:pt>
                <c:pt idx="40">
                  <c:v>79.8</c:v>
                </c:pt>
                <c:pt idx="41">
                  <c:v>80.051219512195118</c:v>
                </c:pt>
                <c:pt idx="42">
                  <c:v>80.3</c:v>
                </c:pt>
                <c:pt idx="43">
                  <c:v>80.7</c:v>
                </c:pt>
                <c:pt idx="44">
                  <c:v>80.702439024390245</c:v>
                </c:pt>
                <c:pt idx="45">
                  <c:v>80.853658536585371</c:v>
                </c:pt>
                <c:pt idx="46">
                  <c:v>81.10243902439025</c:v>
                </c:pt>
                <c:pt idx="47">
                  <c:v>80.953658536585365</c:v>
                </c:pt>
                <c:pt idx="48">
                  <c:v>81.451219512195138</c:v>
                </c:pt>
                <c:pt idx="49">
                  <c:v>81.551219512195132</c:v>
                </c:pt>
              </c:numCache>
            </c:numRef>
          </c:yVal>
          <c:smooth val="0"/>
          <c:extLst>
            <c:ext xmlns:c16="http://schemas.microsoft.com/office/drawing/2014/chart" uri="{C3380CC4-5D6E-409C-BE32-E72D297353CC}">
              <c16:uniqueId val="{00000006-B904-5E4D-A15E-72896382231C}"/>
            </c:ext>
          </c:extLst>
        </c:ser>
        <c:ser>
          <c:idx val="8"/>
          <c:order val="8"/>
          <c:tx>
            <c:strRef>
              <c:f>'LE &amp; HC'!$B$18</c:f>
              <c:strCache>
                <c:ptCount val="1"/>
                <c:pt idx="0">
                  <c:v>FRA</c:v>
                </c:pt>
              </c:strCache>
            </c:strRef>
          </c:tx>
          <c:spPr>
            <a:ln w="19050" cap="rnd">
              <a:solidFill>
                <a:schemeClr val="accent3">
                  <a:lumMod val="60000"/>
                </a:schemeClr>
              </a:solidFill>
              <a:round/>
            </a:ln>
            <a:effectLst/>
          </c:spPr>
          <c:marker>
            <c:symbol val="none"/>
          </c:marker>
          <c:xVal>
            <c:numRef>
              <c:f>'LE &amp; HC'!$W$18:$BA$18</c:f>
              <c:numCache>
                <c:formatCode>_(* #,##0_);_(* \(#,##0\);_(* "-"??_);_(@_)</c:formatCode>
                <c:ptCount val="31"/>
                <c:pt idx="0">
                  <c:v>1459.11</c:v>
                </c:pt>
                <c:pt idx="1">
                  <c:v>1558.0329999999999</c:v>
                </c:pt>
                <c:pt idx="2">
                  <c:v>1651.1389999999999</c:v>
                </c:pt>
                <c:pt idx="3">
                  <c:v>1753.4849999999999</c:v>
                </c:pt>
                <c:pt idx="4">
                  <c:v>1817.0419999999999</c:v>
                </c:pt>
                <c:pt idx="5">
                  <c:v>2100.9180000000001</c:v>
                </c:pt>
                <c:pt idx="6">
                  <c:v>2169.451</c:v>
                </c:pt>
                <c:pt idx="7">
                  <c:v>2236.5949999999998</c:v>
                </c:pt>
                <c:pt idx="8">
                  <c:v>2321.931</c:v>
                </c:pt>
                <c:pt idx="9">
                  <c:v>2431.3029999999999</c:v>
                </c:pt>
                <c:pt idx="10">
                  <c:v>2687.53</c:v>
                </c:pt>
                <c:pt idx="11">
                  <c:v>2875.2939999999999</c:v>
                </c:pt>
                <c:pt idx="12">
                  <c:v>3152.0160000000001</c:v>
                </c:pt>
                <c:pt idx="13">
                  <c:v>3056.2649999999999</c:v>
                </c:pt>
                <c:pt idx="14">
                  <c:v>3170.9470000000001</c:v>
                </c:pt>
                <c:pt idx="15">
                  <c:v>3264.5740000000001</c:v>
                </c:pt>
                <c:pt idx="16">
                  <c:v>3444.855</c:v>
                </c:pt>
                <c:pt idx="17">
                  <c:v>3588.2269999999999</c:v>
                </c:pt>
                <c:pt idx="18">
                  <c:v>3729.3530000000001</c:v>
                </c:pt>
                <c:pt idx="19">
                  <c:v>3880.8420000000001</c:v>
                </c:pt>
                <c:pt idx="20">
                  <c:v>4045.0650000000001</c:v>
                </c:pt>
                <c:pt idx="21">
                  <c:v>4161.6980000000003</c:v>
                </c:pt>
                <c:pt idx="22">
                  <c:v>4299.4340000000002</c:v>
                </c:pt>
                <c:pt idx="23">
                  <c:v>4544.9639999999999</c:v>
                </c:pt>
                <c:pt idx="24">
                  <c:v>4626.6790000000001</c:v>
                </c:pt>
                <c:pt idx="25">
                  <c:v>4667.1559999999999</c:v>
                </c:pt>
                <c:pt idx="26">
                  <c:v>4928.1279999999997</c:v>
                </c:pt>
                <c:pt idx="27">
                  <c:v>5005.7560000000003</c:v>
                </c:pt>
                <c:pt idx="28">
                  <c:v>5099.3059999999996</c:v>
                </c:pt>
                <c:pt idx="29">
                  <c:v>5167.8389999999999</c:v>
                </c:pt>
                <c:pt idx="30">
                  <c:v>5468.4179999999997</c:v>
                </c:pt>
              </c:numCache>
            </c:numRef>
          </c:xVal>
          <c:yVal>
            <c:numRef>
              <c:f>'LE &amp; HC'!$W$19:$BA$19</c:f>
              <c:numCache>
                <c:formatCode>_(* #,##0.0_);_(* \(#,##0.0\);_(* "-"??_);_(@_)</c:formatCode>
                <c:ptCount val="31"/>
                <c:pt idx="0">
                  <c:v>76.599999999999994</c:v>
                </c:pt>
                <c:pt idx="1">
                  <c:v>76.848780487804888</c:v>
                </c:pt>
                <c:pt idx="2">
                  <c:v>77.099999999999994</c:v>
                </c:pt>
                <c:pt idx="3">
                  <c:v>77.3</c:v>
                </c:pt>
                <c:pt idx="4">
                  <c:v>77.648780487804885</c:v>
                </c:pt>
                <c:pt idx="5">
                  <c:v>77.751219512195121</c:v>
                </c:pt>
                <c:pt idx="6">
                  <c:v>77.95365853658538</c:v>
                </c:pt>
                <c:pt idx="7">
                  <c:v>78.304878048780495</c:v>
                </c:pt>
                <c:pt idx="8">
                  <c:v>78.604878048780492</c:v>
                </c:pt>
                <c:pt idx="9">
                  <c:v>78.756097560975604</c:v>
                </c:pt>
                <c:pt idx="10">
                  <c:v>79.056097560975616</c:v>
                </c:pt>
                <c:pt idx="11">
                  <c:v>79.158536585365866</c:v>
                </c:pt>
                <c:pt idx="12">
                  <c:v>79.260975609756116</c:v>
                </c:pt>
                <c:pt idx="13">
                  <c:v>79.114634146341473</c:v>
                </c:pt>
                <c:pt idx="14">
                  <c:v>80.163414634146349</c:v>
                </c:pt>
                <c:pt idx="15">
                  <c:v>80.163414634146349</c:v>
                </c:pt>
                <c:pt idx="16">
                  <c:v>80.812195121951234</c:v>
                </c:pt>
                <c:pt idx="17">
                  <c:v>81.112195121951231</c:v>
                </c:pt>
                <c:pt idx="18">
                  <c:v>81.214634146341481</c:v>
                </c:pt>
                <c:pt idx="19">
                  <c:v>81.41463414634147</c:v>
                </c:pt>
                <c:pt idx="20">
                  <c:v>81.663414634146349</c:v>
                </c:pt>
                <c:pt idx="21">
                  <c:v>82.114634146341473</c:v>
                </c:pt>
                <c:pt idx="22">
                  <c:v>81.968292682926844</c:v>
                </c:pt>
                <c:pt idx="23">
                  <c:v>82.219512195121965</c:v>
                </c:pt>
                <c:pt idx="24">
                  <c:v>82.719512195121951</c:v>
                </c:pt>
                <c:pt idx="25">
                  <c:v>82.321951219512201</c:v>
                </c:pt>
                <c:pt idx="26">
                  <c:v>82.573170731707322</c:v>
                </c:pt>
                <c:pt idx="27">
                  <c:v>82.575609756097563</c:v>
                </c:pt>
                <c:pt idx="28">
                  <c:v>82.675609756097572</c:v>
                </c:pt>
                <c:pt idx="29">
                  <c:v>82.826829268292698</c:v>
                </c:pt>
                <c:pt idx="30">
                  <c:v>82.175609756097572</c:v>
                </c:pt>
              </c:numCache>
            </c:numRef>
          </c:yVal>
          <c:smooth val="0"/>
          <c:extLst>
            <c:ext xmlns:c16="http://schemas.microsoft.com/office/drawing/2014/chart" uri="{C3380CC4-5D6E-409C-BE32-E72D297353CC}">
              <c16:uniqueId val="{00000007-B904-5E4D-A15E-72896382231C}"/>
            </c:ext>
          </c:extLst>
        </c:ser>
        <c:ser>
          <c:idx val="9"/>
          <c:order val="9"/>
          <c:tx>
            <c:v>DEU</c:v>
          </c:tx>
          <c:spPr>
            <a:ln w="19050" cap="rnd">
              <a:solidFill>
                <a:schemeClr val="accent4">
                  <a:lumMod val="60000"/>
                </a:schemeClr>
              </a:solidFill>
              <a:round/>
            </a:ln>
            <a:effectLst/>
          </c:spPr>
          <c:marker>
            <c:symbol val="none"/>
          </c:marker>
          <c:xVal>
            <c:numRef>
              <c:f>'LE &amp; HC'!$C$20:$BA$20</c:f>
              <c:numCache>
                <c:formatCode>_(* #,##0_);_(* \(#,##0\);_(* "-"??_);_(@_)</c:formatCode>
                <c:ptCount val="51"/>
                <c:pt idx="0">
                  <c:v>252.31100000000001</c:v>
                </c:pt>
                <c:pt idx="1">
                  <c:v>298.25099999999998</c:v>
                </c:pt>
                <c:pt idx="2">
                  <c:v>337.36399999999998</c:v>
                </c:pt>
                <c:pt idx="3">
                  <c:v>384.541</c:v>
                </c:pt>
                <c:pt idx="4">
                  <c:v>452.74400000000003</c:v>
                </c:pt>
                <c:pt idx="5">
                  <c:v>532.48099999999999</c:v>
                </c:pt>
                <c:pt idx="6">
                  <c:v>591.09799999999996</c:v>
                </c:pt>
                <c:pt idx="7">
                  <c:v>647.35199999999998</c:v>
                </c:pt>
                <c:pt idx="8">
                  <c:v>729.45699999999999</c:v>
                </c:pt>
                <c:pt idx="9">
                  <c:v>800.70299999999997</c:v>
                </c:pt>
                <c:pt idx="10">
                  <c:v>908.16600000000005</c:v>
                </c:pt>
                <c:pt idx="11">
                  <c:v>1014.713</c:v>
                </c:pt>
                <c:pt idx="12">
                  <c:v>1044.528</c:v>
                </c:pt>
                <c:pt idx="13">
                  <c:v>1104.5940000000001</c:v>
                </c:pt>
                <c:pt idx="14">
                  <c:v>1196.56</c:v>
                </c:pt>
                <c:pt idx="15">
                  <c:v>1298.5550000000001</c:v>
                </c:pt>
                <c:pt idx="16">
                  <c:v>1386.51</c:v>
                </c:pt>
                <c:pt idx="17">
                  <c:v>1480.096</c:v>
                </c:pt>
                <c:pt idx="18">
                  <c:v>1616.3489999999999</c:v>
                </c:pt>
                <c:pt idx="19">
                  <c:v>1596.16</c:v>
                </c:pt>
                <c:pt idx="20">
                  <c:v>1724.3320000000001</c:v>
                </c:pt>
                <c:pt idx="21">
                  <c:v>2019.308</c:v>
                </c:pt>
                <c:pt idx="22">
                  <c:v>2029.8105</c:v>
                </c:pt>
                <c:pt idx="23">
                  <c:v>2040.3130000000001</c:v>
                </c:pt>
                <c:pt idx="24">
                  <c:v>2188.6759999999999</c:v>
                </c:pt>
                <c:pt idx="25">
                  <c:v>2349.145</c:v>
                </c:pt>
                <c:pt idx="26">
                  <c:v>2480.2170000000001</c:v>
                </c:pt>
                <c:pt idx="27">
                  <c:v>2496.201</c:v>
                </c:pt>
                <c:pt idx="28">
                  <c:v>2566.0030000000002</c:v>
                </c:pt>
                <c:pt idx="29">
                  <c:v>2697.8780000000002</c:v>
                </c:pt>
                <c:pt idx="30">
                  <c:v>2895.5329999999999</c:v>
                </c:pt>
                <c:pt idx="31">
                  <c:v>3009.3679999999999</c:v>
                </c:pt>
                <c:pt idx="32">
                  <c:v>3239.77</c:v>
                </c:pt>
                <c:pt idx="33">
                  <c:v>3329.3739999999998</c:v>
                </c:pt>
                <c:pt idx="34">
                  <c:v>3391.5210000000002</c:v>
                </c:pt>
                <c:pt idx="35">
                  <c:v>3429.9549999999999</c:v>
                </c:pt>
                <c:pt idx="36">
                  <c:v>3567.0610000000001</c:v>
                </c:pt>
                <c:pt idx="37">
                  <c:v>3750.7869999999998</c:v>
                </c:pt>
                <c:pt idx="38">
                  <c:v>3955.136</c:v>
                </c:pt>
                <c:pt idx="39">
                  <c:v>4158.2659999999996</c:v>
                </c:pt>
                <c:pt idx="40">
                  <c:v>4423.07</c:v>
                </c:pt>
                <c:pt idx="41">
                  <c:v>4566.6779999999999</c:v>
                </c:pt>
                <c:pt idx="42">
                  <c:v>4745.5460000000003</c:v>
                </c:pt>
                <c:pt idx="43">
                  <c:v>4951.6769999999997</c:v>
                </c:pt>
                <c:pt idx="44">
                  <c:v>5151.7089999999998</c:v>
                </c:pt>
                <c:pt idx="45">
                  <c:v>5295.9750000000004</c:v>
                </c:pt>
                <c:pt idx="46">
                  <c:v>5669.0640000000003</c:v>
                </c:pt>
                <c:pt idx="47">
                  <c:v>5970.1629999999996</c:v>
                </c:pt>
                <c:pt idx="48">
                  <c:v>6281.84</c:v>
                </c:pt>
                <c:pt idx="49">
                  <c:v>6407.9279999999999</c:v>
                </c:pt>
                <c:pt idx="50">
                  <c:v>6938.9830000000002</c:v>
                </c:pt>
              </c:numCache>
            </c:numRef>
          </c:xVal>
          <c:yVal>
            <c:numRef>
              <c:f>'LE &amp; HC'!$C$21:$BA$21</c:f>
              <c:numCache>
                <c:formatCode>_(* #,##0.0_);_(* \(#,##0.0\);_(* "-"??_);_(@_)</c:formatCode>
                <c:ptCount val="51"/>
                <c:pt idx="0">
                  <c:v>70.639780487804885</c:v>
                </c:pt>
                <c:pt idx="1">
                  <c:v>70.742878048780497</c:v>
                </c:pt>
                <c:pt idx="2">
                  <c:v>70.867000000000019</c:v>
                </c:pt>
                <c:pt idx="3">
                  <c:v>71.016682926829276</c:v>
                </c:pt>
                <c:pt idx="4">
                  <c:v>71.195414634146346</c:v>
                </c:pt>
                <c:pt idx="5">
                  <c:v>71.401731707317097</c:v>
                </c:pt>
                <c:pt idx="6">
                  <c:v>71.634146341463421</c:v>
                </c:pt>
                <c:pt idx="7">
                  <c:v>71.88368292682928</c:v>
                </c:pt>
                <c:pt idx="8">
                  <c:v>72.143292682926841</c:v>
                </c:pt>
                <c:pt idx="9">
                  <c:v>72.408536585365866</c:v>
                </c:pt>
                <c:pt idx="10">
                  <c:v>72.677902439024393</c:v>
                </c:pt>
                <c:pt idx="11">
                  <c:v>72.950390243902433</c:v>
                </c:pt>
                <c:pt idx="12">
                  <c:v>73.22699999999999</c:v>
                </c:pt>
                <c:pt idx="13">
                  <c:v>73.505195121951232</c:v>
                </c:pt>
                <c:pt idx="14">
                  <c:v>73.782926829268291</c:v>
                </c:pt>
                <c:pt idx="15">
                  <c:v>74.054634146341471</c:v>
                </c:pt>
                <c:pt idx="16">
                  <c:v>74.313731707317089</c:v>
                </c:pt>
                <c:pt idx="17">
                  <c:v>74.559682926829282</c:v>
                </c:pt>
                <c:pt idx="18">
                  <c:v>74.792487804878064</c:v>
                </c:pt>
                <c:pt idx="19">
                  <c:v>75.013146341463425</c:v>
                </c:pt>
                <c:pt idx="20">
                  <c:v>75.227756097560984</c:v>
                </c:pt>
                <c:pt idx="21">
                  <c:v>75.319512195121959</c:v>
                </c:pt>
                <c:pt idx="22">
                  <c:v>75.819512195121959</c:v>
                </c:pt>
                <c:pt idx="23">
                  <c:v>75.870731707317091</c:v>
                </c:pt>
                <c:pt idx="24">
                  <c:v>76.270731707317069</c:v>
                </c:pt>
                <c:pt idx="25">
                  <c:v>76.421951219512209</c:v>
                </c:pt>
                <c:pt idx="26">
                  <c:v>76.67317073170733</c:v>
                </c:pt>
                <c:pt idx="27">
                  <c:v>77.073170731707322</c:v>
                </c:pt>
                <c:pt idx="28">
                  <c:v>77.475609756097569</c:v>
                </c:pt>
                <c:pt idx="29">
                  <c:v>77.72682926829269</c:v>
                </c:pt>
                <c:pt idx="30">
                  <c:v>77.926829268292693</c:v>
                </c:pt>
                <c:pt idx="31">
                  <c:v>78.329268292682926</c:v>
                </c:pt>
                <c:pt idx="32">
                  <c:v>78.229268292682931</c:v>
                </c:pt>
                <c:pt idx="33">
                  <c:v>78.380487804878058</c:v>
                </c:pt>
                <c:pt idx="34">
                  <c:v>78.680487804878069</c:v>
                </c:pt>
                <c:pt idx="35">
                  <c:v>78.931707317073176</c:v>
                </c:pt>
                <c:pt idx="36">
                  <c:v>79.131707317073193</c:v>
                </c:pt>
                <c:pt idx="37">
                  <c:v>79.534146341463426</c:v>
                </c:pt>
                <c:pt idx="38">
                  <c:v>79.736585365853671</c:v>
                </c:pt>
                <c:pt idx="39">
                  <c:v>79.836585365853679</c:v>
                </c:pt>
                <c:pt idx="40">
                  <c:v>79.987804878048792</c:v>
                </c:pt>
                <c:pt idx="41">
                  <c:v>80.436585365853674</c:v>
                </c:pt>
                <c:pt idx="42">
                  <c:v>80.53902439024391</c:v>
                </c:pt>
                <c:pt idx="43">
                  <c:v>80.490243902439033</c:v>
                </c:pt>
                <c:pt idx="44">
                  <c:v>81.090243902439042</c:v>
                </c:pt>
                <c:pt idx="45">
                  <c:v>80.641463414634146</c:v>
                </c:pt>
                <c:pt idx="46">
                  <c:v>80.990243902439033</c:v>
                </c:pt>
                <c:pt idx="47">
                  <c:v>80.992682926829289</c:v>
                </c:pt>
                <c:pt idx="48">
                  <c:v>80.892682926829266</c:v>
                </c:pt>
                <c:pt idx="49">
                  <c:v>81.292682926829272</c:v>
                </c:pt>
                <c:pt idx="50">
                  <c:v>80.941463414634157</c:v>
                </c:pt>
              </c:numCache>
            </c:numRef>
          </c:yVal>
          <c:smooth val="0"/>
          <c:extLst>
            <c:ext xmlns:c16="http://schemas.microsoft.com/office/drawing/2014/chart" uri="{C3380CC4-5D6E-409C-BE32-E72D297353CC}">
              <c16:uniqueId val="{00000008-B904-5E4D-A15E-72896382231C}"/>
            </c:ext>
          </c:extLst>
        </c:ser>
        <c:ser>
          <c:idx val="10"/>
          <c:order val="10"/>
          <c:tx>
            <c:v>GRC</c:v>
          </c:tx>
          <c:spPr>
            <a:ln w="19050" cap="rnd">
              <a:solidFill>
                <a:schemeClr val="accent5">
                  <a:lumMod val="60000"/>
                </a:schemeClr>
              </a:solidFill>
              <a:round/>
            </a:ln>
            <a:effectLst/>
          </c:spPr>
          <c:marker>
            <c:symbol val="none"/>
          </c:marker>
          <c:xVal>
            <c:numRef>
              <c:f>'LE &amp; HC'!$W$22:$BA$22</c:f>
              <c:numCache>
                <c:formatCode>_(* #,##0_);_(* \(#,##0\);_(* "-"??_);_(@_)</c:formatCode>
                <c:ptCount val="31"/>
                <c:pt idx="0">
                  <c:v>773.66</c:v>
                </c:pt>
                <c:pt idx="1">
                  <c:v>796.09500000000003</c:v>
                </c:pt>
                <c:pt idx="2">
                  <c:v>887.70299999999997</c:v>
                </c:pt>
                <c:pt idx="3">
                  <c:v>1001.482</c:v>
                </c:pt>
                <c:pt idx="4">
                  <c:v>1140.6020000000001</c:v>
                </c:pt>
                <c:pt idx="5">
                  <c:v>1191.4259999999999</c:v>
                </c:pt>
                <c:pt idx="6">
                  <c:v>1234.04</c:v>
                </c:pt>
                <c:pt idx="7">
                  <c:v>1289.096</c:v>
                </c:pt>
                <c:pt idx="8">
                  <c:v>1328.5519999999999</c:v>
                </c:pt>
                <c:pt idx="9">
                  <c:v>1390.316</c:v>
                </c:pt>
                <c:pt idx="10">
                  <c:v>1418.4179999999999</c:v>
                </c:pt>
                <c:pt idx="11">
                  <c:v>1700.9290000000001</c:v>
                </c:pt>
                <c:pt idx="12">
                  <c:v>1951.1289999999999</c:v>
                </c:pt>
                <c:pt idx="13">
                  <c:v>2048.654</c:v>
                </c:pt>
                <c:pt idx="14">
                  <c:v>2100.8029999999999</c:v>
                </c:pt>
                <c:pt idx="15">
                  <c:v>2193.5940000000001</c:v>
                </c:pt>
                <c:pt idx="16">
                  <c:v>2303.0749999999998</c:v>
                </c:pt>
                <c:pt idx="17">
                  <c:v>2425.471</c:v>
                </c:pt>
                <c:pt idx="18">
                  <c:v>2665.4670000000001</c:v>
                </c:pt>
                <c:pt idx="19">
                  <c:v>2735.578</c:v>
                </c:pt>
                <c:pt idx="20">
                  <c:v>2606.6080000000002</c:v>
                </c:pt>
                <c:pt idx="21">
                  <c:v>2289.5909999999999</c:v>
                </c:pt>
                <c:pt idx="22">
                  <c:v>2145.538</c:v>
                </c:pt>
                <c:pt idx="23">
                  <c:v>2087.8560000000002</c:v>
                </c:pt>
                <c:pt idx="24">
                  <c:v>2011.097</c:v>
                </c:pt>
                <c:pt idx="25">
                  <c:v>2122.9340000000002</c:v>
                </c:pt>
                <c:pt idx="26">
                  <c:v>2258.2600000000002</c:v>
                </c:pt>
                <c:pt idx="27">
                  <c:v>2250.8440000000001</c:v>
                </c:pt>
                <c:pt idx="28">
                  <c:v>2314.6959999999999</c:v>
                </c:pt>
                <c:pt idx="29">
                  <c:v>2349.5740000000001</c:v>
                </c:pt>
                <c:pt idx="30">
                  <c:v>2486.0909999999999</c:v>
                </c:pt>
              </c:numCache>
            </c:numRef>
          </c:xVal>
          <c:yVal>
            <c:numRef>
              <c:f>'LE &amp; HC'!$W$23:$BA$23</c:f>
              <c:numCache>
                <c:formatCode>_(* #,##0.0_);_(* \(#,##0.0\);_(* "-"??_);_(@_)</c:formatCode>
                <c:ptCount val="31"/>
                <c:pt idx="0">
                  <c:v>76.939024390243915</c:v>
                </c:pt>
                <c:pt idx="1">
                  <c:v>77.136585365853662</c:v>
                </c:pt>
                <c:pt idx="2">
                  <c:v>77.3829268292683</c:v>
                </c:pt>
                <c:pt idx="3">
                  <c:v>77.390243902439039</c:v>
                </c:pt>
                <c:pt idx="4">
                  <c:v>77.639024390243918</c:v>
                </c:pt>
                <c:pt idx="5">
                  <c:v>77.585365853658544</c:v>
                </c:pt>
                <c:pt idx="6">
                  <c:v>77.685365853658539</c:v>
                </c:pt>
                <c:pt idx="7">
                  <c:v>78.136585365853662</c:v>
                </c:pt>
                <c:pt idx="8">
                  <c:v>77.839024390243921</c:v>
                </c:pt>
                <c:pt idx="9">
                  <c:v>77.987804878048792</c:v>
                </c:pt>
                <c:pt idx="10">
                  <c:v>77.887804878048797</c:v>
                </c:pt>
                <c:pt idx="11">
                  <c:v>78.387804878048783</c:v>
                </c:pt>
                <c:pt idx="12">
                  <c:v>78.641463414634146</c:v>
                </c:pt>
                <c:pt idx="13">
                  <c:v>78.841463414634148</c:v>
                </c:pt>
                <c:pt idx="14">
                  <c:v>79.039024390243895</c:v>
                </c:pt>
                <c:pt idx="15">
                  <c:v>79.239024390243912</c:v>
                </c:pt>
                <c:pt idx="16">
                  <c:v>79.439024390243915</c:v>
                </c:pt>
                <c:pt idx="17">
                  <c:v>79.439024390243915</c:v>
                </c:pt>
                <c:pt idx="18">
                  <c:v>79.939024390243915</c:v>
                </c:pt>
                <c:pt idx="19">
                  <c:v>80.18780487804878</c:v>
                </c:pt>
                <c:pt idx="20">
                  <c:v>80.387804878048797</c:v>
                </c:pt>
                <c:pt idx="21">
                  <c:v>80.731707317073173</c:v>
                </c:pt>
                <c:pt idx="22">
                  <c:v>80.634146341463421</c:v>
                </c:pt>
                <c:pt idx="23">
                  <c:v>81.285365853658533</c:v>
                </c:pt>
                <c:pt idx="24">
                  <c:v>81.385365853658527</c:v>
                </c:pt>
                <c:pt idx="25">
                  <c:v>81.036585365853668</c:v>
                </c:pt>
                <c:pt idx="26">
                  <c:v>81.387804878048797</c:v>
                </c:pt>
                <c:pt idx="27">
                  <c:v>81.287804878048775</c:v>
                </c:pt>
                <c:pt idx="28">
                  <c:v>81.787804878048803</c:v>
                </c:pt>
                <c:pt idx="29">
                  <c:v>81.639024390243918</c:v>
                </c:pt>
                <c:pt idx="30">
                  <c:v>81.0878048780488</c:v>
                </c:pt>
              </c:numCache>
            </c:numRef>
          </c:yVal>
          <c:smooth val="0"/>
          <c:extLst>
            <c:ext xmlns:c16="http://schemas.microsoft.com/office/drawing/2014/chart" uri="{C3380CC4-5D6E-409C-BE32-E72D297353CC}">
              <c16:uniqueId val="{00000009-B904-5E4D-A15E-72896382231C}"/>
            </c:ext>
          </c:extLst>
        </c:ser>
        <c:ser>
          <c:idx val="11"/>
          <c:order val="11"/>
          <c:tx>
            <c:v>HUN</c:v>
          </c:tx>
          <c:spPr>
            <a:ln w="19050" cap="rnd">
              <a:solidFill>
                <a:schemeClr val="accent6">
                  <a:lumMod val="60000"/>
                </a:schemeClr>
              </a:solidFill>
              <a:round/>
            </a:ln>
            <a:effectLst/>
          </c:spPr>
          <c:marker>
            <c:symbol val="none"/>
          </c:marker>
          <c:xVal>
            <c:numRef>
              <c:f>'LE &amp; HC'!$X$24:$BA$24</c:f>
              <c:numCache>
                <c:formatCode>_(* #,##0_);_(* \(#,##0\);_(* "-"??_);_(@_)</c:formatCode>
                <c:ptCount val="30"/>
                <c:pt idx="0">
                  <c:v>589.81500000000005</c:v>
                </c:pt>
                <c:pt idx="1">
                  <c:v>627.19799999999998</c:v>
                </c:pt>
                <c:pt idx="2">
                  <c:v>647.75699999999995</c:v>
                </c:pt>
                <c:pt idx="3">
                  <c:v>727.65300000000002</c:v>
                </c:pt>
                <c:pt idx="4">
                  <c:v>685.44100000000003</c:v>
                </c:pt>
                <c:pt idx="5">
                  <c:v>692.80100000000004</c:v>
                </c:pt>
                <c:pt idx="6">
                  <c:v>698.27099999999996</c:v>
                </c:pt>
                <c:pt idx="7">
                  <c:v>768.83900000000006</c:v>
                </c:pt>
                <c:pt idx="8">
                  <c:v>823.23599999999999</c:v>
                </c:pt>
                <c:pt idx="9">
                  <c:v>906.89</c:v>
                </c:pt>
                <c:pt idx="10">
                  <c:v>996.03099999999995</c:v>
                </c:pt>
                <c:pt idx="11">
                  <c:v>1167.2339999999999</c:v>
                </c:pt>
                <c:pt idx="12">
                  <c:v>1364.8630000000001</c:v>
                </c:pt>
                <c:pt idx="13">
                  <c:v>1381.481</c:v>
                </c:pt>
                <c:pt idx="14">
                  <c:v>1463.5250000000001</c:v>
                </c:pt>
                <c:pt idx="15">
                  <c:v>1511.444</c:v>
                </c:pt>
                <c:pt idx="16">
                  <c:v>1430.0450000000001</c:v>
                </c:pt>
                <c:pt idx="17">
                  <c:v>1492.5930000000001</c:v>
                </c:pt>
                <c:pt idx="18">
                  <c:v>1492.5909999999999</c:v>
                </c:pt>
                <c:pt idx="19">
                  <c:v>1666.211</c:v>
                </c:pt>
                <c:pt idx="20">
                  <c:v>1755.527</c:v>
                </c:pt>
                <c:pt idx="21">
                  <c:v>1766.5350000000001</c:v>
                </c:pt>
                <c:pt idx="22">
                  <c:v>1821.58</c:v>
                </c:pt>
                <c:pt idx="23">
                  <c:v>1863.7539999999999</c:v>
                </c:pt>
                <c:pt idx="24">
                  <c:v>1891.248</c:v>
                </c:pt>
                <c:pt idx="25">
                  <c:v>1999.683</c:v>
                </c:pt>
                <c:pt idx="26">
                  <c:v>1997.2729999999999</c:v>
                </c:pt>
                <c:pt idx="27">
                  <c:v>2105.71</c:v>
                </c:pt>
                <c:pt idx="28">
                  <c:v>2094.0790000000002</c:v>
                </c:pt>
                <c:pt idx="29">
                  <c:v>2401.9989999999998</c:v>
                </c:pt>
              </c:numCache>
            </c:numRef>
          </c:xVal>
          <c:yVal>
            <c:numRef>
              <c:f>'LE &amp; HC'!$X$25:$BA$25</c:f>
              <c:numCache>
                <c:formatCode>_(* #,##0.0_);_(* \(#,##0.0\);_(* "-"??_);_(@_)</c:formatCode>
                <c:ptCount val="30"/>
                <c:pt idx="0">
                  <c:v>69.37707317073172</c:v>
                </c:pt>
                <c:pt idx="1">
                  <c:v>69.117073170731715</c:v>
                </c:pt>
                <c:pt idx="2">
                  <c:v>69.101219512195129</c:v>
                </c:pt>
                <c:pt idx="3">
                  <c:v>69.469756097560989</c:v>
                </c:pt>
                <c:pt idx="4">
                  <c:v>69.791707317073175</c:v>
                </c:pt>
                <c:pt idx="5">
                  <c:v>70.328780487804892</c:v>
                </c:pt>
                <c:pt idx="6">
                  <c:v>70.702439024390245</c:v>
                </c:pt>
                <c:pt idx="7">
                  <c:v>70.557804878048799</c:v>
                </c:pt>
                <c:pt idx="8">
                  <c:v>70.677073170731703</c:v>
                </c:pt>
                <c:pt idx="9">
                  <c:v>71.246341463414637</c:v>
                </c:pt>
                <c:pt idx="10">
                  <c:v>72.248780487804893</c:v>
                </c:pt>
                <c:pt idx="11">
                  <c:v>72.348780487804888</c:v>
                </c:pt>
                <c:pt idx="12">
                  <c:v>72.3</c:v>
                </c:pt>
                <c:pt idx="13">
                  <c:v>72.648780487804885</c:v>
                </c:pt>
                <c:pt idx="14">
                  <c:v>72.648780487804885</c:v>
                </c:pt>
                <c:pt idx="15">
                  <c:v>73.097560975609767</c:v>
                </c:pt>
                <c:pt idx="16">
                  <c:v>73.151219512195127</c:v>
                </c:pt>
                <c:pt idx="17">
                  <c:v>73.702439024390259</c:v>
                </c:pt>
                <c:pt idx="18">
                  <c:v>73.904878048780489</c:v>
                </c:pt>
                <c:pt idx="19">
                  <c:v>74.207317073170742</c:v>
                </c:pt>
                <c:pt idx="20">
                  <c:v>74.858536585365869</c:v>
                </c:pt>
                <c:pt idx="21">
                  <c:v>75.063414634146341</c:v>
                </c:pt>
                <c:pt idx="22">
                  <c:v>75.565853658536597</c:v>
                </c:pt>
                <c:pt idx="23">
                  <c:v>75.763414634146343</c:v>
                </c:pt>
                <c:pt idx="24">
                  <c:v>75.568292682926852</c:v>
                </c:pt>
                <c:pt idx="25">
                  <c:v>76.063414634146355</c:v>
                </c:pt>
                <c:pt idx="26">
                  <c:v>75.817073170731717</c:v>
                </c:pt>
                <c:pt idx="27">
                  <c:v>76.065853658536597</c:v>
                </c:pt>
                <c:pt idx="28">
                  <c:v>76.319512195121945</c:v>
                </c:pt>
                <c:pt idx="29">
                  <c:v>75.6170731707317</c:v>
                </c:pt>
              </c:numCache>
            </c:numRef>
          </c:yVal>
          <c:smooth val="0"/>
          <c:extLst>
            <c:ext xmlns:c16="http://schemas.microsoft.com/office/drawing/2014/chart" uri="{C3380CC4-5D6E-409C-BE32-E72D297353CC}">
              <c16:uniqueId val="{0000000A-B904-5E4D-A15E-72896382231C}"/>
            </c:ext>
          </c:extLst>
        </c:ser>
        <c:ser>
          <c:idx val="12"/>
          <c:order val="12"/>
          <c:tx>
            <c:v>ISL</c:v>
          </c:tx>
          <c:spPr>
            <a:ln w="19050" cap="rnd">
              <a:solidFill>
                <a:schemeClr val="accent1">
                  <a:lumMod val="80000"/>
                  <a:lumOff val="20000"/>
                </a:schemeClr>
              </a:solidFill>
              <a:round/>
            </a:ln>
            <a:effectLst/>
          </c:spPr>
          <c:marker>
            <c:symbol val="none"/>
          </c:marker>
          <c:xVal>
            <c:numRef>
              <c:f>'LE &amp; HC'!$C$26:$BA$26</c:f>
              <c:numCache>
                <c:formatCode>_(* #,##0_);_(* \(#,##0\);_(* "-"??_);_(@_)</c:formatCode>
                <c:ptCount val="51"/>
                <c:pt idx="0">
                  <c:v>166.011</c:v>
                </c:pt>
                <c:pt idx="1">
                  <c:v>221.84700000000001</c:v>
                </c:pt>
                <c:pt idx="2">
                  <c:v>243.38900000000001</c:v>
                </c:pt>
                <c:pt idx="3">
                  <c:v>257.90199999999999</c:v>
                </c:pt>
                <c:pt idx="4">
                  <c:v>338.315</c:v>
                </c:pt>
                <c:pt idx="5">
                  <c:v>359.10500000000002</c:v>
                </c:pt>
                <c:pt idx="6">
                  <c:v>381.28899999999999</c:v>
                </c:pt>
                <c:pt idx="7">
                  <c:v>451.88200000000001</c:v>
                </c:pt>
                <c:pt idx="8">
                  <c:v>557.89499999999998</c:v>
                </c:pt>
                <c:pt idx="9">
                  <c:v>686.60500000000002</c:v>
                </c:pt>
                <c:pt idx="10">
                  <c:v>721.81</c:v>
                </c:pt>
                <c:pt idx="11">
                  <c:v>822.52800000000002</c:v>
                </c:pt>
                <c:pt idx="12">
                  <c:v>925.27300000000002</c:v>
                </c:pt>
                <c:pt idx="13">
                  <c:v>984.26800000000003</c:v>
                </c:pt>
                <c:pt idx="14">
                  <c:v>962.92399999999998</c:v>
                </c:pt>
                <c:pt idx="15">
                  <c:v>1046.2570000000001</c:v>
                </c:pt>
                <c:pt idx="16">
                  <c:v>1248.18</c:v>
                </c:pt>
                <c:pt idx="17">
                  <c:v>1472.0350000000001</c:v>
                </c:pt>
                <c:pt idx="18">
                  <c:v>1597.375</c:v>
                </c:pt>
                <c:pt idx="19">
                  <c:v>1557.328</c:v>
                </c:pt>
                <c:pt idx="20">
                  <c:v>1575.1849999999999</c:v>
                </c:pt>
                <c:pt idx="21">
                  <c:v>1662.5820000000001</c:v>
                </c:pt>
                <c:pt idx="22">
                  <c:v>1665.65</c:v>
                </c:pt>
                <c:pt idx="23">
                  <c:v>1697.8209999999999</c:v>
                </c:pt>
                <c:pt idx="24">
                  <c:v>1751.5930000000001</c:v>
                </c:pt>
                <c:pt idx="25">
                  <c:v>1810.6859999999999</c:v>
                </c:pt>
                <c:pt idx="26">
                  <c:v>1886.5319999999999</c:v>
                </c:pt>
                <c:pt idx="27">
                  <c:v>2019.116</c:v>
                </c:pt>
                <c:pt idx="28">
                  <c:v>2334.404</c:v>
                </c:pt>
                <c:pt idx="29">
                  <c:v>2575.5610000000001</c:v>
                </c:pt>
                <c:pt idx="30">
                  <c:v>2658.9369999999999</c:v>
                </c:pt>
                <c:pt idx="31">
                  <c:v>2751.0659999999998</c:v>
                </c:pt>
                <c:pt idx="32">
                  <c:v>3057.1309999999999</c:v>
                </c:pt>
                <c:pt idx="33">
                  <c:v>3106.92</c:v>
                </c:pt>
                <c:pt idx="34">
                  <c:v>3262.4870000000001</c:v>
                </c:pt>
                <c:pt idx="35">
                  <c:v>3280.7719999999999</c:v>
                </c:pt>
                <c:pt idx="36">
                  <c:v>3394.0320000000002</c:v>
                </c:pt>
                <c:pt idx="37">
                  <c:v>3559.7750000000001</c:v>
                </c:pt>
                <c:pt idx="38">
                  <c:v>3612.4679999999998</c:v>
                </c:pt>
                <c:pt idx="39">
                  <c:v>3480.9409999999998</c:v>
                </c:pt>
                <c:pt idx="40">
                  <c:v>3264.2840000000001</c:v>
                </c:pt>
                <c:pt idx="41">
                  <c:v>3312.4549999999999</c:v>
                </c:pt>
                <c:pt idx="42">
                  <c:v>3399.002</c:v>
                </c:pt>
                <c:pt idx="43">
                  <c:v>3498.0709999999999</c:v>
                </c:pt>
                <c:pt idx="44">
                  <c:v>3599.6170000000002</c:v>
                </c:pt>
                <c:pt idx="45">
                  <c:v>3733.3519999999999</c:v>
                </c:pt>
                <c:pt idx="46">
                  <c:v>3932.0949999999998</c:v>
                </c:pt>
                <c:pt idx="47">
                  <c:v>4111.2550000000001</c:v>
                </c:pt>
                <c:pt idx="48">
                  <c:v>4235.6610000000001</c:v>
                </c:pt>
                <c:pt idx="49">
                  <c:v>4318.2690000000002</c:v>
                </c:pt>
                <c:pt idx="50">
                  <c:v>4620.1580000000004</c:v>
                </c:pt>
              </c:numCache>
            </c:numRef>
          </c:xVal>
          <c:yVal>
            <c:numRef>
              <c:f>'LE &amp; HC'!$C$27:$AZ$27</c:f>
              <c:numCache>
                <c:formatCode>_(* #,##0.0_);_(* \(#,##0.0\);_(* "-"??_);_(@_)</c:formatCode>
                <c:ptCount val="50"/>
                <c:pt idx="0">
                  <c:v>73.933902439024408</c:v>
                </c:pt>
                <c:pt idx="1">
                  <c:v>73.570487804878056</c:v>
                </c:pt>
                <c:pt idx="2">
                  <c:v>74.455853658536597</c:v>
                </c:pt>
                <c:pt idx="3">
                  <c:v>74.450975609756114</c:v>
                </c:pt>
                <c:pt idx="4">
                  <c:v>74.511707317073189</c:v>
                </c:pt>
                <c:pt idx="5">
                  <c:v>75.578780487804877</c:v>
                </c:pt>
                <c:pt idx="6">
                  <c:v>76.972195121951231</c:v>
                </c:pt>
                <c:pt idx="7">
                  <c:v>76.373658536585353</c:v>
                </c:pt>
                <c:pt idx="8">
                  <c:v>76.649268292682933</c:v>
                </c:pt>
                <c:pt idx="9">
                  <c:v>76.773170731707324</c:v>
                </c:pt>
                <c:pt idx="10">
                  <c:v>76.84658536585367</c:v>
                </c:pt>
                <c:pt idx="11">
                  <c:v>76.521463414634141</c:v>
                </c:pt>
                <c:pt idx="12">
                  <c:v>77.037804878048789</c:v>
                </c:pt>
                <c:pt idx="13">
                  <c:v>76.845609756097573</c:v>
                </c:pt>
                <c:pt idx="14">
                  <c:v>77.576585365853674</c:v>
                </c:pt>
                <c:pt idx="15">
                  <c:v>77.60243902439025</c:v>
                </c:pt>
                <c:pt idx="16">
                  <c:v>77.990731707317082</c:v>
                </c:pt>
                <c:pt idx="17">
                  <c:v>77.339024390243921</c:v>
                </c:pt>
                <c:pt idx="18">
                  <c:v>77.082926829268303</c:v>
                </c:pt>
                <c:pt idx="19">
                  <c:v>78.140975609756111</c:v>
                </c:pt>
                <c:pt idx="20">
                  <c:v>78.03634146341463</c:v>
                </c:pt>
                <c:pt idx="21">
                  <c:v>77.991951219512202</c:v>
                </c:pt>
                <c:pt idx="22">
                  <c:v>78.760243902439029</c:v>
                </c:pt>
                <c:pt idx="23">
                  <c:v>78.93463414634148</c:v>
                </c:pt>
                <c:pt idx="24">
                  <c:v>79.24707317073171</c:v>
                </c:pt>
                <c:pt idx="25">
                  <c:v>77.984390243902439</c:v>
                </c:pt>
                <c:pt idx="26">
                  <c:v>78.777804878048798</c:v>
                </c:pt>
                <c:pt idx="27">
                  <c:v>78.885365853658527</c:v>
                </c:pt>
                <c:pt idx="28">
                  <c:v>79.60243902439025</c:v>
                </c:pt>
                <c:pt idx="29">
                  <c:v>79.351219512195144</c:v>
                </c:pt>
                <c:pt idx="30">
                  <c:v>79.653658536585368</c:v>
                </c:pt>
                <c:pt idx="31">
                  <c:v>80.690243902439036</c:v>
                </c:pt>
                <c:pt idx="32">
                  <c:v>80.502439024390256</c:v>
                </c:pt>
                <c:pt idx="33">
                  <c:v>80.963414634146361</c:v>
                </c:pt>
                <c:pt idx="34">
                  <c:v>80.997560975609773</c:v>
                </c:pt>
                <c:pt idx="35">
                  <c:v>81.502439024390242</c:v>
                </c:pt>
                <c:pt idx="36">
                  <c:v>81.158536585365866</c:v>
                </c:pt>
                <c:pt idx="37">
                  <c:v>81.45365853658538</c:v>
                </c:pt>
                <c:pt idx="38">
                  <c:v>81.609756097560989</c:v>
                </c:pt>
                <c:pt idx="39">
                  <c:v>81.751219512195135</c:v>
                </c:pt>
                <c:pt idx="40">
                  <c:v>81.89756097560975</c:v>
                </c:pt>
                <c:pt idx="41">
                  <c:v>82.358536585365869</c:v>
                </c:pt>
                <c:pt idx="42">
                  <c:v>82.917073170731712</c:v>
                </c:pt>
                <c:pt idx="43">
                  <c:v>82.060975609756113</c:v>
                </c:pt>
                <c:pt idx="44">
                  <c:v>82.86097560975611</c:v>
                </c:pt>
                <c:pt idx="45">
                  <c:v>82.468292682926844</c:v>
                </c:pt>
                <c:pt idx="46">
                  <c:v>82.2048780487805</c:v>
                </c:pt>
                <c:pt idx="47">
                  <c:v>82.660975609756093</c:v>
                </c:pt>
                <c:pt idx="48">
                  <c:v>82.86097560975611</c:v>
                </c:pt>
                <c:pt idx="49">
                  <c:v>83.163414634146349</c:v>
                </c:pt>
              </c:numCache>
            </c:numRef>
          </c:yVal>
          <c:smooth val="0"/>
          <c:extLst>
            <c:ext xmlns:c16="http://schemas.microsoft.com/office/drawing/2014/chart" uri="{C3380CC4-5D6E-409C-BE32-E72D297353CC}">
              <c16:uniqueId val="{0000000B-B904-5E4D-A15E-72896382231C}"/>
            </c:ext>
          </c:extLst>
        </c:ser>
        <c:ser>
          <c:idx val="13"/>
          <c:order val="13"/>
          <c:tx>
            <c:v>IRL</c:v>
          </c:tx>
          <c:spPr>
            <a:ln w="19050" cap="rnd">
              <a:solidFill>
                <a:schemeClr val="accent2">
                  <a:lumMod val="80000"/>
                  <a:lumOff val="20000"/>
                </a:schemeClr>
              </a:solidFill>
              <a:round/>
            </a:ln>
            <a:effectLst/>
          </c:spPr>
          <c:marker>
            <c:symbol val="none"/>
          </c:marker>
          <c:xVal>
            <c:numRef>
              <c:f>'LE &amp; HC'!$C$28:$BA$28</c:f>
              <c:numCache>
                <c:formatCode>_(* #,##0_);_(* \(#,##0\);_(* "-"??_);_(@_)</c:formatCode>
                <c:ptCount val="51"/>
                <c:pt idx="0">
                  <c:v>115.833</c:v>
                </c:pt>
                <c:pt idx="1">
                  <c:v>148.32</c:v>
                </c:pt>
                <c:pt idx="2">
                  <c:v>168.78800000000001</c:v>
                </c:pt>
                <c:pt idx="3">
                  <c:v>193.91300000000001</c:v>
                </c:pt>
                <c:pt idx="4">
                  <c:v>216.98500000000001</c:v>
                </c:pt>
                <c:pt idx="5">
                  <c:v>252.21299999999999</c:v>
                </c:pt>
                <c:pt idx="6">
                  <c:v>261.62200000000001</c:v>
                </c:pt>
                <c:pt idx="7">
                  <c:v>281.37</c:v>
                </c:pt>
                <c:pt idx="8">
                  <c:v>342.642</c:v>
                </c:pt>
                <c:pt idx="9">
                  <c:v>395.01400000000001</c:v>
                </c:pt>
                <c:pt idx="10">
                  <c:v>475.48599999999999</c:v>
                </c:pt>
                <c:pt idx="11">
                  <c:v>491.625</c:v>
                </c:pt>
                <c:pt idx="12">
                  <c:v>516.64700000000005</c:v>
                </c:pt>
                <c:pt idx="13">
                  <c:v>542.64099999999996</c:v>
                </c:pt>
                <c:pt idx="14">
                  <c:v>566.52800000000002</c:v>
                </c:pt>
                <c:pt idx="15">
                  <c:v>606.56700000000001</c:v>
                </c:pt>
                <c:pt idx="16">
                  <c:v>620.31899999999996</c:v>
                </c:pt>
                <c:pt idx="17">
                  <c:v>639.51400000000001</c:v>
                </c:pt>
                <c:pt idx="18">
                  <c:v>663.947</c:v>
                </c:pt>
                <c:pt idx="19">
                  <c:v>701.04600000000005</c:v>
                </c:pt>
                <c:pt idx="20">
                  <c:v>752.03300000000002</c:v>
                </c:pt>
                <c:pt idx="21">
                  <c:v>839.70799999999997</c:v>
                </c:pt>
                <c:pt idx="22">
                  <c:v>919.41800000000001</c:v>
                </c:pt>
                <c:pt idx="23">
                  <c:v>992.76599999999996</c:v>
                </c:pt>
                <c:pt idx="24">
                  <c:v>1040.8440000000001</c:v>
                </c:pt>
                <c:pt idx="25">
                  <c:v>1130.502</c:v>
                </c:pt>
                <c:pt idx="26">
                  <c:v>1185.72</c:v>
                </c:pt>
                <c:pt idx="27">
                  <c:v>1288.49</c:v>
                </c:pt>
                <c:pt idx="28">
                  <c:v>1395.6030000000001</c:v>
                </c:pt>
                <c:pt idx="29">
                  <c:v>1498.298</c:v>
                </c:pt>
                <c:pt idx="30">
                  <c:v>1829.789</c:v>
                </c:pt>
                <c:pt idx="31">
                  <c:v>2134.3580000000002</c:v>
                </c:pt>
                <c:pt idx="32">
                  <c:v>2418.8609999999999</c:v>
                </c:pt>
                <c:pt idx="33">
                  <c:v>2578.8020000000001</c:v>
                </c:pt>
                <c:pt idx="34">
                  <c:v>2804.828</c:v>
                </c:pt>
                <c:pt idx="35">
                  <c:v>3093.3760000000002</c:v>
                </c:pt>
                <c:pt idx="36">
                  <c:v>3204.8049999999998</c:v>
                </c:pt>
                <c:pt idx="37">
                  <c:v>3384.221</c:v>
                </c:pt>
                <c:pt idx="38">
                  <c:v>3643.2730000000001</c:v>
                </c:pt>
                <c:pt idx="39">
                  <c:v>3855.1179999999999</c:v>
                </c:pt>
                <c:pt idx="40">
                  <c:v>4050.9870000000001</c:v>
                </c:pt>
                <c:pt idx="41">
                  <c:v>4197.5690000000004</c:v>
                </c:pt>
                <c:pt idx="42">
                  <c:v>4358.9359999999997</c:v>
                </c:pt>
                <c:pt idx="43">
                  <c:v>4299.8990000000003</c:v>
                </c:pt>
                <c:pt idx="44">
                  <c:v>4196.6660000000002</c:v>
                </c:pt>
                <c:pt idx="45">
                  <c:v>4295.4639999999999</c:v>
                </c:pt>
                <c:pt idx="46">
                  <c:v>4536.7479999999996</c:v>
                </c:pt>
                <c:pt idx="47">
                  <c:v>4683.366</c:v>
                </c:pt>
                <c:pt idx="48">
                  <c:v>4870.6890000000003</c:v>
                </c:pt>
                <c:pt idx="49">
                  <c:v>4947.2219999999998</c:v>
                </c:pt>
                <c:pt idx="50">
                  <c:v>5372.8140000000003</c:v>
                </c:pt>
              </c:numCache>
            </c:numRef>
          </c:xVal>
          <c:yVal>
            <c:numRef>
              <c:f>'LE &amp; HC'!$C$29:$BA$29</c:f>
              <c:numCache>
                <c:formatCode>_(* #,##0.0_);_(* \(#,##0.0\);_(* "-"??_);_(@_)</c:formatCode>
                <c:ptCount val="51"/>
                <c:pt idx="0">
                  <c:v>71.031439024390252</c:v>
                </c:pt>
                <c:pt idx="1">
                  <c:v>71.128536585365865</c:v>
                </c:pt>
                <c:pt idx="2">
                  <c:v>71.232243902439038</c:v>
                </c:pt>
                <c:pt idx="3">
                  <c:v>71.345560975609757</c:v>
                </c:pt>
                <c:pt idx="4">
                  <c:v>71.472024390243917</c:v>
                </c:pt>
                <c:pt idx="5">
                  <c:v>71.616609756097574</c:v>
                </c:pt>
                <c:pt idx="6">
                  <c:v>71.782780487804885</c:v>
                </c:pt>
                <c:pt idx="7">
                  <c:v>71.969000000000008</c:v>
                </c:pt>
                <c:pt idx="8">
                  <c:v>72.173731707317074</c:v>
                </c:pt>
                <c:pt idx="9">
                  <c:v>72.393463414634169</c:v>
                </c:pt>
                <c:pt idx="10">
                  <c:v>72.623243902439029</c:v>
                </c:pt>
                <c:pt idx="11">
                  <c:v>72.856097560975627</c:v>
                </c:pt>
                <c:pt idx="12">
                  <c:v>73.088073170731718</c:v>
                </c:pt>
                <c:pt idx="13">
                  <c:v>73.313682926829273</c:v>
                </c:pt>
                <c:pt idx="14">
                  <c:v>73.53146341463416</c:v>
                </c:pt>
                <c:pt idx="15">
                  <c:v>73.742365853658541</c:v>
                </c:pt>
                <c:pt idx="16">
                  <c:v>73.951414634146346</c:v>
                </c:pt>
                <c:pt idx="17">
                  <c:v>74.162536585365871</c:v>
                </c:pt>
                <c:pt idx="18">
                  <c:v>74.377707317073174</c:v>
                </c:pt>
                <c:pt idx="19">
                  <c:v>74.5959024390244</c:v>
                </c:pt>
                <c:pt idx="20">
                  <c:v>74.809097560975616</c:v>
                </c:pt>
                <c:pt idx="21">
                  <c:v>75.005268292682942</c:v>
                </c:pt>
                <c:pt idx="22">
                  <c:v>75.180951219512195</c:v>
                </c:pt>
                <c:pt idx="23">
                  <c:v>75.336121951219525</c:v>
                </c:pt>
                <c:pt idx="24">
                  <c:v>75.476804878048782</c:v>
                </c:pt>
                <c:pt idx="25">
                  <c:v>75.617560975609777</c:v>
                </c:pt>
                <c:pt idx="26">
                  <c:v>75.831707317073167</c:v>
                </c:pt>
                <c:pt idx="27">
                  <c:v>75.98536585365855</c:v>
                </c:pt>
                <c:pt idx="28">
                  <c:v>76.180487804878069</c:v>
                </c:pt>
                <c:pt idx="29">
                  <c:v>76.082926829268317</c:v>
                </c:pt>
                <c:pt idx="30">
                  <c:v>76.536585365853668</c:v>
                </c:pt>
                <c:pt idx="31">
                  <c:v>77.134146341463421</c:v>
                </c:pt>
                <c:pt idx="32">
                  <c:v>77.634146341463421</c:v>
                </c:pt>
                <c:pt idx="33">
                  <c:v>78.139024390243904</c:v>
                </c:pt>
                <c:pt idx="34">
                  <c:v>78.53902439024391</c:v>
                </c:pt>
                <c:pt idx="35">
                  <c:v>78.943902439024399</c:v>
                </c:pt>
                <c:pt idx="36">
                  <c:v>79.241463414634154</c:v>
                </c:pt>
                <c:pt idx="37">
                  <c:v>79.641463414634146</c:v>
                </c:pt>
                <c:pt idx="38">
                  <c:v>80.095121951219525</c:v>
                </c:pt>
                <c:pt idx="39">
                  <c:v>80.190243902439022</c:v>
                </c:pt>
                <c:pt idx="40">
                  <c:v>80.743902439024382</c:v>
                </c:pt>
                <c:pt idx="41">
                  <c:v>80.746341463414637</c:v>
                </c:pt>
                <c:pt idx="42">
                  <c:v>80.846341463414646</c:v>
                </c:pt>
                <c:pt idx="43">
                  <c:v>80.948780487804882</c:v>
                </c:pt>
                <c:pt idx="44">
                  <c:v>81.348780487804873</c:v>
                </c:pt>
                <c:pt idx="45">
                  <c:v>81.45365853658538</c:v>
                </c:pt>
                <c:pt idx="46">
                  <c:v>81.653658536585368</c:v>
                </c:pt>
                <c:pt idx="47">
                  <c:v>82.156097560975624</c:v>
                </c:pt>
                <c:pt idx="48">
                  <c:v>82.2048780487805</c:v>
                </c:pt>
                <c:pt idx="49">
                  <c:v>82.702439024390259</c:v>
                </c:pt>
                <c:pt idx="50">
                  <c:v>82.2048780487805</c:v>
                </c:pt>
              </c:numCache>
            </c:numRef>
          </c:yVal>
          <c:smooth val="0"/>
          <c:extLst>
            <c:ext xmlns:c16="http://schemas.microsoft.com/office/drawing/2014/chart" uri="{C3380CC4-5D6E-409C-BE32-E72D297353CC}">
              <c16:uniqueId val="{0000000C-B904-5E4D-A15E-72896382231C}"/>
            </c:ext>
          </c:extLst>
        </c:ser>
        <c:ser>
          <c:idx val="14"/>
          <c:order val="14"/>
          <c:tx>
            <c:v>ITA</c:v>
          </c:tx>
          <c:spPr>
            <a:ln w="19050" cap="rnd">
              <a:solidFill>
                <a:schemeClr val="accent3">
                  <a:lumMod val="80000"/>
                  <a:lumOff val="20000"/>
                </a:schemeClr>
              </a:solidFill>
              <a:round/>
            </a:ln>
            <a:effectLst/>
          </c:spPr>
          <c:marker>
            <c:symbol val="none"/>
          </c:marker>
          <c:xVal>
            <c:numRef>
              <c:f>'LE &amp; HC'!$U$32:$BA$32</c:f>
              <c:numCache>
                <c:formatCode>_(* #,##0_);_(* \(#,##0\);_(* "-"??_);_(@_)</c:formatCode>
                <c:ptCount val="33"/>
                <c:pt idx="0">
                  <c:v>1052.7840000000001</c:v>
                </c:pt>
                <c:pt idx="1">
                  <c:v>1122.547</c:v>
                </c:pt>
                <c:pt idx="2">
                  <c:v>1274.0239999999999</c:v>
                </c:pt>
                <c:pt idx="3">
                  <c:v>1387.471</c:v>
                </c:pt>
                <c:pt idx="4">
                  <c:v>1403.6289999999999</c:v>
                </c:pt>
                <c:pt idx="5">
                  <c:v>1398.26</c:v>
                </c:pt>
                <c:pt idx="6">
                  <c:v>1413.011</c:v>
                </c:pt>
                <c:pt idx="7">
                  <c:v>1464.8219999999999</c:v>
                </c:pt>
                <c:pt idx="8">
                  <c:v>1528.904</c:v>
                </c:pt>
                <c:pt idx="9">
                  <c:v>1651.7909999999999</c:v>
                </c:pt>
                <c:pt idx="10">
                  <c:v>1736.633</c:v>
                </c:pt>
                <c:pt idx="11">
                  <c:v>1802.03</c:v>
                </c:pt>
                <c:pt idx="12">
                  <c:v>2030.5350000000001</c:v>
                </c:pt>
                <c:pt idx="13">
                  <c:v>2151.7269999999999</c:v>
                </c:pt>
                <c:pt idx="14">
                  <c:v>2292.7139999999999</c:v>
                </c:pt>
                <c:pt idx="15">
                  <c:v>2289.348</c:v>
                </c:pt>
                <c:pt idx="16">
                  <c:v>2451.0439999999999</c:v>
                </c:pt>
                <c:pt idx="17">
                  <c:v>2504.0990000000002</c:v>
                </c:pt>
                <c:pt idx="18">
                  <c:v>2662.4989999999998</c:v>
                </c:pt>
                <c:pt idx="19">
                  <c:v>2695.6329999999998</c:v>
                </c:pt>
                <c:pt idx="20">
                  <c:v>2932.4549999999999</c:v>
                </c:pt>
                <c:pt idx="21">
                  <c:v>2937.4929999999999</c:v>
                </c:pt>
                <c:pt idx="22">
                  <c:v>3104.4650000000001</c:v>
                </c:pt>
                <c:pt idx="23">
                  <c:v>3098.2559999999999</c:v>
                </c:pt>
                <c:pt idx="24">
                  <c:v>3071.61</c:v>
                </c:pt>
                <c:pt idx="25">
                  <c:v>3042.931</c:v>
                </c:pt>
                <c:pt idx="26">
                  <c:v>3036.86</c:v>
                </c:pt>
                <c:pt idx="27">
                  <c:v>3088.931</c:v>
                </c:pt>
                <c:pt idx="28">
                  <c:v>3274.0239999999999</c:v>
                </c:pt>
                <c:pt idx="29">
                  <c:v>3376.0839999999998</c:v>
                </c:pt>
                <c:pt idx="30">
                  <c:v>3495.8679999999999</c:v>
                </c:pt>
                <c:pt idx="31">
                  <c:v>3565.3009999999999</c:v>
                </c:pt>
                <c:pt idx="32">
                  <c:v>3747.172</c:v>
                </c:pt>
              </c:numCache>
            </c:numRef>
          </c:xVal>
          <c:yVal>
            <c:numRef>
              <c:f>'LE &amp; HC'!$U$33:$BA$33</c:f>
              <c:numCache>
                <c:formatCode>_(* #,##0.0_);_(* \(#,##0.0\);_(* "-"??_);_(@_)</c:formatCode>
                <c:ptCount val="33"/>
                <c:pt idx="0">
                  <c:v>76.370731707317077</c:v>
                </c:pt>
                <c:pt idx="1">
                  <c:v>76.819512195121973</c:v>
                </c:pt>
                <c:pt idx="2">
                  <c:v>76.970731707317071</c:v>
                </c:pt>
                <c:pt idx="3">
                  <c:v>77.019512195121948</c:v>
                </c:pt>
                <c:pt idx="4">
                  <c:v>77.419512195121968</c:v>
                </c:pt>
                <c:pt idx="5">
                  <c:v>77.721951219512192</c:v>
                </c:pt>
                <c:pt idx="6">
                  <c:v>77.921951219512209</c:v>
                </c:pt>
                <c:pt idx="7">
                  <c:v>78.170731707317074</c:v>
                </c:pt>
                <c:pt idx="8">
                  <c:v>78.521951219512218</c:v>
                </c:pt>
                <c:pt idx="9">
                  <c:v>78.824390243902442</c:v>
                </c:pt>
                <c:pt idx="10">
                  <c:v>78.975609756097555</c:v>
                </c:pt>
                <c:pt idx="11">
                  <c:v>79.424390243902437</c:v>
                </c:pt>
                <c:pt idx="12">
                  <c:v>79.778048780487822</c:v>
                </c:pt>
                <c:pt idx="13">
                  <c:v>80.126829268292681</c:v>
                </c:pt>
                <c:pt idx="14">
                  <c:v>80.229268292682946</c:v>
                </c:pt>
                <c:pt idx="15">
                  <c:v>79.982926829268308</c:v>
                </c:pt>
                <c:pt idx="16">
                  <c:v>80.780487804878064</c:v>
                </c:pt>
                <c:pt idx="17">
                  <c:v>80.782926829268291</c:v>
                </c:pt>
                <c:pt idx="18">
                  <c:v>81.282926829268291</c:v>
                </c:pt>
                <c:pt idx="19">
                  <c:v>81.434146341463418</c:v>
                </c:pt>
                <c:pt idx="20">
                  <c:v>81.48536585365855</c:v>
                </c:pt>
                <c:pt idx="21">
                  <c:v>81.636585365853662</c:v>
                </c:pt>
                <c:pt idx="22">
                  <c:v>82.036585365853668</c:v>
                </c:pt>
                <c:pt idx="23">
                  <c:v>82.187804878048794</c:v>
                </c:pt>
                <c:pt idx="24">
                  <c:v>82.239024390243912</c:v>
                </c:pt>
                <c:pt idx="25">
                  <c:v>82.690243902439022</c:v>
                </c:pt>
                <c:pt idx="26">
                  <c:v>83.090243902439042</c:v>
                </c:pt>
                <c:pt idx="27">
                  <c:v>82.543902439024393</c:v>
                </c:pt>
                <c:pt idx="28">
                  <c:v>83.243902439024382</c:v>
                </c:pt>
                <c:pt idx="29">
                  <c:v>82.946341463414655</c:v>
                </c:pt>
                <c:pt idx="30">
                  <c:v>83.346341463414646</c:v>
                </c:pt>
                <c:pt idx="31">
                  <c:v>83.497560975609773</c:v>
                </c:pt>
                <c:pt idx="32">
                  <c:v>82.343902439024404</c:v>
                </c:pt>
              </c:numCache>
            </c:numRef>
          </c:yVal>
          <c:smooth val="0"/>
          <c:extLst>
            <c:ext xmlns:c16="http://schemas.microsoft.com/office/drawing/2014/chart" uri="{C3380CC4-5D6E-409C-BE32-E72D297353CC}">
              <c16:uniqueId val="{0000000D-B904-5E4D-A15E-72896382231C}"/>
            </c:ext>
          </c:extLst>
        </c:ser>
        <c:ser>
          <c:idx val="15"/>
          <c:order val="15"/>
          <c:tx>
            <c:v>JPN</c:v>
          </c:tx>
          <c:spPr>
            <a:ln w="19050" cap="rnd">
              <a:solidFill>
                <a:schemeClr val="accent4">
                  <a:lumMod val="80000"/>
                  <a:lumOff val="20000"/>
                </a:schemeClr>
              </a:solidFill>
              <a:round/>
            </a:ln>
            <a:effectLst/>
          </c:spPr>
          <c:marker>
            <c:symbol val="none"/>
          </c:marker>
          <c:xVal>
            <c:numRef>
              <c:f>'LE &amp; HC'!$C$34:$BA$34</c:f>
              <c:numCache>
                <c:formatCode>_(* #,##0_);_(* \(#,##0\);_(* "-"??_);_(@_)</c:formatCode>
                <c:ptCount val="51"/>
                <c:pt idx="0">
                  <c:v>150.43700000000001</c:v>
                </c:pt>
                <c:pt idx="1">
                  <c:v>163.85400000000001</c:v>
                </c:pt>
                <c:pt idx="2">
                  <c:v>185.39</c:v>
                </c:pt>
                <c:pt idx="3">
                  <c:v>205.77799999999999</c:v>
                </c:pt>
                <c:pt idx="4">
                  <c:v>242.018</c:v>
                </c:pt>
                <c:pt idx="5">
                  <c:v>284.26900000000001</c:v>
                </c:pt>
                <c:pt idx="6">
                  <c:v>303.72500000000002</c:v>
                </c:pt>
                <c:pt idx="7">
                  <c:v>340.62799999999999</c:v>
                </c:pt>
                <c:pt idx="8">
                  <c:v>392.577</c:v>
                </c:pt>
                <c:pt idx="9">
                  <c:v>452.93099999999998</c:v>
                </c:pt>
                <c:pt idx="10">
                  <c:v>535.01599999999996</c:v>
                </c:pt>
                <c:pt idx="11">
                  <c:v>603.96500000000003</c:v>
                </c:pt>
                <c:pt idx="12">
                  <c:v>664.77700000000004</c:v>
                </c:pt>
                <c:pt idx="13">
                  <c:v>714.85699999999997</c:v>
                </c:pt>
                <c:pt idx="14">
                  <c:v>745.98099999999999</c:v>
                </c:pt>
                <c:pt idx="15">
                  <c:v>818.38199999999995</c:v>
                </c:pt>
                <c:pt idx="16">
                  <c:v>859.85500000000002</c:v>
                </c:pt>
                <c:pt idx="17">
                  <c:v>916.70299999999997</c:v>
                </c:pt>
                <c:pt idx="18">
                  <c:v>969.25099999999998</c:v>
                </c:pt>
                <c:pt idx="19">
                  <c:v>1021.247</c:v>
                </c:pt>
                <c:pt idx="20">
                  <c:v>1088.9590000000001</c:v>
                </c:pt>
                <c:pt idx="21">
                  <c:v>1166.43</c:v>
                </c:pt>
                <c:pt idx="22">
                  <c:v>1253.415</c:v>
                </c:pt>
                <c:pt idx="23">
                  <c:v>1332.213</c:v>
                </c:pt>
                <c:pt idx="24">
                  <c:v>1420.271</c:v>
                </c:pt>
                <c:pt idx="25">
                  <c:v>1413.4449999999999</c:v>
                </c:pt>
                <c:pt idx="26">
                  <c:v>1436.3720000000001</c:v>
                </c:pt>
                <c:pt idx="27">
                  <c:v>1529.586</c:v>
                </c:pt>
                <c:pt idx="28">
                  <c:v>1571.107</c:v>
                </c:pt>
                <c:pt idx="29">
                  <c:v>1667.922</c:v>
                </c:pt>
                <c:pt idx="30">
                  <c:v>1847.7860000000001</c:v>
                </c:pt>
                <c:pt idx="31">
                  <c:v>1945.556</c:v>
                </c:pt>
                <c:pt idx="32">
                  <c:v>2065.1329999999998</c:v>
                </c:pt>
                <c:pt idx="33">
                  <c:v>2194.4369999999999</c:v>
                </c:pt>
                <c:pt idx="34">
                  <c:v>2303.6799999999998</c:v>
                </c:pt>
                <c:pt idx="35">
                  <c:v>2471.1860000000001</c:v>
                </c:pt>
                <c:pt idx="36">
                  <c:v>2561.2190000000001</c:v>
                </c:pt>
                <c:pt idx="37">
                  <c:v>2689.9160000000002</c:v>
                </c:pt>
                <c:pt idx="38">
                  <c:v>2799.1979999999999</c:v>
                </c:pt>
                <c:pt idx="39">
                  <c:v>2971.377</c:v>
                </c:pt>
                <c:pt idx="40">
                  <c:v>3169.19</c:v>
                </c:pt>
                <c:pt idx="41">
                  <c:v>3740.7559999999999</c:v>
                </c:pt>
                <c:pt idx="42">
                  <c:v>3970.7649999999999</c:v>
                </c:pt>
                <c:pt idx="43">
                  <c:v>4308.2520000000004</c:v>
                </c:pt>
                <c:pt idx="44">
                  <c:v>4328.3639999999996</c:v>
                </c:pt>
                <c:pt idx="45">
                  <c:v>4515.5559999999996</c:v>
                </c:pt>
                <c:pt idx="46">
                  <c:v>4295.8580000000002</c:v>
                </c:pt>
                <c:pt idx="47">
                  <c:v>4412.8519999999999</c:v>
                </c:pt>
                <c:pt idx="48">
                  <c:v>4554.2759999999998</c:v>
                </c:pt>
                <c:pt idx="49">
                  <c:v>4610.7939999999999</c:v>
                </c:pt>
                <c:pt idx="50">
                  <c:v>4665.6409999999996</c:v>
                </c:pt>
              </c:numCache>
            </c:numRef>
          </c:xVal>
          <c:yVal>
            <c:numRef>
              <c:f>'LE &amp; HC'!$C$35:$BA$35</c:f>
              <c:numCache>
                <c:formatCode>_(* #,##0.0_);_(* \(#,##0.0\);_(* "-"??_);_(@_)</c:formatCode>
                <c:ptCount val="51"/>
                <c:pt idx="0">
                  <c:v>71.950243902439027</c:v>
                </c:pt>
                <c:pt idx="1">
                  <c:v>72.882926829268314</c:v>
                </c:pt>
                <c:pt idx="2">
                  <c:v>73.506585365853667</c:v>
                </c:pt>
                <c:pt idx="3">
                  <c:v>73.757560975609749</c:v>
                </c:pt>
                <c:pt idx="4">
                  <c:v>74.393902439024387</c:v>
                </c:pt>
                <c:pt idx="5">
                  <c:v>75.057317073170736</c:v>
                </c:pt>
                <c:pt idx="6">
                  <c:v>75.456829268292708</c:v>
                </c:pt>
                <c:pt idx="7">
                  <c:v>75.898292682926837</c:v>
                </c:pt>
                <c:pt idx="8">
                  <c:v>76.038292682926837</c:v>
                </c:pt>
                <c:pt idx="9">
                  <c:v>76.337560975609776</c:v>
                </c:pt>
                <c:pt idx="10">
                  <c:v>76.091707317073173</c:v>
                </c:pt>
                <c:pt idx="11">
                  <c:v>76.41439024390246</c:v>
                </c:pt>
                <c:pt idx="12">
                  <c:v>76.922926829268306</c:v>
                </c:pt>
                <c:pt idx="13">
                  <c:v>76.961463414634167</c:v>
                </c:pt>
                <c:pt idx="14">
                  <c:v>77.365365853658531</c:v>
                </c:pt>
                <c:pt idx="15">
                  <c:v>77.65048780487804</c:v>
                </c:pt>
                <c:pt idx="16">
                  <c:v>78.064634146341476</c:v>
                </c:pt>
                <c:pt idx="17">
                  <c:v>78.483658536585381</c:v>
                </c:pt>
                <c:pt idx="18">
                  <c:v>78.399268292682933</c:v>
                </c:pt>
                <c:pt idx="19">
                  <c:v>78.818048780487814</c:v>
                </c:pt>
                <c:pt idx="20">
                  <c:v>78.836829268292689</c:v>
                </c:pt>
                <c:pt idx="21">
                  <c:v>79.100731707317081</c:v>
                </c:pt>
                <c:pt idx="22">
                  <c:v>79.153902439024392</c:v>
                </c:pt>
                <c:pt idx="23">
                  <c:v>79.293658536585369</c:v>
                </c:pt>
                <c:pt idx="24">
                  <c:v>79.687073170731708</c:v>
                </c:pt>
                <c:pt idx="25">
                  <c:v>79.536341463414658</c:v>
                </c:pt>
                <c:pt idx="26">
                  <c:v>80.200243902439041</c:v>
                </c:pt>
                <c:pt idx="27">
                  <c:v>80.424146341463413</c:v>
                </c:pt>
                <c:pt idx="28">
                  <c:v>80.501463414634159</c:v>
                </c:pt>
                <c:pt idx="29">
                  <c:v>80.570731707317094</c:v>
                </c:pt>
                <c:pt idx="30">
                  <c:v>81.076097560975626</c:v>
                </c:pt>
                <c:pt idx="31">
                  <c:v>81.417073170731712</c:v>
                </c:pt>
                <c:pt idx="32">
                  <c:v>81.563414634146341</c:v>
                </c:pt>
                <c:pt idx="33">
                  <c:v>81.760000000000005</c:v>
                </c:pt>
                <c:pt idx="34">
                  <c:v>82.03024390243904</c:v>
                </c:pt>
                <c:pt idx="35">
                  <c:v>81.925121951219523</c:v>
                </c:pt>
                <c:pt idx="36">
                  <c:v>82.321951219512201</c:v>
                </c:pt>
                <c:pt idx="37">
                  <c:v>82.507073170731715</c:v>
                </c:pt>
                <c:pt idx="38">
                  <c:v>82.587560975609776</c:v>
                </c:pt>
                <c:pt idx="39">
                  <c:v>82.931463414634152</c:v>
                </c:pt>
                <c:pt idx="40">
                  <c:v>82.842682926829269</c:v>
                </c:pt>
                <c:pt idx="41">
                  <c:v>82.591219512195138</c:v>
                </c:pt>
                <c:pt idx="42">
                  <c:v>83.096097560975608</c:v>
                </c:pt>
                <c:pt idx="43">
                  <c:v>83.331951219512206</c:v>
                </c:pt>
                <c:pt idx="44">
                  <c:v>83.5878048780488</c:v>
                </c:pt>
                <c:pt idx="45">
                  <c:v>83.793902439024393</c:v>
                </c:pt>
                <c:pt idx="46">
                  <c:v>83.984878048780502</c:v>
                </c:pt>
                <c:pt idx="47">
                  <c:v>84.099756097560984</c:v>
                </c:pt>
                <c:pt idx="48">
                  <c:v>84.210975609756105</c:v>
                </c:pt>
                <c:pt idx="49">
                  <c:v>84.356341463414637</c:v>
                </c:pt>
                <c:pt idx="50">
                  <c:v>84.61560975609757</c:v>
                </c:pt>
              </c:numCache>
            </c:numRef>
          </c:yVal>
          <c:smooth val="0"/>
          <c:extLst>
            <c:ext xmlns:c16="http://schemas.microsoft.com/office/drawing/2014/chart" uri="{C3380CC4-5D6E-409C-BE32-E72D297353CC}">
              <c16:uniqueId val="{0000000E-B904-5E4D-A15E-72896382231C}"/>
            </c:ext>
          </c:extLst>
        </c:ser>
        <c:ser>
          <c:idx val="16"/>
          <c:order val="16"/>
          <c:tx>
            <c:v>KOR</c:v>
          </c:tx>
          <c:spPr>
            <a:ln w="19050" cap="rnd">
              <a:solidFill>
                <a:schemeClr val="accent5">
                  <a:lumMod val="80000"/>
                  <a:lumOff val="20000"/>
                </a:schemeClr>
              </a:solidFill>
              <a:round/>
            </a:ln>
            <a:effectLst/>
          </c:spPr>
          <c:marker>
            <c:symbol val="none"/>
          </c:marker>
          <c:xVal>
            <c:numRef>
              <c:f>'LE &amp; HC'!$C$36:$BA$36</c:f>
              <c:numCache>
                <c:formatCode>_(* #,##0_);_(* \(#,##0\);_(* "-"??_);_(@_)</c:formatCode>
                <c:ptCount val="51"/>
                <c:pt idx="0">
                  <c:v>19.004000000000001</c:v>
                </c:pt>
                <c:pt idx="1">
                  <c:v>18.093</c:v>
                </c:pt>
                <c:pt idx="2">
                  <c:v>18.274999999999999</c:v>
                </c:pt>
                <c:pt idx="3">
                  <c:v>18.824000000000002</c:v>
                </c:pt>
                <c:pt idx="4">
                  <c:v>18.82</c:v>
                </c:pt>
                <c:pt idx="5">
                  <c:v>31.486000000000001</c:v>
                </c:pt>
                <c:pt idx="6">
                  <c:v>37.848999999999997</c:v>
                </c:pt>
                <c:pt idx="7">
                  <c:v>41.722999999999999</c:v>
                </c:pt>
                <c:pt idx="8">
                  <c:v>53.136000000000003</c:v>
                </c:pt>
                <c:pt idx="9">
                  <c:v>80.144000000000005</c:v>
                </c:pt>
                <c:pt idx="10">
                  <c:v>91.64</c:v>
                </c:pt>
                <c:pt idx="11">
                  <c:v>107.636</c:v>
                </c:pt>
                <c:pt idx="12">
                  <c:v>120.40600000000001</c:v>
                </c:pt>
                <c:pt idx="13">
                  <c:v>136.946</c:v>
                </c:pt>
                <c:pt idx="14">
                  <c:v>148.47</c:v>
                </c:pt>
                <c:pt idx="15">
                  <c:v>165.51499999999999</c:v>
                </c:pt>
                <c:pt idx="16">
                  <c:v>183.518</c:v>
                </c:pt>
                <c:pt idx="17">
                  <c:v>206.809</c:v>
                </c:pt>
                <c:pt idx="18">
                  <c:v>250.267</c:v>
                </c:pt>
                <c:pt idx="19">
                  <c:v>316.14600000000002</c:v>
                </c:pt>
                <c:pt idx="20">
                  <c:v>355.83100000000002</c:v>
                </c:pt>
                <c:pt idx="21">
                  <c:v>378.036</c:v>
                </c:pt>
                <c:pt idx="22">
                  <c:v>418.78899999999999</c:v>
                </c:pt>
                <c:pt idx="23">
                  <c:v>442.19499999999999</c:v>
                </c:pt>
                <c:pt idx="24">
                  <c:v>464.971</c:v>
                </c:pt>
                <c:pt idx="25">
                  <c:v>515.77099999999996</c:v>
                </c:pt>
                <c:pt idx="26">
                  <c:v>575.65800000000002</c:v>
                </c:pt>
                <c:pt idx="27">
                  <c:v>599.67499999999995</c:v>
                </c:pt>
                <c:pt idx="28">
                  <c:v>580.98900000000003</c:v>
                </c:pt>
                <c:pt idx="29">
                  <c:v>662.54600000000005</c:v>
                </c:pt>
                <c:pt idx="30">
                  <c:v>725.08699999999999</c:v>
                </c:pt>
                <c:pt idx="31">
                  <c:v>861.26199999999994</c:v>
                </c:pt>
                <c:pt idx="32">
                  <c:v>886.30399999999997</c:v>
                </c:pt>
                <c:pt idx="33">
                  <c:v>973.22199999999998</c:v>
                </c:pt>
                <c:pt idx="34">
                  <c:v>1033.444</c:v>
                </c:pt>
                <c:pt idx="35">
                  <c:v>1134.3040000000001</c:v>
                </c:pt>
                <c:pt idx="36">
                  <c:v>1276.73</c:v>
                </c:pt>
                <c:pt idx="37">
                  <c:v>1435.1859999999999</c:v>
                </c:pt>
                <c:pt idx="38">
                  <c:v>1556.1569999999999</c:v>
                </c:pt>
                <c:pt idx="39">
                  <c:v>1684.3440000000001</c:v>
                </c:pt>
                <c:pt idx="40">
                  <c:v>1878.1320000000001</c:v>
                </c:pt>
                <c:pt idx="41">
                  <c:v>1966.703</c:v>
                </c:pt>
                <c:pt idx="42">
                  <c:v>2071.5459999999998</c:v>
                </c:pt>
                <c:pt idx="43">
                  <c:v>2129.1619999999998</c:v>
                </c:pt>
                <c:pt idx="44">
                  <c:v>2233.19</c:v>
                </c:pt>
                <c:pt idx="45">
                  <c:v>2491.6909999999998</c:v>
                </c:pt>
                <c:pt idx="46">
                  <c:v>2664.7339999999999</c:v>
                </c:pt>
                <c:pt idx="47">
                  <c:v>2802.355</c:v>
                </c:pt>
                <c:pt idx="48">
                  <c:v>3078.8310000000001</c:v>
                </c:pt>
                <c:pt idx="49">
                  <c:v>3277.2249999999999</c:v>
                </c:pt>
                <c:pt idx="50">
                  <c:v>3582.3130000000001</c:v>
                </c:pt>
              </c:numCache>
            </c:numRef>
          </c:xVal>
          <c:yVal>
            <c:numRef>
              <c:f>'LE &amp; HC'!$C$37:$BA$37</c:f>
              <c:numCache>
                <c:formatCode>_(* #,##0.0_);_(* \(#,##0.0\);_(* "-"??_);_(@_)</c:formatCode>
                <c:ptCount val="51"/>
                <c:pt idx="0">
                  <c:v>62.163414634146349</c:v>
                </c:pt>
                <c:pt idx="1">
                  <c:v>62.612195121951231</c:v>
                </c:pt>
                <c:pt idx="2">
                  <c:v>63.009756097560988</c:v>
                </c:pt>
                <c:pt idx="3">
                  <c:v>63.407317073170745</c:v>
                </c:pt>
                <c:pt idx="4">
                  <c:v>63.804878048780502</c:v>
                </c:pt>
                <c:pt idx="5">
                  <c:v>64.153658536585368</c:v>
                </c:pt>
                <c:pt idx="6">
                  <c:v>64.502439024390242</c:v>
                </c:pt>
                <c:pt idx="7">
                  <c:v>64.900000000000006</c:v>
                </c:pt>
                <c:pt idx="8">
                  <c:v>65.197560975609761</c:v>
                </c:pt>
                <c:pt idx="9">
                  <c:v>65.546341463414649</c:v>
                </c:pt>
                <c:pt idx="10">
                  <c:v>66.046341463414649</c:v>
                </c:pt>
                <c:pt idx="11">
                  <c:v>66.546341463414649</c:v>
                </c:pt>
                <c:pt idx="12">
                  <c:v>67.095121951219525</c:v>
                </c:pt>
                <c:pt idx="13">
                  <c:v>67.546341463414649</c:v>
                </c:pt>
                <c:pt idx="14">
                  <c:v>68.195121951219519</c:v>
                </c:pt>
                <c:pt idx="15">
                  <c:v>68.795121951219514</c:v>
                </c:pt>
                <c:pt idx="16">
                  <c:v>69.44634146341464</c:v>
                </c:pt>
                <c:pt idx="17">
                  <c:v>69.997560975609758</c:v>
                </c:pt>
                <c:pt idx="18">
                  <c:v>70.548780487804891</c:v>
                </c:pt>
                <c:pt idx="19">
                  <c:v>71.048780487804891</c:v>
                </c:pt>
                <c:pt idx="20">
                  <c:v>71.597560975609767</c:v>
                </c:pt>
                <c:pt idx="21">
                  <c:v>72.046341463414649</c:v>
                </c:pt>
                <c:pt idx="22">
                  <c:v>72.497560975609758</c:v>
                </c:pt>
                <c:pt idx="23">
                  <c:v>72.997560975609773</c:v>
                </c:pt>
                <c:pt idx="24">
                  <c:v>73.397560975609764</c:v>
                </c:pt>
                <c:pt idx="25">
                  <c:v>73.7</c:v>
                </c:pt>
                <c:pt idx="26">
                  <c:v>74.151219512195127</c:v>
                </c:pt>
                <c:pt idx="27">
                  <c:v>74.60243902439025</c:v>
                </c:pt>
                <c:pt idx="28">
                  <c:v>75.004878048780483</c:v>
                </c:pt>
                <c:pt idx="29">
                  <c:v>75.409756097560987</c:v>
                </c:pt>
                <c:pt idx="30">
                  <c:v>75.909756097560987</c:v>
                </c:pt>
                <c:pt idx="31">
                  <c:v>76.412195121951228</c:v>
                </c:pt>
                <c:pt idx="32">
                  <c:v>76.765853658536599</c:v>
                </c:pt>
                <c:pt idx="33">
                  <c:v>77.214634146341467</c:v>
                </c:pt>
                <c:pt idx="34">
                  <c:v>77.665853658536591</c:v>
                </c:pt>
                <c:pt idx="35">
                  <c:v>78.168292682926833</c:v>
                </c:pt>
                <c:pt idx="36">
                  <c:v>78.668292682926847</c:v>
                </c:pt>
                <c:pt idx="37">
                  <c:v>79.119512195121956</c:v>
                </c:pt>
                <c:pt idx="38">
                  <c:v>79.517073170731706</c:v>
                </c:pt>
                <c:pt idx="39">
                  <c:v>79.968292682926844</c:v>
                </c:pt>
                <c:pt idx="40">
                  <c:v>80.117073170731715</c:v>
                </c:pt>
                <c:pt idx="41">
                  <c:v>80.568292682926852</c:v>
                </c:pt>
                <c:pt idx="42">
                  <c:v>80.819512195121959</c:v>
                </c:pt>
                <c:pt idx="43">
                  <c:v>81.270731707317069</c:v>
                </c:pt>
                <c:pt idx="44">
                  <c:v>81.721951219512206</c:v>
                </c:pt>
                <c:pt idx="45">
                  <c:v>82.024390243902445</c:v>
                </c:pt>
                <c:pt idx="46">
                  <c:v>82.27560975609758</c:v>
                </c:pt>
                <c:pt idx="47">
                  <c:v>82.626829268292681</c:v>
                </c:pt>
                <c:pt idx="48">
                  <c:v>82.626829268292681</c:v>
                </c:pt>
                <c:pt idx="49">
                  <c:v>83.22682926829269</c:v>
                </c:pt>
                <c:pt idx="50">
                  <c:v>83.426829268292693</c:v>
                </c:pt>
              </c:numCache>
            </c:numRef>
          </c:yVal>
          <c:smooth val="0"/>
          <c:extLst>
            <c:ext xmlns:c16="http://schemas.microsoft.com/office/drawing/2014/chart" uri="{C3380CC4-5D6E-409C-BE32-E72D297353CC}">
              <c16:uniqueId val="{0000000F-B904-5E4D-A15E-72896382231C}"/>
            </c:ext>
          </c:extLst>
        </c:ser>
        <c:ser>
          <c:idx val="17"/>
          <c:order val="17"/>
          <c:tx>
            <c:v>LUX</c:v>
          </c:tx>
          <c:spPr>
            <a:ln w="19050" cap="rnd">
              <a:solidFill>
                <a:schemeClr val="accent6">
                  <a:lumMod val="80000"/>
                  <a:lumOff val="20000"/>
                </a:schemeClr>
              </a:solidFill>
              <a:round/>
            </a:ln>
            <a:effectLst/>
          </c:spPr>
          <c:marker>
            <c:symbol val="none"/>
          </c:marker>
          <c:xVal>
            <c:numRef>
              <c:f>'LE &amp; HC'!$I$38:$BA$38</c:f>
              <c:numCache>
                <c:formatCode>_(* #,##0_);_(* \(#,##0\);_(* "-"??_);_(@_)</c:formatCode>
                <c:ptCount val="45"/>
                <c:pt idx="0">
                  <c:v>341.89100000000002</c:v>
                </c:pt>
                <c:pt idx="1">
                  <c:v>384.411</c:v>
                </c:pt>
                <c:pt idx="2">
                  <c:v>458.13499999999999</c:v>
                </c:pt>
                <c:pt idx="3">
                  <c:v>524.17399999999998</c:v>
                </c:pt>
                <c:pt idx="4">
                  <c:v>597.923</c:v>
                </c:pt>
                <c:pt idx="5">
                  <c:v>654.62</c:v>
                </c:pt>
                <c:pt idx="6">
                  <c:v>682.38199999999995</c:v>
                </c:pt>
                <c:pt idx="7">
                  <c:v>709.5</c:v>
                </c:pt>
                <c:pt idx="8">
                  <c:v>752.04499999999996</c:v>
                </c:pt>
                <c:pt idx="9">
                  <c:v>798.89200000000005</c:v>
                </c:pt>
                <c:pt idx="10">
                  <c:v>883.73900000000003</c:v>
                </c:pt>
                <c:pt idx="11">
                  <c:v>1017.736</c:v>
                </c:pt>
                <c:pt idx="12">
                  <c:v>1184.1369999999999</c:v>
                </c:pt>
                <c:pt idx="13">
                  <c:v>1321.83</c:v>
                </c:pt>
                <c:pt idx="14">
                  <c:v>1475.6949999999999</c:v>
                </c:pt>
                <c:pt idx="15">
                  <c:v>1549.962</c:v>
                </c:pt>
                <c:pt idx="16">
                  <c:v>1664.8</c:v>
                </c:pt>
                <c:pt idx="17">
                  <c:v>1812.655</c:v>
                </c:pt>
                <c:pt idx="18">
                  <c:v>1857.616</c:v>
                </c:pt>
                <c:pt idx="19">
                  <c:v>2097.6660000000002</c:v>
                </c:pt>
                <c:pt idx="20">
                  <c:v>2217.6489999999999</c:v>
                </c:pt>
                <c:pt idx="21">
                  <c:v>2270.3270000000002</c:v>
                </c:pt>
                <c:pt idx="22">
                  <c:v>2428.1950000000002</c:v>
                </c:pt>
                <c:pt idx="23">
                  <c:v>2827.654</c:v>
                </c:pt>
                <c:pt idx="24">
                  <c:v>3411.355</c:v>
                </c:pt>
                <c:pt idx="25">
                  <c:v>3714.4319999999998</c:v>
                </c:pt>
                <c:pt idx="26">
                  <c:v>4248.808</c:v>
                </c:pt>
                <c:pt idx="27">
                  <c:v>4411.5559999999996</c:v>
                </c:pt>
                <c:pt idx="28">
                  <c:v>4776.03</c:v>
                </c:pt>
                <c:pt idx="29">
                  <c:v>4881.4009999999998</c:v>
                </c:pt>
                <c:pt idx="30">
                  <c:v>5154.058</c:v>
                </c:pt>
                <c:pt idx="31">
                  <c:v>5086.5450000000001</c:v>
                </c:pt>
                <c:pt idx="32">
                  <c:v>5431.1120000000001</c:v>
                </c:pt>
                <c:pt idx="33">
                  <c:v>5710.1480000000001</c:v>
                </c:pt>
                <c:pt idx="34">
                  <c:v>5625.0969999999998</c:v>
                </c:pt>
                <c:pt idx="35">
                  <c:v>4830.5169999999998</c:v>
                </c:pt>
                <c:pt idx="36">
                  <c:v>4424.5029999999997</c:v>
                </c:pt>
                <c:pt idx="37">
                  <c:v>4636.665</c:v>
                </c:pt>
                <c:pt idx="38">
                  <c:v>4707.0360000000001</c:v>
                </c:pt>
                <c:pt idx="39">
                  <c:v>4692.3109999999997</c:v>
                </c:pt>
                <c:pt idx="40">
                  <c:v>4864.2709999999997</c:v>
                </c:pt>
                <c:pt idx="41">
                  <c:v>4989.0309999999999</c:v>
                </c:pt>
                <c:pt idx="42">
                  <c:v>5292.0550000000003</c:v>
                </c:pt>
                <c:pt idx="43">
                  <c:v>5359.77</c:v>
                </c:pt>
                <c:pt idx="44">
                  <c:v>5596.3779999999997</c:v>
                </c:pt>
              </c:numCache>
            </c:numRef>
          </c:xVal>
          <c:yVal>
            <c:numRef>
              <c:f>'LE &amp; HC'!$I$39:$BA$39</c:f>
              <c:numCache>
                <c:formatCode>_(* #,##0.0_);_(* \(#,##0.0\);_(* "-"??_);_(@_)</c:formatCode>
                <c:ptCount val="45"/>
                <c:pt idx="0">
                  <c:v>70.998512195121961</c:v>
                </c:pt>
                <c:pt idx="1">
                  <c:v>71.256292682926841</c:v>
                </c:pt>
                <c:pt idx="2">
                  <c:v>71.52246341463416</c:v>
                </c:pt>
                <c:pt idx="3">
                  <c:v>71.794463414634151</c:v>
                </c:pt>
                <c:pt idx="4">
                  <c:v>72.072609756097563</c:v>
                </c:pt>
                <c:pt idx="5">
                  <c:v>72.357682926829284</c:v>
                </c:pt>
                <c:pt idx="6">
                  <c:v>72.653463414634146</c:v>
                </c:pt>
                <c:pt idx="7">
                  <c:v>72.958878048780491</c:v>
                </c:pt>
                <c:pt idx="8">
                  <c:v>73.271926829268295</c:v>
                </c:pt>
                <c:pt idx="9">
                  <c:v>73.585756097560974</c:v>
                </c:pt>
                <c:pt idx="10">
                  <c:v>73.894609756097566</c:v>
                </c:pt>
                <c:pt idx="11">
                  <c:v>74.193756097560978</c:v>
                </c:pt>
                <c:pt idx="12">
                  <c:v>74.480341463414646</c:v>
                </c:pt>
                <c:pt idx="13">
                  <c:v>74.752414634146348</c:v>
                </c:pt>
                <c:pt idx="14">
                  <c:v>75.010414634146343</c:v>
                </c:pt>
                <c:pt idx="15">
                  <c:v>75.463414634146346</c:v>
                </c:pt>
                <c:pt idx="16">
                  <c:v>75.770731707317069</c:v>
                </c:pt>
                <c:pt idx="17">
                  <c:v>75.712195121951225</c:v>
                </c:pt>
                <c:pt idx="18">
                  <c:v>76.370731707317077</c:v>
                </c:pt>
                <c:pt idx="19">
                  <c:v>76.512195121951237</c:v>
                </c:pt>
                <c:pt idx="20">
                  <c:v>76.519512195121962</c:v>
                </c:pt>
                <c:pt idx="21">
                  <c:v>76.880487804878044</c:v>
                </c:pt>
                <c:pt idx="22">
                  <c:v>77.017073170731706</c:v>
                </c:pt>
                <c:pt idx="23">
                  <c:v>77.770731707317083</c:v>
                </c:pt>
                <c:pt idx="24">
                  <c:v>77.873170731707319</c:v>
                </c:pt>
                <c:pt idx="25">
                  <c:v>77.824390243902457</c:v>
                </c:pt>
                <c:pt idx="26">
                  <c:v>77.965853658536588</c:v>
                </c:pt>
                <c:pt idx="27">
                  <c:v>77.72682926829269</c:v>
                </c:pt>
                <c:pt idx="28">
                  <c:v>79.121951219512198</c:v>
                </c:pt>
                <c:pt idx="29">
                  <c:v>79.431707317073176</c:v>
                </c:pt>
                <c:pt idx="30">
                  <c:v>79.287804878048803</c:v>
                </c:pt>
                <c:pt idx="31">
                  <c:v>79.3829268292683</c:v>
                </c:pt>
                <c:pt idx="32">
                  <c:v>80.53902439024391</c:v>
                </c:pt>
                <c:pt idx="33">
                  <c:v>80.636585365853662</c:v>
                </c:pt>
                <c:pt idx="34">
                  <c:v>80.631707317073179</c:v>
                </c:pt>
                <c:pt idx="35">
                  <c:v>80.987804878048777</c:v>
                </c:pt>
                <c:pt idx="36">
                  <c:v>81.392682926829266</c:v>
                </c:pt>
                <c:pt idx="37">
                  <c:v>81.8</c:v>
                </c:pt>
                <c:pt idx="38">
                  <c:v>82.229268292682931</c:v>
                </c:pt>
                <c:pt idx="39">
                  <c:v>82.292682926829272</c:v>
                </c:pt>
                <c:pt idx="40">
                  <c:v>82.685365853658539</c:v>
                </c:pt>
                <c:pt idx="41">
                  <c:v>82.095121951219525</c:v>
                </c:pt>
                <c:pt idx="42">
                  <c:v>82.295121951219514</c:v>
                </c:pt>
                <c:pt idx="43">
                  <c:v>82.639024390243918</c:v>
                </c:pt>
                <c:pt idx="44">
                  <c:v>81.741463414634154</c:v>
                </c:pt>
              </c:numCache>
            </c:numRef>
          </c:yVal>
          <c:smooth val="0"/>
          <c:extLst>
            <c:ext xmlns:c16="http://schemas.microsoft.com/office/drawing/2014/chart" uri="{C3380CC4-5D6E-409C-BE32-E72D297353CC}">
              <c16:uniqueId val="{00000010-B904-5E4D-A15E-72896382231C}"/>
            </c:ext>
          </c:extLst>
        </c:ser>
        <c:ser>
          <c:idx val="18"/>
          <c:order val="18"/>
          <c:tx>
            <c:v>MEX</c:v>
          </c:tx>
          <c:spPr>
            <a:ln w="19050" cap="rnd">
              <a:solidFill>
                <a:schemeClr val="accent1">
                  <a:lumMod val="80000"/>
                </a:schemeClr>
              </a:solidFill>
              <a:round/>
            </a:ln>
            <a:effectLst/>
          </c:spPr>
          <c:marker>
            <c:symbol val="none"/>
          </c:marker>
          <c:xVal>
            <c:numRef>
              <c:f>'LE &amp; HC'!$AF$40:$BA$40</c:f>
              <c:numCache>
                <c:formatCode>_(* #,##0_);_(* \(#,##0\);_(* "-"??_);_(@_)</c:formatCode>
                <c:ptCount val="22"/>
                <c:pt idx="0">
                  <c:v>476.39</c:v>
                </c:pt>
                <c:pt idx="1">
                  <c:v>517.21799999999996</c:v>
                </c:pt>
                <c:pt idx="2">
                  <c:v>567.76099999999997</c:v>
                </c:pt>
                <c:pt idx="3">
                  <c:v>600.49</c:v>
                </c:pt>
                <c:pt idx="4">
                  <c:v>688.93100000000004</c:v>
                </c:pt>
                <c:pt idx="5">
                  <c:v>767.95</c:v>
                </c:pt>
                <c:pt idx="6">
                  <c:v>771.596</c:v>
                </c:pt>
                <c:pt idx="7">
                  <c:v>822.13599999999997</c:v>
                </c:pt>
                <c:pt idx="8">
                  <c:v>870.59900000000005</c:v>
                </c:pt>
                <c:pt idx="9">
                  <c:v>899.87699999999995</c:v>
                </c:pt>
                <c:pt idx="10">
                  <c:v>912.04399999999998</c:v>
                </c:pt>
                <c:pt idx="11">
                  <c:v>893.79</c:v>
                </c:pt>
                <c:pt idx="12">
                  <c:v>912.02700000000004</c:v>
                </c:pt>
                <c:pt idx="13">
                  <c:v>973.45100000000002</c:v>
                </c:pt>
                <c:pt idx="14">
                  <c:v>1002.571</c:v>
                </c:pt>
                <c:pt idx="15">
                  <c:v>989.55799999999999</c:v>
                </c:pt>
                <c:pt idx="16">
                  <c:v>1062.5909999999999</c:v>
                </c:pt>
                <c:pt idx="17">
                  <c:v>1102.809</c:v>
                </c:pt>
                <c:pt idx="18">
                  <c:v>1099.6469999999999</c:v>
                </c:pt>
                <c:pt idx="19">
                  <c:v>1122.1780000000001</c:v>
                </c:pt>
                <c:pt idx="20">
                  <c:v>1117.2349999999999</c:v>
                </c:pt>
                <c:pt idx="21">
                  <c:v>1226.7360000000001</c:v>
                </c:pt>
              </c:numCache>
            </c:numRef>
          </c:xVal>
          <c:yVal>
            <c:numRef>
              <c:f>'LE &amp; HC'!$AF$41:$BA$41</c:f>
              <c:numCache>
                <c:formatCode>_(* #,##0.0_);_(* \(#,##0.0\);_(* "-"??_);_(@_)</c:formatCode>
                <c:ptCount val="22"/>
                <c:pt idx="0">
                  <c:v>73.988</c:v>
                </c:pt>
                <c:pt idx="1">
                  <c:v>74.34</c:v>
                </c:pt>
                <c:pt idx="2">
                  <c:v>74.658000000000001</c:v>
                </c:pt>
                <c:pt idx="3">
                  <c:v>74.921999999999997</c:v>
                </c:pt>
                <c:pt idx="4">
                  <c:v>75.117999999999995</c:v>
                </c:pt>
                <c:pt idx="5">
                  <c:v>75.242999999999995</c:v>
                </c:pt>
                <c:pt idx="6">
                  <c:v>75.3</c:v>
                </c:pt>
                <c:pt idx="7">
                  <c:v>75.296000000000006</c:v>
                </c:pt>
                <c:pt idx="8">
                  <c:v>75.254999999999995</c:v>
                </c:pt>
                <c:pt idx="9">
                  <c:v>75.194000000000003</c:v>
                </c:pt>
                <c:pt idx="10">
                  <c:v>75.128</c:v>
                </c:pt>
                <c:pt idx="11">
                  <c:v>75.064999999999998</c:v>
                </c:pt>
                <c:pt idx="12">
                  <c:v>75.010999999999996</c:v>
                </c:pt>
                <c:pt idx="13">
                  <c:v>74.965999999999994</c:v>
                </c:pt>
                <c:pt idx="14">
                  <c:v>74.930000000000007</c:v>
                </c:pt>
                <c:pt idx="15">
                  <c:v>74.908000000000001</c:v>
                </c:pt>
                <c:pt idx="16">
                  <c:v>74.903999999999996</c:v>
                </c:pt>
                <c:pt idx="17">
                  <c:v>74.917000000000002</c:v>
                </c:pt>
                <c:pt idx="18">
                  <c:v>74.947000000000003</c:v>
                </c:pt>
                <c:pt idx="19">
                  <c:v>74.992000000000004</c:v>
                </c:pt>
                <c:pt idx="20">
                  <c:v>75.054000000000002</c:v>
                </c:pt>
                <c:pt idx="21">
                  <c:v>75.131</c:v>
                </c:pt>
              </c:numCache>
            </c:numRef>
          </c:yVal>
          <c:smooth val="0"/>
          <c:extLst>
            <c:ext xmlns:c16="http://schemas.microsoft.com/office/drawing/2014/chart" uri="{C3380CC4-5D6E-409C-BE32-E72D297353CC}">
              <c16:uniqueId val="{00000011-B904-5E4D-A15E-72896382231C}"/>
            </c:ext>
          </c:extLst>
        </c:ser>
        <c:ser>
          <c:idx val="19"/>
          <c:order val="19"/>
          <c:tx>
            <c:v>NLD</c:v>
          </c:tx>
          <c:spPr>
            <a:ln w="19050" cap="rnd">
              <a:solidFill>
                <a:schemeClr val="accent2">
                  <a:lumMod val="80000"/>
                </a:schemeClr>
              </a:solidFill>
              <a:round/>
            </a:ln>
            <a:effectLst/>
          </c:spPr>
          <c:marker>
            <c:symbol val="none"/>
          </c:marker>
          <c:dPt>
            <c:idx val="21"/>
            <c:marker>
              <c:symbol val="circle"/>
              <c:size val="5"/>
              <c:spPr>
                <a:solidFill>
                  <a:schemeClr val="accent2">
                    <a:lumMod val="80000"/>
                  </a:schemeClr>
                </a:solidFill>
                <a:ln w="9525">
                  <a:solidFill>
                    <a:schemeClr val="accent2">
                      <a:lumMod val="80000"/>
                    </a:schemeClr>
                  </a:solidFill>
                </a:ln>
                <a:effectLst/>
              </c:spPr>
            </c:marker>
            <c:bubble3D val="0"/>
            <c:extLst>
              <c:ext xmlns:c16="http://schemas.microsoft.com/office/drawing/2014/chart" uri="{C3380CC4-5D6E-409C-BE32-E72D297353CC}">
                <c16:uniqueId val="{00000012-B904-5E4D-A15E-72896382231C}"/>
              </c:ext>
            </c:extLst>
          </c:dPt>
          <c:xVal>
            <c:numRef>
              <c:f>'LE &amp; HC'!$E$42:$BA$42</c:f>
              <c:numCache>
                <c:formatCode>_(* #,##0_);_(* \(#,##0\);_(* "-"??_);_(@_)</c:formatCode>
                <c:ptCount val="49"/>
                <c:pt idx="0">
                  <c:v>308.72699999999998</c:v>
                </c:pt>
                <c:pt idx="1">
                  <c:v>341.928</c:v>
                </c:pt>
                <c:pt idx="2">
                  <c:v>398.64299999999997</c:v>
                </c:pt>
                <c:pt idx="3">
                  <c:v>452.86399999999998</c:v>
                </c:pt>
                <c:pt idx="4">
                  <c:v>492.089</c:v>
                </c:pt>
                <c:pt idx="5">
                  <c:v>541.46400000000006</c:v>
                </c:pt>
                <c:pt idx="6">
                  <c:v>605.11800000000005</c:v>
                </c:pt>
                <c:pt idx="7">
                  <c:v>674.30799999999999</c:v>
                </c:pt>
                <c:pt idx="8">
                  <c:v>750.62800000000004</c:v>
                </c:pt>
                <c:pt idx="9">
                  <c:v>808.22199999999998</c:v>
                </c:pt>
                <c:pt idx="10">
                  <c:v>865.85699999999997</c:v>
                </c:pt>
                <c:pt idx="11">
                  <c:v>906.97400000000005</c:v>
                </c:pt>
                <c:pt idx="12">
                  <c:v>941.22400000000005</c:v>
                </c:pt>
                <c:pt idx="13">
                  <c:v>977.44299999999998</c:v>
                </c:pt>
                <c:pt idx="14">
                  <c:v>1035.491</c:v>
                </c:pt>
                <c:pt idx="15">
                  <c:v>1087.2470000000001</c:v>
                </c:pt>
                <c:pt idx="16">
                  <c:v>1146.375</c:v>
                </c:pt>
                <c:pt idx="17">
                  <c:v>1269.5229999999999</c:v>
                </c:pt>
                <c:pt idx="18">
                  <c:v>1399.9870000000001</c:v>
                </c:pt>
                <c:pt idx="19">
                  <c:v>1500.7629999999999</c:v>
                </c:pt>
                <c:pt idx="20">
                  <c:v>1587.9690000000001</c:v>
                </c:pt>
                <c:pt idx="21">
                  <c:v>1649.433</c:v>
                </c:pt>
                <c:pt idx="22">
                  <c:v>1690.0219999999999</c:v>
                </c:pt>
                <c:pt idx="23">
                  <c:v>1748.653</c:v>
                </c:pt>
                <c:pt idx="24">
                  <c:v>1822.1410000000001</c:v>
                </c:pt>
                <c:pt idx="25">
                  <c:v>1883.425</c:v>
                </c:pt>
                <c:pt idx="26">
                  <c:v>2216.663</c:v>
                </c:pt>
                <c:pt idx="27">
                  <c:v>2372.0050000000001</c:v>
                </c:pt>
                <c:pt idx="28">
                  <c:v>2647.433</c:v>
                </c:pt>
                <c:pt idx="29">
                  <c:v>2883.085</c:v>
                </c:pt>
                <c:pt idx="30">
                  <c:v>3296.9639999999999</c:v>
                </c:pt>
                <c:pt idx="31">
                  <c:v>3308.866</c:v>
                </c:pt>
                <c:pt idx="32">
                  <c:v>3494.7330000000002</c:v>
                </c:pt>
                <c:pt idx="33">
                  <c:v>3583.4540000000002</c:v>
                </c:pt>
                <c:pt idx="34">
                  <c:v>3829.7860000000001</c:v>
                </c:pt>
                <c:pt idx="35">
                  <c:v>4076.873</c:v>
                </c:pt>
                <c:pt idx="36">
                  <c:v>4378.3829999999998</c:v>
                </c:pt>
                <c:pt idx="37">
                  <c:v>4433.5940000000001</c:v>
                </c:pt>
                <c:pt idx="38">
                  <c:v>4474.5590000000002</c:v>
                </c:pt>
                <c:pt idx="39">
                  <c:v>4567.357</c:v>
                </c:pt>
                <c:pt idx="40">
                  <c:v>4782.366</c:v>
                </c:pt>
                <c:pt idx="41">
                  <c:v>4923.8770000000004</c:v>
                </c:pt>
                <c:pt idx="42">
                  <c:v>4934.5829999999996</c:v>
                </c:pt>
                <c:pt idx="43">
                  <c:v>4927.1040000000003</c:v>
                </c:pt>
                <c:pt idx="44">
                  <c:v>5095.8360000000002</c:v>
                </c:pt>
                <c:pt idx="45">
                  <c:v>5253.7740000000003</c:v>
                </c:pt>
                <c:pt idx="46">
                  <c:v>5488.7740000000003</c:v>
                </c:pt>
                <c:pt idx="47">
                  <c:v>5649.34</c:v>
                </c:pt>
                <c:pt idx="48">
                  <c:v>6189.7219999999998</c:v>
                </c:pt>
              </c:numCache>
            </c:numRef>
          </c:xVal>
          <c:yVal>
            <c:numRef>
              <c:f>'LE &amp; HC'!$E$43:$BA$43</c:f>
              <c:numCache>
                <c:formatCode>_(* #,##0.0_);_(* \(#,##0.0\);_(* "-"??_);_(@_)</c:formatCode>
                <c:ptCount val="49"/>
                <c:pt idx="0">
                  <c:v>73.727073170731728</c:v>
                </c:pt>
                <c:pt idx="1">
                  <c:v>74.143902439024401</c:v>
                </c:pt>
                <c:pt idx="2">
                  <c:v>74.536829268292692</c:v>
                </c:pt>
                <c:pt idx="3">
                  <c:v>74.498780487804893</c:v>
                </c:pt>
                <c:pt idx="4">
                  <c:v>74.647073170731716</c:v>
                </c:pt>
                <c:pt idx="5">
                  <c:v>75.221463414634158</c:v>
                </c:pt>
                <c:pt idx="6">
                  <c:v>75.145121951219522</c:v>
                </c:pt>
                <c:pt idx="7">
                  <c:v>75.606097560975613</c:v>
                </c:pt>
                <c:pt idx="8">
                  <c:v>75.743170731707323</c:v>
                </c:pt>
                <c:pt idx="9">
                  <c:v>75.934390243902456</c:v>
                </c:pt>
                <c:pt idx="10">
                  <c:v>75.988536585365864</c:v>
                </c:pt>
                <c:pt idx="11">
                  <c:v>76.164146341463422</c:v>
                </c:pt>
                <c:pt idx="12">
                  <c:v>76.233170731707318</c:v>
                </c:pt>
                <c:pt idx="13">
                  <c:v>76.284634146341475</c:v>
                </c:pt>
                <c:pt idx="14">
                  <c:v>76.270487804878059</c:v>
                </c:pt>
                <c:pt idx="15">
                  <c:v>76.70512195121951</c:v>
                </c:pt>
                <c:pt idx="16">
                  <c:v>76.890243902439025</c:v>
                </c:pt>
                <c:pt idx="17">
                  <c:v>76.734146341463429</c:v>
                </c:pt>
                <c:pt idx="18">
                  <c:v>76.878048780487802</c:v>
                </c:pt>
                <c:pt idx="19">
                  <c:v>77</c:v>
                </c:pt>
                <c:pt idx="20">
                  <c:v>77.217073170731723</c:v>
                </c:pt>
                <c:pt idx="21">
                  <c:v>76.916585365853663</c:v>
                </c:pt>
                <c:pt idx="22">
                  <c:v>77.375121951219512</c:v>
                </c:pt>
                <c:pt idx="23">
                  <c:v>77.404634146341479</c:v>
                </c:pt>
                <c:pt idx="24">
                  <c:v>77.435609756097563</c:v>
                </c:pt>
                <c:pt idx="25">
                  <c:v>77.794390243902441</c:v>
                </c:pt>
                <c:pt idx="26">
                  <c:v>77.882926829268314</c:v>
                </c:pt>
                <c:pt idx="27">
                  <c:v>77.836585365853665</c:v>
                </c:pt>
                <c:pt idx="28">
                  <c:v>77.987804878048792</c:v>
                </c:pt>
                <c:pt idx="29">
                  <c:v>78.190243902439036</c:v>
                </c:pt>
                <c:pt idx="30">
                  <c:v>78.292682926829272</c:v>
                </c:pt>
                <c:pt idx="31">
                  <c:v>78.492682926829289</c:v>
                </c:pt>
                <c:pt idx="32">
                  <c:v>79.095121951219525</c:v>
                </c:pt>
                <c:pt idx="33">
                  <c:v>79.346341463414646</c:v>
                </c:pt>
                <c:pt idx="34">
                  <c:v>79.697560975609761</c:v>
                </c:pt>
                <c:pt idx="35">
                  <c:v>80.097560975609753</c:v>
                </c:pt>
                <c:pt idx="36">
                  <c:v>80.251219512195121</c:v>
                </c:pt>
                <c:pt idx="37">
                  <c:v>80.548780487804891</c:v>
                </c:pt>
                <c:pt idx="38">
                  <c:v>80.702439024390245</c:v>
                </c:pt>
                <c:pt idx="39">
                  <c:v>81.2048780487805</c:v>
                </c:pt>
                <c:pt idx="40">
                  <c:v>81.104878048780492</c:v>
                </c:pt>
                <c:pt idx="41">
                  <c:v>81.304878048780495</c:v>
                </c:pt>
                <c:pt idx="42">
                  <c:v>81.707317073170742</c:v>
                </c:pt>
                <c:pt idx="43">
                  <c:v>81.509756097560995</c:v>
                </c:pt>
                <c:pt idx="44">
                  <c:v>81.560975609756099</c:v>
                </c:pt>
                <c:pt idx="45">
                  <c:v>81.760975609756116</c:v>
                </c:pt>
                <c:pt idx="46">
                  <c:v>81.812195121951234</c:v>
                </c:pt>
                <c:pt idx="47">
                  <c:v>82.112195121951217</c:v>
                </c:pt>
                <c:pt idx="48">
                  <c:v>81.409756097560972</c:v>
                </c:pt>
              </c:numCache>
            </c:numRef>
          </c:yVal>
          <c:smooth val="0"/>
          <c:extLst>
            <c:ext xmlns:c16="http://schemas.microsoft.com/office/drawing/2014/chart" uri="{C3380CC4-5D6E-409C-BE32-E72D297353CC}">
              <c16:uniqueId val="{00000013-B904-5E4D-A15E-72896382231C}"/>
            </c:ext>
          </c:extLst>
        </c:ser>
        <c:ser>
          <c:idx val="20"/>
          <c:order val="20"/>
          <c:tx>
            <c:v>NZL</c:v>
          </c:tx>
          <c:spPr>
            <a:ln w="19050" cap="rnd">
              <a:solidFill>
                <a:schemeClr val="accent3">
                  <a:lumMod val="80000"/>
                </a:schemeClr>
              </a:solidFill>
              <a:round/>
            </a:ln>
            <a:effectLst/>
          </c:spPr>
          <c:marker>
            <c:symbol val="none"/>
          </c:marker>
          <c:xVal>
            <c:numRef>
              <c:f>'LE &amp; HC'!$C$44:$BA$44</c:f>
              <c:numCache>
                <c:formatCode>_(* #,##0_);_(* \(#,##0\);_(* "-"??_);_(@_)</c:formatCode>
                <c:ptCount val="51"/>
                <c:pt idx="0">
                  <c:v>215.232</c:v>
                </c:pt>
                <c:pt idx="1">
                  <c:v>227.155</c:v>
                </c:pt>
                <c:pt idx="2">
                  <c:v>252.41300000000001</c:v>
                </c:pt>
                <c:pt idx="3">
                  <c:v>296.85500000000002</c:v>
                </c:pt>
                <c:pt idx="4">
                  <c:v>356.185</c:v>
                </c:pt>
                <c:pt idx="5">
                  <c:v>404.62299999999999</c:v>
                </c:pt>
                <c:pt idx="6">
                  <c:v>405.96699999999998</c:v>
                </c:pt>
                <c:pt idx="7">
                  <c:v>436.39699999999999</c:v>
                </c:pt>
                <c:pt idx="8">
                  <c:v>503.71</c:v>
                </c:pt>
                <c:pt idx="9">
                  <c:v>508.089</c:v>
                </c:pt>
                <c:pt idx="10">
                  <c:v>500.30700000000002</c:v>
                </c:pt>
                <c:pt idx="11">
                  <c:v>563.13900000000001</c:v>
                </c:pt>
                <c:pt idx="12">
                  <c:v>595.60799999999995</c:v>
                </c:pt>
                <c:pt idx="13">
                  <c:v>634.13</c:v>
                </c:pt>
                <c:pt idx="14">
                  <c:v>644.19299999999998</c:v>
                </c:pt>
                <c:pt idx="15">
                  <c:v>605.89700000000005</c:v>
                </c:pt>
                <c:pt idx="16">
                  <c:v>666.35900000000004</c:v>
                </c:pt>
                <c:pt idx="17">
                  <c:v>767.62199999999996</c:v>
                </c:pt>
                <c:pt idx="18">
                  <c:v>884.71500000000003</c:v>
                </c:pt>
                <c:pt idx="19">
                  <c:v>951.37099999999998</c:v>
                </c:pt>
                <c:pt idx="20">
                  <c:v>1022.758</c:v>
                </c:pt>
                <c:pt idx="21">
                  <c:v>1069.019</c:v>
                </c:pt>
                <c:pt idx="22">
                  <c:v>1121.818</c:v>
                </c:pt>
                <c:pt idx="23">
                  <c:v>1171.9269999999999</c:v>
                </c:pt>
                <c:pt idx="24">
                  <c:v>1246.923</c:v>
                </c:pt>
                <c:pt idx="25">
                  <c:v>1306.4469999999999</c:v>
                </c:pt>
                <c:pt idx="26">
                  <c:v>1341.537</c:v>
                </c:pt>
                <c:pt idx="27">
                  <c:v>1419.393</c:v>
                </c:pt>
                <c:pt idx="28">
                  <c:v>1499.21</c:v>
                </c:pt>
                <c:pt idx="29">
                  <c:v>1565.4449999999999</c:v>
                </c:pt>
                <c:pt idx="30">
                  <c:v>1659.4870000000001</c:v>
                </c:pt>
                <c:pt idx="31">
                  <c:v>1799.5139999999999</c:v>
                </c:pt>
                <c:pt idx="32">
                  <c:v>1920.9639999999999</c:v>
                </c:pt>
                <c:pt idx="33">
                  <c:v>1917.07</c:v>
                </c:pt>
                <c:pt idx="34">
                  <c:v>2077.8429999999998</c:v>
                </c:pt>
                <c:pt idx="35">
                  <c:v>2194.4389999999999</c:v>
                </c:pt>
                <c:pt idx="36">
                  <c:v>2439.1350000000002</c:v>
                </c:pt>
                <c:pt idx="37">
                  <c:v>2540.6109999999999</c:v>
                </c:pt>
                <c:pt idx="38">
                  <c:v>2829.7649999999999</c:v>
                </c:pt>
                <c:pt idx="39">
                  <c:v>2947.5650000000001</c:v>
                </c:pt>
                <c:pt idx="40">
                  <c:v>3042.6959999999999</c:v>
                </c:pt>
                <c:pt idx="41">
                  <c:v>3132.3090000000002</c:v>
                </c:pt>
                <c:pt idx="42">
                  <c:v>3240.0340000000001</c:v>
                </c:pt>
                <c:pt idx="43">
                  <c:v>3388.248</c:v>
                </c:pt>
                <c:pt idx="44">
                  <c:v>3490.835</c:v>
                </c:pt>
                <c:pt idx="45">
                  <c:v>3500.7190000000001</c:v>
                </c:pt>
                <c:pt idx="46">
                  <c:v>3732.5889999999999</c:v>
                </c:pt>
                <c:pt idx="47">
                  <c:v>3842.3249999999998</c:v>
                </c:pt>
                <c:pt idx="48">
                  <c:v>3913.078</c:v>
                </c:pt>
                <c:pt idx="49">
                  <c:v>4249.5929999999998</c:v>
                </c:pt>
                <c:pt idx="50">
                  <c:v>4469.3829999999998</c:v>
                </c:pt>
              </c:numCache>
            </c:numRef>
          </c:xVal>
          <c:yVal>
            <c:numRef>
              <c:f>'LE &amp; HC'!$C$45:$BA$45</c:f>
              <c:numCache>
                <c:formatCode>_(* #,##0.0_);_(* \(#,##0.0\);_(* "-"??_);_(@_)</c:formatCode>
                <c:ptCount val="51"/>
                <c:pt idx="0">
                  <c:v>71.273170731707324</c:v>
                </c:pt>
                <c:pt idx="1">
                  <c:v>71.773170731707324</c:v>
                </c:pt>
                <c:pt idx="2">
                  <c:v>71.82926829268294</c:v>
                </c:pt>
                <c:pt idx="3">
                  <c:v>71.668292682926847</c:v>
                </c:pt>
                <c:pt idx="4">
                  <c:v>71.924390243902437</c:v>
                </c:pt>
                <c:pt idx="5">
                  <c:v>72.219512195121965</c:v>
                </c:pt>
                <c:pt idx="6">
                  <c:v>72.421951219512209</c:v>
                </c:pt>
                <c:pt idx="7">
                  <c:v>72.168292682926833</c:v>
                </c:pt>
                <c:pt idx="8">
                  <c:v>73.019512195121962</c:v>
                </c:pt>
                <c:pt idx="9">
                  <c:v>73.068292682926852</c:v>
                </c:pt>
                <c:pt idx="10">
                  <c:v>72.82926829268294</c:v>
                </c:pt>
                <c:pt idx="11">
                  <c:v>73.621951219512212</c:v>
                </c:pt>
                <c:pt idx="12">
                  <c:v>73.724390243902434</c:v>
                </c:pt>
                <c:pt idx="13">
                  <c:v>73.775609756097566</c:v>
                </c:pt>
                <c:pt idx="14">
                  <c:v>74.370731707317077</c:v>
                </c:pt>
                <c:pt idx="15">
                  <c:v>73.829268292682926</c:v>
                </c:pt>
                <c:pt idx="16">
                  <c:v>74.121951219512198</c:v>
                </c:pt>
                <c:pt idx="17">
                  <c:v>74.178048780487813</c:v>
                </c:pt>
                <c:pt idx="18">
                  <c:v>74.424390243902437</c:v>
                </c:pt>
                <c:pt idx="19">
                  <c:v>74.824390243902442</c:v>
                </c:pt>
                <c:pt idx="20">
                  <c:v>75.378048780487816</c:v>
                </c:pt>
                <c:pt idx="21">
                  <c:v>76.031707317073185</c:v>
                </c:pt>
                <c:pt idx="22">
                  <c:v>76.124390243902454</c:v>
                </c:pt>
                <c:pt idx="23">
                  <c:v>76.434146341463418</c:v>
                </c:pt>
                <c:pt idx="24">
                  <c:v>76.8829268292683</c:v>
                </c:pt>
                <c:pt idx="25">
                  <c:v>76.734146341463429</c:v>
                </c:pt>
                <c:pt idx="26">
                  <c:v>76.787804878048803</c:v>
                </c:pt>
                <c:pt idx="27">
                  <c:v>77.334146341463423</c:v>
                </c:pt>
                <c:pt idx="28">
                  <c:v>78.085365853658544</c:v>
                </c:pt>
                <c:pt idx="29">
                  <c:v>77.890243902439039</c:v>
                </c:pt>
                <c:pt idx="30">
                  <c:v>78.636585365853662</c:v>
                </c:pt>
                <c:pt idx="31">
                  <c:v>78.692682926829278</c:v>
                </c:pt>
                <c:pt idx="32">
                  <c:v>78.846341463414632</c:v>
                </c:pt>
                <c:pt idx="33">
                  <c:v>79.146341463414643</c:v>
                </c:pt>
                <c:pt idx="34">
                  <c:v>79.548780487804876</c:v>
                </c:pt>
                <c:pt idx="35">
                  <c:v>79.851219512195144</c:v>
                </c:pt>
                <c:pt idx="36">
                  <c:v>80.048780487804891</c:v>
                </c:pt>
                <c:pt idx="37">
                  <c:v>80.151219512195127</c:v>
                </c:pt>
                <c:pt idx="38">
                  <c:v>80.351219512195144</c:v>
                </c:pt>
                <c:pt idx="39">
                  <c:v>80.702439024390245</c:v>
                </c:pt>
                <c:pt idx="40">
                  <c:v>80.702439024390245</c:v>
                </c:pt>
                <c:pt idx="41">
                  <c:v>80.904878048780489</c:v>
                </c:pt>
                <c:pt idx="42">
                  <c:v>81.156097560975624</c:v>
                </c:pt>
                <c:pt idx="43">
                  <c:v>81.407317073170731</c:v>
                </c:pt>
                <c:pt idx="44">
                  <c:v>81.404878048780489</c:v>
                </c:pt>
                <c:pt idx="45">
                  <c:v>81.456829268292694</c:v>
                </c:pt>
                <c:pt idx="46">
                  <c:v>81.612439024390255</c:v>
                </c:pt>
                <c:pt idx="47">
                  <c:v>81.658536585365866</c:v>
                </c:pt>
                <c:pt idx="48">
                  <c:v>81.858536585365869</c:v>
                </c:pt>
                <c:pt idx="49">
                  <c:v>81.707317073170742</c:v>
                </c:pt>
                <c:pt idx="50">
                  <c:v>82.056097560975616</c:v>
                </c:pt>
              </c:numCache>
            </c:numRef>
          </c:yVal>
          <c:smooth val="0"/>
          <c:extLst>
            <c:ext xmlns:c16="http://schemas.microsoft.com/office/drawing/2014/chart" uri="{C3380CC4-5D6E-409C-BE32-E72D297353CC}">
              <c16:uniqueId val="{00000014-B904-5E4D-A15E-72896382231C}"/>
            </c:ext>
          </c:extLst>
        </c:ser>
        <c:ser>
          <c:idx val="21"/>
          <c:order val="21"/>
          <c:tx>
            <c:v>NOR</c:v>
          </c:tx>
          <c:spPr>
            <a:ln w="19050" cap="rnd">
              <a:solidFill>
                <a:schemeClr val="accent4">
                  <a:lumMod val="80000"/>
                </a:schemeClr>
              </a:solidFill>
              <a:round/>
            </a:ln>
            <a:effectLst/>
          </c:spPr>
          <c:marker>
            <c:symbol val="none"/>
          </c:marker>
          <c:xVal>
            <c:numRef>
              <c:f>'LE &amp; HC'!$C$46:$AZ$46</c:f>
              <c:numCache>
                <c:formatCode>_(* #,##0_);_(* \(#,##0\);_(* "-"??_);_(@_)</c:formatCode>
                <c:ptCount val="50"/>
                <c:pt idx="0">
                  <c:v>154.22900000000001</c:v>
                </c:pt>
                <c:pt idx="1">
                  <c:v>179.495</c:v>
                </c:pt>
                <c:pt idx="2">
                  <c:v>208.148</c:v>
                </c:pt>
                <c:pt idx="3">
                  <c:v>237.43600000000001</c:v>
                </c:pt>
                <c:pt idx="4">
                  <c:v>273.161</c:v>
                </c:pt>
                <c:pt idx="5">
                  <c:v>327.69499999999999</c:v>
                </c:pt>
                <c:pt idx="6">
                  <c:v>368.99400000000003</c:v>
                </c:pt>
                <c:pt idx="7">
                  <c:v>421.96300000000002</c:v>
                </c:pt>
                <c:pt idx="8">
                  <c:v>503.21699999999998</c:v>
                </c:pt>
                <c:pt idx="9">
                  <c:v>525.50900000000001</c:v>
                </c:pt>
                <c:pt idx="10">
                  <c:v>608.15200000000004</c:v>
                </c:pt>
                <c:pt idx="11">
                  <c:v>677.42</c:v>
                </c:pt>
                <c:pt idx="12">
                  <c:v>736.7</c:v>
                </c:pt>
                <c:pt idx="13">
                  <c:v>811.40499999999997</c:v>
                </c:pt>
                <c:pt idx="14">
                  <c:v>839.51900000000001</c:v>
                </c:pt>
                <c:pt idx="15">
                  <c:v>908.49199999999996</c:v>
                </c:pt>
                <c:pt idx="16">
                  <c:v>966.06</c:v>
                </c:pt>
                <c:pt idx="17">
                  <c:v>1037.617</c:v>
                </c:pt>
                <c:pt idx="18">
                  <c:v>1082.646</c:v>
                </c:pt>
                <c:pt idx="19">
                  <c:v>1114.748</c:v>
                </c:pt>
                <c:pt idx="20">
                  <c:v>1361.085</c:v>
                </c:pt>
                <c:pt idx="21">
                  <c:v>1481.4290000000001</c:v>
                </c:pt>
                <c:pt idx="22">
                  <c:v>1556.7139999999999</c:v>
                </c:pt>
                <c:pt idx="23">
                  <c:v>1605.3989999999999</c:v>
                </c:pt>
                <c:pt idx="24">
                  <c:v>1670.079</c:v>
                </c:pt>
                <c:pt idx="25">
                  <c:v>1769.673</c:v>
                </c:pt>
                <c:pt idx="26">
                  <c:v>1928.9680000000001</c:v>
                </c:pt>
                <c:pt idx="27">
                  <c:v>2198.5619999999999</c:v>
                </c:pt>
                <c:pt idx="28">
                  <c:v>2367.5039999999999</c:v>
                </c:pt>
                <c:pt idx="29">
                  <c:v>2518.86</c:v>
                </c:pt>
                <c:pt idx="30">
                  <c:v>2793.777</c:v>
                </c:pt>
                <c:pt idx="31">
                  <c:v>2938.3510000000001</c:v>
                </c:pt>
                <c:pt idx="32">
                  <c:v>3389.2260000000001</c:v>
                </c:pt>
                <c:pt idx="33">
                  <c:v>3447.9409999999998</c:v>
                </c:pt>
                <c:pt idx="34">
                  <c:v>3655.6260000000002</c:v>
                </c:pt>
                <c:pt idx="35">
                  <c:v>3740.873</c:v>
                </c:pt>
                <c:pt idx="36">
                  <c:v>3966.3760000000002</c:v>
                </c:pt>
                <c:pt idx="37">
                  <c:v>4311.768</c:v>
                </c:pt>
                <c:pt idx="38">
                  <c:v>4604.5039999999999</c:v>
                </c:pt>
                <c:pt idx="39">
                  <c:v>4675.6890000000003</c:v>
                </c:pt>
                <c:pt idx="40">
                  <c:v>4777.1400000000003</c:v>
                </c:pt>
                <c:pt idx="41">
                  <c:v>4965.1840000000002</c:v>
                </c:pt>
                <c:pt idx="42">
                  <c:v>5209.5770000000002</c:v>
                </c:pt>
                <c:pt idx="43">
                  <c:v>5485.8739999999998</c:v>
                </c:pt>
                <c:pt idx="44">
                  <c:v>5707.3770000000004</c:v>
                </c:pt>
                <c:pt idx="45">
                  <c:v>5726.8770000000004</c:v>
                </c:pt>
                <c:pt idx="46">
                  <c:v>5904.2219999999998</c:v>
                </c:pt>
                <c:pt idx="47">
                  <c:v>6234.3789999999999</c:v>
                </c:pt>
                <c:pt idx="48">
                  <c:v>6495.0780000000004</c:v>
                </c:pt>
                <c:pt idx="49">
                  <c:v>6476.4120000000003</c:v>
                </c:pt>
              </c:numCache>
            </c:numRef>
          </c:xVal>
          <c:yVal>
            <c:numRef>
              <c:f>'LE &amp; HC'!$C$47:$BA$47</c:f>
              <c:numCache>
                <c:formatCode>_(* #,##0.0_);_(* \(#,##0.0\);_(* "-"??_);_(@_)</c:formatCode>
                <c:ptCount val="51"/>
                <c:pt idx="0">
                  <c:v>74.08804878048781</c:v>
                </c:pt>
                <c:pt idx="1">
                  <c:v>74.179268292682934</c:v>
                </c:pt>
                <c:pt idx="2">
                  <c:v>74.344634146341463</c:v>
                </c:pt>
                <c:pt idx="3">
                  <c:v>74.442195121951215</c:v>
                </c:pt>
                <c:pt idx="4">
                  <c:v>74.753658536585377</c:v>
                </c:pt>
                <c:pt idx="5">
                  <c:v>74.817560975609751</c:v>
                </c:pt>
                <c:pt idx="6">
                  <c:v>75.039512195121958</c:v>
                </c:pt>
                <c:pt idx="7">
                  <c:v>75.386829268292686</c:v>
                </c:pt>
                <c:pt idx="8">
                  <c:v>75.418536585365857</c:v>
                </c:pt>
                <c:pt idx="9">
                  <c:v>75.413902439024397</c:v>
                </c:pt>
                <c:pt idx="10">
                  <c:v>75.671707317073185</c:v>
                </c:pt>
                <c:pt idx="11">
                  <c:v>75.869024390243908</c:v>
                </c:pt>
                <c:pt idx="12">
                  <c:v>76.010975609756116</c:v>
                </c:pt>
                <c:pt idx="13">
                  <c:v>76.066829268292693</c:v>
                </c:pt>
                <c:pt idx="14">
                  <c:v>76.224390243902448</c:v>
                </c:pt>
                <c:pt idx="15">
                  <c:v>75.916829268292688</c:v>
                </c:pt>
                <c:pt idx="16">
                  <c:v>76.241219512195144</c:v>
                </c:pt>
                <c:pt idx="17">
                  <c:v>76.081707317073182</c:v>
                </c:pt>
                <c:pt idx="18">
                  <c:v>76.220487804878061</c:v>
                </c:pt>
                <c:pt idx="19">
                  <c:v>76.500487804878048</c:v>
                </c:pt>
                <c:pt idx="20">
                  <c:v>76.53731707317074</c:v>
                </c:pt>
                <c:pt idx="21">
                  <c:v>76.980731707317076</c:v>
                </c:pt>
                <c:pt idx="22">
                  <c:v>77.184390243902456</c:v>
                </c:pt>
                <c:pt idx="23">
                  <c:v>77.151707317073175</c:v>
                </c:pt>
                <c:pt idx="24">
                  <c:v>77.689756097560988</c:v>
                </c:pt>
                <c:pt idx="25">
                  <c:v>77.736585365853671</c:v>
                </c:pt>
                <c:pt idx="26">
                  <c:v>78.150487804878068</c:v>
                </c:pt>
                <c:pt idx="27">
                  <c:v>78.142682926829266</c:v>
                </c:pt>
                <c:pt idx="28">
                  <c:v>78.329268292682926</c:v>
                </c:pt>
                <c:pt idx="29">
                  <c:v>78.282926829268291</c:v>
                </c:pt>
                <c:pt idx="30">
                  <c:v>78.634146341463421</c:v>
                </c:pt>
                <c:pt idx="31">
                  <c:v>78.785365853658533</c:v>
                </c:pt>
                <c:pt idx="32">
                  <c:v>78.987804878048792</c:v>
                </c:pt>
                <c:pt idx="33">
                  <c:v>79.390243902439025</c:v>
                </c:pt>
                <c:pt idx="34">
                  <c:v>79.841463414634163</c:v>
                </c:pt>
                <c:pt idx="35">
                  <c:v>80.041463414634151</c:v>
                </c:pt>
                <c:pt idx="36">
                  <c:v>80.34390243902439</c:v>
                </c:pt>
                <c:pt idx="37">
                  <c:v>80.395121951219522</c:v>
                </c:pt>
                <c:pt idx="38">
                  <c:v>80.592682926829283</c:v>
                </c:pt>
                <c:pt idx="39">
                  <c:v>80.795121951219514</c:v>
                </c:pt>
                <c:pt idx="40">
                  <c:v>80.997560975609773</c:v>
                </c:pt>
                <c:pt idx="41">
                  <c:v>81.2951219512195</c:v>
                </c:pt>
                <c:pt idx="42">
                  <c:v>81.451219512195138</c:v>
                </c:pt>
                <c:pt idx="43">
                  <c:v>81.751219512195135</c:v>
                </c:pt>
                <c:pt idx="44">
                  <c:v>82.1</c:v>
                </c:pt>
                <c:pt idx="45">
                  <c:v>82.304878048780509</c:v>
                </c:pt>
                <c:pt idx="46">
                  <c:v>82.407317073170745</c:v>
                </c:pt>
                <c:pt idx="47">
                  <c:v>82.609756097560975</c:v>
                </c:pt>
                <c:pt idx="48">
                  <c:v>82.75853658536586</c:v>
                </c:pt>
                <c:pt idx="49">
                  <c:v>82.958536585365863</c:v>
                </c:pt>
                <c:pt idx="50">
                  <c:v>83.20975609756097</c:v>
                </c:pt>
              </c:numCache>
            </c:numRef>
          </c:yVal>
          <c:smooth val="0"/>
          <c:extLst>
            <c:ext xmlns:c16="http://schemas.microsoft.com/office/drawing/2014/chart" uri="{C3380CC4-5D6E-409C-BE32-E72D297353CC}">
              <c16:uniqueId val="{00000015-B904-5E4D-A15E-72896382231C}"/>
            </c:ext>
          </c:extLst>
        </c:ser>
        <c:ser>
          <c:idx val="22"/>
          <c:order val="22"/>
          <c:tx>
            <c:v>PRT</c:v>
          </c:tx>
          <c:spPr>
            <a:ln w="19050" cap="rnd">
              <a:solidFill>
                <a:schemeClr val="accent5">
                  <a:lumMod val="80000"/>
                </a:schemeClr>
              </a:solidFill>
              <a:round/>
            </a:ln>
            <a:effectLst/>
          </c:spPr>
          <c:marker>
            <c:symbol val="none"/>
          </c:marker>
          <c:xVal>
            <c:numRef>
              <c:f>'LE &amp; HC'!$C$50:$BA$50</c:f>
              <c:numCache>
                <c:formatCode>_(* #,##0_);_(* \(#,##0\);_(* "-"??_);_(@_)</c:formatCode>
                <c:ptCount val="51"/>
                <c:pt idx="0">
                  <c:v>44.603000000000002</c:v>
                </c:pt>
                <c:pt idx="1">
                  <c:v>54.359000000000002</c:v>
                </c:pt>
                <c:pt idx="2">
                  <c:v>77.37</c:v>
                </c:pt>
                <c:pt idx="3">
                  <c:v>97.447000000000003</c:v>
                </c:pt>
                <c:pt idx="4">
                  <c:v>111.447</c:v>
                </c:pt>
                <c:pt idx="5">
                  <c:v>149.60900000000001</c:v>
                </c:pt>
                <c:pt idx="6">
                  <c:v>158.57499999999999</c:v>
                </c:pt>
                <c:pt idx="7">
                  <c:v>158.05699999999999</c:v>
                </c:pt>
                <c:pt idx="8">
                  <c:v>179.87299999999999</c:v>
                </c:pt>
                <c:pt idx="9">
                  <c:v>191.184</c:v>
                </c:pt>
                <c:pt idx="10">
                  <c:v>255.535</c:v>
                </c:pt>
                <c:pt idx="11">
                  <c:v>289.173</c:v>
                </c:pt>
                <c:pt idx="12">
                  <c:v>315.54599999999999</c:v>
                </c:pt>
                <c:pt idx="13">
                  <c:v>309.161</c:v>
                </c:pt>
                <c:pt idx="14">
                  <c:v>314.303</c:v>
                </c:pt>
                <c:pt idx="15">
                  <c:v>371.66399999999999</c:v>
                </c:pt>
                <c:pt idx="16">
                  <c:v>463.51600000000002</c:v>
                </c:pt>
                <c:pt idx="17">
                  <c:v>495.00200000000001</c:v>
                </c:pt>
                <c:pt idx="18">
                  <c:v>575.52099999999996</c:v>
                </c:pt>
                <c:pt idx="19">
                  <c:v>578.36800000000005</c:v>
                </c:pt>
                <c:pt idx="20">
                  <c:v>630.44799999999998</c:v>
                </c:pt>
                <c:pt idx="21">
                  <c:v>734.16499999999996</c:v>
                </c:pt>
                <c:pt idx="22">
                  <c:v>790.8</c:v>
                </c:pt>
                <c:pt idx="23">
                  <c:v>823.99199999999996</c:v>
                </c:pt>
                <c:pt idx="24">
                  <c:v>862.68100000000004</c:v>
                </c:pt>
                <c:pt idx="25">
                  <c:v>1009.7329999999999</c:v>
                </c:pt>
                <c:pt idx="26">
                  <c:v>1085.9169999999999</c:v>
                </c:pt>
                <c:pt idx="27">
                  <c:v>1144.3689999999999</c:v>
                </c:pt>
                <c:pt idx="28">
                  <c:v>1194.221</c:v>
                </c:pt>
                <c:pt idx="29">
                  <c:v>1319.759</c:v>
                </c:pt>
                <c:pt idx="30">
                  <c:v>1642.9359999999999</c:v>
                </c:pt>
                <c:pt idx="31">
                  <c:v>1709.799</c:v>
                </c:pt>
                <c:pt idx="32">
                  <c:v>1839.1179999999999</c:v>
                </c:pt>
                <c:pt idx="33">
                  <c:v>1921.97</c:v>
                </c:pt>
                <c:pt idx="34">
                  <c:v>2085.3220000000001</c:v>
                </c:pt>
                <c:pt idx="35">
                  <c:v>2183.712</c:v>
                </c:pt>
                <c:pt idx="36">
                  <c:v>2240.819</c:v>
                </c:pt>
                <c:pt idx="37">
                  <c:v>2300.4549999999999</c:v>
                </c:pt>
                <c:pt idx="38">
                  <c:v>2448.0349999999999</c:v>
                </c:pt>
                <c:pt idx="39">
                  <c:v>2513.3580000000002</c:v>
                </c:pt>
                <c:pt idx="40">
                  <c:v>2580.1579999999999</c:v>
                </c:pt>
                <c:pt idx="41">
                  <c:v>2457.491</c:v>
                </c:pt>
                <c:pt idx="42">
                  <c:v>2420.8560000000002</c:v>
                </c:pt>
                <c:pt idx="43">
                  <c:v>2504.1619999999998</c:v>
                </c:pt>
                <c:pt idx="44">
                  <c:v>2537.5920000000001</c:v>
                </c:pt>
                <c:pt idx="45">
                  <c:v>2635.5610000000001</c:v>
                </c:pt>
                <c:pt idx="46">
                  <c:v>2815.1770000000001</c:v>
                </c:pt>
                <c:pt idx="47">
                  <c:v>2906.395</c:v>
                </c:pt>
                <c:pt idx="48">
                  <c:v>3134.1280000000002</c:v>
                </c:pt>
                <c:pt idx="49">
                  <c:v>3223.6759999999999</c:v>
                </c:pt>
                <c:pt idx="50">
                  <c:v>3348.203</c:v>
                </c:pt>
              </c:numCache>
            </c:numRef>
          </c:xVal>
          <c:yVal>
            <c:numRef>
              <c:f>'LE &amp; HC'!$C$51:$BA$51</c:f>
              <c:numCache>
                <c:formatCode>_(* #,##0.0_);_(* \(#,##0.0\);_(* "-"??_);_(@_)</c:formatCode>
                <c:ptCount val="51"/>
                <c:pt idx="0">
                  <c:v>67.073170731707322</c:v>
                </c:pt>
                <c:pt idx="1">
                  <c:v>66.770731707317083</c:v>
                </c:pt>
                <c:pt idx="2">
                  <c:v>68.324390243902442</c:v>
                </c:pt>
                <c:pt idx="3">
                  <c:v>67.524390243902445</c:v>
                </c:pt>
                <c:pt idx="4">
                  <c:v>68.019512195121962</c:v>
                </c:pt>
                <c:pt idx="5">
                  <c:v>68.309756097560978</c:v>
                </c:pt>
                <c:pt idx="6">
                  <c:v>68.860975609756096</c:v>
                </c:pt>
                <c:pt idx="7">
                  <c:v>70.012195121951223</c:v>
                </c:pt>
                <c:pt idx="8">
                  <c:v>70.317073170731717</c:v>
                </c:pt>
                <c:pt idx="9">
                  <c:v>71.168292682926847</c:v>
                </c:pt>
                <c:pt idx="10">
                  <c:v>71.214634146341467</c:v>
                </c:pt>
                <c:pt idx="11">
                  <c:v>71.614634146341473</c:v>
                </c:pt>
                <c:pt idx="12">
                  <c:v>72.41463414634147</c:v>
                </c:pt>
                <c:pt idx="13">
                  <c:v>72.265853658536599</c:v>
                </c:pt>
                <c:pt idx="14">
                  <c:v>72.51463414634145</c:v>
                </c:pt>
                <c:pt idx="15">
                  <c:v>72.814634146341476</c:v>
                </c:pt>
                <c:pt idx="16">
                  <c:v>73.265853658536585</c:v>
                </c:pt>
                <c:pt idx="17">
                  <c:v>73.665853658536591</c:v>
                </c:pt>
                <c:pt idx="18">
                  <c:v>73.714634146341467</c:v>
                </c:pt>
                <c:pt idx="19">
                  <c:v>74.265853658536599</c:v>
                </c:pt>
                <c:pt idx="20">
                  <c:v>73.965853658536588</c:v>
                </c:pt>
                <c:pt idx="21">
                  <c:v>74.014634146341464</c:v>
                </c:pt>
                <c:pt idx="22">
                  <c:v>74.312195121951234</c:v>
                </c:pt>
                <c:pt idx="23">
                  <c:v>74.512195121951223</c:v>
                </c:pt>
                <c:pt idx="24">
                  <c:v>74.91463414634147</c:v>
                </c:pt>
                <c:pt idx="25">
                  <c:v>75.31219512195122</c:v>
                </c:pt>
                <c:pt idx="26">
                  <c:v>75.260975609756116</c:v>
                </c:pt>
                <c:pt idx="27">
                  <c:v>75.412195121951228</c:v>
                </c:pt>
                <c:pt idx="28">
                  <c:v>75.712195121951225</c:v>
                </c:pt>
                <c:pt idx="29">
                  <c:v>75.963414634146346</c:v>
                </c:pt>
                <c:pt idx="30">
                  <c:v>76.314634146341476</c:v>
                </c:pt>
                <c:pt idx="31">
                  <c:v>76.81463414634149</c:v>
                </c:pt>
                <c:pt idx="32">
                  <c:v>77.065853658536597</c:v>
                </c:pt>
                <c:pt idx="33">
                  <c:v>77.219512195121965</c:v>
                </c:pt>
                <c:pt idx="34">
                  <c:v>77.670731707317088</c:v>
                </c:pt>
                <c:pt idx="35">
                  <c:v>78.070731707317094</c:v>
                </c:pt>
                <c:pt idx="36">
                  <c:v>78.419512195121953</c:v>
                </c:pt>
                <c:pt idx="37">
                  <c:v>78.321951219512201</c:v>
                </c:pt>
                <c:pt idx="38">
                  <c:v>78.524390243902459</c:v>
                </c:pt>
                <c:pt idx="39">
                  <c:v>78.72682926829269</c:v>
                </c:pt>
                <c:pt idx="40">
                  <c:v>79.026829268292687</c:v>
                </c:pt>
                <c:pt idx="41">
                  <c:v>80.470731707317086</c:v>
                </c:pt>
                <c:pt idx="42">
                  <c:v>80.373170731707319</c:v>
                </c:pt>
                <c:pt idx="43">
                  <c:v>80.721951219512206</c:v>
                </c:pt>
                <c:pt idx="44">
                  <c:v>81.121951219512212</c:v>
                </c:pt>
                <c:pt idx="45">
                  <c:v>81.124390243902454</c:v>
                </c:pt>
                <c:pt idx="46">
                  <c:v>81.124390243902454</c:v>
                </c:pt>
                <c:pt idx="47">
                  <c:v>81.424390243902451</c:v>
                </c:pt>
                <c:pt idx="48">
                  <c:v>81.324390243902442</c:v>
                </c:pt>
                <c:pt idx="49">
                  <c:v>81.675609756097572</c:v>
                </c:pt>
                <c:pt idx="50">
                  <c:v>80.975609756097569</c:v>
                </c:pt>
              </c:numCache>
            </c:numRef>
          </c:yVal>
          <c:smooth val="0"/>
          <c:extLst>
            <c:ext xmlns:c16="http://schemas.microsoft.com/office/drawing/2014/chart" uri="{C3380CC4-5D6E-409C-BE32-E72D297353CC}">
              <c16:uniqueId val="{00000016-B904-5E4D-A15E-72896382231C}"/>
            </c:ext>
          </c:extLst>
        </c:ser>
        <c:ser>
          <c:idx val="23"/>
          <c:order val="23"/>
          <c:tx>
            <c:v>SVK</c:v>
          </c:tx>
          <c:spPr>
            <a:ln w="19050" cap="rnd">
              <a:solidFill>
                <a:schemeClr val="accent6">
                  <a:lumMod val="80000"/>
                </a:schemeClr>
              </a:solidFill>
              <a:round/>
            </a:ln>
            <a:effectLst/>
          </c:spPr>
          <c:marker>
            <c:symbol val="none"/>
          </c:marker>
          <c:xVal>
            <c:numRef>
              <c:f>'LE &amp; HC'!$AF$52:$BA$52</c:f>
              <c:numCache>
                <c:formatCode>_(* #,##0_);_(* \(#,##0\);_(* "-"??_);_(@_)</c:formatCode>
                <c:ptCount val="22"/>
                <c:pt idx="0">
                  <c:v>658.13499999999999</c:v>
                </c:pt>
                <c:pt idx="1">
                  <c:v>690.47400000000005</c:v>
                </c:pt>
                <c:pt idx="2">
                  <c:v>758.86800000000005</c:v>
                </c:pt>
                <c:pt idx="3">
                  <c:v>868.625</c:v>
                </c:pt>
                <c:pt idx="4">
                  <c:v>876.57799999999997</c:v>
                </c:pt>
                <c:pt idx="5">
                  <c:v>1100.6479999999999</c:v>
                </c:pt>
                <c:pt idx="6">
                  <c:v>1191.4469999999999</c:v>
                </c:pt>
                <c:pt idx="7">
                  <c:v>1342.665</c:v>
                </c:pt>
                <c:pt idx="8">
                  <c:v>1584.4179999999999</c:v>
                </c:pt>
                <c:pt idx="9">
                  <c:v>1687.058</c:v>
                </c:pt>
                <c:pt idx="10">
                  <c:v>1809.1320000000001</c:v>
                </c:pt>
                <c:pt idx="11">
                  <c:v>2011.258</c:v>
                </c:pt>
                <c:pt idx="12">
                  <c:v>1974.761</c:v>
                </c:pt>
                <c:pt idx="13">
                  <c:v>2097.4009999999998</c:v>
                </c:pt>
                <c:pt idx="14">
                  <c:v>2153.6979999999999</c:v>
                </c:pt>
                <c:pt idx="15">
                  <c:v>2010.11</c:v>
                </c:pt>
                <c:pt idx="16">
                  <c:v>2059.1320000000001</c:v>
                </c:pt>
                <c:pt idx="17">
                  <c:v>2039.6110000000001</c:v>
                </c:pt>
                <c:pt idx="18">
                  <c:v>1974.4659999999999</c:v>
                </c:pt>
                <c:pt idx="19">
                  <c:v>2008.9749999999999</c:v>
                </c:pt>
                <c:pt idx="20">
                  <c:v>2115.4520000000002</c:v>
                </c:pt>
                <c:pt idx="21">
                  <c:v>2134.3069999999998</c:v>
                </c:pt>
              </c:numCache>
            </c:numRef>
          </c:xVal>
          <c:yVal>
            <c:numRef>
              <c:f>'LE &amp; HC'!$AF$53:$BA$53</c:f>
              <c:numCache>
                <c:formatCode>_(* #,##0.0_);_(* \(#,##0.0\);_(* "-"??_);_(@_)</c:formatCode>
                <c:ptCount val="22"/>
                <c:pt idx="0">
                  <c:v>72.902439024390247</c:v>
                </c:pt>
                <c:pt idx="1">
                  <c:v>73.051219512195132</c:v>
                </c:pt>
                <c:pt idx="2">
                  <c:v>73.402439024390262</c:v>
                </c:pt>
                <c:pt idx="3">
                  <c:v>73.604878048780492</c:v>
                </c:pt>
                <c:pt idx="4">
                  <c:v>73.604878048780492</c:v>
                </c:pt>
                <c:pt idx="5">
                  <c:v>73.958536585365863</c:v>
                </c:pt>
                <c:pt idx="6">
                  <c:v>73.904878048780489</c:v>
                </c:pt>
                <c:pt idx="7">
                  <c:v>74.2048780487805</c:v>
                </c:pt>
                <c:pt idx="8">
                  <c:v>74.207317073170742</c:v>
                </c:pt>
                <c:pt idx="9">
                  <c:v>74.7048780487805</c:v>
                </c:pt>
                <c:pt idx="10">
                  <c:v>74.909756097560987</c:v>
                </c:pt>
                <c:pt idx="11">
                  <c:v>75.112195121951217</c:v>
                </c:pt>
                <c:pt idx="12">
                  <c:v>75.958536585365863</c:v>
                </c:pt>
                <c:pt idx="13">
                  <c:v>76.109756097560989</c:v>
                </c:pt>
                <c:pt idx="14">
                  <c:v>76.412195121951228</c:v>
                </c:pt>
                <c:pt idx="15">
                  <c:v>76.812195121951234</c:v>
                </c:pt>
                <c:pt idx="16">
                  <c:v>76.563414634146341</c:v>
                </c:pt>
                <c:pt idx="17">
                  <c:v>77.165853658536591</c:v>
                </c:pt>
                <c:pt idx="18">
                  <c:v>77.165853658536591</c:v>
                </c:pt>
                <c:pt idx="19">
                  <c:v>77.265853658536599</c:v>
                </c:pt>
                <c:pt idx="20">
                  <c:v>77.665853658536591</c:v>
                </c:pt>
                <c:pt idx="21">
                  <c:v>76.865853658536579</c:v>
                </c:pt>
              </c:numCache>
            </c:numRef>
          </c:yVal>
          <c:smooth val="0"/>
          <c:extLst>
            <c:ext xmlns:c16="http://schemas.microsoft.com/office/drawing/2014/chart" uri="{C3380CC4-5D6E-409C-BE32-E72D297353CC}">
              <c16:uniqueId val="{00000017-B904-5E4D-A15E-72896382231C}"/>
            </c:ext>
          </c:extLst>
        </c:ser>
        <c:ser>
          <c:idx val="24"/>
          <c:order val="24"/>
          <c:tx>
            <c:v>ESP</c:v>
          </c:tx>
          <c:spPr>
            <a:ln w="19050" cap="rnd">
              <a:solidFill>
                <a:schemeClr val="accent1">
                  <a:lumMod val="60000"/>
                  <a:lumOff val="40000"/>
                </a:schemeClr>
              </a:solidFill>
              <a:round/>
            </a:ln>
            <a:effectLst/>
          </c:spPr>
          <c:marker>
            <c:symbol val="none"/>
          </c:marker>
          <c:xVal>
            <c:numRef>
              <c:f>'LE &amp; HC'!$C$54:$BA$54</c:f>
              <c:numCache>
                <c:formatCode>_(* #,##0_);_(* \(#,##0\);_(* "-"??_);_(@_)</c:formatCode>
                <c:ptCount val="51"/>
                <c:pt idx="0">
                  <c:v>82.954999999999998</c:v>
                </c:pt>
                <c:pt idx="1">
                  <c:v>102.157</c:v>
                </c:pt>
                <c:pt idx="2">
                  <c:v>120.249</c:v>
                </c:pt>
                <c:pt idx="3">
                  <c:v>132.68</c:v>
                </c:pt>
                <c:pt idx="4">
                  <c:v>163.85499999999999</c:v>
                </c:pt>
                <c:pt idx="5">
                  <c:v>185.55699999999999</c:v>
                </c:pt>
                <c:pt idx="6">
                  <c:v>222.18299999999999</c:v>
                </c:pt>
                <c:pt idx="7">
                  <c:v>252.86600000000001</c:v>
                </c:pt>
                <c:pt idx="8">
                  <c:v>276.85399999999998</c:v>
                </c:pt>
                <c:pt idx="9">
                  <c:v>296.83</c:v>
                </c:pt>
                <c:pt idx="10">
                  <c:v>330.29700000000003</c:v>
                </c:pt>
                <c:pt idx="11">
                  <c:v>360.75799999999998</c:v>
                </c:pt>
                <c:pt idx="12">
                  <c:v>389.04899999999998</c:v>
                </c:pt>
                <c:pt idx="13">
                  <c:v>420.60899999999998</c:v>
                </c:pt>
                <c:pt idx="14">
                  <c:v>429.37</c:v>
                </c:pt>
                <c:pt idx="15">
                  <c:v>444.87599999999998</c:v>
                </c:pt>
                <c:pt idx="16">
                  <c:v>471.863</c:v>
                </c:pt>
                <c:pt idx="17">
                  <c:v>521.90300000000002</c:v>
                </c:pt>
                <c:pt idx="18">
                  <c:v>637.60799999999995</c:v>
                </c:pt>
                <c:pt idx="19">
                  <c:v>713.20100000000002</c:v>
                </c:pt>
                <c:pt idx="20">
                  <c:v>821.70399999999995</c:v>
                </c:pt>
                <c:pt idx="21">
                  <c:v>898.66600000000005</c:v>
                </c:pt>
                <c:pt idx="22">
                  <c:v>980.36500000000001</c:v>
                </c:pt>
                <c:pt idx="23">
                  <c:v>1028.93</c:v>
                </c:pt>
                <c:pt idx="24">
                  <c:v>1052.8499999999999</c:v>
                </c:pt>
                <c:pt idx="25">
                  <c:v>1126.548</c:v>
                </c:pt>
                <c:pt idx="26">
                  <c:v>1179.7729999999999</c:v>
                </c:pt>
                <c:pt idx="27">
                  <c:v>1231.8489999999999</c:v>
                </c:pt>
                <c:pt idx="28">
                  <c:v>1302.0540000000001</c:v>
                </c:pt>
                <c:pt idx="29">
                  <c:v>1370.2260000000001</c:v>
                </c:pt>
                <c:pt idx="30">
                  <c:v>1524.076</c:v>
                </c:pt>
                <c:pt idx="31">
                  <c:v>1635.587</c:v>
                </c:pt>
                <c:pt idx="32">
                  <c:v>1803.5</c:v>
                </c:pt>
                <c:pt idx="33">
                  <c:v>2015.047</c:v>
                </c:pt>
                <c:pt idx="34">
                  <c:v>2123.0639999999999</c:v>
                </c:pt>
                <c:pt idx="35">
                  <c:v>2212.4659999999999</c:v>
                </c:pt>
                <c:pt idx="36">
                  <c:v>2394.239</c:v>
                </c:pt>
                <c:pt idx="37">
                  <c:v>2484.7159999999999</c:v>
                </c:pt>
                <c:pt idx="38">
                  <c:v>2671.9369999999999</c:v>
                </c:pt>
                <c:pt idx="39">
                  <c:v>2743.4749999999999</c:v>
                </c:pt>
                <c:pt idx="40">
                  <c:v>2737.5079999999998</c:v>
                </c:pt>
                <c:pt idx="41">
                  <c:v>2733.9459999999999</c:v>
                </c:pt>
                <c:pt idx="42">
                  <c:v>2728.1460000000002</c:v>
                </c:pt>
                <c:pt idx="43">
                  <c:v>2764.1320000000001</c:v>
                </c:pt>
                <c:pt idx="44">
                  <c:v>2857.7130000000002</c:v>
                </c:pt>
                <c:pt idx="45">
                  <c:v>3019.5619999999999</c:v>
                </c:pt>
                <c:pt idx="46">
                  <c:v>3148.6840000000002</c:v>
                </c:pt>
                <c:pt idx="47">
                  <c:v>3317.9349999999999</c:v>
                </c:pt>
                <c:pt idx="48">
                  <c:v>3427.3409999999999</c:v>
                </c:pt>
                <c:pt idx="49">
                  <c:v>3522.7669999999998</c:v>
                </c:pt>
                <c:pt idx="50">
                  <c:v>3718.0540000000001</c:v>
                </c:pt>
              </c:numCache>
            </c:numRef>
          </c:xVal>
          <c:yVal>
            <c:numRef>
              <c:f>'LE &amp; HC'!$C$55:$BA$55</c:f>
              <c:numCache>
                <c:formatCode>_(* #,##0.0_);_(* \(#,##0.0\);_(* "-"??_);_(@_)</c:formatCode>
                <c:ptCount val="51"/>
                <c:pt idx="0">
                  <c:v>72.027317073170735</c:v>
                </c:pt>
                <c:pt idx="1">
                  <c:v>71.630243902439034</c:v>
                </c:pt>
                <c:pt idx="2">
                  <c:v>72.8180487804878</c:v>
                </c:pt>
                <c:pt idx="3">
                  <c:v>72.610731707317086</c:v>
                </c:pt>
                <c:pt idx="4">
                  <c:v>72.969756097560989</c:v>
                </c:pt>
                <c:pt idx="5">
                  <c:v>73.318780487804872</c:v>
                </c:pt>
                <c:pt idx="6">
                  <c:v>73.642682926829295</c:v>
                </c:pt>
                <c:pt idx="7">
                  <c:v>74.131951219512203</c:v>
                </c:pt>
                <c:pt idx="8">
                  <c:v>74.295609756097562</c:v>
                </c:pt>
                <c:pt idx="9">
                  <c:v>74.818780487804872</c:v>
                </c:pt>
                <c:pt idx="10">
                  <c:v>75.349268292682936</c:v>
                </c:pt>
                <c:pt idx="11">
                  <c:v>75.52853658536587</c:v>
                </c:pt>
                <c:pt idx="12">
                  <c:v>76.134146341463421</c:v>
                </c:pt>
                <c:pt idx="13">
                  <c:v>75.9090243902439</c:v>
                </c:pt>
                <c:pt idx="14">
                  <c:v>76.295365853658552</c:v>
                </c:pt>
                <c:pt idx="15">
                  <c:v>76.259512195121957</c:v>
                </c:pt>
                <c:pt idx="16">
                  <c:v>76.510487804878053</c:v>
                </c:pt>
                <c:pt idx="17">
                  <c:v>76.728048780487825</c:v>
                </c:pt>
                <c:pt idx="18">
                  <c:v>76.74707317073171</c:v>
                </c:pt>
                <c:pt idx="19">
                  <c:v>76.813658536585379</c:v>
                </c:pt>
                <c:pt idx="20">
                  <c:v>76.837560975609762</c:v>
                </c:pt>
                <c:pt idx="21">
                  <c:v>76.971219512195134</c:v>
                </c:pt>
                <c:pt idx="22">
                  <c:v>77.41</c:v>
                </c:pt>
                <c:pt idx="23">
                  <c:v>77.546585365853673</c:v>
                </c:pt>
                <c:pt idx="24">
                  <c:v>77.901463414634151</c:v>
                </c:pt>
                <c:pt idx="25">
                  <c:v>77.980731707317076</c:v>
                </c:pt>
                <c:pt idx="26">
                  <c:v>78.120487804878053</c:v>
                </c:pt>
                <c:pt idx="27">
                  <c:v>78.604146341463419</c:v>
                </c:pt>
                <c:pt idx="28">
                  <c:v>78.665853658536591</c:v>
                </c:pt>
                <c:pt idx="29">
                  <c:v>78.717073170731723</c:v>
                </c:pt>
                <c:pt idx="30">
                  <c:v>78.965853658536588</c:v>
                </c:pt>
                <c:pt idx="31">
                  <c:v>79.368292682926835</c:v>
                </c:pt>
                <c:pt idx="32">
                  <c:v>79.568292682926838</c:v>
                </c:pt>
                <c:pt idx="33">
                  <c:v>79.61951219512197</c:v>
                </c:pt>
                <c:pt idx="34">
                  <c:v>79.870731707317091</c:v>
                </c:pt>
                <c:pt idx="35">
                  <c:v>80.170731707317088</c:v>
                </c:pt>
                <c:pt idx="36">
                  <c:v>80.821951219512201</c:v>
                </c:pt>
                <c:pt idx="37">
                  <c:v>80.873170731707319</c:v>
                </c:pt>
                <c:pt idx="38">
                  <c:v>81.175609756097572</c:v>
                </c:pt>
                <c:pt idx="39">
                  <c:v>81.475609756097555</c:v>
                </c:pt>
                <c:pt idx="40">
                  <c:v>81.626829268292695</c:v>
                </c:pt>
                <c:pt idx="41">
                  <c:v>82.475609756097569</c:v>
                </c:pt>
                <c:pt idx="42">
                  <c:v>82.426829268292707</c:v>
                </c:pt>
                <c:pt idx="43">
                  <c:v>83.078048780487819</c:v>
                </c:pt>
                <c:pt idx="44">
                  <c:v>83.229268292682931</c:v>
                </c:pt>
                <c:pt idx="45">
                  <c:v>82.831707317073182</c:v>
                </c:pt>
                <c:pt idx="46">
                  <c:v>83.329268292682926</c:v>
                </c:pt>
                <c:pt idx="47">
                  <c:v>83.282926829268291</c:v>
                </c:pt>
                <c:pt idx="48">
                  <c:v>83.43170731707319</c:v>
                </c:pt>
                <c:pt idx="49">
                  <c:v>83.831707317073182</c:v>
                </c:pt>
                <c:pt idx="50">
                  <c:v>82.334146341463423</c:v>
                </c:pt>
              </c:numCache>
            </c:numRef>
          </c:yVal>
          <c:smooth val="0"/>
          <c:extLst>
            <c:ext xmlns:c16="http://schemas.microsoft.com/office/drawing/2014/chart" uri="{C3380CC4-5D6E-409C-BE32-E72D297353CC}">
              <c16:uniqueId val="{00000018-B904-5E4D-A15E-72896382231C}"/>
            </c:ext>
          </c:extLst>
        </c:ser>
        <c:ser>
          <c:idx val="25"/>
          <c:order val="25"/>
          <c:tx>
            <c:v>SWE</c:v>
          </c:tx>
          <c:spPr>
            <a:ln w="19050" cap="rnd">
              <a:solidFill>
                <a:schemeClr val="accent2">
                  <a:lumMod val="60000"/>
                  <a:lumOff val="40000"/>
                </a:schemeClr>
              </a:solidFill>
              <a:round/>
            </a:ln>
            <a:effectLst/>
          </c:spPr>
          <c:marker>
            <c:symbol val="none"/>
          </c:marker>
          <c:xVal>
            <c:numRef>
              <c:f>'LE &amp; HC'!$C$56:$BA$56</c:f>
              <c:numCache>
                <c:formatCode>_(* #,##0_);_(* \(#,##0\);_(* "-"??_);_(@_)</c:formatCode>
                <c:ptCount val="51"/>
                <c:pt idx="0">
                  <c:v>272.05200000000002</c:v>
                </c:pt>
                <c:pt idx="1">
                  <c:v>306.49</c:v>
                </c:pt>
                <c:pt idx="2">
                  <c:v>331.46699999999998</c:v>
                </c:pt>
                <c:pt idx="3">
                  <c:v>359.49200000000002</c:v>
                </c:pt>
                <c:pt idx="4">
                  <c:v>420.15100000000001</c:v>
                </c:pt>
                <c:pt idx="5">
                  <c:v>501.94099999999997</c:v>
                </c:pt>
                <c:pt idx="6">
                  <c:v>560.53700000000003</c:v>
                </c:pt>
                <c:pt idx="7">
                  <c:v>648.78800000000001</c:v>
                </c:pt>
                <c:pt idx="8">
                  <c:v>694.66899999999998</c:v>
                </c:pt>
                <c:pt idx="9">
                  <c:v>772.61400000000003</c:v>
                </c:pt>
                <c:pt idx="10">
                  <c:v>898.26900000000001</c:v>
                </c:pt>
                <c:pt idx="11">
                  <c:v>965.89700000000005</c:v>
                </c:pt>
                <c:pt idx="12">
                  <c:v>1023.7430000000001</c:v>
                </c:pt>
                <c:pt idx="13">
                  <c:v>1062.5809999999999</c:v>
                </c:pt>
                <c:pt idx="14">
                  <c:v>1122.729</c:v>
                </c:pt>
                <c:pt idx="15">
                  <c:v>1120.7650000000001</c:v>
                </c:pt>
                <c:pt idx="16">
                  <c:v>1155.201</c:v>
                </c:pt>
                <c:pt idx="17">
                  <c:v>1235.9970000000001</c:v>
                </c:pt>
                <c:pt idx="18">
                  <c:v>1302.9590000000001</c:v>
                </c:pt>
                <c:pt idx="19">
                  <c:v>1413.202</c:v>
                </c:pt>
                <c:pt idx="20">
                  <c:v>1489.7750000000001</c:v>
                </c:pt>
                <c:pt idx="21">
                  <c:v>1480.501</c:v>
                </c:pt>
                <c:pt idx="22">
                  <c:v>1537.277</c:v>
                </c:pt>
                <c:pt idx="23">
                  <c:v>1522.519</c:v>
                </c:pt>
                <c:pt idx="24">
                  <c:v>1519.0519999999999</c:v>
                </c:pt>
                <c:pt idx="25">
                  <c:v>1594.73</c:v>
                </c:pt>
                <c:pt idx="26">
                  <c:v>1691.1279999999999</c:v>
                </c:pt>
                <c:pt idx="27">
                  <c:v>1709.883</c:v>
                </c:pt>
                <c:pt idx="28">
                  <c:v>1808.5609999999999</c:v>
                </c:pt>
                <c:pt idx="29">
                  <c:v>1959.3589999999999</c:v>
                </c:pt>
                <c:pt idx="30">
                  <c:v>2196.0990000000002</c:v>
                </c:pt>
                <c:pt idx="31">
                  <c:v>2399.5360000000001</c:v>
                </c:pt>
                <c:pt idx="32">
                  <c:v>2637.4450000000002</c:v>
                </c:pt>
                <c:pt idx="33">
                  <c:v>2675.9119999999998</c:v>
                </c:pt>
                <c:pt idx="34">
                  <c:v>2773.0030000000002</c:v>
                </c:pt>
                <c:pt idx="35">
                  <c:v>2810.7049999999999</c:v>
                </c:pt>
                <c:pt idx="36">
                  <c:v>3010.123</c:v>
                </c:pt>
                <c:pt idx="37">
                  <c:v>3225.8319999999999</c:v>
                </c:pt>
                <c:pt idx="38">
                  <c:v>3415.0360000000001</c:v>
                </c:pt>
                <c:pt idx="39">
                  <c:v>3451.078</c:v>
                </c:pt>
                <c:pt idx="40">
                  <c:v>3431.1570000000002</c:v>
                </c:pt>
                <c:pt idx="41">
                  <c:v>4459.5169999999998</c:v>
                </c:pt>
                <c:pt idx="42">
                  <c:v>4679.6499999999996</c:v>
                </c:pt>
                <c:pt idx="43">
                  <c:v>4731.9830000000002</c:v>
                </c:pt>
                <c:pt idx="44">
                  <c:v>4865.5159999999996</c:v>
                </c:pt>
                <c:pt idx="45">
                  <c:v>5004.13</c:v>
                </c:pt>
                <c:pt idx="46">
                  <c:v>5127.5770000000002</c:v>
                </c:pt>
                <c:pt idx="47">
                  <c:v>5219.4110000000001</c:v>
                </c:pt>
                <c:pt idx="48">
                  <c:v>5419.2730000000001</c:v>
                </c:pt>
                <c:pt idx="49">
                  <c:v>5387.7330000000002</c:v>
                </c:pt>
                <c:pt idx="50">
                  <c:v>5757.2910000000002</c:v>
                </c:pt>
              </c:numCache>
            </c:numRef>
          </c:xVal>
          <c:yVal>
            <c:numRef>
              <c:f>'LE &amp; HC'!$C$57:$BA$57</c:f>
              <c:numCache>
                <c:formatCode>_(* #,##0.0_);_(* \(#,##0.0\);_(* "-"??_);_(@_)</c:formatCode>
                <c:ptCount val="51"/>
                <c:pt idx="0">
                  <c:v>74.649268292682933</c:v>
                </c:pt>
                <c:pt idx="1">
                  <c:v>74.623902439024405</c:v>
                </c:pt>
                <c:pt idx="2">
                  <c:v>74.71804878048782</c:v>
                </c:pt>
                <c:pt idx="3">
                  <c:v>74.867317073170739</c:v>
                </c:pt>
                <c:pt idx="4">
                  <c:v>74.980487804878052</c:v>
                </c:pt>
                <c:pt idx="5">
                  <c:v>74.984634146341477</c:v>
                </c:pt>
                <c:pt idx="6">
                  <c:v>74.969268292682941</c:v>
                </c:pt>
                <c:pt idx="7">
                  <c:v>75.379756097560985</c:v>
                </c:pt>
                <c:pt idx="8">
                  <c:v>75.469024390243916</c:v>
                </c:pt>
                <c:pt idx="9">
                  <c:v>75.524146341463421</c:v>
                </c:pt>
                <c:pt idx="10">
                  <c:v>75.740975609756106</c:v>
                </c:pt>
                <c:pt idx="11">
                  <c:v>76.026097560975614</c:v>
                </c:pt>
                <c:pt idx="12">
                  <c:v>76.327317073170747</c:v>
                </c:pt>
                <c:pt idx="13">
                  <c:v>76.551707317073166</c:v>
                </c:pt>
                <c:pt idx="14">
                  <c:v>76.815853658536611</c:v>
                </c:pt>
                <c:pt idx="15">
                  <c:v>76.667804878048798</c:v>
                </c:pt>
                <c:pt idx="16">
                  <c:v>76.931219512195128</c:v>
                </c:pt>
                <c:pt idx="17">
                  <c:v>77.092195121951235</c:v>
                </c:pt>
                <c:pt idx="18">
                  <c:v>76.979268292682931</c:v>
                </c:pt>
                <c:pt idx="19">
                  <c:v>77.72682926829269</c:v>
                </c:pt>
                <c:pt idx="20">
                  <c:v>77.536829268292692</c:v>
                </c:pt>
                <c:pt idx="21">
                  <c:v>77.666829268292688</c:v>
                </c:pt>
                <c:pt idx="22">
                  <c:v>77.998780487804879</c:v>
                </c:pt>
                <c:pt idx="23">
                  <c:v>78.060487804878051</c:v>
                </c:pt>
                <c:pt idx="24">
                  <c:v>78.65024390243903</c:v>
                </c:pt>
                <c:pt idx="25">
                  <c:v>78.740487804878057</c:v>
                </c:pt>
                <c:pt idx="26">
                  <c:v>78.959024390243897</c:v>
                </c:pt>
                <c:pt idx="27">
                  <c:v>79.197560975609775</c:v>
                </c:pt>
                <c:pt idx="28">
                  <c:v>79.339024390243921</c:v>
                </c:pt>
                <c:pt idx="29">
                  <c:v>79.441463414634157</c:v>
                </c:pt>
                <c:pt idx="30">
                  <c:v>79.643902439024401</c:v>
                </c:pt>
                <c:pt idx="31">
                  <c:v>79.795121951219514</c:v>
                </c:pt>
                <c:pt idx="32">
                  <c:v>79.846341463414646</c:v>
                </c:pt>
                <c:pt idx="33">
                  <c:v>80.095121951219525</c:v>
                </c:pt>
                <c:pt idx="34">
                  <c:v>80.497560975609773</c:v>
                </c:pt>
                <c:pt idx="35">
                  <c:v>80.546341463414649</c:v>
                </c:pt>
                <c:pt idx="36">
                  <c:v>80.748780487804893</c:v>
                </c:pt>
                <c:pt idx="37">
                  <c:v>80.900000000000006</c:v>
                </c:pt>
                <c:pt idx="38">
                  <c:v>81.099999999999994</c:v>
                </c:pt>
                <c:pt idx="39">
                  <c:v>81.351219512195129</c:v>
                </c:pt>
                <c:pt idx="40">
                  <c:v>81.451219512195138</c:v>
                </c:pt>
                <c:pt idx="41">
                  <c:v>81.802439024390253</c:v>
                </c:pt>
                <c:pt idx="42">
                  <c:v>81.7048780487805</c:v>
                </c:pt>
                <c:pt idx="43">
                  <c:v>81.956097560975607</c:v>
                </c:pt>
                <c:pt idx="44">
                  <c:v>82.253658536585377</c:v>
                </c:pt>
                <c:pt idx="45">
                  <c:v>82.2048780487805</c:v>
                </c:pt>
                <c:pt idx="46">
                  <c:v>82.307317073170736</c:v>
                </c:pt>
                <c:pt idx="47">
                  <c:v>82.409756097560987</c:v>
                </c:pt>
                <c:pt idx="48">
                  <c:v>82.558536585365857</c:v>
                </c:pt>
                <c:pt idx="49">
                  <c:v>83.109756097560989</c:v>
                </c:pt>
                <c:pt idx="50">
                  <c:v>82.407317073170745</c:v>
                </c:pt>
              </c:numCache>
            </c:numRef>
          </c:yVal>
          <c:smooth val="0"/>
          <c:extLst>
            <c:ext xmlns:c16="http://schemas.microsoft.com/office/drawing/2014/chart" uri="{C3380CC4-5D6E-409C-BE32-E72D297353CC}">
              <c16:uniqueId val="{00000019-B904-5E4D-A15E-72896382231C}"/>
            </c:ext>
          </c:extLst>
        </c:ser>
        <c:ser>
          <c:idx val="26"/>
          <c:order val="26"/>
          <c:tx>
            <c:v>CHE</c:v>
          </c:tx>
          <c:spPr>
            <a:ln w="19050" cap="rnd">
              <a:solidFill>
                <a:schemeClr val="accent3">
                  <a:lumMod val="60000"/>
                  <a:lumOff val="40000"/>
                </a:schemeClr>
              </a:solidFill>
              <a:round/>
            </a:ln>
            <a:effectLst/>
          </c:spPr>
          <c:marker>
            <c:symbol val="none"/>
          </c:marker>
          <c:xVal>
            <c:numRef>
              <c:f>'LE &amp; HC'!$C$58:$BA$58</c:f>
              <c:numCache>
                <c:formatCode>_(* #,##0_);_(* \(#,##0\);_(* "-"??_);_(@_)</c:formatCode>
                <c:ptCount val="51"/>
                <c:pt idx="0">
                  <c:v>326.524</c:v>
                </c:pt>
                <c:pt idx="1">
                  <c:v>376.99700000000001</c:v>
                </c:pt>
                <c:pt idx="2">
                  <c:v>405.84699999999998</c:v>
                </c:pt>
                <c:pt idx="3">
                  <c:v>440.60500000000002</c:v>
                </c:pt>
                <c:pt idx="4">
                  <c:v>508.28300000000002</c:v>
                </c:pt>
                <c:pt idx="5">
                  <c:v>585.06700000000001</c:v>
                </c:pt>
                <c:pt idx="6">
                  <c:v>636.79600000000005</c:v>
                </c:pt>
                <c:pt idx="7">
                  <c:v>690.44100000000003</c:v>
                </c:pt>
                <c:pt idx="8">
                  <c:v>764.24599999999998</c:v>
                </c:pt>
                <c:pt idx="9">
                  <c:v>843.33100000000002</c:v>
                </c:pt>
                <c:pt idx="10">
                  <c:v>960.56700000000001</c:v>
                </c:pt>
                <c:pt idx="11">
                  <c:v>1068.338</c:v>
                </c:pt>
                <c:pt idx="12">
                  <c:v>1146.7439999999999</c:v>
                </c:pt>
                <c:pt idx="13">
                  <c:v>1252.0640000000001</c:v>
                </c:pt>
                <c:pt idx="14">
                  <c:v>1300.9000000000001</c:v>
                </c:pt>
                <c:pt idx="15">
                  <c:v>1487.125</c:v>
                </c:pt>
                <c:pt idx="16">
                  <c:v>1601.171</c:v>
                </c:pt>
                <c:pt idx="17">
                  <c:v>1720.5060000000001</c:v>
                </c:pt>
                <c:pt idx="18">
                  <c:v>1856.8140000000001</c:v>
                </c:pt>
                <c:pt idx="19">
                  <c:v>2018.3040000000001</c:v>
                </c:pt>
                <c:pt idx="20">
                  <c:v>2136.0230000000001</c:v>
                </c:pt>
                <c:pt idx="21">
                  <c:v>2334.4949999999999</c:v>
                </c:pt>
                <c:pt idx="22">
                  <c:v>2434.0990000000002</c:v>
                </c:pt>
                <c:pt idx="23">
                  <c:v>2492.2399999999998</c:v>
                </c:pt>
                <c:pt idx="24">
                  <c:v>2626.43</c:v>
                </c:pt>
                <c:pt idx="25">
                  <c:v>2611.0940000000001</c:v>
                </c:pt>
                <c:pt idx="26">
                  <c:v>2766.5239999999999</c:v>
                </c:pt>
                <c:pt idx="27">
                  <c:v>2873.7080000000001</c:v>
                </c:pt>
                <c:pt idx="28">
                  <c:v>2989.4679999999998</c:v>
                </c:pt>
                <c:pt idx="29">
                  <c:v>3103.7289999999998</c:v>
                </c:pt>
                <c:pt idx="30">
                  <c:v>3326.3180000000002</c:v>
                </c:pt>
                <c:pt idx="31">
                  <c:v>3554.2719999999999</c:v>
                </c:pt>
                <c:pt idx="32">
                  <c:v>3887.0680000000002</c:v>
                </c:pt>
                <c:pt idx="33">
                  <c:v>3915.2330000000002</c:v>
                </c:pt>
                <c:pt idx="34">
                  <c:v>4108.0050000000001</c:v>
                </c:pt>
                <c:pt idx="35">
                  <c:v>4106.058</c:v>
                </c:pt>
                <c:pt idx="36">
                  <c:v>4234.5200000000004</c:v>
                </c:pt>
                <c:pt idx="37">
                  <c:v>4597.308</c:v>
                </c:pt>
                <c:pt idx="38">
                  <c:v>4905.058</c:v>
                </c:pt>
                <c:pt idx="39">
                  <c:v>5059.2299999999996</c:v>
                </c:pt>
                <c:pt idx="40">
                  <c:v>5089.2129999999997</c:v>
                </c:pt>
                <c:pt idx="41">
                  <c:v>5259.5789999999997</c:v>
                </c:pt>
                <c:pt idx="42">
                  <c:v>5565.3180000000002</c:v>
                </c:pt>
                <c:pt idx="43">
                  <c:v>5923.9139999999998</c:v>
                </c:pt>
                <c:pt idx="44">
                  <c:v>6158.683</c:v>
                </c:pt>
                <c:pt idx="45">
                  <c:v>6465.8879999999999</c:v>
                </c:pt>
                <c:pt idx="46">
                  <c:v>6808.0290000000005</c:v>
                </c:pt>
                <c:pt idx="47">
                  <c:v>6866.4740000000002</c:v>
                </c:pt>
                <c:pt idx="48">
                  <c:v>6930.7</c:v>
                </c:pt>
                <c:pt idx="49">
                  <c:v>6942.41</c:v>
                </c:pt>
                <c:pt idx="50">
                  <c:v>7178.56</c:v>
                </c:pt>
              </c:numCache>
            </c:numRef>
          </c:xVal>
          <c:yVal>
            <c:numRef>
              <c:f>'LE &amp; HC'!$C$59:$BA$59</c:f>
              <c:numCache>
                <c:formatCode>_(* #,##0.0_);_(* \(#,##0.0\);_(* "-"??_);_(@_)</c:formatCode>
                <c:ptCount val="51"/>
                <c:pt idx="0">
                  <c:v>73.020243902439034</c:v>
                </c:pt>
                <c:pt idx="1">
                  <c:v>73.130731707317082</c:v>
                </c:pt>
                <c:pt idx="2">
                  <c:v>73.64439024390245</c:v>
                </c:pt>
                <c:pt idx="3">
                  <c:v>73.940975609756109</c:v>
                </c:pt>
                <c:pt idx="4">
                  <c:v>74.287073170731716</c:v>
                </c:pt>
                <c:pt idx="5">
                  <c:v>74.665609756097567</c:v>
                </c:pt>
                <c:pt idx="6">
                  <c:v>74.785365853658547</c:v>
                </c:pt>
                <c:pt idx="7">
                  <c:v>75.238048780487816</c:v>
                </c:pt>
                <c:pt idx="8">
                  <c:v>75.187317073170746</c:v>
                </c:pt>
                <c:pt idx="9">
                  <c:v>75.466097560975612</c:v>
                </c:pt>
                <c:pt idx="10">
                  <c:v>75.45926829268295</c:v>
                </c:pt>
                <c:pt idx="11">
                  <c:v>75.693170731707326</c:v>
                </c:pt>
                <c:pt idx="12">
                  <c:v>76.033902439024402</c:v>
                </c:pt>
                <c:pt idx="13">
                  <c:v>76.031219512195136</c:v>
                </c:pt>
                <c:pt idx="14">
                  <c:v>76.608536585365869</c:v>
                </c:pt>
                <c:pt idx="15">
                  <c:v>76.733658536585381</c:v>
                </c:pt>
                <c:pt idx="16">
                  <c:v>76.899024390243909</c:v>
                </c:pt>
                <c:pt idx="17">
                  <c:v>77.197560975609761</c:v>
                </c:pt>
                <c:pt idx="18">
                  <c:v>77.226585365853666</c:v>
                </c:pt>
                <c:pt idx="19">
                  <c:v>77.421219512195137</c:v>
                </c:pt>
                <c:pt idx="20">
                  <c:v>77.242439024390237</c:v>
                </c:pt>
                <c:pt idx="21">
                  <c:v>77.51463414634145</c:v>
                </c:pt>
                <c:pt idx="22">
                  <c:v>77.806097560975616</c:v>
                </c:pt>
                <c:pt idx="23">
                  <c:v>78.085365853658558</c:v>
                </c:pt>
                <c:pt idx="24">
                  <c:v>78.349999999999994</c:v>
                </c:pt>
                <c:pt idx="25">
                  <c:v>78.417073170731712</c:v>
                </c:pt>
                <c:pt idx="26">
                  <c:v>78.896097560975619</c:v>
                </c:pt>
                <c:pt idx="27">
                  <c:v>79.079512195121964</c:v>
                </c:pt>
                <c:pt idx="28">
                  <c:v>79.324390243902457</c:v>
                </c:pt>
                <c:pt idx="29">
                  <c:v>79.580487804878047</c:v>
                </c:pt>
                <c:pt idx="30">
                  <c:v>79.680487804878055</c:v>
                </c:pt>
                <c:pt idx="31">
                  <c:v>80.180487804878055</c:v>
                </c:pt>
                <c:pt idx="32">
                  <c:v>80.385365853658541</c:v>
                </c:pt>
                <c:pt idx="33">
                  <c:v>80.536585365853682</c:v>
                </c:pt>
                <c:pt idx="34">
                  <c:v>81.0878048780488</c:v>
                </c:pt>
                <c:pt idx="35">
                  <c:v>81.236585365853671</c:v>
                </c:pt>
                <c:pt idx="36">
                  <c:v>81.490243902439033</c:v>
                </c:pt>
                <c:pt idx="37">
                  <c:v>81.741463414634154</c:v>
                </c:pt>
                <c:pt idx="38">
                  <c:v>81.992682926829275</c:v>
                </c:pt>
                <c:pt idx="39">
                  <c:v>82.043902439024393</c:v>
                </c:pt>
                <c:pt idx="40">
                  <c:v>82.246341463414652</c:v>
                </c:pt>
                <c:pt idx="41">
                  <c:v>82.695121951219519</c:v>
                </c:pt>
                <c:pt idx="42">
                  <c:v>82.697560975609761</c:v>
                </c:pt>
                <c:pt idx="43">
                  <c:v>82.79756097560977</c:v>
                </c:pt>
                <c:pt idx="44">
                  <c:v>83.197560975609761</c:v>
                </c:pt>
                <c:pt idx="45">
                  <c:v>82.897560975609764</c:v>
                </c:pt>
                <c:pt idx="46">
                  <c:v>83.60243902439025</c:v>
                </c:pt>
                <c:pt idx="47">
                  <c:v>83.551219512195118</c:v>
                </c:pt>
                <c:pt idx="48">
                  <c:v>83.753658536585377</c:v>
                </c:pt>
                <c:pt idx="49">
                  <c:v>83.904878048780489</c:v>
                </c:pt>
                <c:pt idx="50">
                  <c:v>83.1</c:v>
                </c:pt>
              </c:numCache>
            </c:numRef>
          </c:yVal>
          <c:smooth val="0"/>
          <c:extLst>
            <c:ext xmlns:c16="http://schemas.microsoft.com/office/drawing/2014/chart" uri="{C3380CC4-5D6E-409C-BE32-E72D297353CC}">
              <c16:uniqueId val="{0000001A-B904-5E4D-A15E-72896382231C}"/>
            </c:ext>
          </c:extLst>
        </c:ser>
        <c:ser>
          <c:idx val="27"/>
          <c:order val="27"/>
          <c:tx>
            <c:v>TUR</c:v>
          </c:tx>
          <c:spPr>
            <a:ln w="19050" cap="rnd">
              <a:solidFill>
                <a:schemeClr val="accent4">
                  <a:lumMod val="60000"/>
                  <a:lumOff val="40000"/>
                </a:schemeClr>
              </a:solidFill>
              <a:round/>
            </a:ln>
            <a:effectLst/>
          </c:spPr>
          <c:marker>
            <c:symbol val="none"/>
          </c:marker>
          <c:xVal>
            <c:numRef>
              <c:f>'LE &amp; HC'!$H$60:$BA$60</c:f>
              <c:numCache>
                <c:formatCode>_(* #,##0_);_(* \(#,##0\);_(* "-"??_);_(@_)</c:formatCode>
                <c:ptCount val="46"/>
                <c:pt idx="0">
                  <c:v>41.765000000000001</c:v>
                </c:pt>
                <c:pt idx="1">
                  <c:v>37.807000000000002</c:v>
                </c:pt>
                <c:pt idx="2">
                  <c:v>55.540999999999997</c:v>
                </c:pt>
                <c:pt idx="3">
                  <c:v>61.945999999999998</c:v>
                </c:pt>
                <c:pt idx="4">
                  <c:v>68.974999999999994</c:v>
                </c:pt>
                <c:pt idx="5">
                  <c:v>73.429000000000002</c:v>
                </c:pt>
                <c:pt idx="6">
                  <c:v>90.39</c:v>
                </c:pt>
                <c:pt idx="7">
                  <c:v>80.066000000000003</c:v>
                </c:pt>
                <c:pt idx="8">
                  <c:v>88.742000000000004</c:v>
                </c:pt>
                <c:pt idx="9">
                  <c:v>91.92</c:v>
                </c:pt>
                <c:pt idx="10">
                  <c:v>69.653000000000006</c:v>
                </c:pt>
                <c:pt idx="11">
                  <c:v>96.084000000000003</c:v>
                </c:pt>
                <c:pt idx="12">
                  <c:v>99.289000000000001</c:v>
                </c:pt>
                <c:pt idx="13">
                  <c:v>119.794</c:v>
                </c:pt>
                <c:pt idx="14">
                  <c:v>128.54499999999999</c:v>
                </c:pt>
                <c:pt idx="15">
                  <c:v>152.48099999999999</c:v>
                </c:pt>
                <c:pt idx="16">
                  <c:v>175.39599999999999</c:v>
                </c:pt>
                <c:pt idx="17">
                  <c:v>182.732</c:v>
                </c:pt>
                <c:pt idx="18">
                  <c:v>197.035</c:v>
                </c:pt>
                <c:pt idx="19">
                  <c:v>179.596</c:v>
                </c:pt>
                <c:pt idx="20">
                  <c:v>175.47200000000001</c:v>
                </c:pt>
                <c:pt idx="21">
                  <c:v>231.05699999999999</c:v>
                </c:pt>
                <c:pt idx="22">
                  <c:v>266.49700000000001</c:v>
                </c:pt>
                <c:pt idx="23">
                  <c:v>299.80200000000002</c:v>
                </c:pt>
                <c:pt idx="24">
                  <c:v>369.10199999999998</c:v>
                </c:pt>
                <c:pt idx="25">
                  <c:v>432.04300000000001</c:v>
                </c:pt>
                <c:pt idx="26">
                  <c:v>472.84100000000001</c:v>
                </c:pt>
                <c:pt idx="27">
                  <c:v>519.97799999999995</c:v>
                </c:pt>
                <c:pt idx="28">
                  <c:v>509.726</c:v>
                </c:pt>
                <c:pt idx="29">
                  <c:v>558.58699999999999</c:v>
                </c:pt>
                <c:pt idx="30">
                  <c:v>588.12800000000004</c:v>
                </c:pt>
                <c:pt idx="31">
                  <c:v>678.16099999999994</c:v>
                </c:pt>
                <c:pt idx="32">
                  <c:v>733.36099999999999</c:v>
                </c:pt>
                <c:pt idx="33">
                  <c:v>807.05200000000002</c:v>
                </c:pt>
                <c:pt idx="34">
                  <c:v>815.07100000000003</c:v>
                </c:pt>
                <c:pt idx="35">
                  <c:v>843.63300000000004</c:v>
                </c:pt>
                <c:pt idx="36">
                  <c:v>888.30899999999997</c:v>
                </c:pt>
                <c:pt idx="37">
                  <c:v>894.74099999999999</c:v>
                </c:pt>
                <c:pt idx="38">
                  <c:v>947.74</c:v>
                </c:pt>
                <c:pt idx="39">
                  <c:v>1006.772</c:v>
                </c:pt>
                <c:pt idx="40">
                  <c:v>1040.1079999999999</c:v>
                </c:pt>
                <c:pt idx="41">
                  <c:v>1128.7539999999999</c:v>
                </c:pt>
                <c:pt idx="42">
                  <c:v>1175.655</c:v>
                </c:pt>
                <c:pt idx="43">
                  <c:v>1205.3050000000001</c:v>
                </c:pt>
                <c:pt idx="44">
                  <c:v>1231.634</c:v>
                </c:pt>
                <c:pt idx="45">
                  <c:v>1304.7090000000001</c:v>
                </c:pt>
              </c:numCache>
            </c:numRef>
          </c:xVal>
          <c:yVal>
            <c:numRef>
              <c:f>'LE &amp; HC'!$H$61:$BA$61</c:f>
              <c:numCache>
                <c:formatCode>_(* #,##0.0_);_(* \(#,##0.0\);_(* "-"??_);_(@_)</c:formatCode>
                <c:ptCount val="46"/>
                <c:pt idx="0">
                  <c:v>55.387</c:v>
                </c:pt>
                <c:pt idx="1">
                  <c:v>56.045999999999999</c:v>
                </c:pt>
                <c:pt idx="2">
                  <c:v>56.709000000000003</c:v>
                </c:pt>
                <c:pt idx="3">
                  <c:v>57.37</c:v>
                </c:pt>
                <c:pt idx="4">
                  <c:v>58.023000000000003</c:v>
                </c:pt>
                <c:pt idx="5">
                  <c:v>58.667000000000002</c:v>
                </c:pt>
                <c:pt idx="6">
                  <c:v>59.296999999999997</c:v>
                </c:pt>
                <c:pt idx="7">
                  <c:v>59.914999999999999</c:v>
                </c:pt>
                <c:pt idx="8">
                  <c:v>60.52</c:v>
                </c:pt>
                <c:pt idx="9">
                  <c:v>61.110999999999997</c:v>
                </c:pt>
                <c:pt idx="10">
                  <c:v>61.682000000000002</c:v>
                </c:pt>
                <c:pt idx="11">
                  <c:v>62.231000000000002</c:v>
                </c:pt>
                <c:pt idx="12">
                  <c:v>62.758000000000003</c:v>
                </c:pt>
                <c:pt idx="13">
                  <c:v>63.265999999999998</c:v>
                </c:pt>
                <c:pt idx="14">
                  <c:v>63.762999999999998</c:v>
                </c:pt>
                <c:pt idx="15">
                  <c:v>64.256</c:v>
                </c:pt>
                <c:pt idx="16">
                  <c:v>64.757000000000005</c:v>
                </c:pt>
                <c:pt idx="17">
                  <c:v>65.275000000000006</c:v>
                </c:pt>
                <c:pt idx="18">
                  <c:v>65.814999999999998</c:v>
                </c:pt>
                <c:pt idx="19">
                  <c:v>66.376999999999995</c:v>
                </c:pt>
                <c:pt idx="20">
                  <c:v>66.962999999999994</c:v>
                </c:pt>
                <c:pt idx="21">
                  <c:v>67.569999999999993</c:v>
                </c:pt>
                <c:pt idx="22">
                  <c:v>68.188999999999993</c:v>
                </c:pt>
                <c:pt idx="23">
                  <c:v>68.807000000000002</c:v>
                </c:pt>
                <c:pt idx="24">
                  <c:v>69.417000000000002</c:v>
                </c:pt>
                <c:pt idx="25">
                  <c:v>70.004999999999995</c:v>
                </c:pt>
                <c:pt idx="26">
                  <c:v>70.56</c:v>
                </c:pt>
                <c:pt idx="27">
                  <c:v>71.078000000000003</c:v>
                </c:pt>
                <c:pt idx="28">
                  <c:v>71.558999999999997</c:v>
                </c:pt>
                <c:pt idx="29">
                  <c:v>72.004000000000005</c:v>
                </c:pt>
                <c:pt idx="30">
                  <c:v>72.424000000000007</c:v>
                </c:pt>
                <c:pt idx="31">
                  <c:v>72.83</c:v>
                </c:pt>
                <c:pt idx="32">
                  <c:v>73.234999999999999</c:v>
                </c:pt>
                <c:pt idx="33">
                  <c:v>73.649000000000001</c:v>
                </c:pt>
                <c:pt idx="34">
                  <c:v>74.073999999999998</c:v>
                </c:pt>
                <c:pt idx="35">
                  <c:v>74.507000000000005</c:v>
                </c:pt>
                <c:pt idx="36">
                  <c:v>74.944000000000003</c:v>
                </c:pt>
                <c:pt idx="37">
                  <c:v>75.373000000000005</c:v>
                </c:pt>
                <c:pt idx="38">
                  <c:v>75.784000000000006</c:v>
                </c:pt>
                <c:pt idx="39">
                  <c:v>76.171999999999997</c:v>
                </c:pt>
                <c:pt idx="40">
                  <c:v>76.531999999999996</c:v>
                </c:pt>
                <c:pt idx="41">
                  <c:v>76.86</c:v>
                </c:pt>
                <c:pt idx="42">
                  <c:v>77.161000000000001</c:v>
                </c:pt>
                <c:pt idx="43">
                  <c:v>77.436999999999998</c:v>
                </c:pt>
                <c:pt idx="44">
                  <c:v>77.691000000000003</c:v>
                </c:pt>
                <c:pt idx="45">
                  <c:v>77.927999999999997</c:v>
                </c:pt>
              </c:numCache>
            </c:numRef>
          </c:yVal>
          <c:smooth val="0"/>
          <c:extLst>
            <c:ext xmlns:c16="http://schemas.microsoft.com/office/drawing/2014/chart" uri="{C3380CC4-5D6E-409C-BE32-E72D297353CC}">
              <c16:uniqueId val="{0000001B-B904-5E4D-A15E-72896382231C}"/>
            </c:ext>
          </c:extLst>
        </c:ser>
        <c:ser>
          <c:idx val="28"/>
          <c:order val="28"/>
          <c:tx>
            <c:v>GBR</c:v>
          </c:tx>
          <c:spPr>
            <a:ln w="19050" cap="rnd">
              <a:solidFill>
                <a:schemeClr val="accent5">
                  <a:lumMod val="60000"/>
                  <a:lumOff val="40000"/>
                </a:schemeClr>
              </a:solidFill>
              <a:round/>
            </a:ln>
            <a:effectLst/>
          </c:spPr>
          <c:marker>
            <c:symbol val="none"/>
          </c:marker>
          <c:xVal>
            <c:numRef>
              <c:f>'LE &amp; HC'!$C$62:$BA$62</c:f>
              <c:numCache>
                <c:formatCode>_(* #,##0_);_(* \(#,##0\);_(* "-"??_);_(@_)</c:formatCode>
                <c:ptCount val="51"/>
                <c:pt idx="0">
                  <c:v>123.99299999999999</c:v>
                </c:pt>
                <c:pt idx="1">
                  <c:v>134.172</c:v>
                </c:pt>
                <c:pt idx="2">
                  <c:v>147.75899999999999</c:v>
                </c:pt>
                <c:pt idx="3">
                  <c:v>162.33000000000001</c:v>
                </c:pt>
                <c:pt idx="4">
                  <c:v>196.733</c:v>
                </c:pt>
                <c:pt idx="5">
                  <c:v>225.42</c:v>
                </c:pt>
                <c:pt idx="6">
                  <c:v>244.56399999999999</c:v>
                </c:pt>
                <c:pt idx="7">
                  <c:v>260.81099999999998</c:v>
                </c:pt>
                <c:pt idx="8">
                  <c:v>291.99700000000001</c:v>
                </c:pt>
                <c:pt idx="9">
                  <c:v>326.31400000000002</c:v>
                </c:pt>
                <c:pt idx="10">
                  <c:v>385.09899999999999</c:v>
                </c:pt>
                <c:pt idx="11">
                  <c:v>433.95699999999999</c:v>
                </c:pt>
                <c:pt idx="12">
                  <c:v>448.47699999999998</c:v>
                </c:pt>
                <c:pt idx="13">
                  <c:v>501.92399999999998</c:v>
                </c:pt>
                <c:pt idx="14">
                  <c:v>521.52200000000005</c:v>
                </c:pt>
                <c:pt idx="15">
                  <c:v>549.60799999999995</c:v>
                </c:pt>
                <c:pt idx="16">
                  <c:v>578.61</c:v>
                </c:pt>
                <c:pt idx="17">
                  <c:v>634.95600000000002</c:v>
                </c:pt>
                <c:pt idx="18">
                  <c:v>688.04899999999998</c:v>
                </c:pt>
                <c:pt idx="19">
                  <c:v>739.71400000000006</c:v>
                </c:pt>
                <c:pt idx="20">
                  <c:v>782.61199999999997</c:v>
                </c:pt>
                <c:pt idx="21">
                  <c:v>842.79700000000003</c:v>
                </c:pt>
                <c:pt idx="22">
                  <c:v>930.70100000000002</c:v>
                </c:pt>
                <c:pt idx="23">
                  <c:v>995.72799999999995</c:v>
                </c:pt>
                <c:pt idx="24">
                  <c:v>1058.68</c:v>
                </c:pt>
                <c:pt idx="25">
                  <c:v>1094.0340000000001</c:v>
                </c:pt>
                <c:pt idx="26">
                  <c:v>1171.5909999999999</c:v>
                </c:pt>
                <c:pt idx="27">
                  <c:v>1507.3520000000001</c:v>
                </c:pt>
                <c:pt idx="28">
                  <c:v>1572.097</c:v>
                </c:pt>
                <c:pt idx="29">
                  <c:v>1683.905</c:v>
                </c:pt>
                <c:pt idx="30">
                  <c:v>1897.202</c:v>
                </c:pt>
                <c:pt idx="31">
                  <c:v>2067.1669999999999</c:v>
                </c:pt>
                <c:pt idx="32">
                  <c:v>2287.4760000000001</c:v>
                </c:pt>
                <c:pt idx="33">
                  <c:v>2469.1590000000001</c:v>
                </c:pt>
                <c:pt idx="34">
                  <c:v>2724.8690000000001</c:v>
                </c:pt>
                <c:pt idx="35">
                  <c:v>2731.4450000000002</c:v>
                </c:pt>
                <c:pt idx="36">
                  <c:v>2952.3290000000002</c:v>
                </c:pt>
                <c:pt idx="37">
                  <c:v>3021.6709999999998</c:v>
                </c:pt>
                <c:pt idx="38">
                  <c:v>3207.8530000000001</c:v>
                </c:pt>
                <c:pt idx="39">
                  <c:v>3334.5059999999999</c:v>
                </c:pt>
                <c:pt idx="40">
                  <c:v>3441.71</c:v>
                </c:pt>
                <c:pt idx="41">
                  <c:v>3495.652</c:v>
                </c:pt>
                <c:pt idx="42">
                  <c:v>3614.1309999999999</c:v>
                </c:pt>
                <c:pt idx="43">
                  <c:v>3667.636</c:v>
                </c:pt>
                <c:pt idx="44">
                  <c:v>3758.9349999999999</c:v>
                </c:pt>
                <c:pt idx="45">
                  <c:v>3805.82</c:v>
                </c:pt>
                <c:pt idx="46">
                  <c:v>3960.1410000000001</c:v>
                </c:pt>
                <c:pt idx="47">
                  <c:v>4059.125</c:v>
                </c:pt>
                <c:pt idx="48">
                  <c:v>4189.7079999999996</c:v>
                </c:pt>
                <c:pt idx="49">
                  <c:v>4385.4629999999997</c:v>
                </c:pt>
                <c:pt idx="50">
                  <c:v>5018.7</c:v>
                </c:pt>
              </c:numCache>
            </c:numRef>
          </c:xVal>
          <c:yVal>
            <c:numRef>
              <c:f>'LE &amp; HC'!$C$63:$BA$63</c:f>
              <c:numCache>
                <c:formatCode>0.0</c:formatCode>
                <c:ptCount val="51"/>
                <c:pt idx="0">
                  <c:v>71.973170731707327</c:v>
                </c:pt>
                <c:pt idx="1">
                  <c:v>72.273170731707339</c:v>
                </c:pt>
                <c:pt idx="2">
                  <c:v>72.12439024390244</c:v>
                </c:pt>
                <c:pt idx="3">
                  <c:v>72.324390243902442</c:v>
                </c:pt>
                <c:pt idx="4">
                  <c:v>72.524390243902445</c:v>
                </c:pt>
                <c:pt idx="5">
                  <c:v>72.724390243902448</c:v>
                </c:pt>
                <c:pt idx="6">
                  <c:v>72.775609756097566</c:v>
                </c:pt>
                <c:pt idx="7">
                  <c:v>73.224390243902448</c:v>
                </c:pt>
                <c:pt idx="8">
                  <c:v>73.175609756097558</c:v>
                </c:pt>
                <c:pt idx="9">
                  <c:v>73.275609756097566</c:v>
                </c:pt>
                <c:pt idx="10">
                  <c:v>73.675609756097572</c:v>
                </c:pt>
                <c:pt idx="11">
                  <c:v>74.026829268292687</c:v>
                </c:pt>
                <c:pt idx="12">
                  <c:v>74.178048780487813</c:v>
                </c:pt>
                <c:pt idx="13">
                  <c:v>74.378048780487816</c:v>
                </c:pt>
                <c:pt idx="14">
                  <c:v>74.778048780487822</c:v>
                </c:pt>
                <c:pt idx="15">
                  <c:v>74.629268292682937</c:v>
                </c:pt>
                <c:pt idx="16">
                  <c:v>74.929268292682949</c:v>
                </c:pt>
                <c:pt idx="17">
                  <c:v>75.280487804878049</c:v>
                </c:pt>
                <c:pt idx="18">
                  <c:v>75.380487804878058</c:v>
                </c:pt>
                <c:pt idx="19">
                  <c:v>75.582926829268317</c:v>
                </c:pt>
                <c:pt idx="20">
                  <c:v>75.880487804878058</c:v>
                </c:pt>
                <c:pt idx="21">
                  <c:v>76.082926829268317</c:v>
                </c:pt>
                <c:pt idx="22">
                  <c:v>76.434146341463418</c:v>
                </c:pt>
                <c:pt idx="23">
                  <c:v>76.385365853658527</c:v>
                </c:pt>
                <c:pt idx="24">
                  <c:v>76.885365853658541</c:v>
                </c:pt>
                <c:pt idx="25">
                  <c:v>76.836585365853665</c:v>
                </c:pt>
                <c:pt idx="26">
                  <c:v>77.087804878048786</c:v>
                </c:pt>
                <c:pt idx="27">
                  <c:v>77.210975609756119</c:v>
                </c:pt>
                <c:pt idx="28">
                  <c:v>77.190243902439036</c:v>
                </c:pt>
                <c:pt idx="29">
                  <c:v>77.390243902439039</c:v>
                </c:pt>
                <c:pt idx="30">
                  <c:v>77.741463414634154</c:v>
                </c:pt>
                <c:pt idx="31">
                  <c:v>77.992682926829275</c:v>
                </c:pt>
                <c:pt idx="32">
                  <c:v>78.143902439024387</c:v>
                </c:pt>
                <c:pt idx="33">
                  <c:v>78.44634146341464</c:v>
                </c:pt>
                <c:pt idx="34">
                  <c:v>78.746341463414637</c:v>
                </c:pt>
                <c:pt idx="35">
                  <c:v>79.048780487804891</c:v>
                </c:pt>
                <c:pt idx="36">
                  <c:v>79.248780487804893</c:v>
                </c:pt>
                <c:pt idx="37">
                  <c:v>79.448780487804882</c:v>
                </c:pt>
                <c:pt idx="38">
                  <c:v>79.599999999999994</c:v>
                </c:pt>
                <c:pt idx="39">
                  <c:v>80.051219512195118</c:v>
                </c:pt>
                <c:pt idx="40">
                  <c:v>80.402439024390247</c:v>
                </c:pt>
                <c:pt idx="41">
                  <c:v>80.951219512195124</c:v>
                </c:pt>
                <c:pt idx="42">
                  <c:v>80.904878048780489</c:v>
                </c:pt>
                <c:pt idx="43">
                  <c:v>81.004878048780498</c:v>
                </c:pt>
                <c:pt idx="44">
                  <c:v>81.304878048780495</c:v>
                </c:pt>
                <c:pt idx="45">
                  <c:v>80.956097560975621</c:v>
                </c:pt>
                <c:pt idx="46">
                  <c:v>81.156097560975624</c:v>
                </c:pt>
                <c:pt idx="47">
                  <c:v>81.256097560975604</c:v>
                </c:pt>
                <c:pt idx="48">
                  <c:v>81.256097560975604</c:v>
                </c:pt>
                <c:pt idx="49">
                  <c:v>81.2048780487805</c:v>
                </c:pt>
                <c:pt idx="50">
                  <c:v>80.902439024390262</c:v>
                </c:pt>
              </c:numCache>
            </c:numRef>
          </c:yVal>
          <c:smooth val="0"/>
          <c:extLst>
            <c:ext xmlns:c16="http://schemas.microsoft.com/office/drawing/2014/chart" uri="{C3380CC4-5D6E-409C-BE32-E72D297353CC}">
              <c16:uniqueId val="{0000001C-B904-5E4D-A15E-72896382231C}"/>
            </c:ext>
          </c:extLst>
        </c:ser>
        <c:ser>
          <c:idx val="29"/>
          <c:order val="29"/>
          <c:tx>
            <c:v>POL</c:v>
          </c:tx>
          <c:spPr>
            <a:ln w="19050" cap="rnd">
              <a:solidFill>
                <a:schemeClr val="accent6">
                  <a:lumMod val="60000"/>
                  <a:lumOff val="40000"/>
                </a:schemeClr>
              </a:solidFill>
              <a:round/>
            </a:ln>
            <a:effectLst/>
          </c:spPr>
          <c:marker>
            <c:symbol val="none"/>
          </c:marker>
          <c:xVal>
            <c:numRef>
              <c:f>'LE &amp; HC'!$W$48:$BA$48</c:f>
              <c:numCache>
                <c:formatCode>_(* #,##0_);_(* \(#,##0\);_(* "-"??_);_(@_)</c:formatCode>
                <c:ptCount val="31"/>
                <c:pt idx="0">
                  <c:v>302.62299999999999</c:v>
                </c:pt>
                <c:pt idx="1">
                  <c:v>302.38799999999998</c:v>
                </c:pt>
                <c:pt idx="2">
                  <c:v>324.83300000000003</c:v>
                </c:pt>
                <c:pt idx="3">
                  <c:v>349.41899999999998</c:v>
                </c:pt>
                <c:pt idx="4">
                  <c:v>370.24</c:v>
                </c:pt>
                <c:pt idx="5">
                  <c:v>397.67700000000002</c:v>
                </c:pt>
                <c:pt idx="6">
                  <c:v>454.71100000000001</c:v>
                </c:pt>
                <c:pt idx="7">
                  <c:v>476.476</c:v>
                </c:pt>
                <c:pt idx="8">
                  <c:v>497.29399999999998</c:v>
                </c:pt>
                <c:pt idx="9">
                  <c:v>572.471</c:v>
                </c:pt>
                <c:pt idx="10">
                  <c:v>604.14400000000001</c:v>
                </c:pt>
                <c:pt idx="11">
                  <c:v>668.37</c:v>
                </c:pt>
                <c:pt idx="12">
                  <c:v>774.06899999999996</c:v>
                </c:pt>
                <c:pt idx="13">
                  <c:v>781.57899999999995</c:v>
                </c:pt>
                <c:pt idx="14">
                  <c:v>837.52499999999998</c:v>
                </c:pt>
                <c:pt idx="15">
                  <c:v>834.60500000000002</c:v>
                </c:pt>
                <c:pt idx="16">
                  <c:v>903.40599999999995</c:v>
                </c:pt>
                <c:pt idx="17">
                  <c:v>1050.9280000000001</c:v>
                </c:pt>
                <c:pt idx="18">
                  <c:v>1222.748</c:v>
                </c:pt>
                <c:pt idx="19">
                  <c:v>1312.444</c:v>
                </c:pt>
                <c:pt idx="20">
                  <c:v>1423.4090000000001</c:v>
                </c:pt>
                <c:pt idx="21">
                  <c:v>1496.615</c:v>
                </c:pt>
                <c:pt idx="22">
                  <c:v>1578.5989999999999</c:v>
                </c:pt>
                <c:pt idx="23">
                  <c:v>1670.7829999999999</c:v>
                </c:pt>
                <c:pt idx="24">
                  <c:v>1687.056</c:v>
                </c:pt>
                <c:pt idx="25">
                  <c:v>1818.883</c:v>
                </c:pt>
                <c:pt idx="26">
                  <c:v>1959.0940000000001</c:v>
                </c:pt>
                <c:pt idx="27">
                  <c:v>2062.7350000000001</c:v>
                </c:pt>
                <c:pt idx="28">
                  <c:v>2106.6619999999998</c:v>
                </c:pt>
                <c:pt idx="29">
                  <c:v>2232.3470000000002</c:v>
                </c:pt>
                <c:pt idx="30">
                  <c:v>2286.1109999999999</c:v>
                </c:pt>
              </c:numCache>
            </c:numRef>
          </c:xVal>
          <c:yVal>
            <c:numRef>
              <c:f>'LE &amp; HC'!$W$49:$BA$49</c:f>
              <c:numCache>
                <c:formatCode>_(* #,##0.0_);_(* \(#,##0.0\);_(* "-"??_);_(@_)</c:formatCode>
                <c:ptCount val="31"/>
                <c:pt idx="0">
                  <c:v>70.890243902439025</c:v>
                </c:pt>
                <c:pt idx="1">
                  <c:v>70.587804878048786</c:v>
                </c:pt>
                <c:pt idx="2">
                  <c:v>71.090243902439042</c:v>
                </c:pt>
                <c:pt idx="3">
                  <c:v>71.595121951219525</c:v>
                </c:pt>
                <c:pt idx="4">
                  <c:v>71.695121951219519</c:v>
                </c:pt>
                <c:pt idx="5">
                  <c:v>71.892682926829266</c:v>
                </c:pt>
                <c:pt idx="6">
                  <c:v>72.246341463414637</c:v>
                </c:pt>
                <c:pt idx="7">
                  <c:v>72.646341463414643</c:v>
                </c:pt>
                <c:pt idx="8">
                  <c:v>72.997560975609773</c:v>
                </c:pt>
                <c:pt idx="9">
                  <c:v>73.043902439024407</c:v>
                </c:pt>
                <c:pt idx="10">
                  <c:v>73.748780487804879</c:v>
                </c:pt>
                <c:pt idx="11">
                  <c:v>74.2</c:v>
                </c:pt>
                <c:pt idx="12">
                  <c:v>74.497560975609773</c:v>
                </c:pt>
                <c:pt idx="13">
                  <c:v>74.597560975609767</c:v>
                </c:pt>
                <c:pt idx="14">
                  <c:v>74.846341463414646</c:v>
                </c:pt>
                <c:pt idx="15">
                  <c:v>74.995121951219517</c:v>
                </c:pt>
                <c:pt idx="16">
                  <c:v>75.143902439024401</c:v>
                </c:pt>
                <c:pt idx="17">
                  <c:v>75.243902439024396</c:v>
                </c:pt>
                <c:pt idx="18">
                  <c:v>75.543902439024407</c:v>
                </c:pt>
                <c:pt idx="19">
                  <c:v>75.695121951219519</c:v>
                </c:pt>
                <c:pt idx="20">
                  <c:v>76.246341463414637</c:v>
                </c:pt>
                <c:pt idx="21">
                  <c:v>76.695121951219519</c:v>
                </c:pt>
                <c:pt idx="22">
                  <c:v>76.746341463414637</c:v>
                </c:pt>
                <c:pt idx="23">
                  <c:v>77</c:v>
                </c:pt>
                <c:pt idx="24">
                  <c:v>77.60243902439025</c:v>
                </c:pt>
                <c:pt idx="25">
                  <c:v>77.451219512195124</c:v>
                </c:pt>
                <c:pt idx="26">
                  <c:v>77.851219512195144</c:v>
                </c:pt>
                <c:pt idx="27">
                  <c:v>77.753658536585377</c:v>
                </c:pt>
                <c:pt idx="28">
                  <c:v>77.60243902439025</c:v>
                </c:pt>
                <c:pt idx="29">
                  <c:v>77.904878048780489</c:v>
                </c:pt>
                <c:pt idx="30">
                  <c:v>76.599999999999994</c:v>
                </c:pt>
              </c:numCache>
            </c:numRef>
          </c:yVal>
          <c:smooth val="0"/>
          <c:extLst>
            <c:ext xmlns:c16="http://schemas.microsoft.com/office/drawing/2014/chart" uri="{C3380CC4-5D6E-409C-BE32-E72D297353CC}">
              <c16:uniqueId val="{0000001D-B904-5E4D-A15E-72896382231C}"/>
            </c:ext>
          </c:extLst>
        </c:ser>
        <c:ser>
          <c:idx val="30"/>
          <c:order val="30"/>
          <c:tx>
            <c:v>ISR</c:v>
          </c:tx>
          <c:spPr>
            <a:ln w="19050" cap="rnd">
              <a:solidFill>
                <a:schemeClr val="accent1">
                  <a:lumMod val="50000"/>
                </a:schemeClr>
              </a:solidFill>
              <a:round/>
            </a:ln>
            <a:effectLst/>
          </c:spPr>
          <c:marker>
            <c:symbol val="none"/>
          </c:marker>
          <c:xVal>
            <c:numRef>
              <c:f>'LE &amp; HC'!$AF$30:$BA$30</c:f>
              <c:numCache>
                <c:formatCode>_(* #,##0_);_(* \(#,##0\);_(* "-"??_);_(@_)</c:formatCode>
                <c:ptCount val="22"/>
                <c:pt idx="0">
                  <c:v>1369.3630000000001</c:v>
                </c:pt>
                <c:pt idx="1">
                  <c:v>1550.05</c:v>
                </c:pt>
                <c:pt idx="2">
                  <c:v>1653.116</c:v>
                </c:pt>
                <c:pt idx="3">
                  <c:v>1691.491</c:v>
                </c:pt>
                <c:pt idx="4">
                  <c:v>1634.4269999999999</c:v>
                </c:pt>
                <c:pt idx="5">
                  <c:v>1708.1089999999999</c:v>
                </c:pt>
                <c:pt idx="6">
                  <c:v>1756.34</c:v>
                </c:pt>
                <c:pt idx="7">
                  <c:v>1744.395</c:v>
                </c:pt>
                <c:pt idx="8">
                  <c:v>1853.6089999999999</c:v>
                </c:pt>
                <c:pt idx="9">
                  <c:v>1844.723</c:v>
                </c:pt>
                <c:pt idx="10">
                  <c:v>1909.3530000000001</c:v>
                </c:pt>
                <c:pt idx="11">
                  <c:v>1970.9069999999999</c:v>
                </c:pt>
                <c:pt idx="12">
                  <c:v>2081.7779999999998</c:v>
                </c:pt>
                <c:pt idx="13">
                  <c:v>2223.3449999999998</c:v>
                </c:pt>
                <c:pt idx="14">
                  <c:v>2238.4549999999999</c:v>
                </c:pt>
                <c:pt idx="15">
                  <c:v>2237.5839999999998</c:v>
                </c:pt>
                <c:pt idx="16">
                  <c:v>2310.0189999999998</c:v>
                </c:pt>
                <c:pt idx="17">
                  <c:v>2524.0830000000001</c:v>
                </c:pt>
                <c:pt idx="18">
                  <c:v>2626.181</c:v>
                </c:pt>
                <c:pt idx="19">
                  <c:v>2748.9749999999999</c:v>
                </c:pt>
                <c:pt idx="20">
                  <c:v>2790.7979999999998</c:v>
                </c:pt>
                <c:pt idx="21">
                  <c:v>3057.4079999999999</c:v>
                </c:pt>
              </c:numCache>
            </c:numRef>
          </c:xVal>
          <c:yVal>
            <c:numRef>
              <c:f>'LE &amp; HC'!$AF$31:$BA$31</c:f>
              <c:numCache>
                <c:formatCode>_(* #,##0.0_);_(* \(#,##0.0\);_(* "-"??_);_(@_)</c:formatCode>
                <c:ptCount val="22"/>
                <c:pt idx="0">
                  <c:v>78.658536585365866</c:v>
                </c:pt>
                <c:pt idx="1">
                  <c:v>78.95365853658538</c:v>
                </c:pt>
                <c:pt idx="2">
                  <c:v>79.407317073170745</c:v>
                </c:pt>
                <c:pt idx="3">
                  <c:v>79.451219512195124</c:v>
                </c:pt>
                <c:pt idx="4">
                  <c:v>79.648780487804885</c:v>
                </c:pt>
                <c:pt idx="5">
                  <c:v>80.146341463414643</c:v>
                </c:pt>
                <c:pt idx="6">
                  <c:v>80.151219512195127</c:v>
                </c:pt>
                <c:pt idx="7">
                  <c:v>80.553658536585374</c:v>
                </c:pt>
                <c:pt idx="8">
                  <c:v>80.504878048780512</c:v>
                </c:pt>
                <c:pt idx="9">
                  <c:v>80.951219512195124</c:v>
                </c:pt>
                <c:pt idx="10">
                  <c:v>81.404878048780489</c:v>
                </c:pt>
                <c:pt idx="11">
                  <c:v>81.60243902439025</c:v>
                </c:pt>
                <c:pt idx="12">
                  <c:v>81.656097560975624</c:v>
                </c:pt>
                <c:pt idx="13">
                  <c:v>81.7048780487805</c:v>
                </c:pt>
                <c:pt idx="14">
                  <c:v>82.056097560975616</c:v>
                </c:pt>
                <c:pt idx="15">
                  <c:v>82.153658536585368</c:v>
                </c:pt>
                <c:pt idx="16">
                  <c:v>82.051219512195118</c:v>
                </c:pt>
                <c:pt idx="17">
                  <c:v>82.407317073170745</c:v>
                </c:pt>
                <c:pt idx="18">
                  <c:v>82.551219512195118</c:v>
                </c:pt>
                <c:pt idx="19">
                  <c:v>82.802439024390253</c:v>
                </c:pt>
                <c:pt idx="20">
                  <c:v>82.804878048780495</c:v>
                </c:pt>
                <c:pt idx="21">
                  <c:v>82.7</c:v>
                </c:pt>
              </c:numCache>
            </c:numRef>
          </c:yVal>
          <c:smooth val="0"/>
          <c:extLst>
            <c:ext xmlns:c16="http://schemas.microsoft.com/office/drawing/2014/chart" uri="{C3380CC4-5D6E-409C-BE32-E72D297353CC}">
              <c16:uniqueId val="{0000001E-B904-5E4D-A15E-72896382231C}"/>
            </c:ext>
          </c:extLst>
        </c:ser>
        <c:dLbls>
          <c:showLegendKey val="0"/>
          <c:showVal val="0"/>
          <c:showCatName val="0"/>
          <c:showSerName val="0"/>
          <c:showPercent val="0"/>
          <c:showBubbleSize val="0"/>
        </c:dLbls>
        <c:axId val="385322648"/>
        <c:axId val="385326960"/>
        <c:extLst>
          <c:ext xmlns:c15="http://schemas.microsoft.com/office/drawing/2012/chart" uri="{02D57815-91ED-43cb-92C2-25804820EDAC}">
            <c15:filteredScatterSeries>
              <c15:ser>
                <c:idx val="7"/>
                <c:order val="7"/>
                <c:tx>
                  <c:v>FIN</c:v>
                </c:tx>
                <c:spPr>
                  <a:ln w="19050" cap="rnd">
                    <a:solidFill>
                      <a:schemeClr val="accent2">
                        <a:lumMod val="60000"/>
                      </a:schemeClr>
                    </a:solidFill>
                    <a:round/>
                  </a:ln>
                  <a:effectLst/>
                </c:spPr>
                <c:marker>
                  <c:symbol val="none"/>
                </c:marker>
                <c:xVal>
                  <c:numRef>
                    <c:extLst>
                      <c:ext uri="{02D57815-91ED-43cb-92C2-25804820EDAC}">
                        <c15:formulaRef>
                          <c15:sqref>'LE &amp; HC'!$C$16:$BA$16</c15:sqref>
                        </c15:formulaRef>
                      </c:ext>
                    </c:extLst>
                    <c:numCache>
                      <c:formatCode>_(* #,##0_);_(* \(#,##0\);_(* "-"??_);_(@_)</c:formatCode>
                      <c:ptCount val="51"/>
                      <c:pt idx="0">
                        <c:v>151.81700000000001</c:v>
                      </c:pt>
                      <c:pt idx="1">
                        <c:v>172.952</c:v>
                      </c:pt>
                      <c:pt idx="2">
                        <c:v>194.90299999999999</c:v>
                      </c:pt>
                      <c:pt idx="3">
                        <c:v>215.22800000000001</c:v>
                      </c:pt>
                      <c:pt idx="4">
                        <c:v>244.709</c:v>
                      </c:pt>
                      <c:pt idx="5">
                        <c:v>285.65899999999999</c:v>
                      </c:pt>
                      <c:pt idx="6">
                        <c:v>321.46699999999998</c:v>
                      </c:pt>
                      <c:pt idx="7">
                        <c:v>350.17500000000001</c:v>
                      </c:pt>
                      <c:pt idx="8">
                        <c:v>380.40899999999999</c:v>
                      </c:pt>
                      <c:pt idx="9">
                        <c:v>434.11</c:v>
                      </c:pt>
                      <c:pt idx="10">
                        <c:v>492.762</c:v>
                      </c:pt>
                      <c:pt idx="11">
                        <c:v>554.428</c:v>
                      </c:pt>
                      <c:pt idx="12">
                        <c:v>608.69000000000005</c:v>
                      </c:pt>
                      <c:pt idx="13">
                        <c:v>659.05399999999997</c:v>
                      </c:pt>
                      <c:pt idx="14">
                        <c:v>715.28800000000001</c:v>
                      </c:pt>
                      <c:pt idx="15">
                        <c:v>805.55</c:v>
                      </c:pt>
                      <c:pt idx="16">
                        <c:v>863.61900000000003</c:v>
                      </c:pt>
                      <c:pt idx="17">
                        <c:v>946.64800000000002</c:v>
                      </c:pt>
                      <c:pt idx="18">
                        <c:v>1028.5160000000001</c:v>
                      </c:pt>
                      <c:pt idx="19">
                        <c:v>1134.258</c:v>
                      </c:pt>
                      <c:pt idx="20">
                        <c:v>1261.6030000000001</c:v>
                      </c:pt>
                      <c:pt idx="21">
                        <c:v>1350.3050000000001</c:v>
                      </c:pt>
                      <c:pt idx="22">
                        <c:v>1334.32</c:v>
                      </c:pt>
                      <c:pt idx="23">
                        <c:v>1226.337</c:v>
                      </c:pt>
                      <c:pt idx="24">
                        <c:v>1218.172</c:v>
                      </c:pt>
                      <c:pt idx="25">
                        <c:v>1346.1790000000001</c:v>
                      </c:pt>
                      <c:pt idx="26">
                        <c:v>1418.16</c:v>
                      </c:pt>
                      <c:pt idx="27">
                        <c:v>1475.2819999999999</c:v>
                      </c:pt>
                      <c:pt idx="28">
                        <c:v>1523.9590000000001</c:v>
                      </c:pt>
                      <c:pt idx="29">
                        <c:v>1609.61</c:v>
                      </c:pt>
                      <c:pt idx="30">
                        <c:v>1876.8489999999999</c:v>
                      </c:pt>
                      <c:pt idx="31">
                        <c:v>1982.2670000000001</c:v>
                      </c:pt>
                      <c:pt idx="32">
                        <c:v>2201.2150000000001</c:v>
                      </c:pt>
                      <c:pt idx="33">
                        <c:v>2277.09</c:v>
                      </c:pt>
                      <c:pt idx="34">
                        <c:v>2478.7139999999999</c:v>
                      </c:pt>
                      <c:pt idx="35">
                        <c:v>2573.5</c:v>
                      </c:pt>
                      <c:pt idx="36">
                        <c:v>2752.672</c:v>
                      </c:pt>
                      <c:pt idx="37">
                        <c:v>3004.933</c:v>
                      </c:pt>
                      <c:pt idx="38">
                        <c:v>3243.7750000000001</c:v>
                      </c:pt>
                      <c:pt idx="39">
                        <c:v>3281.453</c:v>
                      </c:pt>
                      <c:pt idx="40">
                        <c:v>3427.3290000000002</c:v>
                      </c:pt>
                      <c:pt idx="41">
                        <c:v>3598.3020000000001</c:v>
                      </c:pt>
                      <c:pt idx="42">
                        <c:v>3786.1880000000001</c:v>
                      </c:pt>
                      <c:pt idx="43">
                        <c:v>3933.2359999999999</c:v>
                      </c:pt>
                      <c:pt idx="44">
                        <c:v>3955.7550000000001</c:v>
                      </c:pt>
                      <c:pt idx="45">
                        <c:v>3992.4929999999999</c:v>
                      </c:pt>
                      <c:pt idx="46">
                        <c:v>4103.5540000000001</c:v>
                      </c:pt>
                      <c:pt idx="47">
                        <c:v>4215.3090000000002</c:v>
                      </c:pt>
                      <c:pt idx="48">
                        <c:v>4330.4430000000002</c:v>
                      </c:pt>
                      <c:pt idx="49">
                        <c:v>4382.4139999999998</c:v>
                      </c:pt>
                      <c:pt idx="50">
                        <c:v>4565.5069999999996</c:v>
                      </c:pt>
                    </c:numCache>
                  </c:numRef>
                </c:xVal>
                <c:yVal>
                  <c:numRef>
                    <c:extLst>
                      <c:ext uri="{02D57815-91ED-43cb-92C2-25804820EDAC}">
                        <c15:formulaRef>
                          <c15:sqref>'LE &amp; HC'!$C$17:$BA$17</c15:sqref>
                        </c15:formulaRef>
                      </c:ext>
                    </c:extLst>
                    <c:numCache>
                      <c:formatCode>_(* #,##0.0_);_(* \(#,##0.0\);_(* "-"??_);_(@_)</c:formatCode>
                      <c:ptCount val="51"/>
                      <c:pt idx="0">
                        <c:v>70.179512195121958</c:v>
                      </c:pt>
                      <c:pt idx="1">
                        <c:v>70.017560975609769</c:v>
                      </c:pt>
                      <c:pt idx="2">
                        <c:v>70.707317073170728</c:v>
                      </c:pt>
                      <c:pt idx="3">
                        <c:v>71.223658536585376</c:v>
                      </c:pt>
                      <c:pt idx="4">
                        <c:v>71.134878048780493</c:v>
                      </c:pt>
                      <c:pt idx="5">
                        <c:v>71.673658536585378</c:v>
                      </c:pt>
                      <c:pt idx="6">
                        <c:v>71.812926829268292</c:v>
                      </c:pt>
                      <c:pt idx="7">
                        <c:v>72.350243902439018</c:v>
                      </c:pt>
                      <c:pt idx="8">
                        <c:v>72.89707317073173</c:v>
                      </c:pt>
                      <c:pt idx="9">
                        <c:v>73.155365853658552</c:v>
                      </c:pt>
                      <c:pt idx="10">
                        <c:v>73.44</c:v>
                      </c:pt>
                      <c:pt idx="11">
                        <c:v>73.746585365853662</c:v>
                      </c:pt>
                      <c:pt idx="12">
                        <c:v>74.298048780487818</c:v>
                      </c:pt>
                      <c:pt idx="13">
                        <c:v>74.2009756097561</c:v>
                      </c:pt>
                      <c:pt idx="14">
                        <c:v>74.519024390243914</c:v>
                      </c:pt>
                      <c:pt idx="15">
                        <c:v>74.222926829268303</c:v>
                      </c:pt>
                      <c:pt idx="16">
                        <c:v>74.56</c:v>
                      </c:pt>
                      <c:pt idx="17">
                        <c:v>74.591951219512197</c:v>
                      </c:pt>
                      <c:pt idx="18">
                        <c:v>74.577073170731708</c:v>
                      </c:pt>
                      <c:pt idx="19">
                        <c:v>74.792195121951238</c:v>
                      </c:pt>
                      <c:pt idx="20">
                        <c:v>74.813170731707316</c:v>
                      </c:pt>
                      <c:pt idx="21">
                        <c:v>75.227560975609762</c:v>
                      </c:pt>
                      <c:pt idx="22">
                        <c:v>75.455365853658549</c:v>
                      </c:pt>
                      <c:pt idx="23">
                        <c:v>75.705121951219525</c:v>
                      </c:pt>
                      <c:pt idx="24">
                        <c:v>76.395609756097556</c:v>
                      </c:pt>
                      <c:pt idx="25">
                        <c:v>76.409512195121962</c:v>
                      </c:pt>
                      <c:pt idx="26">
                        <c:v>76.69341463414635</c:v>
                      </c:pt>
                      <c:pt idx="27">
                        <c:v>76.878536585365865</c:v>
                      </c:pt>
                      <c:pt idx="28">
                        <c:v>77.090731707317076</c:v>
                      </c:pt>
                      <c:pt idx="29">
                        <c:v>77.291219512195127</c:v>
                      </c:pt>
                      <c:pt idx="30">
                        <c:v>77.465853658536602</c:v>
                      </c:pt>
                      <c:pt idx="31">
                        <c:v>77.965853658536588</c:v>
                      </c:pt>
                      <c:pt idx="32">
                        <c:v>78.119512195121956</c:v>
                      </c:pt>
                      <c:pt idx="33">
                        <c:v>78.368292682926835</c:v>
                      </c:pt>
                      <c:pt idx="34">
                        <c:v>78.714634146341481</c:v>
                      </c:pt>
                      <c:pt idx="35">
                        <c:v>78.817073170731703</c:v>
                      </c:pt>
                      <c:pt idx="36">
                        <c:v>79.214634146341467</c:v>
                      </c:pt>
                      <c:pt idx="37">
                        <c:v>79.263414634146358</c:v>
                      </c:pt>
                      <c:pt idx="38">
                        <c:v>79.568292682926838</c:v>
                      </c:pt>
                      <c:pt idx="39">
                        <c:v>79.719512195121965</c:v>
                      </c:pt>
                      <c:pt idx="40">
                        <c:v>79.870731707317091</c:v>
                      </c:pt>
                      <c:pt idx="41">
                        <c:v>80.470731707317086</c:v>
                      </c:pt>
                      <c:pt idx="42">
                        <c:v>80.626829268292695</c:v>
                      </c:pt>
                      <c:pt idx="43">
                        <c:v>80.975609756097569</c:v>
                      </c:pt>
                      <c:pt idx="44">
                        <c:v>81.180487804878069</c:v>
                      </c:pt>
                      <c:pt idx="45">
                        <c:v>81.480487804878067</c:v>
                      </c:pt>
                      <c:pt idx="46">
                        <c:v>81.429268292682934</c:v>
                      </c:pt>
                      <c:pt idx="47">
                        <c:v>81.631707317073193</c:v>
                      </c:pt>
                      <c:pt idx="48">
                        <c:v>81.734146341463429</c:v>
                      </c:pt>
                      <c:pt idx="49">
                        <c:v>81.982926829268294</c:v>
                      </c:pt>
                      <c:pt idx="50">
                        <c:v>82.131707317073179</c:v>
                      </c:pt>
                    </c:numCache>
                  </c:numRef>
                </c:yVal>
                <c:smooth val="0"/>
                <c:extLst>
                  <c:ext xmlns:c16="http://schemas.microsoft.com/office/drawing/2014/chart" uri="{C3380CC4-5D6E-409C-BE32-E72D297353CC}">
                    <c16:uniqueId val="{0000001F-B904-5E4D-A15E-72896382231C}"/>
                  </c:ext>
                </c:extLst>
              </c15:ser>
            </c15:filteredScatterSeries>
          </c:ext>
        </c:extLst>
      </c:scatterChart>
      <c:valAx>
        <c:axId val="385322648"/>
        <c:scaling>
          <c:orientation val="minMax"/>
          <c:max val="13000"/>
          <c:min val="0"/>
        </c:scaling>
        <c:delete val="0"/>
        <c:axPos val="b"/>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85326960"/>
        <c:crosses val="autoZero"/>
        <c:crossBetween val="midCat"/>
      </c:valAx>
      <c:valAx>
        <c:axId val="385326960"/>
        <c:scaling>
          <c:orientation val="minMax"/>
          <c:min val="6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85322648"/>
        <c:crosses val="autoZero"/>
        <c:crossBetween val="midCat"/>
      </c:valAx>
      <c:spPr>
        <a:solidFill>
          <a:schemeClr val="bg1"/>
        </a:solid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02597920556996"/>
          <c:y val="2.7386809338901984E-2"/>
          <c:w val="0.73138558976979562"/>
          <c:h val="0.8166381200779449"/>
        </c:manualLayout>
      </c:layout>
      <c:barChart>
        <c:barDir val="col"/>
        <c:grouping val="clustered"/>
        <c:varyColors val="0"/>
        <c:ser>
          <c:idx val="0"/>
          <c:order val="0"/>
          <c:tx>
            <c:strRef>
              <c:f>Sheet1!$B$1</c:f>
              <c:strCache>
                <c:ptCount val="1"/>
                <c:pt idx="0">
                  <c:v>2016</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Medicare Advantage</c:v>
                </c:pt>
                <c:pt idx="1">
                  <c:v>Medigap</c:v>
                </c:pt>
                <c:pt idx="2">
                  <c:v>Part D</c:v>
                </c:pt>
              </c:strCache>
            </c:strRef>
          </c:cat>
          <c:val>
            <c:numRef>
              <c:f>Sheet1!$B$2:$B$4</c:f>
              <c:numCache>
                <c:formatCode>_("$"* #,##0_);_("$"* \(#,##0\);_("$"* "-"??_);_(@_)</c:formatCode>
                <c:ptCount val="3"/>
                <c:pt idx="0">
                  <c:v>429</c:v>
                </c:pt>
                <c:pt idx="1">
                  <c:v>357</c:v>
                </c:pt>
                <c:pt idx="2">
                  <c:v>63</c:v>
                </c:pt>
              </c:numCache>
            </c:numRef>
          </c:val>
          <c:extLst>
            <c:ext xmlns:c16="http://schemas.microsoft.com/office/drawing/2014/chart" uri="{C3380CC4-5D6E-409C-BE32-E72D297353CC}">
              <c16:uniqueId val="{00000000-FF58-8A40-9B33-DE137683279E}"/>
            </c:ext>
          </c:extLst>
        </c:ser>
        <c:ser>
          <c:idx val="1"/>
          <c:order val="1"/>
          <c:tx>
            <c:strRef>
              <c:f>Sheet1!$C$1</c:f>
              <c:strCache>
                <c:ptCount val="1"/>
                <c:pt idx="0">
                  <c:v>2018</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Medicare Advantage</c:v>
                </c:pt>
                <c:pt idx="1">
                  <c:v>Medigap</c:v>
                </c:pt>
                <c:pt idx="2">
                  <c:v>Part D</c:v>
                </c:pt>
              </c:strCache>
            </c:strRef>
          </c:cat>
          <c:val>
            <c:numRef>
              <c:f>Sheet1!$C$2:$C$4</c:f>
              <c:numCache>
                <c:formatCode>_("$"* #,##0_);_("$"* \(#,##0\);_("$"* "-"??_);_(@_)</c:formatCode>
                <c:ptCount val="3"/>
                <c:pt idx="0">
                  <c:v>455</c:v>
                </c:pt>
                <c:pt idx="1">
                  <c:v>335</c:v>
                </c:pt>
                <c:pt idx="2">
                  <c:v>72</c:v>
                </c:pt>
              </c:numCache>
            </c:numRef>
          </c:val>
          <c:extLst>
            <c:ext xmlns:c16="http://schemas.microsoft.com/office/drawing/2014/chart" uri="{C3380CC4-5D6E-409C-BE32-E72D297353CC}">
              <c16:uniqueId val="{00000001-FF58-8A40-9B33-DE137683279E}"/>
            </c:ext>
          </c:extLst>
        </c:ser>
        <c:ser>
          <c:idx val="2"/>
          <c:order val="2"/>
          <c:tx>
            <c:strRef>
              <c:f>Sheet1!$D$1</c:f>
              <c:strCache>
                <c:ptCount val="1"/>
                <c:pt idx="0">
                  <c:v>2020</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Medicare Advantage</c:v>
                </c:pt>
                <c:pt idx="1">
                  <c:v>Medigap</c:v>
                </c:pt>
                <c:pt idx="2">
                  <c:v>Part D</c:v>
                </c:pt>
              </c:strCache>
            </c:strRef>
          </c:cat>
          <c:val>
            <c:numRef>
              <c:f>Sheet1!$D$2:$D$4</c:f>
              <c:numCache>
                <c:formatCode>_("$"* #,##0_);_("$"* \(#,##0\);_("$"* "-"??_);_(@_)</c:formatCode>
                <c:ptCount val="3"/>
                <c:pt idx="0">
                  <c:v>510</c:v>
                </c:pt>
                <c:pt idx="1">
                  <c:v>322</c:v>
                </c:pt>
                <c:pt idx="2">
                  <c:v>78</c:v>
                </c:pt>
              </c:numCache>
            </c:numRef>
          </c:val>
          <c:extLst>
            <c:ext xmlns:c16="http://schemas.microsoft.com/office/drawing/2014/chart" uri="{C3380CC4-5D6E-409C-BE32-E72D297353CC}">
              <c16:uniqueId val="{00000002-FF58-8A40-9B33-DE137683279E}"/>
            </c:ext>
          </c:extLst>
        </c:ser>
        <c:dLbls>
          <c:showLegendKey val="0"/>
          <c:showVal val="0"/>
          <c:showCatName val="0"/>
          <c:showSerName val="0"/>
          <c:showPercent val="0"/>
          <c:showBubbleSize val="0"/>
        </c:dLbls>
        <c:gapWidth val="45"/>
        <c:overlap val="-9"/>
        <c:axId val="523993520"/>
        <c:axId val="523995168"/>
      </c:barChart>
      <c:catAx>
        <c:axId val="52399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523995168"/>
        <c:crosses val="autoZero"/>
        <c:auto val="1"/>
        <c:lblAlgn val="ctr"/>
        <c:lblOffset val="100"/>
        <c:noMultiLvlLbl val="0"/>
      </c:catAx>
      <c:valAx>
        <c:axId val="523995168"/>
        <c:scaling>
          <c:orientation val="minMax"/>
          <c:max val="520"/>
          <c:min val="0"/>
        </c:scaling>
        <c:delete val="1"/>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crossAx val="523993520"/>
        <c:crosses val="autoZero"/>
        <c:crossBetween val="between"/>
      </c:valAx>
      <c:spPr>
        <a:noFill/>
        <a:ln>
          <a:noFill/>
        </a:ln>
        <a:effectLst/>
      </c:spPr>
    </c:plotArea>
    <c:legend>
      <c:legendPos val="l"/>
      <c:layout>
        <c:manualLayout>
          <c:xMode val="edge"/>
          <c:yMode val="edge"/>
          <c:x val="5.1498126918958526E-2"/>
          <c:y val="0.41617733004984719"/>
          <c:w val="9.559088626429163E-2"/>
          <c:h val="0.2815105005106417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ln>
              <a:solidFill>
                <a:schemeClr val="bg1"/>
              </a:solidFill>
            </a:ln>
          </c:spPr>
          <c:dPt>
            <c:idx val="0"/>
            <c:bubble3D val="0"/>
            <c:spPr>
              <a:solidFill>
                <a:schemeClr val="accent2"/>
              </a:solidFill>
              <a:ln>
                <a:solidFill>
                  <a:schemeClr val="bg1"/>
                </a:solidFill>
              </a:ln>
              <a:effectLst/>
            </c:spPr>
            <c:extLst>
              <c:ext xmlns:c16="http://schemas.microsoft.com/office/drawing/2014/chart" uri="{C3380CC4-5D6E-409C-BE32-E72D297353CC}">
                <c16:uniqueId val="{00000001-2742-4A4C-939C-0C57AF4C6EF3}"/>
              </c:ext>
            </c:extLst>
          </c:dPt>
          <c:dPt>
            <c:idx val="1"/>
            <c:bubble3D val="0"/>
            <c:spPr>
              <a:solidFill>
                <a:schemeClr val="accent1"/>
              </a:solidFill>
              <a:ln>
                <a:solidFill>
                  <a:schemeClr val="bg1"/>
                </a:solidFill>
              </a:ln>
              <a:effectLst/>
            </c:spPr>
            <c:extLst>
              <c:ext xmlns:c16="http://schemas.microsoft.com/office/drawing/2014/chart" uri="{C3380CC4-5D6E-409C-BE32-E72D297353CC}">
                <c16:uniqueId val="{00000002-2742-4A4C-939C-0C57AF4C6EF3}"/>
              </c:ext>
            </c:extLst>
          </c:dPt>
          <c:cat>
            <c:strRef>
              <c:f>Sheet1!$A$2:$A$4</c:f>
              <c:strCache>
                <c:ptCount val="2"/>
                <c:pt idx="0">
                  <c:v>MA denials of payment requests that 
met Medicare coverage rules</c:v>
                </c:pt>
                <c:pt idx="1">
                  <c:v>Category 3</c:v>
                </c:pt>
              </c:strCache>
            </c:strRef>
          </c:cat>
          <c:val>
            <c:numRef>
              <c:f>Sheet1!$B$2:$B$4</c:f>
              <c:numCache>
                <c:formatCode>0.00%</c:formatCode>
                <c:ptCount val="2"/>
                <c:pt idx="0">
                  <c:v>0.18099999999999999</c:v>
                </c:pt>
                <c:pt idx="1">
                  <c:v>0.81899999999999995</c:v>
                </c:pt>
              </c:numCache>
            </c:numRef>
          </c:val>
          <c:extLst>
            <c:ext xmlns:c16="http://schemas.microsoft.com/office/drawing/2014/chart" uri="{C3380CC4-5D6E-409C-BE32-E72D297353CC}">
              <c16:uniqueId val="{00000000-6C08-DE4D-88BD-8F874A73454C}"/>
            </c:ext>
          </c:extLst>
        </c:ser>
        <c:dLbls>
          <c:showLegendKey val="0"/>
          <c:showVal val="0"/>
          <c:showCatName val="0"/>
          <c:showSerName val="0"/>
          <c:showPercent val="0"/>
          <c:showBubbleSize val="0"/>
          <c:showLeaderLines val="1"/>
        </c:dLbls>
        <c:firstSliceAng val="32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340165812932987"/>
          <c:y val="3.0688984170459403E-2"/>
          <c:w val="0.49429868945248445"/>
          <c:h val="0.85517589379195025"/>
        </c:manualLayout>
      </c:layout>
      <c:barChart>
        <c:barDir val="bar"/>
        <c:grouping val="percentStacked"/>
        <c:varyColors val="0"/>
        <c:ser>
          <c:idx val="0"/>
          <c:order val="0"/>
          <c:tx>
            <c:strRef>
              <c:f>Sheet1!$B$1</c:f>
              <c:strCache>
                <c:ptCount val="1"/>
                <c:pt idx="0">
                  <c:v>Wouldn’t Pay</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7"/>
                <c:pt idx="0">
                  <c:v>Cancer screening</c:v>
                </c:pt>
                <c:pt idx="1">
                  <c:v>Prediabetes screening</c:v>
                </c:pt>
                <c:pt idx="2">
                  <c:v>Hepatitis screening</c:v>
                </c:pt>
                <c:pt idx="3">
                  <c:v>HIV screening</c:v>
                </c:pt>
                <c:pt idx="4">
                  <c:v>Depression screening</c:v>
                </c:pt>
                <c:pt idx="5">
                  <c:v>Weight loss</c:v>
                </c:pt>
                <c:pt idx="6">
                  <c:v>Smoking cessation</c:v>
                </c:pt>
              </c:strCache>
            </c:strRef>
          </c:cat>
          <c:val>
            <c:numRef>
              <c:f>Sheet1!$B$2:$B$13</c:f>
              <c:numCache>
                <c:formatCode>0%</c:formatCode>
                <c:ptCount val="7"/>
                <c:pt idx="0">
                  <c:v>0.38</c:v>
                </c:pt>
                <c:pt idx="1">
                  <c:v>0.46</c:v>
                </c:pt>
                <c:pt idx="2">
                  <c:v>0.48</c:v>
                </c:pt>
                <c:pt idx="3">
                  <c:v>0.52</c:v>
                </c:pt>
                <c:pt idx="4">
                  <c:v>0.53</c:v>
                </c:pt>
                <c:pt idx="5">
                  <c:v>0.57999999999999996</c:v>
                </c:pt>
                <c:pt idx="6">
                  <c:v>0.6</c:v>
                </c:pt>
              </c:numCache>
            </c:numRef>
          </c:val>
          <c:extLst>
            <c:ext xmlns:c16="http://schemas.microsoft.com/office/drawing/2014/chart" uri="{C3380CC4-5D6E-409C-BE32-E72D297353CC}">
              <c16:uniqueId val="{00000000-FB9C-7945-8380-4B36338D3195}"/>
            </c:ext>
          </c:extLst>
        </c:ser>
        <c:ser>
          <c:idx val="1"/>
          <c:order val="1"/>
          <c:tx>
            <c:strRef>
              <c:f>Sheet1!$C$1</c:f>
              <c:strCache>
                <c:ptCount val="1"/>
                <c:pt idx="0">
                  <c:v>Don't Know</c:v>
                </c:pt>
              </c:strCache>
            </c:strRef>
          </c:tx>
          <c:spPr>
            <a:solidFill>
              <a:schemeClr val="bg1">
                <a:lumMod val="5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7"/>
                <c:pt idx="0">
                  <c:v>Cancer screening</c:v>
                </c:pt>
                <c:pt idx="1">
                  <c:v>Prediabetes screening</c:v>
                </c:pt>
                <c:pt idx="2">
                  <c:v>Hepatitis screening</c:v>
                </c:pt>
                <c:pt idx="3">
                  <c:v>HIV screening</c:v>
                </c:pt>
                <c:pt idx="4">
                  <c:v>Depression screening</c:v>
                </c:pt>
                <c:pt idx="5">
                  <c:v>Weight loss</c:v>
                </c:pt>
                <c:pt idx="6">
                  <c:v>Smoking cessation</c:v>
                </c:pt>
              </c:strCache>
            </c:strRef>
          </c:cat>
          <c:val>
            <c:numRef>
              <c:f>Sheet1!$C$2:$C$13</c:f>
              <c:numCache>
                <c:formatCode>0%</c:formatCode>
                <c:ptCount val="7"/>
                <c:pt idx="0">
                  <c:v>0.15</c:v>
                </c:pt>
                <c:pt idx="1">
                  <c:v>0.18</c:v>
                </c:pt>
                <c:pt idx="2">
                  <c:v>0.2</c:v>
                </c:pt>
                <c:pt idx="3">
                  <c:v>0.2</c:v>
                </c:pt>
                <c:pt idx="4">
                  <c:v>0.17</c:v>
                </c:pt>
                <c:pt idx="5">
                  <c:v>0.18</c:v>
                </c:pt>
                <c:pt idx="6">
                  <c:v>0.18</c:v>
                </c:pt>
              </c:numCache>
            </c:numRef>
          </c:val>
          <c:extLst>
            <c:ext xmlns:c16="http://schemas.microsoft.com/office/drawing/2014/chart" uri="{C3380CC4-5D6E-409C-BE32-E72D297353CC}">
              <c16:uniqueId val="{00000001-FB9C-7945-8380-4B36338D3195}"/>
            </c:ext>
          </c:extLst>
        </c:ser>
        <c:ser>
          <c:idx val="2"/>
          <c:order val="2"/>
          <c:tx>
            <c:strRef>
              <c:f>Sheet1!$D$1</c:f>
              <c:strCache>
                <c:ptCount val="1"/>
                <c:pt idx="0">
                  <c:v>Would Pay</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7"/>
                <c:pt idx="0">
                  <c:v>Cancer screening</c:v>
                </c:pt>
                <c:pt idx="1">
                  <c:v>Prediabetes screening</c:v>
                </c:pt>
                <c:pt idx="2">
                  <c:v>Hepatitis screening</c:v>
                </c:pt>
                <c:pt idx="3">
                  <c:v>HIV screening</c:v>
                </c:pt>
                <c:pt idx="4">
                  <c:v>Depression screening</c:v>
                </c:pt>
                <c:pt idx="5">
                  <c:v>Weight loss</c:v>
                </c:pt>
                <c:pt idx="6">
                  <c:v>Smoking cessation</c:v>
                </c:pt>
              </c:strCache>
            </c:strRef>
          </c:cat>
          <c:val>
            <c:numRef>
              <c:f>Sheet1!$D$2:$D$13</c:f>
              <c:numCache>
                <c:formatCode>0%</c:formatCode>
                <c:ptCount val="7"/>
                <c:pt idx="0">
                  <c:v>0.46</c:v>
                </c:pt>
                <c:pt idx="1">
                  <c:v>0.39</c:v>
                </c:pt>
                <c:pt idx="2">
                  <c:v>0.36</c:v>
                </c:pt>
                <c:pt idx="3">
                  <c:v>0.28000000000000003</c:v>
                </c:pt>
                <c:pt idx="4">
                  <c:v>0.3</c:v>
                </c:pt>
                <c:pt idx="5">
                  <c:v>0.24</c:v>
                </c:pt>
                <c:pt idx="6">
                  <c:v>0.21</c:v>
                </c:pt>
              </c:numCache>
            </c:numRef>
          </c:val>
          <c:extLst>
            <c:ext xmlns:c16="http://schemas.microsoft.com/office/drawing/2014/chart" uri="{C3380CC4-5D6E-409C-BE32-E72D297353CC}">
              <c16:uniqueId val="{00000002-FB9C-7945-8380-4B36338D3195}"/>
            </c:ext>
          </c:extLst>
        </c:ser>
        <c:dLbls>
          <c:showLegendKey val="0"/>
          <c:showVal val="0"/>
          <c:showCatName val="0"/>
          <c:showSerName val="0"/>
          <c:showPercent val="0"/>
          <c:showBubbleSize val="0"/>
        </c:dLbls>
        <c:gapWidth val="57"/>
        <c:overlap val="100"/>
        <c:axId val="849903952"/>
        <c:axId val="849906112"/>
      </c:barChart>
      <c:catAx>
        <c:axId val="849903952"/>
        <c:scaling>
          <c:orientation val="minMax"/>
        </c:scaling>
        <c:delete val="0"/>
        <c:axPos val="l"/>
        <c:numFmt formatCode="General" sourceLinked="1"/>
        <c:majorTickMark val="none"/>
        <c:minorTickMark val="none"/>
        <c:tickLblPos val="nextTo"/>
        <c:spPr>
          <a:noFill/>
          <a:ln w="127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49906112"/>
        <c:crosses val="autoZero"/>
        <c:auto val="1"/>
        <c:lblAlgn val="ctr"/>
        <c:lblOffset val="0"/>
        <c:noMultiLvlLbl val="0"/>
      </c:catAx>
      <c:valAx>
        <c:axId val="849906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4990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6A-9E47-8D0E-73A6D3057F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6A-9E47-8D0E-73A6D3057F42}"/>
              </c:ext>
            </c:extLst>
          </c:dPt>
          <c:cat>
            <c:strRef>
              <c:f>Sheet1!$A$2:$A$3</c:f>
              <c:strCache>
                <c:ptCount val="2"/>
                <c:pt idx="0">
                  <c:v>Patient Care</c:v>
                </c:pt>
                <c:pt idx="1">
                  <c:v>Overhead and profit</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7A6A-9E47-8D0E-73A6D3057F42}"/>
            </c:ext>
          </c:extLst>
        </c:ser>
        <c:dLbls>
          <c:showLegendKey val="0"/>
          <c:showVal val="0"/>
          <c:showCatName val="0"/>
          <c:showSerName val="0"/>
          <c:showPercent val="0"/>
          <c:showBubbleSize val="0"/>
          <c:showLeaderLines val="1"/>
        </c:dLbls>
        <c:firstSliceAng val="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D7-5642-BBE1-6D2D52770EE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D7-5642-BBE1-6D2D52770EEF}"/>
              </c:ext>
            </c:extLst>
          </c:dPt>
          <c:cat>
            <c:strRef>
              <c:f>Sheet1!$A$2:$A$3</c:f>
              <c:strCache>
                <c:ptCount val="2"/>
                <c:pt idx="0">
                  <c:v>Patient Care</c:v>
                </c:pt>
                <c:pt idx="1">
                  <c:v>Overhead and profit</c:v>
                </c:pt>
              </c:strCache>
            </c:strRef>
          </c:cat>
          <c:val>
            <c:numRef>
              <c:f>Sheet1!$B$2:$B$3</c:f>
              <c:numCache>
                <c:formatCode>0%</c:formatCode>
                <c:ptCount val="2"/>
                <c:pt idx="0">
                  <c:v>0.85</c:v>
                </c:pt>
                <c:pt idx="1">
                  <c:v>0.15</c:v>
                </c:pt>
              </c:numCache>
            </c:numRef>
          </c:val>
          <c:extLst>
            <c:ext xmlns:c16="http://schemas.microsoft.com/office/drawing/2014/chart" uri="{C3380CC4-5D6E-409C-BE32-E72D297353CC}">
              <c16:uniqueId val="{00000004-EDD7-5642-BBE1-6D2D52770EEF}"/>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07-0941-8415-24C974AC63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07-0941-8415-24C974AC63D9}"/>
              </c:ext>
            </c:extLst>
          </c:dPt>
          <c:cat>
            <c:strRef>
              <c:f>Sheet1!$A$2:$A$3</c:f>
              <c:strCache>
                <c:ptCount val="2"/>
                <c:pt idx="0">
                  <c:v>Patient Care</c:v>
                </c:pt>
                <c:pt idx="1">
                  <c:v>Overhead and profit</c:v>
                </c:pt>
              </c:strCache>
            </c:strRef>
          </c:cat>
          <c:val>
            <c:numRef>
              <c:f>Sheet1!$B$2:$B$3</c:f>
              <c:numCache>
                <c:formatCode>0%</c:formatCode>
                <c:ptCount val="2"/>
                <c:pt idx="0">
                  <c:v>0.77900000000000003</c:v>
                </c:pt>
                <c:pt idx="1">
                  <c:v>0.221</c:v>
                </c:pt>
              </c:numCache>
            </c:numRef>
          </c:val>
          <c:extLst>
            <c:ext xmlns:c16="http://schemas.microsoft.com/office/drawing/2014/chart" uri="{C3380CC4-5D6E-409C-BE32-E72D297353CC}">
              <c16:uniqueId val="{00000000-6AEB-6C4F-8E1A-8FC8747C8595}"/>
            </c:ext>
          </c:extLst>
        </c:ser>
        <c:dLbls>
          <c:showLegendKey val="0"/>
          <c:showVal val="0"/>
          <c:showCatName val="0"/>
          <c:showSerName val="0"/>
          <c:showPercent val="0"/>
          <c:showBubbleSize val="0"/>
          <c:showLeaderLines val="1"/>
        </c:dLbls>
        <c:firstSliceAng val="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Medicare Advantage</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Sheet1!$B$2:$B$13</c:f>
              <c:numCache>
                <c:formatCode>0%</c:formatCode>
                <c:ptCount val="12"/>
                <c:pt idx="0">
                  <c:v>0.26</c:v>
                </c:pt>
                <c:pt idx="1">
                  <c:v>0.28000000000000003</c:v>
                </c:pt>
                <c:pt idx="2">
                  <c:v>0.3</c:v>
                </c:pt>
                <c:pt idx="3">
                  <c:v>0.31</c:v>
                </c:pt>
                <c:pt idx="4">
                  <c:v>0.32</c:v>
                </c:pt>
                <c:pt idx="5">
                  <c:v>0.33</c:v>
                </c:pt>
                <c:pt idx="6">
                  <c:v>0.35</c:v>
                </c:pt>
                <c:pt idx="7">
                  <c:v>0.37</c:v>
                </c:pt>
                <c:pt idx="8">
                  <c:v>0.4</c:v>
                </c:pt>
                <c:pt idx="9">
                  <c:v>0.43</c:v>
                </c:pt>
                <c:pt idx="10">
                  <c:v>0.46</c:v>
                </c:pt>
                <c:pt idx="11">
                  <c:v>0.49</c:v>
                </c:pt>
              </c:numCache>
            </c:numRef>
          </c:val>
          <c:extLst>
            <c:ext xmlns:c16="http://schemas.microsoft.com/office/drawing/2014/chart" uri="{C3380CC4-5D6E-409C-BE32-E72D297353CC}">
              <c16:uniqueId val="{00000000-14B2-1440-B78F-C95C501E2E11}"/>
            </c:ext>
          </c:extLst>
        </c:ser>
        <c:ser>
          <c:idx val="1"/>
          <c:order val="1"/>
          <c:tx>
            <c:strRef>
              <c:f>Sheet1!$C$1</c:f>
              <c:strCache>
                <c:ptCount val="1"/>
                <c:pt idx="0">
                  <c:v>Traditional Medicare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Sheet1!$C$2:$C$13</c:f>
              <c:numCache>
                <c:formatCode>0%</c:formatCode>
                <c:ptCount val="12"/>
                <c:pt idx="0">
                  <c:v>0.74</c:v>
                </c:pt>
                <c:pt idx="1">
                  <c:v>0.72</c:v>
                </c:pt>
                <c:pt idx="2">
                  <c:v>0.7</c:v>
                </c:pt>
                <c:pt idx="3">
                  <c:v>0.69</c:v>
                </c:pt>
                <c:pt idx="4">
                  <c:v>0.67999999999999994</c:v>
                </c:pt>
                <c:pt idx="5">
                  <c:v>0.66999999999999993</c:v>
                </c:pt>
                <c:pt idx="6">
                  <c:v>0.65</c:v>
                </c:pt>
                <c:pt idx="7">
                  <c:v>0.63</c:v>
                </c:pt>
                <c:pt idx="8">
                  <c:v>0.6</c:v>
                </c:pt>
                <c:pt idx="9">
                  <c:v>0.57000000000000006</c:v>
                </c:pt>
                <c:pt idx="10">
                  <c:v>0.54</c:v>
                </c:pt>
                <c:pt idx="11">
                  <c:v>0.51</c:v>
                </c:pt>
              </c:numCache>
            </c:numRef>
          </c:val>
          <c:extLst>
            <c:ext xmlns:c16="http://schemas.microsoft.com/office/drawing/2014/chart" uri="{C3380CC4-5D6E-409C-BE32-E72D297353CC}">
              <c16:uniqueId val="{00000001-14B2-1440-B78F-C95C501E2E11}"/>
            </c:ext>
          </c:extLst>
        </c:ser>
        <c:dLbls>
          <c:showLegendKey val="0"/>
          <c:showVal val="0"/>
          <c:showCatName val="0"/>
          <c:showSerName val="0"/>
          <c:showPercent val="0"/>
          <c:showBubbleSize val="0"/>
        </c:dLbls>
        <c:gapWidth val="41"/>
        <c:overlap val="100"/>
        <c:axId val="1423469727"/>
        <c:axId val="1423471375"/>
      </c:barChart>
      <c:catAx>
        <c:axId val="1423469727"/>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23471375"/>
        <c:crosses val="autoZero"/>
        <c:auto val="1"/>
        <c:lblAlgn val="ctr"/>
        <c:lblOffset val="0"/>
        <c:tickLblSkip val="2"/>
        <c:noMultiLvlLbl val="0"/>
      </c:catAx>
      <c:valAx>
        <c:axId val="1423471375"/>
        <c:scaling>
          <c:orientation val="minMax"/>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1423469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6A-9E47-8D0E-73A6D3057F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6A-9E47-8D0E-73A6D3057F42}"/>
              </c:ext>
            </c:extLst>
          </c:dPt>
          <c:cat>
            <c:strRef>
              <c:f>Sheet1!$A$2:$A$3</c:f>
              <c:strCache>
                <c:ptCount val="2"/>
                <c:pt idx="0">
                  <c:v>Patient Care</c:v>
                </c:pt>
                <c:pt idx="1">
                  <c:v>Overhead and profit</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7A6A-9E47-8D0E-73A6D3057F42}"/>
            </c:ext>
          </c:extLst>
        </c:ser>
        <c:dLbls>
          <c:showLegendKey val="0"/>
          <c:showVal val="0"/>
          <c:showCatName val="0"/>
          <c:showSerName val="0"/>
          <c:showPercent val="0"/>
          <c:showBubbleSize val="0"/>
          <c:showLeaderLines val="1"/>
        </c:dLbls>
        <c:firstSliceAng val="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D7-5642-BBE1-6D2D52770EE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D7-5642-BBE1-6D2D52770EEF}"/>
              </c:ext>
            </c:extLst>
          </c:dPt>
          <c:cat>
            <c:strRef>
              <c:f>Sheet1!$A$2:$A$3</c:f>
              <c:strCache>
                <c:ptCount val="2"/>
                <c:pt idx="0">
                  <c:v>Patient Care</c:v>
                </c:pt>
                <c:pt idx="1">
                  <c:v>Overhead and profit</c:v>
                </c:pt>
              </c:strCache>
            </c:strRef>
          </c:cat>
          <c:val>
            <c:numRef>
              <c:f>Sheet1!$B$2:$B$3</c:f>
              <c:numCache>
                <c:formatCode>0%</c:formatCode>
                <c:ptCount val="2"/>
                <c:pt idx="0">
                  <c:v>0.85</c:v>
                </c:pt>
                <c:pt idx="1">
                  <c:v>0.15</c:v>
                </c:pt>
              </c:numCache>
            </c:numRef>
          </c:val>
          <c:extLst>
            <c:ext xmlns:c16="http://schemas.microsoft.com/office/drawing/2014/chart" uri="{C3380CC4-5D6E-409C-BE32-E72D297353CC}">
              <c16:uniqueId val="{00000004-EDD7-5642-BBE1-6D2D52770EEF}"/>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2B-3041-9B0B-03411582EB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2B-3041-9B0B-03411582EB36}"/>
              </c:ext>
            </c:extLst>
          </c:dPt>
          <c:cat>
            <c:strRef>
              <c:f>Sheet1!$A$2:$A$3</c:f>
              <c:strCache>
                <c:ptCount val="2"/>
                <c:pt idx="0">
                  <c:v>Patient Care</c:v>
                </c:pt>
                <c:pt idx="1">
                  <c:v>Overhead and profit</c:v>
                </c:pt>
              </c:strCache>
            </c:strRef>
          </c:cat>
          <c:val>
            <c:numRef>
              <c:f>Sheet1!$B$2:$B$3</c:f>
              <c:numCache>
                <c:formatCode>0%</c:formatCode>
                <c:ptCount val="2"/>
                <c:pt idx="0">
                  <c:v>0.77900000000000003</c:v>
                </c:pt>
                <c:pt idx="1">
                  <c:v>0.221</c:v>
                </c:pt>
              </c:numCache>
            </c:numRef>
          </c:val>
          <c:extLst>
            <c:ext xmlns:c16="http://schemas.microsoft.com/office/drawing/2014/chart" uri="{C3380CC4-5D6E-409C-BE32-E72D297353CC}">
              <c16:uniqueId val="{00000000-6AEB-6C4F-8E1A-8FC8747C8595}"/>
            </c:ext>
          </c:extLst>
        </c:ser>
        <c:dLbls>
          <c:showLegendKey val="0"/>
          <c:showVal val="0"/>
          <c:showCatName val="0"/>
          <c:showSerName val="0"/>
          <c:showPercent val="0"/>
          <c:showBubbleSize val="0"/>
          <c:showLeaderLines val="1"/>
        </c:dLbls>
        <c:firstSliceAng val="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rgbClr val="FFFFFF"/>
                </a:solidFill>
                <a:latin typeface="+mn-lt"/>
                <a:ea typeface="+mn-ea"/>
                <a:cs typeface="+mn-cs"/>
              </a:defRPr>
            </a:pPr>
            <a:r>
              <a:rPr lang="en-US" sz="2800" dirty="0"/>
              <a:t>Office-base</a:t>
            </a:r>
            <a:r>
              <a:rPr lang="en-US" sz="2800" baseline="0" dirty="0"/>
              <a:t>d Physicians (Non-pediatric)</a:t>
            </a:r>
            <a:endParaRPr lang="en-US" sz="2800" dirty="0"/>
          </a:p>
        </c:rich>
      </c:tx>
      <c:layout>
        <c:manualLayout>
          <c:xMode val="edge"/>
          <c:yMode val="edge"/>
          <c:x val="0.19849451863149364"/>
          <c:y val="2.1341781061653981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FFFFFF"/>
              </a:solidFill>
              <a:latin typeface="+mn-lt"/>
              <a:ea typeface="+mn-ea"/>
              <a:cs typeface="+mn-cs"/>
            </a:defRPr>
          </a:pPr>
          <a:endParaRPr lang="en-US"/>
        </a:p>
      </c:txPr>
    </c:title>
    <c:autoTitleDeleted val="0"/>
    <c:plotArea>
      <c:layout>
        <c:manualLayout>
          <c:layoutTarget val="inner"/>
          <c:xMode val="edge"/>
          <c:yMode val="edge"/>
          <c:x val="0.27472269819803741"/>
          <c:y val="0.26001773473741424"/>
          <c:w val="0.50665280496307408"/>
          <c:h val="0.68838935090737374"/>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B9-124F-BCC5-1252274466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DD-9847-A9E5-670D5AE943C2}"/>
              </c:ext>
            </c:extLst>
          </c:dPt>
          <c:dLbls>
            <c:dLbl>
              <c:idx val="0"/>
              <c:layout>
                <c:manualLayout>
                  <c:x val="4.2323840163061087E-2"/>
                  <c:y val="-0.34097725012658592"/>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B9-124F-BCC5-12522744666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0.89</c:v>
                </c:pt>
                <c:pt idx="1">
                  <c:v>0.11</c:v>
                </c:pt>
              </c:numCache>
            </c:numRef>
          </c:val>
          <c:extLst>
            <c:ext xmlns:c16="http://schemas.microsoft.com/office/drawing/2014/chart" uri="{C3380CC4-5D6E-409C-BE32-E72D297353CC}">
              <c16:uniqueId val="{00000000-42B9-124F-BCC5-125227446660}"/>
            </c:ext>
          </c:extLst>
        </c:ser>
        <c:dLbls>
          <c:showLegendKey val="0"/>
          <c:showVal val="0"/>
          <c:showCatName val="0"/>
          <c:showSerName val="0"/>
          <c:showPercent val="0"/>
          <c:showBubbleSize val="0"/>
          <c:showLeaderLines val="1"/>
        </c:dLbls>
        <c:firstSliceAng val="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rgbClr val="FFFFFF"/>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CC-4746-BC03-F8C4F40BDE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CC-4746-BC03-F8C4F40BDEF0}"/>
              </c:ext>
            </c:extLst>
          </c:dPt>
          <c:cat>
            <c:strRef>
              <c:f>Sheet1!$A$2:$A$3</c:f>
              <c:strCache>
                <c:ptCount val="2"/>
                <c:pt idx="0">
                  <c:v>Patient Care</c:v>
                </c:pt>
                <c:pt idx="1">
                  <c:v>Overhead and profit</c:v>
                </c:pt>
              </c:strCache>
            </c:strRef>
          </c:cat>
          <c:val>
            <c:numRef>
              <c:f>Sheet1!$B$2:$B$3</c:f>
              <c:numCache>
                <c:formatCode>0%</c:formatCode>
                <c:ptCount val="2"/>
                <c:pt idx="0">
                  <c:v>0.75</c:v>
                </c:pt>
                <c:pt idx="1">
                  <c:v>0.25</c:v>
                </c:pt>
              </c:numCache>
            </c:numRef>
          </c:val>
          <c:extLst>
            <c:ext xmlns:c16="http://schemas.microsoft.com/office/drawing/2014/chart" uri="{C3380CC4-5D6E-409C-BE32-E72D297353CC}">
              <c16:uniqueId val="{00000004-45CC-4746-BC03-F8C4F40BDEF0}"/>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rgbClr val="FFFFFF"/>
                </a:solidFill>
                <a:latin typeface="+mn-lt"/>
                <a:ea typeface="+mn-ea"/>
                <a:cs typeface="+mn-cs"/>
              </a:defRPr>
            </a:pPr>
            <a:r>
              <a:rPr lang="en-US" sz="2800" dirty="0"/>
              <a:t>Surgical</a:t>
            </a:r>
            <a:r>
              <a:rPr lang="en-US" sz="2800" baseline="0" dirty="0"/>
              <a:t> </a:t>
            </a:r>
          </a:p>
          <a:p>
            <a:pPr>
              <a:defRPr sz="2800"/>
            </a:pPr>
            <a:r>
              <a:rPr lang="en-US" sz="2800" baseline="0" dirty="0"/>
              <a:t>Specialists</a:t>
            </a:r>
            <a:endParaRPr lang="en-US" sz="2800" dirty="0"/>
          </a:p>
        </c:rich>
      </c:tx>
      <c:layout>
        <c:manualLayout>
          <c:xMode val="edge"/>
          <c:yMode val="edge"/>
          <c:x val="0.35108162632837892"/>
          <c:y val="2.1341771315252406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FFFFFF"/>
              </a:solidFill>
              <a:latin typeface="+mn-lt"/>
              <a:ea typeface="+mn-ea"/>
              <a:cs typeface="+mn-cs"/>
            </a:defRPr>
          </a:pPr>
          <a:endParaRPr lang="en-US"/>
        </a:p>
      </c:txPr>
    </c:title>
    <c:autoTitleDeleted val="0"/>
    <c:plotArea>
      <c:layout>
        <c:manualLayout>
          <c:layoutTarget val="inner"/>
          <c:xMode val="edge"/>
          <c:yMode val="edge"/>
          <c:x val="0.27472269819803741"/>
          <c:y val="0.26001773473741424"/>
          <c:w val="0.50665280496307408"/>
          <c:h val="0.68838935090737374"/>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57-4648-86D7-2E113A2629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57-4648-86D7-2E113A2629ED}"/>
              </c:ext>
            </c:extLst>
          </c:dPt>
          <c:dLbls>
            <c:dLbl>
              <c:idx val="0"/>
              <c:layout>
                <c:manualLayout>
                  <c:x val="-4.8802343155613097E-2"/>
                  <c:y val="-0.34024350252050967"/>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57-4648-86D7-2E113A2629ED}"/>
                </c:ext>
              </c:extLst>
            </c:dLbl>
            <c:dLbl>
              <c:idx val="1"/>
              <c:delete val="1"/>
              <c:extLst>
                <c:ext xmlns:c15="http://schemas.microsoft.com/office/drawing/2012/chart" uri="{CE6537A1-D6FC-4f65-9D91-7224C49458BB}"/>
                <c:ext xmlns:c16="http://schemas.microsoft.com/office/drawing/2014/chart" uri="{C3380CC4-5D6E-409C-BE32-E72D297353CC}">
                  <c16:uniqueId val="{00000003-0757-4648-86D7-2E113A2629E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0.96</c:v>
                </c:pt>
                <c:pt idx="1">
                  <c:v>0.04</c:v>
                </c:pt>
              </c:numCache>
            </c:numRef>
          </c:val>
          <c:extLst>
            <c:ext xmlns:c16="http://schemas.microsoft.com/office/drawing/2014/chart" uri="{C3380CC4-5D6E-409C-BE32-E72D297353CC}">
              <c16:uniqueId val="{00000004-0757-4648-86D7-2E113A2629ED}"/>
            </c:ext>
          </c:extLst>
        </c:ser>
        <c:dLbls>
          <c:showLegendKey val="0"/>
          <c:showVal val="0"/>
          <c:showCatName val="0"/>
          <c:showSerName val="0"/>
          <c:showPercent val="0"/>
          <c:showBubbleSize val="0"/>
          <c:showLeaderLines val="1"/>
        </c:dLbls>
        <c:firstSliceAng val="1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rgbClr val="FFFFFF"/>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AD-EC45-86C5-4902860BEF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AD-EC45-86C5-4902860BEFBC}"/>
              </c:ext>
            </c:extLst>
          </c:dPt>
          <c:cat>
            <c:strRef>
              <c:f>Sheet1!$A$2:$A$3</c:f>
              <c:strCache>
                <c:ptCount val="2"/>
                <c:pt idx="0">
                  <c:v>Patient Care</c:v>
                </c:pt>
                <c:pt idx="1">
                  <c:v>Overhead and profit</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51AD-EC45-86C5-4902860BEFBC}"/>
            </c:ext>
          </c:extLst>
        </c:ser>
        <c:dLbls>
          <c:showLegendKey val="0"/>
          <c:showVal val="0"/>
          <c:showCatName val="0"/>
          <c:showSerName val="0"/>
          <c:showPercent val="0"/>
          <c:showBubbleSize val="0"/>
          <c:showLeaderLines val="1"/>
        </c:dLbls>
        <c:firstSliceAng val="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Sheet1!$B$2:$B$17</c:f>
              <c:numCache>
                <c:formatCode>0%</c:formatCode>
                <c:ptCount val="13"/>
                <c:pt idx="0">
                  <c:v>0.26</c:v>
                </c:pt>
                <c:pt idx="1">
                  <c:v>0.26</c:v>
                </c:pt>
                <c:pt idx="2">
                  <c:v>0.28000000000000003</c:v>
                </c:pt>
                <c:pt idx="3">
                  <c:v>0.3</c:v>
                </c:pt>
                <c:pt idx="4">
                  <c:v>0.31</c:v>
                </c:pt>
                <c:pt idx="5">
                  <c:v>0.32</c:v>
                </c:pt>
                <c:pt idx="6">
                  <c:v>0.33</c:v>
                </c:pt>
                <c:pt idx="7">
                  <c:v>0.35</c:v>
                </c:pt>
                <c:pt idx="8">
                  <c:v>0.37</c:v>
                </c:pt>
                <c:pt idx="9">
                  <c:v>0.4</c:v>
                </c:pt>
                <c:pt idx="10">
                  <c:v>0.43</c:v>
                </c:pt>
                <c:pt idx="11">
                  <c:v>0.46</c:v>
                </c:pt>
                <c:pt idx="12">
                  <c:v>0.49</c:v>
                </c:pt>
              </c:numCache>
            </c:numRef>
          </c:val>
          <c:extLst>
            <c:ext xmlns:c16="http://schemas.microsoft.com/office/drawing/2014/chart" uri="{C3380CC4-5D6E-409C-BE32-E72D297353CC}">
              <c16:uniqueId val="{00000000-5231-1E46-992A-E71103BE84E9}"/>
            </c:ext>
          </c:extLst>
        </c:ser>
        <c:dLbls>
          <c:showLegendKey val="0"/>
          <c:showVal val="0"/>
          <c:showCatName val="0"/>
          <c:showSerName val="0"/>
          <c:showPercent val="0"/>
          <c:showBubbleSize val="0"/>
        </c:dLbls>
        <c:gapWidth val="45"/>
        <c:axId val="1484062447"/>
        <c:axId val="205670735"/>
      </c:barChart>
      <c:catAx>
        <c:axId val="148406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5670735"/>
        <c:crosses val="autoZero"/>
        <c:auto val="1"/>
        <c:lblAlgn val="ctr"/>
        <c:lblOffset val="100"/>
        <c:tickLblSkip val="2"/>
        <c:noMultiLvlLbl val="0"/>
      </c:catAx>
      <c:valAx>
        <c:axId val="205670735"/>
        <c:scaling>
          <c:orientation val="minMax"/>
          <c:max val="0.49000000000000005"/>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484062447"/>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F1-CD46-BC81-4DAB01195A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F1-CD46-BC81-4DAB01195A1A}"/>
              </c:ext>
            </c:extLst>
          </c:dPt>
          <c:cat>
            <c:strRef>
              <c:f>Sheet1!$A$2:$A$3</c:f>
              <c:strCache>
                <c:ptCount val="2"/>
                <c:pt idx="0">
                  <c:v>Patient Care</c:v>
                </c:pt>
                <c:pt idx="1">
                  <c:v>Overhead and profit</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17F1-CD46-BC81-4DAB01195A1A}"/>
            </c:ext>
          </c:extLst>
        </c:ser>
        <c:dLbls>
          <c:showLegendKey val="0"/>
          <c:showVal val="0"/>
          <c:showCatName val="0"/>
          <c:showSerName val="0"/>
          <c:showPercent val="0"/>
          <c:showBubbleSize val="0"/>
          <c:showLeaderLines val="1"/>
        </c:dLbls>
        <c:firstSliceAng val="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A5-D246-8CC7-83BDC442FA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A5-D246-8CC7-83BDC442FAF5}"/>
              </c:ext>
            </c:extLst>
          </c:dPt>
          <c:cat>
            <c:strRef>
              <c:f>Sheet1!$A$2:$A$3</c:f>
              <c:strCache>
                <c:ptCount val="2"/>
                <c:pt idx="0">
                  <c:v>Patient Care</c:v>
                </c:pt>
                <c:pt idx="1">
                  <c:v>Overhead and profit</c:v>
                </c:pt>
              </c:strCache>
            </c:strRef>
          </c:cat>
          <c:val>
            <c:numRef>
              <c:f>Sheet1!$B$2:$B$3</c:f>
              <c:numCache>
                <c:formatCode>0%</c:formatCode>
                <c:ptCount val="2"/>
                <c:pt idx="0">
                  <c:v>0.85</c:v>
                </c:pt>
                <c:pt idx="1">
                  <c:v>0.15</c:v>
                </c:pt>
              </c:numCache>
            </c:numRef>
          </c:val>
          <c:extLst>
            <c:ext xmlns:c16="http://schemas.microsoft.com/office/drawing/2014/chart" uri="{C3380CC4-5D6E-409C-BE32-E72D297353CC}">
              <c16:uniqueId val="{00000004-54A5-D246-8CC7-83BDC442FAF5}"/>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Series 1 </c:v>
                </c:pt>
              </c:strCache>
            </c:strRef>
          </c:tx>
          <c:spPr>
            <a:solidFill>
              <a:schemeClr val="accent1"/>
            </a:solidFill>
            <a:ln>
              <a:solidFill>
                <a:schemeClr val="bg1"/>
              </a:solidFill>
            </a:ln>
            <a:effectLst/>
          </c:spPr>
          <c:invertIfNegative val="0"/>
          <c:dPt>
            <c:idx val="13"/>
            <c:invertIfNegative val="0"/>
            <c:bubble3D val="0"/>
            <c:spPr>
              <a:solidFill>
                <a:schemeClr val="accent1"/>
              </a:solidFill>
              <a:ln>
                <a:solidFill>
                  <a:schemeClr val="bg1"/>
                </a:solidFill>
              </a:ln>
              <a:effectLst/>
            </c:spPr>
            <c:extLst>
              <c:ext xmlns:c16="http://schemas.microsoft.com/office/drawing/2014/chart" uri="{C3380CC4-5D6E-409C-BE32-E72D297353CC}">
                <c16:uniqueId val="{00000003-5067-0449-A2C8-8E0BFAAC8CF7}"/>
              </c:ext>
            </c:extLst>
          </c:dPt>
          <c:dPt>
            <c:idx val="14"/>
            <c:invertIfNegative val="0"/>
            <c:bubble3D val="0"/>
            <c:spPr>
              <a:solidFill>
                <a:schemeClr val="accent1">
                  <a:lumMod val="75000"/>
                </a:schemeClr>
              </a:solidFill>
              <a:ln>
                <a:solidFill>
                  <a:schemeClr val="bg1"/>
                </a:solidFill>
              </a:ln>
              <a:effectLst/>
            </c:spPr>
            <c:extLst>
              <c:ext xmlns:c16="http://schemas.microsoft.com/office/drawing/2014/chart" uri="{C3380CC4-5D6E-409C-BE32-E72D297353CC}">
                <c16:uniqueId val="{00000004-5067-0449-A2C8-8E0BFAAC8CF7}"/>
              </c:ext>
            </c:extLst>
          </c:dPt>
          <c:dPt>
            <c:idx val="15"/>
            <c:invertIfNegative val="0"/>
            <c:bubble3D val="0"/>
            <c:spPr>
              <a:solidFill>
                <a:schemeClr val="accent1">
                  <a:lumMod val="75000"/>
                </a:schemeClr>
              </a:solidFill>
              <a:ln>
                <a:solidFill>
                  <a:schemeClr val="bg1"/>
                </a:solidFill>
              </a:ln>
              <a:effectLst/>
            </c:spPr>
            <c:extLst>
              <c:ext xmlns:c16="http://schemas.microsoft.com/office/drawing/2014/chart" uri="{C3380CC4-5D6E-409C-BE32-E72D297353CC}">
                <c16:uniqueId val="{00000005-5067-0449-A2C8-8E0BFAAC8CF7}"/>
              </c:ext>
            </c:extLst>
          </c:dPt>
          <c:dLbls>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5C5-7443-B6C5-8FEBD2FFEF67}"/>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spc="-15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Sheet1!$B$2:$B$17</c:f>
              <c:numCache>
                <c:formatCode>_("$"* #,##0.0_);_("$"* \(#,##0.0\);_("$"* "-"??_);_(@_)</c:formatCode>
                <c:ptCount val="16"/>
                <c:pt idx="0">
                  <c:v>1.9</c:v>
                </c:pt>
                <c:pt idx="1">
                  <c:v>3.6</c:v>
                </c:pt>
                <c:pt idx="2">
                  <c:v>0.8</c:v>
                </c:pt>
                <c:pt idx="3">
                  <c:v>2.7</c:v>
                </c:pt>
                <c:pt idx="4">
                  <c:v>3.9</c:v>
                </c:pt>
                <c:pt idx="5">
                  <c:v>6</c:v>
                </c:pt>
                <c:pt idx="6">
                  <c:v>3.7</c:v>
                </c:pt>
                <c:pt idx="7">
                  <c:v>7.4</c:v>
                </c:pt>
                <c:pt idx="8">
                  <c:v>4.5</c:v>
                </c:pt>
                <c:pt idx="9">
                  <c:v>2.9</c:v>
                </c:pt>
                <c:pt idx="10">
                  <c:v>5.4</c:v>
                </c:pt>
                <c:pt idx="11">
                  <c:v>8.8000000000000007</c:v>
                </c:pt>
                <c:pt idx="12">
                  <c:v>11.4</c:v>
                </c:pt>
                <c:pt idx="13">
                  <c:v>17.100000000000001</c:v>
                </c:pt>
                <c:pt idx="14">
                  <c:v>20.5</c:v>
                </c:pt>
                <c:pt idx="15">
                  <c:v>23.1</c:v>
                </c:pt>
              </c:numCache>
            </c:numRef>
          </c:val>
          <c:extLst>
            <c:ext xmlns:c16="http://schemas.microsoft.com/office/drawing/2014/chart" uri="{C3380CC4-5D6E-409C-BE32-E72D297353CC}">
              <c16:uniqueId val="{00000000-5067-0449-A2C8-8E0BFAAC8CF7}"/>
            </c:ext>
          </c:extLst>
        </c:ser>
        <c:dLbls>
          <c:showLegendKey val="0"/>
          <c:showVal val="0"/>
          <c:showCatName val="0"/>
          <c:showSerName val="0"/>
          <c:showPercent val="0"/>
          <c:showBubbleSize val="0"/>
        </c:dLbls>
        <c:gapWidth val="21"/>
        <c:overlap val="-27"/>
        <c:axId val="1908358591"/>
        <c:axId val="1907587247"/>
      </c:barChart>
      <c:catAx>
        <c:axId val="190835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907587247"/>
        <c:crosses val="autoZero"/>
        <c:auto val="1"/>
        <c:lblAlgn val="ctr"/>
        <c:lblOffset val="100"/>
        <c:tickLblSkip val="2"/>
        <c:noMultiLvlLbl val="0"/>
      </c:catAx>
      <c:valAx>
        <c:axId val="1907587247"/>
        <c:scaling>
          <c:orientation val="minMax"/>
          <c:max val="24"/>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908358591"/>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3-AB04-D049-ABE9-94817D514534}"/>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Federal prison system</c:v>
                </c:pt>
                <c:pt idx="1">
                  <c:v>Environmental Protection Agency</c:v>
                </c:pt>
                <c:pt idx="2">
                  <c:v>FBI</c:v>
                </c:pt>
                <c:pt idx="3">
                  <c:v>US Customs and Border Protection</c:v>
                </c:pt>
                <c:pt idx="4">
                  <c:v>Children's Health Insurance Program</c:v>
                </c:pt>
                <c:pt idx="5">
                  <c:v>NASA</c:v>
                </c:pt>
                <c:pt idx="6">
                  <c:v>MA overbilling</c:v>
                </c:pt>
              </c:strCache>
            </c:strRef>
          </c:cat>
          <c:val>
            <c:numRef>
              <c:f>Sheet1!$B$2:$B$8</c:f>
              <c:numCache>
                <c:formatCode>_("$"* #,##0.0_);_("$"* \(#,##0.0\);_("$"* "-"??_);_(@_)</c:formatCode>
                <c:ptCount val="7"/>
                <c:pt idx="0">
                  <c:v>7.8</c:v>
                </c:pt>
                <c:pt idx="1">
                  <c:v>8.6999999999999993</c:v>
                </c:pt>
                <c:pt idx="2">
                  <c:v>9.8000000000000007</c:v>
                </c:pt>
                <c:pt idx="3">
                  <c:v>16.7</c:v>
                </c:pt>
                <c:pt idx="4">
                  <c:v>16.899999999999999</c:v>
                </c:pt>
                <c:pt idx="5">
                  <c:v>21.5</c:v>
                </c:pt>
                <c:pt idx="6">
                  <c:v>25</c:v>
                </c:pt>
              </c:numCache>
            </c:numRef>
          </c:val>
          <c:extLst>
            <c:ext xmlns:c16="http://schemas.microsoft.com/office/drawing/2014/chart" uri="{C3380CC4-5D6E-409C-BE32-E72D297353CC}">
              <c16:uniqueId val="{00000000-AB04-D049-ABE9-94817D514534}"/>
            </c:ext>
          </c:extLst>
        </c:ser>
        <c:dLbls>
          <c:showLegendKey val="0"/>
          <c:showVal val="0"/>
          <c:showCatName val="0"/>
          <c:showSerName val="0"/>
          <c:showPercent val="0"/>
          <c:showBubbleSize val="0"/>
        </c:dLbls>
        <c:gapWidth val="32"/>
        <c:overlap val="100"/>
        <c:axId val="1547413855"/>
        <c:axId val="1628673535"/>
      </c:barChart>
      <c:catAx>
        <c:axId val="15474138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628673535"/>
        <c:crosses val="autoZero"/>
        <c:auto val="1"/>
        <c:lblAlgn val="ctr"/>
        <c:lblOffset val="100"/>
        <c:noMultiLvlLbl val="0"/>
      </c:catAx>
      <c:valAx>
        <c:axId val="1628673535"/>
        <c:scaling>
          <c:orientation val="minMax"/>
          <c:max val="26"/>
          <c:min val="0"/>
        </c:scaling>
        <c:delete val="1"/>
        <c:axPos val="b"/>
        <c:numFmt formatCode="_(&quot;$&quot;* #,##0.0_);_(&quot;$&quot;* \(#,##0.0\);_(&quot;$&quot;* &quot;-&quot;??_);_(@_)" sourceLinked="1"/>
        <c:majorTickMark val="none"/>
        <c:minorTickMark val="none"/>
        <c:tickLblPos val="nextTo"/>
        <c:crossAx val="1547413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4/1/23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17226/10367" TargetMode="External"/><Relationship Id="rId7" Type="http://schemas.openxmlformats.org/officeDocument/2006/relationships/hyperlink" Target="https://doi.org/10.1016/S0140-6736(19)33019-3"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urban.org/sites/default/files/publication/31386/411588-Uninsured-and-Dying-Because-of-It.PDF" TargetMode="External"/><Relationship Id="rId5" Type="http://schemas.openxmlformats.org/officeDocument/2006/relationships/hyperlink" Target="https://ajph.aphapublications.org/doi/10.2105/AJPH.2008.157685" TargetMode="External"/><Relationship Id="rId4" Type="http://schemas.openxmlformats.org/officeDocument/2006/relationships/hyperlink" Target="https://www.healthaffairs.org/doi/full/10.1377/hlthaff.23.4.22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bg1"/>
                </a:solidFill>
              </a:rPr>
              <a:t>2002 IOM 2002: Care without Coverage</a:t>
            </a:r>
          </a:p>
          <a:p>
            <a:pPr algn="l">
              <a:spcAft>
                <a:spcPts val="600"/>
              </a:spcAft>
            </a:pPr>
            <a:r>
              <a:rPr lang="en-US" sz="1200" dirty="0">
                <a:solidFill>
                  <a:schemeClr val="bg1"/>
                </a:solidFill>
                <a:hlinkClick r:id="rId3"/>
              </a:rPr>
              <a:t>https://doi.org/10.17226/10367</a:t>
            </a:r>
            <a:r>
              <a:rPr lang="en-US" sz="1200" dirty="0">
                <a:solidFill>
                  <a:schemeClr val="bg1"/>
                </a:solidFill>
              </a:rPr>
              <a:t>   </a:t>
            </a:r>
          </a:p>
          <a:p>
            <a:pPr algn="l"/>
            <a:r>
              <a:rPr lang="en-US" sz="1200" b="1" dirty="0">
                <a:solidFill>
                  <a:schemeClr val="bg1"/>
                </a:solidFill>
              </a:rPr>
              <a:t>2004 Health Affairs</a:t>
            </a:r>
          </a:p>
          <a:p>
            <a:pPr algn="l">
              <a:spcAft>
                <a:spcPts val="600"/>
              </a:spcAft>
            </a:pPr>
            <a:r>
              <a:rPr lang="en-US" sz="1200" dirty="0">
                <a:solidFill>
                  <a:schemeClr val="bg1"/>
                </a:solidFill>
                <a:hlinkClick r:id="rId4"/>
              </a:rPr>
              <a:t>https://www.healthaffairs.org/doi/full/10.1377/hlthaff.23.4.223</a:t>
            </a:r>
            <a:r>
              <a:rPr lang="en-US" sz="1200" dirty="0">
                <a:solidFill>
                  <a:schemeClr val="bg1"/>
                </a:solidFill>
              </a:rPr>
              <a:t> </a:t>
            </a:r>
          </a:p>
          <a:p>
            <a:pPr algn="l"/>
            <a:r>
              <a:rPr lang="en-US" sz="1200" b="1" dirty="0">
                <a:solidFill>
                  <a:schemeClr val="bg1"/>
                </a:solidFill>
              </a:rPr>
              <a:t>2008 AJPH</a:t>
            </a:r>
          </a:p>
          <a:p>
            <a:pPr algn="l">
              <a:spcAft>
                <a:spcPts val="600"/>
              </a:spcAft>
            </a:pPr>
            <a:r>
              <a:rPr lang="en-US" sz="1200" dirty="0">
                <a:solidFill>
                  <a:schemeClr val="bg1"/>
                </a:solidFill>
                <a:hlinkClick r:id="rId5"/>
              </a:rPr>
              <a:t>https://ajph.aphapublications.org/doi/10.2105/AJPH.2008.157685</a:t>
            </a:r>
            <a:r>
              <a:rPr lang="en-US" sz="1200" dirty="0">
                <a:solidFill>
                  <a:schemeClr val="bg1"/>
                </a:solidFill>
              </a:rPr>
              <a:t> </a:t>
            </a:r>
          </a:p>
          <a:p>
            <a:pPr algn="l"/>
            <a:r>
              <a:rPr lang="en-US" sz="1200" b="1" dirty="0">
                <a:solidFill>
                  <a:schemeClr val="bg1"/>
                </a:solidFill>
              </a:rPr>
              <a:t>2008 Update to IOM </a:t>
            </a:r>
          </a:p>
          <a:p>
            <a:pPr algn="l">
              <a:spcAft>
                <a:spcPts val="600"/>
              </a:spcAft>
            </a:pPr>
            <a:r>
              <a:rPr lang="en-US" sz="1200" dirty="0">
                <a:solidFill>
                  <a:schemeClr val="bg1"/>
                </a:solidFill>
                <a:hlinkClick r:id="rId6"/>
              </a:rPr>
              <a:t>https://www.urban.org/sites/default/files/publication/31386/411588-Uninsured-and-Dying-Because-of-It.PDF</a:t>
            </a:r>
            <a:r>
              <a:rPr lang="en-US" sz="1200" dirty="0">
                <a:solidFill>
                  <a:schemeClr val="bg1"/>
                </a:solidFill>
              </a:rPr>
              <a:t> </a:t>
            </a:r>
          </a:p>
          <a:p>
            <a:pPr algn="l"/>
            <a:r>
              <a:rPr lang="en-US" sz="1200" b="1" dirty="0">
                <a:solidFill>
                  <a:schemeClr val="bg1"/>
                </a:solidFill>
              </a:rPr>
              <a:t>2020 Lancet review article</a:t>
            </a:r>
          </a:p>
          <a:p>
            <a:pPr algn="l"/>
            <a:r>
              <a:rPr lang="en-US" sz="1200" dirty="0">
                <a:solidFill>
                  <a:schemeClr val="bg1"/>
                </a:solidFill>
                <a:hlinkClick r:id="rId7"/>
              </a:rPr>
              <a:t>https://doi.org/10.1016/S0140-6736(19)33019-3</a:t>
            </a:r>
            <a:r>
              <a:rPr lang="en-US" sz="1200" dirty="0">
                <a:solidFill>
                  <a:schemeClr val="bg1"/>
                </a:solidFill>
              </a:rPr>
              <a:t> </a:t>
            </a:r>
            <a:endParaRPr lang="en-US" sz="1200" dirty="0"/>
          </a:p>
          <a:p>
            <a:endParaRPr lang="en-US" dirty="0"/>
          </a:p>
        </p:txBody>
      </p:sp>
      <p:sp>
        <p:nvSpPr>
          <p:cNvPr id="4" name="Slide Number Placeholder 3"/>
          <p:cNvSpPr>
            <a:spLocks noGrp="1"/>
          </p:cNvSpPr>
          <p:nvPr>
            <p:ph type="sldNum" sz="quarter" idx="5"/>
          </p:nvPr>
        </p:nvSpPr>
        <p:spPr/>
        <p:txBody>
          <a:bodyPr/>
          <a:lstStyle/>
          <a:p>
            <a:fld id="{14C22042-ED39-0845-84FD-FD22A69983FA}" type="slidenum">
              <a:rPr lang="en-US" smtClean="0"/>
              <a:t>3</a:t>
            </a:fld>
            <a:endParaRPr lang="en-US"/>
          </a:p>
        </p:txBody>
      </p:sp>
    </p:spTree>
    <p:extLst>
      <p:ext uri="{BB962C8B-B14F-4D97-AF65-F5344CB8AC3E}">
        <p14:creationId xmlns:p14="http://schemas.microsoft.com/office/powerpoint/2010/main" val="304975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08d8ea798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08d8ea79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First, how do they maximize revenues from Medicare? </a:t>
            </a:r>
            <a:r>
              <a:rPr lang="en"/>
              <a:t>DC and REACH middlemen are similar to commercial Medicare Advantage plans in that they are paid a monthly lump sum payment per enrollee. Each enrollee’s payment is based on an estimate of their potential medical needs. But, REACH middlemen can increase those payments by making patients LOOK sicker than they really are, regardless of how much is spent on actual medical care. This is called upcoding. </a:t>
            </a:r>
            <a:endParaRPr/>
          </a:p>
        </p:txBody>
      </p:sp>
    </p:spTree>
    <p:extLst>
      <p:ext uri="{BB962C8B-B14F-4D97-AF65-F5344CB8AC3E}">
        <p14:creationId xmlns:p14="http://schemas.microsoft.com/office/powerpoint/2010/main" val="405847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08d8ea798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08d8ea79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First, how do they maximize revenues from Medicare? </a:t>
            </a:r>
            <a:r>
              <a:rPr lang="en"/>
              <a:t>DC and REACH middlemen are similar to commercial Medicare Advantage plans in that they are paid a monthly lump sum payment per enrollee. Each enrollee’s payment is based on an estimate of their potential medical needs. But, REACH middlemen can increase those payments by making patients LOOK sicker than they really are, regardless of how much is spent on actual medical care. This is called upcoding. </a:t>
            </a:r>
            <a:endParaRPr/>
          </a:p>
        </p:txBody>
      </p:sp>
    </p:spTree>
    <p:extLst>
      <p:ext uri="{BB962C8B-B14F-4D97-AF65-F5344CB8AC3E}">
        <p14:creationId xmlns:p14="http://schemas.microsoft.com/office/powerpoint/2010/main" val="335528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211300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4442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8038"/>
          </a:xfrm>
        </p:spPr>
        <p:txBody>
          <a:bodyPr/>
          <a:lstStyle/>
          <a:p>
            <a:r>
              <a:rPr lang="en-US"/>
              <a:t>Click to edit Master title style</a:t>
            </a:r>
          </a:p>
        </p:txBody>
      </p:sp>
      <p:sp>
        <p:nvSpPr>
          <p:cNvPr id="3" name="Content Placeholder 2"/>
          <p:cNvSpPr>
            <a:spLocks noGrp="1"/>
          </p:cNvSpPr>
          <p:nvPr>
            <p:ph sz="half" idx="1"/>
          </p:nvPr>
        </p:nvSpPr>
        <p:spPr>
          <a:xfrm>
            <a:off x="508000" y="1219201"/>
            <a:ext cx="54864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1"/>
            <a:ext cx="54864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2138363"/>
            <a:ext cx="54864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315976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18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07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32D1F6E5-3D59-4641-A4E4-763294AB9AFD}"/>
              </a:ext>
            </a:extLst>
          </p:cNvPr>
          <p:cNvPicPr>
            <a:picLocks noChangeAspect="1"/>
          </p:cNvPicPr>
          <p:nvPr userDrawn="1"/>
        </p:nvPicPr>
        <p:blipFill>
          <a:blip r:embed="rId11"/>
          <a:stretch>
            <a:fillRect/>
          </a:stretch>
        </p:blipFill>
        <p:spPr>
          <a:xfrm>
            <a:off x="8521102" y="6016752"/>
            <a:ext cx="3670898" cy="841248"/>
          </a:xfrm>
          <a:prstGeom prst="rect">
            <a:avLst/>
          </a:prstGeom>
        </p:spPr>
      </p:pic>
    </p:spTree>
    <p:extLst>
      <p:ext uri="{BB962C8B-B14F-4D97-AF65-F5344CB8AC3E}">
        <p14:creationId xmlns:p14="http://schemas.microsoft.com/office/powerpoint/2010/main" val="114021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62" r:id="rId7"/>
    <p:sldLayoutId id="2147483663" r:id="rId8"/>
    <p:sldLayoutId id="2147483664" r:id="rId9"/>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8.xml"/><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9.jpeg"/><Relationship Id="rId7" Type="http://schemas.openxmlformats.org/officeDocument/2006/relationships/image" Target="../media/image15.tiff"/><Relationship Id="rId2" Type="http://schemas.openxmlformats.org/officeDocument/2006/relationships/image" Target="../media/image8.tiff"/><Relationship Id="rId1" Type="http://schemas.openxmlformats.org/officeDocument/2006/relationships/slideLayout" Target="../slideLayouts/slideLayout8.xml"/><Relationship Id="rId6" Type="http://schemas.openxmlformats.org/officeDocument/2006/relationships/image" Target="../media/image14.tiff"/><Relationship Id="rId11" Type="http://schemas.openxmlformats.org/officeDocument/2006/relationships/image" Target="../media/image11.tiff"/><Relationship Id="rId5" Type="http://schemas.openxmlformats.org/officeDocument/2006/relationships/image" Target="../media/image13.tiff"/><Relationship Id="rId10" Type="http://schemas.openxmlformats.org/officeDocument/2006/relationships/image" Target="../media/image18.tiff"/><Relationship Id="rId4" Type="http://schemas.openxmlformats.org/officeDocument/2006/relationships/image" Target="../media/image12.tiff"/><Relationship Id="rId9" Type="http://schemas.openxmlformats.org/officeDocument/2006/relationships/image" Target="../media/image17.tiff"/></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chart" Target="../charts/chart15.xml"/><Relationship Id="rId4" Type="http://schemas.openxmlformats.org/officeDocument/2006/relationships/chart" Target="../charts/chart14.xml"/></Relationships>
</file>

<file path=ppt/slides/_rels/slide3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B21FC8-D076-F04E-BFAE-7F2A52DA9A7D}"/>
              </a:ext>
            </a:extLst>
          </p:cNvPr>
          <p:cNvSpPr>
            <a:spLocks noGrp="1"/>
          </p:cNvSpPr>
          <p:nvPr>
            <p:ph type="ctrTitle"/>
          </p:nvPr>
        </p:nvSpPr>
        <p:spPr>
          <a:xfrm>
            <a:off x="434689" y="1570321"/>
            <a:ext cx="11001080" cy="2688725"/>
          </a:xfrm>
        </p:spPr>
        <p:txBody>
          <a:bodyPr>
            <a:normAutofit/>
          </a:bodyPr>
          <a:lstStyle/>
          <a:p>
            <a:pPr>
              <a:lnSpc>
                <a:spcPct val="100000"/>
              </a:lnSpc>
              <a:spcAft>
                <a:spcPts val="1200"/>
              </a:spcAft>
            </a:pPr>
            <a:r>
              <a:rPr lang="en-US" u="none" strike="noStrike" dirty="0">
                <a:effectLst/>
                <a:latin typeface="+mn-lt"/>
              </a:rPr>
              <a:t>Don't Let Naked Profiteering </a:t>
            </a:r>
            <a:br>
              <a:rPr lang="en-US" u="none" strike="noStrike" dirty="0">
                <a:effectLst/>
                <a:latin typeface="+mn-lt"/>
              </a:rPr>
            </a:br>
            <a:r>
              <a:rPr lang="en-US" u="none" strike="noStrike" dirty="0">
                <a:effectLst/>
                <a:latin typeface="+mn-lt"/>
              </a:rPr>
              <a:t>Destroy Our Medicare</a:t>
            </a:r>
            <a:endParaRPr lang="en-US" dirty="0">
              <a:latin typeface="+mn-lt"/>
            </a:endParaRPr>
          </a:p>
        </p:txBody>
      </p:sp>
      <p:sp>
        <p:nvSpPr>
          <p:cNvPr id="9" name="TextBox 8">
            <a:extLst>
              <a:ext uri="{FF2B5EF4-FFF2-40B4-BE49-F238E27FC236}">
                <a16:creationId xmlns:a16="http://schemas.microsoft.com/office/drawing/2014/main" id="{10A2B93D-67A3-F949-8093-B75EE22E4934}"/>
              </a:ext>
            </a:extLst>
          </p:cNvPr>
          <p:cNvSpPr txBox="1"/>
          <p:nvPr/>
        </p:nvSpPr>
        <p:spPr>
          <a:xfrm>
            <a:off x="434689" y="5024756"/>
            <a:ext cx="6569615" cy="1446550"/>
          </a:xfrm>
          <a:prstGeom prst="rect">
            <a:avLst/>
          </a:prstGeom>
          <a:noFill/>
        </p:spPr>
        <p:txBody>
          <a:bodyPr wrap="square" rtlCol="0">
            <a:spAutoFit/>
          </a:bodyPr>
          <a:lstStyle/>
          <a:p>
            <a:r>
              <a:rPr lang="en-US" sz="2800" b="1" dirty="0">
                <a:solidFill>
                  <a:schemeClr val="bg1"/>
                </a:solidFill>
              </a:rPr>
              <a:t>Ed Weisbart MD</a:t>
            </a:r>
          </a:p>
          <a:p>
            <a:r>
              <a:rPr lang="en-US" sz="2000" dirty="0">
                <a:solidFill>
                  <a:schemeClr val="bg1"/>
                </a:solidFill>
              </a:rPr>
              <a:t>Physicians for a National Health Program</a:t>
            </a:r>
          </a:p>
          <a:p>
            <a:r>
              <a:rPr lang="en-US" sz="2000" dirty="0">
                <a:solidFill>
                  <a:schemeClr val="bg1"/>
                </a:solidFill>
              </a:rPr>
              <a:t>National Board Secretary </a:t>
            </a:r>
          </a:p>
          <a:p>
            <a:r>
              <a:rPr lang="en-US" sz="2000" dirty="0" err="1">
                <a:solidFill>
                  <a:schemeClr val="bg1"/>
                </a:solidFill>
              </a:rPr>
              <a:t>Missouri@PNHP.org</a:t>
            </a:r>
            <a:endParaRPr lang="en-US" sz="2000" dirty="0">
              <a:solidFill>
                <a:schemeClr val="bg1"/>
              </a:solidFill>
            </a:endParaRPr>
          </a:p>
        </p:txBody>
      </p:sp>
      <p:sp>
        <p:nvSpPr>
          <p:cNvPr id="2" name="TextBox 1">
            <a:extLst>
              <a:ext uri="{FF2B5EF4-FFF2-40B4-BE49-F238E27FC236}">
                <a16:creationId xmlns:a16="http://schemas.microsoft.com/office/drawing/2014/main" id="{664C904E-1DBE-4B4A-A831-F4A670FE0376}"/>
              </a:ext>
            </a:extLst>
          </p:cNvPr>
          <p:cNvSpPr txBox="1"/>
          <p:nvPr/>
        </p:nvSpPr>
        <p:spPr>
          <a:xfrm>
            <a:off x="9948672" y="9381744"/>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3" name="TextBox 2">
            <a:extLst>
              <a:ext uri="{FF2B5EF4-FFF2-40B4-BE49-F238E27FC236}">
                <a16:creationId xmlns:a16="http://schemas.microsoft.com/office/drawing/2014/main" id="{570CCC51-760B-F4F9-19CA-8E7332AC85F0}"/>
              </a:ext>
            </a:extLst>
          </p:cNvPr>
          <p:cNvSpPr txBox="1"/>
          <p:nvPr/>
        </p:nvSpPr>
        <p:spPr>
          <a:xfrm>
            <a:off x="8399282" y="1112363"/>
            <a:ext cx="3036487" cy="3223967"/>
          </a:xfrm>
          <a:prstGeom prst="rect">
            <a:avLst/>
          </a:prstGeom>
          <a:noFill/>
        </p:spPr>
        <p:txBody>
          <a:bodyPr wrap="square" rtlCol="0">
            <a:spAutoFit/>
          </a:bodyPr>
          <a:lstStyle/>
          <a:p>
            <a:pPr>
              <a:spcAft>
                <a:spcPts val="1200"/>
              </a:spcAft>
            </a:pPr>
            <a:endParaRPr lang="en-US" sz="2400" dirty="0">
              <a:solidFill>
                <a:schemeClr val="bg1"/>
              </a:solidFill>
            </a:endParaRPr>
          </a:p>
        </p:txBody>
      </p:sp>
    </p:spTree>
    <p:extLst>
      <p:ext uri="{BB962C8B-B14F-4D97-AF65-F5344CB8AC3E}">
        <p14:creationId xmlns:p14="http://schemas.microsoft.com/office/powerpoint/2010/main" val="3917320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E5579-03A5-B646-B108-99E3D84B61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269" y="3630537"/>
            <a:ext cx="1092918" cy="1020206"/>
          </a:xfrm>
          <a:prstGeom prst="rect">
            <a:avLst/>
          </a:prstGeom>
          <a:ln>
            <a:solidFill>
              <a:schemeClr val="bg1"/>
            </a:solidFill>
          </a:ln>
        </p:spPr>
      </p:pic>
      <p:pic>
        <p:nvPicPr>
          <p:cNvPr id="9" name="Picture 8">
            <a:extLst>
              <a:ext uri="{FF2B5EF4-FFF2-40B4-BE49-F238E27FC236}">
                <a16:creationId xmlns:a16="http://schemas.microsoft.com/office/drawing/2014/main" id="{01555927-F886-6947-9340-C747475A8D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07269" y="1816974"/>
            <a:ext cx="1092918" cy="1728517"/>
          </a:xfrm>
          <a:prstGeom prst="rect">
            <a:avLst/>
          </a:prstGeom>
          <a:ln>
            <a:solidFill>
              <a:schemeClr val="bg1"/>
            </a:solidFill>
          </a:ln>
        </p:spPr>
      </p:pic>
      <p:sp>
        <p:nvSpPr>
          <p:cNvPr id="15" name="Right Arrow 14">
            <a:extLst>
              <a:ext uri="{FF2B5EF4-FFF2-40B4-BE49-F238E27FC236}">
                <a16:creationId xmlns:a16="http://schemas.microsoft.com/office/drawing/2014/main" id="{539A26FB-4F85-644B-B173-5ADFC90420B1}"/>
              </a:ext>
            </a:extLst>
          </p:cNvPr>
          <p:cNvSpPr/>
          <p:nvPr/>
        </p:nvSpPr>
        <p:spPr>
          <a:xfrm>
            <a:off x="8379203" y="2877097"/>
            <a:ext cx="978408" cy="1421119"/>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1340" y="1816974"/>
            <a:ext cx="4499386" cy="2833769"/>
          </a:xfrm>
          <a:prstGeom prst="rect">
            <a:avLst/>
          </a:prstGeom>
          <a:ln>
            <a:solidFill>
              <a:schemeClr val="bg1"/>
            </a:solidFill>
          </a:ln>
        </p:spPr>
      </p:pic>
      <p:sp>
        <p:nvSpPr>
          <p:cNvPr id="12" name="Right Arrow 11">
            <a:extLst>
              <a:ext uri="{FF2B5EF4-FFF2-40B4-BE49-F238E27FC236}">
                <a16:creationId xmlns:a16="http://schemas.microsoft.com/office/drawing/2014/main" id="{0A1265E0-400B-BA49-8D02-E789AA1FF71D}"/>
              </a:ext>
            </a:extLst>
          </p:cNvPr>
          <p:cNvSpPr/>
          <p:nvPr/>
        </p:nvSpPr>
        <p:spPr>
          <a:xfrm>
            <a:off x="3636725" y="2848521"/>
            <a:ext cx="978408" cy="1421119"/>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0622" y="2363048"/>
            <a:ext cx="2075907" cy="2287695"/>
          </a:xfrm>
          <a:prstGeom prst="rect">
            <a:avLst/>
          </a:prstGeom>
          <a:effectLst>
            <a:glow rad="63500">
              <a:schemeClr val="bg1"/>
            </a:glow>
          </a:effectLst>
        </p:spPr>
      </p:pic>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fontScale="90000"/>
          </a:bodyPr>
          <a:lstStyle/>
          <a:p>
            <a:r>
              <a:rPr lang="en-US" sz="2800" dirty="0"/>
              <a:t>2% “overhead” means</a:t>
            </a:r>
            <a:br>
              <a:rPr lang="en-US" sz="2800" dirty="0"/>
            </a:br>
            <a:r>
              <a:rPr lang="en-US" sz="4000" dirty="0"/>
              <a:t>Traditional Medicare Is Simple and Efficient</a:t>
            </a:r>
            <a:endParaRPr lang="en-US" sz="3200" dirty="0"/>
          </a:p>
        </p:txBody>
      </p:sp>
    </p:spTree>
    <p:extLst>
      <p:ext uri="{BB962C8B-B14F-4D97-AF65-F5344CB8AC3E}">
        <p14:creationId xmlns:p14="http://schemas.microsoft.com/office/powerpoint/2010/main" val="39136302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F9F47F-5270-224F-B004-4A74FD02AC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0041" y="3429000"/>
            <a:ext cx="1092918" cy="1020206"/>
          </a:xfrm>
          <a:prstGeom prst="rect">
            <a:avLst/>
          </a:prstGeom>
          <a:ln>
            <a:solidFill>
              <a:schemeClr val="bg1"/>
            </a:solidFill>
          </a:ln>
        </p:spPr>
      </p:pic>
      <p:pic>
        <p:nvPicPr>
          <p:cNvPr id="19" name="Picture 18">
            <a:extLst>
              <a:ext uri="{FF2B5EF4-FFF2-40B4-BE49-F238E27FC236}">
                <a16:creationId xmlns:a16="http://schemas.microsoft.com/office/drawing/2014/main" id="{9AF2E9D4-8D65-D14B-97E3-3E77023D97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70041" y="1700483"/>
            <a:ext cx="1092918" cy="1728517"/>
          </a:xfrm>
          <a:prstGeom prst="rect">
            <a:avLst/>
          </a:prstGeom>
          <a:ln>
            <a:solidFill>
              <a:schemeClr val="bg1"/>
            </a:solidFill>
          </a:ln>
        </p:spPr>
      </p:pic>
      <p:cxnSp>
        <p:nvCxnSpPr>
          <p:cNvPr id="61" name="Straight Arrow Connector 60">
            <a:extLst>
              <a:ext uri="{FF2B5EF4-FFF2-40B4-BE49-F238E27FC236}">
                <a16:creationId xmlns:a16="http://schemas.microsoft.com/office/drawing/2014/main" id="{1A4975A1-0FC1-C040-9CD6-D7266CF88438}"/>
              </a:ext>
            </a:extLst>
          </p:cNvPr>
          <p:cNvCxnSpPr>
            <a:cxnSpLocks/>
          </p:cNvCxnSpPr>
          <p:nvPr/>
        </p:nvCxnSpPr>
        <p:spPr>
          <a:xfrm>
            <a:off x="9497498" y="946242"/>
            <a:ext cx="1646656" cy="2731398"/>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E393A9-6675-4A40-BAF4-E8C02BFFD810}"/>
              </a:ext>
            </a:extLst>
          </p:cNvPr>
          <p:cNvCxnSpPr>
            <a:cxnSpLocks/>
          </p:cNvCxnSpPr>
          <p:nvPr/>
        </p:nvCxnSpPr>
        <p:spPr>
          <a:xfrm flipV="1">
            <a:off x="9497498" y="4278155"/>
            <a:ext cx="1150182" cy="1150181"/>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2F9970-8271-E341-8CA6-22CA8FF33A45}"/>
              </a:ext>
            </a:extLst>
          </p:cNvPr>
          <p:cNvCxnSpPr>
            <a:cxnSpLocks/>
          </p:cNvCxnSpPr>
          <p:nvPr/>
        </p:nvCxnSpPr>
        <p:spPr>
          <a:xfrm flipV="1">
            <a:off x="9497498" y="3024459"/>
            <a:ext cx="1150182" cy="2356293"/>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5032E39-8770-7B49-8CF3-6E57AA6AE145}"/>
              </a:ext>
            </a:extLst>
          </p:cNvPr>
          <p:cNvCxnSpPr>
            <a:cxnSpLocks/>
          </p:cNvCxnSpPr>
          <p:nvPr/>
        </p:nvCxnSpPr>
        <p:spPr>
          <a:xfrm flipV="1">
            <a:off x="9497498" y="4124960"/>
            <a:ext cx="1150182" cy="453966"/>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EF53183-E43C-4A42-BB9E-EE6D28837B17}"/>
              </a:ext>
            </a:extLst>
          </p:cNvPr>
          <p:cNvCxnSpPr>
            <a:cxnSpLocks/>
          </p:cNvCxnSpPr>
          <p:nvPr/>
        </p:nvCxnSpPr>
        <p:spPr>
          <a:xfrm flipV="1">
            <a:off x="9497498" y="2783696"/>
            <a:ext cx="1061026" cy="1747646"/>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044A15B-AA20-724F-815D-A3EFC4D68777}"/>
              </a:ext>
            </a:extLst>
          </p:cNvPr>
          <p:cNvCxnSpPr>
            <a:cxnSpLocks/>
          </p:cNvCxnSpPr>
          <p:nvPr/>
        </p:nvCxnSpPr>
        <p:spPr>
          <a:xfrm>
            <a:off x="9451483" y="3624391"/>
            <a:ext cx="1196197" cy="398142"/>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9CA01D-C2E8-8D4A-9233-0313AE80D793}"/>
              </a:ext>
            </a:extLst>
          </p:cNvPr>
          <p:cNvCxnSpPr>
            <a:cxnSpLocks/>
          </p:cNvCxnSpPr>
          <p:nvPr/>
        </p:nvCxnSpPr>
        <p:spPr>
          <a:xfrm flipV="1">
            <a:off x="9451483" y="2603569"/>
            <a:ext cx="1107041" cy="973238"/>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41DD450-E6C4-E54D-A777-6FD3508AAF7E}"/>
              </a:ext>
            </a:extLst>
          </p:cNvPr>
          <p:cNvCxnSpPr>
            <a:cxnSpLocks/>
          </p:cNvCxnSpPr>
          <p:nvPr/>
        </p:nvCxnSpPr>
        <p:spPr>
          <a:xfrm>
            <a:off x="9497498" y="2679253"/>
            <a:ext cx="1150182" cy="1115924"/>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7AB85CD-968A-B047-80B4-1BCA2C60EDA9}"/>
              </a:ext>
            </a:extLst>
          </p:cNvPr>
          <p:cNvCxnSpPr>
            <a:cxnSpLocks/>
          </p:cNvCxnSpPr>
          <p:nvPr/>
        </p:nvCxnSpPr>
        <p:spPr>
          <a:xfrm flipV="1">
            <a:off x="9497498" y="2449870"/>
            <a:ext cx="1061026" cy="181799"/>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F59F1D4-AB75-EF49-87DA-4C8F165AFEC6}"/>
              </a:ext>
            </a:extLst>
          </p:cNvPr>
          <p:cNvCxnSpPr>
            <a:cxnSpLocks/>
          </p:cNvCxnSpPr>
          <p:nvPr/>
        </p:nvCxnSpPr>
        <p:spPr>
          <a:xfrm>
            <a:off x="9497498" y="1934322"/>
            <a:ext cx="1444822" cy="179568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A8A3AA8-8F09-5743-969A-A00C7CF25393}"/>
              </a:ext>
            </a:extLst>
          </p:cNvPr>
          <p:cNvCxnSpPr>
            <a:cxnSpLocks/>
          </p:cNvCxnSpPr>
          <p:nvPr/>
        </p:nvCxnSpPr>
        <p:spPr>
          <a:xfrm>
            <a:off x="9497498" y="1886738"/>
            <a:ext cx="987622" cy="32624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AD3AC1D-418D-0F4F-91EE-4BC4C48A6186}"/>
              </a:ext>
            </a:extLst>
          </p:cNvPr>
          <p:cNvCxnSpPr>
            <a:cxnSpLocks/>
          </p:cNvCxnSpPr>
          <p:nvPr/>
        </p:nvCxnSpPr>
        <p:spPr>
          <a:xfrm>
            <a:off x="9497498" y="898658"/>
            <a:ext cx="1061026" cy="1006702"/>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1822FE0-A184-8B41-96B6-6994D5224F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4413" y="4024127"/>
            <a:ext cx="3404442" cy="871799"/>
          </a:xfrm>
          <a:prstGeom prst="rect">
            <a:avLst/>
          </a:prstGeom>
          <a:ln>
            <a:solidFill>
              <a:schemeClr val="bg1"/>
            </a:solidFill>
          </a:ln>
        </p:spPr>
      </p:pic>
      <p:pic>
        <p:nvPicPr>
          <p:cNvPr id="3" name="Picture 2">
            <a:extLst>
              <a:ext uri="{FF2B5EF4-FFF2-40B4-BE49-F238E27FC236}">
                <a16:creationId xmlns:a16="http://schemas.microsoft.com/office/drawing/2014/main" id="{7E59520A-646F-5347-97BD-C17E6537F2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5850" y="2212983"/>
            <a:ext cx="3401568" cy="734492"/>
          </a:xfrm>
          <a:prstGeom prst="rect">
            <a:avLst/>
          </a:prstGeom>
          <a:ln>
            <a:solidFill>
              <a:schemeClr val="bg1"/>
            </a:solidFill>
          </a:ln>
        </p:spPr>
      </p:pic>
      <p:pic>
        <p:nvPicPr>
          <p:cNvPr id="4" name="Picture 3">
            <a:extLst>
              <a:ext uri="{FF2B5EF4-FFF2-40B4-BE49-F238E27FC236}">
                <a16:creationId xmlns:a16="http://schemas.microsoft.com/office/drawing/2014/main" id="{19C8CF7A-49D2-EC4E-BDDA-D3D55CD90E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5850" y="231418"/>
            <a:ext cx="3401568" cy="1042219"/>
          </a:xfrm>
          <a:prstGeom prst="rect">
            <a:avLst/>
          </a:prstGeom>
          <a:ln>
            <a:solidFill>
              <a:schemeClr val="bg1"/>
            </a:solidFill>
          </a:ln>
        </p:spPr>
      </p:pic>
      <p:pic>
        <p:nvPicPr>
          <p:cNvPr id="5" name="Picture 4">
            <a:extLst>
              <a:ext uri="{FF2B5EF4-FFF2-40B4-BE49-F238E27FC236}">
                <a16:creationId xmlns:a16="http://schemas.microsoft.com/office/drawing/2014/main" id="{DAB88956-137E-C340-A3BF-5944ED9F49A9}"/>
              </a:ext>
            </a:extLst>
          </p:cNvPr>
          <p:cNvPicPr>
            <a:picLocks noChangeAspect="1"/>
          </p:cNvPicPr>
          <p:nvPr/>
        </p:nvPicPr>
        <p:blipFill>
          <a:blip r:embed="rId7"/>
          <a:stretch>
            <a:fillRect/>
          </a:stretch>
        </p:blipFill>
        <p:spPr>
          <a:xfrm>
            <a:off x="6285850" y="3049902"/>
            <a:ext cx="3401568" cy="871798"/>
          </a:xfrm>
          <a:prstGeom prst="rect">
            <a:avLst/>
          </a:prstGeom>
          <a:ln>
            <a:solidFill>
              <a:schemeClr val="bg1"/>
            </a:solidFill>
          </a:ln>
        </p:spPr>
      </p:pic>
      <p:pic>
        <p:nvPicPr>
          <p:cNvPr id="16" name="Picture 15">
            <a:extLst>
              <a:ext uri="{FF2B5EF4-FFF2-40B4-BE49-F238E27FC236}">
                <a16:creationId xmlns:a16="http://schemas.microsoft.com/office/drawing/2014/main" id="{7B08FA2B-82D7-1E41-9B52-B68368C8D08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850" y="4998352"/>
            <a:ext cx="3401568" cy="849411"/>
          </a:xfrm>
          <a:prstGeom prst="rect">
            <a:avLst/>
          </a:prstGeom>
          <a:ln>
            <a:solidFill>
              <a:schemeClr val="bg1"/>
            </a:solidFill>
          </a:ln>
        </p:spPr>
      </p:pic>
      <p:pic>
        <p:nvPicPr>
          <p:cNvPr id="17" name="Picture 16">
            <a:extLst>
              <a:ext uri="{FF2B5EF4-FFF2-40B4-BE49-F238E27FC236}">
                <a16:creationId xmlns:a16="http://schemas.microsoft.com/office/drawing/2014/main" id="{3B2252B8-E8EA-A541-AB90-EA619B2CA91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4413" y="1376064"/>
            <a:ext cx="3404443" cy="734492"/>
          </a:xfrm>
          <a:prstGeom prst="rect">
            <a:avLst/>
          </a:prstGeom>
          <a:ln>
            <a:solidFill>
              <a:schemeClr val="bg1"/>
            </a:solidFill>
          </a:ln>
        </p:spPr>
      </p:pic>
      <p:cxnSp>
        <p:nvCxnSpPr>
          <p:cNvPr id="21" name="Straight Arrow Connector 20">
            <a:extLst>
              <a:ext uri="{FF2B5EF4-FFF2-40B4-BE49-F238E27FC236}">
                <a16:creationId xmlns:a16="http://schemas.microsoft.com/office/drawing/2014/main" id="{310DA613-BA7D-0C4C-AB24-89AB19A4D415}"/>
              </a:ext>
            </a:extLst>
          </p:cNvPr>
          <p:cNvCxnSpPr>
            <a:cxnSpLocks/>
          </p:cNvCxnSpPr>
          <p:nvPr/>
        </p:nvCxnSpPr>
        <p:spPr>
          <a:xfrm>
            <a:off x="4919576" y="4024127"/>
            <a:ext cx="1533025" cy="153302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B9E69A9-AAC0-8B4A-95A2-8B6B6997283B}"/>
              </a:ext>
            </a:extLst>
          </p:cNvPr>
          <p:cNvCxnSpPr>
            <a:cxnSpLocks/>
          </p:cNvCxnSpPr>
          <p:nvPr/>
        </p:nvCxnSpPr>
        <p:spPr>
          <a:xfrm flipV="1">
            <a:off x="4826240" y="751080"/>
            <a:ext cx="1626361" cy="162636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5282E9-830A-1740-A5EE-860B6E6FD378}"/>
              </a:ext>
            </a:extLst>
          </p:cNvPr>
          <p:cNvCxnSpPr>
            <a:cxnSpLocks/>
          </p:cNvCxnSpPr>
          <p:nvPr/>
        </p:nvCxnSpPr>
        <p:spPr>
          <a:xfrm flipV="1">
            <a:off x="4826240" y="1685818"/>
            <a:ext cx="1626361" cy="162636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DAB0E0-7FF2-8647-8116-8E5CF13FBDD5}"/>
              </a:ext>
            </a:extLst>
          </p:cNvPr>
          <p:cNvCxnSpPr>
            <a:cxnSpLocks/>
          </p:cNvCxnSpPr>
          <p:nvPr/>
        </p:nvCxnSpPr>
        <p:spPr>
          <a:xfrm>
            <a:off x="4826240" y="2911179"/>
            <a:ext cx="1626361" cy="1626360"/>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510711-F5B2-0348-967A-5BCED4269F25}"/>
              </a:ext>
            </a:extLst>
          </p:cNvPr>
          <p:cNvCxnSpPr>
            <a:cxnSpLocks/>
          </p:cNvCxnSpPr>
          <p:nvPr/>
        </p:nvCxnSpPr>
        <p:spPr>
          <a:xfrm flipV="1">
            <a:off x="4599943" y="2545309"/>
            <a:ext cx="1852658" cy="99727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163C89-BD0C-7A48-AA3E-2960721EFBB2}"/>
              </a:ext>
            </a:extLst>
          </p:cNvPr>
          <p:cNvCxnSpPr>
            <a:cxnSpLocks/>
          </p:cNvCxnSpPr>
          <p:nvPr/>
        </p:nvCxnSpPr>
        <p:spPr>
          <a:xfrm>
            <a:off x="4599943" y="2743310"/>
            <a:ext cx="1852658" cy="997275"/>
          </a:xfrm>
          <a:prstGeom prst="straightConnector1">
            <a:avLst/>
          </a:prstGeom>
          <a:ln w="76200">
            <a:solidFill>
              <a:srgbClr val="C00000"/>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FF9E86C-FB27-684D-95BC-6A513AB1BB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0270" y="2258400"/>
            <a:ext cx="3079788" cy="1939689"/>
          </a:xfrm>
          <a:prstGeom prst="rect">
            <a:avLst/>
          </a:prstGeom>
          <a:ln>
            <a:solidFill>
              <a:schemeClr val="bg1"/>
            </a:solidFill>
          </a:ln>
        </p:spPr>
      </p:pic>
      <p:sp>
        <p:nvSpPr>
          <p:cNvPr id="67" name="Title 66">
            <a:extLst>
              <a:ext uri="{FF2B5EF4-FFF2-40B4-BE49-F238E27FC236}">
                <a16:creationId xmlns:a16="http://schemas.microsoft.com/office/drawing/2014/main" id="{8BC5D9BF-9891-D140-97F9-DCC98274B474}"/>
              </a:ext>
            </a:extLst>
          </p:cNvPr>
          <p:cNvSpPr>
            <a:spLocks noGrp="1"/>
          </p:cNvSpPr>
          <p:nvPr>
            <p:ph type="title"/>
          </p:nvPr>
        </p:nvSpPr>
        <p:spPr>
          <a:xfrm>
            <a:off x="528672" y="442222"/>
            <a:ext cx="6395720" cy="1325563"/>
          </a:xfrm>
        </p:spPr>
        <p:txBody>
          <a:bodyPr>
            <a:noAutofit/>
          </a:bodyPr>
          <a:lstStyle/>
          <a:p>
            <a:pPr>
              <a:lnSpc>
                <a:spcPct val="100000"/>
              </a:lnSpc>
            </a:pPr>
            <a:r>
              <a:rPr lang="en-US" sz="3600" dirty="0"/>
              <a:t>Medicare Advantage Is</a:t>
            </a:r>
            <a:br>
              <a:rPr lang="en-US" sz="3600" dirty="0"/>
            </a:br>
            <a:r>
              <a:rPr lang="en-US" sz="3200" spc="-150" dirty="0"/>
              <a:t>Complicated and Inefficient</a:t>
            </a:r>
            <a:endParaRPr lang="en-US" sz="3600" spc="-150" dirty="0"/>
          </a:p>
        </p:txBody>
      </p:sp>
      <p:sp>
        <p:nvSpPr>
          <p:cNvPr id="69" name="Rectangle 68">
            <a:extLst>
              <a:ext uri="{FF2B5EF4-FFF2-40B4-BE49-F238E27FC236}">
                <a16:creationId xmlns:a16="http://schemas.microsoft.com/office/drawing/2014/main" id="{AE0EAC9D-B85A-ED4D-B243-40624808FFCB}"/>
              </a:ext>
            </a:extLst>
          </p:cNvPr>
          <p:cNvSpPr/>
          <p:nvPr/>
        </p:nvSpPr>
        <p:spPr>
          <a:xfrm>
            <a:off x="6464186" y="551384"/>
            <a:ext cx="3044897" cy="494707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spcAft>
                <a:spcPts val="900"/>
              </a:spcAft>
            </a:pPr>
            <a:r>
              <a:rPr lang="en-US" sz="3200" b="1" dirty="0">
                <a:solidFill>
                  <a:srgbClr val="FFFF00"/>
                </a:solidFill>
                <a:effectLst>
                  <a:outerShdw blurRad="50800" dist="38100" dir="2700000" algn="tl" rotWithShape="0">
                    <a:prstClr val="black">
                      <a:alpha val="40000"/>
                    </a:prstClr>
                  </a:outerShdw>
                </a:effectLst>
              </a:rPr>
              <a:t>Fundamentally complicated</a:t>
            </a:r>
          </a:p>
          <a:p>
            <a:pPr algn="ctr">
              <a:lnSpc>
                <a:spcPct val="95000"/>
              </a:lnSpc>
            </a:pPr>
            <a:r>
              <a:rPr lang="en-US" sz="2400" dirty="0">
                <a:effectLst>
                  <a:outerShdw blurRad="50800" dist="38100" dir="2700000" algn="tl" rotWithShape="0">
                    <a:prstClr val="black">
                      <a:alpha val="40000"/>
                    </a:prstClr>
                  </a:outerShdw>
                </a:effectLst>
              </a:rPr>
              <a:t>HMO-style tools </a:t>
            </a:r>
          </a:p>
          <a:p>
            <a:pPr algn="ctr">
              <a:lnSpc>
                <a:spcPct val="95000"/>
              </a:lnSpc>
              <a:spcAft>
                <a:spcPts val="1200"/>
              </a:spcAft>
            </a:pPr>
            <a:r>
              <a:rPr lang="en-US" sz="2000" spc="-20" dirty="0">
                <a:effectLst>
                  <a:outerShdw blurRad="50800" dist="38100" dir="2700000" algn="tl" rotWithShape="0">
                    <a:prstClr val="black">
                      <a:alpha val="40000"/>
                    </a:prstClr>
                  </a:outerShdw>
                </a:effectLst>
              </a:rPr>
              <a:t>(Prior Authorizations, etc.)</a:t>
            </a:r>
            <a:endParaRPr lang="en-US" sz="2400" spc="-20" dirty="0">
              <a:effectLst>
                <a:outerShdw blurRad="50800" dist="38100" dir="2700000" algn="tl" rotWithShape="0">
                  <a:prstClr val="black">
                    <a:alpha val="40000"/>
                  </a:prstClr>
                </a:outerShdw>
              </a:effectLst>
            </a:endParaRPr>
          </a:p>
          <a:p>
            <a:pPr algn="ctr">
              <a:lnSpc>
                <a:spcPct val="95000"/>
              </a:lnSpc>
              <a:spcAft>
                <a:spcPts val="900"/>
              </a:spcAft>
            </a:pPr>
            <a:r>
              <a:rPr lang="en-US" sz="2400" dirty="0">
                <a:effectLst>
                  <a:outerShdw blurRad="50800" dist="38100" dir="2700000" algn="tl" rotWithShape="0">
                    <a:prstClr val="black">
                      <a:alpha val="40000"/>
                    </a:prstClr>
                  </a:outerShdw>
                </a:effectLst>
              </a:rPr>
              <a:t>Smaller “networks”</a:t>
            </a:r>
          </a:p>
          <a:p>
            <a:pPr algn="ctr">
              <a:lnSpc>
                <a:spcPct val="95000"/>
              </a:lnSpc>
            </a:pPr>
            <a:r>
              <a:rPr lang="en-US" sz="2400" dirty="0">
                <a:effectLst>
                  <a:outerShdw blurRad="50800" dist="38100" dir="2700000" algn="tl" rotWithShape="0">
                    <a:prstClr val="black">
                      <a:alpha val="40000"/>
                    </a:prstClr>
                  </a:outerShdw>
                </a:effectLst>
              </a:rPr>
              <a:t>Shun the sick, </a:t>
            </a:r>
          </a:p>
          <a:p>
            <a:pPr algn="ctr">
              <a:lnSpc>
                <a:spcPct val="95000"/>
              </a:lnSpc>
              <a:spcAft>
                <a:spcPts val="900"/>
              </a:spcAft>
            </a:pPr>
            <a:r>
              <a:rPr lang="en-US" sz="2400" dirty="0">
                <a:effectLst>
                  <a:outerShdw blurRad="50800" dist="38100" dir="2700000" algn="tl" rotWithShape="0">
                    <a:prstClr val="black">
                      <a:alpha val="40000"/>
                    </a:prstClr>
                  </a:outerShdw>
                </a:effectLst>
              </a:rPr>
              <a:t>seek the well</a:t>
            </a:r>
          </a:p>
          <a:p>
            <a:pPr algn="ctr">
              <a:lnSpc>
                <a:spcPct val="95000"/>
              </a:lnSpc>
            </a:pPr>
            <a:r>
              <a:rPr lang="en-US" sz="2400" dirty="0">
                <a:effectLst>
                  <a:outerShdw blurRad="50800" dist="38100" dir="2700000" algn="tl" rotWithShape="0">
                    <a:prstClr val="black">
                      <a:alpha val="40000"/>
                    </a:prstClr>
                  </a:outerShdw>
                </a:effectLst>
              </a:rPr>
              <a:t>High overhead </a:t>
            </a:r>
          </a:p>
          <a:p>
            <a:pPr algn="ctr">
              <a:lnSpc>
                <a:spcPct val="95000"/>
              </a:lnSpc>
              <a:spcAft>
                <a:spcPts val="900"/>
              </a:spcAft>
            </a:pPr>
            <a:r>
              <a:rPr lang="en-US" sz="2400" dirty="0">
                <a:effectLst>
                  <a:outerShdw blurRad="50800" dist="38100" dir="2700000" algn="tl" rotWithShape="0">
                    <a:prstClr val="black">
                      <a:alpha val="40000"/>
                    </a:prstClr>
                  </a:outerShdw>
                </a:effectLst>
              </a:rPr>
              <a:t>and profits</a:t>
            </a:r>
          </a:p>
          <a:p>
            <a:pPr algn="ctr">
              <a:lnSpc>
                <a:spcPct val="95000"/>
              </a:lnSpc>
            </a:pPr>
            <a:r>
              <a:rPr lang="en-US" sz="2400" dirty="0">
                <a:effectLst>
                  <a:outerShdw blurRad="50800" dist="38100" dir="2700000" algn="tl" rotWithShape="0">
                    <a:prstClr val="black">
                      <a:alpha val="40000"/>
                    </a:prstClr>
                  </a:outerShdw>
                </a:effectLst>
              </a:rPr>
              <a:t>Accusations, fines, settlements for </a:t>
            </a:r>
            <a:r>
              <a:rPr lang="en-US" sz="2400" b="1" i="1" dirty="0">
                <a:solidFill>
                  <a:srgbClr val="FFFF00"/>
                </a:solidFill>
                <a:effectLst>
                  <a:outerShdw blurRad="50800" dist="38100" dir="2700000" algn="tl" rotWithShape="0">
                    <a:prstClr val="black">
                      <a:alpha val="40000"/>
                    </a:prstClr>
                  </a:outerShdw>
                </a:effectLst>
              </a:rPr>
              <a:t>fraud</a:t>
            </a:r>
          </a:p>
        </p:txBody>
      </p:sp>
      <p:pic>
        <p:nvPicPr>
          <p:cNvPr id="10" name="Picture 9">
            <a:extLst>
              <a:ext uri="{FF2B5EF4-FFF2-40B4-BE49-F238E27FC236}">
                <a16:creationId xmlns:a16="http://schemas.microsoft.com/office/drawing/2014/main" id="{48890A24-EAF1-2844-A167-79EF3682617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3502" y="2077792"/>
            <a:ext cx="2075907" cy="2287695"/>
          </a:xfrm>
          <a:prstGeom prst="rect">
            <a:avLst/>
          </a:prstGeom>
          <a:effectLst>
            <a:glow rad="63500">
              <a:schemeClr val="bg1"/>
            </a:glow>
          </a:effectLst>
        </p:spPr>
      </p:pic>
      <p:cxnSp>
        <p:nvCxnSpPr>
          <p:cNvPr id="7" name="Straight Connector 6">
            <a:extLst>
              <a:ext uri="{FF2B5EF4-FFF2-40B4-BE49-F238E27FC236}">
                <a16:creationId xmlns:a16="http://schemas.microsoft.com/office/drawing/2014/main" id="{70FB1386-1575-004C-9855-81FD058EA876}"/>
              </a:ext>
            </a:extLst>
          </p:cNvPr>
          <p:cNvCxnSpPr>
            <a:cxnSpLocks/>
          </p:cNvCxnSpPr>
          <p:nvPr/>
        </p:nvCxnSpPr>
        <p:spPr>
          <a:xfrm>
            <a:off x="6659833" y="1712699"/>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317C5F8-629D-024E-B35B-13B67AC883DC}"/>
              </a:ext>
            </a:extLst>
          </p:cNvPr>
          <p:cNvCxnSpPr>
            <a:cxnSpLocks/>
          </p:cNvCxnSpPr>
          <p:nvPr/>
        </p:nvCxnSpPr>
        <p:spPr>
          <a:xfrm>
            <a:off x="6659833" y="2495735"/>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5BA7E1-4AA4-F847-BA07-69127C197ED4}"/>
              </a:ext>
            </a:extLst>
          </p:cNvPr>
          <p:cNvCxnSpPr>
            <a:cxnSpLocks/>
          </p:cNvCxnSpPr>
          <p:nvPr/>
        </p:nvCxnSpPr>
        <p:spPr>
          <a:xfrm>
            <a:off x="6659833" y="2952186"/>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A32619-263D-A149-876D-57DA24EBBCA6}"/>
              </a:ext>
            </a:extLst>
          </p:cNvPr>
          <p:cNvCxnSpPr>
            <a:cxnSpLocks/>
          </p:cNvCxnSpPr>
          <p:nvPr/>
        </p:nvCxnSpPr>
        <p:spPr>
          <a:xfrm>
            <a:off x="6659833" y="3760742"/>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2DC8B2-D0D4-0640-B939-25AA6286C852}"/>
              </a:ext>
            </a:extLst>
          </p:cNvPr>
          <p:cNvCxnSpPr>
            <a:cxnSpLocks/>
          </p:cNvCxnSpPr>
          <p:nvPr/>
        </p:nvCxnSpPr>
        <p:spPr>
          <a:xfrm>
            <a:off x="6659833" y="4575873"/>
            <a:ext cx="26313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991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par>
                                <p:cTn id="39" presetID="2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22" presetClass="entr" presetSubtype="8"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par>
                                <p:cTn id="45" presetID="2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par>
                                <p:cTn id="59" presetID="22" presetClass="entr" presetSubtype="8"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par>
                                <p:cTn id="62" presetID="22" presetClass="entr" presetSubtype="8"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22" presetClass="entr" presetSubtype="8"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500"/>
                                        <p:tgtEl>
                                          <p:spTgt spid="44"/>
                                        </p:tgtEl>
                                      </p:cBhvr>
                                    </p:animEffect>
                                  </p:childTnLst>
                                </p:cTn>
                              </p:par>
                              <p:par>
                                <p:cTn id="68" presetID="22" presetClass="entr" presetSubtype="8"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left)">
                                      <p:cBhvr>
                                        <p:cTn id="70" dur="500"/>
                                        <p:tgtEl>
                                          <p:spTgt spid="49"/>
                                        </p:tgtEl>
                                      </p:cBhvr>
                                    </p:animEffec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par>
                                <p:cTn id="77" presetID="22" presetClass="entr" presetSubtype="8"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left)">
                                      <p:cBhvr>
                                        <p:cTn id="79" dur="500"/>
                                        <p:tgtEl>
                                          <p:spTgt spid="56"/>
                                        </p:tgtEl>
                                      </p:cBhvr>
                                    </p:animEffect>
                                  </p:childTnLst>
                                </p:cTn>
                              </p:par>
                              <p:par>
                                <p:cTn id="80" presetID="22" presetClass="entr" presetSubtype="8"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left)">
                                      <p:cBhvr>
                                        <p:cTn id="82" dur="500"/>
                                        <p:tgtEl>
                                          <p:spTgt spid="61"/>
                                        </p:tgtEl>
                                      </p:cBhvr>
                                    </p:animEffect>
                                  </p:childTnLst>
                                </p:cTn>
                              </p:par>
                              <p:par>
                                <p:cTn id="83" presetID="22" presetClass="entr" presetSubtype="8"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wipe(left)">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7" presetClass="emph" presetSubtype="2" fill="hold" nodeType="clickEffect">
                                  <p:stCondLst>
                                    <p:cond delay="0"/>
                                  </p:stCondLst>
                                  <p:childTnLst>
                                    <p:animClr clrSpc="rgb" dir="cw">
                                      <p:cBhvr>
                                        <p:cTn id="89" dur="1000" fill="hold"/>
                                        <p:tgtEl>
                                          <p:spTgt spid="55"/>
                                        </p:tgtEl>
                                        <p:attrNameLst>
                                          <p:attrName>stroke.color</p:attrName>
                                        </p:attrNameLst>
                                      </p:cBhvr>
                                      <p:to>
                                        <a:schemeClr val="tx1"/>
                                      </p:to>
                                    </p:animClr>
                                    <p:set>
                                      <p:cBhvr>
                                        <p:cTn id="90" dur="1000" fill="hold"/>
                                        <p:tgtEl>
                                          <p:spTgt spid="55"/>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62"/>
                                        </p:tgtEl>
                                        <p:attrNameLst>
                                          <p:attrName>stroke.color</p:attrName>
                                        </p:attrNameLst>
                                      </p:cBhvr>
                                      <p:to>
                                        <a:schemeClr val="tx1"/>
                                      </p:to>
                                    </p:animClr>
                                    <p:set>
                                      <p:cBhvr>
                                        <p:cTn id="93" dur="1000" fill="hold"/>
                                        <p:tgtEl>
                                          <p:spTgt spid="62"/>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5"/>
                                        </p:tgtEl>
                                        <p:attrNameLst>
                                          <p:attrName>stroke.color</p:attrName>
                                        </p:attrNameLst>
                                      </p:cBhvr>
                                      <p:to>
                                        <a:schemeClr val="tx1"/>
                                      </p:to>
                                    </p:animClr>
                                    <p:set>
                                      <p:cBhvr>
                                        <p:cTn id="96" dur="1000" fill="hold"/>
                                        <p:tgtEl>
                                          <p:spTgt spid="35"/>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2"/>
                                        </p:tgtEl>
                                        <p:attrNameLst>
                                          <p:attrName>stroke.color</p:attrName>
                                        </p:attrNameLst>
                                      </p:cBhvr>
                                      <p:to>
                                        <a:schemeClr val="tx1"/>
                                      </p:to>
                                    </p:animClr>
                                    <p:set>
                                      <p:cBhvr>
                                        <p:cTn id="99" dur="1000" fill="hold"/>
                                        <p:tgtEl>
                                          <p:spTgt spid="32"/>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44"/>
                                        </p:tgtEl>
                                        <p:attrNameLst>
                                          <p:attrName>stroke.color</p:attrName>
                                        </p:attrNameLst>
                                      </p:cBhvr>
                                      <p:to>
                                        <a:schemeClr val="tx1"/>
                                      </p:to>
                                    </p:animClr>
                                    <p:set>
                                      <p:cBhvr>
                                        <p:cTn id="102" dur="1000" fill="hold"/>
                                        <p:tgtEl>
                                          <p:spTgt spid="44"/>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61"/>
                                        </p:tgtEl>
                                        <p:attrNameLst>
                                          <p:attrName>stroke.color</p:attrName>
                                        </p:attrNameLst>
                                      </p:cBhvr>
                                      <p:to>
                                        <a:schemeClr val="accent1"/>
                                      </p:to>
                                    </p:animClr>
                                    <p:set>
                                      <p:cBhvr>
                                        <p:cTn id="105" dur="1000" fill="hold"/>
                                        <p:tgtEl>
                                          <p:spTgt spid="6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38"/>
                                        </p:tgtEl>
                                        <p:attrNameLst>
                                          <p:attrName>stroke.color</p:attrName>
                                        </p:attrNameLst>
                                      </p:cBhvr>
                                      <p:to>
                                        <a:schemeClr val="accent1"/>
                                      </p:to>
                                    </p:animClr>
                                    <p:set>
                                      <p:cBhvr>
                                        <p:cTn id="108" dur="1000" fill="hold"/>
                                        <p:tgtEl>
                                          <p:spTgt spid="38"/>
                                        </p:tgtEl>
                                        <p:attrNameLst>
                                          <p:attrName>stroke.on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69">
                                            <p:bg/>
                                          </p:spTgt>
                                        </p:tgtEl>
                                        <p:attrNameLst>
                                          <p:attrName>style.visibility</p:attrName>
                                        </p:attrNameLst>
                                      </p:cBhvr>
                                      <p:to>
                                        <p:strVal val="visible"/>
                                      </p:to>
                                    </p:set>
                                    <p:animEffect transition="in" filter="fade">
                                      <p:cBhvr>
                                        <p:cTn id="113" dur="500"/>
                                        <p:tgtEl>
                                          <p:spTgt spid="69">
                                            <p:bg/>
                                          </p:spTgt>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9">
                                            <p:txEl>
                                              <p:pRg st="0" end="0"/>
                                            </p:txEl>
                                          </p:spTgt>
                                        </p:tgtEl>
                                        <p:attrNameLst>
                                          <p:attrName>style.visibility</p:attrName>
                                        </p:attrNameLst>
                                      </p:cBhvr>
                                      <p:to>
                                        <p:strVal val="visible"/>
                                      </p:to>
                                    </p:set>
                                    <p:animEffect transition="in" filter="fade">
                                      <p:cBhvr>
                                        <p:cTn id="116" dur="500"/>
                                        <p:tgtEl>
                                          <p:spTgt spid="69">
                                            <p:txEl>
                                              <p:pRg st="0" end="0"/>
                                            </p:txEl>
                                          </p:spTgt>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7"/>
                                        </p:tgtEl>
                                        <p:attrNameLst>
                                          <p:attrName>style.visibility</p:attrName>
                                        </p:attrNameLst>
                                      </p:cBhvr>
                                      <p:to>
                                        <p:strVal val="visible"/>
                                      </p:to>
                                    </p:set>
                                    <p:animEffect transition="in" filter="fade">
                                      <p:cBhvr>
                                        <p:cTn id="120" dur="500"/>
                                        <p:tgtEl>
                                          <p:spTgt spid="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9">
                                            <p:txEl>
                                              <p:pRg st="1" end="1"/>
                                            </p:txEl>
                                          </p:spTgt>
                                        </p:tgtEl>
                                        <p:attrNameLst>
                                          <p:attrName>style.visibility</p:attrName>
                                        </p:attrNameLst>
                                      </p:cBhvr>
                                      <p:to>
                                        <p:strVal val="visible"/>
                                      </p:to>
                                    </p:set>
                                    <p:animEffect transition="in" filter="fade">
                                      <p:cBhvr>
                                        <p:cTn id="125" dur="500"/>
                                        <p:tgtEl>
                                          <p:spTgt spid="69">
                                            <p:txEl>
                                              <p:pRg st="1" end="1"/>
                                            </p:txEl>
                                          </p:spTgt>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9">
                                            <p:txEl>
                                              <p:pRg st="2" end="2"/>
                                            </p:txEl>
                                          </p:spTgt>
                                        </p:tgtEl>
                                        <p:attrNameLst>
                                          <p:attrName>style.visibility</p:attrName>
                                        </p:attrNameLst>
                                      </p:cBhvr>
                                      <p:to>
                                        <p:strVal val="visible"/>
                                      </p:to>
                                    </p:set>
                                    <p:animEffect transition="in" filter="fade">
                                      <p:cBhvr>
                                        <p:cTn id="128" dur="500"/>
                                        <p:tgtEl>
                                          <p:spTgt spid="69">
                                            <p:txEl>
                                              <p:pRg st="2" end="2"/>
                                            </p:txEl>
                                          </p:spTgt>
                                        </p:tgtEl>
                                      </p:cBhvr>
                                    </p:animEffect>
                                  </p:childTnLst>
                                </p:cTn>
                              </p:par>
                            </p:childTnLst>
                          </p:cTn>
                        </p:par>
                        <p:par>
                          <p:cTn id="129" fill="hold">
                            <p:stCondLst>
                              <p:cond delay="500"/>
                            </p:stCondLst>
                            <p:childTnLst>
                              <p:par>
                                <p:cTn id="130" presetID="10" presetClass="entr" presetSubtype="0" fill="hold" nodeType="after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fade">
                                      <p:cBhvr>
                                        <p:cTn id="132" dur="5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9">
                                            <p:txEl>
                                              <p:pRg st="3" end="3"/>
                                            </p:txEl>
                                          </p:spTgt>
                                        </p:tgtEl>
                                        <p:attrNameLst>
                                          <p:attrName>style.visibility</p:attrName>
                                        </p:attrNameLst>
                                      </p:cBhvr>
                                      <p:to>
                                        <p:strVal val="visible"/>
                                      </p:to>
                                    </p:set>
                                    <p:animEffect transition="in" filter="fade">
                                      <p:cBhvr>
                                        <p:cTn id="137" dur="500"/>
                                        <p:tgtEl>
                                          <p:spTgt spid="69">
                                            <p:txEl>
                                              <p:pRg st="3" end="3"/>
                                            </p:txEl>
                                          </p:spTgt>
                                        </p:tgtEl>
                                      </p:cBhvr>
                                    </p:animEffect>
                                  </p:childTnLst>
                                </p:cTn>
                              </p:par>
                            </p:childTnLst>
                          </p:cTn>
                        </p:par>
                        <p:par>
                          <p:cTn id="138" fill="hold">
                            <p:stCondLst>
                              <p:cond delay="500"/>
                            </p:stCondLst>
                            <p:childTnLst>
                              <p:par>
                                <p:cTn id="139" presetID="10" presetClass="entr" presetSubtype="0" fill="hold" nodeType="after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fade">
                                      <p:cBhvr>
                                        <p:cTn id="141" dur="500"/>
                                        <p:tgtEl>
                                          <p:spTgt spid="39"/>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69">
                                            <p:txEl>
                                              <p:pRg st="4" end="4"/>
                                            </p:txEl>
                                          </p:spTgt>
                                        </p:tgtEl>
                                        <p:attrNameLst>
                                          <p:attrName>style.visibility</p:attrName>
                                        </p:attrNameLst>
                                      </p:cBhvr>
                                      <p:to>
                                        <p:strVal val="visible"/>
                                      </p:to>
                                    </p:set>
                                    <p:animEffect transition="in" filter="fade">
                                      <p:cBhvr>
                                        <p:cTn id="146" dur="500"/>
                                        <p:tgtEl>
                                          <p:spTgt spid="69">
                                            <p:txEl>
                                              <p:pRg st="4" end="4"/>
                                            </p:txEl>
                                          </p:spTgt>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9">
                                            <p:txEl>
                                              <p:pRg st="5" end="5"/>
                                            </p:txEl>
                                          </p:spTgt>
                                        </p:tgtEl>
                                        <p:attrNameLst>
                                          <p:attrName>style.visibility</p:attrName>
                                        </p:attrNameLst>
                                      </p:cBhvr>
                                      <p:to>
                                        <p:strVal val="visible"/>
                                      </p:to>
                                    </p:set>
                                    <p:animEffect transition="in" filter="fade">
                                      <p:cBhvr>
                                        <p:cTn id="149" dur="500"/>
                                        <p:tgtEl>
                                          <p:spTgt spid="69">
                                            <p:txEl>
                                              <p:pRg st="5" end="5"/>
                                            </p:txEl>
                                          </p:spTgt>
                                        </p:tgtEl>
                                      </p:cBhvr>
                                    </p:animEffect>
                                  </p:childTnLst>
                                </p:cTn>
                              </p:par>
                            </p:childTnLst>
                          </p:cTn>
                        </p:par>
                        <p:par>
                          <p:cTn id="150" fill="hold">
                            <p:stCondLst>
                              <p:cond delay="500"/>
                            </p:stCondLst>
                            <p:childTnLst>
                              <p:par>
                                <p:cTn id="151" presetID="10"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500"/>
                                        <p:tgtEl>
                                          <p:spTgt spid="4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69">
                                            <p:txEl>
                                              <p:pRg st="6" end="6"/>
                                            </p:txEl>
                                          </p:spTgt>
                                        </p:tgtEl>
                                        <p:attrNameLst>
                                          <p:attrName>style.visibility</p:attrName>
                                        </p:attrNameLst>
                                      </p:cBhvr>
                                      <p:to>
                                        <p:strVal val="visible"/>
                                      </p:to>
                                    </p:set>
                                    <p:animEffect transition="in" filter="fade">
                                      <p:cBhvr>
                                        <p:cTn id="158" dur="500"/>
                                        <p:tgtEl>
                                          <p:spTgt spid="69">
                                            <p:txEl>
                                              <p:pRg st="6" end="6"/>
                                            </p:txEl>
                                          </p:spTgt>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69">
                                            <p:txEl>
                                              <p:pRg st="7" end="7"/>
                                            </p:txEl>
                                          </p:spTgt>
                                        </p:tgtEl>
                                        <p:attrNameLst>
                                          <p:attrName>style.visibility</p:attrName>
                                        </p:attrNameLst>
                                      </p:cBhvr>
                                      <p:to>
                                        <p:strVal val="visible"/>
                                      </p:to>
                                    </p:set>
                                    <p:animEffect transition="in" filter="fade">
                                      <p:cBhvr>
                                        <p:cTn id="161" dur="500"/>
                                        <p:tgtEl>
                                          <p:spTgt spid="69">
                                            <p:txEl>
                                              <p:pRg st="7" end="7"/>
                                            </p:txEl>
                                          </p:spTgt>
                                        </p:tgtEl>
                                      </p:cBhvr>
                                    </p:animEffect>
                                  </p:childTnLst>
                                </p:cTn>
                              </p:par>
                            </p:childTnLst>
                          </p:cTn>
                        </p:par>
                        <p:par>
                          <p:cTn id="162" fill="hold">
                            <p:stCondLst>
                              <p:cond delay="500"/>
                            </p:stCondLst>
                            <p:childTnLst>
                              <p:par>
                                <p:cTn id="163" presetID="10" presetClass="entr" presetSubtype="0" fill="hold" nodeType="after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fade">
                                      <p:cBhvr>
                                        <p:cTn id="165" dur="500"/>
                                        <p:tgtEl>
                                          <p:spTgt spid="41"/>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69">
                                            <p:txEl>
                                              <p:pRg st="8" end="8"/>
                                            </p:txEl>
                                          </p:spTgt>
                                        </p:tgtEl>
                                        <p:attrNameLst>
                                          <p:attrName>style.visibility</p:attrName>
                                        </p:attrNameLst>
                                      </p:cBhvr>
                                      <p:to>
                                        <p:strVal val="visible"/>
                                      </p:to>
                                    </p:set>
                                    <p:animEffect transition="in" filter="fade">
                                      <p:cBhvr>
                                        <p:cTn id="170" dur="500"/>
                                        <p:tgtEl>
                                          <p:spTgt spid="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4857-C240-CC16-4116-8E1BECB39975}"/>
              </a:ext>
            </a:extLst>
          </p:cNvPr>
          <p:cNvSpPr>
            <a:spLocks noGrp="1"/>
          </p:cNvSpPr>
          <p:nvPr>
            <p:ph type="title"/>
          </p:nvPr>
        </p:nvSpPr>
        <p:spPr/>
        <p:txBody>
          <a:bodyPr/>
          <a:lstStyle/>
          <a:p>
            <a:r>
              <a:rPr lang="en-US" sz="2800" dirty="0"/>
              <a:t>Medicare Advantage continues to</a:t>
            </a:r>
            <a:br>
              <a:rPr lang="en-US" dirty="0"/>
            </a:br>
            <a:r>
              <a:rPr lang="en-US" dirty="0"/>
              <a:t>Take Over Medicare</a:t>
            </a:r>
          </a:p>
        </p:txBody>
      </p:sp>
      <p:graphicFrame>
        <p:nvGraphicFramePr>
          <p:cNvPr id="5" name="Content Placeholder 4">
            <a:extLst>
              <a:ext uri="{FF2B5EF4-FFF2-40B4-BE49-F238E27FC236}">
                <a16:creationId xmlns:a16="http://schemas.microsoft.com/office/drawing/2014/main" id="{9A75A7FC-9ABE-B5B2-D182-FB96A06CBCA2}"/>
              </a:ext>
            </a:extLst>
          </p:cNvPr>
          <p:cNvGraphicFramePr>
            <a:graphicFrameLocks noGrp="1"/>
          </p:cNvGraphicFramePr>
          <p:nvPr>
            <p:ph idx="1"/>
            <p:extLst>
              <p:ext uri="{D42A27DB-BD31-4B8C-83A1-F6EECF244321}">
                <p14:modId xmlns:p14="http://schemas.microsoft.com/office/powerpoint/2010/main" val="838477480"/>
              </p:ext>
            </p:extLst>
          </p:nvPr>
        </p:nvGraphicFramePr>
        <p:xfrm>
          <a:off x="2305878" y="1285461"/>
          <a:ext cx="9435548" cy="472005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BA55648A-B13E-1A3C-D847-8E4BA542B91C}"/>
              </a:ext>
            </a:extLst>
          </p:cNvPr>
          <p:cNvSpPr>
            <a:spLocks noGrp="1"/>
          </p:cNvSpPr>
          <p:nvPr>
            <p:ph type="body" idx="10"/>
          </p:nvPr>
        </p:nvSpPr>
        <p:spPr>
          <a:xfrm>
            <a:off x="0" y="6016753"/>
            <a:ext cx="8495414" cy="841248"/>
          </a:xfrm>
        </p:spPr>
        <p:txBody>
          <a:bodyPr/>
          <a:lstStyle/>
          <a:p>
            <a:pPr>
              <a:lnSpc>
                <a:spcPct val="100000"/>
              </a:lnSpc>
              <a:spcBef>
                <a:spcPts val="0"/>
              </a:spcBef>
            </a:pPr>
            <a:r>
              <a:rPr lang="en-US" dirty="0"/>
              <a:t>https://</a:t>
            </a:r>
            <a:r>
              <a:rPr lang="en-US" dirty="0" err="1"/>
              <a:t>www.medpac.gov</a:t>
            </a:r>
            <a:r>
              <a:rPr lang="en-US" dirty="0"/>
              <a:t>/wp-content/uploads/2023/03/Ch11_Mar23_MedPAC_Report_To_Congress_SEC.pdfaccessed March 19 2023</a:t>
            </a:r>
          </a:p>
          <a:p>
            <a:pPr>
              <a:lnSpc>
                <a:spcPct val="100000"/>
              </a:lnSpc>
              <a:spcBef>
                <a:spcPts val="0"/>
              </a:spcBef>
            </a:pPr>
            <a:r>
              <a:rPr lang="en-US" dirty="0"/>
              <a:t> https://</a:t>
            </a:r>
            <a:r>
              <a:rPr lang="en-US" dirty="0" err="1"/>
              <a:t>bettermedicarealliance.org</a:t>
            </a:r>
            <a:r>
              <a:rPr lang="en-US" dirty="0"/>
              <a:t>/wp-content/uploads/2022/01/final_2022_house_ma_letter_.pdf</a:t>
            </a:r>
          </a:p>
        </p:txBody>
      </p:sp>
      <p:sp>
        <p:nvSpPr>
          <p:cNvPr id="6" name="TextBox 5">
            <a:extLst>
              <a:ext uri="{FF2B5EF4-FFF2-40B4-BE49-F238E27FC236}">
                <a16:creationId xmlns:a16="http://schemas.microsoft.com/office/drawing/2014/main" id="{D0BAF195-4A39-16EA-CDAE-108BD64AEE3C}"/>
              </a:ext>
            </a:extLst>
          </p:cNvPr>
          <p:cNvSpPr txBox="1"/>
          <p:nvPr/>
        </p:nvSpPr>
        <p:spPr>
          <a:xfrm>
            <a:off x="324465" y="2625213"/>
            <a:ext cx="2182761" cy="1569660"/>
          </a:xfrm>
          <a:prstGeom prst="rect">
            <a:avLst/>
          </a:prstGeom>
          <a:noFill/>
        </p:spPr>
        <p:txBody>
          <a:bodyPr wrap="square" rtlCol="0">
            <a:spAutoFit/>
          </a:bodyPr>
          <a:lstStyle/>
          <a:p>
            <a:pPr>
              <a:spcAft>
                <a:spcPts val="1200"/>
              </a:spcAft>
            </a:pPr>
            <a:r>
              <a:rPr lang="en-US" sz="2400" dirty="0">
                <a:solidFill>
                  <a:schemeClr val="bg1"/>
                </a:solidFill>
              </a:rPr>
              <a:t>Percent of Medicare beneficiaries in MA</a:t>
            </a:r>
          </a:p>
        </p:txBody>
      </p:sp>
      <p:sp>
        <p:nvSpPr>
          <p:cNvPr id="3" name="Rectangle 2">
            <a:extLst>
              <a:ext uri="{FF2B5EF4-FFF2-40B4-BE49-F238E27FC236}">
                <a16:creationId xmlns:a16="http://schemas.microsoft.com/office/drawing/2014/main" id="{953B026C-7403-F78E-3627-9D99C7284F7F}"/>
              </a:ext>
            </a:extLst>
          </p:cNvPr>
          <p:cNvSpPr/>
          <p:nvPr/>
        </p:nvSpPr>
        <p:spPr>
          <a:xfrm>
            <a:off x="2752228" y="1820207"/>
            <a:ext cx="6755027" cy="1960961"/>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82880" rtlCol="0" anchor="t" anchorCtr="0"/>
          <a:lstStyle/>
          <a:p>
            <a:pPr algn="ctr">
              <a:spcAft>
                <a:spcPts val="600"/>
              </a:spcAft>
            </a:pPr>
            <a:r>
              <a:rPr lang="en-US" sz="2000" dirty="0">
                <a:effectLst>
                  <a:outerShdw blurRad="50800" dist="38100" dir="2700000" algn="tl" rotWithShape="0">
                    <a:prstClr val="black">
                      <a:alpha val="40000"/>
                    </a:prstClr>
                  </a:outerShdw>
                </a:effectLst>
              </a:rPr>
              <a:t>2022 Letter to CMS from 346 members of Congress</a:t>
            </a:r>
          </a:p>
          <a:p>
            <a:pPr algn="ctr"/>
            <a:r>
              <a:rPr lang="en-US" sz="2000" b="1" dirty="0">
                <a:effectLst>
                  <a:outerShdw blurRad="50800" dist="38100" dir="2700000" algn="tl" rotWithShape="0">
                    <a:prstClr val="black">
                      <a:alpha val="40000"/>
                    </a:prstClr>
                  </a:outerShdw>
                </a:effectLst>
              </a:rPr>
              <a:t>“Older adults on Medicare Advantage report</a:t>
            </a:r>
          </a:p>
          <a:p>
            <a:pPr algn="ctr"/>
            <a:r>
              <a:rPr lang="en-US" sz="2800" b="1" dirty="0">
                <a:effectLst>
                  <a:outerShdw blurRad="50800" dist="38100" dir="2700000" algn="tl" rotWithShape="0">
                    <a:prstClr val="black">
                      <a:alpha val="40000"/>
                    </a:prstClr>
                  </a:outerShdw>
                </a:effectLst>
              </a:rPr>
              <a:t> consistent satisfaction with their </a:t>
            </a:r>
          </a:p>
          <a:p>
            <a:pPr algn="ctr">
              <a:spcAft>
                <a:spcPts val="600"/>
              </a:spcAft>
            </a:pPr>
            <a:r>
              <a:rPr lang="en-US" sz="2800" b="1" dirty="0">
                <a:effectLst>
                  <a:outerShdw blurRad="50800" dist="38100" dir="2700000" algn="tl" rotWithShape="0">
                    <a:prstClr val="black">
                      <a:alpha val="40000"/>
                    </a:prstClr>
                  </a:outerShdw>
                </a:effectLst>
              </a:rPr>
              <a:t>coverage and quality of care.”</a:t>
            </a:r>
          </a:p>
        </p:txBody>
      </p:sp>
      <p:sp>
        <p:nvSpPr>
          <p:cNvPr id="7" name="Rectangle 6">
            <a:extLst>
              <a:ext uri="{FF2B5EF4-FFF2-40B4-BE49-F238E27FC236}">
                <a16:creationId xmlns:a16="http://schemas.microsoft.com/office/drawing/2014/main" id="{69DD4617-BA38-1860-3913-B4E390BA486B}"/>
              </a:ext>
            </a:extLst>
          </p:cNvPr>
          <p:cNvSpPr/>
          <p:nvPr/>
        </p:nvSpPr>
        <p:spPr>
          <a:xfrm>
            <a:off x="5288692" y="3512568"/>
            <a:ext cx="5954974" cy="1868014"/>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effectLst>
                  <a:outerShdw blurRad="50800" dist="38100" dir="2700000" algn="tl" rotWithShape="0">
                    <a:prstClr val="black">
                      <a:alpha val="40000"/>
                    </a:prstClr>
                  </a:outerShdw>
                </a:effectLst>
              </a:rPr>
              <a:t>Congress might as well have said:</a:t>
            </a:r>
          </a:p>
          <a:p>
            <a:pPr algn="ctr"/>
            <a:r>
              <a:rPr lang="en-US" sz="2800" b="1" dirty="0">
                <a:effectLst>
                  <a:outerShdw blurRad="50800" dist="38100" dir="2700000" algn="tl" rotWithShape="0">
                    <a:prstClr val="black">
                      <a:alpha val="40000"/>
                    </a:prstClr>
                  </a:outerShdw>
                </a:effectLst>
              </a:rPr>
              <a:t>“The market has spoken. </a:t>
            </a:r>
          </a:p>
          <a:p>
            <a:pPr algn="ctr"/>
            <a:r>
              <a:rPr lang="en-US" sz="2400" b="1" dirty="0">
                <a:effectLst>
                  <a:outerShdw blurRad="50800" dist="38100" dir="2700000" algn="tl" rotWithShape="0">
                    <a:prstClr val="black">
                      <a:alpha val="40000"/>
                    </a:prstClr>
                  </a:outerShdw>
                </a:effectLst>
              </a:rPr>
              <a:t>MA is growing because </a:t>
            </a:r>
          </a:p>
          <a:p>
            <a:pPr algn="ctr"/>
            <a:r>
              <a:rPr lang="en-US" sz="2800" b="1" dirty="0">
                <a:effectLst>
                  <a:outerShdw blurRad="50800" dist="38100" dir="2700000" algn="tl" rotWithShape="0">
                    <a:prstClr val="black">
                      <a:alpha val="40000"/>
                    </a:prstClr>
                  </a:outerShdw>
                </a:effectLst>
              </a:rPr>
              <a:t>MA is better and seniors love it.”</a:t>
            </a:r>
          </a:p>
        </p:txBody>
      </p:sp>
    </p:spTree>
    <p:extLst>
      <p:ext uri="{BB962C8B-B14F-4D97-AF65-F5344CB8AC3E}">
        <p14:creationId xmlns:p14="http://schemas.microsoft.com/office/powerpoint/2010/main" val="33919510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fade">
                                      <p:cBhvr>
                                        <p:cTn id="26" dur="500"/>
                                        <p:tgtEl>
                                          <p:spTgt spid="7">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500"/>
                                        <p:tgtEl>
                                          <p:spTgt spid="7">
                                            <p:txEl>
                                              <p:pRg st="1" end="1"/>
                                            </p:tx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4857-C240-CC16-4116-8E1BECB39975}"/>
              </a:ext>
            </a:extLst>
          </p:cNvPr>
          <p:cNvSpPr>
            <a:spLocks noGrp="1"/>
          </p:cNvSpPr>
          <p:nvPr>
            <p:ph type="title"/>
          </p:nvPr>
        </p:nvSpPr>
        <p:spPr/>
        <p:txBody>
          <a:bodyPr/>
          <a:lstStyle/>
          <a:p>
            <a:r>
              <a:rPr lang="en-US" sz="2800" dirty="0"/>
              <a:t>Medicare Advantage continues to</a:t>
            </a:r>
            <a:br>
              <a:rPr lang="en-US" dirty="0"/>
            </a:br>
            <a:r>
              <a:rPr lang="en-US" dirty="0"/>
              <a:t>Take Over Medicare</a:t>
            </a:r>
          </a:p>
        </p:txBody>
      </p:sp>
      <p:sp>
        <p:nvSpPr>
          <p:cNvPr id="9" name="Text Placeholder 8">
            <a:extLst>
              <a:ext uri="{FF2B5EF4-FFF2-40B4-BE49-F238E27FC236}">
                <a16:creationId xmlns:a16="http://schemas.microsoft.com/office/drawing/2014/main" id="{430ED9A3-F246-82FF-3AF7-5AC830AB3F90}"/>
              </a:ext>
            </a:extLst>
          </p:cNvPr>
          <p:cNvSpPr>
            <a:spLocks noGrp="1"/>
          </p:cNvSpPr>
          <p:nvPr>
            <p:ph type="body" idx="10"/>
          </p:nvPr>
        </p:nvSpPr>
        <p:spPr/>
        <p:txBody>
          <a:bodyPr/>
          <a:lstStyle/>
          <a:p>
            <a:r>
              <a:rPr lang="en-US" dirty="0"/>
              <a:t>https://</a:t>
            </a:r>
            <a:r>
              <a:rPr lang="en-US" dirty="0" err="1"/>
              <a:t>www.healthaffairs.org</a:t>
            </a:r>
            <a:r>
              <a:rPr lang="en-US" dirty="0"/>
              <a:t>/do/10.1377/forefront.20220602.413644 Accessed June 8 2022</a:t>
            </a:r>
          </a:p>
        </p:txBody>
      </p:sp>
      <p:sp>
        <p:nvSpPr>
          <p:cNvPr id="10" name="TextBox 9">
            <a:extLst>
              <a:ext uri="{FF2B5EF4-FFF2-40B4-BE49-F238E27FC236}">
                <a16:creationId xmlns:a16="http://schemas.microsoft.com/office/drawing/2014/main" id="{8D6B7854-1958-DD92-B0F9-AD67A62CA826}"/>
              </a:ext>
            </a:extLst>
          </p:cNvPr>
          <p:cNvSpPr txBox="1"/>
          <p:nvPr/>
        </p:nvSpPr>
        <p:spPr>
          <a:xfrm>
            <a:off x="838200" y="1926260"/>
            <a:ext cx="7583214" cy="3216265"/>
          </a:xfrm>
          <a:prstGeom prst="rect">
            <a:avLst/>
          </a:prstGeom>
          <a:noFill/>
        </p:spPr>
        <p:txBody>
          <a:bodyPr wrap="square" rtlCol="0">
            <a:spAutoFit/>
          </a:bodyPr>
          <a:lstStyle/>
          <a:p>
            <a:r>
              <a:rPr lang="en-US" sz="2800" dirty="0">
                <a:solidFill>
                  <a:schemeClr val="bg1"/>
                </a:solidFill>
              </a:rPr>
              <a:t>“If an ice cream firm can offer ice cream for free because of a subsidy, </a:t>
            </a:r>
          </a:p>
          <a:p>
            <a:pPr>
              <a:spcAft>
                <a:spcPts val="1800"/>
              </a:spcAft>
            </a:pPr>
            <a:r>
              <a:rPr lang="en-US" sz="2800" dirty="0">
                <a:solidFill>
                  <a:schemeClr val="bg1"/>
                </a:solidFill>
              </a:rPr>
              <a:t>its market share will of course grow against firms that charge for ice cream. </a:t>
            </a:r>
          </a:p>
          <a:p>
            <a:pPr algn="ctr"/>
            <a:r>
              <a:rPr lang="en-US" sz="3600" b="1" dirty="0">
                <a:solidFill>
                  <a:schemeClr val="bg1"/>
                </a:solidFill>
              </a:rPr>
              <a:t>The cause is not </a:t>
            </a:r>
            <a:r>
              <a:rPr lang="en-US" sz="3600" b="1" i="1" dirty="0">
                <a:solidFill>
                  <a:srgbClr val="FFFF00"/>
                </a:solidFill>
              </a:rPr>
              <a:t>better</a:t>
            </a:r>
            <a:r>
              <a:rPr lang="en-US" sz="3600" b="1" dirty="0">
                <a:solidFill>
                  <a:schemeClr val="bg1"/>
                </a:solidFill>
              </a:rPr>
              <a:t> ice cream; </a:t>
            </a:r>
          </a:p>
          <a:p>
            <a:pPr algn="ctr">
              <a:spcAft>
                <a:spcPts val="1200"/>
              </a:spcAft>
            </a:pPr>
            <a:r>
              <a:rPr lang="en-US" sz="4000" b="1" dirty="0">
                <a:solidFill>
                  <a:schemeClr val="bg1"/>
                </a:solidFill>
              </a:rPr>
              <a:t>it is </a:t>
            </a:r>
            <a:r>
              <a:rPr lang="en-US" sz="4000" b="1" i="1" dirty="0">
                <a:solidFill>
                  <a:srgbClr val="FFFF00"/>
                </a:solidFill>
              </a:rPr>
              <a:t>free</a:t>
            </a:r>
            <a:r>
              <a:rPr lang="en-US" sz="4000" b="1" dirty="0">
                <a:solidFill>
                  <a:schemeClr val="bg1"/>
                </a:solidFill>
              </a:rPr>
              <a:t> ice cream.”</a:t>
            </a:r>
          </a:p>
        </p:txBody>
      </p:sp>
      <p:pic>
        <p:nvPicPr>
          <p:cNvPr id="11" name="Picture 2" descr="Don Berwick: I have growing confidence in NHS's ability to deliver change |  Healthcare Network | The Guardian">
            <a:extLst>
              <a:ext uri="{FF2B5EF4-FFF2-40B4-BE49-F238E27FC236}">
                <a16:creationId xmlns:a16="http://schemas.microsoft.com/office/drawing/2014/main" id="{FE3254F5-EE77-2EE2-43F2-7EA01FC5169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74822" y="1808474"/>
            <a:ext cx="2770791" cy="346248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6640110-0AC5-510A-8BD6-2FBF1F0678C3}"/>
              </a:ext>
            </a:extLst>
          </p:cNvPr>
          <p:cNvSpPr txBox="1"/>
          <p:nvPr/>
        </p:nvSpPr>
        <p:spPr>
          <a:xfrm>
            <a:off x="8920935" y="5270960"/>
            <a:ext cx="2478564" cy="461665"/>
          </a:xfrm>
          <a:prstGeom prst="rect">
            <a:avLst/>
          </a:prstGeom>
          <a:noFill/>
        </p:spPr>
        <p:txBody>
          <a:bodyPr wrap="none" rtlCol="0">
            <a:spAutoFit/>
          </a:bodyPr>
          <a:lstStyle/>
          <a:p>
            <a:pPr algn="ctr">
              <a:spcAft>
                <a:spcPts val="1200"/>
              </a:spcAft>
            </a:pPr>
            <a:r>
              <a:rPr lang="en-US" sz="2400" dirty="0">
                <a:solidFill>
                  <a:schemeClr val="bg1"/>
                </a:solidFill>
              </a:rPr>
              <a:t>Don Berwick MD</a:t>
            </a:r>
          </a:p>
        </p:txBody>
      </p:sp>
    </p:spTree>
    <p:extLst>
      <p:ext uri="{BB962C8B-B14F-4D97-AF65-F5344CB8AC3E}">
        <p14:creationId xmlns:p14="http://schemas.microsoft.com/office/powerpoint/2010/main" val="33542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50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D0F479A6-CBC9-815D-92D2-DCD28DE1F8BB}"/>
              </a:ext>
            </a:extLst>
          </p:cNvPr>
          <p:cNvGraphicFramePr>
            <a:graphicFrameLocks noGrp="1"/>
          </p:cNvGraphicFramePr>
          <p:nvPr/>
        </p:nvGraphicFramePr>
        <p:xfrm>
          <a:off x="2656699" y="1760219"/>
          <a:ext cx="8908621" cy="3831022"/>
        </p:xfrm>
        <a:graphic>
          <a:graphicData uri="http://schemas.openxmlformats.org/drawingml/2006/table">
            <a:tbl>
              <a:tblPr>
                <a:tableStyleId>{5C22544A-7EE6-4342-B048-85BDC9FD1C3A}</a:tableStyleId>
              </a:tblPr>
              <a:tblGrid>
                <a:gridCol w="8908621">
                  <a:extLst>
                    <a:ext uri="{9D8B030D-6E8A-4147-A177-3AD203B41FA5}">
                      <a16:colId xmlns:a16="http://schemas.microsoft.com/office/drawing/2014/main" val="2431726150"/>
                    </a:ext>
                  </a:extLst>
                </a:gridCol>
              </a:tblGrid>
              <a:tr h="42631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503005374"/>
                  </a:ext>
                </a:extLst>
              </a:tr>
              <a:tr h="42631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3120005582"/>
                  </a:ext>
                </a:extLst>
              </a:tr>
              <a:tr h="42631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605216570"/>
                  </a:ext>
                </a:extLst>
              </a:tr>
              <a:tr h="42631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1821303837"/>
                  </a:ext>
                </a:extLst>
              </a:tr>
              <a:tr h="42047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2099718721"/>
                  </a:ext>
                </a:extLst>
              </a:tr>
              <a:tr h="426318">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847285646"/>
                  </a:ext>
                </a:extLst>
              </a:tr>
              <a:tr h="42631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4022109515"/>
                  </a:ext>
                </a:extLst>
              </a:tr>
              <a:tr h="426318">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extLst>
                  <a:ext uri="{0D108BD9-81ED-4DB2-BD59-A6C34878D82A}">
                    <a16:rowId xmlns:a16="http://schemas.microsoft.com/office/drawing/2014/main" val="1499816720"/>
                  </a:ext>
                </a:extLst>
              </a:tr>
              <a:tr h="426318">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48280626"/>
                  </a:ext>
                </a:extLst>
              </a:tr>
            </a:tbl>
          </a:graphicData>
        </a:graphic>
      </p:graphicFrame>
      <p:sp>
        <p:nvSpPr>
          <p:cNvPr id="2" name="Title 1">
            <a:extLst>
              <a:ext uri="{FF2B5EF4-FFF2-40B4-BE49-F238E27FC236}">
                <a16:creationId xmlns:a16="http://schemas.microsoft.com/office/drawing/2014/main" id="{0444935E-1EA0-A11D-6E87-64CD745AFB31}"/>
              </a:ext>
            </a:extLst>
          </p:cNvPr>
          <p:cNvSpPr>
            <a:spLocks noGrp="1"/>
          </p:cNvSpPr>
          <p:nvPr>
            <p:ph type="title"/>
          </p:nvPr>
        </p:nvSpPr>
        <p:spPr>
          <a:xfrm>
            <a:off x="838199" y="365125"/>
            <a:ext cx="10817229" cy="1325563"/>
          </a:xfrm>
        </p:spPr>
        <p:txBody>
          <a:bodyPr>
            <a:normAutofit/>
          </a:bodyPr>
          <a:lstStyle/>
          <a:p>
            <a:r>
              <a:rPr lang="en-US" sz="2800" dirty="0"/>
              <a:t>Medicare has been consistently </a:t>
            </a:r>
            <a:br>
              <a:rPr lang="en-US" sz="3200" dirty="0"/>
            </a:br>
            <a:r>
              <a:rPr lang="en-US" dirty="0"/>
              <a:t>Overpaying Medicare Advantage</a:t>
            </a:r>
            <a:endParaRPr lang="en-US" sz="3200" dirty="0"/>
          </a:p>
        </p:txBody>
      </p:sp>
      <p:sp>
        <p:nvSpPr>
          <p:cNvPr id="4" name="Text Placeholder 3">
            <a:extLst>
              <a:ext uri="{FF2B5EF4-FFF2-40B4-BE49-F238E27FC236}">
                <a16:creationId xmlns:a16="http://schemas.microsoft.com/office/drawing/2014/main" id="{5714452B-1014-9FA6-F642-67B13309D807}"/>
              </a:ext>
            </a:extLst>
          </p:cNvPr>
          <p:cNvSpPr>
            <a:spLocks noGrp="1"/>
          </p:cNvSpPr>
          <p:nvPr>
            <p:ph type="body" idx="10"/>
          </p:nvPr>
        </p:nvSpPr>
        <p:spPr/>
        <p:txBody>
          <a:bodyPr/>
          <a:lstStyle/>
          <a:p>
            <a:pPr>
              <a:lnSpc>
                <a:spcPct val="100000"/>
              </a:lnSpc>
              <a:spcBef>
                <a:spcPts val="0"/>
              </a:spcBef>
            </a:pPr>
            <a:r>
              <a:rPr lang="en-US" dirty="0"/>
              <a:t>https://</a:t>
            </a:r>
            <a:r>
              <a:rPr lang="en-US" dirty="0" err="1"/>
              <a:t>www.medpac.gov</a:t>
            </a:r>
            <a:r>
              <a:rPr lang="en-US" dirty="0"/>
              <a:t>/wp-content/uploads/2023/03/Mar23_MedPAC_Report_To_Congress_SEC.pdf</a:t>
            </a:r>
          </a:p>
          <a:p>
            <a:pPr>
              <a:lnSpc>
                <a:spcPct val="100000"/>
              </a:lnSpc>
              <a:spcBef>
                <a:spcPts val="0"/>
              </a:spcBef>
            </a:pPr>
            <a:r>
              <a:rPr lang="en-US" dirty="0"/>
              <a:t>Pg 344 Fig 11-4. Accessed Mar 27 2023</a:t>
            </a:r>
          </a:p>
        </p:txBody>
      </p:sp>
      <p:sp>
        <p:nvSpPr>
          <p:cNvPr id="7" name="TextBox 6">
            <a:extLst>
              <a:ext uri="{FF2B5EF4-FFF2-40B4-BE49-F238E27FC236}">
                <a16:creationId xmlns:a16="http://schemas.microsoft.com/office/drawing/2014/main" id="{17821B5A-7C2A-1B90-F051-28547088D711}"/>
              </a:ext>
            </a:extLst>
          </p:cNvPr>
          <p:cNvSpPr txBox="1"/>
          <p:nvPr/>
        </p:nvSpPr>
        <p:spPr>
          <a:xfrm>
            <a:off x="152402" y="2371725"/>
            <a:ext cx="1990724" cy="1323439"/>
          </a:xfrm>
          <a:prstGeom prst="rect">
            <a:avLst/>
          </a:prstGeom>
          <a:noFill/>
        </p:spPr>
        <p:txBody>
          <a:bodyPr wrap="square" rtlCol="0">
            <a:spAutoFit/>
          </a:bodyPr>
          <a:lstStyle/>
          <a:p>
            <a:pPr>
              <a:spcAft>
                <a:spcPts val="1200"/>
              </a:spcAft>
            </a:pPr>
            <a:r>
              <a:rPr lang="en-US" sz="2000" dirty="0">
                <a:solidFill>
                  <a:schemeClr val="bg1"/>
                </a:solidFill>
              </a:rPr>
              <a:t>MA payments as a % above FFS Medicare spending</a:t>
            </a:r>
          </a:p>
        </p:txBody>
      </p:sp>
      <p:graphicFrame>
        <p:nvGraphicFramePr>
          <p:cNvPr id="9" name="Table 9">
            <a:extLst>
              <a:ext uri="{FF2B5EF4-FFF2-40B4-BE49-F238E27FC236}">
                <a16:creationId xmlns:a16="http://schemas.microsoft.com/office/drawing/2014/main" id="{0E5709C9-19BF-4B73-71E8-42184CA97376}"/>
              </a:ext>
            </a:extLst>
          </p:cNvPr>
          <p:cNvGraphicFramePr>
            <a:graphicFrameLocks noGrp="1"/>
          </p:cNvGraphicFramePr>
          <p:nvPr/>
        </p:nvGraphicFramePr>
        <p:xfrm>
          <a:off x="1263008" y="1581665"/>
          <a:ext cx="1387475" cy="4140960"/>
        </p:xfrm>
        <a:graphic>
          <a:graphicData uri="http://schemas.openxmlformats.org/drawingml/2006/table">
            <a:tbl>
              <a:tblPr>
                <a:tableStyleId>{5C22544A-7EE6-4342-B048-85BDC9FD1C3A}</a:tableStyleId>
              </a:tblPr>
              <a:tblGrid>
                <a:gridCol w="1387475">
                  <a:extLst>
                    <a:ext uri="{9D8B030D-6E8A-4147-A177-3AD203B41FA5}">
                      <a16:colId xmlns:a16="http://schemas.microsoft.com/office/drawing/2014/main" val="1767486048"/>
                    </a:ext>
                  </a:extLst>
                </a:gridCol>
              </a:tblGrid>
              <a:tr h="414096">
                <a:tc>
                  <a:txBody>
                    <a:bodyPr/>
                    <a:lstStyle/>
                    <a:p>
                      <a:pPr algn="r"/>
                      <a:r>
                        <a:rPr lang="en-US" sz="2000" dirty="0">
                          <a:solidFill>
                            <a:schemeClr val="bg1"/>
                          </a:solidFill>
                        </a:rPr>
                        <a:t>18%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2979801"/>
                  </a:ext>
                </a:extLst>
              </a:tr>
              <a:tr h="414096">
                <a:tc>
                  <a:txBody>
                    <a:bodyPr/>
                    <a:lstStyle/>
                    <a:p>
                      <a:pPr algn="r"/>
                      <a:r>
                        <a:rPr lang="en-US" sz="2000" dirty="0">
                          <a:solidFill>
                            <a:schemeClr val="bg1"/>
                          </a:solidFill>
                        </a:rPr>
                        <a:t>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561562"/>
                  </a:ext>
                </a:extLst>
              </a:tr>
              <a:tr h="414096">
                <a:tc>
                  <a:txBody>
                    <a:bodyPr/>
                    <a:lstStyle/>
                    <a:p>
                      <a:pPr algn="r"/>
                      <a:r>
                        <a:rPr lang="en-US" sz="2000" dirty="0">
                          <a:solidFill>
                            <a:schemeClr val="bg1"/>
                          </a:solidFill>
                        </a:rPr>
                        <a:t>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8529398"/>
                  </a:ext>
                </a:extLst>
              </a:tr>
              <a:tr h="414096">
                <a:tc>
                  <a:txBody>
                    <a:bodyPr/>
                    <a:lstStyle/>
                    <a:p>
                      <a:pPr algn="r"/>
                      <a:r>
                        <a:rPr lang="en-US" sz="2000" dirty="0">
                          <a:solidFill>
                            <a:schemeClr val="bg1"/>
                          </a:solidFill>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9332440"/>
                  </a:ext>
                </a:extLst>
              </a:tr>
              <a:tr h="414096">
                <a:tc>
                  <a:txBody>
                    <a:bodyPr/>
                    <a:lstStyle/>
                    <a:p>
                      <a:pPr algn="r"/>
                      <a:r>
                        <a:rPr lang="en-US" sz="2000" dirty="0">
                          <a:solidFill>
                            <a:schemeClr val="bg1"/>
                          </a:solidFill>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6049036"/>
                  </a:ext>
                </a:extLst>
              </a:tr>
              <a:tr h="414096">
                <a:tc>
                  <a:txBody>
                    <a:bodyPr/>
                    <a:lstStyle/>
                    <a:p>
                      <a:pPr algn="r"/>
                      <a:r>
                        <a:rPr lang="en-US" sz="2000" dirty="0">
                          <a:solidFill>
                            <a:schemeClr val="bg1"/>
                          </a:solidFill>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0542365"/>
                  </a:ext>
                </a:extLst>
              </a:tr>
              <a:tr h="414096">
                <a:tc>
                  <a:txBody>
                    <a:bodyPr/>
                    <a:lstStyle/>
                    <a:p>
                      <a:pPr algn="r"/>
                      <a:r>
                        <a:rPr lang="en-US" sz="2000" dirty="0">
                          <a:solidFill>
                            <a:schemeClr val="bg1"/>
                          </a:solidFill>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8675313"/>
                  </a:ext>
                </a:extLst>
              </a:tr>
              <a:tr h="414096">
                <a:tc>
                  <a:txBody>
                    <a:bodyPr/>
                    <a:lstStyle/>
                    <a:p>
                      <a:pPr algn="r"/>
                      <a:r>
                        <a:rPr lang="en-US" sz="2000" dirty="0">
                          <a:solidFill>
                            <a:schemeClr val="bg1"/>
                          </a:solidFill>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6969465"/>
                  </a:ext>
                </a:extLst>
              </a:tr>
              <a:tr h="414096">
                <a:tc>
                  <a:txBody>
                    <a:bodyPr/>
                    <a:lstStyle/>
                    <a:p>
                      <a:pPr algn="r"/>
                      <a:r>
                        <a:rPr lang="en-US" sz="2000" dirty="0">
                          <a:solidFill>
                            <a:schemeClr val="bg1"/>
                          </a:solidFill>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7585871"/>
                  </a:ext>
                </a:extLst>
              </a:tr>
              <a:tr h="414096">
                <a:tc>
                  <a:txBody>
                    <a:bodyPr/>
                    <a:lstStyle/>
                    <a:p>
                      <a:pPr algn="r"/>
                      <a:r>
                        <a:rPr lang="en-US" sz="2000" dirty="0">
                          <a:solidFill>
                            <a:schemeClr val="bg1"/>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5232259"/>
                  </a:ext>
                </a:extLst>
              </a:tr>
            </a:tbl>
          </a:graphicData>
        </a:graphic>
      </p:graphicFrame>
      <p:graphicFrame>
        <p:nvGraphicFramePr>
          <p:cNvPr id="10" name="Table 10">
            <a:extLst>
              <a:ext uri="{FF2B5EF4-FFF2-40B4-BE49-F238E27FC236}">
                <a16:creationId xmlns:a16="http://schemas.microsoft.com/office/drawing/2014/main" id="{206D61B9-D869-8FD8-0A5B-987A24C4D5E1}"/>
              </a:ext>
            </a:extLst>
          </p:cNvPr>
          <p:cNvGraphicFramePr>
            <a:graphicFrameLocks noGrp="1"/>
          </p:cNvGraphicFramePr>
          <p:nvPr/>
        </p:nvGraphicFramePr>
        <p:xfrm>
          <a:off x="2113000" y="5618578"/>
          <a:ext cx="9258220" cy="370840"/>
        </p:xfrm>
        <a:graphic>
          <a:graphicData uri="http://schemas.openxmlformats.org/drawingml/2006/table">
            <a:tbl>
              <a:tblPr firstRow="1" bandRow="1">
                <a:tableStyleId>{5C22544A-7EE6-4342-B048-85BDC9FD1C3A}</a:tableStyleId>
              </a:tblPr>
              <a:tblGrid>
                <a:gridCol w="925822">
                  <a:extLst>
                    <a:ext uri="{9D8B030D-6E8A-4147-A177-3AD203B41FA5}">
                      <a16:colId xmlns:a16="http://schemas.microsoft.com/office/drawing/2014/main" val="253975347"/>
                    </a:ext>
                  </a:extLst>
                </a:gridCol>
                <a:gridCol w="925822">
                  <a:extLst>
                    <a:ext uri="{9D8B030D-6E8A-4147-A177-3AD203B41FA5}">
                      <a16:colId xmlns:a16="http://schemas.microsoft.com/office/drawing/2014/main" val="4109162284"/>
                    </a:ext>
                  </a:extLst>
                </a:gridCol>
                <a:gridCol w="925822">
                  <a:extLst>
                    <a:ext uri="{9D8B030D-6E8A-4147-A177-3AD203B41FA5}">
                      <a16:colId xmlns:a16="http://schemas.microsoft.com/office/drawing/2014/main" val="3400757197"/>
                    </a:ext>
                  </a:extLst>
                </a:gridCol>
                <a:gridCol w="925822">
                  <a:extLst>
                    <a:ext uri="{9D8B030D-6E8A-4147-A177-3AD203B41FA5}">
                      <a16:colId xmlns:a16="http://schemas.microsoft.com/office/drawing/2014/main" val="1023737696"/>
                    </a:ext>
                  </a:extLst>
                </a:gridCol>
                <a:gridCol w="925822">
                  <a:extLst>
                    <a:ext uri="{9D8B030D-6E8A-4147-A177-3AD203B41FA5}">
                      <a16:colId xmlns:a16="http://schemas.microsoft.com/office/drawing/2014/main" val="606970680"/>
                    </a:ext>
                  </a:extLst>
                </a:gridCol>
                <a:gridCol w="925822">
                  <a:extLst>
                    <a:ext uri="{9D8B030D-6E8A-4147-A177-3AD203B41FA5}">
                      <a16:colId xmlns:a16="http://schemas.microsoft.com/office/drawing/2014/main" val="1118154063"/>
                    </a:ext>
                  </a:extLst>
                </a:gridCol>
                <a:gridCol w="925822">
                  <a:extLst>
                    <a:ext uri="{9D8B030D-6E8A-4147-A177-3AD203B41FA5}">
                      <a16:colId xmlns:a16="http://schemas.microsoft.com/office/drawing/2014/main" val="805610518"/>
                    </a:ext>
                  </a:extLst>
                </a:gridCol>
                <a:gridCol w="925822">
                  <a:extLst>
                    <a:ext uri="{9D8B030D-6E8A-4147-A177-3AD203B41FA5}">
                      <a16:colId xmlns:a16="http://schemas.microsoft.com/office/drawing/2014/main" val="3048494778"/>
                    </a:ext>
                  </a:extLst>
                </a:gridCol>
                <a:gridCol w="925822">
                  <a:extLst>
                    <a:ext uri="{9D8B030D-6E8A-4147-A177-3AD203B41FA5}">
                      <a16:colId xmlns:a16="http://schemas.microsoft.com/office/drawing/2014/main" val="1027494523"/>
                    </a:ext>
                  </a:extLst>
                </a:gridCol>
                <a:gridCol w="925822">
                  <a:extLst>
                    <a:ext uri="{9D8B030D-6E8A-4147-A177-3AD203B41FA5}">
                      <a16:colId xmlns:a16="http://schemas.microsoft.com/office/drawing/2014/main" val="116438869"/>
                    </a:ext>
                  </a:extLst>
                </a:gridCol>
              </a:tblGrid>
              <a:tr h="370840">
                <a:tc>
                  <a:txBody>
                    <a:bodyPr/>
                    <a:lstStyle/>
                    <a:p>
                      <a:pPr algn="r"/>
                      <a:r>
                        <a:rPr lang="en-US" b="0" dirty="0"/>
                        <a:t>2004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2006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2008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2010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2012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2014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2018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b="0" dirty="0"/>
                        <a:t>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930523"/>
                  </a:ext>
                </a:extLst>
              </a:tr>
            </a:tbl>
          </a:graphicData>
        </a:graphic>
      </p:graphicFrame>
      <p:sp>
        <p:nvSpPr>
          <p:cNvPr id="3" name="Freeform 2">
            <a:extLst>
              <a:ext uri="{FF2B5EF4-FFF2-40B4-BE49-F238E27FC236}">
                <a16:creationId xmlns:a16="http://schemas.microsoft.com/office/drawing/2014/main" id="{D0A09C27-D35E-E0AF-74B9-5DEA54A5A6C0}"/>
              </a:ext>
            </a:extLst>
          </p:cNvPr>
          <p:cNvSpPr/>
          <p:nvPr/>
        </p:nvSpPr>
        <p:spPr>
          <a:xfrm>
            <a:off x="2660754" y="1933731"/>
            <a:ext cx="8896662" cy="3650105"/>
          </a:xfrm>
          <a:custGeom>
            <a:avLst/>
            <a:gdLst>
              <a:gd name="connsiteX0" fmla="*/ 0 w 8896662"/>
              <a:gd name="connsiteY0" fmla="*/ 3650105 h 3650105"/>
              <a:gd name="connsiteX1" fmla="*/ 0 w 8896662"/>
              <a:gd name="connsiteY1" fmla="*/ 2188564 h 3650105"/>
              <a:gd name="connsiteX2" fmla="*/ 951876 w 8896662"/>
              <a:gd name="connsiteY2" fmla="*/ 1094282 h 3650105"/>
              <a:gd name="connsiteX3" fmla="*/ 1454046 w 8896662"/>
              <a:gd name="connsiteY3" fmla="*/ 989351 h 3650105"/>
              <a:gd name="connsiteX4" fmla="*/ 2345961 w 8896662"/>
              <a:gd name="connsiteY4" fmla="*/ 0 h 3650105"/>
              <a:gd name="connsiteX5" fmla="*/ 2818151 w 8896662"/>
              <a:gd name="connsiteY5" fmla="*/ 764499 h 3650105"/>
              <a:gd name="connsiteX6" fmla="*/ 3267856 w 8896662"/>
              <a:gd name="connsiteY6" fmla="*/ 1041817 h 3650105"/>
              <a:gd name="connsiteX7" fmla="*/ 3755036 w 8896662"/>
              <a:gd name="connsiteY7" fmla="*/ 1558977 h 3650105"/>
              <a:gd name="connsiteX8" fmla="*/ 4174761 w 8896662"/>
              <a:gd name="connsiteY8" fmla="*/ 1933731 h 3650105"/>
              <a:gd name="connsiteX9" fmla="*/ 4654446 w 8896662"/>
              <a:gd name="connsiteY9" fmla="*/ 1903751 h 3650105"/>
              <a:gd name="connsiteX10" fmla="*/ 5096656 w 8896662"/>
              <a:gd name="connsiteY10" fmla="*/ 2300990 h 3650105"/>
              <a:gd name="connsiteX11" fmla="*/ 5606321 w 8896662"/>
              <a:gd name="connsiteY11" fmla="*/ 2615784 h 3650105"/>
              <a:gd name="connsiteX12" fmla="*/ 6063521 w 8896662"/>
              <a:gd name="connsiteY12" fmla="*/ 3125449 h 3650105"/>
              <a:gd name="connsiteX13" fmla="*/ 6543207 w 8896662"/>
              <a:gd name="connsiteY13" fmla="*/ 2863121 h 3650105"/>
              <a:gd name="connsiteX14" fmla="*/ 6985416 w 8896662"/>
              <a:gd name="connsiteY14" fmla="*/ 2705725 h 3650105"/>
              <a:gd name="connsiteX15" fmla="*/ 7457607 w 8896662"/>
              <a:gd name="connsiteY15" fmla="*/ 2668249 h 3650105"/>
              <a:gd name="connsiteX16" fmla="*/ 7914807 w 8896662"/>
              <a:gd name="connsiteY16" fmla="*/ 2323476 h 3650105"/>
              <a:gd name="connsiteX17" fmla="*/ 8372007 w 8896662"/>
              <a:gd name="connsiteY17" fmla="*/ 2510853 h 3650105"/>
              <a:gd name="connsiteX18" fmla="*/ 8896662 w 8896662"/>
              <a:gd name="connsiteY18" fmla="*/ 2450892 h 3650105"/>
              <a:gd name="connsiteX19" fmla="*/ 8881672 w 8896662"/>
              <a:gd name="connsiteY19" fmla="*/ 3642610 h 3650105"/>
              <a:gd name="connsiteX20" fmla="*/ 0 w 8896662"/>
              <a:gd name="connsiteY20" fmla="*/ 3650105 h 365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6662" h="3650105">
                <a:moveTo>
                  <a:pt x="0" y="3650105"/>
                </a:moveTo>
                <a:lnTo>
                  <a:pt x="0" y="2188564"/>
                </a:lnTo>
                <a:lnTo>
                  <a:pt x="951876" y="1094282"/>
                </a:lnTo>
                <a:lnTo>
                  <a:pt x="1454046" y="989351"/>
                </a:lnTo>
                <a:lnTo>
                  <a:pt x="2345961" y="0"/>
                </a:lnTo>
                <a:lnTo>
                  <a:pt x="2818151" y="764499"/>
                </a:lnTo>
                <a:lnTo>
                  <a:pt x="3267856" y="1041817"/>
                </a:lnTo>
                <a:lnTo>
                  <a:pt x="3755036" y="1558977"/>
                </a:lnTo>
                <a:lnTo>
                  <a:pt x="4174761" y="1933731"/>
                </a:lnTo>
                <a:lnTo>
                  <a:pt x="4654446" y="1903751"/>
                </a:lnTo>
                <a:lnTo>
                  <a:pt x="5096656" y="2300990"/>
                </a:lnTo>
                <a:lnTo>
                  <a:pt x="5606321" y="2615784"/>
                </a:lnTo>
                <a:lnTo>
                  <a:pt x="6063521" y="3125449"/>
                </a:lnTo>
                <a:lnTo>
                  <a:pt x="6543207" y="2863121"/>
                </a:lnTo>
                <a:lnTo>
                  <a:pt x="6985416" y="2705725"/>
                </a:lnTo>
                <a:lnTo>
                  <a:pt x="7457607" y="2668249"/>
                </a:lnTo>
                <a:lnTo>
                  <a:pt x="7914807" y="2323476"/>
                </a:lnTo>
                <a:lnTo>
                  <a:pt x="8372007" y="2510853"/>
                </a:lnTo>
                <a:lnTo>
                  <a:pt x="8896662" y="2450892"/>
                </a:lnTo>
                <a:lnTo>
                  <a:pt x="8881672" y="3642610"/>
                </a:lnTo>
                <a:lnTo>
                  <a:pt x="0" y="3650105"/>
                </a:lnTo>
                <a:close/>
              </a:path>
            </a:pathLst>
          </a:cu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764BC3B-18DA-D3D2-BCE7-9EF3F2313C2E}"/>
              </a:ext>
            </a:extLst>
          </p:cNvPr>
          <p:cNvSpPr txBox="1"/>
          <p:nvPr/>
        </p:nvSpPr>
        <p:spPr>
          <a:xfrm>
            <a:off x="7044196" y="1758772"/>
            <a:ext cx="4513220" cy="1846659"/>
          </a:xfrm>
          <a:prstGeom prst="rect">
            <a:avLst/>
          </a:prstGeom>
          <a:noFill/>
        </p:spPr>
        <p:txBody>
          <a:bodyPr wrap="square" rtlCol="0">
            <a:spAutoFit/>
          </a:bodyPr>
          <a:lstStyle/>
          <a:p>
            <a:pPr algn="ctr">
              <a:lnSpc>
                <a:spcPct val="92000"/>
              </a:lnSpc>
            </a:pPr>
            <a:r>
              <a:rPr lang="en-US" sz="2800" dirty="0">
                <a:solidFill>
                  <a:schemeClr val="bg1"/>
                </a:solidFill>
              </a:rPr>
              <a:t>Per MedPAC,</a:t>
            </a:r>
          </a:p>
          <a:p>
            <a:pPr algn="ctr">
              <a:lnSpc>
                <a:spcPct val="92000"/>
              </a:lnSpc>
            </a:pPr>
            <a:r>
              <a:rPr lang="en-US" sz="2800" dirty="0">
                <a:solidFill>
                  <a:schemeClr val="bg1"/>
                </a:solidFill>
              </a:rPr>
              <a:t> this chart </a:t>
            </a:r>
          </a:p>
          <a:p>
            <a:pPr algn="ctr">
              <a:lnSpc>
                <a:spcPct val="92000"/>
              </a:lnSpc>
            </a:pPr>
            <a:r>
              <a:rPr lang="en-US" sz="3200" b="1" dirty="0">
                <a:solidFill>
                  <a:schemeClr val="bg1"/>
                </a:solidFill>
              </a:rPr>
              <a:t>underestimates</a:t>
            </a:r>
          </a:p>
          <a:p>
            <a:pPr algn="ctr">
              <a:lnSpc>
                <a:spcPct val="92000"/>
              </a:lnSpc>
            </a:pPr>
            <a:r>
              <a:rPr lang="en-US" sz="3200" b="1" dirty="0">
                <a:solidFill>
                  <a:schemeClr val="bg1"/>
                </a:solidFill>
              </a:rPr>
              <a:t> the overpayments</a:t>
            </a:r>
          </a:p>
        </p:txBody>
      </p:sp>
    </p:spTree>
    <p:extLst>
      <p:ext uri="{BB962C8B-B14F-4D97-AF65-F5344CB8AC3E}">
        <p14:creationId xmlns:p14="http://schemas.microsoft.com/office/powerpoint/2010/main" val="217426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AF2E-8663-0203-D58D-ED6E9E6EFE4F}"/>
              </a:ext>
            </a:extLst>
          </p:cNvPr>
          <p:cNvSpPr>
            <a:spLocks noGrp="1"/>
          </p:cNvSpPr>
          <p:nvPr>
            <p:ph type="title"/>
          </p:nvPr>
        </p:nvSpPr>
        <p:spPr/>
        <p:txBody>
          <a:bodyPr>
            <a:normAutofit/>
          </a:bodyPr>
          <a:lstStyle/>
          <a:p>
            <a:r>
              <a:rPr lang="en-US" sz="2800" dirty="0"/>
              <a:t>Medicare Advantage </a:t>
            </a:r>
            <a:br>
              <a:rPr lang="en-US" sz="2800" dirty="0"/>
            </a:br>
            <a:r>
              <a:rPr lang="en-US" dirty="0"/>
              <a:t>Opened the Public Door to Profiteers</a:t>
            </a:r>
          </a:p>
        </p:txBody>
      </p:sp>
      <p:sp>
        <p:nvSpPr>
          <p:cNvPr id="9" name="Text Placeholder 8">
            <a:extLst>
              <a:ext uri="{FF2B5EF4-FFF2-40B4-BE49-F238E27FC236}">
                <a16:creationId xmlns:a16="http://schemas.microsoft.com/office/drawing/2014/main" id="{5F2217D2-1CF7-A46F-6310-5AFC8C65F220}"/>
              </a:ext>
            </a:extLst>
          </p:cNvPr>
          <p:cNvSpPr>
            <a:spLocks noGrp="1"/>
          </p:cNvSpPr>
          <p:nvPr>
            <p:ph type="body" idx="10"/>
          </p:nvPr>
        </p:nvSpPr>
        <p:spPr>
          <a:xfrm>
            <a:off x="0" y="6016753"/>
            <a:ext cx="8549640" cy="841248"/>
          </a:xfrm>
        </p:spPr>
        <p:txBody>
          <a:bodyPr>
            <a:normAutofit fontScale="77500" lnSpcReduction="20000"/>
          </a:bodyPr>
          <a:lstStyle/>
          <a:p>
            <a:pPr>
              <a:lnSpc>
                <a:spcPct val="120000"/>
              </a:lnSpc>
              <a:spcBef>
                <a:spcPts val="0"/>
              </a:spcBef>
            </a:pPr>
            <a:r>
              <a:rPr lang="en-US" dirty="0"/>
              <a:t>Commercial insurance overhead defined as the inverse of the Medical Loss Ratio (1-medical benefits/premiums) as calculated by Himmelstein and Woolhandler at https://</a:t>
            </a:r>
            <a:r>
              <a:rPr lang="en-US" dirty="0" err="1"/>
              <a:t>www.citizen.org</a:t>
            </a:r>
            <a:r>
              <a:rPr lang="en-US" dirty="0"/>
              <a:t>/article/powerpoint-presentations-on-health-policy-issues-relevant-to-health-care-reform-and-a-national-single-payer-health-system/</a:t>
            </a:r>
          </a:p>
          <a:p>
            <a:pPr>
              <a:lnSpc>
                <a:spcPct val="120000"/>
              </a:lnSpc>
              <a:spcBef>
                <a:spcPts val="0"/>
              </a:spcBef>
            </a:pPr>
            <a:r>
              <a:rPr lang="en-US" dirty="0"/>
              <a:t>Medicare overhead drawn from Medicare Trust Fund reports over multiple years</a:t>
            </a:r>
          </a:p>
          <a:p>
            <a:pPr>
              <a:lnSpc>
                <a:spcPct val="120000"/>
              </a:lnSpc>
              <a:spcBef>
                <a:spcPts val="0"/>
              </a:spcBef>
            </a:pPr>
            <a:r>
              <a:rPr lang="en-US" dirty="0"/>
              <a:t>MedPAC reports repeatedly identify the absence or limitations of data from MA</a:t>
            </a:r>
          </a:p>
        </p:txBody>
      </p:sp>
      <p:grpSp>
        <p:nvGrpSpPr>
          <p:cNvPr id="6" name="Group 5">
            <a:extLst>
              <a:ext uri="{FF2B5EF4-FFF2-40B4-BE49-F238E27FC236}">
                <a16:creationId xmlns:a16="http://schemas.microsoft.com/office/drawing/2014/main" id="{91A229EE-A62C-B52C-838F-81CDFD5641EA}"/>
              </a:ext>
            </a:extLst>
          </p:cNvPr>
          <p:cNvGrpSpPr/>
          <p:nvPr/>
        </p:nvGrpSpPr>
        <p:grpSpPr>
          <a:xfrm>
            <a:off x="2861333" y="5465385"/>
            <a:ext cx="6607193" cy="523220"/>
            <a:chOff x="3477297" y="5465385"/>
            <a:chExt cx="6607193" cy="523220"/>
          </a:xfrm>
        </p:grpSpPr>
        <p:sp>
          <p:nvSpPr>
            <p:cNvPr id="7" name="TextBox 6">
              <a:extLst>
                <a:ext uri="{FF2B5EF4-FFF2-40B4-BE49-F238E27FC236}">
                  <a16:creationId xmlns:a16="http://schemas.microsoft.com/office/drawing/2014/main" id="{F72150DC-9707-7B1A-E7C4-2ACB9DB092B4}"/>
                </a:ext>
              </a:extLst>
            </p:cNvPr>
            <p:cNvSpPr txBox="1"/>
            <p:nvPr/>
          </p:nvSpPr>
          <p:spPr>
            <a:xfrm>
              <a:off x="3752193" y="5465385"/>
              <a:ext cx="2183611" cy="523220"/>
            </a:xfrm>
            <a:prstGeom prst="rect">
              <a:avLst/>
            </a:prstGeom>
            <a:noFill/>
          </p:spPr>
          <p:txBody>
            <a:bodyPr wrap="none" rtlCol="0">
              <a:spAutoFit/>
            </a:bodyPr>
            <a:lstStyle/>
            <a:p>
              <a:pPr>
                <a:spcAft>
                  <a:spcPts val="1200"/>
                </a:spcAft>
              </a:pPr>
              <a:r>
                <a:rPr lang="en-US" sz="2800" dirty="0">
                  <a:solidFill>
                    <a:schemeClr val="bg1"/>
                  </a:solidFill>
                </a:rPr>
                <a:t>Patient Care</a:t>
              </a:r>
            </a:p>
          </p:txBody>
        </p:sp>
        <p:sp>
          <p:nvSpPr>
            <p:cNvPr id="8" name="TextBox 7">
              <a:extLst>
                <a:ext uri="{FF2B5EF4-FFF2-40B4-BE49-F238E27FC236}">
                  <a16:creationId xmlns:a16="http://schemas.microsoft.com/office/drawing/2014/main" id="{47BBF9D6-CCFC-CD41-B477-7FB6CFAED0D0}"/>
                </a:ext>
              </a:extLst>
            </p:cNvPr>
            <p:cNvSpPr txBox="1"/>
            <p:nvPr/>
          </p:nvSpPr>
          <p:spPr>
            <a:xfrm>
              <a:off x="6543136" y="5465385"/>
              <a:ext cx="3541354" cy="523220"/>
            </a:xfrm>
            <a:prstGeom prst="rect">
              <a:avLst/>
            </a:prstGeom>
            <a:noFill/>
          </p:spPr>
          <p:txBody>
            <a:bodyPr wrap="none" rtlCol="0">
              <a:spAutoFit/>
            </a:bodyPr>
            <a:lstStyle/>
            <a:p>
              <a:pPr>
                <a:spcAft>
                  <a:spcPts val="1200"/>
                </a:spcAft>
              </a:pPr>
              <a:r>
                <a:rPr lang="en-US" sz="2800" dirty="0">
                  <a:solidFill>
                    <a:schemeClr val="bg1"/>
                  </a:solidFill>
                </a:rPr>
                <a:t>Overhead </a:t>
              </a:r>
              <a:r>
                <a:rPr lang="en-US" sz="2800" b="1" i="1" dirty="0">
                  <a:solidFill>
                    <a:srgbClr val="FFFF00"/>
                  </a:solidFill>
                </a:rPr>
                <a:t>and Profit</a:t>
              </a:r>
            </a:p>
          </p:txBody>
        </p:sp>
        <p:sp>
          <p:nvSpPr>
            <p:cNvPr id="10" name="Rectangle 9">
              <a:extLst>
                <a:ext uri="{FF2B5EF4-FFF2-40B4-BE49-F238E27FC236}">
                  <a16:creationId xmlns:a16="http://schemas.microsoft.com/office/drawing/2014/main" id="{B1C5100C-2ECB-7BAF-E989-17E3208FE6EA}"/>
                </a:ext>
              </a:extLst>
            </p:cNvPr>
            <p:cNvSpPr/>
            <p:nvPr/>
          </p:nvSpPr>
          <p:spPr>
            <a:xfrm>
              <a:off x="3477297" y="5566975"/>
              <a:ext cx="320040" cy="3200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F1BF2F-651C-F4A9-6676-FD3844A82CA5}"/>
                </a:ext>
              </a:extLst>
            </p:cNvPr>
            <p:cNvSpPr/>
            <p:nvPr/>
          </p:nvSpPr>
          <p:spPr>
            <a:xfrm>
              <a:off x="6269811" y="5566975"/>
              <a:ext cx="320040" cy="32004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94C0790-B4C6-28E7-5261-C66A3EE62BAC}"/>
              </a:ext>
            </a:extLst>
          </p:cNvPr>
          <p:cNvGrpSpPr/>
          <p:nvPr/>
        </p:nvGrpSpPr>
        <p:grpSpPr>
          <a:xfrm>
            <a:off x="822440" y="1775982"/>
            <a:ext cx="2640724" cy="3558321"/>
            <a:chOff x="822440" y="1775982"/>
            <a:chExt cx="2640724" cy="3558321"/>
          </a:xfrm>
        </p:grpSpPr>
        <p:graphicFrame>
          <p:nvGraphicFramePr>
            <p:cNvPr id="15" name="Chart 14">
              <a:extLst>
                <a:ext uri="{FF2B5EF4-FFF2-40B4-BE49-F238E27FC236}">
                  <a16:creationId xmlns:a16="http://schemas.microsoft.com/office/drawing/2014/main" id="{19296700-79D3-35F8-2829-9B1AE151E12B}"/>
                </a:ext>
              </a:extLst>
            </p:cNvPr>
            <p:cNvGraphicFramePr/>
            <p:nvPr>
              <p:extLst>
                <p:ext uri="{D42A27DB-BD31-4B8C-83A1-F6EECF244321}">
                  <p14:modId xmlns:p14="http://schemas.microsoft.com/office/powerpoint/2010/main" val="2936192051"/>
                </p:ext>
              </p:extLst>
            </p:nvPr>
          </p:nvGraphicFramePr>
          <p:xfrm>
            <a:off x="822440" y="2517238"/>
            <a:ext cx="2640724" cy="2817065"/>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ECFFA6B7-7B3A-91A8-BD2A-72FF24245AB8}"/>
                </a:ext>
              </a:extLst>
            </p:cNvPr>
            <p:cNvSpPr txBox="1"/>
            <p:nvPr/>
          </p:nvSpPr>
          <p:spPr>
            <a:xfrm>
              <a:off x="1585466"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98%</a:t>
              </a:r>
            </a:p>
          </p:txBody>
        </p:sp>
        <p:sp>
          <p:nvSpPr>
            <p:cNvPr id="17" name="TextBox 16">
              <a:extLst>
                <a:ext uri="{FF2B5EF4-FFF2-40B4-BE49-F238E27FC236}">
                  <a16:creationId xmlns:a16="http://schemas.microsoft.com/office/drawing/2014/main" id="{CF91104E-A3D6-F44A-9AD5-E0588B368ECA}"/>
                </a:ext>
              </a:extLst>
            </p:cNvPr>
            <p:cNvSpPr txBox="1"/>
            <p:nvPr/>
          </p:nvSpPr>
          <p:spPr>
            <a:xfrm>
              <a:off x="1149026" y="1775982"/>
              <a:ext cx="2001895" cy="954107"/>
            </a:xfrm>
            <a:prstGeom prst="rect">
              <a:avLst/>
            </a:prstGeom>
            <a:noFill/>
          </p:spPr>
          <p:txBody>
            <a:bodyPr wrap="none" rtlCol="0">
              <a:spAutoFit/>
            </a:bodyPr>
            <a:lstStyle/>
            <a:p>
              <a:pPr algn="ctr"/>
              <a:r>
                <a:rPr lang="en-US" sz="2800" b="1" dirty="0">
                  <a:solidFill>
                    <a:schemeClr val="bg1"/>
                  </a:solidFill>
                </a:rPr>
                <a:t>Traditional</a:t>
              </a:r>
            </a:p>
            <a:p>
              <a:pPr algn="ctr"/>
              <a:r>
                <a:rPr lang="en-US" sz="2800" b="1" dirty="0">
                  <a:solidFill>
                    <a:schemeClr val="bg1"/>
                  </a:solidFill>
                </a:rPr>
                <a:t>Medicare</a:t>
              </a:r>
            </a:p>
          </p:txBody>
        </p:sp>
      </p:grpSp>
      <p:grpSp>
        <p:nvGrpSpPr>
          <p:cNvPr id="18" name="Group 17">
            <a:extLst>
              <a:ext uri="{FF2B5EF4-FFF2-40B4-BE49-F238E27FC236}">
                <a16:creationId xmlns:a16="http://schemas.microsoft.com/office/drawing/2014/main" id="{843009BD-AEC7-EA8E-0F8E-984E150CBD34}"/>
              </a:ext>
            </a:extLst>
          </p:cNvPr>
          <p:cNvGrpSpPr/>
          <p:nvPr/>
        </p:nvGrpSpPr>
        <p:grpSpPr>
          <a:xfrm>
            <a:off x="3452652" y="1775982"/>
            <a:ext cx="2640724" cy="3558321"/>
            <a:chOff x="3452652" y="1775982"/>
            <a:chExt cx="2640724" cy="3558321"/>
          </a:xfrm>
        </p:grpSpPr>
        <p:graphicFrame>
          <p:nvGraphicFramePr>
            <p:cNvPr id="19" name="Chart 18">
              <a:extLst>
                <a:ext uri="{FF2B5EF4-FFF2-40B4-BE49-F238E27FC236}">
                  <a16:creationId xmlns:a16="http://schemas.microsoft.com/office/drawing/2014/main" id="{1C222ADA-0554-AF55-0C44-54DBE1E5B444}"/>
                </a:ext>
              </a:extLst>
            </p:cNvPr>
            <p:cNvGraphicFramePr/>
            <p:nvPr>
              <p:extLst>
                <p:ext uri="{D42A27DB-BD31-4B8C-83A1-F6EECF244321}">
                  <p14:modId xmlns:p14="http://schemas.microsoft.com/office/powerpoint/2010/main" val="2230182081"/>
                </p:ext>
              </p:extLst>
            </p:nvPr>
          </p:nvGraphicFramePr>
          <p:xfrm>
            <a:off x="3452652" y="2517238"/>
            <a:ext cx="2640724" cy="2817065"/>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5DA0BAF3-DEFE-D897-7421-AC14D8D00E09}"/>
                </a:ext>
              </a:extLst>
            </p:cNvPr>
            <p:cNvSpPr txBox="1"/>
            <p:nvPr/>
          </p:nvSpPr>
          <p:spPr>
            <a:xfrm>
              <a:off x="4721918" y="3048007"/>
              <a:ext cx="801823" cy="461665"/>
            </a:xfrm>
            <a:prstGeom prst="rect">
              <a:avLst/>
            </a:prstGeom>
            <a:noFill/>
          </p:spPr>
          <p:txBody>
            <a:bodyPr wrap="non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15%</a:t>
              </a:r>
            </a:p>
          </p:txBody>
        </p:sp>
        <p:sp>
          <p:nvSpPr>
            <p:cNvPr id="21" name="TextBox 20">
              <a:extLst>
                <a:ext uri="{FF2B5EF4-FFF2-40B4-BE49-F238E27FC236}">
                  <a16:creationId xmlns:a16="http://schemas.microsoft.com/office/drawing/2014/main" id="{67F83881-D389-82D1-C8BC-CCE1186B8E53}"/>
                </a:ext>
              </a:extLst>
            </p:cNvPr>
            <p:cNvSpPr txBox="1"/>
            <p:nvPr/>
          </p:nvSpPr>
          <p:spPr>
            <a:xfrm>
              <a:off x="4227089"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85%</a:t>
              </a:r>
            </a:p>
          </p:txBody>
        </p:sp>
        <p:sp>
          <p:nvSpPr>
            <p:cNvPr id="22" name="TextBox 21">
              <a:extLst>
                <a:ext uri="{FF2B5EF4-FFF2-40B4-BE49-F238E27FC236}">
                  <a16:creationId xmlns:a16="http://schemas.microsoft.com/office/drawing/2014/main" id="{FAC9034A-2526-9EC0-B998-B8E958715B33}"/>
                </a:ext>
              </a:extLst>
            </p:cNvPr>
            <p:cNvSpPr txBox="1"/>
            <p:nvPr/>
          </p:nvSpPr>
          <p:spPr>
            <a:xfrm>
              <a:off x="3762547" y="1775982"/>
              <a:ext cx="2024914"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Advantage</a:t>
              </a:r>
            </a:p>
          </p:txBody>
        </p:sp>
      </p:grpSp>
    </p:spTree>
    <p:extLst>
      <p:ext uri="{BB962C8B-B14F-4D97-AF65-F5344CB8AC3E}">
        <p14:creationId xmlns:p14="http://schemas.microsoft.com/office/powerpoint/2010/main" val="373769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0AF2-1D2B-03B2-8D89-8B83FB5C9B61}"/>
              </a:ext>
            </a:extLst>
          </p:cNvPr>
          <p:cNvSpPr>
            <a:spLocks noGrp="1"/>
          </p:cNvSpPr>
          <p:nvPr>
            <p:ph type="title"/>
          </p:nvPr>
        </p:nvSpPr>
        <p:spPr/>
        <p:txBody>
          <a:bodyPr/>
          <a:lstStyle/>
          <a:p>
            <a:r>
              <a:rPr lang="en-US" dirty="0"/>
              <a:t>The Business of Medicare Advantage</a:t>
            </a:r>
          </a:p>
        </p:txBody>
      </p:sp>
      <p:sp>
        <p:nvSpPr>
          <p:cNvPr id="7" name="Freeform 6">
            <a:extLst>
              <a:ext uri="{FF2B5EF4-FFF2-40B4-BE49-F238E27FC236}">
                <a16:creationId xmlns:a16="http://schemas.microsoft.com/office/drawing/2014/main" id="{E9AF3FBF-31B0-2D77-91B7-1A07C36AC3F0}"/>
              </a:ext>
            </a:extLst>
          </p:cNvPr>
          <p:cNvSpPr/>
          <p:nvPr/>
        </p:nvSpPr>
        <p:spPr>
          <a:xfrm>
            <a:off x="3221896" y="1699550"/>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Settlements and </a:t>
            </a:r>
            <a:r>
              <a:rPr lang="en-US" sz="2400" dirty="0"/>
              <a:t>fines </a:t>
            </a:r>
            <a:r>
              <a:rPr lang="en-US" sz="2400" b="1" dirty="0"/>
              <a:t>without admissions of guilt</a:t>
            </a:r>
            <a:endParaRPr lang="en-US" sz="2400" b="1" kern="1200" dirty="0"/>
          </a:p>
        </p:txBody>
      </p:sp>
      <p:sp>
        <p:nvSpPr>
          <p:cNvPr id="8" name="Freeform 7">
            <a:extLst>
              <a:ext uri="{FF2B5EF4-FFF2-40B4-BE49-F238E27FC236}">
                <a16:creationId xmlns:a16="http://schemas.microsoft.com/office/drawing/2014/main" id="{F170B7EB-BE8B-882B-2824-9DDE2FC6658B}"/>
              </a:ext>
            </a:extLst>
          </p:cNvPr>
          <p:cNvSpPr/>
          <p:nvPr/>
        </p:nvSpPr>
        <p:spPr>
          <a:xfrm>
            <a:off x="838200" y="1598913"/>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Fraud</a:t>
            </a:r>
          </a:p>
        </p:txBody>
      </p:sp>
      <p:sp>
        <p:nvSpPr>
          <p:cNvPr id="9" name="Freeform 8">
            <a:extLst>
              <a:ext uri="{FF2B5EF4-FFF2-40B4-BE49-F238E27FC236}">
                <a16:creationId xmlns:a16="http://schemas.microsoft.com/office/drawing/2014/main" id="{7F82045C-B38F-DF26-92C4-DD430BFE2B15}"/>
              </a:ext>
            </a:extLst>
          </p:cNvPr>
          <p:cNvSpPr/>
          <p:nvPr/>
        </p:nvSpPr>
        <p:spPr>
          <a:xfrm>
            <a:off x="3221896" y="2756226"/>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Get paid for an average person but </a:t>
            </a:r>
            <a:r>
              <a:rPr lang="en-US" sz="2400" b="1" kern="1200" dirty="0"/>
              <a:t>attract the healthiest</a:t>
            </a:r>
          </a:p>
        </p:txBody>
      </p:sp>
      <p:sp>
        <p:nvSpPr>
          <p:cNvPr id="10" name="Freeform 9">
            <a:extLst>
              <a:ext uri="{FF2B5EF4-FFF2-40B4-BE49-F238E27FC236}">
                <a16:creationId xmlns:a16="http://schemas.microsoft.com/office/drawing/2014/main" id="{5029222D-9382-DA04-B6C6-3DAD09BB55EC}"/>
              </a:ext>
            </a:extLst>
          </p:cNvPr>
          <p:cNvSpPr/>
          <p:nvPr/>
        </p:nvSpPr>
        <p:spPr>
          <a:xfrm>
            <a:off x="838200" y="2655589"/>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Cherry picking</a:t>
            </a:r>
          </a:p>
        </p:txBody>
      </p:sp>
      <p:sp>
        <p:nvSpPr>
          <p:cNvPr id="11" name="Freeform 10">
            <a:extLst>
              <a:ext uri="{FF2B5EF4-FFF2-40B4-BE49-F238E27FC236}">
                <a16:creationId xmlns:a16="http://schemas.microsoft.com/office/drawing/2014/main" id="{3D49E976-92B9-D478-77A2-F860FF61F599}"/>
              </a:ext>
            </a:extLst>
          </p:cNvPr>
          <p:cNvSpPr/>
          <p:nvPr/>
        </p:nvSpPr>
        <p:spPr>
          <a:xfrm>
            <a:off x="3221896" y="3812902"/>
            <a:ext cx="8131496" cy="805086"/>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2" numCol="1" spcCol="1270" anchor="ctr" anchorCtr="0">
            <a:noAutofit/>
          </a:bodyPr>
          <a:lstStyle/>
          <a:p>
            <a:pPr marL="228600" lvl="1" indent="-228600" algn="l" defTabSz="1066800">
              <a:lnSpc>
                <a:spcPct val="90000"/>
              </a:lnSpc>
              <a:spcBef>
                <a:spcPct val="0"/>
              </a:spcBef>
              <a:spcAft>
                <a:spcPct val="15000"/>
              </a:spcAft>
              <a:buNone/>
            </a:pPr>
            <a:r>
              <a:rPr lang="en-US" sz="2400" kern="1200" dirty="0"/>
              <a:t>Expensive illnesses turn members into liabilities</a:t>
            </a:r>
          </a:p>
        </p:txBody>
      </p:sp>
      <p:sp>
        <p:nvSpPr>
          <p:cNvPr id="12" name="Freeform 11">
            <a:extLst>
              <a:ext uri="{FF2B5EF4-FFF2-40B4-BE49-F238E27FC236}">
                <a16:creationId xmlns:a16="http://schemas.microsoft.com/office/drawing/2014/main" id="{9724798C-4DF6-040E-9EB9-137C2B319DEF}"/>
              </a:ext>
            </a:extLst>
          </p:cNvPr>
          <p:cNvSpPr/>
          <p:nvPr/>
        </p:nvSpPr>
        <p:spPr>
          <a:xfrm>
            <a:off x="838200" y="3712265"/>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Lemon dropping</a:t>
            </a:r>
          </a:p>
        </p:txBody>
      </p:sp>
      <p:sp>
        <p:nvSpPr>
          <p:cNvPr id="13" name="Freeform 12">
            <a:extLst>
              <a:ext uri="{FF2B5EF4-FFF2-40B4-BE49-F238E27FC236}">
                <a16:creationId xmlns:a16="http://schemas.microsoft.com/office/drawing/2014/main" id="{A4445868-75FC-4D01-02AB-C2A542CF2336}"/>
              </a:ext>
            </a:extLst>
          </p:cNvPr>
          <p:cNvSpPr/>
          <p:nvPr/>
        </p:nvSpPr>
        <p:spPr>
          <a:xfrm>
            <a:off x="3221896" y="4869579"/>
            <a:ext cx="8131496" cy="805087"/>
          </a:xfrm>
          <a:custGeom>
            <a:avLst/>
            <a:gdLst>
              <a:gd name="connsiteX0" fmla="*/ 134184 w 805086"/>
              <a:gd name="connsiteY0" fmla="*/ 0 h 8131496"/>
              <a:gd name="connsiteX1" fmla="*/ 670902 w 805086"/>
              <a:gd name="connsiteY1" fmla="*/ 0 h 8131496"/>
              <a:gd name="connsiteX2" fmla="*/ 805086 w 805086"/>
              <a:gd name="connsiteY2" fmla="*/ 134184 h 8131496"/>
              <a:gd name="connsiteX3" fmla="*/ 805086 w 805086"/>
              <a:gd name="connsiteY3" fmla="*/ 8131496 h 8131496"/>
              <a:gd name="connsiteX4" fmla="*/ 805086 w 805086"/>
              <a:gd name="connsiteY4" fmla="*/ 8131496 h 8131496"/>
              <a:gd name="connsiteX5" fmla="*/ 0 w 805086"/>
              <a:gd name="connsiteY5" fmla="*/ 8131496 h 8131496"/>
              <a:gd name="connsiteX6" fmla="*/ 0 w 805086"/>
              <a:gd name="connsiteY6" fmla="*/ 8131496 h 8131496"/>
              <a:gd name="connsiteX7" fmla="*/ 0 w 805086"/>
              <a:gd name="connsiteY7" fmla="*/ 134184 h 8131496"/>
              <a:gd name="connsiteX8" fmla="*/ 134184 w 805086"/>
              <a:gd name="connsiteY8" fmla="*/ 0 h 813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086" h="8131496">
                <a:moveTo>
                  <a:pt x="805086" y="1355280"/>
                </a:moveTo>
                <a:lnTo>
                  <a:pt x="805086" y="6776216"/>
                </a:lnTo>
                <a:cubicBezTo>
                  <a:pt x="805086" y="7524719"/>
                  <a:pt x="799138" y="8131496"/>
                  <a:pt x="791801" y="8131496"/>
                </a:cubicBezTo>
                <a:lnTo>
                  <a:pt x="0" y="8131496"/>
                </a:lnTo>
                <a:lnTo>
                  <a:pt x="0" y="8131496"/>
                </a:lnTo>
                <a:lnTo>
                  <a:pt x="0" y="0"/>
                </a:lnTo>
                <a:lnTo>
                  <a:pt x="0" y="0"/>
                </a:lnTo>
                <a:lnTo>
                  <a:pt x="791801" y="0"/>
                </a:lnTo>
                <a:cubicBezTo>
                  <a:pt x="799138" y="0"/>
                  <a:pt x="805086" y="606777"/>
                  <a:pt x="805086" y="1355280"/>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1" tIns="85020" rIns="130740" bIns="85023" numCol="1" spcCol="1270" anchor="ctr" anchorCtr="0">
            <a:noAutofit/>
          </a:bodyPr>
          <a:lstStyle/>
          <a:p>
            <a:pPr marL="228600" lvl="1" indent="-228600" algn="l" defTabSz="1066800">
              <a:lnSpc>
                <a:spcPct val="90000"/>
              </a:lnSpc>
              <a:spcBef>
                <a:spcPct val="0"/>
              </a:spcBef>
              <a:spcAft>
                <a:spcPct val="15000"/>
              </a:spcAft>
              <a:buNone/>
            </a:pPr>
            <a:r>
              <a:rPr lang="en-US" sz="2400" kern="1200" dirty="0"/>
              <a:t>Get paid for more diagnoses that don’t need to be treated</a:t>
            </a:r>
          </a:p>
        </p:txBody>
      </p:sp>
      <p:sp>
        <p:nvSpPr>
          <p:cNvPr id="14" name="Freeform 13">
            <a:extLst>
              <a:ext uri="{FF2B5EF4-FFF2-40B4-BE49-F238E27FC236}">
                <a16:creationId xmlns:a16="http://schemas.microsoft.com/office/drawing/2014/main" id="{22C920EF-63A1-BFFC-A562-75747F9C561C}"/>
              </a:ext>
            </a:extLst>
          </p:cNvPr>
          <p:cNvSpPr/>
          <p:nvPr/>
        </p:nvSpPr>
        <p:spPr>
          <a:xfrm>
            <a:off x="838200" y="4768942"/>
            <a:ext cx="2383289" cy="1006358"/>
          </a:xfrm>
          <a:custGeom>
            <a:avLst/>
            <a:gdLst>
              <a:gd name="connsiteX0" fmla="*/ 0 w 2383289"/>
              <a:gd name="connsiteY0" fmla="*/ 167730 h 1006358"/>
              <a:gd name="connsiteX1" fmla="*/ 167730 w 2383289"/>
              <a:gd name="connsiteY1" fmla="*/ 0 h 1006358"/>
              <a:gd name="connsiteX2" fmla="*/ 2215559 w 2383289"/>
              <a:gd name="connsiteY2" fmla="*/ 0 h 1006358"/>
              <a:gd name="connsiteX3" fmla="*/ 2383289 w 2383289"/>
              <a:gd name="connsiteY3" fmla="*/ 167730 h 1006358"/>
              <a:gd name="connsiteX4" fmla="*/ 2383289 w 2383289"/>
              <a:gd name="connsiteY4" fmla="*/ 838628 h 1006358"/>
              <a:gd name="connsiteX5" fmla="*/ 2215559 w 2383289"/>
              <a:gd name="connsiteY5" fmla="*/ 1006358 h 1006358"/>
              <a:gd name="connsiteX6" fmla="*/ 167730 w 2383289"/>
              <a:gd name="connsiteY6" fmla="*/ 1006358 h 1006358"/>
              <a:gd name="connsiteX7" fmla="*/ 0 w 2383289"/>
              <a:gd name="connsiteY7" fmla="*/ 838628 h 1006358"/>
              <a:gd name="connsiteX8" fmla="*/ 0 w 2383289"/>
              <a:gd name="connsiteY8" fmla="*/ 167730 h 10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289" h="1006358">
                <a:moveTo>
                  <a:pt x="0" y="167730"/>
                </a:moveTo>
                <a:cubicBezTo>
                  <a:pt x="0" y="75095"/>
                  <a:pt x="75095" y="0"/>
                  <a:pt x="167730" y="0"/>
                </a:cubicBezTo>
                <a:lnTo>
                  <a:pt x="2215559" y="0"/>
                </a:lnTo>
                <a:cubicBezTo>
                  <a:pt x="2308194" y="0"/>
                  <a:pt x="2383289" y="75095"/>
                  <a:pt x="2383289" y="167730"/>
                </a:cubicBezTo>
                <a:lnTo>
                  <a:pt x="2383289" y="838628"/>
                </a:lnTo>
                <a:cubicBezTo>
                  <a:pt x="2383289" y="931263"/>
                  <a:pt x="2308194" y="1006358"/>
                  <a:pt x="2215559" y="1006358"/>
                </a:cubicBezTo>
                <a:lnTo>
                  <a:pt x="167730" y="1006358"/>
                </a:lnTo>
                <a:cubicBezTo>
                  <a:pt x="75095" y="1006358"/>
                  <a:pt x="0" y="931263"/>
                  <a:pt x="0" y="838628"/>
                </a:cubicBezTo>
                <a:lnTo>
                  <a:pt x="0" y="1677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046" tIns="110086" rIns="171046" bIns="11008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Upcoding</a:t>
            </a:r>
          </a:p>
        </p:txBody>
      </p:sp>
      <p:sp>
        <p:nvSpPr>
          <p:cNvPr id="4" name="Text Placeholder 3">
            <a:extLst>
              <a:ext uri="{FF2B5EF4-FFF2-40B4-BE49-F238E27FC236}">
                <a16:creationId xmlns:a16="http://schemas.microsoft.com/office/drawing/2014/main" id="{7E63B85E-7760-4733-D033-8DEC5F7771FC}"/>
              </a:ext>
            </a:extLst>
          </p:cNvPr>
          <p:cNvSpPr>
            <a:spLocks noGrp="1"/>
          </p:cNvSpPr>
          <p:nvPr>
            <p:ph type="body" idx="10"/>
          </p:nvPr>
        </p:nvSpPr>
        <p:spPr/>
        <p:txBody>
          <a:bodyPr/>
          <a:lstStyle/>
          <a:p>
            <a:r>
              <a:rPr lang="en-US" dirty="0"/>
              <a:t>https://</a:t>
            </a:r>
            <a:r>
              <a:rPr lang="en-US" dirty="0" err="1"/>
              <a:t>www.medpac.gov</a:t>
            </a:r>
            <a:r>
              <a:rPr lang="en-US" dirty="0"/>
              <a:t>/wp-content/uploads/2023/03/Ch11_Mar23_MedPAC_Report_To_Congress_SEC.pdf</a:t>
            </a:r>
          </a:p>
        </p:txBody>
      </p:sp>
    </p:spTree>
    <p:extLst>
      <p:ext uri="{BB962C8B-B14F-4D97-AF65-F5344CB8AC3E}">
        <p14:creationId xmlns:p14="http://schemas.microsoft.com/office/powerpoint/2010/main" val="16732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26DF-CE20-0805-B48E-55CCB0AEE664}"/>
              </a:ext>
            </a:extLst>
          </p:cNvPr>
          <p:cNvSpPr>
            <a:spLocks noGrp="1"/>
          </p:cNvSpPr>
          <p:nvPr>
            <p:ph type="title"/>
          </p:nvPr>
        </p:nvSpPr>
        <p:spPr/>
        <p:txBody>
          <a:bodyPr>
            <a:normAutofit fontScale="90000"/>
          </a:bodyPr>
          <a:lstStyle/>
          <a:p>
            <a:r>
              <a:rPr lang="en-US" sz="2800" i="1" dirty="0">
                <a:solidFill>
                  <a:srgbClr val="FFFF00"/>
                </a:solidFill>
              </a:rPr>
              <a:t>Just the upcoding </a:t>
            </a:r>
            <a:r>
              <a:rPr lang="en-US" sz="2800" dirty="0"/>
              <a:t>in Medicare Advantage</a:t>
            </a:r>
            <a:br>
              <a:rPr lang="en-US" sz="2800" dirty="0"/>
            </a:br>
            <a:r>
              <a:rPr lang="en-US" dirty="0"/>
              <a:t>Drains Billions of Dollars from Medicare</a:t>
            </a:r>
          </a:p>
        </p:txBody>
      </p:sp>
      <p:graphicFrame>
        <p:nvGraphicFramePr>
          <p:cNvPr id="5" name="Content Placeholder 4">
            <a:extLst>
              <a:ext uri="{FF2B5EF4-FFF2-40B4-BE49-F238E27FC236}">
                <a16:creationId xmlns:a16="http://schemas.microsoft.com/office/drawing/2014/main" id="{56C2CC69-BFB4-EE18-4952-79639F1D6FD3}"/>
              </a:ext>
            </a:extLst>
          </p:cNvPr>
          <p:cNvGraphicFramePr>
            <a:graphicFrameLocks noGrp="1"/>
          </p:cNvGraphicFramePr>
          <p:nvPr>
            <p:ph idx="1"/>
            <p:extLst>
              <p:ext uri="{D42A27DB-BD31-4B8C-83A1-F6EECF244321}">
                <p14:modId xmlns:p14="http://schemas.microsoft.com/office/powerpoint/2010/main" val="59227368"/>
              </p:ext>
            </p:extLst>
          </p:nvPr>
        </p:nvGraphicFramePr>
        <p:xfrm>
          <a:off x="2398426" y="1425039"/>
          <a:ext cx="9358145" cy="459171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B665DADA-D248-CD89-B0D9-8FEEB7472E1E}"/>
              </a:ext>
            </a:extLst>
          </p:cNvPr>
          <p:cNvSpPr>
            <a:spLocks noGrp="1"/>
          </p:cNvSpPr>
          <p:nvPr>
            <p:ph type="body" idx="10"/>
          </p:nvPr>
        </p:nvSpPr>
        <p:spPr>
          <a:xfrm>
            <a:off x="-1" y="6016753"/>
            <a:ext cx="8520545" cy="841248"/>
          </a:xfrm>
        </p:spPr>
        <p:txBody>
          <a:bodyPr>
            <a:normAutofit fontScale="77500" lnSpcReduction="20000"/>
          </a:bodyPr>
          <a:lstStyle/>
          <a:p>
            <a:pPr>
              <a:lnSpc>
                <a:spcPct val="120000"/>
              </a:lnSpc>
              <a:spcBef>
                <a:spcPts val="0"/>
              </a:spcBef>
            </a:pPr>
            <a:r>
              <a:rPr lang="en-US" dirty="0"/>
              <a:t>https://</a:t>
            </a:r>
            <a:r>
              <a:rPr lang="en-US" dirty="0" err="1"/>
              <a:t>www.medpac.gov</a:t>
            </a:r>
            <a:r>
              <a:rPr lang="en-US" dirty="0"/>
              <a:t>/wp-content/uploads/2023/03/Ch11_Mar23_MedPAC_Report_To_Congress_SEC.pdf 2022 and 2023 estimated by MedPAC</a:t>
            </a:r>
          </a:p>
          <a:p>
            <a:pPr>
              <a:lnSpc>
                <a:spcPct val="120000"/>
              </a:lnSpc>
              <a:spcBef>
                <a:spcPts val="0"/>
              </a:spcBef>
            </a:pPr>
            <a:r>
              <a:rPr lang="en-US" dirty="0"/>
              <a:t>Accessed March 19 2023</a:t>
            </a:r>
          </a:p>
          <a:p>
            <a:pPr>
              <a:lnSpc>
                <a:spcPct val="120000"/>
              </a:lnSpc>
              <a:spcBef>
                <a:spcPts val="0"/>
              </a:spcBef>
            </a:pPr>
            <a:r>
              <a:rPr lang="en-US" dirty="0"/>
              <a:t>https://</a:t>
            </a:r>
            <a:r>
              <a:rPr lang="en-US" dirty="0" err="1"/>
              <a:t>www.kff.org</a:t>
            </a:r>
            <a:r>
              <a:rPr lang="en-US" dirty="0"/>
              <a:t>/</a:t>
            </a:r>
            <a:r>
              <a:rPr lang="en-US" dirty="0" err="1"/>
              <a:t>medicare</a:t>
            </a:r>
            <a:r>
              <a:rPr lang="en-US" dirty="0"/>
              <a:t>/issue-brief/higher-and-faster-growing-spending-per-medicare-advantage-enrollee-adds-to-medicares-solvency-and-affordability-challenges/?</a:t>
            </a:r>
            <a:r>
              <a:rPr lang="en-US" dirty="0" err="1"/>
              <a:t>utm_campaign</a:t>
            </a:r>
            <a:r>
              <a:rPr lang="en-US" dirty="0"/>
              <a:t>=KFF-2021-Medicare&amp;utm_medium=email&amp;_</a:t>
            </a:r>
            <a:r>
              <a:rPr lang="en-US" dirty="0" err="1"/>
              <a:t>hsmi</a:t>
            </a:r>
            <a:r>
              <a:rPr lang="en-US" dirty="0"/>
              <a:t>=2&amp;_hsenc=p2ANqtz--NbWFYepJ3_bF07nVVqdBF1nXFKwXuVn9L66uGcqn5hPdz7Tiot2L7eMwnyN0vSl6Bnbb1hZiyrztywKa3saASppissA&amp;utm_content=2&amp;utm_source=</a:t>
            </a:r>
            <a:r>
              <a:rPr lang="en-US" dirty="0" err="1"/>
              <a:t>hs_email</a:t>
            </a:r>
            <a:endParaRPr lang="en-US" dirty="0"/>
          </a:p>
        </p:txBody>
      </p:sp>
      <p:sp>
        <p:nvSpPr>
          <p:cNvPr id="6" name="TextBox 5">
            <a:extLst>
              <a:ext uri="{FF2B5EF4-FFF2-40B4-BE49-F238E27FC236}">
                <a16:creationId xmlns:a16="http://schemas.microsoft.com/office/drawing/2014/main" id="{E7FE822F-B9DA-5C1E-C243-E132A5FB8C9D}"/>
              </a:ext>
            </a:extLst>
          </p:cNvPr>
          <p:cNvSpPr txBox="1"/>
          <p:nvPr/>
        </p:nvSpPr>
        <p:spPr>
          <a:xfrm>
            <a:off x="145539" y="2459504"/>
            <a:ext cx="2252887" cy="1938992"/>
          </a:xfrm>
          <a:prstGeom prst="rect">
            <a:avLst/>
          </a:prstGeom>
          <a:noFill/>
        </p:spPr>
        <p:txBody>
          <a:bodyPr wrap="square" rtlCol="0">
            <a:spAutoFit/>
          </a:bodyPr>
          <a:lstStyle/>
          <a:p>
            <a:pPr>
              <a:spcAft>
                <a:spcPts val="1200"/>
              </a:spcAft>
            </a:pPr>
            <a:r>
              <a:rPr lang="en-US" sz="2400" dirty="0">
                <a:solidFill>
                  <a:schemeClr val="bg1"/>
                </a:solidFill>
              </a:rPr>
              <a:t>$ billions paid to MA plans based on differences in dx coding</a:t>
            </a:r>
          </a:p>
        </p:txBody>
      </p:sp>
      <p:sp>
        <p:nvSpPr>
          <p:cNvPr id="3" name="TextBox 2">
            <a:extLst>
              <a:ext uri="{FF2B5EF4-FFF2-40B4-BE49-F238E27FC236}">
                <a16:creationId xmlns:a16="http://schemas.microsoft.com/office/drawing/2014/main" id="{FFD1C889-3561-8578-9399-F629322482F5}"/>
              </a:ext>
            </a:extLst>
          </p:cNvPr>
          <p:cNvSpPr txBox="1"/>
          <p:nvPr/>
        </p:nvSpPr>
        <p:spPr>
          <a:xfrm>
            <a:off x="3484117" y="1804189"/>
            <a:ext cx="6780210" cy="1892826"/>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txBody>
          <a:bodyPr wrap="square" tIns="91440" bIns="91440" rtlCol="0" anchor="ctr" anchorCtr="0">
            <a:spAutoFit/>
          </a:bodyPr>
          <a:lstStyle/>
          <a:p>
            <a:pPr algn="ctr">
              <a:spcAft>
                <a:spcPts val="1200"/>
              </a:spcAft>
            </a:pPr>
            <a:r>
              <a:rPr lang="en-US" sz="2400" dirty="0">
                <a:solidFill>
                  <a:schemeClr val="bg1"/>
                </a:solidFill>
                <a:effectLst>
                  <a:outerShdw blurRad="50800" dist="38100" dir="2700000" algn="tl" rotWithShape="0">
                    <a:prstClr val="black">
                      <a:alpha val="40000"/>
                    </a:prstClr>
                  </a:outerShdw>
                </a:effectLst>
              </a:rPr>
              <a:t>“Medicare Advantage has </a:t>
            </a:r>
            <a:r>
              <a:rPr lang="en-US" sz="2400" b="1" dirty="0">
                <a:solidFill>
                  <a:srgbClr val="FFFF00"/>
                </a:solidFill>
                <a:effectLst>
                  <a:outerShdw blurRad="50800" dist="38100" dir="2700000" algn="tl" rotWithShape="0">
                    <a:prstClr val="black">
                      <a:alpha val="40000"/>
                    </a:prstClr>
                  </a:outerShdw>
                </a:effectLst>
              </a:rPr>
              <a:t>never generated savings </a:t>
            </a:r>
            <a:r>
              <a:rPr lang="en-US" sz="2400" dirty="0">
                <a:solidFill>
                  <a:schemeClr val="bg1"/>
                </a:solidFill>
                <a:effectLst>
                  <a:outerShdw blurRad="50800" dist="38100" dir="2700000" algn="tl" rotWithShape="0">
                    <a:prstClr val="black">
                      <a:alpha val="40000"/>
                    </a:prstClr>
                  </a:outerShdw>
                </a:effectLst>
              </a:rPr>
              <a:t>relative to Traditional Medicare.</a:t>
            </a:r>
            <a:endParaRPr lang="en-US" sz="2400" b="1" dirty="0">
              <a:solidFill>
                <a:schemeClr val="bg1"/>
              </a:solidFill>
              <a:effectLst>
                <a:outerShdw blurRad="50800" dist="38100" dir="2700000" algn="tl" rotWithShape="0">
                  <a:prstClr val="black">
                    <a:alpha val="40000"/>
                  </a:prstClr>
                </a:outerShdw>
              </a:effectLst>
            </a:endParaRPr>
          </a:p>
          <a:p>
            <a:pPr algn="ctr">
              <a:spcAft>
                <a:spcPts val="600"/>
              </a:spcAft>
            </a:pPr>
            <a:r>
              <a:rPr lang="en-US" sz="2400" dirty="0">
                <a:solidFill>
                  <a:schemeClr val="bg1"/>
                </a:solidFill>
                <a:effectLst>
                  <a:outerShdw blurRad="50800" dist="38100" dir="2700000" algn="tl" rotWithShape="0">
                    <a:prstClr val="black">
                      <a:alpha val="40000"/>
                    </a:prstClr>
                  </a:outerShdw>
                </a:effectLst>
              </a:rPr>
              <a:t>In fact, </a:t>
            </a:r>
            <a:r>
              <a:rPr lang="en-US" sz="2400" b="1" i="1" dirty="0">
                <a:solidFill>
                  <a:srgbClr val="FFFF00"/>
                </a:solidFill>
                <a:effectLst>
                  <a:outerShdw blurRad="50800" dist="38100" dir="2700000" algn="tl" rotWithShape="0">
                    <a:prstClr val="black">
                      <a:alpha val="40000"/>
                    </a:prstClr>
                  </a:outerShdw>
                </a:effectLst>
              </a:rPr>
              <a:t>the opposite is true</a:t>
            </a:r>
            <a:r>
              <a:rPr lang="en-US" sz="2400" dirty="0">
                <a:solidFill>
                  <a:schemeClr val="bg1"/>
                </a:solidFill>
                <a:effectLst>
                  <a:outerShdw blurRad="50800" dist="38100" dir="2700000" algn="tl" rotWithShape="0">
                    <a:prstClr val="black">
                      <a:alpha val="40000"/>
                    </a:prstClr>
                  </a:outerShdw>
                </a:effectLst>
              </a:rPr>
              <a:t>.”</a:t>
            </a:r>
          </a:p>
          <a:p>
            <a:pPr algn="r"/>
            <a:r>
              <a:rPr lang="en-US" sz="2400" dirty="0">
                <a:solidFill>
                  <a:schemeClr val="bg1"/>
                </a:solidFill>
                <a:effectLst>
                  <a:outerShdw blurRad="50800" dist="38100" dir="2700000" algn="tl" rotWithShape="0">
                    <a:prstClr val="black">
                      <a:alpha val="40000"/>
                    </a:prstClr>
                  </a:outerShdw>
                </a:effectLst>
              </a:rPr>
              <a:t>– Kaiser Family Foundation</a:t>
            </a:r>
          </a:p>
        </p:txBody>
      </p:sp>
    </p:spTree>
    <p:extLst>
      <p:ext uri="{BB962C8B-B14F-4D97-AF65-F5344CB8AC3E}">
        <p14:creationId xmlns:p14="http://schemas.microsoft.com/office/powerpoint/2010/main" val="68524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4830-AA51-8938-F32B-42E81BA3DFC1}"/>
              </a:ext>
            </a:extLst>
          </p:cNvPr>
          <p:cNvSpPr>
            <a:spLocks noGrp="1"/>
          </p:cNvSpPr>
          <p:nvPr>
            <p:ph type="title"/>
          </p:nvPr>
        </p:nvSpPr>
        <p:spPr/>
        <p:txBody>
          <a:bodyPr/>
          <a:lstStyle/>
          <a:p>
            <a:r>
              <a:rPr lang="en-US" sz="2800" i="1" dirty="0">
                <a:solidFill>
                  <a:srgbClr val="FFFF00"/>
                </a:solidFill>
              </a:rPr>
              <a:t>Overbilling</a:t>
            </a:r>
            <a:r>
              <a:rPr lang="en-US" sz="2800" dirty="0"/>
              <a:t> in Medicare Advantage </a:t>
            </a:r>
            <a:br>
              <a:rPr lang="en-US" sz="2800" dirty="0"/>
            </a:br>
            <a:r>
              <a:rPr lang="en-US" dirty="0"/>
              <a:t>Exceeds Entire Agency Budgets</a:t>
            </a:r>
          </a:p>
        </p:txBody>
      </p:sp>
      <p:sp>
        <p:nvSpPr>
          <p:cNvPr id="4" name="Text Placeholder 3">
            <a:extLst>
              <a:ext uri="{FF2B5EF4-FFF2-40B4-BE49-F238E27FC236}">
                <a16:creationId xmlns:a16="http://schemas.microsoft.com/office/drawing/2014/main" id="{B1E1C9CA-C41F-DED2-4C24-8BCED54B114D}"/>
              </a:ext>
            </a:extLst>
          </p:cNvPr>
          <p:cNvSpPr>
            <a:spLocks noGrp="1"/>
          </p:cNvSpPr>
          <p:nvPr>
            <p:ph type="body" idx="10"/>
          </p:nvPr>
        </p:nvSpPr>
        <p:spPr>
          <a:xfrm>
            <a:off x="-1" y="6016753"/>
            <a:ext cx="8449733" cy="841248"/>
          </a:xfrm>
        </p:spPr>
        <p:txBody>
          <a:bodyPr/>
          <a:lstStyle/>
          <a:p>
            <a:pPr>
              <a:lnSpc>
                <a:spcPct val="100000"/>
              </a:lnSpc>
              <a:spcBef>
                <a:spcPts val="0"/>
              </a:spcBef>
            </a:pPr>
            <a:r>
              <a:rPr lang="en-US" dirty="0"/>
              <a:t>https://</a:t>
            </a:r>
            <a:r>
              <a:rPr lang="en-US" dirty="0" err="1"/>
              <a:t>www.medpac.gov</a:t>
            </a:r>
            <a:r>
              <a:rPr lang="en-US" dirty="0"/>
              <a:t>/wp-content/uploads/2023/03/Ch11_Mar23_MedPAC_Report_To_Congress_SEC.pdf</a:t>
            </a:r>
          </a:p>
          <a:p>
            <a:pPr>
              <a:lnSpc>
                <a:spcPct val="100000"/>
              </a:lnSpc>
              <a:spcBef>
                <a:spcPts val="0"/>
              </a:spcBef>
            </a:pPr>
            <a:r>
              <a:rPr lang="en-US" dirty="0"/>
              <a:t>Figures represent outlays in 2020 fiscal year. </a:t>
            </a:r>
          </a:p>
          <a:p>
            <a:pPr>
              <a:lnSpc>
                <a:spcPct val="100000"/>
              </a:lnSpc>
              <a:spcBef>
                <a:spcPts val="0"/>
              </a:spcBef>
            </a:pPr>
            <a:r>
              <a:rPr lang="en-US" dirty="0"/>
              <a:t>https://</a:t>
            </a:r>
            <a:r>
              <a:rPr lang="en-US" dirty="0" err="1"/>
              <a:t>www.nytimes.com</a:t>
            </a:r>
            <a:r>
              <a:rPr lang="en-US" dirty="0"/>
              <a:t>/2022/10/08/upshot/</a:t>
            </a:r>
            <a:r>
              <a:rPr lang="en-US" dirty="0" err="1"/>
              <a:t>medicare</a:t>
            </a:r>
            <a:r>
              <a:rPr lang="en-US" dirty="0"/>
              <a:t>-advantage-fraud-</a:t>
            </a:r>
            <a:r>
              <a:rPr lang="en-US" dirty="0" err="1"/>
              <a:t>allegations.html</a:t>
            </a:r>
            <a:r>
              <a:rPr lang="en-US" dirty="0"/>
              <a:t>  Accessed Oct 26 2020</a:t>
            </a:r>
          </a:p>
        </p:txBody>
      </p:sp>
      <p:graphicFrame>
        <p:nvGraphicFramePr>
          <p:cNvPr id="10" name="Chart 9">
            <a:extLst>
              <a:ext uri="{FF2B5EF4-FFF2-40B4-BE49-F238E27FC236}">
                <a16:creationId xmlns:a16="http://schemas.microsoft.com/office/drawing/2014/main" id="{28994ACC-9621-85B3-7766-41B22CCAEC66}"/>
              </a:ext>
            </a:extLst>
          </p:cNvPr>
          <p:cNvGraphicFramePr/>
          <p:nvPr/>
        </p:nvGraphicFramePr>
        <p:xfrm>
          <a:off x="838200" y="1461052"/>
          <a:ext cx="10515600" cy="447260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D85165FA-447B-A482-124A-743A350B59A5}"/>
              </a:ext>
            </a:extLst>
          </p:cNvPr>
          <p:cNvSpPr txBox="1"/>
          <p:nvPr/>
        </p:nvSpPr>
        <p:spPr>
          <a:xfrm>
            <a:off x="6206067" y="1671109"/>
            <a:ext cx="4873450" cy="461665"/>
          </a:xfrm>
          <a:prstGeom prst="rect">
            <a:avLst/>
          </a:prstGeom>
          <a:noFill/>
        </p:spPr>
        <p:txBody>
          <a:bodyPr wrap="none" rtlCol="0" anchor="ctr">
            <a:spAutoFit/>
          </a:bodyPr>
          <a:lstStyle/>
          <a:p>
            <a:pPr>
              <a:spcAft>
                <a:spcPts val="1200"/>
              </a:spcAft>
            </a:pPr>
            <a:r>
              <a:rPr lang="en-US" sz="2400" b="1" dirty="0">
                <a:solidFill>
                  <a:srgbClr val="FFFF00"/>
                </a:solidFill>
                <a:effectLst>
                  <a:outerShdw blurRad="50800" dist="38100" dir="2700000" algn="tl" rotWithShape="0">
                    <a:prstClr val="black">
                      <a:alpha val="40000"/>
                    </a:prstClr>
                  </a:outerShdw>
                </a:effectLst>
              </a:rPr>
              <a:t>Estimated between $12B – $25B</a:t>
            </a:r>
          </a:p>
        </p:txBody>
      </p:sp>
    </p:spTree>
    <p:extLst>
      <p:ext uri="{BB962C8B-B14F-4D97-AF65-F5344CB8AC3E}">
        <p14:creationId xmlns:p14="http://schemas.microsoft.com/office/powerpoint/2010/main" val="16101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7" dur="500"/>
                                        <p:tgtEl>
                                          <p:spTgt spid="10">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ipe(left)">
                                      <p:cBhvr>
                                        <p:cTn id="11" dur="1000"/>
                                        <p:tgtEl>
                                          <p:spTgt spid="10">
                                            <p:graphicEl>
                                              <a:chart seriesIdx="-4" categoryIdx="0" bldStep="category"/>
                                            </p:graphicEl>
                                          </p:spTgt>
                                        </p:tgtEl>
                                      </p:cBhvr>
                                    </p:animEffect>
                                  </p:childTnLst>
                                </p:cTn>
                              </p:par>
                              <p:par>
                                <p:cTn id="12" presetID="22" presetClass="entr" presetSubtype="8" fill="hold" grpId="0" nodeType="withEffect">
                                  <p:stCondLst>
                                    <p:cond delay="200"/>
                                  </p:stCondLst>
                                  <p:childTnLst>
                                    <p:set>
                                      <p:cBhvr>
                                        <p:cTn id="13"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ipe(left)">
                                      <p:cBhvr>
                                        <p:cTn id="14" dur="1000"/>
                                        <p:tgtEl>
                                          <p:spTgt spid="10">
                                            <p:graphicEl>
                                              <a:chart seriesIdx="-4" categoryIdx="1" bldStep="category"/>
                                            </p:graphicEl>
                                          </p:spTgt>
                                        </p:tgtEl>
                                      </p:cBhvr>
                                    </p:animEffect>
                                  </p:childTnLst>
                                </p:cTn>
                              </p:par>
                              <p:par>
                                <p:cTn id="15" presetID="22" presetClass="entr" presetSubtype="8" fill="hold" grpId="0" nodeType="withEffect">
                                  <p:stCondLst>
                                    <p:cond delay="400"/>
                                  </p:stCondLst>
                                  <p:childTnLst>
                                    <p:set>
                                      <p:cBhvr>
                                        <p:cTn id="16"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wipe(left)">
                                      <p:cBhvr>
                                        <p:cTn id="17" dur="1000"/>
                                        <p:tgtEl>
                                          <p:spTgt spid="10">
                                            <p:graphicEl>
                                              <a:chart seriesIdx="-4" categoryIdx="2" bldStep="category"/>
                                            </p:graphicEl>
                                          </p:spTgt>
                                        </p:tgtEl>
                                      </p:cBhvr>
                                    </p:animEffect>
                                  </p:childTnLst>
                                </p:cTn>
                              </p:par>
                              <p:par>
                                <p:cTn id="18" presetID="22" presetClass="entr" presetSubtype="8" fill="hold" grpId="0" nodeType="withEffect">
                                  <p:stCondLst>
                                    <p:cond delay="600"/>
                                  </p:stCondLst>
                                  <p:childTnLst>
                                    <p:set>
                                      <p:cBhvr>
                                        <p:cTn id="19"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wipe(left)">
                                      <p:cBhvr>
                                        <p:cTn id="20" dur="1000"/>
                                        <p:tgtEl>
                                          <p:spTgt spid="10">
                                            <p:graphicEl>
                                              <a:chart seriesIdx="-4" categoryIdx="3" bldStep="category"/>
                                            </p:graphicEl>
                                          </p:spTgt>
                                        </p:tgtEl>
                                      </p:cBhvr>
                                    </p:animEffect>
                                  </p:childTnLst>
                                </p:cTn>
                              </p:par>
                              <p:par>
                                <p:cTn id="21" presetID="22" presetClass="entr" presetSubtype="8" fill="hold" grpId="0" nodeType="withEffect">
                                  <p:stCondLst>
                                    <p:cond delay="800"/>
                                  </p:stCondLst>
                                  <p:childTnLst>
                                    <p:set>
                                      <p:cBhvr>
                                        <p:cTn id="22" dur="1" fill="hold">
                                          <p:stCondLst>
                                            <p:cond delay="0"/>
                                          </p:stCondLst>
                                        </p:cTn>
                                        <p:tgtEl>
                                          <p:spTgt spid="10">
                                            <p:graphicEl>
                                              <a:chart seriesIdx="-4" categoryIdx="4" bldStep="category"/>
                                            </p:graphicEl>
                                          </p:spTgt>
                                        </p:tgtEl>
                                        <p:attrNameLst>
                                          <p:attrName>style.visibility</p:attrName>
                                        </p:attrNameLst>
                                      </p:cBhvr>
                                      <p:to>
                                        <p:strVal val="visible"/>
                                      </p:to>
                                    </p:set>
                                    <p:animEffect transition="in" filter="wipe(left)">
                                      <p:cBhvr>
                                        <p:cTn id="23" dur="1000"/>
                                        <p:tgtEl>
                                          <p:spTgt spid="10">
                                            <p:graphicEl>
                                              <a:chart seriesIdx="-4" categoryIdx="4" bldStep="category"/>
                                            </p:graphicEl>
                                          </p:spTgt>
                                        </p:tgtEl>
                                      </p:cBhvr>
                                    </p:animEffect>
                                  </p:childTnLst>
                                </p:cTn>
                              </p:par>
                              <p:par>
                                <p:cTn id="24" presetID="22" presetClass="entr" presetSubtype="8" fill="hold" grpId="0" nodeType="withEffect">
                                  <p:stCondLst>
                                    <p:cond delay="1000"/>
                                  </p:stCondLst>
                                  <p:childTnLst>
                                    <p:set>
                                      <p:cBhvr>
                                        <p:cTn id="25" dur="1" fill="hold">
                                          <p:stCondLst>
                                            <p:cond delay="0"/>
                                          </p:stCondLst>
                                        </p:cTn>
                                        <p:tgtEl>
                                          <p:spTgt spid="10">
                                            <p:graphicEl>
                                              <a:chart seriesIdx="-4" categoryIdx="5" bldStep="category"/>
                                            </p:graphicEl>
                                          </p:spTgt>
                                        </p:tgtEl>
                                        <p:attrNameLst>
                                          <p:attrName>style.visibility</p:attrName>
                                        </p:attrNameLst>
                                      </p:cBhvr>
                                      <p:to>
                                        <p:strVal val="visible"/>
                                      </p:to>
                                    </p:set>
                                    <p:animEffect transition="in" filter="wipe(left)">
                                      <p:cBhvr>
                                        <p:cTn id="26" dur="1000"/>
                                        <p:tgtEl>
                                          <p:spTgt spid="10">
                                            <p:graphicEl>
                                              <a:chart seriesIdx="-4" categoryIdx="5" bldStep="category"/>
                                            </p:graphicEl>
                                          </p:spTgt>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10">
                                            <p:graphicEl>
                                              <a:chart seriesIdx="-4" categoryIdx="6" bldStep="category"/>
                                            </p:graphicEl>
                                          </p:spTgt>
                                        </p:tgtEl>
                                        <p:attrNameLst>
                                          <p:attrName>style.visibility</p:attrName>
                                        </p:attrNameLst>
                                      </p:cBhvr>
                                      <p:to>
                                        <p:strVal val="visible"/>
                                      </p:to>
                                    </p:set>
                                    <p:animEffect transition="in" filter="wipe(left)">
                                      <p:cBhvr>
                                        <p:cTn id="29" dur="2000"/>
                                        <p:tgtEl>
                                          <p:spTgt spid="10">
                                            <p:graphicEl>
                                              <a:chart seriesIdx="-4" categoryIdx="6" bldStep="category"/>
                                            </p:graphicEl>
                                          </p:spTgt>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533FF-39C4-3590-8E2D-22589856ACAB}"/>
              </a:ext>
            </a:extLst>
          </p:cNvPr>
          <p:cNvSpPr>
            <a:spLocks noGrp="1"/>
          </p:cNvSpPr>
          <p:nvPr>
            <p:ph type="body" idx="10"/>
          </p:nvPr>
        </p:nvSpPr>
        <p:spPr>
          <a:xfrm>
            <a:off x="0" y="6016753"/>
            <a:ext cx="8503920" cy="841248"/>
          </a:xfrm>
        </p:spPr>
        <p:txBody>
          <a:bodyPr>
            <a:normAutofit/>
          </a:bodyPr>
          <a:lstStyle/>
          <a:p>
            <a:pPr>
              <a:lnSpc>
                <a:spcPct val="100000"/>
              </a:lnSpc>
              <a:spcBef>
                <a:spcPts val="0"/>
              </a:spcBef>
            </a:pPr>
            <a:r>
              <a:rPr lang="en-US" sz="1050" dirty="0"/>
              <a:t>https://</a:t>
            </a:r>
            <a:r>
              <a:rPr lang="en-US" sz="1050" dirty="0" err="1"/>
              <a:t>www.finance.senate.gov</a:t>
            </a:r>
            <a:r>
              <a:rPr lang="en-US" sz="1050" dirty="0"/>
              <a:t>/</a:t>
            </a:r>
            <a:r>
              <a:rPr lang="en-US" sz="1050" dirty="0" err="1"/>
              <a:t>imo</a:t>
            </a:r>
            <a:r>
              <a:rPr lang="en-US" sz="1050" dirty="0"/>
              <a:t>/media/doc/Deceptive%20Marketing%20Practices%20Flourish%20in%20Medicare%20Advantage.pdf</a:t>
            </a:r>
          </a:p>
          <a:p>
            <a:pPr>
              <a:lnSpc>
                <a:spcPct val="100000"/>
              </a:lnSpc>
              <a:spcBef>
                <a:spcPts val="0"/>
              </a:spcBef>
            </a:pPr>
            <a:r>
              <a:rPr lang="en-US" sz="1050" dirty="0"/>
              <a:t>Accessed Nov 4 2022</a:t>
            </a:r>
          </a:p>
        </p:txBody>
      </p:sp>
      <p:pic>
        <p:nvPicPr>
          <p:cNvPr id="5" name="Picture 4">
            <a:extLst>
              <a:ext uri="{FF2B5EF4-FFF2-40B4-BE49-F238E27FC236}">
                <a16:creationId xmlns:a16="http://schemas.microsoft.com/office/drawing/2014/main" id="{645E5C5B-75A9-9515-AE8B-49DD0B8A72E0}"/>
              </a:ext>
            </a:extLst>
          </p:cNvPr>
          <p:cNvPicPr>
            <a:picLocks noChangeAspect="1"/>
          </p:cNvPicPr>
          <p:nvPr/>
        </p:nvPicPr>
        <p:blipFill rotWithShape="1">
          <a:blip r:embed="rId2"/>
          <a:srcRect l="1049" t="1" b="63180"/>
          <a:stretch/>
        </p:blipFill>
        <p:spPr>
          <a:xfrm>
            <a:off x="581842" y="497086"/>
            <a:ext cx="11028317" cy="5217914"/>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43041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3BFDA-3574-BCE5-53AF-244E56F69D36}"/>
              </a:ext>
            </a:extLst>
          </p:cNvPr>
          <p:cNvPicPr>
            <a:picLocks noChangeAspect="1"/>
          </p:cNvPicPr>
          <p:nvPr/>
        </p:nvPicPr>
        <p:blipFill rotWithShape="1">
          <a:blip r:embed="rId2"/>
          <a:srcRect l="14926" t="32702" r="4347" b="14502"/>
          <a:stretch/>
        </p:blipFill>
        <p:spPr>
          <a:xfrm>
            <a:off x="1045123" y="3038139"/>
            <a:ext cx="10101754" cy="297861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2509B18-EB65-3F33-E356-F4F21C4D39EA}"/>
              </a:ext>
            </a:extLst>
          </p:cNvPr>
          <p:cNvSpPr>
            <a:spLocks noGrp="1"/>
          </p:cNvSpPr>
          <p:nvPr>
            <p:ph type="title"/>
          </p:nvPr>
        </p:nvSpPr>
        <p:spPr>
          <a:xfrm>
            <a:off x="838200" y="743077"/>
            <a:ext cx="10515600" cy="1325563"/>
          </a:xfrm>
        </p:spPr>
        <p:txBody>
          <a:bodyPr>
            <a:normAutofit/>
          </a:bodyPr>
          <a:lstStyle/>
          <a:p>
            <a:pPr algn="ctr"/>
            <a:r>
              <a:rPr lang="en-US" sz="3600" dirty="0"/>
              <a:t>“A milestone in finding </a:t>
            </a:r>
            <a:br>
              <a:rPr lang="en-US" sz="3600" dirty="0"/>
            </a:br>
            <a:r>
              <a:rPr lang="en-US" sz="3600" dirty="0"/>
              <a:t>better ways to improve well-being”</a:t>
            </a:r>
            <a:endParaRPr lang="en-US" sz="5400" dirty="0"/>
          </a:p>
        </p:txBody>
      </p:sp>
      <p:sp>
        <p:nvSpPr>
          <p:cNvPr id="4" name="Text Placeholder 3">
            <a:extLst>
              <a:ext uri="{FF2B5EF4-FFF2-40B4-BE49-F238E27FC236}">
                <a16:creationId xmlns:a16="http://schemas.microsoft.com/office/drawing/2014/main" id="{BF52EA32-EF73-C3D0-6BD7-D95AEF2D2EF3}"/>
              </a:ext>
            </a:extLst>
          </p:cNvPr>
          <p:cNvSpPr>
            <a:spLocks noGrp="1"/>
          </p:cNvSpPr>
          <p:nvPr>
            <p:ph type="body" idx="10"/>
          </p:nvPr>
        </p:nvSpPr>
        <p:spPr/>
        <p:txBody>
          <a:bodyPr>
            <a:normAutofit/>
          </a:bodyPr>
          <a:lstStyle/>
          <a:p>
            <a:pPr>
              <a:lnSpc>
                <a:spcPct val="100000"/>
              </a:lnSpc>
              <a:spcBef>
                <a:spcPts val="0"/>
              </a:spcBef>
            </a:pPr>
            <a:r>
              <a:rPr lang="en-US" sz="1000" dirty="0"/>
              <a:t>https://</a:t>
            </a:r>
            <a:r>
              <a:rPr lang="en-US" sz="1000" dirty="0" err="1"/>
              <a:t>www.nytimes.com</a:t>
            </a:r>
            <a:r>
              <a:rPr lang="en-US" sz="1000" dirty="0"/>
              <a:t>/1973/12/30/archives/president-signs-bill-for-reform-in-medical-care-act-will-aid.html?searchResultPosition=1  </a:t>
            </a:r>
          </a:p>
          <a:p>
            <a:pPr>
              <a:lnSpc>
                <a:spcPct val="100000"/>
              </a:lnSpc>
              <a:spcBef>
                <a:spcPts val="0"/>
              </a:spcBef>
            </a:pPr>
            <a:r>
              <a:rPr lang="en-US" sz="1000" dirty="0"/>
              <a:t>Accessed Apr 11 2022</a:t>
            </a:r>
          </a:p>
        </p:txBody>
      </p:sp>
      <p:sp>
        <p:nvSpPr>
          <p:cNvPr id="7" name="Rounded Rectangle 6">
            <a:extLst>
              <a:ext uri="{FF2B5EF4-FFF2-40B4-BE49-F238E27FC236}">
                <a16:creationId xmlns:a16="http://schemas.microsoft.com/office/drawing/2014/main" id="{8172BF2A-2BE2-D7F2-A30E-1C989337B87C}"/>
              </a:ext>
            </a:extLst>
          </p:cNvPr>
          <p:cNvSpPr/>
          <p:nvPr/>
        </p:nvSpPr>
        <p:spPr>
          <a:xfrm>
            <a:off x="976149" y="2927272"/>
            <a:ext cx="10239703" cy="258225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00000"/>
              </a:lnSpc>
              <a:spcBef>
                <a:spcPts val="0"/>
              </a:spcBef>
              <a:spcAft>
                <a:spcPts val="600"/>
              </a:spcAft>
            </a:pPr>
            <a:r>
              <a:rPr lang="en-US" sz="3200" i="0" u="none" strike="noStrike" dirty="0">
                <a:solidFill>
                  <a:schemeClr val="tx1"/>
                </a:solidFill>
                <a:latin typeface="+mn-lt"/>
                <a:cs typeface="Times New Roman" panose="02020603050405020304" pitchFamily="18" charset="0"/>
              </a:rPr>
              <a:t>“A financial incentive to keep its subscribers healthy”</a:t>
            </a:r>
          </a:p>
          <a:p>
            <a:pPr algn="ctr">
              <a:lnSpc>
                <a:spcPct val="100000"/>
              </a:lnSpc>
              <a:spcBef>
                <a:spcPts val="0"/>
              </a:spcBef>
              <a:spcAft>
                <a:spcPts val="600"/>
              </a:spcAft>
            </a:pPr>
            <a:r>
              <a:rPr lang="en-US" sz="3200" dirty="0">
                <a:solidFill>
                  <a:schemeClr val="tx1"/>
                </a:solidFill>
                <a:latin typeface="+mn-lt"/>
                <a:cs typeface="Times New Roman" panose="02020603050405020304" pitchFamily="18" charset="0"/>
              </a:rPr>
              <a:t>“Shift the emphasis to the prevention of illness”</a:t>
            </a:r>
          </a:p>
          <a:p>
            <a:pPr algn="ctr">
              <a:lnSpc>
                <a:spcPct val="100000"/>
              </a:lnSpc>
              <a:spcBef>
                <a:spcPts val="0"/>
              </a:spcBef>
              <a:spcAft>
                <a:spcPts val="600"/>
              </a:spcAft>
            </a:pPr>
            <a:r>
              <a:rPr lang="en-US" sz="3200" dirty="0">
                <a:solidFill>
                  <a:schemeClr val="tx1"/>
                </a:solidFill>
                <a:latin typeface="+mn-lt"/>
                <a:cs typeface="Times New Roman" panose="02020603050405020304" pitchFamily="18" charset="0"/>
              </a:rPr>
              <a:t>“Test in all parts of the country”</a:t>
            </a:r>
          </a:p>
          <a:p>
            <a:pPr algn="ctr">
              <a:lnSpc>
                <a:spcPct val="100000"/>
              </a:lnSpc>
              <a:spcBef>
                <a:spcPts val="0"/>
              </a:spcBef>
              <a:spcAft>
                <a:spcPts val="600"/>
              </a:spcAft>
            </a:pPr>
            <a:r>
              <a:rPr lang="en-US" sz="3200" dirty="0">
                <a:solidFill>
                  <a:schemeClr val="tx1"/>
                </a:solidFill>
                <a:latin typeface="+mn-lt"/>
                <a:cs typeface="Times New Roman" panose="02020603050405020304" pitchFamily="18" charset="0"/>
              </a:rPr>
              <a:t>“Adequately tested in medically underprivileged” </a:t>
            </a:r>
          </a:p>
        </p:txBody>
      </p:sp>
      <p:sp>
        <p:nvSpPr>
          <p:cNvPr id="3" name="TextBox 2">
            <a:extLst>
              <a:ext uri="{FF2B5EF4-FFF2-40B4-BE49-F238E27FC236}">
                <a16:creationId xmlns:a16="http://schemas.microsoft.com/office/drawing/2014/main" id="{9A38ADE7-5F45-2152-85A7-C32B5823F982}"/>
              </a:ext>
            </a:extLst>
          </p:cNvPr>
          <p:cNvSpPr txBox="1"/>
          <p:nvPr/>
        </p:nvSpPr>
        <p:spPr>
          <a:xfrm>
            <a:off x="1211283" y="-356260"/>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6" name="TextBox 5">
            <a:extLst>
              <a:ext uri="{FF2B5EF4-FFF2-40B4-BE49-F238E27FC236}">
                <a16:creationId xmlns:a16="http://schemas.microsoft.com/office/drawing/2014/main" id="{65F5773E-B749-69DD-BEF1-3F5FE47EA221}"/>
              </a:ext>
            </a:extLst>
          </p:cNvPr>
          <p:cNvSpPr txBox="1"/>
          <p:nvPr/>
        </p:nvSpPr>
        <p:spPr>
          <a:xfrm>
            <a:off x="1114098" y="1819276"/>
            <a:ext cx="10239702" cy="1107996"/>
          </a:xfrm>
          <a:prstGeom prst="rect">
            <a:avLst/>
          </a:prstGeom>
          <a:noFill/>
        </p:spPr>
        <p:txBody>
          <a:bodyPr wrap="square" rtlCol="0" anchor="ctr">
            <a:spAutoFit/>
          </a:bodyPr>
          <a:lstStyle/>
          <a:p>
            <a:pPr algn="ctr">
              <a:spcAft>
                <a:spcPts val="1200"/>
              </a:spcAft>
            </a:pPr>
            <a:r>
              <a:rPr lang="en-US" sz="6600" b="1" dirty="0">
                <a:solidFill>
                  <a:srgbClr val="FFFF00"/>
                </a:solidFill>
                <a:effectLst>
                  <a:outerShdw blurRad="50800" dist="38100" dir="2700000" algn="tl" rotWithShape="0">
                    <a:prstClr val="black">
                      <a:alpha val="40000"/>
                    </a:prstClr>
                  </a:outerShdw>
                </a:effectLst>
              </a:rPr>
              <a:t>The HMO Act of 1973</a:t>
            </a:r>
          </a:p>
        </p:txBody>
      </p:sp>
      <p:sp>
        <p:nvSpPr>
          <p:cNvPr id="9" name="TextBox 8">
            <a:extLst>
              <a:ext uri="{FF2B5EF4-FFF2-40B4-BE49-F238E27FC236}">
                <a16:creationId xmlns:a16="http://schemas.microsoft.com/office/drawing/2014/main" id="{B072654F-9C84-00E9-5E49-72A364AA7558}"/>
              </a:ext>
            </a:extLst>
          </p:cNvPr>
          <p:cNvSpPr txBox="1"/>
          <p:nvPr/>
        </p:nvSpPr>
        <p:spPr>
          <a:xfrm>
            <a:off x="353568" y="288218"/>
            <a:ext cx="3775393" cy="400110"/>
          </a:xfrm>
          <a:prstGeom prst="rect">
            <a:avLst/>
          </a:prstGeom>
          <a:noFill/>
        </p:spPr>
        <p:txBody>
          <a:bodyPr wrap="none" rtlCol="0">
            <a:spAutoFit/>
          </a:bodyPr>
          <a:lstStyle/>
          <a:p>
            <a:pPr>
              <a:spcAft>
                <a:spcPts val="1200"/>
              </a:spcAft>
            </a:pPr>
            <a:r>
              <a:rPr lang="en-US" sz="2000" i="1" dirty="0">
                <a:solidFill>
                  <a:schemeClr val="bg1"/>
                </a:solidFill>
              </a:rPr>
              <a:t>News you might have missed…</a:t>
            </a:r>
          </a:p>
        </p:txBody>
      </p:sp>
    </p:spTree>
    <p:extLst>
      <p:ext uri="{BB962C8B-B14F-4D97-AF65-F5344CB8AC3E}">
        <p14:creationId xmlns:p14="http://schemas.microsoft.com/office/powerpoint/2010/main" val="253942856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7533FF-39C4-3590-8E2D-22589856ACAB}"/>
              </a:ext>
            </a:extLst>
          </p:cNvPr>
          <p:cNvSpPr>
            <a:spLocks noGrp="1"/>
          </p:cNvSpPr>
          <p:nvPr>
            <p:ph type="body" idx="10"/>
          </p:nvPr>
        </p:nvSpPr>
        <p:spPr>
          <a:xfrm>
            <a:off x="0" y="6016753"/>
            <a:ext cx="8503920" cy="841248"/>
          </a:xfrm>
        </p:spPr>
        <p:txBody>
          <a:bodyPr>
            <a:normAutofit/>
          </a:bodyPr>
          <a:lstStyle/>
          <a:p>
            <a:pPr>
              <a:lnSpc>
                <a:spcPct val="100000"/>
              </a:lnSpc>
              <a:spcBef>
                <a:spcPts val="0"/>
              </a:spcBef>
            </a:pPr>
            <a:r>
              <a:rPr lang="en-US" sz="1050" dirty="0"/>
              <a:t>https://</a:t>
            </a:r>
            <a:r>
              <a:rPr lang="en-US" sz="1050" dirty="0" err="1"/>
              <a:t>www.finance.senate.gov</a:t>
            </a:r>
            <a:r>
              <a:rPr lang="en-US" sz="1050" dirty="0"/>
              <a:t>/</a:t>
            </a:r>
            <a:r>
              <a:rPr lang="en-US" sz="1050" dirty="0" err="1"/>
              <a:t>imo</a:t>
            </a:r>
            <a:r>
              <a:rPr lang="en-US" sz="1050" dirty="0"/>
              <a:t>/media/doc/Deceptive%20Marketing%20Practices%20Flourish%20in%20Medicare%20Advantage.pdf</a:t>
            </a:r>
          </a:p>
          <a:p>
            <a:pPr>
              <a:lnSpc>
                <a:spcPct val="100000"/>
              </a:lnSpc>
              <a:spcBef>
                <a:spcPts val="0"/>
              </a:spcBef>
            </a:pPr>
            <a:r>
              <a:rPr lang="en-US" sz="1050" dirty="0"/>
              <a:t>Accessed Nov 4 2022</a:t>
            </a:r>
          </a:p>
        </p:txBody>
      </p:sp>
      <p:pic>
        <p:nvPicPr>
          <p:cNvPr id="5" name="Picture 4">
            <a:extLst>
              <a:ext uri="{FF2B5EF4-FFF2-40B4-BE49-F238E27FC236}">
                <a16:creationId xmlns:a16="http://schemas.microsoft.com/office/drawing/2014/main" id="{D5AA1160-FD17-61BB-999C-E75BBED020B9}"/>
              </a:ext>
            </a:extLst>
          </p:cNvPr>
          <p:cNvPicPr>
            <a:picLocks noChangeAspect="1"/>
          </p:cNvPicPr>
          <p:nvPr/>
        </p:nvPicPr>
        <p:blipFill rotWithShape="1">
          <a:blip r:embed="rId2"/>
          <a:srcRect l="3474" t="5558" r="4321" b="5870"/>
          <a:stretch/>
        </p:blipFill>
        <p:spPr>
          <a:xfrm>
            <a:off x="330200" y="406400"/>
            <a:ext cx="11481898" cy="5130800"/>
          </a:xfrm>
          <a:prstGeom prst="rect">
            <a:avLst/>
          </a:prstGeom>
        </p:spPr>
      </p:pic>
    </p:spTree>
    <p:extLst>
      <p:ext uri="{BB962C8B-B14F-4D97-AF65-F5344CB8AC3E}">
        <p14:creationId xmlns:p14="http://schemas.microsoft.com/office/powerpoint/2010/main" val="13388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713293F-0EE6-071C-B533-4FB70EFB14FE}"/>
              </a:ext>
            </a:extLst>
          </p:cNvPr>
          <p:cNvGraphicFramePr/>
          <p:nvPr/>
        </p:nvGraphicFramePr>
        <p:xfrm>
          <a:off x="256309" y="1612491"/>
          <a:ext cx="11097491" cy="440426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7AA0F0B-C32C-F94F-A3A3-ABF7F5B23356}"/>
              </a:ext>
            </a:extLst>
          </p:cNvPr>
          <p:cNvSpPr>
            <a:spLocks noGrp="1"/>
          </p:cNvSpPr>
          <p:nvPr>
            <p:ph type="title"/>
          </p:nvPr>
        </p:nvSpPr>
        <p:spPr/>
        <p:txBody>
          <a:bodyPr>
            <a:normAutofit/>
          </a:bodyPr>
          <a:lstStyle/>
          <a:p>
            <a:r>
              <a:rPr lang="en-US" sz="2800" dirty="0"/>
              <a:t>Insurance agents are increasingly rewarded for </a:t>
            </a:r>
            <a:br>
              <a:rPr lang="en-US" dirty="0"/>
            </a:br>
            <a:r>
              <a:rPr lang="en-US" dirty="0"/>
              <a:t>Promoting Medicare Advantage</a:t>
            </a:r>
          </a:p>
        </p:txBody>
      </p:sp>
      <p:sp>
        <p:nvSpPr>
          <p:cNvPr id="3" name="Text Placeholder 2">
            <a:extLst>
              <a:ext uri="{FF2B5EF4-FFF2-40B4-BE49-F238E27FC236}">
                <a16:creationId xmlns:a16="http://schemas.microsoft.com/office/drawing/2014/main" id="{4F9DEAD2-E38C-594D-A628-81D1FDABB2B0}"/>
              </a:ext>
            </a:extLst>
          </p:cNvPr>
          <p:cNvSpPr>
            <a:spLocks noGrp="1"/>
          </p:cNvSpPr>
          <p:nvPr>
            <p:ph type="body" idx="10"/>
          </p:nvPr>
        </p:nvSpPr>
        <p:spPr>
          <a:xfrm>
            <a:off x="-1" y="6016753"/>
            <a:ext cx="8495071" cy="841248"/>
          </a:xfrm>
        </p:spPr>
        <p:txBody>
          <a:bodyPr>
            <a:normAutofit fontScale="92500" lnSpcReduction="10000"/>
          </a:bodyPr>
          <a:lstStyle/>
          <a:p>
            <a:pPr>
              <a:lnSpc>
                <a:spcPct val="120000"/>
              </a:lnSpc>
              <a:spcBef>
                <a:spcPts val="0"/>
              </a:spcBef>
            </a:pPr>
            <a:r>
              <a:rPr lang="en-US" dirty="0"/>
              <a:t>Some variation by state</a:t>
            </a:r>
          </a:p>
          <a:p>
            <a:pPr>
              <a:lnSpc>
                <a:spcPct val="120000"/>
              </a:lnSpc>
              <a:spcBef>
                <a:spcPts val="0"/>
              </a:spcBef>
            </a:pPr>
            <a:r>
              <a:rPr lang="en-US" dirty="0"/>
              <a:t>https://</a:t>
            </a:r>
            <a:r>
              <a:rPr lang="en-US" dirty="0" err="1"/>
              <a:t>www.commonwealthfund.org</a:t>
            </a:r>
            <a:r>
              <a:rPr lang="en-US" dirty="0"/>
              <a:t>/blog/2021/agent-commissions-medicare-and-impact-beneficiary-choice?utm_source=</a:t>
            </a:r>
            <a:r>
              <a:rPr lang="en-US" dirty="0" err="1"/>
              <a:t>alert&amp;utm_medium</a:t>
            </a:r>
            <a:r>
              <a:rPr lang="en-US" dirty="0"/>
              <a:t>=</a:t>
            </a:r>
            <a:r>
              <a:rPr lang="en-US" dirty="0" err="1"/>
              <a:t>email&amp;utm_campaign</a:t>
            </a:r>
            <a:r>
              <a:rPr lang="en-US" dirty="0"/>
              <a:t>=</a:t>
            </a:r>
            <a:r>
              <a:rPr lang="en-US" dirty="0" err="1"/>
              <a:t>Achieving+Universal+Coverage</a:t>
            </a:r>
            <a:endParaRPr lang="en-US" dirty="0"/>
          </a:p>
          <a:p>
            <a:pPr>
              <a:lnSpc>
                <a:spcPct val="120000"/>
              </a:lnSpc>
              <a:spcBef>
                <a:spcPts val="0"/>
              </a:spcBef>
            </a:pPr>
            <a:r>
              <a:rPr lang="en-US" dirty="0"/>
              <a:t>Accessed Oct 27 2022</a:t>
            </a:r>
          </a:p>
        </p:txBody>
      </p:sp>
      <p:sp>
        <p:nvSpPr>
          <p:cNvPr id="4" name="TextBox 3">
            <a:extLst>
              <a:ext uri="{FF2B5EF4-FFF2-40B4-BE49-F238E27FC236}">
                <a16:creationId xmlns:a16="http://schemas.microsoft.com/office/drawing/2014/main" id="{523ABC9E-7C11-3F46-8CD2-90411C0CFEB5}"/>
              </a:ext>
            </a:extLst>
          </p:cNvPr>
          <p:cNvSpPr txBox="1"/>
          <p:nvPr/>
        </p:nvSpPr>
        <p:spPr>
          <a:xfrm>
            <a:off x="4305993" y="2144684"/>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5" name="TextBox 4">
            <a:extLst>
              <a:ext uri="{FF2B5EF4-FFF2-40B4-BE49-F238E27FC236}">
                <a16:creationId xmlns:a16="http://schemas.microsoft.com/office/drawing/2014/main" id="{DFA19259-E9F7-3349-AC72-1DCD4332BDAC}"/>
              </a:ext>
            </a:extLst>
          </p:cNvPr>
          <p:cNvSpPr txBox="1"/>
          <p:nvPr/>
        </p:nvSpPr>
        <p:spPr>
          <a:xfrm>
            <a:off x="256309" y="2375516"/>
            <a:ext cx="2553393" cy="954107"/>
          </a:xfrm>
          <a:prstGeom prst="rect">
            <a:avLst/>
          </a:prstGeom>
          <a:noFill/>
        </p:spPr>
        <p:txBody>
          <a:bodyPr wrap="square" rtlCol="0">
            <a:spAutoFit/>
          </a:bodyPr>
          <a:lstStyle/>
          <a:p>
            <a:pPr>
              <a:spcAft>
                <a:spcPts val="1200"/>
              </a:spcAft>
            </a:pPr>
            <a:r>
              <a:rPr lang="en-US" sz="2800" dirty="0">
                <a:solidFill>
                  <a:schemeClr val="bg1"/>
                </a:solidFill>
              </a:rPr>
              <a:t>1</a:t>
            </a:r>
            <a:r>
              <a:rPr lang="en-US" sz="2800" baseline="30000" dirty="0">
                <a:solidFill>
                  <a:schemeClr val="bg1"/>
                </a:solidFill>
              </a:rPr>
              <a:t>st</a:t>
            </a:r>
            <a:r>
              <a:rPr lang="en-US" sz="2800" dirty="0">
                <a:solidFill>
                  <a:schemeClr val="bg1"/>
                </a:solidFill>
              </a:rPr>
              <a:t> Year Commissions</a:t>
            </a:r>
          </a:p>
        </p:txBody>
      </p:sp>
      <p:sp>
        <p:nvSpPr>
          <p:cNvPr id="6" name="TextBox 5">
            <a:extLst>
              <a:ext uri="{FF2B5EF4-FFF2-40B4-BE49-F238E27FC236}">
                <a16:creationId xmlns:a16="http://schemas.microsoft.com/office/drawing/2014/main" id="{F61185CA-3B5C-0342-BEFE-50318191A848}"/>
              </a:ext>
            </a:extLst>
          </p:cNvPr>
          <p:cNvSpPr txBox="1"/>
          <p:nvPr/>
        </p:nvSpPr>
        <p:spPr>
          <a:xfrm>
            <a:off x="6317673" y="3507971"/>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2" name="Rectangle 11">
            <a:extLst>
              <a:ext uri="{FF2B5EF4-FFF2-40B4-BE49-F238E27FC236}">
                <a16:creationId xmlns:a16="http://schemas.microsoft.com/office/drawing/2014/main" id="{9A8FF4E3-59A7-C49D-596A-663AD8F67827}"/>
              </a:ext>
            </a:extLst>
          </p:cNvPr>
          <p:cNvSpPr/>
          <p:nvPr/>
        </p:nvSpPr>
        <p:spPr>
          <a:xfrm>
            <a:off x="828368" y="3491737"/>
            <a:ext cx="285136" cy="28513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7D6F4C-B8DC-D7A0-ABC1-24DF2C035BA3}"/>
              </a:ext>
            </a:extLst>
          </p:cNvPr>
          <p:cNvSpPr/>
          <p:nvPr/>
        </p:nvSpPr>
        <p:spPr>
          <a:xfrm>
            <a:off x="828368" y="3903466"/>
            <a:ext cx="285136" cy="28513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0E467E-B845-A168-FC58-28E544001C2A}"/>
              </a:ext>
            </a:extLst>
          </p:cNvPr>
          <p:cNvSpPr/>
          <p:nvPr/>
        </p:nvSpPr>
        <p:spPr>
          <a:xfrm>
            <a:off x="828368" y="4315196"/>
            <a:ext cx="285136" cy="28513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CD80DD-98DF-9B96-B7D5-CC5C55E17208}"/>
              </a:ext>
            </a:extLst>
          </p:cNvPr>
          <p:cNvSpPr/>
          <p:nvPr/>
        </p:nvSpPr>
        <p:spPr>
          <a:xfrm>
            <a:off x="2809703" y="3468889"/>
            <a:ext cx="7976062" cy="125637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a:solidFill>
                  <a:srgbClr val="FFFF00"/>
                </a:solidFill>
                <a:effectLst>
                  <a:outerShdw blurRad="50800" dist="38100" dir="2700000" algn="tl" rotWithShape="0">
                    <a:prstClr val="black">
                      <a:alpha val="40000"/>
                    </a:prstClr>
                  </a:outerShdw>
                </a:effectLst>
              </a:rPr>
              <a:t>Agents often receive annual commissions </a:t>
            </a:r>
          </a:p>
          <a:p>
            <a:pPr algn="ctr">
              <a:lnSpc>
                <a:spcPct val="90000"/>
              </a:lnSpc>
            </a:pPr>
            <a:r>
              <a:rPr lang="en-US" sz="2400" dirty="0">
                <a:effectLst>
                  <a:outerShdw blurRad="50800" dist="38100" dir="2700000" algn="tl" rotWithShape="0">
                    <a:prstClr val="black">
                      <a:alpha val="40000"/>
                    </a:prstClr>
                  </a:outerShdw>
                </a:effectLst>
              </a:rPr>
              <a:t>at ~50% of first year level </a:t>
            </a:r>
          </a:p>
          <a:p>
            <a:pPr algn="ctr">
              <a:lnSpc>
                <a:spcPct val="90000"/>
              </a:lnSpc>
            </a:pPr>
            <a:r>
              <a:rPr lang="en-US" sz="2400" b="1" dirty="0">
                <a:solidFill>
                  <a:srgbClr val="FFFF00"/>
                </a:solidFill>
                <a:effectLst>
                  <a:outerShdw blurRad="50800" dist="38100" dir="2700000" algn="tl" rotWithShape="0">
                    <a:prstClr val="black">
                      <a:alpha val="40000"/>
                    </a:prstClr>
                  </a:outerShdw>
                </a:effectLst>
              </a:rPr>
              <a:t>until the patient changes plans or brokers</a:t>
            </a:r>
          </a:p>
        </p:txBody>
      </p:sp>
    </p:spTree>
    <p:extLst>
      <p:ext uri="{BB962C8B-B14F-4D97-AF65-F5344CB8AC3E}">
        <p14:creationId xmlns:p14="http://schemas.microsoft.com/office/powerpoint/2010/main" val="9218435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0" categoryIdx="0" bldStep="ptInCategory"/>
                                            </p:graphicEl>
                                          </p:spTgt>
                                        </p:tgtEl>
                                        <p:attrNameLst>
                                          <p:attrName>style.visibility</p:attrName>
                                        </p:attrNameLst>
                                      </p:cBhvr>
                                      <p:to>
                                        <p:strVal val="visible"/>
                                      </p:to>
                                    </p:set>
                                    <p:animEffect transition="in" filter="fade">
                                      <p:cBhvr>
                                        <p:cTn id="7" dur="500"/>
                                        <p:tgtEl>
                                          <p:spTgt spid="8">
                                            <p:graphicEl>
                                              <a:chart seriesIdx="0" categoryIdx="0" bldStep="ptIn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graphicEl>
                                              <a:chart seriesIdx="1" categoryIdx="0" bldStep="ptInCategory"/>
                                            </p:graphicEl>
                                          </p:spTgt>
                                        </p:tgtEl>
                                        <p:attrNameLst>
                                          <p:attrName>style.visibility</p:attrName>
                                        </p:attrNameLst>
                                      </p:cBhvr>
                                      <p:to>
                                        <p:strVal val="visible"/>
                                      </p:to>
                                    </p:set>
                                    <p:animEffect transition="in" filter="fade">
                                      <p:cBhvr>
                                        <p:cTn id="11" dur="500"/>
                                        <p:tgtEl>
                                          <p:spTgt spid="8">
                                            <p:graphicEl>
                                              <a:chart seriesIdx="1"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graphicEl>
                                              <a:chart seriesIdx="2" categoryIdx="0" bldStep="ptInCategory"/>
                                            </p:graphicEl>
                                          </p:spTgt>
                                        </p:tgtEl>
                                        <p:attrNameLst>
                                          <p:attrName>style.visibility</p:attrName>
                                        </p:attrNameLst>
                                      </p:cBhvr>
                                      <p:to>
                                        <p:strVal val="visible"/>
                                      </p:to>
                                    </p:set>
                                    <p:animEffect transition="in" filter="fade">
                                      <p:cBhvr>
                                        <p:cTn id="15" dur="500"/>
                                        <p:tgtEl>
                                          <p:spTgt spid="8">
                                            <p:graphicEl>
                                              <a:chart seriesIdx="2" categoryIdx="0" bldStep="ptIn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chart seriesIdx="0" categoryIdx="1" bldStep="ptInCategory"/>
                                            </p:graphicEl>
                                          </p:spTgt>
                                        </p:tgtEl>
                                        <p:attrNameLst>
                                          <p:attrName>style.visibility</p:attrName>
                                        </p:attrNameLst>
                                      </p:cBhvr>
                                      <p:to>
                                        <p:strVal val="visible"/>
                                      </p:to>
                                    </p:set>
                                    <p:animEffect transition="in" filter="fade">
                                      <p:cBhvr>
                                        <p:cTn id="20" dur="500"/>
                                        <p:tgtEl>
                                          <p:spTgt spid="8">
                                            <p:graphicEl>
                                              <a:chart seriesIdx="0" categoryIdx="1" bldStep="ptInCategory"/>
                                            </p:graphic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graphicEl>
                                              <a:chart seriesIdx="1" categoryIdx="1" bldStep="ptInCategory"/>
                                            </p:graphicEl>
                                          </p:spTgt>
                                        </p:tgtEl>
                                        <p:attrNameLst>
                                          <p:attrName>style.visibility</p:attrName>
                                        </p:attrNameLst>
                                      </p:cBhvr>
                                      <p:to>
                                        <p:strVal val="visible"/>
                                      </p:to>
                                    </p:set>
                                    <p:animEffect transition="in" filter="fade">
                                      <p:cBhvr>
                                        <p:cTn id="24" dur="500"/>
                                        <p:tgtEl>
                                          <p:spTgt spid="8">
                                            <p:graphicEl>
                                              <a:chart seriesIdx="1" categoryIdx="1" bldStep="ptInCategory"/>
                                            </p:graphic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8">
                                            <p:graphicEl>
                                              <a:chart seriesIdx="2" categoryIdx="1" bldStep="ptInCategory"/>
                                            </p:graphicEl>
                                          </p:spTgt>
                                        </p:tgtEl>
                                        <p:attrNameLst>
                                          <p:attrName>style.visibility</p:attrName>
                                        </p:attrNameLst>
                                      </p:cBhvr>
                                      <p:to>
                                        <p:strVal val="visible"/>
                                      </p:to>
                                    </p:set>
                                    <p:animEffect transition="in" filter="fade">
                                      <p:cBhvr>
                                        <p:cTn id="28" dur="500"/>
                                        <p:tgtEl>
                                          <p:spTgt spid="8">
                                            <p:graphicEl>
                                              <a:chart seriesIdx="2" categoryIdx="1" bldStep="ptInCategory"/>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chart seriesIdx="0" categoryIdx="2" bldStep="ptInCategory"/>
                                            </p:graphicEl>
                                          </p:spTgt>
                                        </p:tgtEl>
                                        <p:attrNameLst>
                                          <p:attrName>style.visibility</p:attrName>
                                        </p:attrNameLst>
                                      </p:cBhvr>
                                      <p:to>
                                        <p:strVal val="visible"/>
                                      </p:to>
                                    </p:set>
                                    <p:animEffect transition="in" filter="fade">
                                      <p:cBhvr>
                                        <p:cTn id="33" dur="500"/>
                                        <p:tgtEl>
                                          <p:spTgt spid="8">
                                            <p:graphicEl>
                                              <a:chart seriesIdx="0" categoryIdx="2" bldStep="ptInCategory"/>
                                            </p:graphic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8">
                                            <p:graphicEl>
                                              <a:chart seriesIdx="1" categoryIdx="2" bldStep="ptInCategory"/>
                                            </p:graphicEl>
                                          </p:spTgt>
                                        </p:tgtEl>
                                        <p:attrNameLst>
                                          <p:attrName>style.visibility</p:attrName>
                                        </p:attrNameLst>
                                      </p:cBhvr>
                                      <p:to>
                                        <p:strVal val="visible"/>
                                      </p:to>
                                    </p:set>
                                    <p:animEffect transition="in" filter="fade">
                                      <p:cBhvr>
                                        <p:cTn id="37" dur="500"/>
                                        <p:tgtEl>
                                          <p:spTgt spid="8">
                                            <p:graphicEl>
                                              <a:chart seriesIdx="1" categoryIdx="2" bldStep="ptInCategory"/>
                                            </p:graphic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8">
                                            <p:graphicEl>
                                              <a:chart seriesIdx="2" categoryIdx="2" bldStep="ptInCategory"/>
                                            </p:graphicEl>
                                          </p:spTgt>
                                        </p:tgtEl>
                                        <p:attrNameLst>
                                          <p:attrName>style.visibility</p:attrName>
                                        </p:attrNameLst>
                                      </p:cBhvr>
                                      <p:to>
                                        <p:strVal val="visible"/>
                                      </p:to>
                                    </p:set>
                                    <p:animEffect transition="in" filter="fade">
                                      <p:cBhvr>
                                        <p:cTn id="41" dur="500"/>
                                        <p:tgtEl>
                                          <p:spTgt spid="8">
                                            <p:graphicEl>
                                              <a:chart seriesIdx="2" categoryIdx="2" bldStep="ptInCategory"/>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El"/>
        </p:bldSub>
      </p:bldGraphic>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EA4-CABC-0D7A-E88E-32D7922F6069}"/>
              </a:ext>
            </a:extLst>
          </p:cNvPr>
          <p:cNvSpPr>
            <a:spLocks noGrp="1"/>
          </p:cNvSpPr>
          <p:nvPr>
            <p:ph type="title"/>
          </p:nvPr>
        </p:nvSpPr>
        <p:spPr/>
        <p:txBody>
          <a:bodyPr>
            <a:normAutofit fontScale="90000"/>
          </a:bodyPr>
          <a:lstStyle/>
          <a:p>
            <a:r>
              <a:rPr lang="en-US" sz="2200" dirty="0"/>
              <a:t>CMS “Secret Shoppers” of insurance agent calls with clients in 2022:</a:t>
            </a:r>
            <a:br>
              <a:rPr lang="en-US" sz="2200" dirty="0"/>
            </a:br>
            <a:r>
              <a:rPr lang="en-US" sz="4900" dirty="0">
                <a:solidFill>
                  <a:srgbClr val="FFFF00"/>
                </a:solidFill>
              </a:rPr>
              <a:t>80%</a:t>
            </a:r>
            <a:r>
              <a:rPr lang="en-US" sz="4200" dirty="0">
                <a:solidFill>
                  <a:srgbClr val="FFFF00"/>
                </a:solidFill>
              </a:rPr>
              <a:t> </a:t>
            </a:r>
            <a:r>
              <a:rPr lang="en-US" sz="4200" dirty="0"/>
              <a:t>of Calls Were Inaccurate or Insufficient</a:t>
            </a:r>
          </a:p>
        </p:txBody>
      </p:sp>
      <p:sp>
        <p:nvSpPr>
          <p:cNvPr id="3" name="Text Placeholder 2">
            <a:extLst>
              <a:ext uri="{FF2B5EF4-FFF2-40B4-BE49-F238E27FC236}">
                <a16:creationId xmlns:a16="http://schemas.microsoft.com/office/drawing/2014/main" id="{15AFD21D-DB9E-3B7B-065B-885572E21E35}"/>
              </a:ext>
            </a:extLst>
          </p:cNvPr>
          <p:cNvSpPr>
            <a:spLocks noGrp="1"/>
          </p:cNvSpPr>
          <p:nvPr>
            <p:ph type="body" idx="10"/>
          </p:nvPr>
        </p:nvSpPr>
        <p:spPr/>
        <p:txBody>
          <a:bodyPr/>
          <a:lstStyle/>
          <a:p>
            <a:pPr>
              <a:lnSpc>
                <a:spcPct val="100000"/>
              </a:lnSpc>
              <a:spcBef>
                <a:spcPts val="0"/>
              </a:spcBef>
            </a:pPr>
            <a:r>
              <a:rPr lang="en-US" dirty="0"/>
              <a:t>Published by CMS May 9, 2022</a:t>
            </a:r>
          </a:p>
          <a:p>
            <a:pPr>
              <a:lnSpc>
                <a:spcPct val="100000"/>
              </a:lnSpc>
              <a:spcBef>
                <a:spcPts val="0"/>
              </a:spcBef>
            </a:pPr>
            <a:r>
              <a:rPr lang="en-US" dirty="0"/>
              <a:t>https://</a:t>
            </a:r>
            <a:r>
              <a:rPr lang="en-US" dirty="0" err="1"/>
              <a:t>www.documentcloud.org</a:t>
            </a:r>
            <a:r>
              <a:rPr lang="en-US" dirty="0"/>
              <a:t>/documents/23169211-agent-broker-marketing-faqs</a:t>
            </a:r>
          </a:p>
          <a:p>
            <a:pPr>
              <a:lnSpc>
                <a:spcPct val="100000"/>
              </a:lnSpc>
              <a:spcBef>
                <a:spcPts val="0"/>
              </a:spcBef>
            </a:pPr>
            <a:r>
              <a:rPr lang="en-US" dirty="0"/>
              <a:t>https://</a:t>
            </a:r>
            <a:r>
              <a:rPr lang="en-US" dirty="0" err="1"/>
              <a:t>www.medpagetoday.com</a:t>
            </a:r>
            <a:r>
              <a:rPr lang="en-US" dirty="0"/>
              <a:t>/special-reports/exclusives/101348</a:t>
            </a:r>
          </a:p>
        </p:txBody>
      </p:sp>
      <p:sp>
        <p:nvSpPr>
          <p:cNvPr id="6" name="TextBox 5">
            <a:extLst>
              <a:ext uri="{FF2B5EF4-FFF2-40B4-BE49-F238E27FC236}">
                <a16:creationId xmlns:a16="http://schemas.microsoft.com/office/drawing/2014/main" id="{0B6041DB-2CBD-3108-3602-436C696E2C84}"/>
              </a:ext>
            </a:extLst>
          </p:cNvPr>
          <p:cNvSpPr txBox="1"/>
          <p:nvPr/>
        </p:nvSpPr>
        <p:spPr>
          <a:xfrm>
            <a:off x="838200" y="2052061"/>
            <a:ext cx="10515600" cy="2477601"/>
          </a:xfrm>
          <a:prstGeom prst="rect">
            <a:avLst/>
          </a:prstGeom>
          <a:solidFill>
            <a:schemeClr val="accent2"/>
          </a:solidFill>
          <a:ln>
            <a:solidFill>
              <a:schemeClr val="bg1"/>
            </a:solidFill>
          </a:ln>
        </p:spPr>
        <p:txBody>
          <a:bodyPr wrap="square" lIns="182880" tIns="182880" rIns="182880" bIns="182880" anchor="ctr" anchorCtr="0">
            <a:spAutoFit/>
          </a:bodyPr>
          <a:lstStyle/>
          <a:p>
            <a:pPr>
              <a:spcAft>
                <a:spcPts val="600"/>
              </a:spcAft>
            </a:pPr>
            <a:r>
              <a:rPr lang="en-US" sz="2000" i="0" u="none" strike="noStrike" dirty="0">
                <a:solidFill>
                  <a:schemeClr val="bg1"/>
                </a:solidFill>
                <a:effectLst>
                  <a:outerShdw blurRad="50800" dist="38100" dir="2700000" algn="tl" rotWithShape="0">
                    <a:prstClr val="black">
                      <a:alpha val="40000"/>
                    </a:prstClr>
                  </a:outerShdw>
                </a:effectLst>
              </a:rPr>
              <a:t>One example of many…</a:t>
            </a:r>
          </a:p>
          <a:p>
            <a:pPr algn="ctr"/>
            <a:r>
              <a:rPr lang="en-US" sz="3200" b="1" i="0" u="none" strike="noStrike" dirty="0">
                <a:solidFill>
                  <a:schemeClr val="bg1"/>
                </a:solidFill>
                <a:effectLst>
                  <a:outerShdw blurRad="50800" dist="38100" dir="2700000" algn="tl" rotWithShape="0">
                    <a:prstClr val="black">
                      <a:alpha val="40000"/>
                    </a:prstClr>
                  </a:outerShdw>
                </a:effectLst>
              </a:rPr>
              <a:t>“If your medication is not on the formulary,</a:t>
            </a:r>
          </a:p>
          <a:p>
            <a:pPr algn="ctr"/>
            <a:r>
              <a:rPr lang="en-US" sz="3600" b="1" dirty="0">
                <a:solidFill>
                  <a:schemeClr val="bg1"/>
                </a:solidFill>
                <a:effectLst>
                  <a:outerShdw blurRad="50800" dist="38100" dir="2700000" algn="tl" rotWithShape="0">
                    <a:prstClr val="black">
                      <a:alpha val="40000"/>
                    </a:prstClr>
                  </a:outerShdw>
                </a:effectLst>
              </a:rPr>
              <a:t>your</a:t>
            </a:r>
            <a:r>
              <a:rPr lang="en-US" sz="3600" b="1" i="0" u="none" strike="noStrike" dirty="0">
                <a:solidFill>
                  <a:schemeClr val="bg1"/>
                </a:solidFill>
                <a:effectLst>
                  <a:outerShdw blurRad="50800" dist="38100" dir="2700000" algn="tl" rotWithShape="0">
                    <a:prstClr val="black">
                      <a:alpha val="40000"/>
                    </a:prstClr>
                  </a:outerShdw>
                </a:effectLst>
              </a:rPr>
              <a:t> doctor could tell the plan </a:t>
            </a:r>
          </a:p>
          <a:p>
            <a:pPr algn="ctr"/>
            <a:r>
              <a:rPr lang="en-US" sz="4400" b="1" i="0" u="none" strike="noStrike" dirty="0">
                <a:solidFill>
                  <a:schemeClr val="bg1"/>
                </a:solidFill>
                <a:effectLst>
                  <a:outerShdw blurRad="50800" dist="38100" dir="2700000" algn="tl" rotWithShape="0">
                    <a:prstClr val="black">
                      <a:alpha val="40000"/>
                    </a:prstClr>
                  </a:outerShdw>
                </a:effectLst>
              </a:rPr>
              <a:t>and the plan would simply add it.”</a:t>
            </a:r>
          </a:p>
        </p:txBody>
      </p:sp>
    </p:spTree>
    <p:extLst>
      <p:ext uri="{BB962C8B-B14F-4D97-AF65-F5344CB8AC3E}">
        <p14:creationId xmlns:p14="http://schemas.microsoft.com/office/powerpoint/2010/main" val="293213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69E3-9475-A743-B120-138721D77E05}"/>
              </a:ext>
            </a:extLst>
          </p:cNvPr>
          <p:cNvSpPr>
            <a:spLocks noGrp="1"/>
          </p:cNvSpPr>
          <p:nvPr>
            <p:ph type="title"/>
          </p:nvPr>
        </p:nvSpPr>
        <p:spPr/>
        <p:txBody>
          <a:bodyPr>
            <a:normAutofit/>
          </a:bodyPr>
          <a:lstStyle/>
          <a:p>
            <a:r>
              <a:rPr lang="en-US" sz="2400" dirty="0"/>
              <a:t>Medicare Advantage Plans are allowed to create their own </a:t>
            </a:r>
            <a:br>
              <a:rPr lang="en-US" sz="2800" dirty="0"/>
            </a:br>
            <a:r>
              <a:rPr lang="en-US" i="1" dirty="0"/>
              <a:t>Secret Rules </a:t>
            </a:r>
            <a:r>
              <a:rPr lang="en-US" dirty="0"/>
              <a:t>to Reject Necessary Care</a:t>
            </a:r>
            <a:endParaRPr lang="en-US" sz="3600" dirty="0"/>
          </a:p>
        </p:txBody>
      </p:sp>
      <p:sp>
        <p:nvSpPr>
          <p:cNvPr id="4" name="Text Placeholder 3">
            <a:extLst>
              <a:ext uri="{FF2B5EF4-FFF2-40B4-BE49-F238E27FC236}">
                <a16:creationId xmlns:a16="http://schemas.microsoft.com/office/drawing/2014/main" id="{DC30EA0A-CDFE-5A97-EC28-4CF7637E90C7}"/>
              </a:ext>
            </a:extLst>
          </p:cNvPr>
          <p:cNvSpPr>
            <a:spLocks noGrp="1"/>
          </p:cNvSpPr>
          <p:nvPr>
            <p:ph type="body" idx="10"/>
          </p:nvPr>
        </p:nvSpPr>
        <p:spPr/>
        <p:txBody>
          <a:bodyPr/>
          <a:lstStyle/>
          <a:p>
            <a:pPr>
              <a:lnSpc>
                <a:spcPct val="100000"/>
              </a:lnSpc>
              <a:spcBef>
                <a:spcPts val="0"/>
              </a:spcBef>
            </a:pPr>
            <a:r>
              <a:rPr lang="en-US" dirty="0"/>
              <a:t>15 selected MAOs during June 1-7 2019, reported by OIG April 2022</a:t>
            </a:r>
          </a:p>
          <a:p>
            <a:pPr>
              <a:lnSpc>
                <a:spcPct val="100000"/>
              </a:lnSpc>
              <a:spcBef>
                <a:spcPts val="0"/>
              </a:spcBef>
            </a:pPr>
            <a:r>
              <a:rPr lang="en-US" dirty="0"/>
              <a:t>https://</a:t>
            </a:r>
            <a:r>
              <a:rPr lang="en-US" dirty="0" err="1"/>
              <a:t>oig.hhs.gov</a:t>
            </a:r>
            <a:r>
              <a:rPr lang="en-US" dirty="0"/>
              <a:t>/</a:t>
            </a:r>
            <a:r>
              <a:rPr lang="en-US" dirty="0" err="1"/>
              <a:t>oei</a:t>
            </a:r>
            <a:r>
              <a:rPr lang="en-US" dirty="0"/>
              <a:t>/reports/OEI-09-18-00260.pdf</a:t>
            </a:r>
          </a:p>
        </p:txBody>
      </p:sp>
      <p:graphicFrame>
        <p:nvGraphicFramePr>
          <p:cNvPr id="7" name="Content Placeholder 6">
            <a:extLst>
              <a:ext uri="{FF2B5EF4-FFF2-40B4-BE49-F238E27FC236}">
                <a16:creationId xmlns:a16="http://schemas.microsoft.com/office/drawing/2014/main" id="{226B1781-A1A4-ECA5-FF57-5F6C682F3BE2}"/>
              </a:ext>
            </a:extLst>
          </p:cNvPr>
          <p:cNvGraphicFramePr>
            <a:graphicFrameLocks noGrp="1"/>
          </p:cNvGraphicFramePr>
          <p:nvPr>
            <p:ph idx="1"/>
          </p:nvPr>
        </p:nvGraphicFramePr>
        <p:xfrm>
          <a:off x="-315521" y="1799500"/>
          <a:ext cx="5632358" cy="410844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8B45AE1-479C-8950-F629-3E8B60A5400B}"/>
              </a:ext>
            </a:extLst>
          </p:cNvPr>
          <p:cNvSpPr txBox="1"/>
          <p:nvPr/>
        </p:nvSpPr>
        <p:spPr>
          <a:xfrm>
            <a:off x="4684080" y="2289402"/>
            <a:ext cx="6517322" cy="2831544"/>
          </a:xfrm>
          <a:prstGeom prst="rect">
            <a:avLst/>
          </a:prstGeom>
          <a:noFill/>
        </p:spPr>
        <p:txBody>
          <a:bodyPr wrap="square" rtlCol="0">
            <a:spAutoFit/>
          </a:bodyPr>
          <a:lstStyle/>
          <a:p>
            <a:pPr>
              <a:spcAft>
                <a:spcPts val="1200"/>
              </a:spcAft>
            </a:pPr>
            <a:r>
              <a:rPr lang="en-US" sz="2800" dirty="0">
                <a:solidFill>
                  <a:schemeClr val="bg1"/>
                </a:solidFill>
              </a:rPr>
              <a:t>18% of the claims denied by Medicare Advantage plans in 2019 would have been approved by Traditional Medicare.</a:t>
            </a:r>
          </a:p>
          <a:p>
            <a:pPr>
              <a:spcAft>
                <a:spcPts val="1200"/>
              </a:spcAft>
            </a:pPr>
            <a:r>
              <a:rPr lang="en-US" sz="2800" b="1" dirty="0">
                <a:solidFill>
                  <a:srgbClr val="FFFF00"/>
                </a:solidFill>
                <a:effectLst>
                  <a:outerShdw blurRad="50800" dist="38100" dir="2700000" algn="tl" rotWithShape="0">
                    <a:prstClr val="black">
                      <a:alpha val="40000"/>
                    </a:prstClr>
                  </a:outerShdw>
                </a:effectLst>
              </a:rPr>
              <a:t>Seems almost quaint today when Artificial Intelligence now writes and reviews many of these claims.</a:t>
            </a:r>
          </a:p>
        </p:txBody>
      </p:sp>
      <p:sp>
        <p:nvSpPr>
          <p:cNvPr id="8" name="TextBox 7">
            <a:extLst>
              <a:ext uri="{FF2B5EF4-FFF2-40B4-BE49-F238E27FC236}">
                <a16:creationId xmlns:a16="http://schemas.microsoft.com/office/drawing/2014/main" id="{EA040665-FA72-0DEE-8B88-192C5FEE8AEA}"/>
              </a:ext>
            </a:extLst>
          </p:cNvPr>
          <p:cNvSpPr txBox="1"/>
          <p:nvPr/>
        </p:nvSpPr>
        <p:spPr>
          <a:xfrm>
            <a:off x="1715828" y="1971538"/>
            <a:ext cx="1569660" cy="923330"/>
          </a:xfrm>
          <a:prstGeom prst="rect">
            <a:avLst/>
          </a:prstGeom>
          <a:noFill/>
        </p:spPr>
        <p:txBody>
          <a:bodyPr wrap="none" rtlCol="0">
            <a:spAutoFit/>
          </a:bodyPr>
          <a:lstStyle/>
          <a:p>
            <a:pPr>
              <a:spcAft>
                <a:spcPts val="1200"/>
              </a:spcAft>
            </a:pPr>
            <a:r>
              <a:rPr lang="en-US" sz="5400" b="1" dirty="0">
                <a:solidFill>
                  <a:schemeClr val="bg1"/>
                </a:solidFill>
                <a:effectLst>
                  <a:outerShdw blurRad="50800" dist="38100" dir="2700000" algn="tl" rotWithShape="0">
                    <a:prstClr val="black">
                      <a:alpha val="40000"/>
                    </a:prstClr>
                  </a:outerShdw>
                </a:effectLst>
              </a:rPr>
              <a:t>18%</a:t>
            </a:r>
          </a:p>
        </p:txBody>
      </p:sp>
    </p:spTree>
    <p:extLst>
      <p:ext uri="{BB962C8B-B14F-4D97-AF65-F5344CB8AC3E}">
        <p14:creationId xmlns:p14="http://schemas.microsoft.com/office/powerpoint/2010/main" val="107582396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uiExpand="1" build="p"/>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F797-5226-649F-5593-A9E0E6651A57}"/>
              </a:ext>
            </a:extLst>
          </p:cNvPr>
          <p:cNvSpPr>
            <a:spLocks noGrp="1"/>
          </p:cNvSpPr>
          <p:nvPr>
            <p:ph type="title"/>
          </p:nvPr>
        </p:nvSpPr>
        <p:spPr/>
        <p:txBody>
          <a:bodyPr>
            <a:normAutofit/>
          </a:bodyPr>
          <a:lstStyle/>
          <a:p>
            <a:r>
              <a:rPr lang="en-US" sz="2800" dirty="0"/>
              <a:t>New AI / MA profiteers profiting from </a:t>
            </a:r>
            <a:br>
              <a:rPr lang="en-US" dirty="0"/>
            </a:br>
            <a:r>
              <a:rPr lang="en-US" dirty="0"/>
              <a:t>Making Profiteers More Profitable</a:t>
            </a:r>
          </a:p>
        </p:txBody>
      </p:sp>
      <p:sp>
        <p:nvSpPr>
          <p:cNvPr id="4" name="Text Placeholder 3">
            <a:extLst>
              <a:ext uri="{FF2B5EF4-FFF2-40B4-BE49-F238E27FC236}">
                <a16:creationId xmlns:a16="http://schemas.microsoft.com/office/drawing/2014/main" id="{6A3AF128-6155-CAE9-336D-5E0B8101D0E4}"/>
              </a:ext>
            </a:extLst>
          </p:cNvPr>
          <p:cNvSpPr>
            <a:spLocks noGrp="1"/>
          </p:cNvSpPr>
          <p:nvPr>
            <p:ph type="body" idx="10"/>
          </p:nvPr>
        </p:nvSpPr>
        <p:spPr/>
        <p:txBody>
          <a:bodyPr/>
          <a:lstStyle/>
          <a:p>
            <a:r>
              <a:rPr lang="en-US" dirty="0"/>
              <a:t>https://</a:t>
            </a:r>
            <a:r>
              <a:rPr lang="en-US" dirty="0" err="1"/>
              <a:t>www.statnews.com</a:t>
            </a:r>
            <a:r>
              <a:rPr lang="en-US" dirty="0"/>
              <a:t>/2023/03/13/</a:t>
            </a:r>
            <a:r>
              <a:rPr lang="en-US" dirty="0" err="1"/>
              <a:t>medicare</a:t>
            </a:r>
            <a:r>
              <a:rPr lang="en-US" dirty="0"/>
              <a:t>-advantage-plans-denial-artificial-intelligence/  Accessed Mar 13 2023</a:t>
            </a:r>
          </a:p>
        </p:txBody>
      </p:sp>
      <p:sp>
        <p:nvSpPr>
          <p:cNvPr id="13" name="Freeform 12">
            <a:extLst>
              <a:ext uri="{FF2B5EF4-FFF2-40B4-BE49-F238E27FC236}">
                <a16:creationId xmlns:a16="http://schemas.microsoft.com/office/drawing/2014/main" id="{2F570DB2-A9CE-747C-FDC3-020DC9622E63}"/>
              </a:ext>
            </a:extLst>
          </p:cNvPr>
          <p:cNvSpPr/>
          <p:nvPr/>
        </p:nvSpPr>
        <p:spPr>
          <a:xfrm>
            <a:off x="1862826" y="1773573"/>
            <a:ext cx="9490973" cy="648247"/>
          </a:xfrm>
          <a:custGeom>
            <a:avLst/>
            <a:gdLst>
              <a:gd name="connsiteX0" fmla="*/ 108043 w 648246"/>
              <a:gd name="connsiteY0" fmla="*/ 0 h 7108491"/>
              <a:gd name="connsiteX1" fmla="*/ 540203 w 648246"/>
              <a:gd name="connsiteY1" fmla="*/ 0 h 7108491"/>
              <a:gd name="connsiteX2" fmla="*/ 648246 w 648246"/>
              <a:gd name="connsiteY2" fmla="*/ 108043 h 7108491"/>
              <a:gd name="connsiteX3" fmla="*/ 648246 w 648246"/>
              <a:gd name="connsiteY3" fmla="*/ 7108491 h 7108491"/>
              <a:gd name="connsiteX4" fmla="*/ 648246 w 648246"/>
              <a:gd name="connsiteY4" fmla="*/ 7108491 h 7108491"/>
              <a:gd name="connsiteX5" fmla="*/ 0 w 648246"/>
              <a:gd name="connsiteY5" fmla="*/ 7108491 h 7108491"/>
              <a:gd name="connsiteX6" fmla="*/ 0 w 648246"/>
              <a:gd name="connsiteY6" fmla="*/ 7108491 h 7108491"/>
              <a:gd name="connsiteX7" fmla="*/ 0 w 648246"/>
              <a:gd name="connsiteY7" fmla="*/ 108043 h 7108491"/>
              <a:gd name="connsiteX8" fmla="*/ 108043 w 648246"/>
              <a:gd name="connsiteY8" fmla="*/ 0 h 710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246" h="7108491">
                <a:moveTo>
                  <a:pt x="648246" y="1184774"/>
                </a:moveTo>
                <a:lnTo>
                  <a:pt x="648246" y="5923717"/>
                </a:lnTo>
                <a:cubicBezTo>
                  <a:pt x="648246" y="6578052"/>
                  <a:pt x="643835" y="7108486"/>
                  <a:pt x="638393" y="7108486"/>
                </a:cubicBezTo>
                <a:lnTo>
                  <a:pt x="0" y="7108486"/>
                </a:lnTo>
                <a:lnTo>
                  <a:pt x="0" y="7108486"/>
                </a:lnTo>
                <a:lnTo>
                  <a:pt x="0" y="5"/>
                </a:lnTo>
                <a:lnTo>
                  <a:pt x="0" y="5"/>
                </a:lnTo>
                <a:lnTo>
                  <a:pt x="638393" y="5"/>
                </a:lnTo>
                <a:cubicBezTo>
                  <a:pt x="643835" y="5"/>
                  <a:pt x="648246" y="530439"/>
                  <a:pt x="648246" y="1184774"/>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470" rIns="91440" bIns="155471" numCol="1" spcCol="1270" anchor="ctr" anchorCtr="0">
            <a:noAutofit/>
          </a:bodyPr>
          <a:lstStyle/>
          <a:p>
            <a:pPr marL="228600" lvl="1" indent="-228600" algn="l" defTabSz="1066800">
              <a:lnSpc>
                <a:spcPct val="90000"/>
              </a:lnSpc>
              <a:spcBef>
                <a:spcPct val="0"/>
              </a:spcBef>
              <a:spcAft>
                <a:spcPct val="15000"/>
              </a:spcAft>
              <a:buNone/>
            </a:pPr>
            <a:r>
              <a:rPr lang="en-US" sz="2000" kern="1200" dirty="0"/>
              <a:t>Tom Scully bought an AI algorithm for $6M</a:t>
            </a:r>
          </a:p>
        </p:txBody>
      </p:sp>
      <p:sp>
        <p:nvSpPr>
          <p:cNvPr id="14" name="Freeform 13">
            <a:extLst>
              <a:ext uri="{FF2B5EF4-FFF2-40B4-BE49-F238E27FC236}">
                <a16:creationId xmlns:a16="http://schemas.microsoft.com/office/drawing/2014/main" id="{DF70C910-2FB8-82FD-021D-164DCC1C5C00}"/>
              </a:ext>
            </a:extLst>
          </p:cNvPr>
          <p:cNvSpPr/>
          <p:nvPr/>
        </p:nvSpPr>
        <p:spPr>
          <a:xfrm>
            <a:off x="746647" y="1692542"/>
            <a:ext cx="1254054" cy="810308"/>
          </a:xfrm>
          <a:custGeom>
            <a:avLst/>
            <a:gdLst>
              <a:gd name="connsiteX0" fmla="*/ 0 w 1254054"/>
              <a:gd name="connsiteY0" fmla="*/ 135054 h 810308"/>
              <a:gd name="connsiteX1" fmla="*/ 135054 w 1254054"/>
              <a:gd name="connsiteY1" fmla="*/ 0 h 810308"/>
              <a:gd name="connsiteX2" fmla="*/ 1119000 w 1254054"/>
              <a:gd name="connsiteY2" fmla="*/ 0 h 810308"/>
              <a:gd name="connsiteX3" fmla="*/ 1254054 w 1254054"/>
              <a:gd name="connsiteY3" fmla="*/ 135054 h 810308"/>
              <a:gd name="connsiteX4" fmla="*/ 1254054 w 1254054"/>
              <a:gd name="connsiteY4" fmla="*/ 675254 h 810308"/>
              <a:gd name="connsiteX5" fmla="*/ 1119000 w 1254054"/>
              <a:gd name="connsiteY5" fmla="*/ 810308 h 810308"/>
              <a:gd name="connsiteX6" fmla="*/ 135054 w 1254054"/>
              <a:gd name="connsiteY6" fmla="*/ 810308 h 810308"/>
              <a:gd name="connsiteX7" fmla="*/ 0 w 1254054"/>
              <a:gd name="connsiteY7" fmla="*/ 675254 h 810308"/>
              <a:gd name="connsiteX8" fmla="*/ 0 w 1254054"/>
              <a:gd name="connsiteY8" fmla="*/ 135054 h 8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054" h="810308">
                <a:moveTo>
                  <a:pt x="0" y="135054"/>
                </a:moveTo>
                <a:cubicBezTo>
                  <a:pt x="0" y="60466"/>
                  <a:pt x="60466" y="0"/>
                  <a:pt x="135054" y="0"/>
                </a:cubicBezTo>
                <a:lnTo>
                  <a:pt x="1119000" y="0"/>
                </a:lnTo>
                <a:cubicBezTo>
                  <a:pt x="1193588" y="0"/>
                  <a:pt x="1254054" y="60466"/>
                  <a:pt x="1254054" y="135054"/>
                </a:cubicBezTo>
                <a:lnTo>
                  <a:pt x="1254054" y="675254"/>
                </a:lnTo>
                <a:cubicBezTo>
                  <a:pt x="1254054" y="749842"/>
                  <a:pt x="1193588" y="810308"/>
                  <a:pt x="1119000" y="810308"/>
                </a:cubicBezTo>
                <a:lnTo>
                  <a:pt x="135054" y="810308"/>
                </a:lnTo>
                <a:cubicBezTo>
                  <a:pt x="60466" y="810308"/>
                  <a:pt x="0" y="749842"/>
                  <a:pt x="0" y="675254"/>
                </a:cubicBezTo>
                <a:lnTo>
                  <a:pt x="0" y="1350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1476" tIns="100516" rIns="161476" bIns="10051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2010 </a:t>
            </a:r>
          </a:p>
        </p:txBody>
      </p:sp>
      <p:sp>
        <p:nvSpPr>
          <p:cNvPr id="15" name="Freeform 14">
            <a:extLst>
              <a:ext uri="{FF2B5EF4-FFF2-40B4-BE49-F238E27FC236}">
                <a16:creationId xmlns:a16="http://schemas.microsoft.com/office/drawing/2014/main" id="{B24DFDFC-6AFA-54AF-3C5C-60FF64322967}"/>
              </a:ext>
            </a:extLst>
          </p:cNvPr>
          <p:cNvSpPr/>
          <p:nvPr/>
        </p:nvSpPr>
        <p:spPr>
          <a:xfrm>
            <a:off x="1862826" y="2624397"/>
            <a:ext cx="9490973" cy="648247"/>
          </a:xfrm>
          <a:custGeom>
            <a:avLst/>
            <a:gdLst>
              <a:gd name="connsiteX0" fmla="*/ 108043 w 648246"/>
              <a:gd name="connsiteY0" fmla="*/ 0 h 7108491"/>
              <a:gd name="connsiteX1" fmla="*/ 540203 w 648246"/>
              <a:gd name="connsiteY1" fmla="*/ 0 h 7108491"/>
              <a:gd name="connsiteX2" fmla="*/ 648246 w 648246"/>
              <a:gd name="connsiteY2" fmla="*/ 108043 h 7108491"/>
              <a:gd name="connsiteX3" fmla="*/ 648246 w 648246"/>
              <a:gd name="connsiteY3" fmla="*/ 7108491 h 7108491"/>
              <a:gd name="connsiteX4" fmla="*/ 648246 w 648246"/>
              <a:gd name="connsiteY4" fmla="*/ 7108491 h 7108491"/>
              <a:gd name="connsiteX5" fmla="*/ 0 w 648246"/>
              <a:gd name="connsiteY5" fmla="*/ 7108491 h 7108491"/>
              <a:gd name="connsiteX6" fmla="*/ 0 w 648246"/>
              <a:gd name="connsiteY6" fmla="*/ 7108491 h 7108491"/>
              <a:gd name="connsiteX7" fmla="*/ 0 w 648246"/>
              <a:gd name="connsiteY7" fmla="*/ 108043 h 7108491"/>
              <a:gd name="connsiteX8" fmla="*/ 108043 w 648246"/>
              <a:gd name="connsiteY8" fmla="*/ 0 h 710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246" h="7108491">
                <a:moveTo>
                  <a:pt x="648246" y="1184774"/>
                </a:moveTo>
                <a:lnTo>
                  <a:pt x="648246" y="5923717"/>
                </a:lnTo>
                <a:cubicBezTo>
                  <a:pt x="648246" y="6578052"/>
                  <a:pt x="643835" y="7108486"/>
                  <a:pt x="638393" y="7108486"/>
                </a:cubicBezTo>
                <a:lnTo>
                  <a:pt x="0" y="7108486"/>
                </a:lnTo>
                <a:lnTo>
                  <a:pt x="0" y="7108486"/>
                </a:lnTo>
                <a:lnTo>
                  <a:pt x="0" y="5"/>
                </a:lnTo>
                <a:lnTo>
                  <a:pt x="0" y="5"/>
                </a:lnTo>
                <a:lnTo>
                  <a:pt x="638393" y="5"/>
                </a:lnTo>
                <a:cubicBezTo>
                  <a:pt x="643835" y="5"/>
                  <a:pt x="648246" y="530439"/>
                  <a:pt x="648246" y="1184774"/>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470" rIns="91440" bIns="155471" numCol="1" spcCol="1270" anchor="ctr" anchorCtr="0">
            <a:noAutofit/>
          </a:bodyPr>
          <a:lstStyle/>
          <a:p>
            <a:pPr marL="228600" lvl="1" indent="-228600" algn="l" defTabSz="1066800">
              <a:lnSpc>
                <a:spcPct val="90000"/>
              </a:lnSpc>
              <a:spcBef>
                <a:spcPct val="0"/>
              </a:spcBef>
              <a:spcAft>
                <a:spcPct val="15000"/>
              </a:spcAft>
              <a:buNone/>
            </a:pPr>
            <a:r>
              <a:rPr lang="en-US" sz="2000" kern="1200" dirty="0"/>
              <a:t>Rebranded </a:t>
            </a:r>
            <a:r>
              <a:rPr lang="en-US" sz="2000" kern="1200"/>
              <a:t>it NaviHealth</a:t>
            </a:r>
            <a:r>
              <a:rPr lang="en-US" sz="2000" kern="1200" dirty="0"/>
              <a:t> and sold it for $50M </a:t>
            </a:r>
          </a:p>
        </p:txBody>
      </p:sp>
      <p:sp>
        <p:nvSpPr>
          <p:cNvPr id="16" name="Freeform 15">
            <a:extLst>
              <a:ext uri="{FF2B5EF4-FFF2-40B4-BE49-F238E27FC236}">
                <a16:creationId xmlns:a16="http://schemas.microsoft.com/office/drawing/2014/main" id="{32C442AB-B0C9-B940-CF26-2DDB2FBF9DB5}"/>
              </a:ext>
            </a:extLst>
          </p:cNvPr>
          <p:cNvSpPr/>
          <p:nvPr/>
        </p:nvSpPr>
        <p:spPr>
          <a:xfrm>
            <a:off x="746647" y="2543366"/>
            <a:ext cx="1254054" cy="810308"/>
          </a:xfrm>
          <a:custGeom>
            <a:avLst/>
            <a:gdLst>
              <a:gd name="connsiteX0" fmla="*/ 0 w 1254054"/>
              <a:gd name="connsiteY0" fmla="*/ 135054 h 810308"/>
              <a:gd name="connsiteX1" fmla="*/ 135054 w 1254054"/>
              <a:gd name="connsiteY1" fmla="*/ 0 h 810308"/>
              <a:gd name="connsiteX2" fmla="*/ 1119000 w 1254054"/>
              <a:gd name="connsiteY2" fmla="*/ 0 h 810308"/>
              <a:gd name="connsiteX3" fmla="*/ 1254054 w 1254054"/>
              <a:gd name="connsiteY3" fmla="*/ 135054 h 810308"/>
              <a:gd name="connsiteX4" fmla="*/ 1254054 w 1254054"/>
              <a:gd name="connsiteY4" fmla="*/ 675254 h 810308"/>
              <a:gd name="connsiteX5" fmla="*/ 1119000 w 1254054"/>
              <a:gd name="connsiteY5" fmla="*/ 810308 h 810308"/>
              <a:gd name="connsiteX6" fmla="*/ 135054 w 1254054"/>
              <a:gd name="connsiteY6" fmla="*/ 810308 h 810308"/>
              <a:gd name="connsiteX7" fmla="*/ 0 w 1254054"/>
              <a:gd name="connsiteY7" fmla="*/ 675254 h 810308"/>
              <a:gd name="connsiteX8" fmla="*/ 0 w 1254054"/>
              <a:gd name="connsiteY8" fmla="*/ 135054 h 8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054" h="810308">
                <a:moveTo>
                  <a:pt x="0" y="135054"/>
                </a:moveTo>
                <a:cubicBezTo>
                  <a:pt x="0" y="60466"/>
                  <a:pt x="60466" y="0"/>
                  <a:pt x="135054" y="0"/>
                </a:cubicBezTo>
                <a:lnTo>
                  <a:pt x="1119000" y="0"/>
                </a:lnTo>
                <a:cubicBezTo>
                  <a:pt x="1193588" y="0"/>
                  <a:pt x="1254054" y="60466"/>
                  <a:pt x="1254054" y="135054"/>
                </a:cubicBezTo>
                <a:lnTo>
                  <a:pt x="1254054" y="675254"/>
                </a:lnTo>
                <a:cubicBezTo>
                  <a:pt x="1254054" y="749842"/>
                  <a:pt x="1193588" y="810308"/>
                  <a:pt x="1119000" y="810308"/>
                </a:cubicBezTo>
                <a:lnTo>
                  <a:pt x="135054" y="810308"/>
                </a:lnTo>
                <a:cubicBezTo>
                  <a:pt x="60466" y="810308"/>
                  <a:pt x="0" y="749842"/>
                  <a:pt x="0" y="675254"/>
                </a:cubicBezTo>
                <a:lnTo>
                  <a:pt x="0" y="1350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1476" tIns="100516" rIns="161476" bIns="10051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2012 </a:t>
            </a:r>
          </a:p>
        </p:txBody>
      </p:sp>
      <p:sp>
        <p:nvSpPr>
          <p:cNvPr id="17" name="Freeform 16">
            <a:extLst>
              <a:ext uri="{FF2B5EF4-FFF2-40B4-BE49-F238E27FC236}">
                <a16:creationId xmlns:a16="http://schemas.microsoft.com/office/drawing/2014/main" id="{02F537DF-DB6B-6228-53EE-18547212F126}"/>
              </a:ext>
            </a:extLst>
          </p:cNvPr>
          <p:cNvSpPr/>
          <p:nvPr/>
        </p:nvSpPr>
        <p:spPr>
          <a:xfrm>
            <a:off x="1862826" y="3475221"/>
            <a:ext cx="9490973" cy="648247"/>
          </a:xfrm>
          <a:custGeom>
            <a:avLst/>
            <a:gdLst>
              <a:gd name="connsiteX0" fmla="*/ 108043 w 648246"/>
              <a:gd name="connsiteY0" fmla="*/ 0 h 7108491"/>
              <a:gd name="connsiteX1" fmla="*/ 540203 w 648246"/>
              <a:gd name="connsiteY1" fmla="*/ 0 h 7108491"/>
              <a:gd name="connsiteX2" fmla="*/ 648246 w 648246"/>
              <a:gd name="connsiteY2" fmla="*/ 108043 h 7108491"/>
              <a:gd name="connsiteX3" fmla="*/ 648246 w 648246"/>
              <a:gd name="connsiteY3" fmla="*/ 7108491 h 7108491"/>
              <a:gd name="connsiteX4" fmla="*/ 648246 w 648246"/>
              <a:gd name="connsiteY4" fmla="*/ 7108491 h 7108491"/>
              <a:gd name="connsiteX5" fmla="*/ 0 w 648246"/>
              <a:gd name="connsiteY5" fmla="*/ 7108491 h 7108491"/>
              <a:gd name="connsiteX6" fmla="*/ 0 w 648246"/>
              <a:gd name="connsiteY6" fmla="*/ 7108491 h 7108491"/>
              <a:gd name="connsiteX7" fmla="*/ 0 w 648246"/>
              <a:gd name="connsiteY7" fmla="*/ 108043 h 7108491"/>
              <a:gd name="connsiteX8" fmla="*/ 108043 w 648246"/>
              <a:gd name="connsiteY8" fmla="*/ 0 h 710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246" h="7108491">
                <a:moveTo>
                  <a:pt x="648246" y="1184774"/>
                </a:moveTo>
                <a:lnTo>
                  <a:pt x="648246" y="5923717"/>
                </a:lnTo>
                <a:cubicBezTo>
                  <a:pt x="648246" y="6578052"/>
                  <a:pt x="643835" y="7108486"/>
                  <a:pt x="638393" y="7108486"/>
                </a:cubicBezTo>
                <a:lnTo>
                  <a:pt x="0" y="7108486"/>
                </a:lnTo>
                <a:lnTo>
                  <a:pt x="0" y="7108486"/>
                </a:lnTo>
                <a:lnTo>
                  <a:pt x="0" y="5"/>
                </a:lnTo>
                <a:lnTo>
                  <a:pt x="0" y="5"/>
                </a:lnTo>
                <a:lnTo>
                  <a:pt x="638393" y="5"/>
                </a:lnTo>
                <a:cubicBezTo>
                  <a:pt x="643835" y="5"/>
                  <a:pt x="648246" y="530439"/>
                  <a:pt x="648246" y="1184774"/>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470" rIns="91440" bIns="155471" numCol="1" spcCol="1270" anchor="ctr" anchorCtr="0">
            <a:noAutofit/>
          </a:bodyPr>
          <a:lstStyle/>
          <a:p>
            <a:pPr marL="228600" lvl="1" indent="-228600" algn="l" defTabSz="1066800">
              <a:lnSpc>
                <a:spcPct val="90000"/>
              </a:lnSpc>
              <a:spcBef>
                <a:spcPct val="0"/>
              </a:spcBef>
              <a:spcAft>
                <a:spcPct val="15000"/>
              </a:spcAft>
              <a:buNone/>
            </a:pPr>
            <a:r>
              <a:rPr lang="en-US" sz="2000" kern="1200" dirty="0"/>
              <a:t>Sold to Cardinal Health for $410M </a:t>
            </a:r>
          </a:p>
        </p:txBody>
      </p:sp>
      <p:sp>
        <p:nvSpPr>
          <p:cNvPr id="18" name="Freeform 17">
            <a:extLst>
              <a:ext uri="{FF2B5EF4-FFF2-40B4-BE49-F238E27FC236}">
                <a16:creationId xmlns:a16="http://schemas.microsoft.com/office/drawing/2014/main" id="{5B5E6BC2-E7C2-4A00-918F-3ED35E705ED5}"/>
              </a:ext>
            </a:extLst>
          </p:cNvPr>
          <p:cNvSpPr/>
          <p:nvPr/>
        </p:nvSpPr>
        <p:spPr>
          <a:xfrm>
            <a:off x="746647" y="3394189"/>
            <a:ext cx="1254054" cy="810308"/>
          </a:xfrm>
          <a:custGeom>
            <a:avLst/>
            <a:gdLst>
              <a:gd name="connsiteX0" fmla="*/ 0 w 1254054"/>
              <a:gd name="connsiteY0" fmla="*/ 135054 h 810308"/>
              <a:gd name="connsiteX1" fmla="*/ 135054 w 1254054"/>
              <a:gd name="connsiteY1" fmla="*/ 0 h 810308"/>
              <a:gd name="connsiteX2" fmla="*/ 1119000 w 1254054"/>
              <a:gd name="connsiteY2" fmla="*/ 0 h 810308"/>
              <a:gd name="connsiteX3" fmla="*/ 1254054 w 1254054"/>
              <a:gd name="connsiteY3" fmla="*/ 135054 h 810308"/>
              <a:gd name="connsiteX4" fmla="*/ 1254054 w 1254054"/>
              <a:gd name="connsiteY4" fmla="*/ 675254 h 810308"/>
              <a:gd name="connsiteX5" fmla="*/ 1119000 w 1254054"/>
              <a:gd name="connsiteY5" fmla="*/ 810308 h 810308"/>
              <a:gd name="connsiteX6" fmla="*/ 135054 w 1254054"/>
              <a:gd name="connsiteY6" fmla="*/ 810308 h 810308"/>
              <a:gd name="connsiteX7" fmla="*/ 0 w 1254054"/>
              <a:gd name="connsiteY7" fmla="*/ 675254 h 810308"/>
              <a:gd name="connsiteX8" fmla="*/ 0 w 1254054"/>
              <a:gd name="connsiteY8" fmla="*/ 135054 h 8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054" h="810308">
                <a:moveTo>
                  <a:pt x="0" y="135054"/>
                </a:moveTo>
                <a:cubicBezTo>
                  <a:pt x="0" y="60466"/>
                  <a:pt x="60466" y="0"/>
                  <a:pt x="135054" y="0"/>
                </a:cubicBezTo>
                <a:lnTo>
                  <a:pt x="1119000" y="0"/>
                </a:lnTo>
                <a:cubicBezTo>
                  <a:pt x="1193588" y="0"/>
                  <a:pt x="1254054" y="60466"/>
                  <a:pt x="1254054" y="135054"/>
                </a:cubicBezTo>
                <a:lnTo>
                  <a:pt x="1254054" y="675254"/>
                </a:lnTo>
                <a:cubicBezTo>
                  <a:pt x="1254054" y="749842"/>
                  <a:pt x="1193588" y="810308"/>
                  <a:pt x="1119000" y="810308"/>
                </a:cubicBezTo>
                <a:lnTo>
                  <a:pt x="135054" y="810308"/>
                </a:lnTo>
                <a:cubicBezTo>
                  <a:pt x="60466" y="810308"/>
                  <a:pt x="0" y="749842"/>
                  <a:pt x="0" y="675254"/>
                </a:cubicBezTo>
                <a:lnTo>
                  <a:pt x="0" y="1350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1476" tIns="100516" rIns="161476" bIns="10051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2015 </a:t>
            </a:r>
          </a:p>
        </p:txBody>
      </p:sp>
      <p:sp>
        <p:nvSpPr>
          <p:cNvPr id="19" name="Freeform 18">
            <a:extLst>
              <a:ext uri="{FF2B5EF4-FFF2-40B4-BE49-F238E27FC236}">
                <a16:creationId xmlns:a16="http://schemas.microsoft.com/office/drawing/2014/main" id="{DE10B844-BBE2-C69A-ABA5-05373A41C983}"/>
              </a:ext>
            </a:extLst>
          </p:cNvPr>
          <p:cNvSpPr/>
          <p:nvPr/>
        </p:nvSpPr>
        <p:spPr>
          <a:xfrm>
            <a:off x="1862826" y="4326044"/>
            <a:ext cx="9490973" cy="648247"/>
          </a:xfrm>
          <a:custGeom>
            <a:avLst/>
            <a:gdLst>
              <a:gd name="connsiteX0" fmla="*/ 108043 w 648246"/>
              <a:gd name="connsiteY0" fmla="*/ 0 h 7108491"/>
              <a:gd name="connsiteX1" fmla="*/ 540203 w 648246"/>
              <a:gd name="connsiteY1" fmla="*/ 0 h 7108491"/>
              <a:gd name="connsiteX2" fmla="*/ 648246 w 648246"/>
              <a:gd name="connsiteY2" fmla="*/ 108043 h 7108491"/>
              <a:gd name="connsiteX3" fmla="*/ 648246 w 648246"/>
              <a:gd name="connsiteY3" fmla="*/ 7108491 h 7108491"/>
              <a:gd name="connsiteX4" fmla="*/ 648246 w 648246"/>
              <a:gd name="connsiteY4" fmla="*/ 7108491 h 7108491"/>
              <a:gd name="connsiteX5" fmla="*/ 0 w 648246"/>
              <a:gd name="connsiteY5" fmla="*/ 7108491 h 7108491"/>
              <a:gd name="connsiteX6" fmla="*/ 0 w 648246"/>
              <a:gd name="connsiteY6" fmla="*/ 7108491 h 7108491"/>
              <a:gd name="connsiteX7" fmla="*/ 0 w 648246"/>
              <a:gd name="connsiteY7" fmla="*/ 108043 h 7108491"/>
              <a:gd name="connsiteX8" fmla="*/ 108043 w 648246"/>
              <a:gd name="connsiteY8" fmla="*/ 0 h 710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246" h="7108491">
                <a:moveTo>
                  <a:pt x="648246" y="1184774"/>
                </a:moveTo>
                <a:lnTo>
                  <a:pt x="648246" y="5923717"/>
                </a:lnTo>
                <a:cubicBezTo>
                  <a:pt x="648246" y="6578052"/>
                  <a:pt x="643835" y="7108486"/>
                  <a:pt x="638393" y="7108486"/>
                </a:cubicBezTo>
                <a:lnTo>
                  <a:pt x="0" y="7108486"/>
                </a:lnTo>
                <a:lnTo>
                  <a:pt x="0" y="7108486"/>
                </a:lnTo>
                <a:lnTo>
                  <a:pt x="0" y="5"/>
                </a:lnTo>
                <a:lnTo>
                  <a:pt x="0" y="5"/>
                </a:lnTo>
                <a:lnTo>
                  <a:pt x="638393" y="5"/>
                </a:lnTo>
                <a:cubicBezTo>
                  <a:pt x="643835" y="5"/>
                  <a:pt x="648246" y="530439"/>
                  <a:pt x="648246" y="1184774"/>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470" rIns="91440" bIns="155471" numCol="1" spcCol="1270" anchor="ctr" anchorCtr="0">
            <a:noAutofit/>
          </a:bodyPr>
          <a:lstStyle/>
          <a:p>
            <a:pPr marL="228600" lvl="1" indent="-228600" algn="l" defTabSz="1066800">
              <a:lnSpc>
                <a:spcPct val="90000"/>
              </a:lnSpc>
              <a:spcBef>
                <a:spcPct val="0"/>
              </a:spcBef>
              <a:spcAft>
                <a:spcPct val="15000"/>
              </a:spcAft>
              <a:buNone/>
            </a:pPr>
            <a:r>
              <a:rPr lang="en-US" sz="2000" kern="1200" dirty="0"/>
              <a:t>Sold to private equity firm for $1.3B </a:t>
            </a:r>
          </a:p>
        </p:txBody>
      </p:sp>
      <p:sp>
        <p:nvSpPr>
          <p:cNvPr id="20" name="Freeform 19">
            <a:extLst>
              <a:ext uri="{FF2B5EF4-FFF2-40B4-BE49-F238E27FC236}">
                <a16:creationId xmlns:a16="http://schemas.microsoft.com/office/drawing/2014/main" id="{3FB0C7A5-402F-E315-1ECA-4CD216A08DE2}"/>
              </a:ext>
            </a:extLst>
          </p:cNvPr>
          <p:cNvSpPr/>
          <p:nvPr/>
        </p:nvSpPr>
        <p:spPr>
          <a:xfrm>
            <a:off x="746647" y="4245013"/>
            <a:ext cx="1254054" cy="810308"/>
          </a:xfrm>
          <a:custGeom>
            <a:avLst/>
            <a:gdLst>
              <a:gd name="connsiteX0" fmla="*/ 0 w 1254054"/>
              <a:gd name="connsiteY0" fmla="*/ 135054 h 810308"/>
              <a:gd name="connsiteX1" fmla="*/ 135054 w 1254054"/>
              <a:gd name="connsiteY1" fmla="*/ 0 h 810308"/>
              <a:gd name="connsiteX2" fmla="*/ 1119000 w 1254054"/>
              <a:gd name="connsiteY2" fmla="*/ 0 h 810308"/>
              <a:gd name="connsiteX3" fmla="*/ 1254054 w 1254054"/>
              <a:gd name="connsiteY3" fmla="*/ 135054 h 810308"/>
              <a:gd name="connsiteX4" fmla="*/ 1254054 w 1254054"/>
              <a:gd name="connsiteY4" fmla="*/ 675254 h 810308"/>
              <a:gd name="connsiteX5" fmla="*/ 1119000 w 1254054"/>
              <a:gd name="connsiteY5" fmla="*/ 810308 h 810308"/>
              <a:gd name="connsiteX6" fmla="*/ 135054 w 1254054"/>
              <a:gd name="connsiteY6" fmla="*/ 810308 h 810308"/>
              <a:gd name="connsiteX7" fmla="*/ 0 w 1254054"/>
              <a:gd name="connsiteY7" fmla="*/ 675254 h 810308"/>
              <a:gd name="connsiteX8" fmla="*/ 0 w 1254054"/>
              <a:gd name="connsiteY8" fmla="*/ 135054 h 8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054" h="810308">
                <a:moveTo>
                  <a:pt x="0" y="135054"/>
                </a:moveTo>
                <a:cubicBezTo>
                  <a:pt x="0" y="60466"/>
                  <a:pt x="60466" y="0"/>
                  <a:pt x="135054" y="0"/>
                </a:cubicBezTo>
                <a:lnTo>
                  <a:pt x="1119000" y="0"/>
                </a:lnTo>
                <a:cubicBezTo>
                  <a:pt x="1193588" y="0"/>
                  <a:pt x="1254054" y="60466"/>
                  <a:pt x="1254054" y="135054"/>
                </a:cubicBezTo>
                <a:lnTo>
                  <a:pt x="1254054" y="675254"/>
                </a:lnTo>
                <a:cubicBezTo>
                  <a:pt x="1254054" y="749842"/>
                  <a:pt x="1193588" y="810308"/>
                  <a:pt x="1119000" y="810308"/>
                </a:cubicBezTo>
                <a:lnTo>
                  <a:pt x="135054" y="810308"/>
                </a:lnTo>
                <a:cubicBezTo>
                  <a:pt x="60466" y="810308"/>
                  <a:pt x="0" y="749842"/>
                  <a:pt x="0" y="675254"/>
                </a:cubicBezTo>
                <a:lnTo>
                  <a:pt x="0" y="1350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1476" tIns="100516" rIns="161476" bIns="100516" numCol="1" spcCol="1270" anchor="ctr" anchorCtr="0">
            <a:noAutofit/>
          </a:bodyPr>
          <a:lstStyle/>
          <a:p>
            <a:pPr marL="0" lvl="0" indent="0" algn="ctr" defTabSz="1422400">
              <a:lnSpc>
                <a:spcPct val="90000"/>
              </a:lnSpc>
              <a:spcBef>
                <a:spcPct val="0"/>
              </a:spcBef>
              <a:spcAft>
                <a:spcPct val="35000"/>
              </a:spcAft>
              <a:buNone/>
            </a:pPr>
            <a:r>
              <a:rPr lang="en-US" sz="3200" b="1" kern="1200">
                <a:effectLst>
                  <a:outerShdw blurRad="50800" dist="38100" dir="2700000" algn="tl" rotWithShape="0">
                    <a:prstClr val="black">
                      <a:alpha val="40000"/>
                    </a:prstClr>
                  </a:outerShdw>
                </a:effectLst>
              </a:rPr>
              <a:t>2018 </a:t>
            </a:r>
          </a:p>
        </p:txBody>
      </p:sp>
      <p:sp>
        <p:nvSpPr>
          <p:cNvPr id="21" name="Freeform 20">
            <a:extLst>
              <a:ext uri="{FF2B5EF4-FFF2-40B4-BE49-F238E27FC236}">
                <a16:creationId xmlns:a16="http://schemas.microsoft.com/office/drawing/2014/main" id="{EC7735B0-57A7-0B0E-3EC2-55957F1F09B8}"/>
              </a:ext>
            </a:extLst>
          </p:cNvPr>
          <p:cNvSpPr/>
          <p:nvPr/>
        </p:nvSpPr>
        <p:spPr>
          <a:xfrm>
            <a:off x="1862826" y="5176867"/>
            <a:ext cx="9490973" cy="648247"/>
          </a:xfrm>
          <a:custGeom>
            <a:avLst/>
            <a:gdLst>
              <a:gd name="connsiteX0" fmla="*/ 108043 w 648246"/>
              <a:gd name="connsiteY0" fmla="*/ 0 h 7108491"/>
              <a:gd name="connsiteX1" fmla="*/ 540203 w 648246"/>
              <a:gd name="connsiteY1" fmla="*/ 0 h 7108491"/>
              <a:gd name="connsiteX2" fmla="*/ 648246 w 648246"/>
              <a:gd name="connsiteY2" fmla="*/ 108043 h 7108491"/>
              <a:gd name="connsiteX3" fmla="*/ 648246 w 648246"/>
              <a:gd name="connsiteY3" fmla="*/ 7108491 h 7108491"/>
              <a:gd name="connsiteX4" fmla="*/ 648246 w 648246"/>
              <a:gd name="connsiteY4" fmla="*/ 7108491 h 7108491"/>
              <a:gd name="connsiteX5" fmla="*/ 0 w 648246"/>
              <a:gd name="connsiteY5" fmla="*/ 7108491 h 7108491"/>
              <a:gd name="connsiteX6" fmla="*/ 0 w 648246"/>
              <a:gd name="connsiteY6" fmla="*/ 7108491 h 7108491"/>
              <a:gd name="connsiteX7" fmla="*/ 0 w 648246"/>
              <a:gd name="connsiteY7" fmla="*/ 108043 h 7108491"/>
              <a:gd name="connsiteX8" fmla="*/ 108043 w 648246"/>
              <a:gd name="connsiteY8" fmla="*/ 0 h 710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246" h="7108491">
                <a:moveTo>
                  <a:pt x="648246" y="1184774"/>
                </a:moveTo>
                <a:lnTo>
                  <a:pt x="648246" y="5923717"/>
                </a:lnTo>
                <a:cubicBezTo>
                  <a:pt x="648246" y="6578052"/>
                  <a:pt x="643835" y="7108486"/>
                  <a:pt x="638393" y="7108486"/>
                </a:cubicBezTo>
                <a:lnTo>
                  <a:pt x="0" y="7108486"/>
                </a:lnTo>
                <a:lnTo>
                  <a:pt x="0" y="7108486"/>
                </a:lnTo>
                <a:lnTo>
                  <a:pt x="0" y="5"/>
                </a:lnTo>
                <a:lnTo>
                  <a:pt x="0" y="5"/>
                </a:lnTo>
                <a:lnTo>
                  <a:pt x="638393" y="5"/>
                </a:lnTo>
                <a:cubicBezTo>
                  <a:pt x="643835" y="5"/>
                  <a:pt x="648246" y="530439"/>
                  <a:pt x="648246" y="1184774"/>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471" rIns="91440" bIns="155470" numCol="1" spcCol="1270" anchor="ctr" anchorCtr="0">
            <a:noAutofit/>
          </a:bodyPr>
          <a:lstStyle/>
          <a:p>
            <a:pPr marL="228600" lvl="1" indent="-228600" algn="l" defTabSz="1066800">
              <a:lnSpc>
                <a:spcPct val="90000"/>
              </a:lnSpc>
              <a:spcBef>
                <a:spcPct val="0"/>
              </a:spcBef>
              <a:spcAft>
                <a:spcPct val="15000"/>
              </a:spcAft>
              <a:buNone/>
            </a:pPr>
            <a:r>
              <a:rPr lang="en-US" sz="2000" kern="1200" dirty="0"/>
              <a:t>Sold to UnitedHealth for $2.5B</a:t>
            </a:r>
          </a:p>
        </p:txBody>
      </p:sp>
      <p:sp>
        <p:nvSpPr>
          <p:cNvPr id="22" name="Freeform 21">
            <a:extLst>
              <a:ext uri="{FF2B5EF4-FFF2-40B4-BE49-F238E27FC236}">
                <a16:creationId xmlns:a16="http://schemas.microsoft.com/office/drawing/2014/main" id="{7B78658B-29BD-BB99-494A-26732BD8F537}"/>
              </a:ext>
            </a:extLst>
          </p:cNvPr>
          <p:cNvSpPr/>
          <p:nvPr/>
        </p:nvSpPr>
        <p:spPr>
          <a:xfrm>
            <a:off x="746647" y="5095837"/>
            <a:ext cx="1254054" cy="810308"/>
          </a:xfrm>
          <a:custGeom>
            <a:avLst/>
            <a:gdLst>
              <a:gd name="connsiteX0" fmla="*/ 0 w 1254054"/>
              <a:gd name="connsiteY0" fmla="*/ 135054 h 810308"/>
              <a:gd name="connsiteX1" fmla="*/ 135054 w 1254054"/>
              <a:gd name="connsiteY1" fmla="*/ 0 h 810308"/>
              <a:gd name="connsiteX2" fmla="*/ 1119000 w 1254054"/>
              <a:gd name="connsiteY2" fmla="*/ 0 h 810308"/>
              <a:gd name="connsiteX3" fmla="*/ 1254054 w 1254054"/>
              <a:gd name="connsiteY3" fmla="*/ 135054 h 810308"/>
              <a:gd name="connsiteX4" fmla="*/ 1254054 w 1254054"/>
              <a:gd name="connsiteY4" fmla="*/ 675254 h 810308"/>
              <a:gd name="connsiteX5" fmla="*/ 1119000 w 1254054"/>
              <a:gd name="connsiteY5" fmla="*/ 810308 h 810308"/>
              <a:gd name="connsiteX6" fmla="*/ 135054 w 1254054"/>
              <a:gd name="connsiteY6" fmla="*/ 810308 h 810308"/>
              <a:gd name="connsiteX7" fmla="*/ 0 w 1254054"/>
              <a:gd name="connsiteY7" fmla="*/ 675254 h 810308"/>
              <a:gd name="connsiteX8" fmla="*/ 0 w 1254054"/>
              <a:gd name="connsiteY8" fmla="*/ 135054 h 8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054" h="810308">
                <a:moveTo>
                  <a:pt x="0" y="135054"/>
                </a:moveTo>
                <a:cubicBezTo>
                  <a:pt x="0" y="60466"/>
                  <a:pt x="60466" y="0"/>
                  <a:pt x="135054" y="0"/>
                </a:cubicBezTo>
                <a:lnTo>
                  <a:pt x="1119000" y="0"/>
                </a:lnTo>
                <a:cubicBezTo>
                  <a:pt x="1193588" y="0"/>
                  <a:pt x="1254054" y="60466"/>
                  <a:pt x="1254054" y="135054"/>
                </a:cubicBezTo>
                <a:lnTo>
                  <a:pt x="1254054" y="675254"/>
                </a:lnTo>
                <a:cubicBezTo>
                  <a:pt x="1254054" y="749842"/>
                  <a:pt x="1193588" y="810308"/>
                  <a:pt x="1119000" y="810308"/>
                </a:cubicBezTo>
                <a:lnTo>
                  <a:pt x="135054" y="810308"/>
                </a:lnTo>
                <a:cubicBezTo>
                  <a:pt x="60466" y="810308"/>
                  <a:pt x="0" y="749842"/>
                  <a:pt x="0" y="675254"/>
                </a:cubicBezTo>
                <a:lnTo>
                  <a:pt x="0" y="1350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1476" tIns="100516" rIns="161476" bIns="100516"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50800" dist="38100" dir="2700000" algn="tl" rotWithShape="0">
                    <a:prstClr val="black">
                      <a:alpha val="40000"/>
                    </a:prstClr>
                  </a:outerShdw>
                </a:effectLst>
              </a:rPr>
              <a:t>2020 </a:t>
            </a:r>
          </a:p>
        </p:txBody>
      </p:sp>
      <p:sp>
        <p:nvSpPr>
          <p:cNvPr id="8" name="TextBox 7">
            <a:extLst>
              <a:ext uri="{FF2B5EF4-FFF2-40B4-BE49-F238E27FC236}">
                <a16:creationId xmlns:a16="http://schemas.microsoft.com/office/drawing/2014/main" id="{02B5F8E1-1692-5E81-9AFD-03122914F47C}"/>
              </a:ext>
            </a:extLst>
          </p:cNvPr>
          <p:cNvSpPr txBox="1"/>
          <p:nvPr/>
        </p:nvSpPr>
        <p:spPr>
          <a:xfrm>
            <a:off x="7349706" y="2001328"/>
            <a:ext cx="3847381" cy="3631763"/>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2400" b="1" i="0" u="none" strike="noStrike" dirty="0">
                <a:solidFill>
                  <a:schemeClr val="bg1"/>
                </a:solidFill>
                <a:effectLst>
                  <a:outerShdw blurRad="50800" dist="38100" dir="2700000" algn="tl" rotWithShape="0">
                    <a:prstClr val="black">
                      <a:alpha val="40000"/>
                    </a:prstClr>
                  </a:outerShdw>
                </a:effectLst>
              </a:rPr>
              <a:t>Between 2020 and 2022: </a:t>
            </a:r>
          </a:p>
          <a:p>
            <a:pPr algn="ctr"/>
            <a:r>
              <a:rPr lang="en-US" sz="2800" dirty="0">
                <a:solidFill>
                  <a:schemeClr val="bg1"/>
                </a:solidFill>
                <a:effectLst>
                  <a:outerShdw blurRad="50800" dist="38100" dir="2700000" algn="tl" rotWithShape="0">
                    <a:prstClr val="black">
                      <a:alpha val="40000"/>
                    </a:prstClr>
                  </a:outerShdw>
                </a:effectLst>
              </a:rPr>
              <a:t>T</a:t>
            </a:r>
            <a:r>
              <a:rPr lang="en-US" sz="2800" b="0" i="0" u="none" strike="noStrike" dirty="0">
                <a:solidFill>
                  <a:schemeClr val="bg1"/>
                </a:solidFill>
                <a:effectLst>
                  <a:outerShdw blurRad="50800" dist="38100" dir="2700000" algn="tl" rotWithShape="0">
                    <a:prstClr val="black">
                      <a:alpha val="40000"/>
                    </a:prstClr>
                  </a:outerShdw>
                </a:effectLst>
              </a:rPr>
              <a:t>he number of appeals filed to </a:t>
            </a:r>
          </a:p>
          <a:p>
            <a:pPr algn="ctr">
              <a:spcAft>
                <a:spcPts val="1200"/>
              </a:spcAft>
            </a:pPr>
            <a:r>
              <a:rPr lang="en-US" sz="2800" b="0" i="0" u="none" strike="noStrike" dirty="0">
                <a:solidFill>
                  <a:schemeClr val="bg1"/>
                </a:solidFill>
                <a:effectLst>
                  <a:outerShdw blurRad="50800" dist="38100" dir="2700000" algn="tl" rotWithShape="0">
                    <a:prstClr val="black">
                      <a:alpha val="40000"/>
                    </a:prstClr>
                  </a:outerShdw>
                </a:effectLst>
              </a:rPr>
              <a:t>contest MA denials </a:t>
            </a:r>
            <a:r>
              <a:rPr lang="en-US" sz="2800" b="1" i="0" u="none" strike="noStrike" dirty="0">
                <a:solidFill>
                  <a:srgbClr val="FFFF00"/>
                </a:solidFill>
                <a:effectLst>
                  <a:outerShdw blurRad="50800" dist="38100" dir="2700000" algn="tl" rotWithShape="0">
                    <a:prstClr val="black">
                      <a:alpha val="40000"/>
                    </a:prstClr>
                  </a:outerShdw>
                </a:effectLst>
              </a:rPr>
              <a:t>shot up 58%</a:t>
            </a:r>
          </a:p>
          <a:p>
            <a:pPr algn="ctr"/>
            <a:r>
              <a:rPr lang="en-US" sz="2800" b="1" i="0" u="none" strike="noStrike" dirty="0">
                <a:solidFill>
                  <a:schemeClr val="bg1"/>
                </a:solidFill>
                <a:effectLst>
                  <a:outerShdw blurRad="50800" dist="38100" dir="2700000" algn="tl" rotWithShape="0">
                    <a:prstClr val="black">
                      <a:alpha val="40000"/>
                    </a:prstClr>
                  </a:outerShdw>
                </a:effectLst>
              </a:rPr>
              <a:t>2022:</a:t>
            </a:r>
          </a:p>
          <a:p>
            <a:pPr algn="ctr">
              <a:spcAft>
                <a:spcPts val="1200"/>
              </a:spcAft>
            </a:pPr>
            <a:r>
              <a:rPr lang="en-US" sz="2800" b="1" i="0" u="none" strike="noStrike" dirty="0">
                <a:solidFill>
                  <a:srgbClr val="FFFF00"/>
                </a:solidFill>
                <a:effectLst>
                  <a:outerShdw blurRad="50800" dist="38100" dir="2700000" algn="tl" rotWithShape="0">
                    <a:prstClr val="black">
                      <a:alpha val="40000"/>
                    </a:prstClr>
                  </a:outerShdw>
                </a:effectLst>
              </a:rPr>
              <a:t>150,000 denial reviews filed</a:t>
            </a:r>
            <a:endParaRPr lang="en-US" sz="2800" b="1"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278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bg/>
                                          </p:spTgt>
                                        </p:tgtEl>
                                        <p:attrNameLst>
                                          <p:attrName>style.visibility</p:attrName>
                                        </p:attrNameLst>
                                      </p:cBhvr>
                                      <p:to>
                                        <p:strVal val="visible"/>
                                      </p:to>
                                    </p:set>
                                    <p:animEffect transition="in" filter="fade">
                                      <p:cBhvr>
                                        <p:cTn id="52" dur="500"/>
                                        <p:tgtEl>
                                          <p:spTgt spid="8">
                                            <p:bg/>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Effect transition="in" filter="fade">
                                      <p:cBhvr>
                                        <p:cTn id="55" dur="500"/>
                                        <p:tgtEl>
                                          <p:spTgt spid="8">
                                            <p:txEl>
                                              <p:pRg st="0" end="0"/>
                                            </p:txEl>
                                          </p:spTgt>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Effect transition="in" filter="fade">
                                      <p:cBhvr>
                                        <p:cTn id="59" dur="500"/>
                                        <p:tgtEl>
                                          <p:spTgt spid="8">
                                            <p:txEl>
                                              <p:pRg st="1" end="1"/>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fade">
                                      <p:cBhvr>
                                        <p:cTn id="67" dur="500"/>
                                        <p:tgtEl>
                                          <p:spTgt spid="8">
                                            <p:txEl>
                                              <p:pRg st="3" end="3"/>
                                            </p:txEl>
                                          </p:spTgt>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8">
                                            <p:txEl>
                                              <p:pRg st="4" end="4"/>
                                            </p:txEl>
                                          </p:spTgt>
                                        </p:tgtEl>
                                        <p:attrNameLst>
                                          <p:attrName>style.visibility</p:attrName>
                                        </p:attrNameLst>
                                      </p:cBhvr>
                                      <p:to>
                                        <p:strVal val="visible"/>
                                      </p:to>
                                    </p:set>
                                    <p:animEffect transition="in" filter="fade">
                                      <p:cBhvr>
                                        <p:cTn id="7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8"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F797-5226-649F-5593-A9E0E6651A57}"/>
              </a:ext>
            </a:extLst>
          </p:cNvPr>
          <p:cNvSpPr>
            <a:spLocks noGrp="1"/>
          </p:cNvSpPr>
          <p:nvPr>
            <p:ph type="title"/>
          </p:nvPr>
        </p:nvSpPr>
        <p:spPr/>
        <p:txBody>
          <a:bodyPr>
            <a:noAutofit/>
          </a:bodyPr>
          <a:lstStyle/>
          <a:p>
            <a:r>
              <a:rPr lang="en-US" sz="2800" dirty="0">
                <a:latin typeface="+mn-lt"/>
              </a:rPr>
              <a:t>A brave new world of profiteering opportunities</a:t>
            </a:r>
            <a:br>
              <a:rPr lang="en-US" sz="2800" dirty="0">
                <a:latin typeface="+mn-lt"/>
              </a:rPr>
            </a:br>
            <a:r>
              <a:rPr lang="en-US" dirty="0">
                <a:latin typeface="+mn-lt"/>
              </a:rPr>
              <a:t>AIs Addressing AIs</a:t>
            </a:r>
            <a:endParaRPr lang="en-US" sz="8800" dirty="0">
              <a:latin typeface="+mn-lt"/>
            </a:endParaRPr>
          </a:p>
        </p:txBody>
      </p:sp>
      <p:sp>
        <p:nvSpPr>
          <p:cNvPr id="4" name="Text Placeholder 3">
            <a:extLst>
              <a:ext uri="{FF2B5EF4-FFF2-40B4-BE49-F238E27FC236}">
                <a16:creationId xmlns:a16="http://schemas.microsoft.com/office/drawing/2014/main" id="{6A3AF128-6155-CAE9-336D-5E0B8101D0E4}"/>
              </a:ext>
            </a:extLst>
          </p:cNvPr>
          <p:cNvSpPr>
            <a:spLocks noGrp="1"/>
          </p:cNvSpPr>
          <p:nvPr>
            <p:ph type="body" idx="10"/>
          </p:nvPr>
        </p:nvSpPr>
        <p:spPr/>
        <p:txBody>
          <a:bodyPr/>
          <a:lstStyle/>
          <a:p>
            <a:pPr>
              <a:lnSpc>
                <a:spcPct val="100000"/>
              </a:lnSpc>
              <a:spcBef>
                <a:spcPts val="0"/>
              </a:spcBef>
            </a:pPr>
            <a:r>
              <a:rPr lang="en-US" dirty="0"/>
              <a:t>https://</a:t>
            </a:r>
            <a:r>
              <a:rPr lang="en-US" dirty="0" err="1"/>
              <a:t>chat.openai.com</a:t>
            </a:r>
            <a:r>
              <a:rPr lang="en-US" dirty="0"/>
              <a:t>/chat </a:t>
            </a:r>
          </a:p>
          <a:p>
            <a:pPr>
              <a:lnSpc>
                <a:spcPct val="100000"/>
              </a:lnSpc>
              <a:spcBef>
                <a:spcPts val="0"/>
              </a:spcBef>
            </a:pPr>
            <a:r>
              <a:rPr lang="en-US" dirty="0"/>
              <a:t>Interaction with Ed Weisbart MD on Mar 14, 2023. Emphasis added to last statement.</a:t>
            </a:r>
          </a:p>
        </p:txBody>
      </p:sp>
      <p:pic>
        <p:nvPicPr>
          <p:cNvPr id="11" name="Picture 10">
            <a:extLst>
              <a:ext uri="{FF2B5EF4-FFF2-40B4-BE49-F238E27FC236}">
                <a16:creationId xmlns:a16="http://schemas.microsoft.com/office/drawing/2014/main" id="{B6363B9F-704B-8E86-BC51-04D5A4853727}"/>
              </a:ext>
            </a:extLst>
          </p:cNvPr>
          <p:cNvPicPr>
            <a:picLocks noChangeAspect="1"/>
          </p:cNvPicPr>
          <p:nvPr/>
        </p:nvPicPr>
        <p:blipFill>
          <a:blip r:embed="rId2"/>
          <a:stretch>
            <a:fillRect/>
          </a:stretch>
        </p:blipFill>
        <p:spPr>
          <a:xfrm>
            <a:off x="521953" y="1932400"/>
            <a:ext cx="4649757" cy="3487318"/>
          </a:xfrm>
          <a:prstGeom prst="rect">
            <a:avLst/>
          </a:prstGeom>
          <a:effectLst>
            <a:softEdge rad="31750"/>
          </a:effectLst>
        </p:spPr>
      </p:pic>
      <p:sp>
        <p:nvSpPr>
          <p:cNvPr id="9" name="Content Placeholder 8">
            <a:extLst>
              <a:ext uri="{FF2B5EF4-FFF2-40B4-BE49-F238E27FC236}">
                <a16:creationId xmlns:a16="http://schemas.microsoft.com/office/drawing/2014/main" id="{8193AFAD-49CE-5572-8D0C-297C6716A387}"/>
              </a:ext>
            </a:extLst>
          </p:cNvPr>
          <p:cNvSpPr>
            <a:spLocks noGrp="1"/>
          </p:cNvSpPr>
          <p:nvPr>
            <p:ph idx="1"/>
          </p:nvPr>
        </p:nvSpPr>
        <p:spPr>
          <a:xfrm>
            <a:off x="5311113" y="1606753"/>
            <a:ext cx="6714110" cy="4138612"/>
          </a:xfrm>
        </p:spPr>
        <p:txBody>
          <a:bodyPr>
            <a:normAutofit fontScale="92500" lnSpcReduction="20000"/>
          </a:bodyPr>
          <a:lstStyle/>
          <a:p>
            <a:pPr marL="0" indent="0">
              <a:lnSpc>
                <a:spcPct val="110000"/>
              </a:lnSpc>
              <a:spcBef>
                <a:spcPts val="0"/>
              </a:spcBef>
              <a:spcAft>
                <a:spcPts val="1200"/>
              </a:spcAft>
              <a:buNone/>
            </a:pPr>
            <a:r>
              <a:rPr lang="en-US" sz="2800" dirty="0">
                <a:effectLst>
                  <a:outerShdw blurRad="50800" dist="38100" dir="2700000" algn="tl" rotWithShape="0">
                    <a:prstClr val="black">
                      <a:alpha val="40000"/>
                    </a:prstClr>
                  </a:outerShdw>
                </a:effectLst>
              </a:rPr>
              <a:t>“Review your policy…</a:t>
            </a:r>
          </a:p>
          <a:p>
            <a:pPr marL="0" indent="0">
              <a:lnSpc>
                <a:spcPct val="110000"/>
              </a:lnSpc>
              <a:spcBef>
                <a:spcPts val="0"/>
              </a:spcBef>
              <a:spcAft>
                <a:spcPts val="1200"/>
              </a:spcAft>
              <a:buNone/>
            </a:pPr>
            <a:r>
              <a:rPr lang="en-US" sz="2800" dirty="0">
                <a:effectLst>
                  <a:outerShdw blurRad="50800" dist="38100" dir="2700000" algn="tl" rotWithShape="0">
                    <a:prstClr val="black">
                      <a:alpha val="40000"/>
                    </a:prstClr>
                  </a:outerShdw>
                </a:effectLst>
              </a:rPr>
              <a:t>“Gather supporting documentation…</a:t>
            </a:r>
          </a:p>
          <a:p>
            <a:pPr marL="0" indent="0">
              <a:lnSpc>
                <a:spcPct val="110000"/>
              </a:lnSpc>
              <a:spcBef>
                <a:spcPts val="0"/>
              </a:spcBef>
              <a:spcAft>
                <a:spcPts val="1200"/>
              </a:spcAft>
              <a:buNone/>
            </a:pPr>
            <a:r>
              <a:rPr lang="en-US" sz="2800" dirty="0">
                <a:effectLst>
                  <a:outerShdw blurRad="50800" dist="38100" dir="2700000" algn="tl" rotWithShape="0">
                    <a:prstClr val="black">
                      <a:alpha val="40000"/>
                    </a:prstClr>
                  </a:outerShdw>
                </a:effectLst>
              </a:rPr>
              <a:t>“Write a clear and concise letter…</a:t>
            </a:r>
          </a:p>
          <a:p>
            <a:pPr marL="0" indent="0">
              <a:lnSpc>
                <a:spcPct val="110000"/>
              </a:lnSpc>
              <a:spcBef>
                <a:spcPts val="0"/>
              </a:spcBef>
              <a:spcAft>
                <a:spcPts val="1200"/>
              </a:spcAft>
              <a:buNone/>
            </a:pPr>
            <a:r>
              <a:rPr lang="en-US" sz="2800" dirty="0">
                <a:effectLst>
                  <a:outerShdw blurRad="50800" dist="38100" dir="2700000" algn="tl" rotWithShape="0">
                    <a:prstClr val="black">
                      <a:alpha val="40000"/>
                    </a:prstClr>
                  </a:outerShdw>
                </a:effectLst>
              </a:rPr>
              <a:t>“Use specific language…</a:t>
            </a:r>
          </a:p>
          <a:p>
            <a:pPr marL="0" indent="0">
              <a:lnSpc>
                <a:spcPct val="110000"/>
              </a:lnSpc>
              <a:spcBef>
                <a:spcPts val="0"/>
              </a:spcBef>
              <a:spcAft>
                <a:spcPts val="1200"/>
              </a:spcAft>
              <a:buNone/>
            </a:pPr>
            <a:r>
              <a:rPr lang="en-US" sz="2800" dirty="0">
                <a:effectLst>
                  <a:outerShdw blurRad="50800" dist="38100" dir="2700000" algn="tl" rotWithShape="0">
                    <a:prstClr val="black">
                      <a:alpha val="40000"/>
                    </a:prstClr>
                  </a:outerShdw>
                </a:effectLst>
              </a:rPr>
              <a:t>“Be polite and professional…</a:t>
            </a:r>
          </a:p>
          <a:p>
            <a:pPr marL="0" indent="0">
              <a:lnSpc>
                <a:spcPct val="110000"/>
              </a:lnSpc>
              <a:spcBef>
                <a:spcPts val="0"/>
              </a:spcBef>
              <a:spcAft>
                <a:spcPts val="1200"/>
              </a:spcAft>
              <a:buNone/>
            </a:pPr>
            <a:r>
              <a:rPr lang="en-US" sz="2800" dirty="0">
                <a:effectLst>
                  <a:outerShdw blurRad="50800" dist="38100" dir="2700000" algn="tl" rotWithShape="0">
                    <a:prstClr val="black">
                      <a:alpha val="40000"/>
                    </a:prstClr>
                  </a:outerShdw>
                </a:effectLst>
              </a:rPr>
              <a:t>“Submit your appeal on time…</a:t>
            </a:r>
          </a:p>
          <a:p>
            <a:pPr marL="0" indent="0">
              <a:lnSpc>
                <a:spcPct val="110000"/>
              </a:lnSpc>
              <a:spcBef>
                <a:spcPts val="0"/>
              </a:spcBef>
              <a:spcAft>
                <a:spcPts val="1200"/>
              </a:spcAft>
              <a:buNone/>
            </a:pPr>
            <a:r>
              <a:rPr lang="en-US" sz="2800" dirty="0">
                <a:effectLst>
                  <a:outerShdw blurRad="50800" dist="38100" dir="2700000" algn="tl" rotWithShape="0">
                    <a:prstClr val="black">
                      <a:alpha val="40000"/>
                    </a:prstClr>
                  </a:outerShdw>
                </a:effectLst>
              </a:rPr>
              <a:t>“Follow up with your insurance company…</a:t>
            </a:r>
          </a:p>
          <a:p>
            <a:pPr marL="0" indent="0">
              <a:lnSpc>
                <a:spcPct val="110000"/>
              </a:lnSpc>
              <a:spcBef>
                <a:spcPts val="0"/>
              </a:spcBef>
              <a:spcAft>
                <a:spcPts val="1200"/>
              </a:spcAft>
              <a:buNone/>
            </a:pPr>
            <a:r>
              <a:rPr lang="en-US" sz="2800" b="1" i="1" dirty="0">
                <a:solidFill>
                  <a:srgbClr val="FFFF00"/>
                </a:solidFill>
                <a:effectLst>
                  <a:outerShdw blurRad="50800" dist="38100" dir="2700000" algn="tl" rotWithShape="0">
                    <a:prstClr val="black">
                      <a:alpha val="40000"/>
                    </a:prstClr>
                  </a:outerShdw>
                </a:effectLst>
              </a:rPr>
              <a:t>“Good luck with your appeal!”</a:t>
            </a:r>
          </a:p>
        </p:txBody>
      </p:sp>
      <p:sp>
        <p:nvSpPr>
          <p:cNvPr id="12" name="TextBox 11">
            <a:extLst>
              <a:ext uri="{FF2B5EF4-FFF2-40B4-BE49-F238E27FC236}">
                <a16:creationId xmlns:a16="http://schemas.microsoft.com/office/drawing/2014/main" id="{4F3BDC67-CDD6-9ED1-7323-5C4250FE20B2}"/>
              </a:ext>
            </a:extLst>
          </p:cNvPr>
          <p:cNvSpPr txBox="1"/>
          <p:nvPr/>
        </p:nvSpPr>
        <p:spPr>
          <a:xfrm>
            <a:off x="521953" y="2460342"/>
            <a:ext cx="4649756" cy="2431435"/>
          </a:xfrm>
          <a:prstGeom prst="rect">
            <a:avLst/>
          </a:prstGeom>
          <a:noFill/>
        </p:spPr>
        <p:txBody>
          <a:bodyPr wrap="square" rtlCol="0">
            <a:spAutoFit/>
          </a:bodyPr>
          <a:lstStyle/>
          <a:p>
            <a:pPr algn="ctr"/>
            <a:r>
              <a:rPr lang="en-US" sz="2400" b="1" i="0" u="none" strike="noStrike" dirty="0">
                <a:solidFill>
                  <a:srgbClr val="FFFF00"/>
                </a:solidFill>
                <a:effectLst>
                  <a:glow rad="101600">
                    <a:schemeClr val="tx1"/>
                  </a:glow>
                  <a:outerShdw blurRad="63500" sx="110000" sy="110000" algn="ctr" rotWithShape="0">
                    <a:prstClr val="black"/>
                  </a:outerShdw>
                </a:effectLst>
                <a:latin typeface="+mn-lt"/>
              </a:rPr>
              <a:t>I asked ChatGPT: </a:t>
            </a:r>
          </a:p>
          <a:p>
            <a:pPr algn="ctr"/>
            <a:r>
              <a:rPr lang="en-US" sz="3200" b="1" i="0" u="none" strike="noStrike" dirty="0">
                <a:solidFill>
                  <a:srgbClr val="FFFF00"/>
                </a:solidFill>
                <a:effectLst>
                  <a:glow rad="101600">
                    <a:schemeClr val="tx1"/>
                  </a:glow>
                  <a:outerShdw blurRad="63500" sx="110000" sy="110000" algn="ctr" rotWithShape="0">
                    <a:prstClr val="black"/>
                  </a:outerShdw>
                </a:effectLst>
                <a:latin typeface="+mn-lt"/>
              </a:rPr>
              <a:t>“What should I say </a:t>
            </a:r>
          </a:p>
          <a:p>
            <a:pPr algn="ctr"/>
            <a:r>
              <a:rPr lang="en-US" sz="3200" b="1" i="0" u="none" strike="noStrike" dirty="0">
                <a:solidFill>
                  <a:srgbClr val="FFFF00"/>
                </a:solidFill>
                <a:effectLst>
                  <a:glow rad="101600">
                    <a:schemeClr val="tx1"/>
                  </a:glow>
                  <a:outerShdw blurRad="63500" sx="110000" sy="110000" algn="ctr" rotWithShape="0">
                    <a:prstClr val="black"/>
                  </a:outerShdw>
                </a:effectLst>
                <a:latin typeface="+mn-lt"/>
              </a:rPr>
              <a:t>when I appeal </a:t>
            </a:r>
          </a:p>
          <a:p>
            <a:pPr algn="ctr"/>
            <a:r>
              <a:rPr lang="en-US" sz="3200" b="1" i="0" u="none" strike="noStrike" dirty="0">
                <a:solidFill>
                  <a:srgbClr val="FFFF00"/>
                </a:solidFill>
                <a:effectLst>
                  <a:glow rad="101600">
                    <a:schemeClr val="tx1"/>
                  </a:glow>
                  <a:outerShdw blurRad="63500" sx="110000" sy="110000" algn="ctr" rotWithShape="0">
                    <a:prstClr val="black"/>
                  </a:outerShdw>
                </a:effectLst>
                <a:latin typeface="+mn-lt"/>
              </a:rPr>
              <a:t>a denial from </a:t>
            </a:r>
          </a:p>
          <a:p>
            <a:pPr algn="ctr"/>
            <a:r>
              <a:rPr lang="en-US" sz="3200" b="1" i="0" u="none" strike="noStrike" dirty="0">
                <a:solidFill>
                  <a:srgbClr val="FFFF00"/>
                </a:solidFill>
                <a:effectLst>
                  <a:glow rad="101600">
                    <a:schemeClr val="tx1"/>
                  </a:glow>
                  <a:outerShdw blurRad="63500" sx="110000" sy="110000" algn="ctr" rotWithShape="0">
                    <a:prstClr val="black"/>
                  </a:outerShdw>
                </a:effectLst>
                <a:latin typeface="+mn-lt"/>
              </a:rPr>
              <a:t>Medicare Advantage?”</a:t>
            </a:r>
            <a:endParaRPr lang="en-US" sz="3200" b="1" dirty="0">
              <a:solidFill>
                <a:srgbClr val="FFFF00"/>
              </a:solidFill>
              <a:effectLst>
                <a:glow rad="101600">
                  <a:schemeClr val="tx1"/>
                </a:glow>
                <a:outerShdw blurRad="63500" sx="110000" sy="110000" algn="ctr" rotWithShape="0">
                  <a:prstClr val="black"/>
                </a:outerShdw>
              </a:effectLst>
            </a:endParaRPr>
          </a:p>
        </p:txBody>
      </p:sp>
      <p:sp>
        <p:nvSpPr>
          <p:cNvPr id="13" name="Rectangle 12">
            <a:extLst>
              <a:ext uri="{FF2B5EF4-FFF2-40B4-BE49-F238E27FC236}">
                <a16:creationId xmlns:a16="http://schemas.microsoft.com/office/drawing/2014/main" id="{E7E97123-DDC8-D55D-07FB-FBEFF5EA7C9B}"/>
              </a:ext>
            </a:extLst>
          </p:cNvPr>
          <p:cNvSpPr/>
          <p:nvPr/>
        </p:nvSpPr>
        <p:spPr>
          <a:xfrm>
            <a:off x="670345" y="2428863"/>
            <a:ext cx="4352971" cy="2578327"/>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50800" dist="38100" dir="2700000" algn="tl" rotWithShape="0">
                    <a:prstClr val="black">
                      <a:alpha val="40000"/>
                    </a:prstClr>
                  </a:outerShdw>
                </a:effectLst>
              </a:rPr>
              <a:t>Profiteers profiting from the profiteers profiting from the profiteers</a:t>
            </a:r>
          </a:p>
        </p:txBody>
      </p:sp>
    </p:spTree>
    <p:extLst>
      <p:ext uri="{BB962C8B-B14F-4D97-AF65-F5344CB8AC3E}">
        <p14:creationId xmlns:p14="http://schemas.microsoft.com/office/powerpoint/2010/main" val="21585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500"/>
                                        <p:tgtEl>
                                          <p:spTgt spid="9">
                                            <p:txEl>
                                              <p:pRg st="5" end="5"/>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500"/>
                                        <p:tgtEl>
                                          <p:spTgt spid="9">
                                            <p:txEl>
                                              <p:pRg st="6" end="6"/>
                                            </p:txEl>
                                          </p:spTgt>
                                        </p:tgtEl>
                                      </p:cBhvr>
                                    </p:animEffect>
                                  </p:childTnLst>
                                </p:cTn>
                              </p:par>
                            </p:childTnLst>
                          </p:cTn>
                        </p:par>
                        <p:par>
                          <p:cTn id="41" fill="hold">
                            <p:stCondLst>
                              <p:cond delay="3500"/>
                            </p:stCondLst>
                            <p:childTnLst>
                              <p:par>
                                <p:cTn id="42" presetID="10" presetClass="entr" presetSubtype="0" fill="hold" grpId="0" nodeType="afterEffect">
                                  <p:stCondLst>
                                    <p:cond delay="1000"/>
                                  </p:stCondLst>
                                  <p:childTnLst>
                                    <p:set>
                                      <p:cBhvr>
                                        <p:cTn id="43" dur="1" fill="hold">
                                          <p:stCondLst>
                                            <p:cond delay="0"/>
                                          </p:stCondLst>
                                        </p:cTn>
                                        <p:tgtEl>
                                          <p:spTgt spid="9">
                                            <p:txEl>
                                              <p:pRg st="7" end="7"/>
                                            </p:txEl>
                                          </p:spTgt>
                                        </p:tgtEl>
                                        <p:attrNameLst>
                                          <p:attrName>style.visibility</p:attrName>
                                        </p:attrNameLst>
                                      </p:cBhvr>
                                      <p:to>
                                        <p:strVal val="visible"/>
                                      </p:to>
                                    </p:set>
                                    <p:animEffect transition="in" filter="fade">
                                      <p:cBhvr>
                                        <p:cTn id="44" dur="500"/>
                                        <p:tgtEl>
                                          <p:spTgt spid="9">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2"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3" name="Text Placeholder 2">
            <a:extLst>
              <a:ext uri="{FF2B5EF4-FFF2-40B4-BE49-F238E27FC236}">
                <a16:creationId xmlns:a16="http://schemas.microsoft.com/office/drawing/2014/main" id="{AC049EDA-3320-2F46-B766-D201830AEB11}"/>
              </a:ext>
            </a:extLst>
          </p:cNvPr>
          <p:cNvSpPr>
            <a:spLocks noGrp="1"/>
          </p:cNvSpPr>
          <p:nvPr>
            <p:ph type="body" idx="10"/>
          </p:nvPr>
        </p:nvSpPr>
        <p:spPr/>
        <p:txBody>
          <a:bodyPr>
            <a:normAutofit/>
          </a:bodyPr>
          <a:lstStyle/>
          <a:p>
            <a:pPr>
              <a:lnSpc>
                <a:spcPct val="100000"/>
              </a:lnSpc>
              <a:spcBef>
                <a:spcPts val="0"/>
              </a:spcBef>
            </a:pPr>
            <a:r>
              <a:rPr lang="en-US" dirty="0"/>
              <a:t>https://</a:t>
            </a:r>
            <a:r>
              <a:rPr lang="en-US" dirty="0" err="1"/>
              <a:t>www.cms.gov</a:t>
            </a:r>
            <a:r>
              <a:rPr lang="en-US" dirty="0"/>
              <a:t>/files/document/mm12903-medicare-deductible-coinsurance-premium-rates-calendar-year-2023-update.pdf Accessed Oct 27 2022</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0" name="Freeform 9">
            <a:extLst>
              <a:ext uri="{FF2B5EF4-FFF2-40B4-BE49-F238E27FC236}">
                <a16:creationId xmlns:a16="http://schemas.microsoft.com/office/drawing/2014/main" id="{3D279B48-1263-9CBA-43E3-818DBA1F24F6}"/>
              </a:ext>
            </a:extLst>
          </p:cNvPr>
          <p:cNvSpPr/>
          <p:nvPr/>
        </p:nvSpPr>
        <p:spPr>
          <a:xfrm>
            <a:off x="781257" y="2042442"/>
            <a:ext cx="5110266" cy="1080377"/>
          </a:xfrm>
          <a:custGeom>
            <a:avLst/>
            <a:gdLst>
              <a:gd name="connsiteX0" fmla="*/ 0 w 4841420"/>
              <a:gd name="connsiteY0" fmla="*/ 0 h 1080377"/>
              <a:gd name="connsiteX1" fmla="*/ 4841420 w 4841420"/>
              <a:gd name="connsiteY1" fmla="*/ 0 h 1080377"/>
              <a:gd name="connsiteX2" fmla="*/ 4841420 w 4841420"/>
              <a:gd name="connsiteY2" fmla="*/ 1080377 h 1080377"/>
              <a:gd name="connsiteX3" fmla="*/ 0 w 4841420"/>
              <a:gd name="connsiteY3" fmla="*/ 1080377 h 1080377"/>
              <a:gd name="connsiteX4" fmla="*/ 0 w 4841420"/>
              <a:gd name="connsiteY4" fmla="*/ 0 h 108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1080377">
                <a:moveTo>
                  <a:pt x="0" y="0"/>
                </a:moveTo>
                <a:lnTo>
                  <a:pt x="4841420" y="0"/>
                </a:lnTo>
                <a:lnTo>
                  <a:pt x="4841420" y="1080377"/>
                </a:lnTo>
                <a:lnTo>
                  <a:pt x="0" y="1080377"/>
                </a:lnTo>
                <a:lnTo>
                  <a:pt x="0" y="0"/>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Traditional Medicare</a:t>
            </a:r>
          </a:p>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Is Imperfect</a:t>
            </a:r>
          </a:p>
        </p:txBody>
      </p:sp>
      <p:sp>
        <p:nvSpPr>
          <p:cNvPr id="11" name="Freeform 10">
            <a:extLst>
              <a:ext uri="{FF2B5EF4-FFF2-40B4-BE49-F238E27FC236}">
                <a16:creationId xmlns:a16="http://schemas.microsoft.com/office/drawing/2014/main" id="{FAF6462B-AC07-E56D-F967-802F1621DEB9}"/>
              </a:ext>
            </a:extLst>
          </p:cNvPr>
          <p:cNvSpPr/>
          <p:nvPr/>
        </p:nvSpPr>
        <p:spPr>
          <a:xfrm>
            <a:off x="781257" y="3122820"/>
            <a:ext cx="5110266" cy="2569319"/>
          </a:xfrm>
          <a:custGeom>
            <a:avLst/>
            <a:gdLst>
              <a:gd name="connsiteX0" fmla="*/ 0 w 4841420"/>
              <a:gd name="connsiteY0" fmla="*/ 0 h 2569319"/>
              <a:gd name="connsiteX1" fmla="*/ 4841420 w 4841420"/>
              <a:gd name="connsiteY1" fmla="*/ 0 h 2569319"/>
              <a:gd name="connsiteX2" fmla="*/ 4841420 w 4841420"/>
              <a:gd name="connsiteY2" fmla="*/ 2569319 h 2569319"/>
              <a:gd name="connsiteX3" fmla="*/ 0 w 4841420"/>
              <a:gd name="connsiteY3" fmla="*/ 2569319 h 2569319"/>
              <a:gd name="connsiteX4" fmla="*/ 0 w 4841420"/>
              <a:gd name="connsiteY4" fmla="*/ 0 h 256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2569319">
                <a:moveTo>
                  <a:pt x="0" y="0"/>
                </a:moveTo>
                <a:lnTo>
                  <a:pt x="4841420" y="0"/>
                </a:lnTo>
                <a:lnTo>
                  <a:pt x="4841420" y="2569319"/>
                </a:lnTo>
                <a:lnTo>
                  <a:pt x="0" y="2569319"/>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ts val="1200"/>
              </a:spcAft>
              <a:buChar char="•"/>
            </a:pPr>
            <a:r>
              <a:rPr lang="en-US" sz="2400" kern="1200" dirty="0"/>
              <a:t>20% outpatient “coinsurance”</a:t>
            </a:r>
          </a:p>
          <a:p>
            <a:pPr marL="228600" lvl="1" indent="-228600" algn="l" defTabSz="1066800">
              <a:lnSpc>
                <a:spcPct val="100000"/>
              </a:lnSpc>
              <a:spcBef>
                <a:spcPct val="0"/>
              </a:spcBef>
              <a:spcAft>
                <a:spcPts val="1200"/>
              </a:spcAft>
              <a:buChar char="•"/>
            </a:pPr>
            <a:r>
              <a:rPr lang="en-US" sz="2400" kern="1200" dirty="0"/>
              <a:t>$1,600 hospital deductible (2023)</a:t>
            </a:r>
          </a:p>
          <a:p>
            <a:pPr marL="228600" lvl="1" indent="-228600" algn="l" defTabSz="1066800">
              <a:lnSpc>
                <a:spcPct val="100000"/>
              </a:lnSpc>
              <a:spcBef>
                <a:spcPct val="0"/>
              </a:spcBef>
              <a:spcAft>
                <a:spcPts val="1200"/>
              </a:spcAft>
              <a:buChar char="•"/>
            </a:pPr>
            <a:r>
              <a:rPr lang="en-US" sz="2400" kern="1200" dirty="0"/>
              <a:t>No out-of-pocket limits</a:t>
            </a:r>
          </a:p>
          <a:p>
            <a:pPr marL="228600" lvl="1" indent="-228600" algn="l" defTabSz="1066800">
              <a:lnSpc>
                <a:spcPct val="100000"/>
              </a:lnSpc>
              <a:spcBef>
                <a:spcPct val="0"/>
              </a:spcBef>
              <a:spcAft>
                <a:spcPts val="1200"/>
              </a:spcAft>
              <a:buChar char="•"/>
            </a:pPr>
            <a:r>
              <a:rPr lang="en-US" sz="2400" kern="1200" dirty="0"/>
              <a:t>Premiums for Part B, Part D, and a Medigap plan</a:t>
            </a:r>
          </a:p>
        </p:txBody>
      </p:sp>
      <p:sp>
        <p:nvSpPr>
          <p:cNvPr id="12" name="Freeform 11">
            <a:extLst>
              <a:ext uri="{FF2B5EF4-FFF2-40B4-BE49-F238E27FC236}">
                <a16:creationId xmlns:a16="http://schemas.microsoft.com/office/drawing/2014/main" id="{5A8A24D0-49E1-A889-30FE-6DD79DBAB43F}"/>
              </a:ext>
            </a:extLst>
          </p:cNvPr>
          <p:cNvSpPr/>
          <p:nvPr/>
        </p:nvSpPr>
        <p:spPr>
          <a:xfrm>
            <a:off x="6300477" y="2042442"/>
            <a:ext cx="5110266" cy="1080377"/>
          </a:xfrm>
          <a:custGeom>
            <a:avLst/>
            <a:gdLst>
              <a:gd name="connsiteX0" fmla="*/ 0 w 4841420"/>
              <a:gd name="connsiteY0" fmla="*/ 0 h 1080377"/>
              <a:gd name="connsiteX1" fmla="*/ 4841420 w 4841420"/>
              <a:gd name="connsiteY1" fmla="*/ 0 h 1080377"/>
              <a:gd name="connsiteX2" fmla="*/ 4841420 w 4841420"/>
              <a:gd name="connsiteY2" fmla="*/ 1080377 h 1080377"/>
              <a:gd name="connsiteX3" fmla="*/ 0 w 4841420"/>
              <a:gd name="connsiteY3" fmla="*/ 1080377 h 1080377"/>
              <a:gd name="connsiteX4" fmla="*/ 0 w 4841420"/>
              <a:gd name="connsiteY4" fmla="*/ 0 h 108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1080377">
                <a:moveTo>
                  <a:pt x="0" y="0"/>
                </a:moveTo>
                <a:lnTo>
                  <a:pt x="4841420" y="0"/>
                </a:lnTo>
                <a:lnTo>
                  <a:pt x="4841420" y="1080377"/>
                </a:lnTo>
                <a:lnTo>
                  <a:pt x="0" y="1080377"/>
                </a:lnTo>
                <a:lnTo>
                  <a:pt x="0" y="0"/>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Three options for </a:t>
            </a:r>
          </a:p>
          <a:p>
            <a:pPr marL="0" lvl="0" indent="0" algn="ctr" defTabSz="1244600">
              <a:lnSpc>
                <a:spcPct val="100000"/>
              </a:lnSpc>
              <a:spcBef>
                <a:spcPct val="0"/>
              </a:spcBef>
              <a:spcAft>
                <a:spcPts val="0"/>
              </a:spcAft>
              <a:buNone/>
            </a:pPr>
            <a:r>
              <a:rPr lang="en-US" sz="2800" b="1" kern="1200" dirty="0">
                <a:effectLst>
                  <a:outerShdw blurRad="50800" dist="38100" dir="2700000" algn="tl" rotWithShape="0">
                    <a:prstClr val="black">
                      <a:alpha val="40000"/>
                    </a:prstClr>
                  </a:outerShdw>
                </a:effectLst>
              </a:rPr>
              <a:t>Medicare members</a:t>
            </a:r>
          </a:p>
        </p:txBody>
      </p:sp>
      <p:sp>
        <p:nvSpPr>
          <p:cNvPr id="13" name="Freeform 12">
            <a:extLst>
              <a:ext uri="{FF2B5EF4-FFF2-40B4-BE49-F238E27FC236}">
                <a16:creationId xmlns:a16="http://schemas.microsoft.com/office/drawing/2014/main" id="{A9874F59-CF7E-1898-373D-BC9B7E299B48}"/>
              </a:ext>
            </a:extLst>
          </p:cNvPr>
          <p:cNvSpPr/>
          <p:nvPr/>
        </p:nvSpPr>
        <p:spPr>
          <a:xfrm>
            <a:off x="6300477" y="3122820"/>
            <a:ext cx="5110266" cy="2569319"/>
          </a:xfrm>
          <a:custGeom>
            <a:avLst/>
            <a:gdLst>
              <a:gd name="connsiteX0" fmla="*/ 0 w 4841420"/>
              <a:gd name="connsiteY0" fmla="*/ 0 h 2569319"/>
              <a:gd name="connsiteX1" fmla="*/ 4841420 w 4841420"/>
              <a:gd name="connsiteY1" fmla="*/ 0 h 2569319"/>
              <a:gd name="connsiteX2" fmla="*/ 4841420 w 4841420"/>
              <a:gd name="connsiteY2" fmla="*/ 2569319 h 2569319"/>
              <a:gd name="connsiteX3" fmla="*/ 0 w 4841420"/>
              <a:gd name="connsiteY3" fmla="*/ 2569319 h 2569319"/>
              <a:gd name="connsiteX4" fmla="*/ 0 w 4841420"/>
              <a:gd name="connsiteY4" fmla="*/ 0 h 256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420" h="2569319">
                <a:moveTo>
                  <a:pt x="0" y="0"/>
                </a:moveTo>
                <a:lnTo>
                  <a:pt x="4841420" y="0"/>
                </a:lnTo>
                <a:lnTo>
                  <a:pt x="4841420" y="2569319"/>
                </a:lnTo>
                <a:lnTo>
                  <a:pt x="0" y="2569319"/>
                </a:lnTo>
                <a:lnTo>
                  <a:pt x="0" y="0"/>
                </a:ln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ts val="1200"/>
              </a:spcAft>
              <a:buChar char="•"/>
            </a:pPr>
            <a:r>
              <a:rPr lang="en-US" sz="2400" kern="1200" dirty="0"/>
              <a:t>TM and nothing more (exposure to bankruptcy in a major illness)</a:t>
            </a:r>
          </a:p>
          <a:p>
            <a:pPr marL="228600" lvl="1" indent="-228600" algn="l" defTabSz="1066800">
              <a:lnSpc>
                <a:spcPct val="100000"/>
              </a:lnSpc>
              <a:spcBef>
                <a:spcPct val="0"/>
              </a:spcBef>
              <a:spcAft>
                <a:spcPts val="1200"/>
              </a:spcAft>
              <a:buChar char="•"/>
            </a:pPr>
            <a:r>
              <a:rPr lang="en-US" sz="2400" kern="1200" dirty="0"/>
              <a:t>Give up TM for MA</a:t>
            </a:r>
          </a:p>
          <a:p>
            <a:pPr marL="228600" lvl="1" indent="-228600" algn="l" defTabSz="1066800">
              <a:lnSpc>
                <a:spcPct val="100000"/>
              </a:lnSpc>
              <a:spcBef>
                <a:spcPct val="0"/>
              </a:spcBef>
              <a:spcAft>
                <a:spcPts val="1200"/>
              </a:spcAft>
              <a:buChar char="•"/>
            </a:pPr>
            <a:r>
              <a:rPr lang="en-US" sz="2400" kern="1200" dirty="0"/>
              <a:t>Add Medigap to TM. Maybe.</a:t>
            </a:r>
          </a:p>
        </p:txBody>
      </p:sp>
    </p:spTree>
    <p:extLst>
      <p:ext uri="{BB962C8B-B14F-4D97-AF65-F5344CB8AC3E}">
        <p14:creationId xmlns:p14="http://schemas.microsoft.com/office/powerpoint/2010/main" val="59932112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fade">
                                      <p:cBhvr>
                                        <p:cTn id="12" dur="500"/>
                                        <p:tgtEl>
                                          <p:spTgt spid="11">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bg/>
                                          </p:spTgt>
                                        </p:tgtEl>
                                        <p:attrNameLst>
                                          <p:attrName>style.visibility</p:attrName>
                                        </p:attrNameLst>
                                      </p:cBhvr>
                                      <p:to>
                                        <p:strVal val="visible"/>
                                      </p:to>
                                    </p:set>
                                    <p:animEffect transition="in" filter="fade">
                                      <p:cBhvr>
                                        <p:cTn id="40" dur="500"/>
                                        <p:tgtEl>
                                          <p:spTgt spid="13">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Effect transition="in" filter="fade">
                                      <p:cBhvr>
                                        <p:cTn id="48" dur="500"/>
                                        <p:tgtEl>
                                          <p:spTgt spid="1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animEffect transition="in" filter="fade">
                                      <p:cBhvr>
                                        <p:cTn id="5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animBg="1"/>
      <p:bldP spid="12" grpId="0" animBg="1"/>
      <p:bldP spid="13"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4" name="Text Placeholder 3">
            <a:extLst>
              <a:ext uri="{FF2B5EF4-FFF2-40B4-BE49-F238E27FC236}">
                <a16:creationId xmlns:a16="http://schemas.microsoft.com/office/drawing/2014/main" id="{8BCE6A85-7E06-03E5-0644-6CBFDA8F0EE9}"/>
              </a:ext>
            </a:extLst>
          </p:cNvPr>
          <p:cNvSpPr>
            <a:spLocks noGrp="1"/>
          </p:cNvSpPr>
          <p:nvPr>
            <p:ph type="body" idx="10"/>
          </p:nvPr>
        </p:nvSpPr>
        <p:spPr/>
        <p:txBody>
          <a:bodyPr>
            <a:normAutofit fontScale="70000" lnSpcReduction="20000"/>
          </a:bodyPr>
          <a:lstStyle/>
          <a:p>
            <a:pPr>
              <a:lnSpc>
                <a:spcPct val="120000"/>
              </a:lnSpc>
              <a:spcBef>
                <a:spcPts val="0"/>
              </a:spcBef>
            </a:pPr>
            <a:r>
              <a:rPr lang="en-US" dirty="0"/>
              <a:t>https://</a:t>
            </a:r>
            <a:r>
              <a:rPr lang="en-US" dirty="0" err="1"/>
              <a:t>www.cms.gov</a:t>
            </a:r>
            <a:r>
              <a:rPr lang="en-US" dirty="0"/>
              <a:t>/files/document/</a:t>
            </a:r>
            <a:r>
              <a:rPr lang="en-US" dirty="0" err="1"/>
              <a:t>opd</a:t>
            </a:r>
            <a:r>
              <a:rPr lang="en-US" dirty="0"/>
              <a:t>-services-require-prior-</a:t>
            </a:r>
            <a:r>
              <a:rPr lang="en-US" dirty="0" err="1"/>
              <a:t>authorization.pdf</a:t>
            </a:r>
            <a:endParaRPr lang="en-US" dirty="0"/>
          </a:p>
          <a:p>
            <a:pPr>
              <a:lnSpc>
                <a:spcPct val="120000"/>
              </a:lnSpc>
              <a:spcBef>
                <a:spcPts val="0"/>
              </a:spcBef>
            </a:pPr>
            <a:r>
              <a:rPr lang="en-US" dirty="0"/>
              <a:t>2023 benefit designs</a:t>
            </a:r>
          </a:p>
          <a:p>
            <a:pPr>
              <a:lnSpc>
                <a:spcPct val="120000"/>
              </a:lnSpc>
              <a:spcBef>
                <a:spcPts val="0"/>
              </a:spcBef>
            </a:pPr>
            <a:r>
              <a:rPr lang="en-US" dirty="0"/>
              <a:t>https://</a:t>
            </a:r>
            <a:r>
              <a:rPr lang="en-US" dirty="0" err="1"/>
              <a:t>www.hhs.gov</a:t>
            </a:r>
            <a:r>
              <a:rPr lang="en-US" dirty="0"/>
              <a:t>/about/news/2022/09/29/biden-harris-administration-announces-lower-premiums-for-medicare-advantage-and-prescription-drug-plans-in-2023.html</a:t>
            </a:r>
          </a:p>
          <a:p>
            <a:pPr>
              <a:lnSpc>
                <a:spcPct val="120000"/>
              </a:lnSpc>
              <a:spcBef>
                <a:spcPts val="0"/>
              </a:spcBef>
            </a:pPr>
            <a:r>
              <a:rPr lang="en-US" dirty="0"/>
              <a:t>https://</a:t>
            </a:r>
            <a:r>
              <a:rPr lang="en-US" dirty="0" err="1"/>
              <a:t>www.kff.org</a:t>
            </a:r>
            <a:r>
              <a:rPr lang="en-US" dirty="0"/>
              <a:t>/</a:t>
            </a:r>
            <a:r>
              <a:rPr lang="en-US" dirty="0" err="1"/>
              <a:t>medicare</a:t>
            </a:r>
            <a:r>
              <a:rPr lang="en-US" dirty="0"/>
              <a:t>/issue-brief/medicare-advantage-in-2022-premiums-out-of-pocket-limits-cost-sharing-supplemental-benefits-prior-authorization-and-star-ratings/ Accessed Oct 27 2022</a:t>
            </a:r>
          </a:p>
        </p:txBody>
      </p:sp>
      <p:graphicFrame>
        <p:nvGraphicFramePr>
          <p:cNvPr id="5" name="Table 6">
            <a:extLst>
              <a:ext uri="{FF2B5EF4-FFF2-40B4-BE49-F238E27FC236}">
                <a16:creationId xmlns:a16="http://schemas.microsoft.com/office/drawing/2014/main" id="{9B5D2D6B-D8CD-5A63-A60F-1BDC65A273E8}"/>
              </a:ext>
            </a:extLst>
          </p:cNvPr>
          <p:cNvGraphicFramePr>
            <a:graphicFrameLocks noGrp="1"/>
          </p:cNvGraphicFramePr>
          <p:nvPr>
            <p:extLst>
              <p:ext uri="{D42A27DB-BD31-4B8C-83A1-F6EECF244321}">
                <p14:modId xmlns:p14="http://schemas.microsoft.com/office/powerpoint/2010/main" val="1384953251"/>
              </p:ext>
            </p:extLst>
          </p:nvPr>
        </p:nvGraphicFramePr>
        <p:xfrm>
          <a:off x="603184" y="1574800"/>
          <a:ext cx="10985632" cy="4222686"/>
        </p:xfrm>
        <a:graphic>
          <a:graphicData uri="http://schemas.openxmlformats.org/drawingml/2006/table">
            <a:tbl>
              <a:tblPr firstRow="1" firstCol="1" bandRow="1">
                <a:tableStyleId>{5C22544A-7EE6-4342-B048-85BDC9FD1C3A}</a:tableStyleId>
              </a:tblPr>
              <a:tblGrid>
                <a:gridCol w="1795242">
                  <a:extLst>
                    <a:ext uri="{9D8B030D-6E8A-4147-A177-3AD203B41FA5}">
                      <a16:colId xmlns:a16="http://schemas.microsoft.com/office/drawing/2014/main" val="1400887756"/>
                    </a:ext>
                  </a:extLst>
                </a:gridCol>
                <a:gridCol w="4439469">
                  <a:extLst>
                    <a:ext uri="{9D8B030D-6E8A-4147-A177-3AD203B41FA5}">
                      <a16:colId xmlns:a16="http://schemas.microsoft.com/office/drawing/2014/main" val="2502459547"/>
                    </a:ext>
                  </a:extLst>
                </a:gridCol>
                <a:gridCol w="4750921">
                  <a:extLst>
                    <a:ext uri="{9D8B030D-6E8A-4147-A177-3AD203B41FA5}">
                      <a16:colId xmlns:a16="http://schemas.microsoft.com/office/drawing/2014/main" val="2479464019"/>
                    </a:ext>
                  </a:extLst>
                </a:gridCol>
              </a:tblGrid>
              <a:tr h="703781">
                <a:tc>
                  <a:txBody>
                    <a:bodyPr/>
                    <a:lstStyle/>
                    <a:p>
                      <a:endParaRPr lang="en-US" sz="2400" dirty="0">
                        <a:effectLst>
                          <a:outerShdw blurRad="50800" dist="38100" dir="2700000" algn="tl" rotWithShape="0">
                            <a:prstClr val="black">
                              <a:alpha val="40000"/>
                            </a:prstClr>
                          </a:outerShdw>
                        </a:effectLs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400" dirty="0">
                          <a:effectLst>
                            <a:outerShdw blurRad="50800" dist="38100" dir="2700000" algn="tl" rotWithShape="0">
                              <a:prstClr val="black">
                                <a:alpha val="40000"/>
                              </a:prstClr>
                            </a:outerShdw>
                          </a:effectLst>
                        </a:rPr>
                        <a:t>Medigap (Plan G example)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2400" dirty="0">
                          <a:effectLst>
                            <a:outerShdw blurRad="50800" dist="38100" dir="2700000" algn="tl" rotWithShape="0">
                              <a:prstClr val="black">
                                <a:alpha val="40000"/>
                              </a:prstClr>
                            </a:outerShdw>
                          </a:effectLst>
                        </a:rPr>
                        <a:t>Medicare Advantage</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163082454"/>
                  </a:ext>
                </a:extLst>
              </a:tr>
              <a:tr h="703781">
                <a:tc>
                  <a:txBody>
                    <a:bodyPr/>
                    <a:lstStyle/>
                    <a:p>
                      <a:pPr algn="r"/>
                      <a:r>
                        <a:rPr lang="en-US" sz="2000" dirty="0">
                          <a:effectLst>
                            <a:outerShdw blurRad="50800" dist="38100" dir="2700000" algn="tl" rotWithShape="0">
                              <a:prstClr val="black">
                                <a:alpha val="40000"/>
                              </a:prstClr>
                            </a:outerShdw>
                          </a:effectLst>
                        </a:rPr>
                        <a:t>Premiums</a:t>
                      </a:r>
                    </a:p>
                  </a:txBody>
                  <a:tcPr anchor="ctr">
                    <a:lnL w="12700" cmpd="sng">
                      <a:noFill/>
                    </a:lnL>
                    <a:lnR w="12700" cap="flat" cmpd="sng" algn="ctr">
                      <a:solidFill>
                        <a:schemeClr val="bg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844425"/>
                  </a:ext>
                </a:extLst>
              </a:tr>
              <a:tr h="703781">
                <a:tc>
                  <a:txBody>
                    <a:bodyPr/>
                    <a:lstStyle/>
                    <a:p>
                      <a:pPr algn="r"/>
                      <a:r>
                        <a:rPr lang="en-US" sz="2000" dirty="0">
                          <a:effectLst>
                            <a:outerShdw blurRad="50800" dist="38100" dir="2700000" algn="tl" rotWithShape="0">
                              <a:prstClr val="black">
                                <a:alpha val="40000"/>
                              </a:prstClr>
                            </a:outerShdw>
                          </a:effectLst>
                        </a:rPr>
                        <a:t>Out-of-Pocket</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9017129"/>
                  </a:ext>
                </a:extLst>
              </a:tr>
              <a:tr h="703781">
                <a:tc>
                  <a:txBody>
                    <a:bodyPr/>
                    <a:lstStyle/>
                    <a:p>
                      <a:pPr algn="r"/>
                      <a:r>
                        <a:rPr lang="en-US" sz="2000" dirty="0">
                          <a:effectLst>
                            <a:outerShdw blurRad="50800" dist="38100" dir="2700000" algn="tl" rotWithShape="0">
                              <a:prstClr val="black">
                                <a:alpha val="40000"/>
                              </a:prstClr>
                            </a:outerShdw>
                          </a:effectLst>
                        </a:rPr>
                        <a:t>Benefits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1503429"/>
                  </a:ext>
                </a:extLst>
              </a:tr>
              <a:tr h="703781">
                <a:tc>
                  <a:txBody>
                    <a:bodyPr/>
                    <a:lstStyle/>
                    <a:p>
                      <a:pPr algn="r"/>
                      <a:r>
                        <a:rPr lang="en-US" sz="2000" dirty="0">
                          <a:effectLst>
                            <a:outerShdw blurRad="50800" dist="38100" dir="2700000" algn="tl" rotWithShape="0">
                              <a:prstClr val="black">
                                <a:alpha val="40000"/>
                              </a:prstClr>
                            </a:outerShdw>
                          </a:effectLst>
                        </a:rPr>
                        <a:t>Networks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6676950"/>
                  </a:ext>
                </a:extLst>
              </a:tr>
              <a:tr h="703781">
                <a:tc>
                  <a:txBody>
                    <a:bodyPr/>
                    <a:lstStyle/>
                    <a:p>
                      <a:pPr algn="r"/>
                      <a:r>
                        <a:rPr lang="en-US" sz="2000" dirty="0">
                          <a:effectLst>
                            <a:outerShdw blurRad="50800" dist="38100" dir="2700000" algn="tl" rotWithShape="0">
                              <a:prstClr val="black">
                                <a:alpha val="40000"/>
                              </a:prstClr>
                            </a:outerShdw>
                          </a:effectLst>
                        </a:rPr>
                        <a:t>Utilization Management</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2000" dirty="0"/>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06674960"/>
                  </a:ext>
                </a:extLst>
              </a:tr>
            </a:tbl>
          </a:graphicData>
        </a:graphic>
      </p:graphicFrame>
      <p:sp>
        <p:nvSpPr>
          <p:cNvPr id="6" name="TextBox 5">
            <a:extLst>
              <a:ext uri="{FF2B5EF4-FFF2-40B4-BE49-F238E27FC236}">
                <a16:creationId xmlns:a16="http://schemas.microsoft.com/office/drawing/2014/main" id="{81209802-297F-223C-84AD-95DC04CBC205}"/>
              </a:ext>
            </a:extLst>
          </p:cNvPr>
          <p:cNvSpPr txBox="1"/>
          <p:nvPr/>
        </p:nvSpPr>
        <p:spPr>
          <a:xfrm>
            <a:off x="2443398" y="2974293"/>
            <a:ext cx="4419738" cy="707886"/>
          </a:xfrm>
          <a:prstGeom prst="rect">
            <a:avLst/>
          </a:prstGeom>
          <a:noFill/>
        </p:spPr>
        <p:txBody>
          <a:bodyPr wrap="square" rtlCol="0">
            <a:spAutoFit/>
          </a:bodyPr>
          <a:lstStyle/>
          <a:p>
            <a:pPr>
              <a:spcAft>
                <a:spcPts val="1200"/>
              </a:spcAft>
            </a:pPr>
            <a:r>
              <a:rPr lang="en-US" sz="2000" dirty="0"/>
              <a:t>Zero out-of-pocket after the Part B deductible ($226 per year)</a:t>
            </a:r>
          </a:p>
        </p:txBody>
      </p:sp>
      <p:sp>
        <p:nvSpPr>
          <p:cNvPr id="7" name="TextBox 6">
            <a:extLst>
              <a:ext uri="{FF2B5EF4-FFF2-40B4-BE49-F238E27FC236}">
                <a16:creationId xmlns:a16="http://schemas.microsoft.com/office/drawing/2014/main" id="{B25BEF57-4F42-7ACA-14BC-0E4A1B5CFE77}"/>
              </a:ext>
            </a:extLst>
          </p:cNvPr>
          <p:cNvSpPr txBox="1"/>
          <p:nvPr/>
        </p:nvSpPr>
        <p:spPr>
          <a:xfrm>
            <a:off x="6847944" y="2974293"/>
            <a:ext cx="4280531" cy="707886"/>
          </a:xfrm>
          <a:prstGeom prst="rect">
            <a:avLst/>
          </a:prstGeom>
          <a:noFill/>
        </p:spPr>
        <p:txBody>
          <a:bodyPr wrap="square" rtlCol="0">
            <a:spAutoFit/>
          </a:bodyPr>
          <a:lstStyle/>
          <a:p>
            <a:r>
              <a:rPr lang="en-US" sz="2000" dirty="0"/>
              <a:t>$12,450 combined in-network and out-of-network ($8,300 in-network)</a:t>
            </a:r>
          </a:p>
        </p:txBody>
      </p:sp>
      <p:sp>
        <p:nvSpPr>
          <p:cNvPr id="8" name="TextBox 7">
            <a:extLst>
              <a:ext uri="{FF2B5EF4-FFF2-40B4-BE49-F238E27FC236}">
                <a16:creationId xmlns:a16="http://schemas.microsoft.com/office/drawing/2014/main" id="{DBC11B12-A1B2-FD8A-9A85-F871E06E1456}"/>
              </a:ext>
            </a:extLst>
          </p:cNvPr>
          <p:cNvSpPr txBox="1"/>
          <p:nvPr/>
        </p:nvSpPr>
        <p:spPr>
          <a:xfrm>
            <a:off x="2443398" y="2422980"/>
            <a:ext cx="4419738" cy="400110"/>
          </a:xfrm>
          <a:prstGeom prst="rect">
            <a:avLst/>
          </a:prstGeom>
          <a:noFill/>
        </p:spPr>
        <p:txBody>
          <a:bodyPr wrap="square" rtlCol="0">
            <a:spAutoFit/>
          </a:bodyPr>
          <a:lstStyle/>
          <a:p>
            <a:pPr>
              <a:spcAft>
                <a:spcPts val="1200"/>
              </a:spcAft>
            </a:pPr>
            <a:r>
              <a:rPr lang="en-US" sz="2000" dirty="0"/>
              <a:t>~$200 average per month</a:t>
            </a:r>
          </a:p>
        </p:txBody>
      </p:sp>
      <p:sp>
        <p:nvSpPr>
          <p:cNvPr id="9" name="TextBox 8">
            <a:extLst>
              <a:ext uri="{FF2B5EF4-FFF2-40B4-BE49-F238E27FC236}">
                <a16:creationId xmlns:a16="http://schemas.microsoft.com/office/drawing/2014/main" id="{F9E9325E-DE1C-B740-0997-D54D2B116D87}"/>
              </a:ext>
            </a:extLst>
          </p:cNvPr>
          <p:cNvSpPr txBox="1"/>
          <p:nvPr/>
        </p:nvSpPr>
        <p:spPr>
          <a:xfrm>
            <a:off x="6847944" y="2422980"/>
            <a:ext cx="4280531" cy="400110"/>
          </a:xfrm>
          <a:prstGeom prst="rect">
            <a:avLst/>
          </a:prstGeom>
          <a:noFill/>
        </p:spPr>
        <p:txBody>
          <a:bodyPr wrap="square" rtlCol="0">
            <a:spAutoFit/>
          </a:bodyPr>
          <a:lstStyle/>
          <a:p>
            <a:pPr>
              <a:spcAft>
                <a:spcPts val="1200"/>
              </a:spcAft>
            </a:pPr>
            <a:r>
              <a:rPr lang="en-US" sz="2000" dirty="0"/>
              <a:t>Average $18/month in 2023</a:t>
            </a:r>
          </a:p>
        </p:txBody>
      </p:sp>
      <p:sp>
        <p:nvSpPr>
          <p:cNvPr id="14" name="TextBox 13">
            <a:extLst>
              <a:ext uri="{FF2B5EF4-FFF2-40B4-BE49-F238E27FC236}">
                <a16:creationId xmlns:a16="http://schemas.microsoft.com/office/drawing/2014/main" id="{530BCEEB-8216-2360-E0CE-9F7A6496938D}"/>
              </a:ext>
            </a:extLst>
          </p:cNvPr>
          <p:cNvSpPr txBox="1"/>
          <p:nvPr/>
        </p:nvSpPr>
        <p:spPr>
          <a:xfrm>
            <a:off x="2443398" y="3838867"/>
            <a:ext cx="4419738" cy="400110"/>
          </a:xfrm>
          <a:prstGeom prst="rect">
            <a:avLst/>
          </a:prstGeom>
          <a:noFill/>
        </p:spPr>
        <p:txBody>
          <a:bodyPr wrap="square" rtlCol="0">
            <a:spAutoFit/>
          </a:bodyPr>
          <a:lstStyle/>
          <a:p>
            <a:pPr>
              <a:spcAft>
                <a:spcPts val="1200"/>
              </a:spcAft>
            </a:pPr>
            <a:r>
              <a:rPr lang="en-US" sz="2000" dirty="0"/>
              <a:t>No additional benefits beyond TM</a:t>
            </a:r>
          </a:p>
        </p:txBody>
      </p:sp>
      <p:sp>
        <p:nvSpPr>
          <p:cNvPr id="15" name="TextBox 14">
            <a:extLst>
              <a:ext uri="{FF2B5EF4-FFF2-40B4-BE49-F238E27FC236}">
                <a16:creationId xmlns:a16="http://schemas.microsoft.com/office/drawing/2014/main" id="{0466B484-72FF-2F70-6BDE-9416D4124224}"/>
              </a:ext>
            </a:extLst>
          </p:cNvPr>
          <p:cNvSpPr txBox="1"/>
          <p:nvPr/>
        </p:nvSpPr>
        <p:spPr>
          <a:xfrm>
            <a:off x="6847944" y="3682643"/>
            <a:ext cx="4505590" cy="707886"/>
          </a:xfrm>
          <a:prstGeom prst="rect">
            <a:avLst/>
          </a:prstGeom>
          <a:noFill/>
        </p:spPr>
        <p:txBody>
          <a:bodyPr wrap="square" rtlCol="0">
            <a:spAutoFit/>
          </a:bodyPr>
          <a:lstStyle/>
          <a:p>
            <a:pPr>
              <a:spcAft>
                <a:spcPts val="1200"/>
              </a:spcAft>
            </a:pPr>
            <a:r>
              <a:rPr lang="en-US" sz="2000" dirty="0"/>
              <a:t>Often includes additional benefits (Rx, hearing, vision, dental, gym clubs, </a:t>
            </a:r>
            <a:r>
              <a:rPr lang="en-US" sz="2000" dirty="0" err="1"/>
              <a:t>etc</a:t>
            </a:r>
            <a:r>
              <a:rPr lang="en-US" sz="2000" dirty="0"/>
              <a:t>)</a:t>
            </a:r>
          </a:p>
        </p:txBody>
      </p:sp>
      <p:sp>
        <p:nvSpPr>
          <p:cNvPr id="17" name="TextBox 16">
            <a:extLst>
              <a:ext uri="{FF2B5EF4-FFF2-40B4-BE49-F238E27FC236}">
                <a16:creationId xmlns:a16="http://schemas.microsoft.com/office/drawing/2014/main" id="{16B9E505-2E1C-D459-165F-7935EF1269E0}"/>
              </a:ext>
            </a:extLst>
          </p:cNvPr>
          <p:cNvSpPr txBox="1"/>
          <p:nvPr/>
        </p:nvSpPr>
        <p:spPr>
          <a:xfrm>
            <a:off x="2443398" y="4540781"/>
            <a:ext cx="4419738" cy="400110"/>
          </a:xfrm>
          <a:prstGeom prst="rect">
            <a:avLst/>
          </a:prstGeom>
          <a:noFill/>
        </p:spPr>
        <p:txBody>
          <a:bodyPr wrap="square" rtlCol="0">
            <a:spAutoFit/>
          </a:bodyPr>
          <a:lstStyle/>
          <a:p>
            <a:pPr>
              <a:spcAft>
                <a:spcPts val="1200"/>
              </a:spcAft>
            </a:pPr>
            <a:r>
              <a:rPr lang="en-US" sz="2000" b="1" i="1" dirty="0"/>
              <a:t>Identical</a:t>
            </a:r>
            <a:r>
              <a:rPr lang="en-US" sz="2000" dirty="0"/>
              <a:t> to Traditional Medicare</a:t>
            </a:r>
          </a:p>
        </p:txBody>
      </p:sp>
      <p:sp>
        <p:nvSpPr>
          <p:cNvPr id="18" name="TextBox 17">
            <a:extLst>
              <a:ext uri="{FF2B5EF4-FFF2-40B4-BE49-F238E27FC236}">
                <a16:creationId xmlns:a16="http://schemas.microsoft.com/office/drawing/2014/main" id="{FFDEF90B-AB63-1C00-EDA0-DFC553B72CAB}"/>
              </a:ext>
            </a:extLst>
          </p:cNvPr>
          <p:cNvSpPr txBox="1"/>
          <p:nvPr/>
        </p:nvSpPr>
        <p:spPr>
          <a:xfrm>
            <a:off x="6847944" y="4383211"/>
            <a:ext cx="4280531" cy="707886"/>
          </a:xfrm>
          <a:prstGeom prst="rect">
            <a:avLst/>
          </a:prstGeom>
          <a:noFill/>
        </p:spPr>
        <p:txBody>
          <a:bodyPr wrap="square" rtlCol="0">
            <a:spAutoFit/>
          </a:bodyPr>
          <a:lstStyle/>
          <a:p>
            <a:pPr>
              <a:spcAft>
                <a:spcPts val="1200"/>
              </a:spcAft>
            </a:pPr>
            <a:r>
              <a:rPr lang="en-US" sz="2000" dirty="0"/>
              <a:t>Smaller variable lists of “in-network” physicians and hospitals</a:t>
            </a:r>
          </a:p>
        </p:txBody>
      </p:sp>
      <p:sp>
        <p:nvSpPr>
          <p:cNvPr id="19" name="TextBox 18">
            <a:extLst>
              <a:ext uri="{FF2B5EF4-FFF2-40B4-BE49-F238E27FC236}">
                <a16:creationId xmlns:a16="http://schemas.microsoft.com/office/drawing/2014/main" id="{FB3144B7-CADC-4E5E-D150-2A58BCAEE7DE}"/>
              </a:ext>
            </a:extLst>
          </p:cNvPr>
          <p:cNvSpPr txBox="1"/>
          <p:nvPr/>
        </p:nvSpPr>
        <p:spPr>
          <a:xfrm>
            <a:off x="2443398" y="5091351"/>
            <a:ext cx="4419738" cy="707886"/>
          </a:xfrm>
          <a:prstGeom prst="rect">
            <a:avLst/>
          </a:prstGeom>
          <a:noFill/>
        </p:spPr>
        <p:txBody>
          <a:bodyPr wrap="square" rtlCol="0">
            <a:spAutoFit/>
          </a:bodyPr>
          <a:lstStyle/>
          <a:p>
            <a:pPr>
              <a:spcAft>
                <a:spcPts val="1200"/>
              </a:spcAft>
            </a:pPr>
            <a:r>
              <a:rPr lang="en-US" sz="2000" dirty="0"/>
              <a:t>Rare and only as required in TM (e.g., some hospital outpatient items)</a:t>
            </a:r>
          </a:p>
        </p:txBody>
      </p:sp>
      <p:sp>
        <p:nvSpPr>
          <p:cNvPr id="20" name="TextBox 19">
            <a:extLst>
              <a:ext uri="{FF2B5EF4-FFF2-40B4-BE49-F238E27FC236}">
                <a16:creationId xmlns:a16="http://schemas.microsoft.com/office/drawing/2014/main" id="{A32DD193-0131-83C7-47BD-2CBA4D4A435C}"/>
              </a:ext>
            </a:extLst>
          </p:cNvPr>
          <p:cNvSpPr txBox="1"/>
          <p:nvPr/>
        </p:nvSpPr>
        <p:spPr>
          <a:xfrm>
            <a:off x="6847943" y="5091351"/>
            <a:ext cx="4815823" cy="707886"/>
          </a:xfrm>
          <a:prstGeom prst="rect">
            <a:avLst/>
          </a:prstGeom>
          <a:noFill/>
        </p:spPr>
        <p:txBody>
          <a:bodyPr wrap="square" rtlCol="0">
            <a:spAutoFit/>
          </a:bodyPr>
          <a:lstStyle/>
          <a:p>
            <a:pPr>
              <a:spcAft>
                <a:spcPts val="1200"/>
              </a:spcAft>
            </a:pPr>
            <a:r>
              <a:rPr lang="en-US" sz="2000" dirty="0"/>
              <a:t>Typically has proprietary “Prior Authorizations”, “Step Therapy”, etc.</a:t>
            </a:r>
          </a:p>
        </p:txBody>
      </p:sp>
      <p:sp>
        <p:nvSpPr>
          <p:cNvPr id="22" name="Oval 21">
            <a:extLst>
              <a:ext uri="{FF2B5EF4-FFF2-40B4-BE49-F238E27FC236}">
                <a16:creationId xmlns:a16="http://schemas.microsoft.com/office/drawing/2014/main" id="{4E87E812-51BF-4CD9-6E26-657BA817ECBC}"/>
              </a:ext>
            </a:extLst>
          </p:cNvPr>
          <p:cNvSpPr/>
          <p:nvPr/>
        </p:nvSpPr>
        <p:spPr>
          <a:xfrm>
            <a:off x="6472719" y="2257524"/>
            <a:ext cx="4283264" cy="687019"/>
          </a:xfrm>
          <a:prstGeom prst="ellipse">
            <a:avLst/>
          </a:prstGeom>
          <a:noFill/>
          <a:ln w="762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29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4" grpId="0"/>
      <p:bldP spid="15" grpId="0"/>
      <p:bldP spid="17" grpId="0"/>
      <p:bldP spid="18" grpId="0"/>
      <p:bldP spid="19" grpId="0"/>
      <p:bldP spid="20"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800" dirty="0"/>
              <a:t>If it’s so bad, why do so many people sign up for</a:t>
            </a:r>
            <a:br>
              <a:rPr lang="en-US" sz="2800" dirty="0"/>
            </a:br>
            <a:r>
              <a:rPr lang="en-US" dirty="0"/>
              <a:t>Medicare Advantage?</a:t>
            </a:r>
          </a:p>
        </p:txBody>
      </p:sp>
      <p:sp>
        <p:nvSpPr>
          <p:cNvPr id="21" name="TextBox 20">
            <a:extLst>
              <a:ext uri="{FF2B5EF4-FFF2-40B4-BE49-F238E27FC236}">
                <a16:creationId xmlns:a16="http://schemas.microsoft.com/office/drawing/2014/main" id="{8B86FD33-BC55-4F44-B146-56E2D66BDB9A}"/>
              </a:ext>
            </a:extLst>
          </p:cNvPr>
          <p:cNvSpPr txBox="1"/>
          <p:nvPr/>
        </p:nvSpPr>
        <p:spPr>
          <a:xfrm>
            <a:off x="5272088" y="6357938"/>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graphicFrame>
        <p:nvGraphicFramePr>
          <p:cNvPr id="5" name="Table 6">
            <a:extLst>
              <a:ext uri="{FF2B5EF4-FFF2-40B4-BE49-F238E27FC236}">
                <a16:creationId xmlns:a16="http://schemas.microsoft.com/office/drawing/2014/main" id="{9B5D2D6B-D8CD-5A63-A60F-1BDC65A273E8}"/>
              </a:ext>
            </a:extLst>
          </p:cNvPr>
          <p:cNvGraphicFramePr>
            <a:graphicFrameLocks noGrp="1"/>
          </p:cNvGraphicFramePr>
          <p:nvPr>
            <p:extLst>
              <p:ext uri="{D42A27DB-BD31-4B8C-83A1-F6EECF244321}">
                <p14:modId xmlns:p14="http://schemas.microsoft.com/office/powerpoint/2010/main" val="179218408"/>
              </p:ext>
            </p:extLst>
          </p:nvPr>
        </p:nvGraphicFramePr>
        <p:xfrm>
          <a:off x="603184" y="1574800"/>
          <a:ext cx="10985632" cy="4222686"/>
        </p:xfrm>
        <a:graphic>
          <a:graphicData uri="http://schemas.openxmlformats.org/drawingml/2006/table">
            <a:tbl>
              <a:tblPr firstRow="1" firstCol="1" bandRow="1">
                <a:tableStyleId>{5C22544A-7EE6-4342-B048-85BDC9FD1C3A}</a:tableStyleId>
              </a:tblPr>
              <a:tblGrid>
                <a:gridCol w="1795242">
                  <a:extLst>
                    <a:ext uri="{9D8B030D-6E8A-4147-A177-3AD203B41FA5}">
                      <a16:colId xmlns:a16="http://schemas.microsoft.com/office/drawing/2014/main" val="1400887756"/>
                    </a:ext>
                  </a:extLst>
                </a:gridCol>
                <a:gridCol w="4439469">
                  <a:extLst>
                    <a:ext uri="{9D8B030D-6E8A-4147-A177-3AD203B41FA5}">
                      <a16:colId xmlns:a16="http://schemas.microsoft.com/office/drawing/2014/main" val="2502459547"/>
                    </a:ext>
                  </a:extLst>
                </a:gridCol>
                <a:gridCol w="4750921">
                  <a:extLst>
                    <a:ext uri="{9D8B030D-6E8A-4147-A177-3AD203B41FA5}">
                      <a16:colId xmlns:a16="http://schemas.microsoft.com/office/drawing/2014/main" val="2479464019"/>
                    </a:ext>
                  </a:extLst>
                </a:gridCol>
              </a:tblGrid>
              <a:tr h="703781">
                <a:tc>
                  <a:txBody>
                    <a:bodyPr/>
                    <a:lstStyle/>
                    <a:p>
                      <a:endParaRPr lang="en-US" sz="2400" dirty="0">
                        <a:solidFill>
                          <a:schemeClr val="bg1">
                            <a:lumMod val="75000"/>
                          </a:schemeClr>
                        </a:solidFill>
                        <a:effectLst>
                          <a:outerShdw blurRad="50800" dist="38100" dir="2700000" algn="tl" rotWithShape="0">
                            <a:prstClr val="black">
                              <a:alpha val="40000"/>
                            </a:prstClr>
                          </a:outerShdw>
                        </a:effectLs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400" dirty="0">
                          <a:solidFill>
                            <a:schemeClr val="bg1">
                              <a:lumMod val="75000"/>
                            </a:schemeClr>
                          </a:solidFill>
                          <a:effectLst>
                            <a:outerShdw blurRad="50800" dist="38100" dir="2700000" algn="tl" rotWithShape="0">
                              <a:prstClr val="black">
                                <a:alpha val="40000"/>
                              </a:prstClr>
                            </a:outerShdw>
                          </a:effectLst>
                        </a:rPr>
                        <a:t>Medigap (Plan G example)</a:t>
                      </a:r>
                    </a:p>
                  </a:txBody>
                  <a:tcPr anchor="ctr">
                    <a:lnL w="12700" cap="flat" cmpd="sng" algn="ctr">
                      <a:solidFill>
                        <a:schemeClr val="bg1"/>
                      </a:solidFill>
                      <a:prstDash val="solid"/>
                      <a:round/>
                      <a:headEnd type="none" w="med" len="med"/>
                      <a:tailEnd type="none" w="med" len="med"/>
                    </a:lnL>
                  </a:tcPr>
                </a:tc>
                <a:tc>
                  <a:txBody>
                    <a:bodyPr/>
                    <a:lstStyle/>
                    <a:p>
                      <a:r>
                        <a:rPr lang="en-US" sz="2400" dirty="0">
                          <a:solidFill>
                            <a:schemeClr val="bg1">
                              <a:lumMod val="75000"/>
                            </a:schemeClr>
                          </a:solidFill>
                          <a:effectLst>
                            <a:outerShdw blurRad="50800" dist="38100" dir="2700000" algn="tl" rotWithShape="0">
                              <a:prstClr val="black">
                                <a:alpha val="40000"/>
                              </a:prstClr>
                            </a:outerShdw>
                          </a:effectLst>
                        </a:rPr>
                        <a:t>Medicare Advantage (Plan C)</a:t>
                      </a:r>
                    </a:p>
                  </a:txBody>
                  <a:tcPr anchor="ctr"/>
                </a:tc>
                <a:extLst>
                  <a:ext uri="{0D108BD9-81ED-4DB2-BD59-A6C34878D82A}">
                    <a16:rowId xmlns:a16="http://schemas.microsoft.com/office/drawing/2014/main" val="1163082454"/>
                  </a:ext>
                </a:extLst>
              </a:tr>
              <a:tr h="703781">
                <a:tc>
                  <a:txBody>
                    <a:bodyPr/>
                    <a:lstStyle/>
                    <a:p>
                      <a:pPr algn="r"/>
                      <a:r>
                        <a:rPr lang="en-US" sz="2000" dirty="0">
                          <a:solidFill>
                            <a:schemeClr val="bg2"/>
                          </a:solidFill>
                          <a:effectLst>
                            <a:outerShdw blurRad="50800" dist="38100" dir="2700000" algn="tl" rotWithShape="0">
                              <a:prstClr val="black">
                                <a:alpha val="40000"/>
                              </a:prstClr>
                            </a:outerShdw>
                          </a:effectLst>
                        </a:rPr>
                        <a:t>Premiums</a:t>
                      </a: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2052844425"/>
                  </a:ext>
                </a:extLst>
              </a:tr>
              <a:tr h="703781">
                <a:tc>
                  <a:txBody>
                    <a:bodyPr/>
                    <a:lstStyle/>
                    <a:p>
                      <a:pPr algn="r"/>
                      <a:r>
                        <a:rPr lang="en-US" sz="2000" dirty="0">
                          <a:solidFill>
                            <a:schemeClr val="bg2"/>
                          </a:solidFill>
                          <a:effectLst>
                            <a:outerShdw blurRad="50800" dist="38100" dir="2700000" algn="tl" rotWithShape="0">
                              <a:prstClr val="black">
                                <a:alpha val="40000"/>
                              </a:prstClr>
                            </a:outerShdw>
                          </a:effectLst>
                        </a:rPr>
                        <a:t>Out-of-Pocket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1769017129"/>
                  </a:ext>
                </a:extLst>
              </a:tr>
              <a:tr h="703781">
                <a:tc>
                  <a:txBody>
                    <a:bodyPr/>
                    <a:lstStyle/>
                    <a:p>
                      <a:pPr algn="r"/>
                      <a:r>
                        <a:rPr lang="en-US" sz="2000" dirty="0">
                          <a:solidFill>
                            <a:schemeClr val="bg2"/>
                          </a:solidFill>
                          <a:effectLst>
                            <a:outerShdw blurRad="50800" dist="38100" dir="2700000" algn="tl" rotWithShape="0">
                              <a:prstClr val="black">
                                <a:alpha val="40000"/>
                              </a:prstClr>
                            </a:outerShdw>
                          </a:effectLst>
                        </a:rPr>
                        <a:t>Benefits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3771503429"/>
                  </a:ext>
                </a:extLst>
              </a:tr>
              <a:tr h="703781">
                <a:tc>
                  <a:txBody>
                    <a:bodyPr/>
                    <a:lstStyle/>
                    <a:p>
                      <a:pPr algn="r"/>
                      <a:r>
                        <a:rPr lang="en-US" sz="2000" dirty="0">
                          <a:solidFill>
                            <a:schemeClr val="bg2"/>
                          </a:solidFill>
                          <a:effectLst>
                            <a:outerShdw blurRad="50800" dist="38100" dir="2700000" algn="tl" rotWithShape="0">
                              <a:prstClr val="black">
                                <a:alpha val="40000"/>
                              </a:prstClr>
                            </a:outerShdw>
                          </a:effectLst>
                        </a:rPr>
                        <a:t>Networks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4246676950"/>
                  </a:ext>
                </a:extLst>
              </a:tr>
              <a:tr h="703781">
                <a:tc>
                  <a:txBody>
                    <a:bodyPr/>
                    <a:lstStyle/>
                    <a:p>
                      <a:pPr algn="r"/>
                      <a:r>
                        <a:rPr lang="en-US" sz="2000" dirty="0">
                          <a:solidFill>
                            <a:schemeClr val="bg2"/>
                          </a:solidFill>
                          <a:effectLst>
                            <a:outerShdw blurRad="50800" dist="38100" dir="2700000" algn="tl" rotWithShape="0">
                              <a:prstClr val="black">
                                <a:alpha val="40000"/>
                              </a:prstClr>
                            </a:outerShdw>
                          </a:effectLst>
                        </a:rPr>
                        <a:t>Utilization Management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bg1">
                            <a:lumMod val="75000"/>
                          </a:schemeClr>
                        </a:solidFill>
                      </a:endParaRPr>
                    </a:p>
                  </a:txBody>
                  <a:tcPr anchor="ctr">
                    <a:lnL w="12700" cap="flat" cmpd="sng" algn="ctr">
                      <a:solidFill>
                        <a:schemeClr val="bg1"/>
                      </a:solidFill>
                      <a:prstDash val="solid"/>
                      <a:round/>
                      <a:headEnd type="none" w="med" len="med"/>
                      <a:tailEnd type="none" w="med" len="med"/>
                    </a:lnL>
                  </a:tcPr>
                </a:tc>
                <a:tc>
                  <a:txBody>
                    <a:bodyPr/>
                    <a:lstStyle/>
                    <a:p>
                      <a:endParaRPr lang="en-US" sz="2000" dirty="0">
                        <a:solidFill>
                          <a:schemeClr val="bg1">
                            <a:lumMod val="75000"/>
                          </a:schemeClr>
                        </a:solidFill>
                      </a:endParaRPr>
                    </a:p>
                  </a:txBody>
                  <a:tcPr anchor="ctr"/>
                </a:tc>
                <a:extLst>
                  <a:ext uri="{0D108BD9-81ED-4DB2-BD59-A6C34878D82A}">
                    <a16:rowId xmlns:a16="http://schemas.microsoft.com/office/drawing/2014/main" val="2406674960"/>
                  </a:ext>
                </a:extLst>
              </a:tr>
            </a:tbl>
          </a:graphicData>
        </a:graphic>
      </p:graphicFrame>
      <p:sp>
        <p:nvSpPr>
          <p:cNvPr id="10" name="Rectangle 9">
            <a:extLst>
              <a:ext uri="{FF2B5EF4-FFF2-40B4-BE49-F238E27FC236}">
                <a16:creationId xmlns:a16="http://schemas.microsoft.com/office/drawing/2014/main" id="{7E51056B-7814-C4BC-1DFF-6A8137CA8B89}"/>
              </a:ext>
            </a:extLst>
          </p:cNvPr>
          <p:cNvSpPr/>
          <p:nvPr/>
        </p:nvSpPr>
        <p:spPr>
          <a:xfrm>
            <a:off x="2667786" y="2659481"/>
            <a:ext cx="8559538" cy="262371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effectLst>
                  <a:outerShdw blurRad="50800" dist="38100" dir="2700000" algn="tl" rotWithShape="0">
                    <a:prstClr val="black">
                      <a:alpha val="40000"/>
                    </a:prstClr>
                  </a:outerShdw>
                </a:effectLst>
              </a:rPr>
              <a:t>“I’ll start with a free Advantage Plan </a:t>
            </a:r>
          </a:p>
          <a:p>
            <a:pPr algn="ctr"/>
            <a:r>
              <a:rPr lang="en-US" sz="3200" dirty="0">
                <a:effectLst>
                  <a:outerShdw blurRad="50800" dist="38100" dir="2700000" algn="tl" rotWithShape="0">
                    <a:prstClr val="black">
                      <a:alpha val="40000"/>
                    </a:prstClr>
                  </a:outerShdw>
                </a:effectLst>
              </a:rPr>
              <a:t>and pay the extra for Medigap if </a:t>
            </a:r>
          </a:p>
          <a:p>
            <a:pPr algn="ctr"/>
            <a:r>
              <a:rPr lang="en-US" sz="3200" dirty="0">
                <a:effectLst>
                  <a:outerShdw blurRad="50800" dist="38100" dir="2700000" algn="tl" rotWithShape="0">
                    <a:prstClr val="black">
                      <a:alpha val="40000"/>
                    </a:prstClr>
                  </a:outerShdw>
                </a:effectLst>
              </a:rPr>
              <a:t>the Advantage Plan won’t let me see </a:t>
            </a:r>
          </a:p>
          <a:p>
            <a:pPr algn="ctr"/>
            <a:r>
              <a:rPr lang="en-US" sz="3200" dirty="0">
                <a:effectLst>
                  <a:outerShdw blurRad="50800" dist="38100" dir="2700000" algn="tl" rotWithShape="0">
                    <a:prstClr val="black">
                      <a:alpha val="40000"/>
                    </a:prstClr>
                  </a:outerShdw>
                </a:effectLst>
              </a:rPr>
              <a:t>the doctors and hospitals I want.”</a:t>
            </a:r>
          </a:p>
        </p:txBody>
      </p:sp>
    </p:spTree>
    <p:extLst>
      <p:ext uri="{BB962C8B-B14F-4D97-AF65-F5344CB8AC3E}">
        <p14:creationId xmlns:p14="http://schemas.microsoft.com/office/powerpoint/2010/main" val="40687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C6DC2C-0DED-EF47-90E3-ACAE2B677206}"/>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a:t>
            </a:r>
            <a:r>
              <a:rPr lang="en-US" dirty="0" err="1"/>
              <a:t>medigap</a:t>
            </a:r>
            <a:r>
              <a:rPr lang="en-US" dirty="0"/>
              <a:t>-enrollment-and-consumer-protections-vary-across-states/</a:t>
            </a:r>
          </a:p>
          <a:p>
            <a:pPr>
              <a:lnSpc>
                <a:spcPct val="100000"/>
              </a:lnSpc>
              <a:spcBef>
                <a:spcPts val="0"/>
              </a:spcBef>
            </a:pPr>
            <a:r>
              <a:rPr lang="en-US" dirty="0"/>
              <a:t>https://</a:t>
            </a:r>
            <a:r>
              <a:rPr lang="en-US" dirty="0" err="1"/>
              <a:t>www.medicare.gov</a:t>
            </a:r>
            <a:r>
              <a:rPr lang="en-US" dirty="0"/>
              <a:t>/supplements-other-insurance/when-can-</a:t>
            </a:r>
            <a:r>
              <a:rPr lang="en-US" dirty="0" err="1"/>
              <a:t>i</a:t>
            </a:r>
            <a:r>
              <a:rPr lang="en-US" dirty="0"/>
              <a:t>-buy-</a:t>
            </a:r>
            <a:r>
              <a:rPr lang="en-US" dirty="0" err="1"/>
              <a:t>medigap</a:t>
            </a:r>
            <a:r>
              <a:rPr lang="en-US" dirty="0"/>
              <a:t>#</a:t>
            </a:r>
          </a:p>
          <a:p>
            <a:pPr>
              <a:lnSpc>
                <a:spcPct val="100000"/>
              </a:lnSpc>
              <a:spcBef>
                <a:spcPts val="0"/>
              </a:spcBef>
            </a:pPr>
            <a:r>
              <a:rPr lang="en-US" dirty="0"/>
              <a:t>Accessed Dec. 14 2020</a:t>
            </a:r>
          </a:p>
        </p:txBody>
      </p:sp>
      <p:sp>
        <p:nvSpPr>
          <p:cNvPr id="2" name="TextBox 1">
            <a:extLst>
              <a:ext uri="{FF2B5EF4-FFF2-40B4-BE49-F238E27FC236}">
                <a16:creationId xmlns:a16="http://schemas.microsoft.com/office/drawing/2014/main" id="{C6358FFB-2ABF-7E4E-9B87-2C3F346ACC6D}"/>
              </a:ext>
            </a:extLst>
          </p:cNvPr>
          <p:cNvSpPr txBox="1"/>
          <p:nvPr/>
        </p:nvSpPr>
        <p:spPr>
          <a:xfrm>
            <a:off x="12664966" y="291136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3" name="TextBox 12">
            <a:extLst>
              <a:ext uri="{FF2B5EF4-FFF2-40B4-BE49-F238E27FC236}">
                <a16:creationId xmlns:a16="http://schemas.microsoft.com/office/drawing/2014/main" id="{45FF4D28-63DC-BEE3-0558-069F0CAE4285}"/>
              </a:ext>
            </a:extLst>
          </p:cNvPr>
          <p:cNvSpPr txBox="1"/>
          <p:nvPr/>
        </p:nvSpPr>
        <p:spPr>
          <a:xfrm>
            <a:off x="1018096" y="1434038"/>
            <a:ext cx="10539166" cy="4247317"/>
          </a:xfrm>
          <a:prstGeom prst="rect">
            <a:avLst/>
          </a:prstGeom>
          <a:noFill/>
        </p:spPr>
        <p:txBody>
          <a:bodyPr wrap="square" rtlCol="0">
            <a:spAutoFit/>
          </a:bodyPr>
          <a:lstStyle/>
          <a:p>
            <a:pPr algn="ctr"/>
            <a:r>
              <a:rPr lang="en-US" sz="2800" dirty="0">
                <a:solidFill>
                  <a:schemeClr val="bg1"/>
                </a:solidFill>
              </a:rPr>
              <a:t>Federal protections for </a:t>
            </a:r>
          </a:p>
          <a:p>
            <a:pPr algn="ctr"/>
            <a:r>
              <a:rPr lang="en-US" sz="2800" dirty="0">
                <a:solidFill>
                  <a:schemeClr val="bg1"/>
                </a:solidFill>
              </a:rPr>
              <a:t>people pre-existing conditions</a:t>
            </a:r>
          </a:p>
          <a:p>
            <a:pPr algn="ctr"/>
            <a:r>
              <a:rPr lang="en-US" sz="2800" dirty="0">
                <a:solidFill>
                  <a:schemeClr val="bg1"/>
                </a:solidFill>
              </a:rPr>
              <a:t>end after </a:t>
            </a:r>
            <a:r>
              <a:rPr lang="en-US" sz="2800" b="1" dirty="0">
                <a:solidFill>
                  <a:schemeClr val="bg1"/>
                </a:solidFill>
              </a:rPr>
              <a:t>6 months </a:t>
            </a:r>
            <a:r>
              <a:rPr lang="en-US" sz="2800" dirty="0">
                <a:solidFill>
                  <a:schemeClr val="bg1"/>
                </a:solidFill>
              </a:rPr>
              <a:t>in Medicare Part B </a:t>
            </a:r>
          </a:p>
          <a:p>
            <a:pPr algn="ctr">
              <a:spcAft>
                <a:spcPts val="1800"/>
              </a:spcAft>
            </a:pPr>
            <a:r>
              <a:rPr lang="en-US" sz="2800" dirty="0">
                <a:solidFill>
                  <a:schemeClr val="bg1"/>
                </a:solidFill>
              </a:rPr>
              <a:t>or </a:t>
            </a:r>
            <a:r>
              <a:rPr lang="en-US" sz="2800" b="1" dirty="0">
                <a:solidFill>
                  <a:schemeClr val="bg1"/>
                </a:solidFill>
              </a:rPr>
              <a:t>12 months </a:t>
            </a:r>
            <a:r>
              <a:rPr lang="en-US" sz="2800" dirty="0">
                <a:solidFill>
                  <a:schemeClr val="bg1"/>
                </a:solidFill>
              </a:rPr>
              <a:t>in Medicare Advantage.</a:t>
            </a:r>
          </a:p>
          <a:p>
            <a:pPr algn="ctr"/>
            <a:r>
              <a:rPr lang="en-US" sz="3600" b="1" dirty="0">
                <a:solidFill>
                  <a:srgbClr val="FFFF00"/>
                </a:solidFill>
              </a:rPr>
              <a:t>After 12 months, you may be </a:t>
            </a:r>
          </a:p>
          <a:p>
            <a:pPr algn="ctr">
              <a:spcAft>
                <a:spcPts val="1800"/>
              </a:spcAft>
            </a:pPr>
            <a:r>
              <a:rPr lang="en-US" sz="3600" b="1" dirty="0">
                <a:solidFill>
                  <a:srgbClr val="FFFF00"/>
                </a:solidFill>
              </a:rPr>
              <a:t>trapped in Medicare Advantage. </a:t>
            </a:r>
          </a:p>
          <a:p>
            <a:pPr algn="ctr"/>
            <a:r>
              <a:rPr lang="en-US" sz="2800" dirty="0">
                <a:solidFill>
                  <a:schemeClr val="bg1"/>
                </a:solidFill>
              </a:rPr>
              <a:t>Few people realize they’re making that decision.</a:t>
            </a:r>
          </a:p>
          <a:p>
            <a:pPr algn="ctr"/>
            <a:endParaRPr lang="en-US" sz="2800" dirty="0">
              <a:solidFill>
                <a:schemeClr val="bg1"/>
              </a:solidFill>
            </a:endParaRPr>
          </a:p>
        </p:txBody>
      </p:sp>
    </p:spTree>
    <p:extLst>
      <p:ext uri="{BB962C8B-B14F-4D97-AF65-F5344CB8AC3E}">
        <p14:creationId xmlns:p14="http://schemas.microsoft.com/office/powerpoint/2010/main" val="62160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500"/>
                                        <p:tgtEl>
                                          <p:spTgt spid="1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fade">
                                      <p:cBhvr>
                                        <p:cTn id="24" dur="500"/>
                                        <p:tgtEl>
                                          <p:spTgt spid="1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6" end="6"/>
                                            </p:txEl>
                                          </p:spTgt>
                                        </p:tgtEl>
                                        <p:attrNameLst>
                                          <p:attrName>style.visibility</p:attrName>
                                        </p:attrNameLst>
                                      </p:cBhvr>
                                      <p:to>
                                        <p:strVal val="visible"/>
                                      </p:to>
                                    </p:set>
                                    <p:animEffect transition="in" filter="fade">
                                      <p:cBhvr>
                                        <p:cTn id="29"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9DF4F4-D542-3441-856B-28904D3ACC24}"/>
              </a:ext>
            </a:extLst>
          </p:cNvPr>
          <p:cNvSpPr txBox="1"/>
          <p:nvPr/>
        </p:nvSpPr>
        <p:spPr>
          <a:xfrm>
            <a:off x="0" y="2228671"/>
            <a:ext cx="2075536" cy="1200329"/>
          </a:xfrm>
          <a:prstGeom prst="rect">
            <a:avLst/>
          </a:prstGeom>
          <a:noFill/>
        </p:spPr>
        <p:txBody>
          <a:bodyPr wrap="square" rtlCol="0">
            <a:spAutoFit/>
          </a:bodyPr>
          <a:lstStyle/>
          <a:p>
            <a:pPr algn="ctr">
              <a:spcAft>
                <a:spcPts val="1200"/>
              </a:spcAft>
            </a:pPr>
            <a:r>
              <a:rPr lang="en-US" sz="2400" b="1" dirty="0">
                <a:solidFill>
                  <a:schemeClr val="bg1"/>
                </a:solidFill>
              </a:rPr>
              <a:t>Life Expectancy at Birth</a:t>
            </a:r>
          </a:p>
        </p:txBody>
      </p:sp>
      <p:sp>
        <p:nvSpPr>
          <p:cNvPr id="4" name="TextBox 3">
            <a:extLst>
              <a:ext uri="{FF2B5EF4-FFF2-40B4-BE49-F238E27FC236}">
                <a16:creationId xmlns:a16="http://schemas.microsoft.com/office/drawing/2014/main" id="{FB0D3224-DE86-CD4D-A0B6-4996ECBAE41A}"/>
              </a:ext>
            </a:extLst>
          </p:cNvPr>
          <p:cNvSpPr txBox="1"/>
          <p:nvPr/>
        </p:nvSpPr>
        <p:spPr>
          <a:xfrm>
            <a:off x="2929483" y="5513037"/>
            <a:ext cx="6802239" cy="461665"/>
          </a:xfrm>
          <a:prstGeom prst="rect">
            <a:avLst/>
          </a:prstGeom>
          <a:noFill/>
        </p:spPr>
        <p:txBody>
          <a:bodyPr wrap="square" rtlCol="0">
            <a:spAutoFit/>
          </a:bodyPr>
          <a:lstStyle/>
          <a:p>
            <a:pPr algn="r">
              <a:spcAft>
                <a:spcPts val="1200"/>
              </a:spcAft>
            </a:pPr>
            <a:r>
              <a:rPr lang="en-US" sz="2400" b="1" dirty="0">
                <a:solidFill>
                  <a:schemeClr val="bg1"/>
                </a:solidFill>
              </a:rPr>
              <a:t>Healthcare Expenditure per capita (US$)</a:t>
            </a:r>
          </a:p>
        </p:txBody>
      </p:sp>
      <p:sp>
        <p:nvSpPr>
          <p:cNvPr id="26" name="Title 25">
            <a:extLst>
              <a:ext uri="{FF2B5EF4-FFF2-40B4-BE49-F238E27FC236}">
                <a16:creationId xmlns:a16="http://schemas.microsoft.com/office/drawing/2014/main" id="{FAF02EC0-519B-57FE-F5D5-6B47EA62F29A}"/>
              </a:ext>
            </a:extLst>
          </p:cNvPr>
          <p:cNvSpPr>
            <a:spLocks noGrp="1"/>
          </p:cNvSpPr>
          <p:nvPr>
            <p:ph type="title"/>
          </p:nvPr>
        </p:nvSpPr>
        <p:spPr>
          <a:xfrm>
            <a:off x="838200" y="24830"/>
            <a:ext cx="10515600" cy="1325563"/>
          </a:xfrm>
        </p:spPr>
        <p:txBody>
          <a:bodyPr>
            <a:normAutofit/>
          </a:bodyPr>
          <a:lstStyle/>
          <a:p>
            <a:r>
              <a:rPr lang="en-US" sz="2400" dirty="0"/>
              <a:t>1970 – 2020:</a:t>
            </a:r>
            <a:br>
              <a:rPr lang="en-US" sz="2400" dirty="0"/>
            </a:br>
            <a:r>
              <a:rPr lang="en-US" sz="3600" dirty="0"/>
              <a:t>USA Drifts Further and Further Off Course</a:t>
            </a:r>
          </a:p>
        </p:txBody>
      </p:sp>
      <p:sp>
        <p:nvSpPr>
          <p:cNvPr id="10" name="Text Placeholder 9">
            <a:extLst>
              <a:ext uri="{FF2B5EF4-FFF2-40B4-BE49-F238E27FC236}">
                <a16:creationId xmlns:a16="http://schemas.microsoft.com/office/drawing/2014/main" id="{7E7B9647-8E09-3720-C7F8-C6F83B57812B}"/>
              </a:ext>
            </a:extLst>
          </p:cNvPr>
          <p:cNvSpPr>
            <a:spLocks noGrp="1"/>
          </p:cNvSpPr>
          <p:nvPr>
            <p:ph type="body" idx="10"/>
          </p:nvPr>
        </p:nvSpPr>
        <p:spPr/>
        <p:txBody>
          <a:bodyPr/>
          <a:lstStyle/>
          <a:p>
            <a:pPr>
              <a:lnSpc>
                <a:spcPct val="100000"/>
              </a:lnSpc>
              <a:spcBef>
                <a:spcPts val="0"/>
              </a:spcBef>
            </a:pPr>
            <a:r>
              <a:rPr lang="en-US" sz="1200" dirty="0">
                <a:solidFill>
                  <a:schemeClr val="bg1"/>
                </a:solidFill>
              </a:rPr>
              <a:t>Chart modified from one produced by Charlie Swanson using World Bank data</a:t>
            </a:r>
          </a:p>
          <a:p>
            <a:pPr>
              <a:lnSpc>
                <a:spcPct val="100000"/>
              </a:lnSpc>
              <a:spcBef>
                <a:spcPts val="0"/>
              </a:spcBef>
            </a:pPr>
            <a:r>
              <a:rPr lang="en-US" sz="1200" dirty="0">
                <a:solidFill>
                  <a:schemeClr val="bg1"/>
                </a:solidFill>
              </a:rPr>
              <a:t>https://</a:t>
            </a:r>
            <a:r>
              <a:rPr lang="en-US" sz="1200" dirty="0" err="1">
                <a:solidFill>
                  <a:schemeClr val="bg1"/>
                </a:solidFill>
              </a:rPr>
              <a:t>data.worldbank.org</a:t>
            </a:r>
            <a:r>
              <a:rPr lang="en-US" sz="1200" dirty="0">
                <a:solidFill>
                  <a:schemeClr val="bg1"/>
                </a:solidFill>
              </a:rPr>
              <a:t>/indicator/SH.XPD.CHEX.PC.CD</a:t>
            </a:r>
          </a:p>
        </p:txBody>
      </p:sp>
      <p:sp>
        <p:nvSpPr>
          <p:cNvPr id="12" name="TextBox 11">
            <a:extLst>
              <a:ext uri="{FF2B5EF4-FFF2-40B4-BE49-F238E27FC236}">
                <a16:creationId xmlns:a16="http://schemas.microsoft.com/office/drawing/2014/main" id="{D2A7BB74-1BFB-22CA-DD84-18FB4576B100}"/>
              </a:ext>
            </a:extLst>
          </p:cNvPr>
          <p:cNvSpPr txBox="1"/>
          <p:nvPr/>
        </p:nvSpPr>
        <p:spPr>
          <a:xfrm>
            <a:off x="5075970" y="3368491"/>
            <a:ext cx="755335" cy="400110"/>
          </a:xfrm>
          <a:prstGeom prst="rect">
            <a:avLst/>
          </a:prstGeom>
          <a:noFill/>
        </p:spPr>
        <p:txBody>
          <a:bodyPr wrap="none" rtlCol="0">
            <a:spAutoFit/>
          </a:bodyPr>
          <a:lstStyle/>
          <a:p>
            <a:pPr>
              <a:spcAft>
                <a:spcPts val="1200"/>
              </a:spcAft>
            </a:pPr>
            <a:r>
              <a:rPr lang="en-US" sz="2000" dirty="0"/>
              <a:t>2000</a:t>
            </a:r>
          </a:p>
        </p:txBody>
      </p:sp>
      <p:sp>
        <p:nvSpPr>
          <p:cNvPr id="16" name="TextBox 15">
            <a:extLst>
              <a:ext uri="{FF2B5EF4-FFF2-40B4-BE49-F238E27FC236}">
                <a16:creationId xmlns:a16="http://schemas.microsoft.com/office/drawing/2014/main" id="{35B2A19B-DA32-C447-DFE6-38311D992F7A}"/>
              </a:ext>
            </a:extLst>
          </p:cNvPr>
          <p:cNvSpPr txBox="1"/>
          <p:nvPr/>
        </p:nvSpPr>
        <p:spPr>
          <a:xfrm>
            <a:off x="6309871" y="3115819"/>
            <a:ext cx="755335" cy="400110"/>
          </a:xfrm>
          <a:prstGeom prst="rect">
            <a:avLst/>
          </a:prstGeom>
          <a:noFill/>
        </p:spPr>
        <p:txBody>
          <a:bodyPr wrap="none" rtlCol="0">
            <a:spAutoFit/>
          </a:bodyPr>
          <a:lstStyle/>
          <a:p>
            <a:pPr>
              <a:spcAft>
                <a:spcPts val="1200"/>
              </a:spcAft>
            </a:pPr>
            <a:r>
              <a:rPr lang="en-US" sz="2000" dirty="0"/>
              <a:t>2005</a:t>
            </a:r>
          </a:p>
        </p:txBody>
      </p:sp>
      <p:sp>
        <p:nvSpPr>
          <p:cNvPr id="18" name="TextBox 17">
            <a:extLst>
              <a:ext uri="{FF2B5EF4-FFF2-40B4-BE49-F238E27FC236}">
                <a16:creationId xmlns:a16="http://schemas.microsoft.com/office/drawing/2014/main" id="{C00249C2-33CE-A552-05A3-13D73237B7C0}"/>
              </a:ext>
            </a:extLst>
          </p:cNvPr>
          <p:cNvSpPr txBox="1"/>
          <p:nvPr/>
        </p:nvSpPr>
        <p:spPr>
          <a:xfrm>
            <a:off x="7418177" y="2947391"/>
            <a:ext cx="755335" cy="400110"/>
          </a:xfrm>
          <a:prstGeom prst="rect">
            <a:avLst/>
          </a:prstGeom>
          <a:noFill/>
        </p:spPr>
        <p:txBody>
          <a:bodyPr wrap="none" rtlCol="0">
            <a:spAutoFit/>
          </a:bodyPr>
          <a:lstStyle/>
          <a:p>
            <a:pPr>
              <a:spcAft>
                <a:spcPts val="1200"/>
              </a:spcAft>
            </a:pPr>
            <a:r>
              <a:rPr lang="en-US" sz="2000" dirty="0"/>
              <a:t>2010</a:t>
            </a:r>
          </a:p>
        </p:txBody>
      </p:sp>
      <p:sp>
        <p:nvSpPr>
          <p:cNvPr id="20" name="TextBox 19">
            <a:extLst>
              <a:ext uri="{FF2B5EF4-FFF2-40B4-BE49-F238E27FC236}">
                <a16:creationId xmlns:a16="http://schemas.microsoft.com/office/drawing/2014/main" id="{58734920-9791-46BC-896F-7F87D0856566}"/>
              </a:ext>
            </a:extLst>
          </p:cNvPr>
          <p:cNvSpPr txBox="1"/>
          <p:nvPr/>
        </p:nvSpPr>
        <p:spPr>
          <a:xfrm>
            <a:off x="8438597" y="2895968"/>
            <a:ext cx="755335" cy="400110"/>
          </a:xfrm>
          <a:prstGeom prst="rect">
            <a:avLst/>
          </a:prstGeom>
          <a:noFill/>
        </p:spPr>
        <p:txBody>
          <a:bodyPr wrap="none" rtlCol="0">
            <a:spAutoFit/>
          </a:bodyPr>
          <a:lstStyle/>
          <a:p>
            <a:pPr>
              <a:spcAft>
                <a:spcPts val="1200"/>
              </a:spcAft>
            </a:pPr>
            <a:r>
              <a:rPr lang="en-US" sz="2000" dirty="0"/>
              <a:t>2015</a:t>
            </a:r>
          </a:p>
        </p:txBody>
      </p:sp>
      <p:graphicFrame>
        <p:nvGraphicFramePr>
          <p:cNvPr id="7" name="Chart 6">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550276630"/>
              </p:ext>
            </p:extLst>
          </p:nvPr>
        </p:nvGraphicFramePr>
        <p:xfrm>
          <a:off x="2075536" y="1225158"/>
          <a:ext cx="9679689" cy="424582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0993C0F-933A-5EDA-5031-ECE743828806}"/>
              </a:ext>
            </a:extLst>
          </p:cNvPr>
          <p:cNvSpPr txBox="1"/>
          <p:nvPr/>
        </p:nvSpPr>
        <p:spPr>
          <a:xfrm>
            <a:off x="2670318" y="1420616"/>
            <a:ext cx="3003455" cy="830997"/>
          </a:xfrm>
          <a:prstGeom prst="rect">
            <a:avLst/>
          </a:prstGeom>
          <a:noFill/>
        </p:spPr>
        <p:txBody>
          <a:bodyPr wrap="square" rtlCol="0">
            <a:spAutoFit/>
          </a:bodyPr>
          <a:lstStyle/>
          <a:p>
            <a:r>
              <a:rPr lang="en-US" sz="2400" b="1" dirty="0">
                <a:effectLst>
                  <a:glow rad="127000">
                    <a:schemeClr val="bg1"/>
                  </a:glow>
                </a:effectLst>
              </a:rPr>
              <a:t>30 High-Income Countries</a:t>
            </a:r>
          </a:p>
        </p:txBody>
      </p:sp>
      <p:sp>
        <p:nvSpPr>
          <p:cNvPr id="15" name="TextBox 14">
            <a:extLst>
              <a:ext uri="{FF2B5EF4-FFF2-40B4-BE49-F238E27FC236}">
                <a16:creationId xmlns:a16="http://schemas.microsoft.com/office/drawing/2014/main" id="{D22BFE1E-0DC1-E0FD-BB7B-7BACC256D7FF}"/>
              </a:ext>
            </a:extLst>
          </p:cNvPr>
          <p:cNvSpPr txBox="1"/>
          <p:nvPr/>
        </p:nvSpPr>
        <p:spPr>
          <a:xfrm>
            <a:off x="2649733" y="4492044"/>
            <a:ext cx="870751" cy="461665"/>
          </a:xfrm>
          <a:prstGeom prst="rect">
            <a:avLst/>
          </a:prstGeom>
          <a:noFill/>
        </p:spPr>
        <p:txBody>
          <a:bodyPr wrap="none" rtlCol="0">
            <a:spAutoFit/>
          </a:bodyPr>
          <a:lstStyle/>
          <a:p>
            <a:pPr>
              <a:spcAft>
                <a:spcPts val="1200"/>
              </a:spcAft>
            </a:pPr>
            <a:r>
              <a:rPr lang="en-US" sz="2400" b="1" dirty="0">
                <a:effectLst>
                  <a:glow rad="127000">
                    <a:schemeClr val="bg1"/>
                  </a:glow>
                </a:effectLst>
              </a:rPr>
              <a:t>1970</a:t>
            </a:r>
          </a:p>
        </p:txBody>
      </p:sp>
      <p:sp>
        <p:nvSpPr>
          <p:cNvPr id="32" name="TextBox 31">
            <a:extLst>
              <a:ext uri="{FF2B5EF4-FFF2-40B4-BE49-F238E27FC236}">
                <a16:creationId xmlns:a16="http://schemas.microsoft.com/office/drawing/2014/main" id="{764FB62F-D00A-E024-B0F2-58B7D08BA1A5}"/>
              </a:ext>
            </a:extLst>
          </p:cNvPr>
          <p:cNvSpPr txBox="1"/>
          <p:nvPr/>
        </p:nvSpPr>
        <p:spPr>
          <a:xfrm>
            <a:off x="8511271" y="2521380"/>
            <a:ext cx="942887" cy="523220"/>
          </a:xfrm>
          <a:prstGeom prst="rect">
            <a:avLst/>
          </a:prstGeom>
          <a:noFill/>
        </p:spPr>
        <p:txBody>
          <a:bodyPr wrap="none" rtlCol="0">
            <a:spAutoFit/>
          </a:bodyPr>
          <a:lstStyle/>
          <a:p>
            <a:pPr>
              <a:spcAft>
                <a:spcPts val="1200"/>
              </a:spcAft>
            </a:pPr>
            <a:r>
              <a:rPr lang="en-US" sz="2800" b="1" dirty="0">
                <a:solidFill>
                  <a:srgbClr val="FF0000"/>
                </a:solidFill>
                <a:effectLst>
                  <a:outerShdw blurRad="50800" dist="38100" dir="2700000" algn="tl" rotWithShape="0">
                    <a:prstClr val="black">
                      <a:alpha val="40000"/>
                    </a:prstClr>
                  </a:outerShdw>
                </a:effectLst>
              </a:rPr>
              <a:t>USA</a:t>
            </a:r>
          </a:p>
        </p:txBody>
      </p:sp>
      <p:sp>
        <p:nvSpPr>
          <p:cNvPr id="34" name="TextBox 33">
            <a:extLst>
              <a:ext uri="{FF2B5EF4-FFF2-40B4-BE49-F238E27FC236}">
                <a16:creationId xmlns:a16="http://schemas.microsoft.com/office/drawing/2014/main" id="{552CA62C-71FB-B649-42CD-1D999165A850}"/>
              </a:ext>
            </a:extLst>
          </p:cNvPr>
          <p:cNvSpPr txBox="1"/>
          <p:nvPr/>
        </p:nvSpPr>
        <p:spPr>
          <a:xfrm>
            <a:off x="10212578" y="2841720"/>
            <a:ext cx="870751" cy="461665"/>
          </a:xfrm>
          <a:prstGeom prst="rect">
            <a:avLst/>
          </a:prstGeom>
          <a:noFill/>
        </p:spPr>
        <p:txBody>
          <a:bodyPr wrap="none" rtlCol="0">
            <a:spAutoFit/>
          </a:bodyPr>
          <a:lstStyle/>
          <a:p>
            <a:pPr>
              <a:spcAft>
                <a:spcPts val="1200"/>
              </a:spcAft>
            </a:pPr>
            <a:r>
              <a:rPr lang="en-US" sz="2400" b="1" dirty="0"/>
              <a:t>2020</a:t>
            </a:r>
          </a:p>
        </p:txBody>
      </p:sp>
      <p:sp>
        <p:nvSpPr>
          <p:cNvPr id="14" name="Freeform 13">
            <a:extLst>
              <a:ext uri="{FF2B5EF4-FFF2-40B4-BE49-F238E27FC236}">
                <a16:creationId xmlns:a16="http://schemas.microsoft.com/office/drawing/2014/main" id="{9E7E630A-A3D7-3F49-BA37-1736612906AA}"/>
              </a:ext>
            </a:extLst>
          </p:cNvPr>
          <p:cNvSpPr/>
          <p:nvPr/>
        </p:nvSpPr>
        <p:spPr>
          <a:xfrm>
            <a:off x="3007316" y="1734508"/>
            <a:ext cx="4479955" cy="1826265"/>
          </a:xfrm>
          <a:custGeom>
            <a:avLst/>
            <a:gdLst>
              <a:gd name="connsiteX0" fmla="*/ 0 w 3721100"/>
              <a:gd name="connsiteY0" fmla="*/ 1358900 h 1873250"/>
              <a:gd name="connsiteX1" fmla="*/ 933450 w 3721100"/>
              <a:gd name="connsiteY1" fmla="*/ 1873250 h 1873250"/>
              <a:gd name="connsiteX2" fmla="*/ 2393950 w 3721100"/>
              <a:gd name="connsiteY2" fmla="*/ 1377950 h 1873250"/>
              <a:gd name="connsiteX3" fmla="*/ 3721100 w 3721100"/>
              <a:gd name="connsiteY3" fmla="*/ 641350 h 1873250"/>
              <a:gd name="connsiteX4" fmla="*/ 2876550 w 3721100"/>
              <a:gd name="connsiteY4" fmla="*/ 0 h 1873250"/>
              <a:gd name="connsiteX5" fmla="*/ 1435100 w 3721100"/>
              <a:gd name="connsiteY5" fmla="*/ 292100 h 1873250"/>
              <a:gd name="connsiteX6" fmla="*/ 260350 w 3721100"/>
              <a:gd name="connsiteY6" fmla="*/ 850900 h 1873250"/>
              <a:gd name="connsiteX7" fmla="*/ 0 w 3721100"/>
              <a:gd name="connsiteY7" fmla="*/ 1358900 h 1873250"/>
              <a:gd name="connsiteX0" fmla="*/ 40294 w 3761394"/>
              <a:gd name="connsiteY0" fmla="*/ 1358900 h 1873250"/>
              <a:gd name="connsiteX1" fmla="*/ 973744 w 3761394"/>
              <a:gd name="connsiteY1" fmla="*/ 1873250 h 1873250"/>
              <a:gd name="connsiteX2" fmla="*/ 2434244 w 3761394"/>
              <a:gd name="connsiteY2" fmla="*/ 1377950 h 1873250"/>
              <a:gd name="connsiteX3" fmla="*/ 3761394 w 3761394"/>
              <a:gd name="connsiteY3" fmla="*/ 641350 h 1873250"/>
              <a:gd name="connsiteX4" fmla="*/ 2916844 w 3761394"/>
              <a:gd name="connsiteY4" fmla="*/ 0 h 1873250"/>
              <a:gd name="connsiteX5" fmla="*/ 1475394 w 3761394"/>
              <a:gd name="connsiteY5" fmla="*/ 292100 h 1873250"/>
              <a:gd name="connsiteX6" fmla="*/ 300644 w 3761394"/>
              <a:gd name="connsiteY6" fmla="*/ 850900 h 1873250"/>
              <a:gd name="connsiteX7" fmla="*/ 40294 w 3761394"/>
              <a:gd name="connsiteY7" fmla="*/ 1358900 h 1873250"/>
              <a:gd name="connsiteX0" fmla="*/ 40294 w 3761394"/>
              <a:gd name="connsiteY0" fmla="*/ 1368912 h 1883262"/>
              <a:gd name="connsiteX1" fmla="*/ 973744 w 3761394"/>
              <a:gd name="connsiteY1" fmla="*/ 1883262 h 1883262"/>
              <a:gd name="connsiteX2" fmla="*/ 2434244 w 3761394"/>
              <a:gd name="connsiteY2" fmla="*/ 1387962 h 1883262"/>
              <a:gd name="connsiteX3" fmla="*/ 3761394 w 3761394"/>
              <a:gd name="connsiteY3" fmla="*/ 651362 h 1883262"/>
              <a:gd name="connsiteX4" fmla="*/ 2916844 w 3761394"/>
              <a:gd name="connsiteY4" fmla="*/ 10012 h 1883262"/>
              <a:gd name="connsiteX5" fmla="*/ 1475394 w 3761394"/>
              <a:gd name="connsiteY5" fmla="*/ 302112 h 1883262"/>
              <a:gd name="connsiteX6" fmla="*/ 300644 w 3761394"/>
              <a:gd name="connsiteY6" fmla="*/ 860912 h 1883262"/>
              <a:gd name="connsiteX7" fmla="*/ 40294 w 3761394"/>
              <a:gd name="connsiteY7" fmla="*/ 1368912 h 1883262"/>
              <a:gd name="connsiteX0" fmla="*/ 40294 w 3769388"/>
              <a:gd name="connsiteY0" fmla="*/ 1368912 h 1883262"/>
              <a:gd name="connsiteX1" fmla="*/ 973744 w 3769388"/>
              <a:gd name="connsiteY1" fmla="*/ 1883262 h 1883262"/>
              <a:gd name="connsiteX2" fmla="*/ 2434244 w 3769388"/>
              <a:gd name="connsiteY2" fmla="*/ 1387962 h 1883262"/>
              <a:gd name="connsiteX3" fmla="*/ 3761394 w 3769388"/>
              <a:gd name="connsiteY3" fmla="*/ 651362 h 1883262"/>
              <a:gd name="connsiteX4" fmla="*/ 2916844 w 3769388"/>
              <a:gd name="connsiteY4" fmla="*/ 10012 h 1883262"/>
              <a:gd name="connsiteX5" fmla="*/ 1475394 w 3769388"/>
              <a:gd name="connsiteY5" fmla="*/ 302112 h 1883262"/>
              <a:gd name="connsiteX6" fmla="*/ 300644 w 3769388"/>
              <a:gd name="connsiteY6" fmla="*/ 860912 h 1883262"/>
              <a:gd name="connsiteX7" fmla="*/ 40294 w 3769388"/>
              <a:gd name="connsiteY7" fmla="*/ 1368912 h 1883262"/>
              <a:gd name="connsiteX0" fmla="*/ 40294 w 3769388"/>
              <a:gd name="connsiteY0" fmla="*/ 1368912 h 1883262"/>
              <a:gd name="connsiteX1" fmla="*/ 973744 w 3769388"/>
              <a:gd name="connsiteY1" fmla="*/ 1883262 h 1883262"/>
              <a:gd name="connsiteX2" fmla="*/ 2434244 w 3769388"/>
              <a:gd name="connsiteY2" fmla="*/ 1387962 h 1883262"/>
              <a:gd name="connsiteX3" fmla="*/ 3761394 w 3769388"/>
              <a:gd name="connsiteY3" fmla="*/ 651362 h 1883262"/>
              <a:gd name="connsiteX4" fmla="*/ 2916844 w 3769388"/>
              <a:gd name="connsiteY4" fmla="*/ 10012 h 1883262"/>
              <a:gd name="connsiteX5" fmla="*/ 1475394 w 3769388"/>
              <a:gd name="connsiteY5" fmla="*/ 302112 h 1883262"/>
              <a:gd name="connsiteX6" fmla="*/ 300644 w 3769388"/>
              <a:gd name="connsiteY6" fmla="*/ 860912 h 1883262"/>
              <a:gd name="connsiteX7" fmla="*/ 40294 w 3769388"/>
              <a:gd name="connsiteY7" fmla="*/ 1368912 h 1883262"/>
              <a:gd name="connsiteX0" fmla="*/ 40294 w 3769388"/>
              <a:gd name="connsiteY0" fmla="*/ 1368912 h 1883287"/>
              <a:gd name="connsiteX1" fmla="*/ 973744 w 3769388"/>
              <a:gd name="connsiteY1" fmla="*/ 1883262 h 1883287"/>
              <a:gd name="connsiteX2" fmla="*/ 2434244 w 3769388"/>
              <a:gd name="connsiteY2" fmla="*/ 1387962 h 1883287"/>
              <a:gd name="connsiteX3" fmla="*/ 3761394 w 3769388"/>
              <a:gd name="connsiteY3" fmla="*/ 651362 h 1883287"/>
              <a:gd name="connsiteX4" fmla="*/ 2916844 w 3769388"/>
              <a:gd name="connsiteY4" fmla="*/ 10012 h 1883287"/>
              <a:gd name="connsiteX5" fmla="*/ 1475394 w 3769388"/>
              <a:gd name="connsiteY5" fmla="*/ 302112 h 1883287"/>
              <a:gd name="connsiteX6" fmla="*/ 300644 w 3769388"/>
              <a:gd name="connsiteY6" fmla="*/ 860912 h 1883287"/>
              <a:gd name="connsiteX7" fmla="*/ 40294 w 3769388"/>
              <a:gd name="connsiteY7" fmla="*/ 1368912 h 1883287"/>
              <a:gd name="connsiteX0" fmla="*/ 40294 w 3769388"/>
              <a:gd name="connsiteY0" fmla="*/ 1368912 h 1920699"/>
              <a:gd name="connsiteX1" fmla="*/ 973744 w 3769388"/>
              <a:gd name="connsiteY1" fmla="*/ 1883262 h 1920699"/>
              <a:gd name="connsiteX2" fmla="*/ 2434244 w 3769388"/>
              <a:gd name="connsiteY2" fmla="*/ 1387962 h 1920699"/>
              <a:gd name="connsiteX3" fmla="*/ 3761394 w 3769388"/>
              <a:gd name="connsiteY3" fmla="*/ 651362 h 1920699"/>
              <a:gd name="connsiteX4" fmla="*/ 2916844 w 3769388"/>
              <a:gd name="connsiteY4" fmla="*/ 10012 h 1920699"/>
              <a:gd name="connsiteX5" fmla="*/ 1475394 w 3769388"/>
              <a:gd name="connsiteY5" fmla="*/ 302112 h 1920699"/>
              <a:gd name="connsiteX6" fmla="*/ 300644 w 3769388"/>
              <a:gd name="connsiteY6" fmla="*/ 860912 h 1920699"/>
              <a:gd name="connsiteX7" fmla="*/ 40294 w 3769388"/>
              <a:gd name="connsiteY7" fmla="*/ 1368912 h 1920699"/>
              <a:gd name="connsiteX0" fmla="*/ 126318 w 3855412"/>
              <a:gd name="connsiteY0" fmla="*/ 1368912 h 1920699"/>
              <a:gd name="connsiteX1" fmla="*/ 1059768 w 3855412"/>
              <a:gd name="connsiteY1" fmla="*/ 1883262 h 1920699"/>
              <a:gd name="connsiteX2" fmla="*/ 2520268 w 3855412"/>
              <a:gd name="connsiteY2" fmla="*/ 1387962 h 1920699"/>
              <a:gd name="connsiteX3" fmla="*/ 3847418 w 3855412"/>
              <a:gd name="connsiteY3" fmla="*/ 651362 h 1920699"/>
              <a:gd name="connsiteX4" fmla="*/ 3002868 w 3855412"/>
              <a:gd name="connsiteY4" fmla="*/ 10012 h 1920699"/>
              <a:gd name="connsiteX5" fmla="*/ 1561418 w 3855412"/>
              <a:gd name="connsiteY5" fmla="*/ 302112 h 1920699"/>
              <a:gd name="connsiteX6" fmla="*/ 386668 w 3855412"/>
              <a:gd name="connsiteY6" fmla="*/ 860912 h 1920699"/>
              <a:gd name="connsiteX7" fmla="*/ 126318 w 3855412"/>
              <a:gd name="connsiteY7" fmla="*/ 1368912 h 1920699"/>
              <a:gd name="connsiteX0" fmla="*/ 25437 w 3754531"/>
              <a:gd name="connsiteY0" fmla="*/ 1368912 h 1920699"/>
              <a:gd name="connsiteX1" fmla="*/ 958887 w 3754531"/>
              <a:gd name="connsiteY1" fmla="*/ 1883262 h 1920699"/>
              <a:gd name="connsiteX2" fmla="*/ 2419387 w 3754531"/>
              <a:gd name="connsiteY2" fmla="*/ 1387962 h 1920699"/>
              <a:gd name="connsiteX3" fmla="*/ 3746537 w 3754531"/>
              <a:gd name="connsiteY3" fmla="*/ 651362 h 1920699"/>
              <a:gd name="connsiteX4" fmla="*/ 2901987 w 3754531"/>
              <a:gd name="connsiteY4" fmla="*/ 10012 h 1920699"/>
              <a:gd name="connsiteX5" fmla="*/ 1460537 w 3754531"/>
              <a:gd name="connsiteY5" fmla="*/ 302112 h 1920699"/>
              <a:gd name="connsiteX6" fmla="*/ 285787 w 3754531"/>
              <a:gd name="connsiteY6" fmla="*/ 860912 h 1920699"/>
              <a:gd name="connsiteX7" fmla="*/ 25437 w 3754531"/>
              <a:gd name="connsiteY7" fmla="*/ 1368912 h 1920699"/>
              <a:gd name="connsiteX0" fmla="*/ 9103 w 3738197"/>
              <a:gd name="connsiteY0" fmla="*/ 1368912 h 1944817"/>
              <a:gd name="connsiteX1" fmla="*/ 472653 w 3738197"/>
              <a:gd name="connsiteY1" fmla="*/ 1908662 h 1944817"/>
              <a:gd name="connsiteX2" fmla="*/ 2403053 w 3738197"/>
              <a:gd name="connsiteY2" fmla="*/ 1387962 h 1944817"/>
              <a:gd name="connsiteX3" fmla="*/ 3730203 w 3738197"/>
              <a:gd name="connsiteY3" fmla="*/ 651362 h 1944817"/>
              <a:gd name="connsiteX4" fmla="*/ 2885653 w 3738197"/>
              <a:gd name="connsiteY4" fmla="*/ 10012 h 1944817"/>
              <a:gd name="connsiteX5" fmla="*/ 1444203 w 3738197"/>
              <a:gd name="connsiteY5" fmla="*/ 302112 h 1944817"/>
              <a:gd name="connsiteX6" fmla="*/ 269453 w 3738197"/>
              <a:gd name="connsiteY6" fmla="*/ 860912 h 1944817"/>
              <a:gd name="connsiteX7" fmla="*/ 9103 w 3738197"/>
              <a:gd name="connsiteY7" fmla="*/ 1368912 h 1944817"/>
              <a:gd name="connsiteX0" fmla="*/ 8946 w 3738067"/>
              <a:gd name="connsiteY0" fmla="*/ 1362593 h 1938498"/>
              <a:gd name="connsiteX1" fmla="*/ 472496 w 3738067"/>
              <a:gd name="connsiteY1" fmla="*/ 1902343 h 1938498"/>
              <a:gd name="connsiteX2" fmla="*/ 2402896 w 3738067"/>
              <a:gd name="connsiteY2" fmla="*/ 1381643 h 1938498"/>
              <a:gd name="connsiteX3" fmla="*/ 3730046 w 3738067"/>
              <a:gd name="connsiteY3" fmla="*/ 645043 h 1938498"/>
              <a:gd name="connsiteX4" fmla="*/ 2885496 w 3738067"/>
              <a:gd name="connsiteY4" fmla="*/ 3693 h 1938498"/>
              <a:gd name="connsiteX5" fmla="*/ 1431346 w 3738067"/>
              <a:gd name="connsiteY5" fmla="*/ 403743 h 1938498"/>
              <a:gd name="connsiteX6" fmla="*/ 269296 w 3738067"/>
              <a:gd name="connsiteY6" fmla="*/ 854593 h 1938498"/>
              <a:gd name="connsiteX7" fmla="*/ 8946 w 3738067"/>
              <a:gd name="connsiteY7" fmla="*/ 1362593 h 1938498"/>
              <a:gd name="connsiteX0" fmla="*/ 84 w 3729205"/>
              <a:gd name="connsiteY0" fmla="*/ 1362663 h 1938568"/>
              <a:gd name="connsiteX1" fmla="*/ 463634 w 3729205"/>
              <a:gd name="connsiteY1" fmla="*/ 1902413 h 1938568"/>
              <a:gd name="connsiteX2" fmla="*/ 2394034 w 3729205"/>
              <a:gd name="connsiteY2" fmla="*/ 1381713 h 1938568"/>
              <a:gd name="connsiteX3" fmla="*/ 3721184 w 3729205"/>
              <a:gd name="connsiteY3" fmla="*/ 645113 h 1938568"/>
              <a:gd name="connsiteX4" fmla="*/ 2876634 w 3729205"/>
              <a:gd name="connsiteY4" fmla="*/ 3763 h 1938568"/>
              <a:gd name="connsiteX5" fmla="*/ 1422484 w 3729205"/>
              <a:gd name="connsiteY5" fmla="*/ 403813 h 1938568"/>
              <a:gd name="connsiteX6" fmla="*/ 489034 w 3729205"/>
              <a:gd name="connsiteY6" fmla="*/ 892763 h 1938568"/>
              <a:gd name="connsiteX7" fmla="*/ 84 w 3729205"/>
              <a:gd name="connsiteY7" fmla="*/ 1362663 h 1938568"/>
              <a:gd name="connsiteX0" fmla="*/ 84 w 3170634"/>
              <a:gd name="connsiteY0" fmla="*/ 1372087 h 1945750"/>
              <a:gd name="connsiteX1" fmla="*/ 463634 w 3170634"/>
              <a:gd name="connsiteY1" fmla="*/ 1911837 h 1945750"/>
              <a:gd name="connsiteX2" fmla="*/ 2394034 w 3170634"/>
              <a:gd name="connsiteY2" fmla="*/ 1391137 h 1945750"/>
              <a:gd name="connsiteX3" fmla="*/ 3136984 w 3170634"/>
              <a:gd name="connsiteY3" fmla="*/ 914887 h 1945750"/>
              <a:gd name="connsiteX4" fmla="*/ 2876634 w 3170634"/>
              <a:gd name="connsiteY4" fmla="*/ 13187 h 1945750"/>
              <a:gd name="connsiteX5" fmla="*/ 1422484 w 3170634"/>
              <a:gd name="connsiteY5" fmla="*/ 413237 h 1945750"/>
              <a:gd name="connsiteX6" fmla="*/ 489034 w 3170634"/>
              <a:gd name="connsiteY6" fmla="*/ 902187 h 1945750"/>
              <a:gd name="connsiteX7" fmla="*/ 84 w 3170634"/>
              <a:gd name="connsiteY7" fmla="*/ 1372087 h 1945750"/>
              <a:gd name="connsiteX0" fmla="*/ 84 w 3146785"/>
              <a:gd name="connsiteY0" fmla="*/ 1160937 h 1734600"/>
              <a:gd name="connsiteX1" fmla="*/ 463634 w 3146785"/>
              <a:gd name="connsiteY1" fmla="*/ 1700687 h 1734600"/>
              <a:gd name="connsiteX2" fmla="*/ 2394034 w 3146785"/>
              <a:gd name="connsiteY2" fmla="*/ 1179987 h 1734600"/>
              <a:gd name="connsiteX3" fmla="*/ 3136984 w 3146785"/>
              <a:gd name="connsiteY3" fmla="*/ 703737 h 1734600"/>
              <a:gd name="connsiteX4" fmla="*/ 2724234 w 3146785"/>
              <a:gd name="connsiteY4" fmla="*/ 24287 h 1734600"/>
              <a:gd name="connsiteX5" fmla="*/ 1422484 w 3146785"/>
              <a:gd name="connsiteY5" fmla="*/ 202087 h 1734600"/>
              <a:gd name="connsiteX6" fmla="*/ 489034 w 3146785"/>
              <a:gd name="connsiteY6" fmla="*/ 691037 h 1734600"/>
              <a:gd name="connsiteX7" fmla="*/ 84 w 3146785"/>
              <a:gd name="connsiteY7" fmla="*/ 1160937 h 1734600"/>
              <a:gd name="connsiteX0" fmla="*/ 9996 w 2978897"/>
              <a:gd name="connsiteY0" fmla="*/ 1135537 h 1700799"/>
              <a:gd name="connsiteX1" fmla="*/ 295746 w 2978897"/>
              <a:gd name="connsiteY1" fmla="*/ 1700687 h 1700799"/>
              <a:gd name="connsiteX2" fmla="*/ 2226146 w 2978897"/>
              <a:gd name="connsiteY2" fmla="*/ 1179987 h 1700799"/>
              <a:gd name="connsiteX3" fmla="*/ 2969096 w 2978897"/>
              <a:gd name="connsiteY3" fmla="*/ 703737 h 1700799"/>
              <a:gd name="connsiteX4" fmla="*/ 2556346 w 2978897"/>
              <a:gd name="connsiteY4" fmla="*/ 24287 h 1700799"/>
              <a:gd name="connsiteX5" fmla="*/ 1254596 w 2978897"/>
              <a:gd name="connsiteY5" fmla="*/ 202087 h 1700799"/>
              <a:gd name="connsiteX6" fmla="*/ 321146 w 2978897"/>
              <a:gd name="connsiteY6" fmla="*/ 691037 h 1700799"/>
              <a:gd name="connsiteX7" fmla="*/ 9996 w 2978897"/>
              <a:gd name="connsiteY7" fmla="*/ 1135537 h 1700799"/>
              <a:gd name="connsiteX0" fmla="*/ 49448 w 3018349"/>
              <a:gd name="connsiteY0" fmla="*/ 1135537 h 1700799"/>
              <a:gd name="connsiteX1" fmla="*/ 335198 w 3018349"/>
              <a:gd name="connsiteY1" fmla="*/ 1700687 h 1700799"/>
              <a:gd name="connsiteX2" fmla="*/ 2265598 w 3018349"/>
              <a:gd name="connsiteY2" fmla="*/ 1179987 h 1700799"/>
              <a:gd name="connsiteX3" fmla="*/ 3008548 w 3018349"/>
              <a:gd name="connsiteY3" fmla="*/ 703737 h 1700799"/>
              <a:gd name="connsiteX4" fmla="*/ 2595798 w 3018349"/>
              <a:gd name="connsiteY4" fmla="*/ 24287 h 1700799"/>
              <a:gd name="connsiteX5" fmla="*/ 1294048 w 3018349"/>
              <a:gd name="connsiteY5" fmla="*/ 202087 h 1700799"/>
              <a:gd name="connsiteX6" fmla="*/ 360598 w 3018349"/>
              <a:gd name="connsiteY6" fmla="*/ 691037 h 1700799"/>
              <a:gd name="connsiteX7" fmla="*/ 49448 w 3018349"/>
              <a:gd name="connsiteY7" fmla="*/ 1135537 h 1700799"/>
              <a:gd name="connsiteX0" fmla="*/ 72013 w 3040914"/>
              <a:gd name="connsiteY0" fmla="*/ 1135537 h 1700799"/>
              <a:gd name="connsiteX1" fmla="*/ 357763 w 3040914"/>
              <a:gd name="connsiteY1" fmla="*/ 1700687 h 1700799"/>
              <a:gd name="connsiteX2" fmla="*/ 2288163 w 3040914"/>
              <a:gd name="connsiteY2" fmla="*/ 1179987 h 1700799"/>
              <a:gd name="connsiteX3" fmla="*/ 3031113 w 3040914"/>
              <a:gd name="connsiteY3" fmla="*/ 703737 h 1700799"/>
              <a:gd name="connsiteX4" fmla="*/ 2618363 w 3040914"/>
              <a:gd name="connsiteY4" fmla="*/ 24287 h 1700799"/>
              <a:gd name="connsiteX5" fmla="*/ 1316613 w 3040914"/>
              <a:gd name="connsiteY5" fmla="*/ 202087 h 1700799"/>
              <a:gd name="connsiteX6" fmla="*/ 383163 w 3040914"/>
              <a:gd name="connsiteY6" fmla="*/ 691037 h 1700799"/>
              <a:gd name="connsiteX7" fmla="*/ 72013 w 3040914"/>
              <a:gd name="connsiteY7" fmla="*/ 1135537 h 1700799"/>
              <a:gd name="connsiteX0" fmla="*/ 72013 w 3040914"/>
              <a:gd name="connsiteY0" fmla="*/ 1135537 h 1700799"/>
              <a:gd name="connsiteX1" fmla="*/ 357763 w 3040914"/>
              <a:gd name="connsiteY1" fmla="*/ 1700687 h 1700799"/>
              <a:gd name="connsiteX2" fmla="*/ 2288163 w 3040914"/>
              <a:gd name="connsiteY2" fmla="*/ 1179987 h 1700799"/>
              <a:gd name="connsiteX3" fmla="*/ 3031113 w 3040914"/>
              <a:gd name="connsiteY3" fmla="*/ 703737 h 1700799"/>
              <a:gd name="connsiteX4" fmla="*/ 2618363 w 3040914"/>
              <a:gd name="connsiteY4" fmla="*/ 24287 h 1700799"/>
              <a:gd name="connsiteX5" fmla="*/ 1316613 w 3040914"/>
              <a:gd name="connsiteY5" fmla="*/ 202087 h 1700799"/>
              <a:gd name="connsiteX6" fmla="*/ 383163 w 3040914"/>
              <a:gd name="connsiteY6" fmla="*/ 691037 h 1700799"/>
              <a:gd name="connsiteX7" fmla="*/ 72013 w 3040914"/>
              <a:gd name="connsiteY7" fmla="*/ 1135537 h 17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0914" h="1700799">
                <a:moveTo>
                  <a:pt x="72013" y="1135537"/>
                </a:moveTo>
                <a:cubicBezTo>
                  <a:pt x="-71920" y="1386362"/>
                  <a:pt x="-11595" y="1693279"/>
                  <a:pt x="357763" y="1700687"/>
                </a:cubicBezTo>
                <a:cubicBezTo>
                  <a:pt x="727121" y="1708095"/>
                  <a:pt x="1842605" y="1346145"/>
                  <a:pt x="2288163" y="1179987"/>
                </a:cubicBezTo>
                <a:cubicBezTo>
                  <a:pt x="2733721" y="1013829"/>
                  <a:pt x="2976080" y="896354"/>
                  <a:pt x="3031113" y="703737"/>
                </a:cubicBezTo>
                <a:cubicBezTo>
                  <a:pt x="3086146" y="511120"/>
                  <a:pt x="2904113" y="107895"/>
                  <a:pt x="2618363" y="24287"/>
                </a:cubicBezTo>
                <a:cubicBezTo>
                  <a:pt x="2332613" y="-59321"/>
                  <a:pt x="1689146" y="90962"/>
                  <a:pt x="1316613" y="202087"/>
                </a:cubicBezTo>
                <a:cubicBezTo>
                  <a:pt x="944080" y="313212"/>
                  <a:pt x="641396" y="440212"/>
                  <a:pt x="383163" y="691037"/>
                </a:cubicBezTo>
                <a:cubicBezTo>
                  <a:pt x="124930" y="941862"/>
                  <a:pt x="215946" y="884712"/>
                  <a:pt x="72013" y="1135537"/>
                </a:cubicBezTo>
                <a:close/>
              </a:path>
            </a:pathLst>
          </a:custGeom>
          <a:noFill/>
          <a:ln w="762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Arrow Callout 16">
            <a:extLst>
              <a:ext uri="{FF2B5EF4-FFF2-40B4-BE49-F238E27FC236}">
                <a16:creationId xmlns:a16="http://schemas.microsoft.com/office/drawing/2014/main" id="{4928C001-0E22-E5B5-A18C-5575936852A4}"/>
              </a:ext>
            </a:extLst>
          </p:cNvPr>
          <p:cNvSpPr/>
          <p:nvPr/>
        </p:nvSpPr>
        <p:spPr>
          <a:xfrm>
            <a:off x="7536425" y="1737547"/>
            <a:ext cx="3408095" cy="795305"/>
          </a:xfrm>
          <a:prstGeom prst="leftArrowCallout">
            <a:avLst>
              <a:gd name="adj1" fmla="val 25000"/>
              <a:gd name="adj2" fmla="val 25000"/>
              <a:gd name="adj3" fmla="val 25000"/>
              <a:gd name="adj4" fmla="val 89268"/>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50800" dist="38100" dir="2700000" algn="tl" rotWithShape="0">
                    <a:prstClr val="black">
                      <a:alpha val="40000"/>
                    </a:prstClr>
                  </a:outerShdw>
                </a:effectLst>
              </a:rPr>
              <a:t>Some form of national health insurance</a:t>
            </a:r>
          </a:p>
        </p:txBody>
      </p:sp>
      <p:sp>
        <p:nvSpPr>
          <p:cNvPr id="5" name="TextBox 4">
            <a:extLst>
              <a:ext uri="{FF2B5EF4-FFF2-40B4-BE49-F238E27FC236}">
                <a16:creationId xmlns:a16="http://schemas.microsoft.com/office/drawing/2014/main" id="{342110CA-5033-902C-11D9-E40156DF8D89}"/>
              </a:ext>
            </a:extLst>
          </p:cNvPr>
          <p:cNvSpPr txBox="1"/>
          <p:nvPr/>
        </p:nvSpPr>
        <p:spPr>
          <a:xfrm>
            <a:off x="6314800" y="1843833"/>
            <a:ext cx="870751" cy="461665"/>
          </a:xfrm>
          <a:prstGeom prst="rect">
            <a:avLst/>
          </a:prstGeom>
          <a:noFill/>
        </p:spPr>
        <p:txBody>
          <a:bodyPr wrap="none" rtlCol="0">
            <a:spAutoFit/>
          </a:bodyPr>
          <a:lstStyle/>
          <a:p>
            <a:pPr>
              <a:spcAft>
                <a:spcPts val="1200"/>
              </a:spcAft>
            </a:pPr>
            <a:r>
              <a:rPr lang="en-US" sz="2400" b="1" dirty="0">
                <a:effectLst>
                  <a:glow rad="127000">
                    <a:schemeClr val="bg1"/>
                  </a:glow>
                </a:effectLst>
              </a:rPr>
              <a:t>2020</a:t>
            </a:r>
          </a:p>
        </p:txBody>
      </p:sp>
      <p:sp>
        <p:nvSpPr>
          <p:cNvPr id="6" name="Rectangle 5">
            <a:extLst>
              <a:ext uri="{FF2B5EF4-FFF2-40B4-BE49-F238E27FC236}">
                <a16:creationId xmlns:a16="http://schemas.microsoft.com/office/drawing/2014/main" id="{04BBEE80-CF6A-A480-B59F-C2B74DB11667}"/>
              </a:ext>
            </a:extLst>
          </p:cNvPr>
          <p:cNvSpPr/>
          <p:nvPr/>
        </p:nvSpPr>
        <p:spPr>
          <a:xfrm>
            <a:off x="3347446" y="3946021"/>
            <a:ext cx="1430037" cy="400110"/>
          </a:xfrm>
          <a:prstGeom prst="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HMO Act</a:t>
            </a:r>
          </a:p>
        </p:txBody>
      </p:sp>
      <p:sp>
        <p:nvSpPr>
          <p:cNvPr id="8" name="Rectangle 7">
            <a:extLst>
              <a:ext uri="{FF2B5EF4-FFF2-40B4-BE49-F238E27FC236}">
                <a16:creationId xmlns:a16="http://schemas.microsoft.com/office/drawing/2014/main" id="{4F887833-9582-48E4-F93E-7138ED19E788}"/>
              </a:ext>
            </a:extLst>
          </p:cNvPr>
          <p:cNvSpPr/>
          <p:nvPr/>
        </p:nvSpPr>
        <p:spPr>
          <a:xfrm>
            <a:off x="4944831" y="3538437"/>
            <a:ext cx="1561672" cy="728117"/>
          </a:xfrm>
          <a:prstGeom prst="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Medicare + Choice</a:t>
            </a:r>
          </a:p>
        </p:txBody>
      </p:sp>
      <p:sp>
        <p:nvSpPr>
          <p:cNvPr id="11" name="Rectangle 10">
            <a:extLst>
              <a:ext uri="{FF2B5EF4-FFF2-40B4-BE49-F238E27FC236}">
                <a16:creationId xmlns:a16="http://schemas.microsoft.com/office/drawing/2014/main" id="{E412D27B-F209-094B-7AFC-36C9ED226022}"/>
              </a:ext>
            </a:extLst>
          </p:cNvPr>
          <p:cNvSpPr/>
          <p:nvPr/>
        </p:nvSpPr>
        <p:spPr>
          <a:xfrm>
            <a:off x="6673851" y="3174379"/>
            <a:ext cx="1561672" cy="728117"/>
          </a:xfrm>
          <a:prstGeom prst="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Medicare Advantage</a:t>
            </a:r>
          </a:p>
        </p:txBody>
      </p:sp>
      <p:sp>
        <p:nvSpPr>
          <p:cNvPr id="13" name="Rectangle 12">
            <a:extLst>
              <a:ext uri="{FF2B5EF4-FFF2-40B4-BE49-F238E27FC236}">
                <a16:creationId xmlns:a16="http://schemas.microsoft.com/office/drawing/2014/main" id="{F45A01E1-5C07-40F7-2E60-46E6A60DC3F8}"/>
              </a:ext>
            </a:extLst>
          </p:cNvPr>
          <p:cNvSpPr/>
          <p:nvPr/>
        </p:nvSpPr>
        <p:spPr>
          <a:xfrm>
            <a:off x="8402871" y="3135814"/>
            <a:ext cx="834861" cy="432732"/>
          </a:xfrm>
          <a:prstGeom prst="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ACA</a:t>
            </a:r>
          </a:p>
        </p:txBody>
      </p:sp>
      <p:sp>
        <p:nvSpPr>
          <p:cNvPr id="19" name="Rectangle 18">
            <a:extLst>
              <a:ext uri="{FF2B5EF4-FFF2-40B4-BE49-F238E27FC236}">
                <a16:creationId xmlns:a16="http://schemas.microsoft.com/office/drawing/2014/main" id="{C2506480-0904-FC3D-80A6-4AFC205A49A5}"/>
              </a:ext>
            </a:extLst>
          </p:cNvPr>
          <p:cNvSpPr/>
          <p:nvPr/>
        </p:nvSpPr>
        <p:spPr>
          <a:xfrm>
            <a:off x="10502888" y="3257526"/>
            <a:ext cx="1148006" cy="429768"/>
          </a:xfrm>
          <a:prstGeom prst="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REACH</a:t>
            </a:r>
          </a:p>
        </p:txBody>
      </p:sp>
      <p:sp>
        <p:nvSpPr>
          <p:cNvPr id="21" name="Rectangle 20">
            <a:extLst>
              <a:ext uri="{FF2B5EF4-FFF2-40B4-BE49-F238E27FC236}">
                <a16:creationId xmlns:a16="http://schemas.microsoft.com/office/drawing/2014/main" id="{553EAAC4-D432-D39A-A33D-71A4ACF9A03B}"/>
              </a:ext>
            </a:extLst>
          </p:cNvPr>
          <p:cNvSpPr/>
          <p:nvPr/>
        </p:nvSpPr>
        <p:spPr>
          <a:xfrm>
            <a:off x="9405080" y="3114605"/>
            <a:ext cx="834861" cy="432732"/>
          </a:xfrm>
          <a:prstGeom prst="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ffectLst>
                  <a:outerShdw blurRad="50800" dist="38100" dir="2700000" algn="tl" rotWithShape="0">
                    <a:prstClr val="black">
                      <a:alpha val="40000"/>
                    </a:prstClr>
                  </a:outerShdw>
                </a:effectLst>
              </a:rPr>
              <a:t>DCE</a:t>
            </a:r>
          </a:p>
        </p:txBody>
      </p:sp>
      <p:sp>
        <p:nvSpPr>
          <p:cNvPr id="9" name="Rectangle 8">
            <a:extLst>
              <a:ext uri="{FF2B5EF4-FFF2-40B4-BE49-F238E27FC236}">
                <a16:creationId xmlns:a16="http://schemas.microsoft.com/office/drawing/2014/main" id="{C15164C2-7041-C51A-9A79-A6C1D9AEEC99}"/>
              </a:ext>
            </a:extLst>
          </p:cNvPr>
          <p:cNvSpPr/>
          <p:nvPr/>
        </p:nvSpPr>
        <p:spPr>
          <a:xfrm>
            <a:off x="4251960" y="4427085"/>
            <a:ext cx="6759184" cy="383859"/>
          </a:xfrm>
          <a:prstGeom prst="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50800" dist="38100" dir="2700000" algn="tl" rotWithShape="0">
                    <a:prstClr val="black">
                      <a:alpha val="40000"/>
                    </a:prstClr>
                  </a:outerShdw>
                </a:effectLst>
              </a:rPr>
              <a:t>USA models rely on </a:t>
            </a:r>
            <a:r>
              <a:rPr lang="en-US" sz="2000" b="1" dirty="0">
                <a:solidFill>
                  <a:srgbClr val="FFFF00"/>
                </a:solidFill>
                <a:effectLst>
                  <a:outerShdw blurRad="50800" dist="38100" dir="2700000" algn="tl" rotWithShape="0">
                    <a:prstClr val="black">
                      <a:alpha val="40000"/>
                    </a:prstClr>
                  </a:outerShdw>
                </a:effectLst>
              </a:rPr>
              <a:t>markets</a:t>
            </a:r>
            <a:r>
              <a:rPr lang="en-US" sz="2000" b="1" dirty="0">
                <a:effectLst>
                  <a:outerShdw blurRad="50800" dist="38100" dir="2700000" algn="tl" rotWithShape="0">
                    <a:prstClr val="black">
                      <a:alpha val="40000"/>
                    </a:prstClr>
                  </a:outerShdw>
                </a:effectLst>
              </a:rPr>
              <a:t> and enable </a:t>
            </a:r>
            <a:r>
              <a:rPr lang="en-US" sz="2000" b="1" dirty="0">
                <a:solidFill>
                  <a:srgbClr val="FFFF00"/>
                </a:solidFill>
                <a:effectLst>
                  <a:outerShdw blurRad="50800" dist="38100" dir="2700000" algn="tl" rotWithShape="0">
                    <a:prstClr val="black">
                      <a:alpha val="40000"/>
                    </a:prstClr>
                  </a:outerShdw>
                </a:effectLst>
              </a:rPr>
              <a:t>profiteering</a:t>
            </a:r>
            <a:r>
              <a:rPr lang="en-US" sz="2000" b="1" dirty="0">
                <a:effectLst>
                  <a:outerShdw blurRad="50800" dist="38100" dir="2700000" algn="tl" rotWithShape="0">
                    <a:prstClr val="black">
                      <a:alpha val="40000"/>
                    </a:prstClr>
                  </a:outerShdw>
                </a:effectLst>
              </a:rPr>
              <a:t> </a:t>
            </a:r>
          </a:p>
        </p:txBody>
      </p:sp>
    </p:spTree>
    <p:extLst>
      <p:ext uri="{BB962C8B-B14F-4D97-AF65-F5344CB8AC3E}">
        <p14:creationId xmlns:p14="http://schemas.microsoft.com/office/powerpoint/2010/main" val="20669312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7" dur="500"/>
                                        <p:tgtEl>
                                          <p:spTgt spid="7">
                                            <p:graphicEl>
                                              <a:chart seriesIdx="1" categoryIdx="-4" bldStep="series"/>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1000"/>
                                        <p:tgtEl>
                                          <p:spTgt spid="1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P spid="32" grpId="0"/>
      <p:bldP spid="34" grpId="0"/>
      <p:bldP spid="14" grpId="0" animBg="1"/>
      <p:bldP spid="17" grpId="0" animBg="1"/>
      <p:bldP spid="6" grpId="0" animBg="1"/>
      <p:bldP spid="8" grpId="0" animBg="1"/>
      <p:bldP spid="11" grpId="0" animBg="1"/>
      <p:bldP spid="13" grpId="0" animBg="1"/>
      <p:bldP spid="19" grpId="0" animBg="1"/>
      <p:bldP spid="21"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0A36-F5A0-D30A-9555-4AB7627EC8FE}"/>
              </a:ext>
            </a:extLst>
          </p:cNvPr>
          <p:cNvSpPr>
            <a:spLocks noGrp="1"/>
          </p:cNvSpPr>
          <p:nvPr>
            <p:ph type="title"/>
          </p:nvPr>
        </p:nvSpPr>
        <p:spPr>
          <a:xfrm>
            <a:off x="838200" y="365125"/>
            <a:ext cx="10999304" cy="1325563"/>
          </a:xfrm>
        </p:spPr>
        <p:txBody>
          <a:bodyPr>
            <a:normAutofit/>
          </a:bodyPr>
          <a:lstStyle/>
          <a:p>
            <a:r>
              <a:rPr lang="en-US" sz="4000" dirty="0"/>
              <a:t>Why Does Medicare Have These “Gaps”?</a:t>
            </a:r>
          </a:p>
        </p:txBody>
      </p:sp>
      <p:sp>
        <p:nvSpPr>
          <p:cNvPr id="16" name="Freeform 15">
            <a:extLst>
              <a:ext uri="{FF2B5EF4-FFF2-40B4-BE49-F238E27FC236}">
                <a16:creationId xmlns:a16="http://schemas.microsoft.com/office/drawing/2014/main" id="{1B1FA270-CB71-CE77-F43E-75EA8671F4A5}"/>
              </a:ext>
            </a:extLst>
          </p:cNvPr>
          <p:cNvSpPr/>
          <p:nvPr/>
        </p:nvSpPr>
        <p:spPr>
          <a:xfrm>
            <a:off x="3179134" y="1827328"/>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defTabSz="977900">
              <a:lnSpc>
                <a:spcPct val="90000"/>
              </a:lnSpc>
              <a:spcBef>
                <a:spcPct val="0"/>
              </a:spcBef>
              <a:spcAft>
                <a:spcPct val="15000"/>
              </a:spcAft>
            </a:pPr>
            <a:r>
              <a:rPr lang="en-US" sz="2400" dirty="0"/>
              <a:t>“We don’t have to worry about unleashing a stampede for free leg amputations or free liver transplants.” (</a:t>
            </a:r>
            <a:r>
              <a:rPr lang="en-US" sz="2400" dirty="0" err="1"/>
              <a:t>McCanne</a:t>
            </a:r>
            <a:r>
              <a:rPr lang="en-US" sz="2400" dirty="0"/>
              <a:t>)</a:t>
            </a:r>
          </a:p>
        </p:txBody>
      </p:sp>
      <p:sp>
        <p:nvSpPr>
          <p:cNvPr id="17" name="Freeform 16">
            <a:extLst>
              <a:ext uri="{FF2B5EF4-FFF2-40B4-BE49-F238E27FC236}">
                <a16:creationId xmlns:a16="http://schemas.microsoft.com/office/drawing/2014/main" id="{CB66A102-8BD7-E03D-50C3-D92CDF85AD7F}"/>
              </a:ext>
            </a:extLst>
          </p:cNvPr>
          <p:cNvSpPr/>
          <p:nvPr/>
        </p:nvSpPr>
        <p:spPr>
          <a:xfrm>
            <a:off x="633031" y="1692727"/>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lvl="0" algn="ctr" defTabSz="1066800">
              <a:lnSpc>
                <a:spcPct val="90000"/>
              </a:lnSpc>
              <a:spcBef>
                <a:spcPct val="0"/>
              </a:spcBef>
            </a:pPr>
            <a:r>
              <a:rPr lang="en-US" sz="2400" b="1" spc="-100" dirty="0">
                <a:effectLst>
                  <a:outerShdw blurRad="50800" dist="38100" dir="2700000" algn="tl" rotWithShape="0">
                    <a:prstClr val="black">
                      <a:alpha val="40000"/>
                    </a:prstClr>
                  </a:outerShdw>
                </a:effectLst>
              </a:rPr>
              <a:t>“The Moral Hazard” vs </a:t>
            </a:r>
          </a:p>
          <a:p>
            <a:pPr marL="0" lvl="0" indent="0" algn="ctr" defTabSz="1066800">
              <a:lnSpc>
                <a:spcPct val="90000"/>
              </a:lnSpc>
              <a:spcBef>
                <a:spcPct val="0"/>
              </a:spcBef>
              <a:buNone/>
            </a:pPr>
            <a:r>
              <a:rPr lang="en-US" sz="2400" b="1" spc="-100" dirty="0">
                <a:effectLst>
                  <a:outerShdw blurRad="50800" dist="38100" dir="2700000" algn="tl" rotWithShape="0">
                    <a:prstClr val="black">
                      <a:alpha val="40000"/>
                    </a:prstClr>
                  </a:outerShdw>
                </a:effectLst>
              </a:rPr>
              <a:t>“Skin in the Game”</a:t>
            </a:r>
            <a:endParaRPr lang="en-US" sz="2400" b="1" kern="1200" spc="-100" dirty="0">
              <a:effectLst>
                <a:outerShdw blurRad="50800" dist="38100" dir="2700000" algn="tl" rotWithShape="0">
                  <a:prstClr val="black">
                    <a:alpha val="40000"/>
                  </a:prstClr>
                </a:outerShdw>
              </a:effectLst>
            </a:endParaRPr>
          </a:p>
        </p:txBody>
      </p:sp>
      <p:sp>
        <p:nvSpPr>
          <p:cNvPr id="3" name="Text Placeholder 2">
            <a:extLst>
              <a:ext uri="{FF2B5EF4-FFF2-40B4-BE49-F238E27FC236}">
                <a16:creationId xmlns:a16="http://schemas.microsoft.com/office/drawing/2014/main" id="{6C29B54B-D3B7-07B2-5725-BFE60A8F3FDA}"/>
              </a:ext>
            </a:extLst>
          </p:cNvPr>
          <p:cNvSpPr>
            <a:spLocks noGrp="1"/>
          </p:cNvSpPr>
          <p:nvPr>
            <p:ph type="body" idx="10"/>
          </p:nvPr>
        </p:nvSpPr>
        <p:spPr/>
        <p:txBody>
          <a:bodyPr/>
          <a:lstStyle/>
          <a:p>
            <a:pPr>
              <a:lnSpc>
                <a:spcPct val="100000"/>
              </a:lnSpc>
              <a:spcBef>
                <a:spcPts val="0"/>
              </a:spcBef>
            </a:pPr>
            <a:r>
              <a:rPr lang="en-US" dirty="0"/>
              <a:t>Nyman, J. </a:t>
            </a:r>
            <a:r>
              <a:rPr lang="en-US" dirty="0" err="1"/>
              <a:t>Jnl</a:t>
            </a:r>
            <a:r>
              <a:rPr lang="en-US" dirty="0"/>
              <a:t> Health Polit Policy Law (2007) 32 (5): 759–783. https://</a:t>
            </a:r>
            <a:r>
              <a:rPr lang="en-US" dirty="0" err="1"/>
              <a:t>doi.org</a:t>
            </a:r>
            <a:r>
              <a:rPr lang="en-US" dirty="0"/>
              <a:t>/10.1215/03616878-2007-029</a:t>
            </a:r>
          </a:p>
          <a:p>
            <a:pPr>
              <a:lnSpc>
                <a:spcPct val="100000"/>
              </a:lnSpc>
              <a:spcBef>
                <a:spcPts val="0"/>
              </a:spcBef>
            </a:pPr>
            <a:r>
              <a:rPr lang="en-US" dirty="0"/>
              <a:t>https://</a:t>
            </a:r>
            <a:r>
              <a:rPr lang="en-US" dirty="0" err="1"/>
              <a:t>pnhp.org</a:t>
            </a:r>
            <a:r>
              <a:rPr lang="en-US" dirty="0"/>
              <a:t>/news/urgent-message-reprising-john-</a:t>
            </a:r>
            <a:r>
              <a:rPr lang="en-US" dirty="0" err="1"/>
              <a:t>nymans</a:t>
            </a:r>
            <a:r>
              <a:rPr lang="en-US" dirty="0"/>
              <a:t>-new-theory-of-moral-hazard/</a:t>
            </a:r>
          </a:p>
          <a:p>
            <a:pPr>
              <a:lnSpc>
                <a:spcPct val="100000"/>
              </a:lnSpc>
              <a:spcBef>
                <a:spcPts val="0"/>
              </a:spcBef>
            </a:pPr>
            <a:r>
              <a:rPr lang="en-US" dirty="0"/>
              <a:t>Hartmann, Thom. The Hidden History of American Healthcare. 2021. Pg 9</a:t>
            </a:r>
          </a:p>
        </p:txBody>
      </p:sp>
    </p:spTree>
    <p:extLst>
      <p:ext uri="{BB962C8B-B14F-4D97-AF65-F5344CB8AC3E}">
        <p14:creationId xmlns:p14="http://schemas.microsoft.com/office/powerpoint/2010/main" val="12406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D697-3D6E-C70B-1347-BDD5D8647542}"/>
              </a:ext>
            </a:extLst>
          </p:cNvPr>
          <p:cNvSpPr>
            <a:spLocks noGrp="1"/>
          </p:cNvSpPr>
          <p:nvPr>
            <p:ph type="title"/>
          </p:nvPr>
        </p:nvSpPr>
        <p:spPr/>
        <p:txBody>
          <a:bodyPr/>
          <a:lstStyle/>
          <a:p>
            <a:r>
              <a:rPr lang="en-US" dirty="0"/>
              <a:t>The Failure of “Skin in the Game”</a:t>
            </a:r>
          </a:p>
        </p:txBody>
      </p:sp>
      <p:sp>
        <p:nvSpPr>
          <p:cNvPr id="3" name="Text Placeholder 2">
            <a:extLst>
              <a:ext uri="{FF2B5EF4-FFF2-40B4-BE49-F238E27FC236}">
                <a16:creationId xmlns:a16="http://schemas.microsoft.com/office/drawing/2014/main" id="{C7F9C105-26A0-7451-45C9-42AA8398D646}"/>
              </a:ext>
            </a:extLst>
          </p:cNvPr>
          <p:cNvSpPr>
            <a:spLocks noGrp="1"/>
          </p:cNvSpPr>
          <p:nvPr>
            <p:ph type="body" idx="10"/>
          </p:nvPr>
        </p:nvSpPr>
        <p:spPr/>
        <p:txBody>
          <a:bodyPr/>
          <a:lstStyle/>
          <a:p>
            <a:r>
              <a:rPr lang="en-US" dirty="0"/>
              <a:t>https://</a:t>
            </a:r>
            <a:r>
              <a:rPr lang="en-US" dirty="0" err="1"/>
              <a:t>morningconsult.com</a:t>
            </a:r>
            <a:r>
              <a:rPr lang="en-US" dirty="0"/>
              <a:t>/2023/03/08/affordable-care-act-polling-data/ Accessed March 20 2023</a:t>
            </a:r>
          </a:p>
        </p:txBody>
      </p:sp>
      <p:graphicFrame>
        <p:nvGraphicFramePr>
          <p:cNvPr id="5" name="Chart 4">
            <a:extLst>
              <a:ext uri="{FF2B5EF4-FFF2-40B4-BE49-F238E27FC236}">
                <a16:creationId xmlns:a16="http://schemas.microsoft.com/office/drawing/2014/main" id="{CE2DC07B-54AB-9308-BA96-C9FD78A3FC48}"/>
              </a:ext>
            </a:extLst>
          </p:cNvPr>
          <p:cNvGraphicFramePr/>
          <p:nvPr>
            <p:extLst>
              <p:ext uri="{D42A27DB-BD31-4B8C-83A1-F6EECF244321}">
                <p14:modId xmlns:p14="http://schemas.microsoft.com/office/powerpoint/2010/main" val="1497754159"/>
              </p:ext>
            </p:extLst>
          </p:nvPr>
        </p:nvGraphicFramePr>
        <p:xfrm>
          <a:off x="371062" y="1391479"/>
          <a:ext cx="10982738" cy="455212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2067F07-7D47-CCAC-F03C-E2639DB74B08}"/>
              </a:ext>
            </a:extLst>
          </p:cNvPr>
          <p:cNvSpPr txBox="1"/>
          <p:nvPr/>
        </p:nvSpPr>
        <p:spPr>
          <a:xfrm>
            <a:off x="573193" y="2075001"/>
            <a:ext cx="2008883" cy="1015663"/>
          </a:xfrm>
          <a:prstGeom prst="rect">
            <a:avLst/>
          </a:prstGeom>
          <a:noFill/>
        </p:spPr>
        <p:txBody>
          <a:bodyPr wrap="square" rtlCol="0">
            <a:spAutoFit/>
          </a:bodyPr>
          <a:lstStyle/>
          <a:p>
            <a:pPr>
              <a:spcAft>
                <a:spcPts val="1200"/>
              </a:spcAft>
            </a:pPr>
            <a:r>
              <a:rPr lang="en-US" sz="2000" dirty="0">
                <a:solidFill>
                  <a:schemeClr val="bg1"/>
                </a:solidFill>
              </a:rPr>
              <a:t>US adults who would pay out-of-pocket</a:t>
            </a:r>
          </a:p>
        </p:txBody>
      </p:sp>
      <p:sp>
        <p:nvSpPr>
          <p:cNvPr id="7" name="Rectangle 6">
            <a:extLst>
              <a:ext uri="{FF2B5EF4-FFF2-40B4-BE49-F238E27FC236}">
                <a16:creationId xmlns:a16="http://schemas.microsoft.com/office/drawing/2014/main" id="{282BF4A2-1427-9A59-DF11-8D0F0C248670}"/>
              </a:ext>
            </a:extLst>
          </p:cNvPr>
          <p:cNvSpPr/>
          <p:nvPr/>
        </p:nvSpPr>
        <p:spPr>
          <a:xfrm>
            <a:off x="672272" y="4056423"/>
            <a:ext cx="232226" cy="23222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6B3574-C31E-1DAE-5F2D-E5CFACA9CB79}"/>
              </a:ext>
            </a:extLst>
          </p:cNvPr>
          <p:cNvSpPr/>
          <p:nvPr/>
        </p:nvSpPr>
        <p:spPr>
          <a:xfrm>
            <a:off x="672272" y="3652875"/>
            <a:ext cx="232226" cy="232226"/>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587C76-3569-A9BE-BB67-60563A42001B}"/>
              </a:ext>
            </a:extLst>
          </p:cNvPr>
          <p:cNvSpPr/>
          <p:nvPr/>
        </p:nvSpPr>
        <p:spPr>
          <a:xfrm>
            <a:off x="672272" y="3249327"/>
            <a:ext cx="232226" cy="2322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10">
            <a:extLst>
              <a:ext uri="{FF2B5EF4-FFF2-40B4-BE49-F238E27FC236}">
                <a16:creationId xmlns:a16="http://schemas.microsoft.com/office/drawing/2014/main" id="{7006A688-9DA4-6C7C-5229-2CACAB7073E1}"/>
              </a:ext>
            </a:extLst>
          </p:cNvPr>
          <p:cNvGraphicFramePr>
            <a:graphicFrameLocks noGrp="1"/>
          </p:cNvGraphicFramePr>
          <p:nvPr>
            <p:extLst>
              <p:ext uri="{D42A27DB-BD31-4B8C-83A1-F6EECF244321}">
                <p14:modId xmlns:p14="http://schemas.microsoft.com/office/powerpoint/2010/main" val="4154899677"/>
              </p:ext>
            </p:extLst>
          </p:nvPr>
        </p:nvGraphicFramePr>
        <p:xfrm>
          <a:off x="904498" y="3169414"/>
          <a:ext cx="1731478" cy="1188720"/>
        </p:xfrm>
        <a:graphic>
          <a:graphicData uri="http://schemas.openxmlformats.org/drawingml/2006/table">
            <a:tbl>
              <a:tblPr>
                <a:tableStyleId>{5C22544A-7EE6-4342-B048-85BDC9FD1C3A}</a:tableStyleId>
              </a:tblPr>
              <a:tblGrid>
                <a:gridCol w="1731478">
                  <a:extLst>
                    <a:ext uri="{9D8B030D-6E8A-4147-A177-3AD203B41FA5}">
                      <a16:colId xmlns:a16="http://schemas.microsoft.com/office/drawing/2014/main" val="3777065417"/>
                    </a:ext>
                  </a:extLst>
                </a:gridCol>
              </a:tblGrid>
              <a:tr h="370840">
                <a:tc>
                  <a:txBody>
                    <a:bodyPr/>
                    <a:lstStyle/>
                    <a:p>
                      <a:pPr algn="l"/>
                      <a:r>
                        <a:rPr lang="en-US" sz="2000" dirty="0">
                          <a:solidFill>
                            <a:schemeClr val="bg1"/>
                          </a:solidFill>
                        </a:rPr>
                        <a:t>Wouldn’t Pay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8570784"/>
                  </a:ext>
                </a:extLst>
              </a:tr>
              <a:tr h="370840">
                <a:tc>
                  <a:txBody>
                    <a:bodyPr/>
                    <a:lstStyle/>
                    <a:p>
                      <a:pPr algn="l"/>
                      <a:r>
                        <a:rPr lang="en-US" sz="2000" dirty="0">
                          <a:solidFill>
                            <a:schemeClr val="bg1"/>
                          </a:solidFill>
                        </a:rPr>
                        <a:t>Don’t Know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0378860"/>
                  </a:ext>
                </a:extLst>
              </a:tr>
              <a:tr h="370840">
                <a:tc>
                  <a:txBody>
                    <a:bodyPr/>
                    <a:lstStyle/>
                    <a:p>
                      <a:pPr algn="l"/>
                      <a:r>
                        <a:rPr lang="en-US" sz="2000" dirty="0">
                          <a:solidFill>
                            <a:schemeClr val="bg1"/>
                          </a:solidFill>
                        </a:rPr>
                        <a:t>Would Pay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0309140"/>
                  </a:ext>
                </a:extLst>
              </a:tr>
            </a:tbl>
          </a:graphicData>
        </a:graphic>
      </p:graphicFrame>
    </p:spTree>
    <p:extLst>
      <p:ext uri="{BB962C8B-B14F-4D97-AF65-F5344CB8AC3E}">
        <p14:creationId xmlns:p14="http://schemas.microsoft.com/office/powerpoint/2010/main" val="163147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2" dur="500"/>
                                        <p:tgtEl>
                                          <p:spTgt spid="5">
                                            <p:graphicEl>
                                              <a:chart seriesIdx="-4" categoryIdx="0" bldStep="category"/>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5" dur="500"/>
                                        <p:tgtEl>
                                          <p:spTgt spid="5">
                                            <p:graphicEl>
                                              <a:chart seriesIdx="-4" categoryIdx="1"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18" dur="500"/>
                                        <p:tgtEl>
                                          <p:spTgt spid="5">
                                            <p:graphicEl>
                                              <a:chart seriesIdx="-4" categoryIdx="2" bldStep="category"/>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21" dur="500"/>
                                        <p:tgtEl>
                                          <p:spTgt spid="5">
                                            <p:graphicEl>
                                              <a:chart seriesIdx="-4" categoryIdx="3" bldStep="category"/>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24" dur="500"/>
                                        <p:tgtEl>
                                          <p:spTgt spid="5">
                                            <p:graphicEl>
                                              <a:chart seriesIdx="-4" categoryIdx="4" bldStep="category"/>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27" dur="500"/>
                                        <p:tgtEl>
                                          <p:spTgt spid="5">
                                            <p:graphicEl>
                                              <a:chart seriesIdx="-4" categoryIdx="5" bldStep="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30" dur="500"/>
                                        <p:tgtEl>
                                          <p:spTgt spid="5">
                                            <p:graphicEl>
                                              <a:chart seriesIdx="-4" categoryIdx="6"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0A36-F5A0-D30A-9555-4AB7627EC8FE}"/>
              </a:ext>
            </a:extLst>
          </p:cNvPr>
          <p:cNvSpPr>
            <a:spLocks noGrp="1"/>
          </p:cNvSpPr>
          <p:nvPr>
            <p:ph type="title"/>
          </p:nvPr>
        </p:nvSpPr>
        <p:spPr>
          <a:xfrm>
            <a:off x="838200" y="365125"/>
            <a:ext cx="10999304" cy="1325563"/>
          </a:xfrm>
        </p:spPr>
        <p:txBody>
          <a:bodyPr>
            <a:normAutofit/>
          </a:bodyPr>
          <a:lstStyle/>
          <a:p>
            <a:r>
              <a:rPr lang="en-US" sz="4000" dirty="0"/>
              <a:t>Why Does Medicare Have These “Gaps”?</a:t>
            </a:r>
          </a:p>
        </p:txBody>
      </p:sp>
      <p:sp>
        <p:nvSpPr>
          <p:cNvPr id="16" name="Freeform 15">
            <a:extLst>
              <a:ext uri="{FF2B5EF4-FFF2-40B4-BE49-F238E27FC236}">
                <a16:creationId xmlns:a16="http://schemas.microsoft.com/office/drawing/2014/main" id="{1B1FA270-CB71-CE77-F43E-75EA8671F4A5}"/>
              </a:ext>
            </a:extLst>
          </p:cNvPr>
          <p:cNvSpPr/>
          <p:nvPr/>
        </p:nvSpPr>
        <p:spPr>
          <a:xfrm>
            <a:off x="3179134" y="1827328"/>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defTabSz="977900">
              <a:lnSpc>
                <a:spcPct val="90000"/>
              </a:lnSpc>
              <a:spcBef>
                <a:spcPct val="0"/>
              </a:spcBef>
              <a:spcAft>
                <a:spcPct val="15000"/>
              </a:spcAft>
            </a:pPr>
            <a:r>
              <a:rPr lang="en-US" sz="2400" dirty="0"/>
              <a:t>“We don’t have to worry about unleashing a stampede for free leg amputations or free liver transplants.” (</a:t>
            </a:r>
            <a:r>
              <a:rPr lang="en-US" sz="2400" dirty="0" err="1"/>
              <a:t>McCanne</a:t>
            </a:r>
            <a:r>
              <a:rPr lang="en-US" sz="2400" dirty="0"/>
              <a:t>)</a:t>
            </a:r>
          </a:p>
        </p:txBody>
      </p:sp>
      <p:sp>
        <p:nvSpPr>
          <p:cNvPr id="17" name="Freeform 16">
            <a:extLst>
              <a:ext uri="{FF2B5EF4-FFF2-40B4-BE49-F238E27FC236}">
                <a16:creationId xmlns:a16="http://schemas.microsoft.com/office/drawing/2014/main" id="{CB66A102-8BD7-E03D-50C3-D92CDF85AD7F}"/>
              </a:ext>
            </a:extLst>
          </p:cNvPr>
          <p:cNvSpPr/>
          <p:nvPr/>
        </p:nvSpPr>
        <p:spPr>
          <a:xfrm>
            <a:off x="633031" y="1692727"/>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lvl="0" algn="ctr" defTabSz="1066800">
              <a:lnSpc>
                <a:spcPct val="90000"/>
              </a:lnSpc>
              <a:spcBef>
                <a:spcPct val="0"/>
              </a:spcBef>
            </a:pPr>
            <a:r>
              <a:rPr lang="en-US" sz="2400" b="1" spc="-100" dirty="0">
                <a:effectLst>
                  <a:outerShdw blurRad="50800" dist="38100" dir="2700000" algn="tl" rotWithShape="0">
                    <a:prstClr val="black">
                      <a:alpha val="40000"/>
                    </a:prstClr>
                  </a:outerShdw>
                </a:effectLst>
              </a:rPr>
              <a:t>“The Moral Hazard” vs </a:t>
            </a:r>
          </a:p>
          <a:p>
            <a:pPr lvl="0" algn="ctr" defTabSz="1066800">
              <a:lnSpc>
                <a:spcPct val="90000"/>
              </a:lnSpc>
              <a:spcBef>
                <a:spcPct val="0"/>
              </a:spcBef>
            </a:pPr>
            <a:r>
              <a:rPr lang="en-US" sz="2400" b="1" spc="-100" dirty="0">
                <a:effectLst>
                  <a:outerShdw blurRad="50800" dist="38100" dir="2700000" algn="tl" rotWithShape="0">
                    <a:prstClr val="black">
                      <a:alpha val="40000"/>
                    </a:prstClr>
                  </a:outerShdw>
                </a:effectLst>
              </a:rPr>
              <a:t>“Skin in the Game”</a:t>
            </a:r>
          </a:p>
        </p:txBody>
      </p:sp>
      <p:sp>
        <p:nvSpPr>
          <p:cNvPr id="18" name="Freeform 17">
            <a:extLst>
              <a:ext uri="{FF2B5EF4-FFF2-40B4-BE49-F238E27FC236}">
                <a16:creationId xmlns:a16="http://schemas.microsoft.com/office/drawing/2014/main" id="{C80E2D76-8912-9C7A-D5A3-E87B26818095}"/>
              </a:ext>
            </a:extLst>
          </p:cNvPr>
          <p:cNvSpPr/>
          <p:nvPr/>
        </p:nvSpPr>
        <p:spPr>
          <a:xfrm>
            <a:off x="3179134" y="3240640"/>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defTabSz="977900">
              <a:lnSpc>
                <a:spcPct val="90000"/>
              </a:lnSpc>
              <a:spcBef>
                <a:spcPct val="0"/>
              </a:spcBef>
              <a:spcAft>
                <a:spcPct val="15000"/>
              </a:spcAft>
            </a:pPr>
            <a:r>
              <a:rPr lang="en-US" sz="2400" dirty="0"/>
              <a:t>Ensure a market for commercial insurance companies (and their support) by limiting the value of Medicare</a:t>
            </a:r>
          </a:p>
        </p:txBody>
      </p:sp>
      <p:sp>
        <p:nvSpPr>
          <p:cNvPr id="19" name="Freeform 18">
            <a:extLst>
              <a:ext uri="{FF2B5EF4-FFF2-40B4-BE49-F238E27FC236}">
                <a16:creationId xmlns:a16="http://schemas.microsoft.com/office/drawing/2014/main" id="{3FE32B1D-ECBD-289E-9F83-FB39F56127B1}"/>
              </a:ext>
            </a:extLst>
          </p:cNvPr>
          <p:cNvSpPr/>
          <p:nvPr/>
        </p:nvSpPr>
        <p:spPr>
          <a:xfrm>
            <a:off x="633031" y="3106038"/>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marL="0" lvl="0" indent="0" algn="ctr" defTabSz="1066800">
              <a:lnSpc>
                <a:spcPct val="90000"/>
              </a:lnSpc>
              <a:spcBef>
                <a:spcPct val="0"/>
              </a:spcBef>
              <a:buNone/>
            </a:pPr>
            <a:r>
              <a:rPr lang="en-US" sz="2400" b="1" dirty="0" err="1">
                <a:effectLst>
                  <a:outerShdw blurRad="50800" dist="38100" dir="2700000" algn="tl" rotWithShape="0">
                    <a:prstClr val="black">
                      <a:alpha val="40000"/>
                    </a:prstClr>
                  </a:outerShdw>
                </a:effectLst>
              </a:rPr>
              <a:t>Crreate</a:t>
            </a:r>
            <a:r>
              <a:rPr lang="en-US" sz="2400" b="1" dirty="0">
                <a:effectLst>
                  <a:outerShdw blurRad="50800" dist="38100" dir="2700000" algn="tl" rotWithShape="0">
                    <a:prstClr val="black">
                      <a:alpha val="40000"/>
                    </a:prstClr>
                  </a:outerShdw>
                </a:effectLst>
              </a:rPr>
              <a:t> a niche </a:t>
            </a:r>
          </a:p>
          <a:p>
            <a:pPr marL="0" lvl="0" indent="0" algn="ctr" defTabSz="1066800">
              <a:lnSpc>
                <a:spcPct val="90000"/>
              </a:lnSpc>
              <a:spcBef>
                <a:spcPct val="0"/>
              </a:spcBef>
              <a:buNone/>
            </a:pPr>
            <a:r>
              <a:rPr lang="en-US" sz="2400" b="1" dirty="0">
                <a:effectLst>
                  <a:outerShdw blurRad="50800" dist="38100" dir="2700000" algn="tl" rotWithShape="0">
                    <a:prstClr val="black">
                      <a:alpha val="40000"/>
                    </a:prstClr>
                  </a:outerShdw>
                </a:effectLst>
              </a:rPr>
              <a:t>for commercial insurance</a:t>
            </a:r>
            <a:endParaRPr lang="en-US" sz="2400" b="1" kern="1200" dirty="0">
              <a:effectLst>
                <a:outerShdw blurRad="50800" dist="38100" dir="2700000" algn="tl" rotWithShape="0">
                  <a:prstClr val="black">
                    <a:alpha val="40000"/>
                  </a:prstClr>
                </a:outerShdw>
              </a:effectLst>
            </a:endParaRPr>
          </a:p>
        </p:txBody>
      </p:sp>
      <p:sp>
        <p:nvSpPr>
          <p:cNvPr id="20" name="Freeform 19">
            <a:extLst>
              <a:ext uri="{FF2B5EF4-FFF2-40B4-BE49-F238E27FC236}">
                <a16:creationId xmlns:a16="http://schemas.microsoft.com/office/drawing/2014/main" id="{0141D285-720D-6829-5CA2-8C966DCA5886}"/>
              </a:ext>
            </a:extLst>
          </p:cNvPr>
          <p:cNvSpPr/>
          <p:nvPr/>
        </p:nvSpPr>
        <p:spPr>
          <a:xfrm>
            <a:off x="3179134" y="4653950"/>
            <a:ext cx="8316181" cy="1076809"/>
          </a:xfrm>
          <a:custGeom>
            <a:avLst/>
            <a:gdLst>
              <a:gd name="connsiteX0" fmla="*/ 179472 w 1076808"/>
              <a:gd name="connsiteY0" fmla="*/ 0 h 6727863"/>
              <a:gd name="connsiteX1" fmla="*/ 897336 w 1076808"/>
              <a:gd name="connsiteY1" fmla="*/ 0 h 6727863"/>
              <a:gd name="connsiteX2" fmla="*/ 1076808 w 1076808"/>
              <a:gd name="connsiteY2" fmla="*/ 179472 h 6727863"/>
              <a:gd name="connsiteX3" fmla="*/ 1076808 w 1076808"/>
              <a:gd name="connsiteY3" fmla="*/ 6727863 h 6727863"/>
              <a:gd name="connsiteX4" fmla="*/ 1076808 w 1076808"/>
              <a:gd name="connsiteY4" fmla="*/ 6727863 h 6727863"/>
              <a:gd name="connsiteX5" fmla="*/ 0 w 1076808"/>
              <a:gd name="connsiteY5" fmla="*/ 6727863 h 6727863"/>
              <a:gd name="connsiteX6" fmla="*/ 0 w 1076808"/>
              <a:gd name="connsiteY6" fmla="*/ 6727863 h 6727863"/>
              <a:gd name="connsiteX7" fmla="*/ 0 w 1076808"/>
              <a:gd name="connsiteY7" fmla="*/ 179472 h 6727863"/>
              <a:gd name="connsiteX8" fmla="*/ 179472 w 1076808"/>
              <a:gd name="connsiteY8" fmla="*/ 0 h 67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808" h="6727863">
                <a:moveTo>
                  <a:pt x="1076808" y="1121338"/>
                </a:moveTo>
                <a:lnTo>
                  <a:pt x="1076808" y="5606525"/>
                </a:lnTo>
                <a:cubicBezTo>
                  <a:pt x="1076808" y="6225824"/>
                  <a:pt x="1063947" y="6727860"/>
                  <a:pt x="1048083" y="6727860"/>
                </a:cubicBezTo>
                <a:lnTo>
                  <a:pt x="0" y="6727860"/>
                </a:lnTo>
                <a:lnTo>
                  <a:pt x="0" y="6727860"/>
                </a:lnTo>
                <a:lnTo>
                  <a:pt x="0" y="3"/>
                </a:lnTo>
                <a:lnTo>
                  <a:pt x="0" y="3"/>
                </a:lnTo>
                <a:lnTo>
                  <a:pt x="1048083" y="3"/>
                </a:lnTo>
                <a:cubicBezTo>
                  <a:pt x="1063947" y="3"/>
                  <a:pt x="1076808" y="502039"/>
                  <a:pt x="1076808" y="1121338"/>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320" tIns="0" rIns="136385" bIns="0" numCol="1" spcCol="1270" anchor="ctr" anchorCtr="0">
            <a:noAutofit/>
          </a:bodyPr>
          <a:lstStyle/>
          <a:p>
            <a:pPr marL="0" lvl="1" algn="l" defTabSz="977900">
              <a:lnSpc>
                <a:spcPct val="90000"/>
              </a:lnSpc>
              <a:spcBef>
                <a:spcPct val="0"/>
              </a:spcBef>
              <a:spcAft>
                <a:spcPct val="15000"/>
              </a:spcAft>
            </a:pPr>
            <a:r>
              <a:rPr lang="en-US" sz="2400" kern="1200"/>
              <a:t>“A 20% copay guaranteed that poor Black people would avoid medical care.” (Hartmann)</a:t>
            </a:r>
            <a:endParaRPr lang="en-US" sz="2400" kern="1200" dirty="0"/>
          </a:p>
        </p:txBody>
      </p:sp>
      <p:sp>
        <p:nvSpPr>
          <p:cNvPr id="21" name="Freeform 20">
            <a:extLst>
              <a:ext uri="{FF2B5EF4-FFF2-40B4-BE49-F238E27FC236}">
                <a16:creationId xmlns:a16="http://schemas.microsoft.com/office/drawing/2014/main" id="{A7A9EC9A-E73F-0D78-9357-A2DCE656201A}"/>
              </a:ext>
            </a:extLst>
          </p:cNvPr>
          <p:cNvSpPr/>
          <p:nvPr/>
        </p:nvSpPr>
        <p:spPr>
          <a:xfrm>
            <a:off x="633031" y="4519349"/>
            <a:ext cx="2673695" cy="1346010"/>
          </a:xfrm>
          <a:custGeom>
            <a:avLst/>
            <a:gdLst>
              <a:gd name="connsiteX0" fmla="*/ 0 w 3784423"/>
              <a:gd name="connsiteY0" fmla="*/ 224339 h 1346010"/>
              <a:gd name="connsiteX1" fmla="*/ 224339 w 3784423"/>
              <a:gd name="connsiteY1" fmla="*/ 0 h 1346010"/>
              <a:gd name="connsiteX2" fmla="*/ 3560084 w 3784423"/>
              <a:gd name="connsiteY2" fmla="*/ 0 h 1346010"/>
              <a:gd name="connsiteX3" fmla="*/ 3784423 w 3784423"/>
              <a:gd name="connsiteY3" fmla="*/ 224339 h 1346010"/>
              <a:gd name="connsiteX4" fmla="*/ 3784423 w 3784423"/>
              <a:gd name="connsiteY4" fmla="*/ 1121671 h 1346010"/>
              <a:gd name="connsiteX5" fmla="*/ 3560084 w 3784423"/>
              <a:gd name="connsiteY5" fmla="*/ 1346010 h 1346010"/>
              <a:gd name="connsiteX6" fmla="*/ 224339 w 3784423"/>
              <a:gd name="connsiteY6" fmla="*/ 1346010 h 1346010"/>
              <a:gd name="connsiteX7" fmla="*/ 0 w 3784423"/>
              <a:gd name="connsiteY7" fmla="*/ 1121671 h 1346010"/>
              <a:gd name="connsiteX8" fmla="*/ 0 w 3784423"/>
              <a:gd name="connsiteY8" fmla="*/ 224339 h 13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4423" h="1346010">
                <a:moveTo>
                  <a:pt x="0" y="224339"/>
                </a:moveTo>
                <a:cubicBezTo>
                  <a:pt x="0" y="100440"/>
                  <a:pt x="100440" y="0"/>
                  <a:pt x="224339" y="0"/>
                </a:cubicBezTo>
                <a:lnTo>
                  <a:pt x="3560084" y="0"/>
                </a:lnTo>
                <a:cubicBezTo>
                  <a:pt x="3683983" y="0"/>
                  <a:pt x="3784423" y="100440"/>
                  <a:pt x="3784423" y="224339"/>
                </a:cubicBezTo>
                <a:lnTo>
                  <a:pt x="3784423" y="1121671"/>
                </a:lnTo>
                <a:cubicBezTo>
                  <a:pt x="3784423" y="1245570"/>
                  <a:pt x="3683983" y="1346010"/>
                  <a:pt x="3560084" y="1346010"/>
                </a:cubicBezTo>
                <a:lnTo>
                  <a:pt x="224339" y="1346010"/>
                </a:lnTo>
                <a:cubicBezTo>
                  <a:pt x="100440" y="1346010"/>
                  <a:pt x="0" y="1245570"/>
                  <a:pt x="0" y="1121671"/>
                </a:cubicBezTo>
                <a:lnTo>
                  <a:pt x="0" y="224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1427" rIns="0" bIns="111427" numCol="1" spcCol="1270" anchor="ctr" anchorCtr="0">
            <a:noAutofit/>
          </a:bodyPr>
          <a:lstStyle/>
          <a:p>
            <a:pPr marL="0" lvl="0" indent="0" algn="ctr" defTabSz="1066800">
              <a:lnSpc>
                <a:spcPct val="90000"/>
              </a:lnSpc>
              <a:spcBef>
                <a:spcPct val="0"/>
              </a:spcBef>
              <a:buNone/>
            </a:pPr>
            <a:r>
              <a:rPr lang="en-US" sz="2400" b="1" kern="1200">
                <a:effectLst>
                  <a:outerShdw blurRad="50800" dist="38100" dir="2700000" algn="tl" rotWithShape="0">
                    <a:prstClr val="black">
                      <a:alpha val="40000"/>
                    </a:prstClr>
                  </a:outerShdw>
                </a:effectLst>
              </a:rPr>
              <a:t>The Southern Strategy </a:t>
            </a:r>
          </a:p>
          <a:p>
            <a:pPr marL="0" lvl="0" indent="0" algn="ctr" defTabSz="1066800">
              <a:lnSpc>
                <a:spcPct val="90000"/>
              </a:lnSpc>
              <a:spcBef>
                <a:spcPct val="0"/>
              </a:spcBef>
              <a:buNone/>
            </a:pPr>
            <a:r>
              <a:rPr lang="en-US" sz="2400" b="1" kern="1200">
                <a:effectLst>
                  <a:outerShdw blurRad="50800" dist="38100" dir="2700000" algn="tl" rotWithShape="0">
                    <a:prstClr val="black">
                      <a:alpha val="40000"/>
                    </a:prstClr>
                  </a:outerShdw>
                </a:effectLst>
              </a:rPr>
              <a:t>(aka Racism)</a:t>
            </a:r>
            <a:endParaRPr lang="en-US" sz="2400" b="1" i="1" kern="1200" dirty="0">
              <a:effectLst>
                <a:outerShdw blurRad="50800" dist="38100" dir="2700000" algn="tl" rotWithShape="0">
                  <a:prstClr val="black">
                    <a:alpha val="40000"/>
                  </a:prstClr>
                </a:outerShdw>
              </a:effectLst>
            </a:endParaRPr>
          </a:p>
        </p:txBody>
      </p:sp>
      <p:sp>
        <p:nvSpPr>
          <p:cNvPr id="3" name="Text Placeholder 2">
            <a:extLst>
              <a:ext uri="{FF2B5EF4-FFF2-40B4-BE49-F238E27FC236}">
                <a16:creationId xmlns:a16="http://schemas.microsoft.com/office/drawing/2014/main" id="{6C29B54B-D3B7-07B2-5725-BFE60A8F3FDA}"/>
              </a:ext>
            </a:extLst>
          </p:cNvPr>
          <p:cNvSpPr>
            <a:spLocks noGrp="1"/>
          </p:cNvSpPr>
          <p:nvPr>
            <p:ph type="body" idx="10"/>
          </p:nvPr>
        </p:nvSpPr>
        <p:spPr/>
        <p:txBody>
          <a:bodyPr/>
          <a:lstStyle/>
          <a:p>
            <a:pPr>
              <a:lnSpc>
                <a:spcPct val="100000"/>
              </a:lnSpc>
              <a:spcBef>
                <a:spcPts val="0"/>
              </a:spcBef>
            </a:pPr>
            <a:r>
              <a:rPr lang="en-US" dirty="0"/>
              <a:t>Nyman, J. </a:t>
            </a:r>
            <a:r>
              <a:rPr lang="en-US" dirty="0" err="1"/>
              <a:t>Jnl</a:t>
            </a:r>
            <a:r>
              <a:rPr lang="en-US" dirty="0"/>
              <a:t> Health Polit Policy Law (2007) 32 (5): 759–783. https://</a:t>
            </a:r>
            <a:r>
              <a:rPr lang="en-US" dirty="0" err="1"/>
              <a:t>doi.org</a:t>
            </a:r>
            <a:r>
              <a:rPr lang="en-US" dirty="0"/>
              <a:t>/10.1215/03616878-2007-029</a:t>
            </a:r>
          </a:p>
          <a:p>
            <a:pPr>
              <a:lnSpc>
                <a:spcPct val="100000"/>
              </a:lnSpc>
              <a:spcBef>
                <a:spcPts val="0"/>
              </a:spcBef>
            </a:pPr>
            <a:r>
              <a:rPr lang="en-US" dirty="0"/>
              <a:t>https://</a:t>
            </a:r>
            <a:r>
              <a:rPr lang="en-US" dirty="0" err="1"/>
              <a:t>pnhp.org</a:t>
            </a:r>
            <a:r>
              <a:rPr lang="en-US" dirty="0"/>
              <a:t>/news/urgent-message-reprising-john-</a:t>
            </a:r>
            <a:r>
              <a:rPr lang="en-US" dirty="0" err="1"/>
              <a:t>nymans</a:t>
            </a:r>
            <a:r>
              <a:rPr lang="en-US" dirty="0"/>
              <a:t>-new-theory-of-moral-hazard/</a:t>
            </a:r>
          </a:p>
          <a:p>
            <a:pPr>
              <a:lnSpc>
                <a:spcPct val="100000"/>
              </a:lnSpc>
              <a:spcBef>
                <a:spcPts val="0"/>
              </a:spcBef>
            </a:pPr>
            <a:r>
              <a:rPr lang="en-US" dirty="0"/>
              <a:t>Hartmann, Thom. The Hidden History of American Healthcare. 2021. Pg 9</a:t>
            </a:r>
          </a:p>
        </p:txBody>
      </p:sp>
    </p:spTree>
    <p:extLst>
      <p:ext uri="{BB962C8B-B14F-4D97-AF65-F5344CB8AC3E}">
        <p14:creationId xmlns:p14="http://schemas.microsoft.com/office/powerpoint/2010/main" val="427138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18" name="Title 17">
            <a:extLst>
              <a:ext uri="{FF2B5EF4-FFF2-40B4-BE49-F238E27FC236}">
                <a16:creationId xmlns:a16="http://schemas.microsoft.com/office/drawing/2014/main" id="{B7120052-95A5-12B0-C5B1-C6B398BAF45C}"/>
              </a:ext>
            </a:extLst>
          </p:cNvPr>
          <p:cNvSpPr>
            <a:spLocks noGrp="1"/>
          </p:cNvSpPr>
          <p:nvPr>
            <p:ph type="title"/>
          </p:nvPr>
        </p:nvSpPr>
        <p:spPr>
          <a:xfrm>
            <a:off x="838199" y="365125"/>
            <a:ext cx="11131063" cy="1325563"/>
          </a:xfrm>
        </p:spPr>
        <p:txBody>
          <a:bodyPr>
            <a:normAutofit/>
          </a:bodyPr>
          <a:lstStyle/>
          <a:p>
            <a:pPr>
              <a:spcAft>
                <a:spcPts val="1200"/>
              </a:spcAft>
            </a:pPr>
            <a:r>
              <a:rPr lang="en-US" sz="2000" dirty="0">
                <a:solidFill>
                  <a:schemeClr val="bg1"/>
                </a:solidFill>
              </a:rPr>
              <a:t>Whatever the reason that Medicare includes copays and deductibles,</a:t>
            </a:r>
            <a:br>
              <a:rPr lang="en-US" sz="2800" dirty="0">
                <a:solidFill>
                  <a:schemeClr val="bg1"/>
                </a:solidFill>
              </a:rPr>
            </a:br>
            <a:r>
              <a:rPr lang="en-US" sz="4000" dirty="0">
                <a:solidFill>
                  <a:schemeClr val="bg1"/>
                </a:solidFill>
              </a:rPr>
              <a:t>The “Gaps” Created a Niche for Profiteering</a:t>
            </a:r>
            <a:endParaRPr lang="en-US" dirty="0"/>
          </a:p>
        </p:txBody>
      </p:sp>
      <p:sp>
        <p:nvSpPr>
          <p:cNvPr id="2" name="Text Placeholder 1">
            <a:extLst>
              <a:ext uri="{FF2B5EF4-FFF2-40B4-BE49-F238E27FC236}">
                <a16:creationId xmlns:a16="http://schemas.microsoft.com/office/drawing/2014/main" id="{C1A11F1B-28C1-84AA-9CB5-84115EF12392}"/>
              </a:ext>
            </a:extLst>
          </p:cNvPr>
          <p:cNvSpPr>
            <a:spLocks noGrp="1"/>
          </p:cNvSpPr>
          <p:nvPr>
            <p:ph type="body" idx="10"/>
          </p:nvPr>
        </p:nvSpPr>
        <p:spPr>
          <a:xfrm>
            <a:off x="0" y="6016753"/>
            <a:ext cx="8523890" cy="841248"/>
          </a:xfrm>
        </p:spPr>
        <p:txBody>
          <a:bodyPr/>
          <a:lstStyle/>
          <a:p>
            <a:pPr>
              <a:lnSpc>
                <a:spcPct val="100000"/>
              </a:lnSpc>
              <a:spcBef>
                <a:spcPts val="0"/>
              </a:spcBef>
            </a:pPr>
            <a:r>
              <a:rPr lang="en-US" dirty="0"/>
              <a:t>2021 data reported by the National Association of Insurance Commissioners at</a:t>
            </a:r>
          </a:p>
          <a:p>
            <a:pPr>
              <a:lnSpc>
                <a:spcPct val="100000"/>
              </a:lnSpc>
              <a:spcBef>
                <a:spcPts val="0"/>
              </a:spcBef>
            </a:pPr>
            <a:r>
              <a:rPr lang="en-US" dirty="0"/>
              <a:t>https://</a:t>
            </a:r>
            <a:r>
              <a:rPr lang="en-US" dirty="0" err="1"/>
              <a:t>content.naic.org</a:t>
            </a:r>
            <a:r>
              <a:rPr lang="en-US" dirty="0"/>
              <a:t>/sites/default/files/2021-Annual-Health-Insurance-Industry-Analysis-Report.pdf Accessed Mar 6 2023</a:t>
            </a:r>
          </a:p>
        </p:txBody>
      </p:sp>
      <p:grpSp>
        <p:nvGrpSpPr>
          <p:cNvPr id="25" name="Group 24">
            <a:extLst>
              <a:ext uri="{FF2B5EF4-FFF2-40B4-BE49-F238E27FC236}">
                <a16:creationId xmlns:a16="http://schemas.microsoft.com/office/drawing/2014/main" id="{4ADAE308-B6CA-E02F-A12F-BC804CCEE401}"/>
              </a:ext>
            </a:extLst>
          </p:cNvPr>
          <p:cNvGrpSpPr/>
          <p:nvPr/>
        </p:nvGrpSpPr>
        <p:grpSpPr>
          <a:xfrm>
            <a:off x="2861333" y="5465385"/>
            <a:ext cx="6607193" cy="523220"/>
            <a:chOff x="3477297" y="5465385"/>
            <a:chExt cx="6607193" cy="523220"/>
          </a:xfrm>
        </p:grpSpPr>
        <p:sp>
          <p:nvSpPr>
            <p:cNvPr id="21" name="TextBox 20">
              <a:extLst>
                <a:ext uri="{FF2B5EF4-FFF2-40B4-BE49-F238E27FC236}">
                  <a16:creationId xmlns:a16="http://schemas.microsoft.com/office/drawing/2014/main" id="{C85FFF13-2F85-4132-571A-7A7084506A2A}"/>
                </a:ext>
              </a:extLst>
            </p:cNvPr>
            <p:cNvSpPr txBox="1"/>
            <p:nvPr/>
          </p:nvSpPr>
          <p:spPr>
            <a:xfrm>
              <a:off x="3752193" y="5465385"/>
              <a:ext cx="2183611" cy="523220"/>
            </a:xfrm>
            <a:prstGeom prst="rect">
              <a:avLst/>
            </a:prstGeom>
            <a:noFill/>
          </p:spPr>
          <p:txBody>
            <a:bodyPr wrap="none" rtlCol="0">
              <a:spAutoFit/>
            </a:bodyPr>
            <a:lstStyle/>
            <a:p>
              <a:pPr>
                <a:spcAft>
                  <a:spcPts val="1200"/>
                </a:spcAft>
              </a:pPr>
              <a:r>
                <a:rPr lang="en-US" sz="2800" dirty="0">
                  <a:solidFill>
                    <a:schemeClr val="bg1"/>
                  </a:solidFill>
                </a:rPr>
                <a:t>Patient Care</a:t>
              </a:r>
            </a:p>
          </p:txBody>
        </p:sp>
        <p:sp>
          <p:nvSpPr>
            <p:cNvPr id="22" name="TextBox 21">
              <a:extLst>
                <a:ext uri="{FF2B5EF4-FFF2-40B4-BE49-F238E27FC236}">
                  <a16:creationId xmlns:a16="http://schemas.microsoft.com/office/drawing/2014/main" id="{9A045F60-B78C-9F25-3AFA-DD9085533297}"/>
                </a:ext>
              </a:extLst>
            </p:cNvPr>
            <p:cNvSpPr txBox="1"/>
            <p:nvPr/>
          </p:nvSpPr>
          <p:spPr>
            <a:xfrm>
              <a:off x="6543136" y="5465385"/>
              <a:ext cx="3541354" cy="523220"/>
            </a:xfrm>
            <a:prstGeom prst="rect">
              <a:avLst/>
            </a:prstGeom>
            <a:noFill/>
          </p:spPr>
          <p:txBody>
            <a:bodyPr wrap="none" rtlCol="0">
              <a:spAutoFit/>
            </a:bodyPr>
            <a:lstStyle/>
            <a:p>
              <a:pPr>
                <a:spcAft>
                  <a:spcPts val="1200"/>
                </a:spcAft>
              </a:pPr>
              <a:r>
                <a:rPr lang="en-US" sz="2800" dirty="0">
                  <a:solidFill>
                    <a:schemeClr val="bg1"/>
                  </a:solidFill>
                </a:rPr>
                <a:t>Overhead </a:t>
              </a:r>
              <a:r>
                <a:rPr lang="en-US" sz="2800" b="1" dirty="0">
                  <a:solidFill>
                    <a:srgbClr val="FFFF00"/>
                  </a:solidFill>
                </a:rPr>
                <a:t>and Profit</a:t>
              </a:r>
            </a:p>
          </p:txBody>
        </p:sp>
        <p:sp>
          <p:nvSpPr>
            <p:cNvPr id="23" name="Rectangle 22">
              <a:extLst>
                <a:ext uri="{FF2B5EF4-FFF2-40B4-BE49-F238E27FC236}">
                  <a16:creationId xmlns:a16="http://schemas.microsoft.com/office/drawing/2014/main" id="{17183BA2-0C7C-44E4-64D9-1083DA535185}"/>
                </a:ext>
              </a:extLst>
            </p:cNvPr>
            <p:cNvSpPr/>
            <p:nvPr/>
          </p:nvSpPr>
          <p:spPr>
            <a:xfrm>
              <a:off x="3477297" y="5566975"/>
              <a:ext cx="320040" cy="3200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9DBB998-40E7-CB6A-DB1C-3A6318898F06}"/>
                </a:ext>
              </a:extLst>
            </p:cNvPr>
            <p:cNvSpPr/>
            <p:nvPr/>
          </p:nvSpPr>
          <p:spPr>
            <a:xfrm>
              <a:off x="6269811" y="5566975"/>
              <a:ext cx="320040" cy="32004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00B46C4B-2922-BA5B-A6CA-4B8F33422470}"/>
              </a:ext>
            </a:extLst>
          </p:cNvPr>
          <p:cNvGrpSpPr/>
          <p:nvPr/>
        </p:nvGrpSpPr>
        <p:grpSpPr>
          <a:xfrm>
            <a:off x="822440" y="1775982"/>
            <a:ext cx="2640724" cy="3558321"/>
            <a:chOff x="822440" y="1775982"/>
            <a:chExt cx="2640724" cy="3558321"/>
          </a:xfrm>
        </p:grpSpPr>
        <p:graphicFrame>
          <p:nvGraphicFramePr>
            <p:cNvPr id="27" name="Chart 26">
              <a:extLst>
                <a:ext uri="{FF2B5EF4-FFF2-40B4-BE49-F238E27FC236}">
                  <a16:creationId xmlns:a16="http://schemas.microsoft.com/office/drawing/2014/main" id="{19F1957C-2E82-ACC6-6BDF-5B6949C5AA1D}"/>
                </a:ext>
              </a:extLst>
            </p:cNvPr>
            <p:cNvGraphicFramePr/>
            <p:nvPr>
              <p:extLst>
                <p:ext uri="{D42A27DB-BD31-4B8C-83A1-F6EECF244321}">
                  <p14:modId xmlns:p14="http://schemas.microsoft.com/office/powerpoint/2010/main" val="3974186153"/>
                </p:ext>
              </p:extLst>
            </p:nvPr>
          </p:nvGraphicFramePr>
          <p:xfrm>
            <a:off x="822440" y="2517238"/>
            <a:ext cx="2640724" cy="2817065"/>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A0B31689-1E2A-5776-3F68-6FDCDEEA3787}"/>
                </a:ext>
              </a:extLst>
            </p:cNvPr>
            <p:cNvSpPr txBox="1"/>
            <p:nvPr/>
          </p:nvSpPr>
          <p:spPr>
            <a:xfrm>
              <a:off x="1585466"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98%</a:t>
              </a:r>
            </a:p>
          </p:txBody>
        </p:sp>
        <p:sp>
          <p:nvSpPr>
            <p:cNvPr id="36" name="TextBox 35">
              <a:extLst>
                <a:ext uri="{FF2B5EF4-FFF2-40B4-BE49-F238E27FC236}">
                  <a16:creationId xmlns:a16="http://schemas.microsoft.com/office/drawing/2014/main" id="{0689EB0B-B76C-72F8-5ABF-D1990D101A77}"/>
                </a:ext>
              </a:extLst>
            </p:cNvPr>
            <p:cNvSpPr txBox="1"/>
            <p:nvPr/>
          </p:nvSpPr>
          <p:spPr>
            <a:xfrm>
              <a:off x="1149026" y="1775982"/>
              <a:ext cx="2001895" cy="954107"/>
            </a:xfrm>
            <a:prstGeom prst="rect">
              <a:avLst/>
            </a:prstGeom>
            <a:noFill/>
          </p:spPr>
          <p:txBody>
            <a:bodyPr wrap="none" rtlCol="0">
              <a:spAutoFit/>
            </a:bodyPr>
            <a:lstStyle/>
            <a:p>
              <a:pPr algn="ctr"/>
              <a:r>
                <a:rPr lang="en-US" sz="2800" b="1" dirty="0">
                  <a:solidFill>
                    <a:schemeClr val="bg1"/>
                  </a:solidFill>
                </a:rPr>
                <a:t>Traditional</a:t>
              </a:r>
            </a:p>
            <a:p>
              <a:pPr algn="ctr"/>
              <a:r>
                <a:rPr lang="en-US" sz="2800" b="1" dirty="0">
                  <a:solidFill>
                    <a:schemeClr val="bg1"/>
                  </a:solidFill>
                </a:rPr>
                <a:t>Medicare</a:t>
              </a:r>
            </a:p>
          </p:txBody>
        </p:sp>
      </p:grpSp>
      <p:grpSp>
        <p:nvGrpSpPr>
          <p:cNvPr id="41" name="Group 40">
            <a:extLst>
              <a:ext uri="{FF2B5EF4-FFF2-40B4-BE49-F238E27FC236}">
                <a16:creationId xmlns:a16="http://schemas.microsoft.com/office/drawing/2014/main" id="{5FA24CA8-C84B-F410-E5F7-7F2C359D61CB}"/>
              </a:ext>
            </a:extLst>
          </p:cNvPr>
          <p:cNvGrpSpPr/>
          <p:nvPr/>
        </p:nvGrpSpPr>
        <p:grpSpPr>
          <a:xfrm>
            <a:off x="3452652" y="1775982"/>
            <a:ext cx="2640724" cy="3558321"/>
            <a:chOff x="3452652" y="1775982"/>
            <a:chExt cx="2640724" cy="3558321"/>
          </a:xfrm>
        </p:grpSpPr>
        <p:graphicFrame>
          <p:nvGraphicFramePr>
            <p:cNvPr id="26" name="Chart 25">
              <a:extLst>
                <a:ext uri="{FF2B5EF4-FFF2-40B4-BE49-F238E27FC236}">
                  <a16:creationId xmlns:a16="http://schemas.microsoft.com/office/drawing/2014/main" id="{7813A716-E174-5706-2D22-16C0FC8094CD}"/>
                </a:ext>
              </a:extLst>
            </p:cNvPr>
            <p:cNvGraphicFramePr/>
            <p:nvPr>
              <p:extLst>
                <p:ext uri="{D42A27DB-BD31-4B8C-83A1-F6EECF244321}">
                  <p14:modId xmlns:p14="http://schemas.microsoft.com/office/powerpoint/2010/main" val="2521495121"/>
                </p:ext>
              </p:extLst>
            </p:nvPr>
          </p:nvGraphicFramePr>
          <p:xfrm>
            <a:off x="3452652" y="2517238"/>
            <a:ext cx="2640724" cy="2817065"/>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B46E4006-6FBB-16D6-1EDD-FAB51D3C4C9D}"/>
                </a:ext>
              </a:extLst>
            </p:cNvPr>
            <p:cNvSpPr txBox="1"/>
            <p:nvPr/>
          </p:nvSpPr>
          <p:spPr>
            <a:xfrm>
              <a:off x="4721918" y="3048007"/>
              <a:ext cx="801823" cy="461665"/>
            </a:xfrm>
            <a:prstGeom prst="rect">
              <a:avLst/>
            </a:prstGeom>
            <a:noFill/>
          </p:spPr>
          <p:txBody>
            <a:bodyPr wrap="non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15%</a:t>
              </a:r>
            </a:p>
          </p:txBody>
        </p:sp>
        <p:sp>
          <p:nvSpPr>
            <p:cNvPr id="33" name="TextBox 32">
              <a:extLst>
                <a:ext uri="{FF2B5EF4-FFF2-40B4-BE49-F238E27FC236}">
                  <a16:creationId xmlns:a16="http://schemas.microsoft.com/office/drawing/2014/main" id="{779B3737-6442-2BB1-7958-5423F6431EDA}"/>
                </a:ext>
              </a:extLst>
            </p:cNvPr>
            <p:cNvSpPr txBox="1"/>
            <p:nvPr/>
          </p:nvSpPr>
          <p:spPr>
            <a:xfrm>
              <a:off x="4227089"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85%</a:t>
              </a:r>
            </a:p>
          </p:txBody>
        </p:sp>
        <p:sp>
          <p:nvSpPr>
            <p:cNvPr id="37" name="TextBox 36">
              <a:extLst>
                <a:ext uri="{FF2B5EF4-FFF2-40B4-BE49-F238E27FC236}">
                  <a16:creationId xmlns:a16="http://schemas.microsoft.com/office/drawing/2014/main" id="{760D3F82-F379-ED8F-CF44-D8193261914C}"/>
                </a:ext>
              </a:extLst>
            </p:cNvPr>
            <p:cNvSpPr txBox="1"/>
            <p:nvPr/>
          </p:nvSpPr>
          <p:spPr>
            <a:xfrm>
              <a:off x="3762547" y="1775982"/>
              <a:ext cx="2024914"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Advantage</a:t>
              </a:r>
            </a:p>
          </p:txBody>
        </p:sp>
      </p:grpSp>
      <p:grpSp>
        <p:nvGrpSpPr>
          <p:cNvPr id="42" name="Group 41">
            <a:extLst>
              <a:ext uri="{FF2B5EF4-FFF2-40B4-BE49-F238E27FC236}">
                <a16:creationId xmlns:a16="http://schemas.microsoft.com/office/drawing/2014/main" id="{3EFF77BB-A5DD-E4C7-E9B8-74AF3130820C}"/>
              </a:ext>
            </a:extLst>
          </p:cNvPr>
          <p:cNvGrpSpPr/>
          <p:nvPr/>
        </p:nvGrpSpPr>
        <p:grpSpPr>
          <a:xfrm>
            <a:off x="6082864" y="1775982"/>
            <a:ext cx="2640724" cy="3558321"/>
            <a:chOff x="6082864" y="1775982"/>
            <a:chExt cx="2640724" cy="3558321"/>
          </a:xfrm>
        </p:grpSpPr>
        <p:graphicFrame>
          <p:nvGraphicFramePr>
            <p:cNvPr id="20" name="Chart 19">
              <a:extLst>
                <a:ext uri="{FF2B5EF4-FFF2-40B4-BE49-F238E27FC236}">
                  <a16:creationId xmlns:a16="http://schemas.microsoft.com/office/drawing/2014/main" id="{3FC91B4D-EB06-D868-B63A-397059F3C62F}"/>
                </a:ext>
              </a:extLst>
            </p:cNvPr>
            <p:cNvGraphicFramePr/>
            <p:nvPr>
              <p:extLst>
                <p:ext uri="{D42A27DB-BD31-4B8C-83A1-F6EECF244321}">
                  <p14:modId xmlns:p14="http://schemas.microsoft.com/office/powerpoint/2010/main" val="3194180736"/>
                </p:ext>
              </p:extLst>
            </p:nvPr>
          </p:nvGraphicFramePr>
          <p:xfrm>
            <a:off x="6082864" y="2517238"/>
            <a:ext cx="2640724" cy="2817065"/>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F6ABFC54-0B01-E7AA-E777-5AF144A73ECC}"/>
                </a:ext>
              </a:extLst>
            </p:cNvPr>
            <p:cNvSpPr txBox="1"/>
            <p:nvPr/>
          </p:nvSpPr>
          <p:spPr>
            <a:xfrm>
              <a:off x="7420401" y="3048007"/>
              <a:ext cx="1005403" cy="584775"/>
            </a:xfrm>
            <a:prstGeom prst="rect">
              <a:avLst/>
            </a:prstGeom>
            <a:noFill/>
          </p:spPr>
          <p:txBody>
            <a:bodyPr wrap="none" rtlCol="0">
              <a:spAutoFit/>
            </a:bodyPr>
            <a:lstStyle/>
            <a:p>
              <a:pPr>
                <a:spcAft>
                  <a:spcPts val="1200"/>
                </a:spcAft>
              </a:pPr>
              <a:r>
                <a:rPr lang="en-US" sz="3200" b="1" dirty="0">
                  <a:solidFill>
                    <a:srgbClr val="FFFF00"/>
                  </a:solidFill>
                  <a:effectLst>
                    <a:outerShdw blurRad="50800" dist="38100" dir="2700000" algn="tl" rotWithShape="0">
                      <a:prstClr val="black">
                        <a:alpha val="40000"/>
                      </a:prstClr>
                    </a:outerShdw>
                  </a:effectLst>
                </a:rPr>
                <a:t>22%</a:t>
              </a:r>
            </a:p>
          </p:txBody>
        </p:sp>
        <p:sp>
          <p:nvSpPr>
            <p:cNvPr id="34" name="TextBox 33">
              <a:extLst>
                <a:ext uri="{FF2B5EF4-FFF2-40B4-BE49-F238E27FC236}">
                  <a16:creationId xmlns:a16="http://schemas.microsoft.com/office/drawing/2014/main" id="{DBB98884-B7B6-1F1B-AB68-D7CB0C3B281A}"/>
                </a:ext>
              </a:extLst>
            </p:cNvPr>
            <p:cNvSpPr txBox="1"/>
            <p:nvPr/>
          </p:nvSpPr>
          <p:spPr>
            <a:xfrm>
              <a:off x="6853788"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78%</a:t>
              </a:r>
            </a:p>
          </p:txBody>
        </p:sp>
        <p:sp>
          <p:nvSpPr>
            <p:cNvPr id="38" name="TextBox 37">
              <a:extLst>
                <a:ext uri="{FF2B5EF4-FFF2-40B4-BE49-F238E27FC236}">
                  <a16:creationId xmlns:a16="http://schemas.microsoft.com/office/drawing/2014/main" id="{576A2D2B-AA8A-9D31-0DA9-E7D49FDC798C}"/>
                </a:ext>
              </a:extLst>
            </p:cNvPr>
            <p:cNvSpPr txBox="1"/>
            <p:nvPr/>
          </p:nvSpPr>
          <p:spPr>
            <a:xfrm>
              <a:off x="6154702" y="1775982"/>
              <a:ext cx="2541080"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Supplemental</a:t>
              </a:r>
            </a:p>
          </p:txBody>
        </p:sp>
      </p:grpSp>
      <p:sp>
        <p:nvSpPr>
          <p:cNvPr id="4" name="TextBox 3">
            <a:extLst>
              <a:ext uri="{FF2B5EF4-FFF2-40B4-BE49-F238E27FC236}">
                <a16:creationId xmlns:a16="http://schemas.microsoft.com/office/drawing/2014/main" id="{8B6C489C-A14D-022B-CF35-46C9810B68A7}"/>
              </a:ext>
            </a:extLst>
          </p:cNvPr>
          <p:cNvSpPr txBox="1"/>
          <p:nvPr/>
        </p:nvSpPr>
        <p:spPr>
          <a:xfrm>
            <a:off x="8913726" y="1893845"/>
            <a:ext cx="2906829" cy="3231654"/>
          </a:xfrm>
          <a:prstGeom prst="rect">
            <a:avLst/>
          </a:prstGeom>
          <a:solidFill>
            <a:schemeClr val="accent2"/>
          </a:solidFill>
          <a:ln>
            <a:solidFill>
              <a:schemeClr val="bg1"/>
            </a:solidFill>
          </a:ln>
        </p:spPr>
        <p:txBody>
          <a:bodyPr wrap="square" rtlCol="0">
            <a:spAutoFit/>
          </a:bodyPr>
          <a:lstStyle/>
          <a:p>
            <a:pPr algn="ctr"/>
            <a:r>
              <a:rPr lang="en-US" sz="2000" dirty="0">
                <a:solidFill>
                  <a:schemeClr val="bg1"/>
                </a:solidFill>
                <a:effectLst>
                  <a:outerShdw blurRad="50800" dist="38100" dir="2700000" algn="tl" rotWithShape="0">
                    <a:prstClr val="black">
                      <a:alpha val="40000"/>
                    </a:prstClr>
                  </a:outerShdw>
                </a:effectLst>
              </a:rPr>
              <a:t>My monthly Medigap premium for 2 people:</a:t>
            </a:r>
          </a:p>
          <a:p>
            <a:pPr algn="ctr">
              <a:spcAft>
                <a:spcPts val="1200"/>
              </a:spcAft>
            </a:pPr>
            <a:r>
              <a:rPr lang="en-US" sz="2400" b="1" dirty="0">
                <a:solidFill>
                  <a:schemeClr val="bg1"/>
                </a:solidFill>
                <a:effectLst>
                  <a:outerShdw blurRad="50800" dist="38100" dir="2700000" algn="tl" rotWithShape="0">
                    <a:prstClr val="black">
                      <a:alpha val="40000"/>
                    </a:prstClr>
                  </a:outerShdw>
                </a:effectLst>
              </a:rPr>
              <a:t>$400</a:t>
            </a:r>
          </a:p>
          <a:p>
            <a:pPr algn="ctr"/>
            <a:r>
              <a:rPr lang="en-US" sz="2000" dirty="0">
                <a:solidFill>
                  <a:schemeClr val="bg1"/>
                </a:solidFill>
                <a:effectLst>
                  <a:outerShdw blurRad="50800" dist="38100" dir="2700000" algn="tl" rotWithShape="0">
                    <a:prstClr val="black">
                      <a:alpha val="40000"/>
                    </a:prstClr>
                  </a:outerShdw>
                </a:effectLst>
              </a:rPr>
              <a:t>Annual total premium:</a:t>
            </a:r>
          </a:p>
          <a:p>
            <a:pPr algn="ctr">
              <a:spcAft>
                <a:spcPts val="1200"/>
              </a:spcAft>
            </a:pPr>
            <a:r>
              <a:rPr lang="en-US" sz="2400" dirty="0">
                <a:solidFill>
                  <a:schemeClr val="bg1"/>
                </a:solidFill>
                <a:effectLst>
                  <a:outerShdw blurRad="50800" dist="38100" dir="2700000" algn="tl" rotWithShape="0">
                    <a:prstClr val="black">
                      <a:alpha val="40000"/>
                    </a:prstClr>
                  </a:outerShdw>
                </a:effectLst>
              </a:rPr>
              <a:t> </a:t>
            </a:r>
            <a:r>
              <a:rPr lang="en-US" sz="2400" b="1" dirty="0">
                <a:solidFill>
                  <a:schemeClr val="bg1"/>
                </a:solidFill>
                <a:effectLst>
                  <a:outerShdw blurRad="50800" dist="38100" dir="2700000" algn="tl" rotWithShape="0">
                    <a:prstClr val="black">
                      <a:alpha val="40000"/>
                    </a:prstClr>
                  </a:outerShdw>
                </a:effectLst>
              </a:rPr>
              <a:t>$4,800</a:t>
            </a:r>
          </a:p>
          <a:p>
            <a:pPr algn="ctr"/>
            <a:r>
              <a:rPr lang="en-US" sz="2000" dirty="0">
                <a:solidFill>
                  <a:srgbClr val="FFFF00"/>
                </a:solidFill>
                <a:effectLst>
                  <a:outerShdw blurRad="50800" dist="38100" dir="2700000" algn="tl" rotWithShape="0">
                    <a:prstClr val="black">
                      <a:alpha val="40000"/>
                    </a:prstClr>
                  </a:outerShdw>
                </a:effectLst>
              </a:rPr>
              <a:t>I pay Medigap for </a:t>
            </a:r>
          </a:p>
          <a:p>
            <a:pPr algn="ctr"/>
            <a:r>
              <a:rPr lang="en-US" sz="2000" dirty="0">
                <a:solidFill>
                  <a:srgbClr val="FFFF00"/>
                </a:solidFill>
                <a:effectLst>
                  <a:outerShdw blurRad="50800" dist="38100" dir="2700000" algn="tl" rotWithShape="0">
                    <a:prstClr val="black">
                      <a:alpha val="40000"/>
                    </a:prstClr>
                  </a:outerShdw>
                </a:effectLst>
              </a:rPr>
              <a:t>overhead and profit:</a:t>
            </a:r>
          </a:p>
          <a:p>
            <a:pPr algn="ctr">
              <a:spcAft>
                <a:spcPts val="1200"/>
              </a:spcAft>
            </a:pPr>
            <a:r>
              <a:rPr lang="en-US" sz="2000" dirty="0">
                <a:solidFill>
                  <a:schemeClr val="bg1"/>
                </a:solidFill>
                <a:effectLst>
                  <a:outerShdw blurRad="50800" dist="38100" dir="2700000" algn="tl" rotWithShape="0">
                    <a:prstClr val="black">
                      <a:alpha val="40000"/>
                    </a:prstClr>
                  </a:outerShdw>
                </a:effectLst>
              </a:rPr>
              <a:t> </a:t>
            </a:r>
            <a:r>
              <a:rPr lang="en-US" sz="3600" b="1" dirty="0">
                <a:solidFill>
                  <a:srgbClr val="FFFF00"/>
                </a:solidFill>
                <a:effectLst>
                  <a:outerShdw blurRad="50800" dist="38100" dir="2700000" algn="tl" rotWithShape="0">
                    <a:prstClr val="black">
                      <a:alpha val="40000"/>
                    </a:prstClr>
                  </a:outerShdw>
                </a:effectLst>
              </a:rPr>
              <a:t>$1,056</a:t>
            </a:r>
            <a:endParaRPr lang="en-US" sz="2000" b="1"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8502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bg/>
                                          </p:spTgt>
                                        </p:tgtEl>
                                        <p:attrNameLst>
                                          <p:attrName>style.visibility</p:attrName>
                                        </p:attrNameLst>
                                      </p:cBhvr>
                                      <p:to>
                                        <p:strVal val="visible"/>
                                      </p:to>
                                    </p:set>
                                    <p:animEffect transition="in" filter="fade">
                                      <p:cBhvr>
                                        <p:cTn id="24" dur="500"/>
                                        <p:tgtEl>
                                          <p:spTgt spid="4">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500"/>
                                        <p:tgtEl>
                                          <p:spTgt spid="4">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fade">
                                      <p:cBhvr>
                                        <p:cTn id="48" dur="500"/>
                                        <p:tgtEl>
                                          <p:spTgt spid="4">
                                            <p:txEl>
                                              <p:pRg st="5" end="5"/>
                                            </p:txEl>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fade">
                                      <p:cBhvr>
                                        <p:cTn id="5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EA59B5-31CB-7D42-9AAC-9A095C0CCC84}"/>
              </a:ext>
            </a:extLst>
          </p:cNvPr>
          <p:cNvSpPr>
            <a:spLocks noGrp="1"/>
          </p:cNvSpPr>
          <p:nvPr>
            <p:ph type="body" idx="10"/>
          </p:nvPr>
        </p:nvSpPr>
        <p:spPr/>
        <p:txBody>
          <a:bodyPr>
            <a:normAutofit/>
          </a:bodyPr>
          <a:lstStyle/>
          <a:p>
            <a:pPr>
              <a:lnSpc>
                <a:spcPct val="100000"/>
              </a:lnSpc>
              <a:spcBef>
                <a:spcPts val="0"/>
              </a:spcBef>
            </a:pPr>
            <a:r>
              <a:rPr lang="en-US" sz="1050" dirty="0"/>
              <a:t>Percentage of MA-eligible population</a:t>
            </a:r>
          </a:p>
          <a:p>
            <a:pPr>
              <a:lnSpc>
                <a:spcPct val="100000"/>
              </a:lnSpc>
              <a:spcBef>
                <a:spcPts val="0"/>
              </a:spcBef>
            </a:pPr>
            <a:r>
              <a:rPr lang="en-US" sz="1050" dirty="0"/>
              <a:t>https://</a:t>
            </a:r>
            <a:r>
              <a:rPr lang="en-US" sz="1050" dirty="0" err="1"/>
              <a:t>www.medpac.gov</a:t>
            </a:r>
            <a:r>
              <a:rPr lang="en-US" sz="1050" dirty="0"/>
              <a:t>/wp-content/uploads/2023/01/MedPAC-MA-status-report-Jan-2023.pdf </a:t>
            </a:r>
          </a:p>
          <a:p>
            <a:pPr>
              <a:lnSpc>
                <a:spcPct val="100000"/>
              </a:lnSpc>
              <a:spcBef>
                <a:spcPts val="0"/>
              </a:spcBef>
            </a:pPr>
            <a:r>
              <a:rPr lang="en-US" sz="1050" dirty="0"/>
              <a:t>Accessed Jan 17 2023</a:t>
            </a:r>
          </a:p>
        </p:txBody>
      </p:sp>
      <p:sp>
        <p:nvSpPr>
          <p:cNvPr id="8" name="TextBox 7">
            <a:extLst>
              <a:ext uri="{FF2B5EF4-FFF2-40B4-BE49-F238E27FC236}">
                <a16:creationId xmlns:a16="http://schemas.microsoft.com/office/drawing/2014/main" id="{5C5A27CC-60E4-9248-896B-FBF21AD077F6}"/>
              </a:ext>
            </a:extLst>
          </p:cNvPr>
          <p:cNvSpPr txBox="1"/>
          <p:nvPr/>
        </p:nvSpPr>
        <p:spPr>
          <a:xfrm>
            <a:off x="253218" y="2521059"/>
            <a:ext cx="2757268" cy="954107"/>
          </a:xfrm>
          <a:prstGeom prst="rect">
            <a:avLst/>
          </a:prstGeom>
          <a:noFill/>
        </p:spPr>
        <p:txBody>
          <a:bodyPr wrap="square" rtlCol="0">
            <a:spAutoFit/>
          </a:bodyPr>
          <a:lstStyle/>
          <a:p>
            <a:pPr>
              <a:spcAft>
                <a:spcPts val="1200"/>
              </a:spcAft>
            </a:pPr>
            <a:r>
              <a:rPr lang="en-US" sz="2800" dirty="0">
                <a:solidFill>
                  <a:schemeClr val="bg1"/>
                </a:solidFill>
              </a:rPr>
              <a:t>Medicare Enrollment</a:t>
            </a:r>
          </a:p>
        </p:txBody>
      </p:sp>
      <p:grpSp>
        <p:nvGrpSpPr>
          <p:cNvPr id="13" name="Group 12">
            <a:extLst>
              <a:ext uri="{FF2B5EF4-FFF2-40B4-BE49-F238E27FC236}">
                <a16:creationId xmlns:a16="http://schemas.microsoft.com/office/drawing/2014/main" id="{64729EAD-C89C-4A7D-0773-FB4DE3C29C64}"/>
              </a:ext>
            </a:extLst>
          </p:cNvPr>
          <p:cNvGrpSpPr/>
          <p:nvPr/>
        </p:nvGrpSpPr>
        <p:grpSpPr>
          <a:xfrm>
            <a:off x="250462" y="4163870"/>
            <a:ext cx="1977327" cy="461665"/>
            <a:chOff x="195051" y="5053138"/>
            <a:chExt cx="1977327" cy="461665"/>
          </a:xfrm>
        </p:grpSpPr>
        <p:sp>
          <p:nvSpPr>
            <p:cNvPr id="9" name="TextBox 8">
              <a:extLst>
                <a:ext uri="{FF2B5EF4-FFF2-40B4-BE49-F238E27FC236}">
                  <a16:creationId xmlns:a16="http://schemas.microsoft.com/office/drawing/2014/main" id="{FB1348EF-299A-204E-AFA9-E437243D5D8D}"/>
                </a:ext>
              </a:extLst>
            </p:cNvPr>
            <p:cNvSpPr txBox="1"/>
            <p:nvPr/>
          </p:nvSpPr>
          <p:spPr>
            <a:xfrm>
              <a:off x="514552" y="5053138"/>
              <a:ext cx="1657826" cy="461665"/>
            </a:xfrm>
            <a:prstGeom prst="rect">
              <a:avLst/>
            </a:prstGeom>
            <a:noFill/>
          </p:spPr>
          <p:txBody>
            <a:bodyPr wrap="none" rtlCol="0">
              <a:spAutoFit/>
            </a:bodyPr>
            <a:lstStyle/>
            <a:p>
              <a:pPr>
                <a:spcAft>
                  <a:spcPts val="1200"/>
                </a:spcAft>
              </a:pPr>
              <a:r>
                <a:rPr lang="en-US" sz="2400" dirty="0">
                  <a:solidFill>
                    <a:schemeClr val="bg1"/>
                  </a:solidFill>
                </a:rPr>
                <a:t>Advantage</a:t>
              </a:r>
            </a:p>
          </p:txBody>
        </p:sp>
        <p:sp>
          <p:nvSpPr>
            <p:cNvPr id="11" name="Rectangle 10">
              <a:extLst>
                <a:ext uri="{FF2B5EF4-FFF2-40B4-BE49-F238E27FC236}">
                  <a16:creationId xmlns:a16="http://schemas.microsoft.com/office/drawing/2014/main" id="{14B2C05F-2D61-974A-BBBB-0E2F3095E5D6}"/>
                </a:ext>
              </a:extLst>
            </p:cNvPr>
            <p:cNvSpPr/>
            <p:nvPr/>
          </p:nvSpPr>
          <p:spPr>
            <a:xfrm>
              <a:off x="195051" y="5115158"/>
              <a:ext cx="337625" cy="337625"/>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F5119CEF-0037-1D4F-9AB8-616252ED37BA}"/>
              </a:ext>
            </a:extLst>
          </p:cNvPr>
          <p:cNvSpPr txBox="1"/>
          <p:nvPr/>
        </p:nvSpPr>
        <p:spPr>
          <a:xfrm>
            <a:off x="532676" y="502199"/>
            <a:ext cx="11534274" cy="430887"/>
          </a:xfrm>
          <a:prstGeom prst="rect">
            <a:avLst/>
          </a:prstGeom>
          <a:noFill/>
        </p:spPr>
        <p:txBody>
          <a:bodyPr wrap="square" rtlCol="0">
            <a:spAutoFit/>
          </a:bodyPr>
          <a:lstStyle/>
          <a:p>
            <a:r>
              <a:rPr lang="en-US" sz="2200" b="1" dirty="0">
                <a:solidFill>
                  <a:srgbClr val="FFFFFF"/>
                </a:solidFill>
                <a:latin typeface="Arial" charset="0"/>
                <a:cs typeface="Arial" charset="0"/>
              </a:rPr>
              <a:t>Medicare Advantage continues to grow;</a:t>
            </a:r>
            <a:endParaRPr lang="en-US" sz="2400" dirty="0">
              <a:solidFill>
                <a:schemeClr val="bg1"/>
              </a:solidFill>
            </a:endParaRPr>
          </a:p>
        </p:txBody>
      </p:sp>
      <p:sp>
        <p:nvSpPr>
          <p:cNvPr id="3" name="TextBox 2">
            <a:extLst>
              <a:ext uri="{FF2B5EF4-FFF2-40B4-BE49-F238E27FC236}">
                <a16:creationId xmlns:a16="http://schemas.microsoft.com/office/drawing/2014/main" id="{DBFDCDAB-196B-8BDF-9403-B41A178318E5}"/>
              </a:ext>
            </a:extLst>
          </p:cNvPr>
          <p:cNvSpPr txBox="1"/>
          <p:nvPr/>
        </p:nvSpPr>
        <p:spPr>
          <a:xfrm>
            <a:off x="532676" y="806203"/>
            <a:ext cx="10630114" cy="707886"/>
          </a:xfrm>
          <a:prstGeom prst="rect">
            <a:avLst/>
          </a:prstGeom>
          <a:noFill/>
        </p:spPr>
        <p:txBody>
          <a:bodyPr wrap="square" rtlCol="0">
            <a:spAutoFit/>
          </a:bodyPr>
          <a:lstStyle/>
          <a:p>
            <a:pPr>
              <a:spcAft>
                <a:spcPts val="1200"/>
              </a:spcAft>
            </a:pPr>
            <a:r>
              <a:rPr lang="en-US" sz="4000" b="1" dirty="0">
                <a:solidFill>
                  <a:srgbClr val="FFFFFF"/>
                </a:solidFill>
                <a:latin typeface="Arial" charset="0"/>
                <a:cs typeface="Arial" charset="0"/>
              </a:rPr>
              <a:t>Traditional Medicare Is Even Larger</a:t>
            </a:r>
            <a:endParaRPr lang="en-US" sz="4000" dirty="0">
              <a:solidFill>
                <a:schemeClr val="bg1"/>
              </a:solidFill>
            </a:endParaRPr>
          </a:p>
        </p:txBody>
      </p:sp>
      <p:sp>
        <p:nvSpPr>
          <p:cNvPr id="5" name="TextBox 4">
            <a:extLst>
              <a:ext uri="{FF2B5EF4-FFF2-40B4-BE49-F238E27FC236}">
                <a16:creationId xmlns:a16="http://schemas.microsoft.com/office/drawing/2014/main" id="{C51D6D8B-D43A-25D3-4445-8ED0AB7A7544}"/>
              </a:ext>
            </a:extLst>
          </p:cNvPr>
          <p:cNvSpPr txBox="1"/>
          <p:nvPr/>
        </p:nvSpPr>
        <p:spPr>
          <a:xfrm>
            <a:off x="-169817" y="1757603"/>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grpSp>
        <p:nvGrpSpPr>
          <p:cNvPr id="14" name="Group 13">
            <a:extLst>
              <a:ext uri="{FF2B5EF4-FFF2-40B4-BE49-F238E27FC236}">
                <a16:creationId xmlns:a16="http://schemas.microsoft.com/office/drawing/2014/main" id="{64969970-71B7-64DC-47BE-40C1AB34C7C7}"/>
              </a:ext>
            </a:extLst>
          </p:cNvPr>
          <p:cNvGrpSpPr/>
          <p:nvPr/>
        </p:nvGrpSpPr>
        <p:grpSpPr>
          <a:xfrm>
            <a:off x="250462" y="3594011"/>
            <a:ext cx="1932250" cy="461665"/>
            <a:chOff x="250462" y="3976518"/>
            <a:chExt cx="1932250" cy="461665"/>
          </a:xfrm>
        </p:grpSpPr>
        <p:sp>
          <p:nvSpPr>
            <p:cNvPr id="10" name="Rectangle 9">
              <a:extLst>
                <a:ext uri="{FF2B5EF4-FFF2-40B4-BE49-F238E27FC236}">
                  <a16:creationId xmlns:a16="http://schemas.microsoft.com/office/drawing/2014/main" id="{FC0BC0F0-2646-6046-8365-44D73264A823}"/>
                </a:ext>
              </a:extLst>
            </p:cNvPr>
            <p:cNvSpPr/>
            <p:nvPr/>
          </p:nvSpPr>
          <p:spPr>
            <a:xfrm>
              <a:off x="250462" y="4038538"/>
              <a:ext cx="337625" cy="3376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B27654-528C-C431-CF43-2C6032FBBF89}"/>
                </a:ext>
              </a:extLst>
            </p:cNvPr>
            <p:cNvSpPr txBox="1"/>
            <p:nvPr/>
          </p:nvSpPr>
          <p:spPr>
            <a:xfrm>
              <a:off x="569963" y="3976518"/>
              <a:ext cx="1612749" cy="461665"/>
            </a:xfrm>
            <a:prstGeom prst="rect">
              <a:avLst/>
            </a:prstGeom>
            <a:noFill/>
          </p:spPr>
          <p:txBody>
            <a:bodyPr wrap="none" rtlCol="0">
              <a:spAutoFit/>
            </a:bodyPr>
            <a:lstStyle/>
            <a:p>
              <a:pPr>
                <a:spcAft>
                  <a:spcPts val="1200"/>
                </a:spcAft>
              </a:pPr>
              <a:r>
                <a:rPr lang="en-US" sz="2400" dirty="0">
                  <a:solidFill>
                    <a:schemeClr val="bg1"/>
                  </a:solidFill>
                </a:rPr>
                <a:t>Traditional</a:t>
              </a:r>
            </a:p>
          </p:txBody>
        </p:sp>
      </p:grpSp>
      <p:graphicFrame>
        <p:nvGraphicFramePr>
          <p:cNvPr id="2" name="Chart 1">
            <a:extLst>
              <a:ext uri="{FF2B5EF4-FFF2-40B4-BE49-F238E27FC236}">
                <a16:creationId xmlns:a16="http://schemas.microsoft.com/office/drawing/2014/main" id="{56362847-C5EF-865A-31B4-AB880B7A7223}"/>
              </a:ext>
            </a:extLst>
          </p:cNvPr>
          <p:cNvGraphicFramePr/>
          <p:nvPr/>
        </p:nvGraphicFramePr>
        <p:xfrm>
          <a:off x="2262201" y="1514090"/>
          <a:ext cx="9220089" cy="4502664"/>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1B2768E8-327C-F2B0-1356-9E98E92ABC63}"/>
              </a:ext>
            </a:extLst>
          </p:cNvPr>
          <p:cNvSpPr/>
          <p:nvPr/>
        </p:nvSpPr>
        <p:spPr>
          <a:xfrm>
            <a:off x="3383272" y="1927162"/>
            <a:ext cx="6977945" cy="1187793"/>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50800" dist="38100" dir="2700000" algn="tl" rotWithShape="0">
                    <a:prstClr val="black">
                      <a:alpha val="40000"/>
                    </a:prstClr>
                  </a:outerShdw>
                </a:effectLst>
              </a:rPr>
              <a:t>Traditional Medicare has been </a:t>
            </a:r>
          </a:p>
          <a:p>
            <a:pPr algn="ctr"/>
            <a:r>
              <a:rPr lang="en-US" sz="2800" b="1" dirty="0">
                <a:effectLst>
                  <a:outerShdw blurRad="50800" dist="38100" dir="2700000" algn="tl" rotWithShape="0">
                    <a:prstClr val="black">
                      <a:alpha val="40000"/>
                    </a:prstClr>
                  </a:outerShdw>
                </a:effectLst>
              </a:rPr>
              <a:t>an </a:t>
            </a:r>
            <a:r>
              <a:rPr lang="en-US" sz="2800" b="1" dirty="0">
                <a:solidFill>
                  <a:srgbClr val="FFFF00"/>
                </a:solidFill>
                <a:effectLst>
                  <a:outerShdw blurRad="50800" dist="38100" dir="2700000" algn="tl" rotWithShape="0">
                    <a:prstClr val="black">
                      <a:alpha val="40000"/>
                    </a:prstClr>
                  </a:outerShdw>
                </a:effectLst>
              </a:rPr>
              <a:t>untapped opportunity </a:t>
            </a:r>
            <a:r>
              <a:rPr lang="en-US" sz="2800" b="1" dirty="0">
                <a:effectLst>
                  <a:outerShdw blurRad="50800" dist="38100" dir="2700000" algn="tl" rotWithShape="0">
                    <a:prstClr val="black">
                      <a:alpha val="40000"/>
                    </a:prstClr>
                  </a:outerShdw>
                </a:effectLst>
              </a:rPr>
              <a:t>for investors</a:t>
            </a:r>
          </a:p>
        </p:txBody>
      </p:sp>
    </p:spTree>
    <p:extLst>
      <p:ext uri="{BB962C8B-B14F-4D97-AF65-F5344CB8AC3E}">
        <p14:creationId xmlns:p14="http://schemas.microsoft.com/office/powerpoint/2010/main" val="246015614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fade">
                                      <p:cBhvr>
                                        <p:cTn id="15" dur="500"/>
                                        <p:tgtEl>
                                          <p:spTgt spid="2">
                                            <p:graphicEl>
                                              <a:chart seriesIdx="1" categoryIdx="-4" bldStep="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0" uiExpand="1">
        <p:bldSub>
          <a:bldChart bld="series"/>
        </p:bldSub>
      </p:bldGraphic>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14FDA7-A17A-9D47-BBEF-2324BA9F584A}"/>
              </a:ext>
            </a:extLst>
          </p:cNvPr>
          <p:cNvSpPr/>
          <p:nvPr/>
        </p:nvSpPr>
        <p:spPr>
          <a:xfrm>
            <a:off x="9610085" y="2101897"/>
            <a:ext cx="2353907" cy="236417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50800" dist="38100" dir="2700000" algn="tl" rotWithShape="0">
                    <a:prstClr val="black">
                      <a:alpha val="40000"/>
                    </a:prstClr>
                  </a:outerShdw>
                </a:effectLst>
              </a:rPr>
              <a:t>Providers</a:t>
            </a:r>
            <a:r>
              <a:rPr lang="en-US" sz="3200" dirty="0">
                <a:effectLst>
                  <a:outerShdw blurRad="50800" dist="38100" dir="2700000" algn="tl" rotWithShape="0">
                    <a:prstClr val="black">
                      <a:alpha val="40000"/>
                    </a:prstClr>
                  </a:outerShdw>
                </a:effectLst>
              </a:rPr>
              <a:t> </a:t>
            </a:r>
            <a:r>
              <a:rPr lang="en-US" sz="2000" dirty="0">
                <a:effectLst>
                  <a:outerShdw blurRad="50800" dist="38100" dir="2700000" algn="tl" rotWithShape="0">
                    <a:prstClr val="black">
                      <a:alpha val="40000"/>
                    </a:prstClr>
                  </a:outerShdw>
                </a:effectLst>
              </a:rPr>
              <a:t>(Physicians, hospitals, </a:t>
            </a:r>
          </a:p>
          <a:p>
            <a:pPr algn="ctr"/>
            <a:r>
              <a:rPr lang="en-US" sz="2000" dirty="0">
                <a:effectLst>
                  <a:outerShdw blurRad="50800" dist="38100" dir="2700000" algn="tl" rotWithShape="0">
                    <a:prstClr val="black">
                      <a:alpha val="40000"/>
                    </a:prstClr>
                  </a:outerShdw>
                </a:effectLst>
              </a:rPr>
              <a:t>ACOs, etc.)</a:t>
            </a:r>
            <a:endParaRPr lang="en-US" sz="2800" dirty="0">
              <a:effectLst>
                <a:outerShdw blurRad="50800" dist="38100" dir="2700000" algn="tl" rotWithShape="0">
                  <a:prstClr val="black">
                    <a:alpha val="40000"/>
                  </a:prstClr>
                </a:outerShdw>
              </a:effectLst>
            </a:endParaRPr>
          </a:p>
        </p:txBody>
      </p:sp>
      <p:sp>
        <p:nvSpPr>
          <p:cNvPr id="29" name="Right Arrow 28">
            <a:extLst>
              <a:ext uri="{FF2B5EF4-FFF2-40B4-BE49-F238E27FC236}">
                <a16:creationId xmlns:a16="http://schemas.microsoft.com/office/drawing/2014/main" id="{8AA27828-ECF7-9A40-8801-DC3940F5B740}"/>
              </a:ext>
            </a:extLst>
          </p:cNvPr>
          <p:cNvSpPr/>
          <p:nvPr/>
        </p:nvSpPr>
        <p:spPr>
          <a:xfrm>
            <a:off x="4125433" y="2101896"/>
            <a:ext cx="5562042" cy="941521"/>
          </a:xfrm>
          <a:prstGeom prst="rightArrow">
            <a:avLst>
              <a:gd name="adj1" fmla="val 100000"/>
              <a:gd name="adj2" fmla="val 40835"/>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algn="ctr"/>
            <a:r>
              <a:rPr lang="en-US" sz="2800" b="1"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Traditional</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Medicare</a:t>
            </a:r>
          </a:p>
          <a:p>
            <a:pPr algn="ctr"/>
            <a:r>
              <a:rPr lang="en-US"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(Medicare-managed </a:t>
            </a:r>
            <a:r>
              <a:rPr lang="en-US" sz="2000" b="1"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administrators</a:t>
            </a:r>
            <a:r>
              <a:rPr lang="en-US"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1E319FC7-8D1C-4647-857B-224E123F9F5A}"/>
              </a:ext>
            </a:extLst>
          </p:cNvPr>
          <p:cNvSpPr txBox="1"/>
          <p:nvPr/>
        </p:nvSpPr>
        <p:spPr>
          <a:xfrm>
            <a:off x="9425354" y="-2321169"/>
            <a:ext cx="184731" cy="369332"/>
          </a:xfrm>
          <a:prstGeom prst="rect">
            <a:avLst/>
          </a:prstGeom>
          <a:noFill/>
        </p:spPr>
        <p:txBody>
          <a:bodyPr wrap="none" rtlCol="0">
            <a:spAutoFit/>
          </a:bodyPr>
          <a:lstStyle/>
          <a:p>
            <a:endParaRPr lang="en-US" dirty="0"/>
          </a:p>
        </p:txBody>
      </p:sp>
      <p:sp>
        <p:nvSpPr>
          <p:cNvPr id="31" name="Right Arrow 30">
            <a:extLst>
              <a:ext uri="{FF2B5EF4-FFF2-40B4-BE49-F238E27FC236}">
                <a16:creationId xmlns:a16="http://schemas.microsoft.com/office/drawing/2014/main" id="{BDAFC00C-084D-D140-AAFE-1737124E8B1C}"/>
              </a:ext>
            </a:extLst>
          </p:cNvPr>
          <p:cNvSpPr/>
          <p:nvPr/>
        </p:nvSpPr>
        <p:spPr>
          <a:xfrm>
            <a:off x="4125433" y="3524551"/>
            <a:ext cx="5562042" cy="941521"/>
          </a:xfrm>
          <a:prstGeom prst="rightArrow">
            <a:avLst>
              <a:gd name="adj1" fmla="val 100000"/>
              <a:gd name="adj2" fmla="val 40835"/>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Medicare </a:t>
            </a:r>
            <a:r>
              <a:rPr lang="en-US" sz="2800" b="1"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Advantage</a:t>
            </a:r>
          </a:p>
          <a:p>
            <a:pPr algn="ctr"/>
            <a:r>
              <a:rPr lang="en-US"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(Risk-bearing </a:t>
            </a:r>
            <a:r>
              <a:rPr lang="en-US" sz="2000" b="1"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profiteers</a:t>
            </a:r>
            <a:r>
              <a:rPr lang="en-US"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p:txBody>
      </p:sp>
      <p:sp>
        <p:nvSpPr>
          <p:cNvPr id="15" name="Right Arrow 14">
            <a:extLst>
              <a:ext uri="{FF2B5EF4-FFF2-40B4-BE49-F238E27FC236}">
                <a16:creationId xmlns:a16="http://schemas.microsoft.com/office/drawing/2014/main" id="{BDFAC1F4-E0C8-814E-A154-EABB3174C4AC}"/>
              </a:ext>
            </a:extLst>
          </p:cNvPr>
          <p:cNvSpPr/>
          <p:nvPr/>
        </p:nvSpPr>
        <p:spPr>
          <a:xfrm>
            <a:off x="4125433" y="2101896"/>
            <a:ext cx="5562042" cy="941521"/>
          </a:xfrm>
          <a:prstGeom prst="rightArrow">
            <a:avLst>
              <a:gd name="adj1" fmla="val 100000"/>
              <a:gd name="adj2" fmla="val 40835"/>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ACO REACH (formerly DCE)</a:t>
            </a:r>
          </a:p>
          <a:p>
            <a:pPr algn="ctr"/>
            <a:r>
              <a:rPr lang="en-US"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20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New</a:t>
            </a:r>
            <a:r>
              <a:rPr lang="en-US"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risk-bearing </a:t>
            </a:r>
            <a:r>
              <a:rPr lang="en-US" sz="2000" b="1"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profiteers</a:t>
            </a:r>
            <a:r>
              <a:rPr lang="en-US"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1165FA03-ACAD-D949-B861-44AE88AA6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3868" y="2101896"/>
            <a:ext cx="3753777" cy="2364176"/>
          </a:xfrm>
          <a:prstGeom prst="rect">
            <a:avLst/>
          </a:prstGeom>
          <a:ln>
            <a:solidFill>
              <a:schemeClr val="bg1"/>
            </a:solidFill>
          </a:ln>
        </p:spPr>
      </p:pic>
      <p:sp>
        <p:nvSpPr>
          <p:cNvPr id="8" name="Title 7">
            <a:extLst>
              <a:ext uri="{FF2B5EF4-FFF2-40B4-BE49-F238E27FC236}">
                <a16:creationId xmlns:a16="http://schemas.microsoft.com/office/drawing/2014/main" id="{26219648-C5C5-E529-BBB2-7BA4466C36FB}"/>
              </a:ext>
            </a:extLst>
          </p:cNvPr>
          <p:cNvSpPr>
            <a:spLocks noGrp="1"/>
          </p:cNvSpPr>
          <p:nvPr>
            <p:ph type="title"/>
          </p:nvPr>
        </p:nvSpPr>
        <p:spPr/>
        <p:txBody>
          <a:bodyPr/>
          <a:lstStyle/>
          <a:p>
            <a:r>
              <a:rPr lang="en-US" sz="2800" dirty="0"/>
              <a:t>Traditional Medicare is large</a:t>
            </a:r>
            <a:br>
              <a:rPr lang="en-US" dirty="0"/>
            </a:br>
            <a:r>
              <a:rPr lang="en-US" dirty="0"/>
              <a:t>The Profiteers Want </a:t>
            </a:r>
            <a:r>
              <a:rPr lang="en-US" i="1" dirty="0"/>
              <a:t>In</a:t>
            </a:r>
          </a:p>
        </p:txBody>
      </p:sp>
    </p:spTree>
    <p:extLst>
      <p:ext uri="{BB962C8B-B14F-4D97-AF65-F5344CB8AC3E}">
        <p14:creationId xmlns:p14="http://schemas.microsoft.com/office/powerpoint/2010/main" val="37254496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3763-F6EB-0A48-B551-C57F4923DD84}"/>
              </a:ext>
            </a:extLst>
          </p:cNvPr>
          <p:cNvSpPr>
            <a:spLocks noGrp="1"/>
          </p:cNvSpPr>
          <p:nvPr>
            <p:ph type="title"/>
          </p:nvPr>
        </p:nvSpPr>
        <p:spPr>
          <a:xfrm>
            <a:off x="838200" y="365125"/>
            <a:ext cx="10894888" cy="1325563"/>
          </a:xfrm>
        </p:spPr>
        <p:txBody>
          <a:bodyPr>
            <a:noAutofit/>
          </a:bodyPr>
          <a:lstStyle/>
          <a:p>
            <a:r>
              <a:rPr lang="en-US" sz="2000" dirty="0"/>
              <a:t>“Accountable Care Organizations Realizing Equity, Access, and Community Health”</a:t>
            </a:r>
            <a:br>
              <a:rPr lang="en-US" sz="2400" dirty="0"/>
            </a:br>
            <a:r>
              <a:rPr lang="en-US" sz="4000" dirty="0"/>
              <a:t>ACO REACH</a:t>
            </a:r>
            <a:endParaRPr lang="en-US" sz="2400" dirty="0"/>
          </a:p>
        </p:txBody>
      </p:sp>
      <p:sp>
        <p:nvSpPr>
          <p:cNvPr id="4" name="TextBox 3">
            <a:extLst>
              <a:ext uri="{FF2B5EF4-FFF2-40B4-BE49-F238E27FC236}">
                <a16:creationId xmlns:a16="http://schemas.microsoft.com/office/drawing/2014/main" id="{F5C200AF-9CB3-9247-BD75-B91BCF908B24}"/>
              </a:ext>
            </a:extLst>
          </p:cNvPr>
          <p:cNvSpPr txBox="1"/>
          <p:nvPr/>
        </p:nvSpPr>
        <p:spPr>
          <a:xfrm>
            <a:off x="6869151" y="702527"/>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1" name="TextBox 10">
            <a:extLst>
              <a:ext uri="{FF2B5EF4-FFF2-40B4-BE49-F238E27FC236}">
                <a16:creationId xmlns:a16="http://schemas.microsoft.com/office/drawing/2014/main" id="{800AAAE7-3056-0C44-8433-BCEC316384FE}"/>
              </a:ext>
            </a:extLst>
          </p:cNvPr>
          <p:cNvSpPr txBox="1"/>
          <p:nvPr/>
        </p:nvSpPr>
        <p:spPr>
          <a:xfrm>
            <a:off x="394855" y="3231573"/>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5" name="Freeform 4">
            <a:extLst>
              <a:ext uri="{FF2B5EF4-FFF2-40B4-BE49-F238E27FC236}">
                <a16:creationId xmlns:a16="http://schemas.microsoft.com/office/drawing/2014/main" id="{FAC0C31C-9FBC-0579-C923-746D4A1A4018}"/>
              </a:ext>
            </a:extLst>
          </p:cNvPr>
          <p:cNvSpPr/>
          <p:nvPr/>
        </p:nvSpPr>
        <p:spPr>
          <a:xfrm>
            <a:off x="649039" y="1783267"/>
            <a:ext cx="10987227" cy="2039898"/>
          </a:xfrm>
          <a:custGeom>
            <a:avLst/>
            <a:gdLst>
              <a:gd name="connsiteX0" fmla="*/ 0 w 10700279"/>
              <a:gd name="connsiteY0" fmla="*/ 0 h 1757700"/>
              <a:gd name="connsiteX1" fmla="*/ 10700279 w 10700279"/>
              <a:gd name="connsiteY1" fmla="*/ 0 h 1757700"/>
              <a:gd name="connsiteX2" fmla="*/ 10700279 w 10700279"/>
              <a:gd name="connsiteY2" fmla="*/ 1757700 h 1757700"/>
              <a:gd name="connsiteX3" fmla="*/ 0 w 10700279"/>
              <a:gd name="connsiteY3" fmla="*/ 1757700 h 1757700"/>
              <a:gd name="connsiteX4" fmla="*/ 0 w 10700279"/>
              <a:gd name="connsiteY4" fmla="*/ 0 h 175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0279" h="1757700">
                <a:moveTo>
                  <a:pt x="0" y="0"/>
                </a:moveTo>
                <a:lnTo>
                  <a:pt x="10700279" y="0"/>
                </a:lnTo>
                <a:lnTo>
                  <a:pt x="10700279" y="1757700"/>
                </a:lnTo>
                <a:lnTo>
                  <a:pt x="0" y="1757700"/>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74904" rIns="182880" bIns="170688" numCol="1" spcCol="1270" anchor="t" anchorCtr="0">
            <a:noAutofit/>
          </a:bodyPr>
          <a:lstStyle/>
          <a:p>
            <a:pPr marL="228600" lvl="1" indent="-228600" defTabSz="1066800">
              <a:spcBef>
                <a:spcPct val="0"/>
              </a:spcBef>
              <a:spcAft>
                <a:spcPts val="600"/>
              </a:spcAft>
              <a:buChar char="•"/>
            </a:pPr>
            <a:r>
              <a:rPr lang="en-US" sz="2000" kern="1200" dirty="0"/>
              <a:t>Medicare is </a:t>
            </a:r>
            <a:r>
              <a:rPr lang="en-US" sz="2000" b="1" dirty="0"/>
              <a:t>assigning</a:t>
            </a:r>
            <a:r>
              <a:rPr lang="en-US" sz="2000" dirty="0"/>
              <a:t> people to their primary care physician’s REACH ACO</a:t>
            </a:r>
          </a:p>
          <a:p>
            <a:pPr marL="228600" lvl="1" indent="-228600" defTabSz="1066800">
              <a:spcBef>
                <a:spcPct val="0"/>
              </a:spcBef>
              <a:spcAft>
                <a:spcPts val="600"/>
              </a:spcAft>
              <a:buChar char="•"/>
            </a:pPr>
            <a:r>
              <a:rPr lang="en-US" sz="2000" dirty="0"/>
              <a:t>Medicare prepays that REACH ACO for a range of services</a:t>
            </a:r>
          </a:p>
          <a:p>
            <a:pPr marL="228600" lvl="1" indent="-228600" defTabSz="1066800">
              <a:spcBef>
                <a:spcPct val="0"/>
              </a:spcBef>
              <a:spcAft>
                <a:spcPts val="600"/>
              </a:spcAft>
              <a:buChar char="•"/>
            </a:pPr>
            <a:r>
              <a:rPr lang="en-US" sz="2000" dirty="0"/>
              <a:t>The </a:t>
            </a:r>
            <a:r>
              <a:rPr lang="en-US" sz="2000" b="1" dirty="0"/>
              <a:t>less services </a:t>
            </a:r>
            <a:r>
              <a:rPr lang="en-US" sz="2000" dirty="0"/>
              <a:t>patients get, the </a:t>
            </a:r>
            <a:r>
              <a:rPr lang="en-US" sz="2000" b="1" dirty="0"/>
              <a:t>more profitable </a:t>
            </a:r>
            <a:r>
              <a:rPr lang="en-US" sz="2000" dirty="0"/>
              <a:t>the REACH ACO becomes</a:t>
            </a:r>
          </a:p>
          <a:p>
            <a:pPr marL="228600" lvl="1" indent="-228600" defTabSz="1066800">
              <a:spcBef>
                <a:spcPct val="0"/>
              </a:spcBef>
              <a:spcAft>
                <a:spcPts val="600"/>
              </a:spcAft>
              <a:buChar char="•"/>
            </a:pPr>
            <a:r>
              <a:rPr lang="en-US" sz="2000" dirty="0"/>
              <a:t>The only way for patients to get out is to </a:t>
            </a:r>
            <a:r>
              <a:rPr lang="en-US" sz="2000" b="1" dirty="0"/>
              <a:t>find a new primary care physician </a:t>
            </a:r>
            <a:endParaRPr lang="en-US" sz="2000" b="1" kern="1200" dirty="0"/>
          </a:p>
        </p:txBody>
      </p:sp>
      <p:sp>
        <p:nvSpPr>
          <p:cNvPr id="7" name="Freeform 6">
            <a:extLst>
              <a:ext uri="{FF2B5EF4-FFF2-40B4-BE49-F238E27FC236}">
                <a16:creationId xmlns:a16="http://schemas.microsoft.com/office/drawing/2014/main" id="{0F8E85FD-BFD7-0A3B-0B97-2993A045C86A}"/>
              </a:ext>
            </a:extLst>
          </p:cNvPr>
          <p:cNvSpPr/>
          <p:nvPr/>
        </p:nvSpPr>
        <p:spPr>
          <a:xfrm>
            <a:off x="810315" y="1517588"/>
            <a:ext cx="10377726" cy="531360"/>
          </a:xfrm>
          <a:custGeom>
            <a:avLst/>
            <a:gdLst>
              <a:gd name="connsiteX0" fmla="*/ 0 w 7490195"/>
              <a:gd name="connsiteY0" fmla="*/ 88562 h 531360"/>
              <a:gd name="connsiteX1" fmla="*/ 88562 w 7490195"/>
              <a:gd name="connsiteY1" fmla="*/ 0 h 531360"/>
              <a:gd name="connsiteX2" fmla="*/ 7401633 w 7490195"/>
              <a:gd name="connsiteY2" fmla="*/ 0 h 531360"/>
              <a:gd name="connsiteX3" fmla="*/ 7490195 w 7490195"/>
              <a:gd name="connsiteY3" fmla="*/ 88562 h 531360"/>
              <a:gd name="connsiteX4" fmla="*/ 7490195 w 7490195"/>
              <a:gd name="connsiteY4" fmla="*/ 442798 h 531360"/>
              <a:gd name="connsiteX5" fmla="*/ 7401633 w 7490195"/>
              <a:gd name="connsiteY5" fmla="*/ 531360 h 531360"/>
              <a:gd name="connsiteX6" fmla="*/ 88562 w 7490195"/>
              <a:gd name="connsiteY6" fmla="*/ 531360 h 531360"/>
              <a:gd name="connsiteX7" fmla="*/ 0 w 7490195"/>
              <a:gd name="connsiteY7" fmla="*/ 442798 h 531360"/>
              <a:gd name="connsiteX8" fmla="*/ 0 w 749019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195" h="531360">
                <a:moveTo>
                  <a:pt x="0" y="88562"/>
                </a:moveTo>
                <a:cubicBezTo>
                  <a:pt x="0" y="39651"/>
                  <a:pt x="39651" y="0"/>
                  <a:pt x="88562" y="0"/>
                </a:cubicBezTo>
                <a:lnTo>
                  <a:pt x="7401633" y="0"/>
                </a:lnTo>
                <a:cubicBezTo>
                  <a:pt x="7450544" y="0"/>
                  <a:pt x="7490195" y="39651"/>
                  <a:pt x="7490195" y="88562"/>
                </a:cubicBezTo>
                <a:lnTo>
                  <a:pt x="7490195" y="442798"/>
                </a:lnTo>
                <a:cubicBezTo>
                  <a:pt x="7490195" y="491709"/>
                  <a:pt x="7450544" y="531360"/>
                  <a:pt x="7401633"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51" tIns="25939" rIns="309051" bIns="25939" numCol="1" spcCol="1270" anchor="ctr" anchorCtr="0">
            <a:noAutofit/>
          </a:bodyPr>
          <a:lstStyle/>
          <a:p>
            <a:pPr marL="0" lvl="0" indent="0" algn="l" defTabSz="1244600">
              <a:lnSpc>
                <a:spcPct val="90000"/>
              </a:lnSpc>
              <a:spcBef>
                <a:spcPct val="0"/>
              </a:spcBef>
              <a:spcAft>
                <a:spcPct val="35000"/>
              </a:spcAft>
              <a:buNone/>
            </a:pPr>
            <a:r>
              <a:rPr lang="en-US" sz="2800" b="1" dirty="0">
                <a:effectLst>
                  <a:outerShdw blurRad="50800" dist="38100" dir="2700000" algn="tl" rotWithShape="0">
                    <a:prstClr val="black">
                      <a:alpha val="40000"/>
                    </a:prstClr>
                  </a:outerShdw>
                </a:effectLst>
              </a:rPr>
              <a:t>New profiteers (“REACH ACOs”) in Traditional Medicare</a:t>
            </a:r>
            <a:endParaRPr lang="en-US" sz="2800" b="1" kern="1200" dirty="0">
              <a:effectLst>
                <a:outerShdw blurRad="50800" dist="38100" dir="2700000" algn="tl" rotWithShape="0">
                  <a:prstClr val="black">
                    <a:alpha val="40000"/>
                  </a:prstClr>
                </a:outerShdw>
              </a:effectLst>
            </a:endParaRPr>
          </a:p>
        </p:txBody>
      </p:sp>
      <p:sp>
        <p:nvSpPr>
          <p:cNvPr id="8" name="Freeform 7">
            <a:extLst>
              <a:ext uri="{FF2B5EF4-FFF2-40B4-BE49-F238E27FC236}">
                <a16:creationId xmlns:a16="http://schemas.microsoft.com/office/drawing/2014/main" id="{2E22A119-B89D-6C0D-1633-EAC4F5A6B6EF}"/>
              </a:ext>
            </a:extLst>
          </p:cNvPr>
          <p:cNvSpPr/>
          <p:nvPr/>
        </p:nvSpPr>
        <p:spPr>
          <a:xfrm>
            <a:off x="649039" y="4349661"/>
            <a:ext cx="10987227" cy="1584608"/>
          </a:xfrm>
          <a:custGeom>
            <a:avLst/>
            <a:gdLst>
              <a:gd name="connsiteX0" fmla="*/ 0 w 10700279"/>
              <a:gd name="connsiteY0" fmla="*/ 0 h 1927800"/>
              <a:gd name="connsiteX1" fmla="*/ 10700279 w 10700279"/>
              <a:gd name="connsiteY1" fmla="*/ 0 h 1927800"/>
              <a:gd name="connsiteX2" fmla="*/ 10700279 w 10700279"/>
              <a:gd name="connsiteY2" fmla="*/ 1927800 h 1927800"/>
              <a:gd name="connsiteX3" fmla="*/ 0 w 10700279"/>
              <a:gd name="connsiteY3" fmla="*/ 1927800 h 1927800"/>
              <a:gd name="connsiteX4" fmla="*/ 0 w 10700279"/>
              <a:gd name="connsiteY4" fmla="*/ 0 h 19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0279" h="1927800">
                <a:moveTo>
                  <a:pt x="0" y="0"/>
                </a:moveTo>
                <a:lnTo>
                  <a:pt x="10700279" y="0"/>
                </a:lnTo>
                <a:lnTo>
                  <a:pt x="10700279" y="1927800"/>
                </a:lnTo>
                <a:lnTo>
                  <a:pt x="0" y="1927800"/>
                </a:lnTo>
                <a:lnTo>
                  <a:pt x="0" y="0"/>
                </a:ln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374904" rIns="182880" bIns="170688" numCol="1" spcCol="1270" anchor="t" anchorCtr="0">
            <a:noAutofit/>
          </a:bodyPr>
          <a:lstStyle/>
          <a:p>
            <a:pPr marL="228600" lvl="1" indent="-228600" algn="l" defTabSz="1066800">
              <a:lnSpc>
                <a:spcPct val="100000"/>
              </a:lnSpc>
              <a:spcBef>
                <a:spcPct val="0"/>
              </a:spcBef>
              <a:spcAft>
                <a:spcPts val="600"/>
              </a:spcAft>
              <a:buChar char="•"/>
            </a:pPr>
            <a:r>
              <a:rPr lang="en-US" sz="2000" b="1" dirty="0"/>
              <a:t>2.1 million</a:t>
            </a:r>
            <a:r>
              <a:rPr lang="en-US" sz="2000" dirty="0"/>
              <a:t> Medicare members were </a:t>
            </a:r>
            <a:r>
              <a:rPr lang="en-US" sz="2000" b="1" dirty="0"/>
              <a:t>automatically assigned </a:t>
            </a:r>
            <a:r>
              <a:rPr lang="en-US" sz="2000" dirty="0"/>
              <a:t>in 2023</a:t>
            </a:r>
          </a:p>
          <a:p>
            <a:pPr marL="228600" lvl="1" indent="-228600" algn="l" defTabSz="1066800">
              <a:lnSpc>
                <a:spcPct val="100000"/>
              </a:lnSpc>
              <a:spcBef>
                <a:spcPct val="0"/>
              </a:spcBef>
              <a:spcAft>
                <a:spcPts val="600"/>
              </a:spcAft>
              <a:buChar char="•"/>
            </a:pPr>
            <a:r>
              <a:rPr lang="en-US" sz="2000" b="1" dirty="0"/>
              <a:t>30 million </a:t>
            </a:r>
            <a:r>
              <a:rPr lang="en-US" sz="2000" dirty="0"/>
              <a:t>in Traditional Medicare were to be assigned to something like REACH by 2030</a:t>
            </a:r>
          </a:p>
          <a:p>
            <a:pPr marL="228600" lvl="1" indent="-228600" algn="l" defTabSz="1066800">
              <a:lnSpc>
                <a:spcPct val="100000"/>
              </a:lnSpc>
              <a:spcBef>
                <a:spcPct val="0"/>
              </a:spcBef>
              <a:spcAft>
                <a:spcPts val="600"/>
              </a:spcAft>
              <a:buChar char="•"/>
            </a:pPr>
            <a:r>
              <a:rPr lang="en-US" sz="2000" b="1" dirty="0">
                <a:highlight>
                  <a:srgbClr val="FFFF00"/>
                </a:highlight>
              </a:rPr>
              <a:t>Public outcry </a:t>
            </a:r>
            <a:r>
              <a:rPr lang="en-US" sz="2000" dirty="0">
                <a:highlight>
                  <a:srgbClr val="FFFF00"/>
                </a:highlight>
              </a:rPr>
              <a:t>forced Medicare to stop growing REACH beyond today’s 2.1 million people</a:t>
            </a:r>
          </a:p>
        </p:txBody>
      </p:sp>
      <p:sp>
        <p:nvSpPr>
          <p:cNvPr id="9" name="Freeform 8">
            <a:extLst>
              <a:ext uri="{FF2B5EF4-FFF2-40B4-BE49-F238E27FC236}">
                <a16:creationId xmlns:a16="http://schemas.microsoft.com/office/drawing/2014/main" id="{4060E015-6AE4-5431-DD0B-92FA55EAAD65}"/>
              </a:ext>
            </a:extLst>
          </p:cNvPr>
          <p:cNvSpPr/>
          <p:nvPr/>
        </p:nvSpPr>
        <p:spPr>
          <a:xfrm>
            <a:off x="810315" y="4063935"/>
            <a:ext cx="10377726" cy="531360"/>
          </a:xfrm>
          <a:custGeom>
            <a:avLst/>
            <a:gdLst>
              <a:gd name="connsiteX0" fmla="*/ 0 w 7490195"/>
              <a:gd name="connsiteY0" fmla="*/ 88562 h 531360"/>
              <a:gd name="connsiteX1" fmla="*/ 88562 w 7490195"/>
              <a:gd name="connsiteY1" fmla="*/ 0 h 531360"/>
              <a:gd name="connsiteX2" fmla="*/ 7401633 w 7490195"/>
              <a:gd name="connsiteY2" fmla="*/ 0 h 531360"/>
              <a:gd name="connsiteX3" fmla="*/ 7490195 w 7490195"/>
              <a:gd name="connsiteY3" fmla="*/ 88562 h 531360"/>
              <a:gd name="connsiteX4" fmla="*/ 7490195 w 7490195"/>
              <a:gd name="connsiteY4" fmla="*/ 442798 h 531360"/>
              <a:gd name="connsiteX5" fmla="*/ 7401633 w 7490195"/>
              <a:gd name="connsiteY5" fmla="*/ 531360 h 531360"/>
              <a:gd name="connsiteX6" fmla="*/ 88562 w 7490195"/>
              <a:gd name="connsiteY6" fmla="*/ 531360 h 531360"/>
              <a:gd name="connsiteX7" fmla="*/ 0 w 7490195"/>
              <a:gd name="connsiteY7" fmla="*/ 442798 h 531360"/>
              <a:gd name="connsiteX8" fmla="*/ 0 w 749019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195" h="531360">
                <a:moveTo>
                  <a:pt x="0" y="88562"/>
                </a:moveTo>
                <a:cubicBezTo>
                  <a:pt x="0" y="39651"/>
                  <a:pt x="39651" y="0"/>
                  <a:pt x="88562" y="0"/>
                </a:cubicBezTo>
                <a:lnTo>
                  <a:pt x="7401633" y="0"/>
                </a:lnTo>
                <a:cubicBezTo>
                  <a:pt x="7450544" y="0"/>
                  <a:pt x="7490195" y="39651"/>
                  <a:pt x="7490195" y="88562"/>
                </a:cubicBezTo>
                <a:lnTo>
                  <a:pt x="7490195" y="442798"/>
                </a:lnTo>
                <a:cubicBezTo>
                  <a:pt x="7490195" y="491709"/>
                  <a:pt x="7450544" y="531360"/>
                  <a:pt x="7401633"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51" tIns="25939" rIns="309051" bIns="25939" numCol="1" spcCol="1270" anchor="ctr" anchorCtr="0">
            <a:noAutofit/>
          </a:bodyPr>
          <a:lstStyle/>
          <a:p>
            <a:pPr marL="0" lvl="0" indent="0" algn="l" defTabSz="1244600">
              <a:lnSpc>
                <a:spcPct val="90000"/>
              </a:lnSpc>
              <a:spcBef>
                <a:spcPct val="0"/>
              </a:spcBef>
              <a:spcAft>
                <a:spcPct val="35000"/>
              </a:spcAft>
              <a:buNone/>
            </a:pPr>
            <a:r>
              <a:rPr lang="en-US" sz="2800" b="1" i="1" dirty="0">
                <a:effectLst>
                  <a:outerShdw blurRad="50800" dist="38100" dir="2700000" algn="tl" rotWithShape="0">
                    <a:prstClr val="black">
                      <a:alpha val="40000"/>
                    </a:prstClr>
                  </a:outerShdw>
                </a:effectLst>
              </a:rPr>
              <a:t>Without</a:t>
            </a:r>
            <a:r>
              <a:rPr lang="en-US" sz="2800" b="1" dirty="0">
                <a:effectLst>
                  <a:outerShdw blurRad="50800" dist="38100" dir="2700000" algn="tl" rotWithShape="0">
                    <a:prstClr val="black">
                      <a:alpha val="40000"/>
                    </a:prstClr>
                  </a:outerShdw>
                </a:effectLst>
              </a:rPr>
              <a:t> Congressional oversight, transforming Medicare</a:t>
            </a:r>
            <a:endParaRPr lang="en-US" sz="2800" b="1" kern="1200" dirty="0">
              <a:effectLst>
                <a:outerShdw blurRad="50800" dist="38100" dir="2700000" algn="tl" rotWithShape="0">
                  <a:prstClr val="black">
                    <a:alpha val="40000"/>
                  </a:prstClr>
                </a:outerShdw>
              </a:effectLst>
            </a:endParaRPr>
          </a:p>
        </p:txBody>
      </p:sp>
      <p:sp>
        <p:nvSpPr>
          <p:cNvPr id="6" name="Text Placeholder 5">
            <a:extLst>
              <a:ext uri="{FF2B5EF4-FFF2-40B4-BE49-F238E27FC236}">
                <a16:creationId xmlns:a16="http://schemas.microsoft.com/office/drawing/2014/main" id="{AD9A022E-14CB-9F11-7BB0-12DBE105AE8A}"/>
              </a:ext>
            </a:extLst>
          </p:cNvPr>
          <p:cNvSpPr>
            <a:spLocks noGrp="1"/>
          </p:cNvSpPr>
          <p:nvPr>
            <p:ph type="body" idx="10"/>
          </p:nvPr>
        </p:nvSpPr>
        <p:spPr>
          <a:xfrm>
            <a:off x="0" y="6016753"/>
            <a:ext cx="8509518" cy="841248"/>
          </a:xfrm>
        </p:spPr>
        <p:txBody>
          <a:bodyPr/>
          <a:lstStyle/>
          <a:p>
            <a:r>
              <a:rPr lang="en-US" dirty="0"/>
              <a:t>https://</a:t>
            </a:r>
            <a:r>
              <a:rPr lang="en-US" dirty="0" err="1"/>
              <a:t>innovation.cms.gov</a:t>
            </a:r>
            <a:r>
              <a:rPr lang="en-US" dirty="0"/>
              <a:t>/media/document/aco-reach-model-fs-jan2023 Accessed Jan 24, 2023</a:t>
            </a:r>
          </a:p>
        </p:txBody>
      </p:sp>
    </p:spTree>
    <p:extLst>
      <p:ext uri="{BB962C8B-B14F-4D97-AF65-F5344CB8AC3E}">
        <p14:creationId xmlns:p14="http://schemas.microsoft.com/office/powerpoint/2010/main" val="25190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bg/>
                                          </p:spTgt>
                                        </p:tgtEl>
                                        <p:attrNameLst>
                                          <p:attrName>style.visibility</p:attrName>
                                        </p:attrNameLst>
                                      </p:cBhvr>
                                      <p:to>
                                        <p:strVal val="visible"/>
                                      </p:to>
                                    </p:set>
                                    <p:animEffect transition="in" filter="fade">
                                      <p:cBhvr>
                                        <p:cTn id="40" dur="500"/>
                                        <p:tgtEl>
                                          <p:spTgt spid="8">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500"/>
                                        <p:tgtEl>
                                          <p:spTgt spid="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1" end="1"/>
                                            </p:txEl>
                                          </p:spTgt>
                                        </p:tgtEl>
                                        <p:attrNameLst>
                                          <p:attrName>style.visibility</p:attrName>
                                        </p:attrNameLst>
                                      </p:cBhvr>
                                      <p:to>
                                        <p:strVal val="visible"/>
                                      </p:to>
                                    </p:set>
                                    <p:animEffect transition="in" filter="fade">
                                      <p:cBhvr>
                                        <p:cTn id="48" dur="500"/>
                                        <p:tgtEl>
                                          <p:spTgt spid="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fade">
                                      <p:cBhvr>
                                        <p:cTn id="5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7" grpId="0" animBg="1"/>
      <p:bldP spid="8" grpId="0" uiExpand="1" build="p"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18" name="Title 17">
            <a:extLst>
              <a:ext uri="{FF2B5EF4-FFF2-40B4-BE49-F238E27FC236}">
                <a16:creationId xmlns:a16="http://schemas.microsoft.com/office/drawing/2014/main" id="{B7120052-95A5-12B0-C5B1-C6B398BAF45C}"/>
              </a:ext>
            </a:extLst>
          </p:cNvPr>
          <p:cNvSpPr>
            <a:spLocks noGrp="1"/>
          </p:cNvSpPr>
          <p:nvPr>
            <p:ph type="title"/>
          </p:nvPr>
        </p:nvSpPr>
        <p:spPr/>
        <p:txBody>
          <a:bodyPr>
            <a:normAutofit/>
          </a:bodyPr>
          <a:lstStyle/>
          <a:p>
            <a:r>
              <a:rPr lang="en-US" sz="3200" dirty="0"/>
              <a:t>The privatization of Medicare</a:t>
            </a:r>
            <a:br>
              <a:rPr lang="en-US" sz="4800" dirty="0"/>
            </a:br>
            <a:r>
              <a:rPr lang="en-US" sz="4800" dirty="0"/>
              <a:t>Diverts Public Funds to Investors</a:t>
            </a:r>
            <a:endParaRPr lang="en-US" sz="7200" dirty="0"/>
          </a:p>
        </p:txBody>
      </p:sp>
      <p:sp>
        <p:nvSpPr>
          <p:cNvPr id="2" name="Text Placeholder 1">
            <a:extLst>
              <a:ext uri="{FF2B5EF4-FFF2-40B4-BE49-F238E27FC236}">
                <a16:creationId xmlns:a16="http://schemas.microsoft.com/office/drawing/2014/main" id="{C1A11F1B-28C1-84AA-9CB5-84115EF12392}"/>
              </a:ext>
            </a:extLst>
          </p:cNvPr>
          <p:cNvSpPr>
            <a:spLocks noGrp="1"/>
          </p:cNvSpPr>
          <p:nvPr>
            <p:ph type="body" idx="10"/>
          </p:nvPr>
        </p:nvSpPr>
        <p:spPr>
          <a:xfrm>
            <a:off x="0" y="6016753"/>
            <a:ext cx="8523890" cy="841248"/>
          </a:xfrm>
        </p:spPr>
        <p:txBody>
          <a:bodyPr/>
          <a:lstStyle/>
          <a:p>
            <a:pPr>
              <a:lnSpc>
                <a:spcPct val="100000"/>
              </a:lnSpc>
              <a:spcBef>
                <a:spcPts val="0"/>
              </a:spcBef>
            </a:pPr>
            <a:r>
              <a:rPr lang="en-US" dirty="0"/>
              <a:t>2021 data reported by the National Association of Insurance Commissioners at</a:t>
            </a:r>
          </a:p>
          <a:p>
            <a:pPr>
              <a:lnSpc>
                <a:spcPct val="100000"/>
              </a:lnSpc>
              <a:spcBef>
                <a:spcPts val="0"/>
              </a:spcBef>
            </a:pPr>
            <a:r>
              <a:rPr lang="en-US" dirty="0"/>
              <a:t>https://</a:t>
            </a:r>
            <a:r>
              <a:rPr lang="en-US" dirty="0" err="1"/>
              <a:t>content.naic.org</a:t>
            </a:r>
            <a:r>
              <a:rPr lang="en-US" dirty="0"/>
              <a:t>/sites/default/files/2021-Annual-Health-Insurance-Industry-Analysis-Report.pdf Accessed Mar 6 2023</a:t>
            </a:r>
          </a:p>
        </p:txBody>
      </p:sp>
      <p:grpSp>
        <p:nvGrpSpPr>
          <p:cNvPr id="25" name="Group 24">
            <a:extLst>
              <a:ext uri="{FF2B5EF4-FFF2-40B4-BE49-F238E27FC236}">
                <a16:creationId xmlns:a16="http://schemas.microsoft.com/office/drawing/2014/main" id="{4ADAE308-B6CA-E02F-A12F-BC804CCEE401}"/>
              </a:ext>
            </a:extLst>
          </p:cNvPr>
          <p:cNvGrpSpPr/>
          <p:nvPr/>
        </p:nvGrpSpPr>
        <p:grpSpPr>
          <a:xfrm>
            <a:off x="2861333" y="5465385"/>
            <a:ext cx="6607193" cy="523220"/>
            <a:chOff x="3477297" y="5465385"/>
            <a:chExt cx="6607193" cy="523220"/>
          </a:xfrm>
        </p:grpSpPr>
        <p:sp>
          <p:nvSpPr>
            <p:cNvPr id="21" name="TextBox 20">
              <a:extLst>
                <a:ext uri="{FF2B5EF4-FFF2-40B4-BE49-F238E27FC236}">
                  <a16:creationId xmlns:a16="http://schemas.microsoft.com/office/drawing/2014/main" id="{C85FFF13-2F85-4132-571A-7A7084506A2A}"/>
                </a:ext>
              </a:extLst>
            </p:cNvPr>
            <p:cNvSpPr txBox="1"/>
            <p:nvPr/>
          </p:nvSpPr>
          <p:spPr>
            <a:xfrm>
              <a:off x="3752193" y="5465385"/>
              <a:ext cx="2183611" cy="523220"/>
            </a:xfrm>
            <a:prstGeom prst="rect">
              <a:avLst/>
            </a:prstGeom>
            <a:noFill/>
          </p:spPr>
          <p:txBody>
            <a:bodyPr wrap="none" rtlCol="0">
              <a:spAutoFit/>
            </a:bodyPr>
            <a:lstStyle/>
            <a:p>
              <a:pPr>
                <a:spcAft>
                  <a:spcPts val="1200"/>
                </a:spcAft>
              </a:pPr>
              <a:r>
                <a:rPr lang="en-US" sz="2800" dirty="0">
                  <a:solidFill>
                    <a:schemeClr val="bg1"/>
                  </a:solidFill>
                </a:rPr>
                <a:t>Patient Care</a:t>
              </a:r>
            </a:p>
          </p:txBody>
        </p:sp>
        <p:sp>
          <p:nvSpPr>
            <p:cNvPr id="22" name="TextBox 21">
              <a:extLst>
                <a:ext uri="{FF2B5EF4-FFF2-40B4-BE49-F238E27FC236}">
                  <a16:creationId xmlns:a16="http://schemas.microsoft.com/office/drawing/2014/main" id="{9A045F60-B78C-9F25-3AFA-DD9085533297}"/>
                </a:ext>
              </a:extLst>
            </p:cNvPr>
            <p:cNvSpPr txBox="1"/>
            <p:nvPr/>
          </p:nvSpPr>
          <p:spPr>
            <a:xfrm>
              <a:off x="6543136" y="5465385"/>
              <a:ext cx="3541354" cy="523220"/>
            </a:xfrm>
            <a:prstGeom prst="rect">
              <a:avLst/>
            </a:prstGeom>
            <a:noFill/>
          </p:spPr>
          <p:txBody>
            <a:bodyPr wrap="none" rtlCol="0">
              <a:spAutoFit/>
            </a:bodyPr>
            <a:lstStyle/>
            <a:p>
              <a:pPr>
                <a:spcAft>
                  <a:spcPts val="1200"/>
                </a:spcAft>
              </a:pPr>
              <a:r>
                <a:rPr lang="en-US" sz="2800" dirty="0">
                  <a:solidFill>
                    <a:schemeClr val="bg1"/>
                  </a:solidFill>
                </a:rPr>
                <a:t>Overhead </a:t>
              </a:r>
              <a:r>
                <a:rPr lang="en-US" sz="2800" b="1" dirty="0">
                  <a:solidFill>
                    <a:srgbClr val="FFFF00"/>
                  </a:solidFill>
                </a:rPr>
                <a:t>and Profit</a:t>
              </a:r>
            </a:p>
          </p:txBody>
        </p:sp>
        <p:sp>
          <p:nvSpPr>
            <p:cNvPr id="23" name="Rectangle 22">
              <a:extLst>
                <a:ext uri="{FF2B5EF4-FFF2-40B4-BE49-F238E27FC236}">
                  <a16:creationId xmlns:a16="http://schemas.microsoft.com/office/drawing/2014/main" id="{17183BA2-0C7C-44E4-64D9-1083DA535185}"/>
                </a:ext>
              </a:extLst>
            </p:cNvPr>
            <p:cNvSpPr/>
            <p:nvPr/>
          </p:nvSpPr>
          <p:spPr>
            <a:xfrm>
              <a:off x="3477297" y="5566975"/>
              <a:ext cx="320040" cy="3200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9DBB998-40E7-CB6A-DB1C-3A6318898F06}"/>
                </a:ext>
              </a:extLst>
            </p:cNvPr>
            <p:cNvSpPr/>
            <p:nvPr/>
          </p:nvSpPr>
          <p:spPr>
            <a:xfrm>
              <a:off x="6269811" y="5566975"/>
              <a:ext cx="320040" cy="32004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7205E8C8-FEB9-1058-5EDB-E9D5FAFA0389}"/>
              </a:ext>
            </a:extLst>
          </p:cNvPr>
          <p:cNvGrpSpPr/>
          <p:nvPr/>
        </p:nvGrpSpPr>
        <p:grpSpPr>
          <a:xfrm>
            <a:off x="822440" y="1775982"/>
            <a:ext cx="2640724" cy="3558321"/>
            <a:chOff x="822440" y="1775982"/>
            <a:chExt cx="2640724" cy="3558321"/>
          </a:xfrm>
        </p:grpSpPr>
        <p:graphicFrame>
          <p:nvGraphicFramePr>
            <p:cNvPr id="27" name="Chart 26">
              <a:extLst>
                <a:ext uri="{FF2B5EF4-FFF2-40B4-BE49-F238E27FC236}">
                  <a16:creationId xmlns:a16="http://schemas.microsoft.com/office/drawing/2014/main" id="{19F1957C-2E82-ACC6-6BDF-5B6949C5AA1D}"/>
                </a:ext>
              </a:extLst>
            </p:cNvPr>
            <p:cNvGraphicFramePr/>
            <p:nvPr>
              <p:extLst>
                <p:ext uri="{D42A27DB-BD31-4B8C-83A1-F6EECF244321}">
                  <p14:modId xmlns:p14="http://schemas.microsoft.com/office/powerpoint/2010/main" val="1118209060"/>
                </p:ext>
              </p:extLst>
            </p:nvPr>
          </p:nvGraphicFramePr>
          <p:xfrm>
            <a:off x="822440" y="2517238"/>
            <a:ext cx="2640724" cy="2817065"/>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A0B31689-1E2A-5776-3F68-6FDCDEEA3787}"/>
                </a:ext>
              </a:extLst>
            </p:cNvPr>
            <p:cNvSpPr txBox="1"/>
            <p:nvPr/>
          </p:nvSpPr>
          <p:spPr>
            <a:xfrm>
              <a:off x="1585466"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98%</a:t>
              </a:r>
            </a:p>
          </p:txBody>
        </p:sp>
        <p:sp>
          <p:nvSpPr>
            <p:cNvPr id="36" name="TextBox 35">
              <a:extLst>
                <a:ext uri="{FF2B5EF4-FFF2-40B4-BE49-F238E27FC236}">
                  <a16:creationId xmlns:a16="http://schemas.microsoft.com/office/drawing/2014/main" id="{0689EB0B-B76C-72F8-5ABF-D1990D101A77}"/>
                </a:ext>
              </a:extLst>
            </p:cNvPr>
            <p:cNvSpPr txBox="1"/>
            <p:nvPr/>
          </p:nvSpPr>
          <p:spPr>
            <a:xfrm>
              <a:off x="1149026" y="1775982"/>
              <a:ext cx="2001895" cy="954107"/>
            </a:xfrm>
            <a:prstGeom prst="rect">
              <a:avLst/>
            </a:prstGeom>
            <a:noFill/>
          </p:spPr>
          <p:txBody>
            <a:bodyPr wrap="none" rtlCol="0">
              <a:spAutoFit/>
            </a:bodyPr>
            <a:lstStyle/>
            <a:p>
              <a:pPr algn="ctr"/>
              <a:r>
                <a:rPr lang="en-US" sz="2800" b="1" dirty="0">
                  <a:solidFill>
                    <a:schemeClr val="bg1"/>
                  </a:solidFill>
                </a:rPr>
                <a:t>Traditional</a:t>
              </a:r>
            </a:p>
            <a:p>
              <a:pPr algn="ctr"/>
              <a:r>
                <a:rPr lang="en-US" sz="2800" b="1" dirty="0">
                  <a:solidFill>
                    <a:schemeClr val="bg1"/>
                  </a:solidFill>
                </a:rPr>
                <a:t>Medicare</a:t>
              </a:r>
            </a:p>
          </p:txBody>
        </p:sp>
      </p:grpSp>
      <p:grpSp>
        <p:nvGrpSpPr>
          <p:cNvPr id="4" name="Group 3">
            <a:extLst>
              <a:ext uri="{FF2B5EF4-FFF2-40B4-BE49-F238E27FC236}">
                <a16:creationId xmlns:a16="http://schemas.microsoft.com/office/drawing/2014/main" id="{3EC9DD14-099F-95EC-60A9-7A975D095ACE}"/>
              </a:ext>
            </a:extLst>
          </p:cNvPr>
          <p:cNvGrpSpPr/>
          <p:nvPr/>
        </p:nvGrpSpPr>
        <p:grpSpPr>
          <a:xfrm>
            <a:off x="3452652" y="1775982"/>
            <a:ext cx="2640724" cy="3558321"/>
            <a:chOff x="3452652" y="1775982"/>
            <a:chExt cx="2640724" cy="3558321"/>
          </a:xfrm>
        </p:grpSpPr>
        <p:graphicFrame>
          <p:nvGraphicFramePr>
            <p:cNvPr id="26" name="Chart 25">
              <a:extLst>
                <a:ext uri="{FF2B5EF4-FFF2-40B4-BE49-F238E27FC236}">
                  <a16:creationId xmlns:a16="http://schemas.microsoft.com/office/drawing/2014/main" id="{7813A716-E174-5706-2D22-16C0FC8094CD}"/>
                </a:ext>
              </a:extLst>
            </p:cNvPr>
            <p:cNvGraphicFramePr/>
            <p:nvPr>
              <p:extLst>
                <p:ext uri="{D42A27DB-BD31-4B8C-83A1-F6EECF244321}">
                  <p14:modId xmlns:p14="http://schemas.microsoft.com/office/powerpoint/2010/main" val="1840215060"/>
                </p:ext>
              </p:extLst>
            </p:nvPr>
          </p:nvGraphicFramePr>
          <p:xfrm>
            <a:off x="3452652" y="2517238"/>
            <a:ext cx="2640724" cy="2817065"/>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B46E4006-6FBB-16D6-1EDD-FAB51D3C4C9D}"/>
                </a:ext>
              </a:extLst>
            </p:cNvPr>
            <p:cNvSpPr txBox="1"/>
            <p:nvPr/>
          </p:nvSpPr>
          <p:spPr>
            <a:xfrm>
              <a:off x="4721918" y="3048007"/>
              <a:ext cx="801823" cy="461665"/>
            </a:xfrm>
            <a:prstGeom prst="rect">
              <a:avLst/>
            </a:prstGeom>
            <a:noFill/>
          </p:spPr>
          <p:txBody>
            <a:bodyPr wrap="non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15%</a:t>
              </a:r>
            </a:p>
          </p:txBody>
        </p:sp>
        <p:sp>
          <p:nvSpPr>
            <p:cNvPr id="33" name="TextBox 32">
              <a:extLst>
                <a:ext uri="{FF2B5EF4-FFF2-40B4-BE49-F238E27FC236}">
                  <a16:creationId xmlns:a16="http://schemas.microsoft.com/office/drawing/2014/main" id="{779B3737-6442-2BB1-7958-5423F6431EDA}"/>
                </a:ext>
              </a:extLst>
            </p:cNvPr>
            <p:cNvSpPr txBox="1"/>
            <p:nvPr/>
          </p:nvSpPr>
          <p:spPr>
            <a:xfrm>
              <a:off x="4227089"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85%</a:t>
              </a:r>
            </a:p>
          </p:txBody>
        </p:sp>
        <p:sp>
          <p:nvSpPr>
            <p:cNvPr id="37" name="TextBox 36">
              <a:extLst>
                <a:ext uri="{FF2B5EF4-FFF2-40B4-BE49-F238E27FC236}">
                  <a16:creationId xmlns:a16="http://schemas.microsoft.com/office/drawing/2014/main" id="{760D3F82-F379-ED8F-CF44-D8193261914C}"/>
                </a:ext>
              </a:extLst>
            </p:cNvPr>
            <p:cNvSpPr txBox="1"/>
            <p:nvPr/>
          </p:nvSpPr>
          <p:spPr>
            <a:xfrm>
              <a:off x="3762547" y="1775982"/>
              <a:ext cx="2024914"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Advantage</a:t>
              </a:r>
            </a:p>
          </p:txBody>
        </p:sp>
      </p:grpSp>
      <p:grpSp>
        <p:nvGrpSpPr>
          <p:cNvPr id="5" name="Group 4">
            <a:extLst>
              <a:ext uri="{FF2B5EF4-FFF2-40B4-BE49-F238E27FC236}">
                <a16:creationId xmlns:a16="http://schemas.microsoft.com/office/drawing/2014/main" id="{1877940F-1BB4-C6CB-91FC-830F66015A1C}"/>
              </a:ext>
            </a:extLst>
          </p:cNvPr>
          <p:cNvGrpSpPr/>
          <p:nvPr/>
        </p:nvGrpSpPr>
        <p:grpSpPr>
          <a:xfrm>
            <a:off x="6082864" y="1775982"/>
            <a:ext cx="2640724" cy="3558321"/>
            <a:chOff x="6082864" y="1775982"/>
            <a:chExt cx="2640724" cy="3558321"/>
          </a:xfrm>
        </p:grpSpPr>
        <p:graphicFrame>
          <p:nvGraphicFramePr>
            <p:cNvPr id="20" name="Chart 19">
              <a:extLst>
                <a:ext uri="{FF2B5EF4-FFF2-40B4-BE49-F238E27FC236}">
                  <a16:creationId xmlns:a16="http://schemas.microsoft.com/office/drawing/2014/main" id="{3FC91B4D-EB06-D868-B63A-397059F3C62F}"/>
                </a:ext>
              </a:extLst>
            </p:cNvPr>
            <p:cNvGraphicFramePr/>
            <p:nvPr>
              <p:extLst>
                <p:ext uri="{D42A27DB-BD31-4B8C-83A1-F6EECF244321}">
                  <p14:modId xmlns:p14="http://schemas.microsoft.com/office/powerpoint/2010/main" val="128297866"/>
                </p:ext>
              </p:extLst>
            </p:nvPr>
          </p:nvGraphicFramePr>
          <p:xfrm>
            <a:off x="6082864" y="2517238"/>
            <a:ext cx="2640724" cy="2817065"/>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F6ABFC54-0B01-E7AA-E777-5AF144A73ECC}"/>
                </a:ext>
              </a:extLst>
            </p:cNvPr>
            <p:cNvSpPr txBox="1"/>
            <p:nvPr/>
          </p:nvSpPr>
          <p:spPr>
            <a:xfrm>
              <a:off x="7502462" y="3048007"/>
              <a:ext cx="801823" cy="461665"/>
            </a:xfrm>
            <a:prstGeom prst="rect">
              <a:avLst/>
            </a:prstGeom>
            <a:noFill/>
          </p:spPr>
          <p:txBody>
            <a:bodyPr wrap="none" rtlCol="0">
              <a:spAutoFit/>
            </a:bodyPr>
            <a:lstStyle/>
            <a:p>
              <a:pPr>
                <a:spcAft>
                  <a:spcPts val="1200"/>
                </a:spcAft>
              </a:pPr>
              <a:r>
                <a:rPr lang="en-US" sz="2400" dirty="0">
                  <a:solidFill>
                    <a:schemeClr val="bg1"/>
                  </a:solidFill>
                  <a:effectLst>
                    <a:outerShdw blurRad="50800" dist="38100" dir="2700000" algn="tl" rotWithShape="0">
                      <a:prstClr val="black">
                        <a:alpha val="40000"/>
                      </a:prstClr>
                    </a:outerShdw>
                  </a:effectLst>
                </a:rPr>
                <a:t>22%</a:t>
              </a:r>
            </a:p>
          </p:txBody>
        </p:sp>
        <p:sp>
          <p:nvSpPr>
            <p:cNvPr id="34" name="TextBox 33">
              <a:extLst>
                <a:ext uri="{FF2B5EF4-FFF2-40B4-BE49-F238E27FC236}">
                  <a16:creationId xmlns:a16="http://schemas.microsoft.com/office/drawing/2014/main" id="{DBB98884-B7B6-1F1B-AB68-D7CB0C3B281A}"/>
                </a:ext>
              </a:extLst>
            </p:cNvPr>
            <p:cNvSpPr txBox="1"/>
            <p:nvPr/>
          </p:nvSpPr>
          <p:spPr>
            <a:xfrm>
              <a:off x="6853788"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78%</a:t>
              </a:r>
            </a:p>
          </p:txBody>
        </p:sp>
        <p:sp>
          <p:nvSpPr>
            <p:cNvPr id="38" name="TextBox 37">
              <a:extLst>
                <a:ext uri="{FF2B5EF4-FFF2-40B4-BE49-F238E27FC236}">
                  <a16:creationId xmlns:a16="http://schemas.microsoft.com/office/drawing/2014/main" id="{576A2D2B-AA8A-9D31-0DA9-E7D49FDC798C}"/>
                </a:ext>
              </a:extLst>
            </p:cNvPr>
            <p:cNvSpPr txBox="1"/>
            <p:nvPr/>
          </p:nvSpPr>
          <p:spPr>
            <a:xfrm>
              <a:off x="6154702" y="1775982"/>
              <a:ext cx="2541080"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Supplemental</a:t>
              </a:r>
            </a:p>
          </p:txBody>
        </p:sp>
      </p:grpSp>
      <p:grpSp>
        <p:nvGrpSpPr>
          <p:cNvPr id="6" name="Group 5">
            <a:extLst>
              <a:ext uri="{FF2B5EF4-FFF2-40B4-BE49-F238E27FC236}">
                <a16:creationId xmlns:a16="http://schemas.microsoft.com/office/drawing/2014/main" id="{6EEA43EE-B591-10D4-E6B6-91985AA1B503}"/>
              </a:ext>
            </a:extLst>
          </p:cNvPr>
          <p:cNvGrpSpPr/>
          <p:nvPr/>
        </p:nvGrpSpPr>
        <p:grpSpPr>
          <a:xfrm>
            <a:off x="8713076" y="1775982"/>
            <a:ext cx="2640724" cy="3558321"/>
            <a:chOff x="8713076" y="1775982"/>
            <a:chExt cx="2640724" cy="3558321"/>
          </a:xfrm>
        </p:grpSpPr>
        <p:graphicFrame>
          <p:nvGraphicFramePr>
            <p:cNvPr id="28" name="Chart 27">
              <a:extLst>
                <a:ext uri="{FF2B5EF4-FFF2-40B4-BE49-F238E27FC236}">
                  <a16:creationId xmlns:a16="http://schemas.microsoft.com/office/drawing/2014/main" id="{8BA4DA85-56A2-45DA-F6E0-83876F4D19C5}"/>
                </a:ext>
              </a:extLst>
            </p:cNvPr>
            <p:cNvGraphicFramePr/>
            <p:nvPr>
              <p:extLst>
                <p:ext uri="{D42A27DB-BD31-4B8C-83A1-F6EECF244321}">
                  <p14:modId xmlns:p14="http://schemas.microsoft.com/office/powerpoint/2010/main" val="2084881364"/>
                </p:ext>
              </p:extLst>
            </p:nvPr>
          </p:nvGraphicFramePr>
          <p:xfrm>
            <a:off x="8713076" y="2517238"/>
            <a:ext cx="2640724" cy="2817065"/>
          </p:xfrm>
          <a:graphic>
            <a:graphicData uri="http://schemas.openxmlformats.org/drawingml/2006/chart">
              <c:chart xmlns:c="http://schemas.openxmlformats.org/drawingml/2006/chart" xmlns:r="http://schemas.openxmlformats.org/officeDocument/2006/relationships" r:id="rId6"/>
            </a:graphicData>
          </a:graphic>
        </p:graphicFrame>
        <p:sp>
          <p:nvSpPr>
            <p:cNvPr id="31" name="TextBox 30">
              <a:extLst>
                <a:ext uri="{FF2B5EF4-FFF2-40B4-BE49-F238E27FC236}">
                  <a16:creationId xmlns:a16="http://schemas.microsoft.com/office/drawing/2014/main" id="{0E9AF4CA-A54C-7178-34CF-4F6F3734FDBA}"/>
                </a:ext>
              </a:extLst>
            </p:cNvPr>
            <p:cNvSpPr txBox="1"/>
            <p:nvPr/>
          </p:nvSpPr>
          <p:spPr>
            <a:xfrm>
              <a:off x="9995690" y="3048007"/>
              <a:ext cx="1245854" cy="757130"/>
            </a:xfrm>
            <a:prstGeom prst="rect">
              <a:avLst/>
            </a:prstGeom>
            <a:noFill/>
          </p:spPr>
          <p:txBody>
            <a:bodyPr wrap="none" rtlCol="0">
              <a:spAutoFit/>
            </a:bodyPr>
            <a:lstStyle/>
            <a:p>
              <a:pPr>
                <a:lnSpc>
                  <a:spcPct val="90000"/>
                </a:lnSpc>
              </a:pPr>
              <a:r>
                <a:rPr lang="en-US" sz="2400" b="1" dirty="0">
                  <a:solidFill>
                    <a:srgbClr val="FFFF00"/>
                  </a:solidFill>
                  <a:effectLst>
                    <a:outerShdw blurRad="50800" dist="38100" dir="2700000" algn="tl" rotWithShape="0">
                      <a:prstClr val="black">
                        <a:alpha val="40000"/>
                      </a:prstClr>
                    </a:outerShdw>
                  </a:effectLst>
                </a:rPr>
                <a:t>25%</a:t>
              </a:r>
            </a:p>
            <a:p>
              <a:pPr>
                <a:lnSpc>
                  <a:spcPct val="90000"/>
                </a:lnSpc>
              </a:pPr>
              <a:r>
                <a:rPr lang="en-US" sz="2400" dirty="0">
                  <a:solidFill>
                    <a:schemeClr val="bg1"/>
                  </a:solidFill>
                  <a:effectLst>
                    <a:outerShdw blurRad="50800" dist="38100" dir="2700000" algn="tl" rotWithShape="0">
                      <a:prstClr val="black">
                        <a:alpha val="40000"/>
                      </a:prstClr>
                    </a:outerShdw>
                  </a:effectLst>
                </a:rPr>
                <a:t>or more</a:t>
              </a:r>
            </a:p>
          </p:txBody>
        </p:sp>
        <p:sp>
          <p:nvSpPr>
            <p:cNvPr id="35" name="TextBox 34">
              <a:extLst>
                <a:ext uri="{FF2B5EF4-FFF2-40B4-BE49-F238E27FC236}">
                  <a16:creationId xmlns:a16="http://schemas.microsoft.com/office/drawing/2014/main" id="{7A6FDCE6-EAD0-BA29-681C-722B641D3860}"/>
                </a:ext>
              </a:extLst>
            </p:cNvPr>
            <p:cNvSpPr txBox="1"/>
            <p:nvPr/>
          </p:nvSpPr>
          <p:spPr>
            <a:xfrm>
              <a:off x="9492511" y="4041675"/>
              <a:ext cx="1107996" cy="535531"/>
            </a:xfrm>
            <a:prstGeom prst="rect">
              <a:avLst/>
            </a:prstGeom>
            <a:noFill/>
          </p:spPr>
          <p:txBody>
            <a:bodyPr wrap="none" rtlCol="0">
              <a:spAutoFit/>
            </a:bodyPr>
            <a:lstStyle/>
            <a:p>
              <a:pPr algn="ctr">
                <a:lnSpc>
                  <a:spcPct val="80000"/>
                </a:lnSpc>
              </a:pPr>
              <a:r>
                <a:rPr lang="en-US" sz="3600" b="1" dirty="0">
                  <a:solidFill>
                    <a:schemeClr val="bg1"/>
                  </a:solidFill>
                  <a:effectLst>
                    <a:outerShdw blurRad="50800" dist="38100" dir="2700000" algn="tl" rotWithShape="0">
                      <a:prstClr val="black">
                        <a:alpha val="40000"/>
                      </a:prstClr>
                    </a:outerShdw>
                  </a:effectLst>
                </a:rPr>
                <a:t>75%</a:t>
              </a:r>
            </a:p>
          </p:txBody>
        </p:sp>
        <p:sp>
          <p:nvSpPr>
            <p:cNvPr id="39" name="TextBox 38">
              <a:extLst>
                <a:ext uri="{FF2B5EF4-FFF2-40B4-BE49-F238E27FC236}">
                  <a16:creationId xmlns:a16="http://schemas.microsoft.com/office/drawing/2014/main" id="{1EAB1FF1-B6E8-A7EE-F9B3-C2C62E3551EB}"/>
                </a:ext>
              </a:extLst>
            </p:cNvPr>
            <p:cNvSpPr txBox="1"/>
            <p:nvPr/>
          </p:nvSpPr>
          <p:spPr>
            <a:xfrm>
              <a:off x="9167035" y="1775982"/>
              <a:ext cx="1744387" cy="954107"/>
            </a:xfrm>
            <a:prstGeom prst="rect">
              <a:avLst/>
            </a:prstGeom>
            <a:noFill/>
          </p:spPr>
          <p:txBody>
            <a:bodyPr wrap="none" rtlCol="0">
              <a:spAutoFit/>
            </a:bodyPr>
            <a:lstStyle/>
            <a:p>
              <a:pPr algn="ctr"/>
              <a:r>
                <a:rPr lang="en-US" sz="2800" b="1" dirty="0">
                  <a:solidFill>
                    <a:schemeClr val="bg1"/>
                  </a:solidFill>
                </a:rPr>
                <a:t>Medicare</a:t>
              </a:r>
            </a:p>
            <a:p>
              <a:pPr algn="ctr"/>
              <a:r>
                <a:rPr lang="en-US" sz="2800" b="1" dirty="0">
                  <a:solidFill>
                    <a:schemeClr val="bg1"/>
                  </a:solidFill>
                </a:rPr>
                <a:t>REACH</a:t>
              </a:r>
            </a:p>
          </p:txBody>
        </p:sp>
      </p:grpSp>
    </p:spTree>
    <p:extLst>
      <p:ext uri="{BB962C8B-B14F-4D97-AF65-F5344CB8AC3E}">
        <p14:creationId xmlns:p14="http://schemas.microsoft.com/office/powerpoint/2010/main" val="278710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2-Point Star 2">
            <a:extLst>
              <a:ext uri="{FF2B5EF4-FFF2-40B4-BE49-F238E27FC236}">
                <a16:creationId xmlns:a16="http://schemas.microsoft.com/office/drawing/2014/main" id="{911CD80A-B9A8-9327-520B-7F342E000502}"/>
              </a:ext>
            </a:extLst>
          </p:cNvPr>
          <p:cNvSpPr/>
          <p:nvPr/>
        </p:nvSpPr>
        <p:spPr>
          <a:xfrm>
            <a:off x="3972639" y="1657276"/>
            <a:ext cx="3551896" cy="3551896"/>
          </a:xfrm>
          <a:prstGeom prst="star32">
            <a:avLst>
              <a:gd name="adj" fmla="val 44010"/>
            </a:avLst>
          </a:prstGeom>
          <a:gradFill flip="none" rotWithShape="1">
            <a:gsLst>
              <a:gs pos="0">
                <a:schemeClr val="bg1"/>
              </a:gs>
              <a:gs pos="52000">
                <a:schemeClr val="bg2"/>
              </a:gs>
              <a:gs pos="100000">
                <a:schemeClr val="bg2">
                  <a:lumMod val="75000"/>
                </a:schemeClr>
              </a:gs>
            </a:gsLst>
            <a:path path="shape">
              <a:fillToRect l="50000" t="50000" r="50000" b="50000"/>
            </a:path>
            <a:tileRect/>
          </a:gra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accent1">
                    <a:lumMod val="50000"/>
                  </a:schemeClr>
                </a:solidFill>
              </a:rPr>
              <a:t>Protect Medicare</a:t>
            </a:r>
          </a:p>
        </p:txBody>
      </p:sp>
      <p:sp>
        <p:nvSpPr>
          <p:cNvPr id="2" name="Title 1">
            <a:extLst>
              <a:ext uri="{FF2B5EF4-FFF2-40B4-BE49-F238E27FC236}">
                <a16:creationId xmlns:a16="http://schemas.microsoft.com/office/drawing/2014/main" id="{3BF9C6C2-4DCE-CFC9-0800-58EF078B3145}"/>
              </a:ext>
            </a:extLst>
          </p:cNvPr>
          <p:cNvSpPr>
            <a:spLocks noGrp="1"/>
          </p:cNvSpPr>
          <p:nvPr>
            <p:ph type="title"/>
          </p:nvPr>
        </p:nvSpPr>
        <p:spPr/>
        <p:txBody>
          <a:bodyPr/>
          <a:lstStyle/>
          <a:p>
            <a:r>
              <a:rPr lang="en-US" sz="2800" dirty="0"/>
              <a:t>To get to Medicare for All, Medicare’s privatization must be </a:t>
            </a:r>
            <a:br>
              <a:rPr lang="en-US" dirty="0"/>
            </a:br>
            <a:r>
              <a:rPr lang="en-US" dirty="0"/>
              <a:t>Stopped and Driven Back</a:t>
            </a:r>
          </a:p>
        </p:txBody>
      </p:sp>
      <p:sp>
        <p:nvSpPr>
          <p:cNvPr id="21" name="Right Arrow Callout 20">
            <a:extLst>
              <a:ext uri="{FF2B5EF4-FFF2-40B4-BE49-F238E27FC236}">
                <a16:creationId xmlns:a16="http://schemas.microsoft.com/office/drawing/2014/main" id="{DC7BE5A7-367E-B8A3-1047-B0AFD45B3960}"/>
              </a:ext>
            </a:extLst>
          </p:cNvPr>
          <p:cNvSpPr/>
          <p:nvPr/>
        </p:nvSpPr>
        <p:spPr>
          <a:xfrm>
            <a:off x="370760" y="1785130"/>
            <a:ext cx="4358895" cy="3254622"/>
          </a:xfrm>
          <a:prstGeom prst="rightArrowCallout">
            <a:avLst>
              <a:gd name="adj1" fmla="val 57550"/>
              <a:gd name="adj2" fmla="val 38385"/>
              <a:gd name="adj3" fmla="val 25000"/>
              <a:gd name="adj4" fmla="val 62570"/>
            </a:avLst>
          </a:prstGeom>
          <a:gradFill>
            <a:gsLst>
              <a:gs pos="0">
                <a:schemeClr val="accent2">
                  <a:lumMod val="60000"/>
                  <a:lumOff val="40000"/>
                </a:schemeClr>
              </a:gs>
              <a:gs pos="52000">
                <a:schemeClr val="accent2">
                  <a:lumMod val="75000"/>
                </a:schemeClr>
              </a:gs>
              <a:gs pos="100000">
                <a:schemeClr val="accent2">
                  <a:lumMod val="50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2AD6D1C-529D-65A2-FC30-3C032F83B2F7}"/>
              </a:ext>
            </a:extLst>
          </p:cNvPr>
          <p:cNvSpPr txBox="1"/>
          <p:nvPr/>
        </p:nvSpPr>
        <p:spPr>
          <a:xfrm>
            <a:off x="2461469" y="2627611"/>
            <a:ext cx="2127048" cy="1569660"/>
          </a:xfrm>
          <a:prstGeom prst="rect">
            <a:avLst/>
          </a:prstGeom>
          <a:noFill/>
        </p:spPr>
        <p:txBody>
          <a:bodyPr wrap="square" rtlCol="0" anchor="ctr">
            <a:spAutoFit/>
          </a:bodyPr>
          <a:lstStyle/>
          <a:p>
            <a:pPr marL="0" lvl="0" indent="0" algn="ctr" defTabSz="1022350">
              <a:spcBef>
                <a:spcPct val="0"/>
              </a:spcBef>
              <a:buNone/>
            </a:pPr>
            <a:r>
              <a:rPr lang="en-US" sz="2400" b="1" i="1" kern="1200" dirty="0">
                <a:solidFill>
                  <a:srgbClr val="FFFF00"/>
                </a:solidFill>
                <a:effectLst>
                  <a:outerShdw blurRad="50800" dist="38100" dir="2700000" algn="tl" rotWithShape="0">
                    <a:prstClr val="black">
                      <a:alpha val="40000"/>
                    </a:prstClr>
                  </a:outerShdw>
                </a:effectLst>
              </a:rPr>
              <a:t>Sour the </a:t>
            </a:r>
          </a:p>
          <a:p>
            <a:pPr marL="0" lvl="0" indent="0" algn="ctr" defTabSz="1022350">
              <a:spcBef>
                <a:spcPct val="0"/>
              </a:spcBef>
              <a:buNone/>
            </a:pPr>
            <a:r>
              <a:rPr lang="en-US" sz="2400" b="1" i="1" kern="1200" dirty="0">
                <a:solidFill>
                  <a:srgbClr val="FFFF00"/>
                </a:solidFill>
                <a:effectLst>
                  <a:outerShdw blurRad="50800" dist="38100" dir="2700000" algn="tl" rotWithShape="0">
                    <a:prstClr val="black">
                      <a:alpha val="40000"/>
                    </a:prstClr>
                  </a:outerShdw>
                </a:effectLst>
              </a:rPr>
              <a:t>Milk</a:t>
            </a:r>
            <a:r>
              <a:rPr lang="en-US" sz="2400" b="1" i="1" kern="1200" dirty="0">
                <a:solidFill>
                  <a:schemeClr val="bg1"/>
                </a:solidFill>
                <a:effectLst>
                  <a:outerShdw blurRad="50800" dist="38100" dir="2700000" algn="tl" rotWithShape="0">
                    <a:prstClr val="black">
                      <a:alpha val="40000"/>
                    </a:prstClr>
                  </a:outerShdw>
                </a:effectLst>
              </a:rPr>
              <a:t> </a:t>
            </a:r>
            <a:r>
              <a:rPr lang="en-US" sz="2400" b="1" kern="1200" dirty="0">
                <a:solidFill>
                  <a:schemeClr val="bg1"/>
                </a:solidFill>
                <a:effectLst>
                  <a:outerShdw blurRad="50800" dist="38100" dir="2700000" algn="tl" rotWithShape="0">
                    <a:prstClr val="black">
                      <a:alpha val="40000"/>
                    </a:prstClr>
                  </a:outerShdw>
                </a:effectLst>
              </a:rPr>
              <a:t>for</a:t>
            </a:r>
          </a:p>
          <a:p>
            <a:pPr marL="0" lvl="0" indent="0" algn="ctr" defTabSz="1022350">
              <a:spcBef>
                <a:spcPct val="0"/>
              </a:spcBef>
              <a:buNone/>
            </a:pPr>
            <a:r>
              <a:rPr lang="en-US" sz="2400" b="1" kern="1200" dirty="0">
                <a:solidFill>
                  <a:schemeClr val="bg1"/>
                </a:solidFill>
                <a:effectLst>
                  <a:outerShdw blurRad="50800" dist="38100" dir="2700000" algn="tl" rotWithShape="0">
                    <a:prstClr val="black">
                      <a:alpha val="40000"/>
                    </a:prstClr>
                  </a:outerShdw>
                </a:effectLst>
              </a:rPr>
              <a:t>Medicare Advantage</a:t>
            </a:r>
          </a:p>
        </p:txBody>
      </p:sp>
      <p:sp>
        <p:nvSpPr>
          <p:cNvPr id="10" name="Freeform 9">
            <a:extLst>
              <a:ext uri="{FF2B5EF4-FFF2-40B4-BE49-F238E27FC236}">
                <a16:creationId xmlns:a16="http://schemas.microsoft.com/office/drawing/2014/main" id="{EF13C01D-053B-9845-9C05-90E33E4B4A60}"/>
              </a:ext>
            </a:extLst>
          </p:cNvPr>
          <p:cNvSpPr/>
          <p:nvPr/>
        </p:nvSpPr>
        <p:spPr>
          <a:xfrm>
            <a:off x="292830" y="1834660"/>
            <a:ext cx="2937388" cy="3175440"/>
          </a:xfrm>
          <a:custGeom>
            <a:avLst/>
            <a:gdLst>
              <a:gd name="connsiteX0" fmla="*/ 0 w 4913783"/>
              <a:gd name="connsiteY0" fmla="*/ 0 h 3335174"/>
              <a:gd name="connsiteX1" fmla="*/ 4913783 w 4913783"/>
              <a:gd name="connsiteY1" fmla="*/ 0 h 3335174"/>
              <a:gd name="connsiteX2" fmla="*/ 4913783 w 4913783"/>
              <a:gd name="connsiteY2" fmla="*/ 3335174 h 3335174"/>
              <a:gd name="connsiteX3" fmla="*/ 0 w 4913783"/>
              <a:gd name="connsiteY3" fmla="*/ 3335174 h 3335174"/>
              <a:gd name="connsiteX4" fmla="*/ 0 w 4913783"/>
              <a:gd name="connsiteY4" fmla="*/ 0 h 33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335174">
                <a:moveTo>
                  <a:pt x="0" y="0"/>
                </a:moveTo>
                <a:lnTo>
                  <a:pt x="4913783" y="0"/>
                </a:lnTo>
                <a:lnTo>
                  <a:pt x="4913783" y="3335174"/>
                </a:lnTo>
                <a:lnTo>
                  <a:pt x="0" y="3335174"/>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ctr" anchorCtr="0">
            <a:noAutofit/>
          </a:bodyPr>
          <a:lstStyle/>
          <a:p>
            <a:pPr marL="120650" lvl="1" indent="-120650" algn="l" defTabSz="1200150">
              <a:lnSpc>
                <a:spcPct val="100000"/>
              </a:lnSpc>
              <a:spcBef>
                <a:spcPct val="0"/>
              </a:spcBef>
              <a:spcAft>
                <a:spcPts val="1200"/>
              </a:spcAft>
              <a:buChar char="•"/>
            </a:pPr>
            <a:r>
              <a:rPr lang="en-US" sz="2000" kern="1200" dirty="0">
                <a:solidFill>
                  <a:schemeClr val="bg1"/>
                </a:solidFill>
                <a:effectLst>
                  <a:outerShdw blurRad="50800" dist="38100" dir="2700000" algn="tl" rotWithShape="0">
                    <a:prstClr val="black">
                      <a:alpha val="40000"/>
                    </a:prstClr>
                  </a:outerShdw>
                </a:effectLst>
              </a:rPr>
              <a:t>Eliminate the MA overpayments </a:t>
            </a:r>
          </a:p>
          <a:p>
            <a:pPr marL="120650" lvl="1" indent="-120650" algn="l" defTabSz="1200150">
              <a:lnSpc>
                <a:spcPct val="100000"/>
              </a:lnSpc>
              <a:spcBef>
                <a:spcPct val="0"/>
              </a:spcBef>
              <a:spcAft>
                <a:spcPts val="1200"/>
              </a:spcAft>
              <a:buChar char="•"/>
            </a:pPr>
            <a:r>
              <a:rPr lang="en-US" sz="2000" dirty="0">
                <a:solidFill>
                  <a:schemeClr val="bg1"/>
                </a:solidFill>
                <a:effectLst>
                  <a:outerShdw blurRad="50800" dist="38100" dir="2700000" algn="tl" rotWithShape="0">
                    <a:prstClr val="black">
                      <a:alpha val="40000"/>
                    </a:prstClr>
                  </a:outerShdw>
                </a:effectLst>
              </a:rPr>
              <a:t>Ban its secret rules</a:t>
            </a:r>
            <a:endParaRPr lang="en-US" sz="2000" kern="1200" dirty="0">
              <a:solidFill>
                <a:schemeClr val="bg1"/>
              </a:solidFill>
              <a:effectLst>
                <a:outerShdw blurRad="50800" dist="38100" dir="2700000" algn="tl" rotWithShape="0">
                  <a:prstClr val="black">
                    <a:alpha val="40000"/>
                  </a:prstClr>
                </a:outerShdw>
              </a:effectLst>
            </a:endParaRPr>
          </a:p>
          <a:p>
            <a:pPr marL="120650" lvl="1" indent="-120650" algn="l" defTabSz="1200150">
              <a:lnSpc>
                <a:spcPct val="100000"/>
              </a:lnSpc>
              <a:spcBef>
                <a:spcPct val="0"/>
              </a:spcBef>
              <a:buChar char="•"/>
            </a:pPr>
            <a:r>
              <a:rPr lang="en-US" sz="2000" kern="1200" dirty="0">
                <a:solidFill>
                  <a:schemeClr val="bg1"/>
                </a:solidFill>
                <a:effectLst>
                  <a:outerShdw blurRad="50800" dist="38100" dir="2700000" algn="tl" rotWithShape="0">
                    <a:prstClr val="black">
                      <a:alpha val="40000"/>
                    </a:prstClr>
                  </a:outerShdw>
                </a:effectLst>
              </a:rPr>
              <a:t>Require MA to </a:t>
            </a:r>
          </a:p>
          <a:p>
            <a:pPr marL="119063" lvl="1" algn="l" defTabSz="1200150">
              <a:lnSpc>
                <a:spcPct val="100000"/>
              </a:lnSpc>
              <a:spcBef>
                <a:spcPct val="0"/>
              </a:spcBef>
            </a:pPr>
            <a:r>
              <a:rPr lang="en-US" sz="2000" kern="1200" dirty="0">
                <a:solidFill>
                  <a:schemeClr val="bg1"/>
                </a:solidFill>
                <a:effectLst>
                  <a:outerShdw blurRad="50800" dist="38100" dir="2700000" algn="tl" rotWithShape="0">
                    <a:prstClr val="black">
                      <a:alpha val="40000"/>
                    </a:prstClr>
                  </a:outerShdw>
                </a:effectLst>
              </a:rPr>
              <a:t>cover the full </a:t>
            </a:r>
          </a:p>
          <a:p>
            <a:pPr marL="119063" lvl="1" algn="l" defTabSz="1200150">
              <a:lnSpc>
                <a:spcPct val="100000"/>
              </a:lnSpc>
              <a:spcBef>
                <a:spcPct val="0"/>
              </a:spcBef>
              <a:spcAft>
                <a:spcPts val="1200"/>
              </a:spcAft>
            </a:pPr>
            <a:r>
              <a:rPr lang="en-US" sz="2000" kern="1200" dirty="0">
                <a:solidFill>
                  <a:schemeClr val="bg1"/>
                </a:solidFill>
                <a:effectLst>
                  <a:outerShdw blurRad="50800" dist="38100" dir="2700000" algn="tl" rotWithShape="0">
                    <a:prstClr val="black">
                      <a:alpha val="40000"/>
                    </a:prstClr>
                  </a:outerShdw>
                </a:effectLst>
              </a:rPr>
              <a:t>Medicare network</a:t>
            </a:r>
          </a:p>
          <a:p>
            <a:pPr marL="120650" lvl="1" indent="-120650" algn="l" defTabSz="1200150">
              <a:lnSpc>
                <a:spcPct val="100000"/>
              </a:lnSpc>
              <a:spcBef>
                <a:spcPct val="0"/>
              </a:spcBef>
              <a:spcAft>
                <a:spcPts val="1200"/>
              </a:spcAft>
              <a:buChar char="•"/>
            </a:pPr>
            <a:r>
              <a:rPr lang="en-US" sz="2000" dirty="0">
                <a:solidFill>
                  <a:schemeClr val="bg1"/>
                </a:solidFill>
                <a:effectLst>
                  <a:outerShdw blurRad="50800" dist="38100" dir="2700000" algn="tl" rotWithShape="0">
                    <a:prstClr val="black">
                      <a:alpha val="40000"/>
                    </a:prstClr>
                  </a:outerShdw>
                </a:effectLst>
              </a:rPr>
              <a:t>Exclude bad actors</a:t>
            </a:r>
            <a:endParaRPr lang="en-US" sz="2000" kern="1200" dirty="0">
              <a:solidFill>
                <a:schemeClr val="bg1"/>
              </a:solidFill>
              <a:effectLst>
                <a:outerShdw blurRad="50800" dist="38100" dir="2700000" algn="tl" rotWithShape="0">
                  <a:prstClr val="black">
                    <a:alpha val="40000"/>
                  </a:prstClr>
                </a:outerShdw>
              </a:effectLst>
            </a:endParaRPr>
          </a:p>
        </p:txBody>
      </p:sp>
      <p:sp>
        <p:nvSpPr>
          <p:cNvPr id="23" name="Right Arrow Callout 22">
            <a:extLst>
              <a:ext uri="{FF2B5EF4-FFF2-40B4-BE49-F238E27FC236}">
                <a16:creationId xmlns:a16="http://schemas.microsoft.com/office/drawing/2014/main" id="{5172FB08-364B-17EA-6E36-9E719C3EB372}"/>
              </a:ext>
            </a:extLst>
          </p:cNvPr>
          <p:cNvSpPr/>
          <p:nvPr/>
        </p:nvSpPr>
        <p:spPr>
          <a:xfrm flipH="1">
            <a:off x="6767458" y="1785130"/>
            <a:ext cx="4933095" cy="3254622"/>
          </a:xfrm>
          <a:prstGeom prst="rightArrowCallout">
            <a:avLst>
              <a:gd name="adj1" fmla="val 57550"/>
              <a:gd name="adj2" fmla="val 38385"/>
              <a:gd name="adj3" fmla="val 25000"/>
              <a:gd name="adj4" fmla="val 57969"/>
            </a:avLst>
          </a:prstGeom>
          <a:gradFill>
            <a:gsLst>
              <a:gs pos="0">
                <a:schemeClr val="accent1">
                  <a:lumMod val="88329"/>
                  <a:lumOff val="11671"/>
                </a:schemeClr>
              </a:gs>
              <a:gs pos="52000">
                <a:schemeClr val="accent1">
                  <a:lumMod val="75000"/>
                </a:schemeClr>
              </a:gs>
              <a:gs pos="99000">
                <a:schemeClr val="accent1">
                  <a:lumMod val="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87C4B1B-8C9C-5C21-ECDA-FAD6BC407F2F}"/>
              </a:ext>
            </a:extLst>
          </p:cNvPr>
          <p:cNvSpPr txBox="1"/>
          <p:nvPr/>
        </p:nvSpPr>
        <p:spPr>
          <a:xfrm>
            <a:off x="6767226" y="2627611"/>
            <a:ext cx="2474607" cy="1569660"/>
          </a:xfrm>
          <a:prstGeom prst="rect">
            <a:avLst/>
          </a:prstGeom>
          <a:noFill/>
        </p:spPr>
        <p:txBody>
          <a:bodyPr wrap="square" rtlCol="0" anchor="ctr">
            <a:spAutoFit/>
          </a:bodyPr>
          <a:lstStyle/>
          <a:p>
            <a:pPr marL="0" lvl="0" indent="0" algn="ctr" defTabSz="1022350">
              <a:spcBef>
                <a:spcPct val="0"/>
              </a:spcBef>
              <a:buNone/>
            </a:pPr>
            <a:r>
              <a:rPr lang="en-US" sz="2400" b="1" i="1" kern="1200" dirty="0">
                <a:solidFill>
                  <a:srgbClr val="FFFF00"/>
                </a:solidFill>
                <a:effectLst>
                  <a:outerShdw blurRad="50800" dist="38100" dir="2700000" algn="tl" rotWithShape="0">
                    <a:prstClr val="black">
                      <a:alpha val="40000"/>
                    </a:prstClr>
                  </a:outerShdw>
                </a:effectLst>
              </a:rPr>
              <a:t>Sweeten </a:t>
            </a:r>
          </a:p>
          <a:p>
            <a:pPr marL="0" lvl="0" indent="0" algn="ctr" defTabSz="1022350">
              <a:spcBef>
                <a:spcPct val="0"/>
              </a:spcBef>
              <a:buNone/>
            </a:pPr>
            <a:r>
              <a:rPr lang="en-US" sz="2400" b="1" i="1" kern="1200" dirty="0">
                <a:solidFill>
                  <a:srgbClr val="FFFF00"/>
                </a:solidFill>
                <a:effectLst>
                  <a:outerShdw blurRad="50800" dist="38100" dir="2700000" algn="tl" rotWithShape="0">
                    <a:prstClr val="black">
                      <a:alpha val="40000"/>
                    </a:prstClr>
                  </a:outerShdw>
                </a:effectLst>
              </a:rPr>
              <a:t>the Juice</a:t>
            </a:r>
            <a:endParaRPr lang="en-US" sz="2400" b="1" kern="1200" dirty="0">
              <a:solidFill>
                <a:srgbClr val="FFFF00"/>
              </a:solidFill>
              <a:effectLst>
                <a:outerShdw blurRad="50800" dist="38100" dir="2700000" algn="tl" rotWithShape="0">
                  <a:prstClr val="black">
                    <a:alpha val="40000"/>
                  </a:prstClr>
                </a:outerShdw>
              </a:effectLst>
            </a:endParaRPr>
          </a:p>
          <a:p>
            <a:pPr marL="0" lvl="0" indent="0" algn="ctr" defTabSz="1022350">
              <a:spcBef>
                <a:spcPct val="0"/>
              </a:spcBef>
              <a:buNone/>
            </a:pPr>
            <a:r>
              <a:rPr lang="en-US" sz="2400" b="1" dirty="0">
                <a:solidFill>
                  <a:schemeClr val="bg1"/>
                </a:solidFill>
                <a:effectLst>
                  <a:outerShdw blurRad="50800" dist="38100" dir="2700000" algn="tl" rotWithShape="0">
                    <a:prstClr val="black">
                      <a:alpha val="40000"/>
                    </a:prstClr>
                  </a:outerShdw>
                </a:effectLst>
              </a:rPr>
              <a:t>of Traditional</a:t>
            </a:r>
          </a:p>
          <a:p>
            <a:pPr marL="0" lvl="0" indent="0" algn="ctr" defTabSz="1022350">
              <a:spcBef>
                <a:spcPct val="0"/>
              </a:spcBef>
              <a:buNone/>
            </a:pPr>
            <a:r>
              <a:rPr lang="en-US" sz="2400" b="1" dirty="0">
                <a:solidFill>
                  <a:schemeClr val="bg1"/>
                </a:solidFill>
                <a:effectLst>
                  <a:outerShdw blurRad="50800" dist="38100" dir="2700000" algn="tl" rotWithShape="0">
                    <a:prstClr val="black">
                      <a:alpha val="40000"/>
                    </a:prstClr>
                  </a:outerShdw>
                </a:effectLst>
              </a:rPr>
              <a:t>Medicare</a:t>
            </a:r>
          </a:p>
        </p:txBody>
      </p:sp>
      <p:sp>
        <p:nvSpPr>
          <p:cNvPr id="5" name="Freeform 4">
            <a:extLst>
              <a:ext uri="{FF2B5EF4-FFF2-40B4-BE49-F238E27FC236}">
                <a16:creationId xmlns:a16="http://schemas.microsoft.com/office/drawing/2014/main" id="{DDB680E1-711E-C3DF-FAB5-5B0873A871AC}"/>
              </a:ext>
            </a:extLst>
          </p:cNvPr>
          <p:cNvSpPr/>
          <p:nvPr/>
        </p:nvSpPr>
        <p:spPr>
          <a:xfrm>
            <a:off x="9005780" y="1824721"/>
            <a:ext cx="2949325" cy="3175440"/>
          </a:xfrm>
          <a:custGeom>
            <a:avLst/>
            <a:gdLst>
              <a:gd name="connsiteX0" fmla="*/ 0 w 4913783"/>
              <a:gd name="connsiteY0" fmla="*/ 0 h 3335174"/>
              <a:gd name="connsiteX1" fmla="*/ 4913783 w 4913783"/>
              <a:gd name="connsiteY1" fmla="*/ 0 h 3335174"/>
              <a:gd name="connsiteX2" fmla="*/ 4913783 w 4913783"/>
              <a:gd name="connsiteY2" fmla="*/ 3335174 h 3335174"/>
              <a:gd name="connsiteX3" fmla="*/ 0 w 4913783"/>
              <a:gd name="connsiteY3" fmla="*/ 3335174 h 3335174"/>
              <a:gd name="connsiteX4" fmla="*/ 0 w 4913783"/>
              <a:gd name="connsiteY4" fmla="*/ 0 h 33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335174">
                <a:moveTo>
                  <a:pt x="0" y="0"/>
                </a:moveTo>
                <a:lnTo>
                  <a:pt x="4913783" y="0"/>
                </a:lnTo>
                <a:lnTo>
                  <a:pt x="4913783" y="3335174"/>
                </a:lnTo>
                <a:lnTo>
                  <a:pt x="0" y="3335174"/>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ctr" anchorCtr="0">
            <a:noAutofit/>
          </a:bodyPr>
          <a:lstStyle/>
          <a:p>
            <a:pPr marL="120650" lvl="1" indent="-120650" algn="l" defTabSz="1200150">
              <a:lnSpc>
                <a:spcPct val="100000"/>
              </a:lnSpc>
              <a:spcBef>
                <a:spcPct val="0"/>
              </a:spcBef>
              <a:spcAft>
                <a:spcPts val="1200"/>
              </a:spcAft>
              <a:buChar char="•"/>
            </a:pPr>
            <a:r>
              <a:rPr lang="en-US" sz="2000" kern="1200" dirty="0">
                <a:solidFill>
                  <a:schemeClr val="bg1"/>
                </a:solidFill>
                <a:effectLst>
                  <a:outerShdw blurRad="50800" dist="38100" dir="2700000" algn="tl" rotWithShape="0">
                    <a:prstClr val="black">
                      <a:alpha val="40000"/>
                    </a:prstClr>
                  </a:outerShdw>
                </a:effectLst>
              </a:rPr>
              <a:t>Expand the benefits (hearing, vision, Rx, dentistry, etc.)</a:t>
            </a:r>
          </a:p>
          <a:p>
            <a:pPr marL="120650" lvl="1" indent="-120650" algn="l" defTabSz="1200150">
              <a:lnSpc>
                <a:spcPct val="100000"/>
              </a:lnSpc>
              <a:spcBef>
                <a:spcPct val="0"/>
              </a:spcBef>
              <a:spcAft>
                <a:spcPts val="1200"/>
              </a:spcAft>
              <a:buChar char="•"/>
            </a:pPr>
            <a:r>
              <a:rPr lang="en-US" sz="2000" dirty="0">
                <a:solidFill>
                  <a:schemeClr val="bg1"/>
                </a:solidFill>
                <a:effectLst>
                  <a:outerShdw blurRad="50800" dist="38100" dir="2700000" algn="tl" rotWithShape="0">
                    <a:prstClr val="black">
                      <a:alpha val="40000"/>
                    </a:prstClr>
                  </a:outerShdw>
                </a:effectLst>
              </a:rPr>
              <a:t>Cap (or eliminate) </a:t>
            </a:r>
            <a:r>
              <a:rPr lang="en-US" sz="2000" kern="1200" dirty="0">
                <a:solidFill>
                  <a:schemeClr val="bg1"/>
                </a:solidFill>
                <a:effectLst>
                  <a:outerShdw blurRad="50800" dist="38100" dir="2700000" algn="tl" rotWithShape="0">
                    <a:prstClr val="black">
                      <a:alpha val="40000"/>
                    </a:prstClr>
                  </a:outerShdw>
                </a:effectLst>
              </a:rPr>
              <a:t>out-of-pocket expenses </a:t>
            </a:r>
          </a:p>
          <a:p>
            <a:pPr marL="120650" lvl="1" indent="-120650" algn="l" defTabSz="1200150">
              <a:lnSpc>
                <a:spcPct val="100000"/>
              </a:lnSpc>
              <a:spcBef>
                <a:spcPct val="0"/>
              </a:spcBef>
              <a:spcAft>
                <a:spcPts val="1200"/>
              </a:spcAft>
              <a:buChar char="•"/>
            </a:pPr>
            <a:r>
              <a:rPr lang="en-US" sz="2000" kern="1200" dirty="0">
                <a:solidFill>
                  <a:schemeClr val="bg1"/>
                </a:solidFill>
                <a:effectLst>
                  <a:outerShdw blurRad="50800" dist="38100" dir="2700000" algn="tl" rotWithShape="0">
                    <a:prstClr val="black">
                      <a:alpha val="40000"/>
                    </a:prstClr>
                  </a:outerShdw>
                </a:effectLst>
              </a:rPr>
              <a:t>Ensure equitable access to Medigap</a:t>
            </a:r>
          </a:p>
        </p:txBody>
      </p:sp>
      <p:sp>
        <p:nvSpPr>
          <p:cNvPr id="4" name="Up Arrow Callout 3">
            <a:extLst>
              <a:ext uri="{FF2B5EF4-FFF2-40B4-BE49-F238E27FC236}">
                <a16:creationId xmlns:a16="http://schemas.microsoft.com/office/drawing/2014/main" id="{853DA5AE-DCF8-7CA5-0DB4-ABE7D9CB7E8F}"/>
              </a:ext>
            </a:extLst>
          </p:cNvPr>
          <p:cNvSpPr/>
          <p:nvPr/>
        </p:nvSpPr>
        <p:spPr>
          <a:xfrm>
            <a:off x="3341898" y="5000161"/>
            <a:ext cx="4789282" cy="1404888"/>
          </a:xfrm>
          <a:prstGeom prst="upArrowCallou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rect">
              <a:fillToRect l="50000" t="50000" r="50000" b="50000"/>
            </a:path>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We remain on guard against “REACH 2.0”</a:t>
            </a:r>
          </a:p>
        </p:txBody>
      </p:sp>
    </p:spTree>
    <p:extLst>
      <p:ext uri="{BB962C8B-B14F-4D97-AF65-F5344CB8AC3E}">
        <p14:creationId xmlns:p14="http://schemas.microsoft.com/office/powerpoint/2010/main" val="766198262"/>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fade">
                                      <p:cBhvr>
                                        <p:cTn id="39" dur="500"/>
                                        <p:tgtEl>
                                          <p:spTgt spid="10">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500"/>
                                        <p:tgtEl>
                                          <p:spTgt spid="1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animEffect transition="in" filter="fade">
                                      <p:cBhvr>
                                        <p:cTn id="47" dur="500"/>
                                        <p:tgtEl>
                                          <p:spTgt spid="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1" end="1"/>
                                            </p:txEl>
                                          </p:spTgt>
                                        </p:tgtEl>
                                        <p:attrNameLst>
                                          <p:attrName>style.visibility</p:attrName>
                                        </p:attrNameLst>
                                      </p:cBhvr>
                                      <p:to>
                                        <p:strVal val="visible"/>
                                      </p:to>
                                    </p:set>
                                    <p:animEffect transition="in" filter="fade">
                                      <p:cBhvr>
                                        <p:cTn id="66" dur="500"/>
                                        <p:tgtEl>
                                          <p:spTgt spid="5">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
                                            <p:txEl>
                                              <p:pRg st="2" end="2"/>
                                            </p:txEl>
                                          </p:spTgt>
                                        </p:tgtEl>
                                        <p:attrNameLst>
                                          <p:attrName>style.visibility</p:attrName>
                                        </p:attrNameLst>
                                      </p:cBhvr>
                                      <p:to>
                                        <p:strVal val="visible"/>
                                      </p:to>
                                    </p:set>
                                    <p:animEffect transition="in" filter="fade">
                                      <p:cBhvr>
                                        <p:cTn id="7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p:bldP spid="10" grpId="0" uiExpand="1" build="p"/>
      <p:bldP spid="23" grpId="0" animBg="1"/>
      <p:bldP spid="24" grpId="0"/>
      <p:bldP spid="5" grpId="0" uiExpand="1" build="p"/>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0060706-5A7D-BF0A-D1A8-7931565CCFA5}"/>
              </a:ext>
            </a:extLst>
          </p:cNvPr>
          <p:cNvSpPr/>
          <p:nvPr/>
        </p:nvSpPr>
        <p:spPr>
          <a:xfrm>
            <a:off x="3137716" y="3346789"/>
            <a:ext cx="4933387" cy="1150556"/>
          </a:xfrm>
          <a:custGeom>
            <a:avLst/>
            <a:gdLst>
              <a:gd name="connsiteX0" fmla="*/ 191763 w 1150555"/>
              <a:gd name="connsiteY0" fmla="*/ 0 h 4088030"/>
              <a:gd name="connsiteX1" fmla="*/ 958792 w 1150555"/>
              <a:gd name="connsiteY1" fmla="*/ 0 h 4088030"/>
              <a:gd name="connsiteX2" fmla="*/ 1150555 w 1150555"/>
              <a:gd name="connsiteY2" fmla="*/ 191763 h 4088030"/>
              <a:gd name="connsiteX3" fmla="*/ 1150555 w 1150555"/>
              <a:gd name="connsiteY3" fmla="*/ 4088030 h 4088030"/>
              <a:gd name="connsiteX4" fmla="*/ 1150555 w 1150555"/>
              <a:gd name="connsiteY4" fmla="*/ 4088030 h 4088030"/>
              <a:gd name="connsiteX5" fmla="*/ 0 w 1150555"/>
              <a:gd name="connsiteY5" fmla="*/ 4088030 h 4088030"/>
              <a:gd name="connsiteX6" fmla="*/ 0 w 1150555"/>
              <a:gd name="connsiteY6" fmla="*/ 4088030 h 4088030"/>
              <a:gd name="connsiteX7" fmla="*/ 0 w 1150555"/>
              <a:gd name="connsiteY7" fmla="*/ 191763 h 4088030"/>
              <a:gd name="connsiteX8" fmla="*/ 191763 w 1150555"/>
              <a:gd name="connsiteY8" fmla="*/ 0 h 408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55" h="4088030">
                <a:moveTo>
                  <a:pt x="1150555" y="681353"/>
                </a:moveTo>
                <a:lnTo>
                  <a:pt x="1150555" y="3406677"/>
                </a:lnTo>
                <a:cubicBezTo>
                  <a:pt x="1150555" y="3782978"/>
                  <a:pt x="1126391" y="4088028"/>
                  <a:pt x="1096584" y="4088028"/>
                </a:cubicBezTo>
                <a:lnTo>
                  <a:pt x="0" y="4088028"/>
                </a:lnTo>
                <a:lnTo>
                  <a:pt x="0" y="4088028"/>
                </a:lnTo>
                <a:lnTo>
                  <a:pt x="0" y="2"/>
                </a:lnTo>
                <a:lnTo>
                  <a:pt x="0" y="2"/>
                </a:lnTo>
                <a:lnTo>
                  <a:pt x="1096584" y="2"/>
                </a:lnTo>
                <a:cubicBezTo>
                  <a:pt x="1126391" y="2"/>
                  <a:pt x="1150555" y="305052"/>
                  <a:pt x="1150555" y="681353"/>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01886" rIns="91440" bIns="101885" numCol="1" spcCol="1270" anchor="ctr" anchorCtr="0">
            <a:noAutofit/>
          </a:bodyPr>
          <a:lstStyle/>
          <a:p>
            <a:pPr marL="11113" lvl="1" indent="-11113" algn="l" defTabSz="1066800">
              <a:spcBef>
                <a:spcPct val="0"/>
              </a:spcBef>
              <a:buNone/>
            </a:pPr>
            <a:r>
              <a:rPr lang="en-US" sz="2400" kern="1200" dirty="0"/>
              <a:t>Any signs of REACH growing </a:t>
            </a:r>
          </a:p>
          <a:p>
            <a:pPr marL="11113" lvl="1" indent="-11113" algn="l" defTabSz="1066800">
              <a:spcBef>
                <a:spcPct val="0"/>
              </a:spcBef>
              <a:buNone/>
            </a:pPr>
            <a:r>
              <a:rPr lang="en-US" sz="2400" kern="1200" dirty="0"/>
              <a:t>or </a:t>
            </a:r>
            <a:r>
              <a:rPr lang="en-US" sz="2400" i="1" kern="1200" dirty="0"/>
              <a:t>metastasizing</a:t>
            </a:r>
          </a:p>
        </p:txBody>
      </p:sp>
      <p:sp>
        <p:nvSpPr>
          <p:cNvPr id="12" name="Freeform 11">
            <a:extLst>
              <a:ext uri="{FF2B5EF4-FFF2-40B4-BE49-F238E27FC236}">
                <a16:creationId xmlns:a16="http://schemas.microsoft.com/office/drawing/2014/main" id="{42168DA7-5809-C57F-FC16-F2F0A5398F66}"/>
              </a:ext>
            </a:extLst>
          </p:cNvPr>
          <p:cNvSpPr/>
          <p:nvPr/>
        </p:nvSpPr>
        <p:spPr>
          <a:xfrm>
            <a:off x="838200" y="3202970"/>
            <a:ext cx="2299517" cy="1438194"/>
          </a:xfrm>
          <a:custGeom>
            <a:avLst/>
            <a:gdLst>
              <a:gd name="connsiteX0" fmla="*/ 0 w 2299517"/>
              <a:gd name="connsiteY0" fmla="*/ 239704 h 1438194"/>
              <a:gd name="connsiteX1" fmla="*/ 239704 w 2299517"/>
              <a:gd name="connsiteY1" fmla="*/ 0 h 1438194"/>
              <a:gd name="connsiteX2" fmla="*/ 2059813 w 2299517"/>
              <a:gd name="connsiteY2" fmla="*/ 0 h 1438194"/>
              <a:gd name="connsiteX3" fmla="*/ 2299517 w 2299517"/>
              <a:gd name="connsiteY3" fmla="*/ 239704 h 1438194"/>
              <a:gd name="connsiteX4" fmla="*/ 2299517 w 2299517"/>
              <a:gd name="connsiteY4" fmla="*/ 1198490 h 1438194"/>
              <a:gd name="connsiteX5" fmla="*/ 2059813 w 2299517"/>
              <a:gd name="connsiteY5" fmla="*/ 1438194 h 1438194"/>
              <a:gd name="connsiteX6" fmla="*/ 239704 w 2299517"/>
              <a:gd name="connsiteY6" fmla="*/ 1438194 h 1438194"/>
              <a:gd name="connsiteX7" fmla="*/ 0 w 2299517"/>
              <a:gd name="connsiteY7" fmla="*/ 1198490 h 1438194"/>
              <a:gd name="connsiteX8" fmla="*/ 0 w 2299517"/>
              <a:gd name="connsiteY8" fmla="*/ 239704 h 14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517" h="1438194">
                <a:moveTo>
                  <a:pt x="0" y="239704"/>
                </a:moveTo>
                <a:cubicBezTo>
                  <a:pt x="0" y="107319"/>
                  <a:pt x="107319" y="0"/>
                  <a:pt x="239704" y="0"/>
                </a:cubicBezTo>
                <a:lnTo>
                  <a:pt x="2059813" y="0"/>
                </a:lnTo>
                <a:cubicBezTo>
                  <a:pt x="2192198" y="0"/>
                  <a:pt x="2299517" y="107319"/>
                  <a:pt x="2299517" y="239704"/>
                </a:cubicBezTo>
                <a:lnTo>
                  <a:pt x="2299517" y="1198490"/>
                </a:lnTo>
                <a:cubicBezTo>
                  <a:pt x="2299517" y="1330875"/>
                  <a:pt x="2192198" y="1438194"/>
                  <a:pt x="2059813" y="1438194"/>
                </a:cubicBezTo>
                <a:lnTo>
                  <a:pt x="239704" y="1438194"/>
                </a:lnTo>
                <a:cubicBezTo>
                  <a:pt x="107319" y="1438194"/>
                  <a:pt x="0" y="1330875"/>
                  <a:pt x="0" y="1198490"/>
                </a:cubicBezTo>
                <a:lnTo>
                  <a:pt x="0" y="2397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5937" tIns="133072" rIns="195937" bIns="133072" numCol="1" spcCol="1270" anchor="ctr" anchorCtr="0">
            <a:noAutofit/>
          </a:bodyPr>
          <a:lstStyle/>
          <a:p>
            <a:pPr marL="0" lvl="0" indent="0" algn="ctr" defTabSz="1466850">
              <a:lnSpc>
                <a:spcPct val="90000"/>
              </a:lnSpc>
              <a:spcBef>
                <a:spcPct val="0"/>
              </a:spcBef>
              <a:buNone/>
            </a:pPr>
            <a:r>
              <a:rPr lang="en-US" sz="3300" b="1" kern="1200" dirty="0">
                <a:effectLst>
                  <a:outerShdw blurRad="50800" dist="38100" dir="2700000" algn="tl" rotWithShape="0">
                    <a:prstClr val="black">
                      <a:alpha val="40000"/>
                    </a:prstClr>
                  </a:outerShdw>
                </a:effectLst>
              </a:rPr>
              <a:t>We </a:t>
            </a:r>
          </a:p>
          <a:p>
            <a:pPr marL="0" lvl="0" indent="0" algn="ctr" defTabSz="1466850">
              <a:lnSpc>
                <a:spcPct val="90000"/>
              </a:lnSpc>
              <a:spcBef>
                <a:spcPct val="0"/>
              </a:spcBef>
              <a:buNone/>
            </a:pPr>
            <a:r>
              <a:rPr lang="en-US" sz="3300" b="1" kern="1200" dirty="0">
                <a:effectLst>
                  <a:outerShdw blurRad="50800" dist="38100" dir="2700000" algn="tl" rotWithShape="0">
                    <a:prstClr val="black">
                      <a:alpha val="40000"/>
                    </a:prstClr>
                  </a:outerShdw>
                </a:effectLst>
              </a:rPr>
              <a:t>will fight</a:t>
            </a:r>
          </a:p>
        </p:txBody>
      </p:sp>
      <p:sp>
        <p:nvSpPr>
          <p:cNvPr id="2" name="Title 1">
            <a:extLst>
              <a:ext uri="{FF2B5EF4-FFF2-40B4-BE49-F238E27FC236}">
                <a16:creationId xmlns:a16="http://schemas.microsoft.com/office/drawing/2014/main" id="{29C3C34E-8751-4274-0078-0BD6351744F5}"/>
              </a:ext>
            </a:extLst>
          </p:cNvPr>
          <p:cNvSpPr>
            <a:spLocks noGrp="1"/>
          </p:cNvSpPr>
          <p:nvPr>
            <p:ph type="title"/>
          </p:nvPr>
        </p:nvSpPr>
        <p:spPr/>
        <p:txBody>
          <a:bodyPr>
            <a:normAutofit/>
          </a:bodyPr>
          <a:lstStyle/>
          <a:p>
            <a:r>
              <a:rPr kumimoji="0" lang="en-US" sz="3200" b="1" i="0" u="none" strike="noStrike" kern="1200" cap="none" spc="0" normalizeH="0" baseline="0" noProof="0" dirty="0">
                <a:ln>
                  <a:noFill/>
                </a:ln>
                <a:solidFill>
                  <a:srgbClr val="FFFFFF"/>
                </a:solidFill>
                <a:effectLst/>
                <a:uLnTx/>
                <a:uFillTx/>
                <a:latin typeface="Arial" charset="0"/>
                <a:cs typeface="Arial" charset="0"/>
              </a:rPr>
              <a:t>To protect Medicare, privatization must be </a:t>
            </a:r>
            <a:br>
              <a:rPr kumimoji="0" lang="en-US" sz="4400" b="1" i="0" u="none" strike="noStrike" kern="1200" cap="none" spc="0" normalizeH="0" baseline="0" noProof="0" dirty="0">
                <a:ln>
                  <a:noFill/>
                </a:ln>
                <a:solidFill>
                  <a:srgbClr val="FFFFFF"/>
                </a:solidFill>
                <a:effectLst/>
                <a:uLnTx/>
                <a:uFillTx/>
                <a:latin typeface="Arial" charset="0"/>
                <a:cs typeface="Arial" charset="0"/>
              </a:rPr>
            </a:br>
            <a:r>
              <a:rPr kumimoji="0" lang="en-US" sz="4400" b="1" i="0" u="none" strike="noStrike" kern="1200" cap="none" spc="0" normalizeH="0" baseline="0" noProof="0" dirty="0">
                <a:ln>
                  <a:noFill/>
                </a:ln>
                <a:solidFill>
                  <a:srgbClr val="FFFFFF"/>
                </a:solidFill>
                <a:effectLst/>
                <a:uLnTx/>
                <a:uFillTx/>
                <a:latin typeface="Arial" charset="0"/>
                <a:cs typeface="Arial" charset="0"/>
              </a:rPr>
              <a:t>Stopped and </a:t>
            </a:r>
            <a:r>
              <a:rPr kumimoji="0" lang="en-US" sz="4400" b="1" i="1" u="none" strike="noStrike" kern="1200" cap="none" spc="0" normalizeH="0" baseline="0" noProof="0" dirty="0">
                <a:ln>
                  <a:noFill/>
                </a:ln>
                <a:solidFill>
                  <a:srgbClr val="FFFFFF"/>
                </a:solidFill>
                <a:effectLst/>
                <a:uLnTx/>
                <a:uFillTx/>
              </a:rPr>
              <a:t>Driven Back</a:t>
            </a:r>
            <a:endParaRPr lang="en-US" i="1" dirty="0"/>
          </a:p>
        </p:txBody>
      </p:sp>
      <p:sp>
        <p:nvSpPr>
          <p:cNvPr id="7" name="Freeform 6">
            <a:extLst>
              <a:ext uri="{FF2B5EF4-FFF2-40B4-BE49-F238E27FC236}">
                <a16:creationId xmlns:a16="http://schemas.microsoft.com/office/drawing/2014/main" id="{C55DED4A-698A-7442-EC97-C53BEF4D79F2}"/>
              </a:ext>
            </a:extLst>
          </p:cNvPr>
          <p:cNvSpPr/>
          <p:nvPr/>
        </p:nvSpPr>
        <p:spPr>
          <a:xfrm>
            <a:off x="3137716" y="1836686"/>
            <a:ext cx="4933387" cy="1150556"/>
          </a:xfrm>
          <a:custGeom>
            <a:avLst/>
            <a:gdLst>
              <a:gd name="connsiteX0" fmla="*/ 191763 w 1150555"/>
              <a:gd name="connsiteY0" fmla="*/ 0 h 4088030"/>
              <a:gd name="connsiteX1" fmla="*/ 958792 w 1150555"/>
              <a:gd name="connsiteY1" fmla="*/ 0 h 4088030"/>
              <a:gd name="connsiteX2" fmla="*/ 1150555 w 1150555"/>
              <a:gd name="connsiteY2" fmla="*/ 191763 h 4088030"/>
              <a:gd name="connsiteX3" fmla="*/ 1150555 w 1150555"/>
              <a:gd name="connsiteY3" fmla="*/ 4088030 h 4088030"/>
              <a:gd name="connsiteX4" fmla="*/ 1150555 w 1150555"/>
              <a:gd name="connsiteY4" fmla="*/ 4088030 h 4088030"/>
              <a:gd name="connsiteX5" fmla="*/ 0 w 1150555"/>
              <a:gd name="connsiteY5" fmla="*/ 4088030 h 4088030"/>
              <a:gd name="connsiteX6" fmla="*/ 0 w 1150555"/>
              <a:gd name="connsiteY6" fmla="*/ 4088030 h 4088030"/>
              <a:gd name="connsiteX7" fmla="*/ 0 w 1150555"/>
              <a:gd name="connsiteY7" fmla="*/ 191763 h 4088030"/>
              <a:gd name="connsiteX8" fmla="*/ 191763 w 1150555"/>
              <a:gd name="connsiteY8" fmla="*/ 0 h 408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55" h="4088030">
                <a:moveTo>
                  <a:pt x="1150555" y="681353"/>
                </a:moveTo>
                <a:lnTo>
                  <a:pt x="1150555" y="3406677"/>
                </a:lnTo>
                <a:cubicBezTo>
                  <a:pt x="1150555" y="3782978"/>
                  <a:pt x="1126391" y="4088028"/>
                  <a:pt x="1096584" y="4088028"/>
                </a:cubicBezTo>
                <a:lnTo>
                  <a:pt x="0" y="4088028"/>
                </a:lnTo>
                <a:lnTo>
                  <a:pt x="0" y="4088028"/>
                </a:lnTo>
                <a:lnTo>
                  <a:pt x="0" y="2"/>
                </a:lnTo>
                <a:lnTo>
                  <a:pt x="0" y="2"/>
                </a:lnTo>
                <a:lnTo>
                  <a:pt x="1096584" y="2"/>
                </a:lnTo>
                <a:cubicBezTo>
                  <a:pt x="1126391" y="2"/>
                  <a:pt x="1150555" y="305052"/>
                  <a:pt x="1150555" y="681353"/>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01885" rIns="182880" bIns="101886" numCol="1" spcCol="1270" anchor="ctr" anchorCtr="0">
            <a:noAutofit/>
          </a:bodyPr>
          <a:lstStyle/>
          <a:p>
            <a:pPr marL="11113" lvl="1" indent="-11113" defTabSz="1066800">
              <a:spcBef>
                <a:spcPct val="0"/>
              </a:spcBef>
            </a:pPr>
            <a:r>
              <a:rPr lang="en-US" sz="2400" dirty="0"/>
              <a:t>Medicare to keep its promise of no further growth in REACH</a:t>
            </a:r>
          </a:p>
        </p:txBody>
      </p:sp>
      <p:sp>
        <p:nvSpPr>
          <p:cNvPr id="8" name="Freeform 7">
            <a:extLst>
              <a:ext uri="{FF2B5EF4-FFF2-40B4-BE49-F238E27FC236}">
                <a16:creationId xmlns:a16="http://schemas.microsoft.com/office/drawing/2014/main" id="{ED13229E-0831-E32D-4AFA-F6867B2295C6}"/>
              </a:ext>
            </a:extLst>
          </p:cNvPr>
          <p:cNvSpPr/>
          <p:nvPr/>
        </p:nvSpPr>
        <p:spPr>
          <a:xfrm>
            <a:off x="838200" y="1692867"/>
            <a:ext cx="2299517" cy="1438194"/>
          </a:xfrm>
          <a:custGeom>
            <a:avLst/>
            <a:gdLst>
              <a:gd name="connsiteX0" fmla="*/ 0 w 2299517"/>
              <a:gd name="connsiteY0" fmla="*/ 239704 h 1438194"/>
              <a:gd name="connsiteX1" fmla="*/ 239704 w 2299517"/>
              <a:gd name="connsiteY1" fmla="*/ 0 h 1438194"/>
              <a:gd name="connsiteX2" fmla="*/ 2059813 w 2299517"/>
              <a:gd name="connsiteY2" fmla="*/ 0 h 1438194"/>
              <a:gd name="connsiteX3" fmla="*/ 2299517 w 2299517"/>
              <a:gd name="connsiteY3" fmla="*/ 239704 h 1438194"/>
              <a:gd name="connsiteX4" fmla="*/ 2299517 w 2299517"/>
              <a:gd name="connsiteY4" fmla="*/ 1198490 h 1438194"/>
              <a:gd name="connsiteX5" fmla="*/ 2059813 w 2299517"/>
              <a:gd name="connsiteY5" fmla="*/ 1438194 h 1438194"/>
              <a:gd name="connsiteX6" fmla="*/ 239704 w 2299517"/>
              <a:gd name="connsiteY6" fmla="*/ 1438194 h 1438194"/>
              <a:gd name="connsiteX7" fmla="*/ 0 w 2299517"/>
              <a:gd name="connsiteY7" fmla="*/ 1198490 h 1438194"/>
              <a:gd name="connsiteX8" fmla="*/ 0 w 2299517"/>
              <a:gd name="connsiteY8" fmla="*/ 239704 h 14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517" h="1438194">
                <a:moveTo>
                  <a:pt x="0" y="239704"/>
                </a:moveTo>
                <a:cubicBezTo>
                  <a:pt x="0" y="107319"/>
                  <a:pt x="107319" y="0"/>
                  <a:pt x="239704" y="0"/>
                </a:cubicBezTo>
                <a:lnTo>
                  <a:pt x="2059813" y="0"/>
                </a:lnTo>
                <a:cubicBezTo>
                  <a:pt x="2192198" y="0"/>
                  <a:pt x="2299517" y="107319"/>
                  <a:pt x="2299517" y="239704"/>
                </a:cubicBezTo>
                <a:lnTo>
                  <a:pt x="2299517" y="1198490"/>
                </a:lnTo>
                <a:cubicBezTo>
                  <a:pt x="2299517" y="1330875"/>
                  <a:pt x="2192198" y="1438194"/>
                  <a:pt x="2059813" y="1438194"/>
                </a:cubicBezTo>
                <a:lnTo>
                  <a:pt x="239704" y="1438194"/>
                </a:lnTo>
                <a:cubicBezTo>
                  <a:pt x="107319" y="1438194"/>
                  <a:pt x="0" y="1330875"/>
                  <a:pt x="0" y="1198490"/>
                </a:cubicBezTo>
                <a:lnTo>
                  <a:pt x="0" y="2397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5937" tIns="133072" rIns="195937" bIns="133072" numCol="1" spcCol="1270" anchor="ctr" anchorCtr="0">
            <a:noAutofit/>
          </a:bodyPr>
          <a:lstStyle/>
          <a:p>
            <a:pPr marL="0" lvl="0" indent="0" algn="ctr" defTabSz="1466850">
              <a:lnSpc>
                <a:spcPct val="90000"/>
              </a:lnSpc>
              <a:spcBef>
                <a:spcPct val="0"/>
              </a:spcBef>
              <a:buNone/>
            </a:pPr>
            <a:r>
              <a:rPr lang="en-US" sz="3300" b="1" kern="1200" dirty="0">
                <a:effectLst>
                  <a:outerShdw blurRad="50800" dist="38100" dir="2700000" algn="tl" rotWithShape="0">
                    <a:prstClr val="black">
                      <a:alpha val="40000"/>
                    </a:prstClr>
                  </a:outerShdw>
                </a:effectLst>
              </a:rPr>
              <a:t>We demand </a:t>
            </a:r>
          </a:p>
        </p:txBody>
      </p:sp>
      <p:sp>
        <p:nvSpPr>
          <p:cNvPr id="9" name="Freeform 8">
            <a:extLst>
              <a:ext uri="{FF2B5EF4-FFF2-40B4-BE49-F238E27FC236}">
                <a16:creationId xmlns:a16="http://schemas.microsoft.com/office/drawing/2014/main" id="{7615D44F-D05C-DDEB-C9ED-1C2F30214631}"/>
              </a:ext>
            </a:extLst>
          </p:cNvPr>
          <p:cNvSpPr/>
          <p:nvPr/>
        </p:nvSpPr>
        <p:spPr>
          <a:xfrm>
            <a:off x="3137716" y="4856892"/>
            <a:ext cx="4933387" cy="1150556"/>
          </a:xfrm>
          <a:custGeom>
            <a:avLst/>
            <a:gdLst>
              <a:gd name="connsiteX0" fmla="*/ 191763 w 1150555"/>
              <a:gd name="connsiteY0" fmla="*/ 0 h 4088030"/>
              <a:gd name="connsiteX1" fmla="*/ 958792 w 1150555"/>
              <a:gd name="connsiteY1" fmla="*/ 0 h 4088030"/>
              <a:gd name="connsiteX2" fmla="*/ 1150555 w 1150555"/>
              <a:gd name="connsiteY2" fmla="*/ 191763 h 4088030"/>
              <a:gd name="connsiteX3" fmla="*/ 1150555 w 1150555"/>
              <a:gd name="connsiteY3" fmla="*/ 4088030 h 4088030"/>
              <a:gd name="connsiteX4" fmla="*/ 1150555 w 1150555"/>
              <a:gd name="connsiteY4" fmla="*/ 4088030 h 4088030"/>
              <a:gd name="connsiteX5" fmla="*/ 0 w 1150555"/>
              <a:gd name="connsiteY5" fmla="*/ 4088030 h 4088030"/>
              <a:gd name="connsiteX6" fmla="*/ 0 w 1150555"/>
              <a:gd name="connsiteY6" fmla="*/ 4088030 h 4088030"/>
              <a:gd name="connsiteX7" fmla="*/ 0 w 1150555"/>
              <a:gd name="connsiteY7" fmla="*/ 191763 h 4088030"/>
              <a:gd name="connsiteX8" fmla="*/ 191763 w 1150555"/>
              <a:gd name="connsiteY8" fmla="*/ 0 h 408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555" h="4088030">
                <a:moveTo>
                  <a:pt x="1150555" y="681353"/>
                </a:moveTo>
                <a:lnTo>
                  <a:pt x="1150555" y="3406677"/>
                </a:lnTo>
                <a:cubicBezTo>
                  <a:pt x="1150555" y="3782978"/>
                  <a:pt x="1126391" y="4088028"/>
                  <a:pt x="1096584" y="4088028"/>
                </a:cubicBezTo>
                <a:lnTo>
                  <a:pt x="0" y="4088028"/>
                </a:lnTo>
                <a:lnTo>
                  <a:pt x="0" y="4088028"/>
                </a:lnTo>
                <a:lnTo>
                  <a:pt x="0" y="2"/>
                </a:lnTo>
                <a:lnTo>
                  <a:pt x="0" y="2"/>
                </a:lnTo>
                <a:lnTo>
                  <a:pt x="1096584" y="2"/>
                </a:lnTo>
                <a:cubicBezTo>
                  <a:pt x="1126391" y="2"/>
                  <a:pt x="1150555" y="305052"/>
                  <a:pt x="1150555" y="681353"/>
                </a:cubicBezTo>
                <a:close/>
              </a:path>
            </a:pathLst>
          </a:custGeom>
          <a:solidFill>
            <a:schemeClr val="bg1"/>
          </a:solidFill>
          <a:ln>
            <a:solidFill>
              <a:schemeClr val="bg1"/>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01886" rIns="274320" bIns="101885" numCol="1" spcCol="1270" anchor="ctr" anchorCtr="0">
            <a:noAutofit/>
          </a:bodyPr>
          <a:lstStyle/>
          <a:p>
            <a:pPr marL="11113" lvl="1" indent="-11113" defTabSz="1066800">
              <a:spcBef>
                <a:spcPct val="0"/>
              </a:spcBef>
            </a:pPr>
            <a:r>
              <a:rPr lang="en-US" sz="2400" dirty="0"/>
              <a:t>Traditional Medicare, the foundation for Medicare for All</a:t>
            </a:r>
          </a:p>
        </p:txBody>
      </p:sp>
      <p:sp>
        <p:nvSpPr>
          <p:cNvPr id="10" name="Freeform 9">
            <a:extLst>
              <a:ext uri="{FF2B5EF4-FFF2-40B4-BE49-F238E27FC236}">
                <a16:creationId xmlns:a16="http://schemas.microsoft.com/office/drawing/2014/main" id="{0B37026F-8759-938B-3666-852E12CC88E5}"/>
              </a:ext>
            </a:extLst>
          </p:cNvPr>
          <p:cNvSpPr/>
          <p:nvPr/>
        </p:nvSpPr>
        <p:spPr>
          <a:xfrm>
            <a:off x="838200" y="4713073"/>
            <a:ext cx="2299517" cy="1438194"/>
          </a:xfrm>
          <a:custGeom>
            <a:avLst/>
            <a:gdLst>
              <a:gd name="connsiteX0" fmla="*/ 0 w 2299517"/>
              <a:gd name="connsiteY0" fmla="*/ 239704 h 1438194"/>
              <a:gd name="connsiteX1" fmla="*/ 239704 w 2299517"/>
              <a:gd name="connsiteY1" fmla="*/ 0 h 1438194"/>
              <a:gd name="connsiteX2" fmla="*/ 2059813 w 2299517"/>
              <a:gd name="connsiteY2" fmla="*/ 0 h 1438194"/>
              <a:gd name="connsiteX3" fmla="*/ 2299517 w 2299517"/>
              <a:gd name="connsiteY3" fmla="*/ 239704 h 1438194"/>
              <a:gd name="connsiteX4" fmla="*/ 2299517 w 2299517"/>
              <a:gd name="connsiteY4" fmla="*/ 1198490 h 1438194"/>
              <a:gd name="connsiteX5" fmla="*/ 2059813 w 2299517"/>
              <a:gd name="connsiteY5" fmla="*/ 1438194 h 1438194"/>
              <a:gd name="connsiteX6" fmla="*/ 239704 w 2299517"/>
              <a:gd name="connsiteY6" fmla="*/ 1438194 h 1438194"/>
              <a:gd name="connsiteX7" fmla="*/ 0 w 2299517"/>
              <a:gd name="connsiteY7" fmla="*/ 1198490 h 1438194"/>
              <a:gd name="connsiteX8" fmla="*/ 0 w 2299517"/>
              <a:gd name="connsiteY8" fmla="*/ 239704 h 14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517" h="1438194">
                <a:moveTo>
                  <a:pt x="0" y="239704"/>
                </a:moveTo>
                <a:cubicBezTo>
                  <a:pt x="0" y="107319"/>
                  <a:pt x="107319" y="0"/>
                  <a:pt x="239704" y="0"/>
                </a:cubicBezTo>
                <a:lnTo>
                  <a:pt x="2059813" y="0"/>
                </a:lnTo>
                <a:cubicBezTo>
                  <a:pt x="2192198" y="0"/>
                  <a:pt x="2299517" y="107319"/>
                  <a:pt x="2299517" y="239704"/>
                </a:cubicBezTo>
                <a:lnTo>
                  <a:pt x="2299517" y="1198490"/>
                </a:lnTo>
                <a:cubicBezTo>
                  <a:pt x="2299517" y="1330875"/>
                  <a:pt x="2192198" y="1438194"/>
                  <a:pt x="2059813" y="1438194"/>
                </a:cubicBezTo>
                <a:lnTo>
                  <a:pt x="239704" y="1438194"/>
                </a:lnTo>
                <a:cubicBezTo>
                  <a:pt x="107319" y="1438194"/>
                  <a:pt x="0" y="1330875"/>
                  <a:pt x="0" y="1198490"/>
                </a:cubicBezTo>
                <a:lnTo>
                  <a:pt x="0" y="2397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5937" tIns="133072" rIns="195937" bIns="133072" numCol="1" spcCol="1270" anchor="ctr" anchorCtr="0">
            <a:noAutofit/>
          </a:bodyPr>
          <a:lstStyle/>
          <a:p>
            <a:pPr marL="0" lvl="0" indent="0" algn="ctr" defTabSz="1466850">
              <a:lnSpc>
                <a:spcPct val="90000"/>
              </a:lnSpc>
              <a:spcBef>
                <a:spcPct val="0"/>
              </a:spcBef>
              <a:buNone/>
            </a:pPr>
            <a:r>
              <a:rPr lang="en-US" sz="3300" b="1" kern="1200" dirty="0">
                <a:effectLst>
                  <a:outerShdw blurRad="50800" dist="38100" dir="2700000" algn="tl" rotWithShape="0">
                    <a:prstClr val="black">
                      <a:alpha val="40000"/>
                    </a:prstClr>
                  </a:outerShdw>
                </a:effectLst>
              </a:rPr>
              <a:t>We will protect </a:t>
            </a:r>
          </a:p>
        </p:txBody>
      </p:sp>
      <p:sp>
        <p:nvSpPr>
          <p:cNvPr id="4" name="Rectangle 3">
            <a:extLst>
              <a:ext uri="{FF2B5EF4-FFF2-40B4-BE49-F238E27FC236}">
                <a16:creationId xmlns:a16="http://schemas.microsoft.com/office/drawing/2014/main" id="{E68A5604-C0B0-6B7A-25C0-3D9E03167270}"/>
              </a:ext>
            </a:extLst>
          </p:cNvPr>
          <p:cNvSpPr/>
          <p:nvPr/>
        </p:nvSpPr>
        <p:spPr>
          <a:xfrm>
            <a:off x="7754112" y="2625434"/>
            <a:ext cx="3599688" cy="249064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50800" dist="38100" dir="2700000" algn="tl" rotWithShape="0">
                    <a:prstClr val="black">
                      <a:alpha val="40000"/>
                    </a:prstClr>
                  </a:outerShdw>
                </a:effectLst>
              </a:rPr>
              <a:t>Our opposition is formidable </a:t>
            </a:r>
          </a:p>
          <a:p>
            <a:pPr algn="ctr"/>
            <a:r>
              <a:rPr lang="en-US" sz="4400" b="1" dirty="0">
                <a:solidFill>
                  <a:srgbClr val="FFFF00"/>
                </a:solidFill>
                <a:effectLst>
                  <a:outerShdw blurRad="50800" dist="38100" dir="2700000" algn="tl" rotWithShape="0">
                    <a:prstClr val="black">
                      <a:alpha val="40000"/>
                    </a:prstClr>
                  </a:outerShdw>
                </a:effectLst>
              </a:rPr>
              <a:t>but not invincible</a:t>
            </a:r>
          </a:p>
        </p:txBody>
      </p:sp>
    </p:spTree>
    <p:extLst>
      <p:ext uri="{BB962C8B-B14F-4D97-AF65-F5344CB8AC3E}">
        <p14:creationId xmlns:p14="http://schemas.microsoft.com/office/powerpoint/2010/main" val="315833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animBg="1"/>
      <p:bldP spid="8" grpId="0" animBg="1"/>
      <p:bldP spid="9" grpId="0" animBg="1"/>
      <p:bldP spid="10"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885B-6028-824B-B7FC-5B74BA069D4F}"/>
              </a:ext>
            </a:extLst>
          </p:cNvPr>
          <p:cNvSpPr>
            <a:spLocks noGrp="1"/>
          </p:cNvSpPr>
          <p:nvPr>
            <p:ph type="title"/>
          </p:nvPr>
        </p:nvSpPr>
        <p:spPr/>
        <p:txBody>
          <a:bodyPr>
            <a:normAutofit/>
          </a:bodyPr>
          <a:lstStyle/>
          <a:p>
            <a:pPr>
              <a:lnSpc>
                <a:spcPct val="100000"/>
              </a:lnSpc>
            </a:pPr>
            <a:r>
              <a:rPr lang="en-US" sz="3100" dirty="0"/>
              <a:t>As with any endangered species,</a:t>
            </a:r>
            <a:br>
              <a:rPr lang="en-US" sz="3100" dirty="0"/>
            </a:br>
            <a:r>
              <a:rPr lang="en-US" sz="4800" dirty="0"/>
              <a:t>We Need to Protect Medicare</a:t>
            </a:r>
            <a:endParaRPr lang="en-US" sz="6600" dirty="0"/>
          </a:p>
        </p:txBody>
      </p:sp>
      <p:pic>
        <p:nvPicPr>
          <p:cNvPr id="4" name="Picture 3">
            <a:extLst>
              <a:ext uri="{FF2B5EF4-FFF2-40B4-BE49-F238E27FC236}">
                <a16:creationId xmlns:a16="http://schemas.microsoft.com/office/drawing/2014/main" id="{7D75F267-2732-7048-8151-A601B6974CC6}"/>
              </a:ext>
            </a:extLst>
          </p:cNvPr>
          <p:cNvPicPr>
            <a:picLocks noChangeAspect="1"/>
          </p:cNvPicPr>
          <p:nvPr/>
        </p:nvPicPr>
        <p:blipFill rotWithShape="1">
          <a:blip r:embed="rId2"/>
          <a:srcRect l="4484" t="4188" r="3987" b="5606"/>
          <a:stretch/>
        </p:blipFill>
        <p:spPr>
          <a:xfrm>
            <a:off x="509014" y="2157185"/>
            <a:ext cx="4259631" cy="2798682"/>
          </a:xfrm>
          <a:prstGeom prst="rect">
            <a:avLst/>
          </a:prstGeom>
          <a:ln>
            <a:solidFill>
              <a:schemeClr val="accent5"/>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81F0FD9-694C-2A48-B7A6-7CE03260C12A}"/>
              </a:ext>
            </a:extLst>
          </p:cNvPr>
          <p:cNvSpPr txBox="1"/>
          <p:nvPr/>
        </p:nvSpPr>
        <p:spPr>
          <a:xfrm>
            <a:off x="8180173" y="5993027"/>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5F1EAD4E-3160-504C-B009-33328CD3D683}"/>
              </a:ext>
            </a:extLst>
          </p:cNvPr>
          <p:cNvSpPr txBox="1"/>
          <p:nvPr/>
        </p:nvSpPr>
        <p:spPr>
          <a:xfrm>
            <a:off x="4815458" y="2294642"/>
            <a:ext cx="7098891" cy="2523768"/>
          </a:xfrm>
          <a:prstGeom prst="rect">
            <a:avLst/>
          </a:prstGeom>
          <a:noFill/>
        </p:spPr>
        <p:txBody>
          <a:bodyPr wrap="square" rtlCol="0">
            <a:spAutoFit/>
          </a:bodyPr>
          <a:lstStyle/>
          <a:p>
            <a:pPr marL="407988" indent="-407988">
              <a:spcAft>
                <a:spcPts val="1200"/>
              </a:spcAft>
              <a:buFont typeface="+mj-lt"/>
              <a:buAutoNum type="arabicPeriod"/>
            </a:pPr>
            <a:r>
              <a:rPr lang="en-US" sz="3200" dirty="0">
                <a:solidFill>
                  <a:schemeClr val="bg1"/>
                </a:solidFill>
              </a:rPr>
              <a:t>Desegregated American hospitals</a:t>
            </a:r>
          </a:p>
          <a:p>
            <a:pPr marL="407988" indent="-407988">
              <a:spcAft>
                <a:spcPts val="1200"/>
              </a:spcAft>
              <a:buFont typeface="+mj-lt"/>
              <a:buAutoNum type="arabicPeriod"/>
            </a:pPr>
            <a:r>
              <a:rPr lang="en-US" sz="3200" dirty="0">
                <a:solidFill>
                  <a:schemeClr val="bg1"/>
                </a:solidFill>
              </a:rPr>
              <a:t>Fewest barriers, broadest networks</a:t>
            </a:r>
          </a:p>
          <a:p>
            <a:pPr marL="407988" indent="-407988">
              <a:spcAft>
                <a:spcPts val="1200"/>
              </a:spcAft>
              <a:buFont typeface="+mj-lt"/>
              <a:buAutoNum type="arabicPeriod"/>
            </a:pPr>
            <a:r>
              <a:rPr lang="en-US" sz="3200" dirty="0">
                <a:solidFill>
                  <a:schemeClr val="bg1"/>
                </a:solidFill>
              </a:rPr>
              <a:t>Lean and efficient</a:t>
            </a:r>
          </a:p>
          <a:p>
            <a:pPr marL="407988" indent="-407988">
              <a:spcAft>
                <a:spcPts val="1200"/>
              </a:spcAft>
              <a:buFont typeface="+mj-lt"/>
              <a:buAutoNum type="arabicPeriod"/>
            </a:pPr>
            <a:r>
              <a:rPr lang="en-US" sz="3200" dirty="0">
                <a:solidFill>
                  <a:schemeClr val="bg1"/>
                </a:solidFill>
              </a:rPr>
              <a:t>Effective (longer, healthier lives)</a:t>
            </a:r>
          </a:p>
        </p:txBody>
      </p:sp>
    </p:spTree>
    <p:extLst>
      <p:ext uri="{BB962C8B-B14F-4D97-AF65-F5344CB8AC3E}">
        <p14:creationId xmlns:p14="http://schemas.microsoft.com/office/powerpoint/2010/main" val="329654744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4583B-D488-8242-0048-5D58A1DD1F2E}"/>
              </a:ext>
            </a:extLst>
          </p:cNvPr>
          <p:cNvPicPr>
            <a:picLocks noChangeAspect="1"/>
          </p:cNvPicPr>
          <p:nvPr/>
        </p:nvPicPr>
        <p:blipFill rotWithShape="1">
          <a:blip r:embed="rId2"/>
          <a:srcRect l="2631" t="2215" r="2574" b="3925"/>
          <a:stretch/>
        </p:blipFill>
        <p:spPr>
          <a:xfrm>
            <a:off x="604345" y="349044"/>
            <a:ext cx="8886497" cy="5489090"/>
          </a:xfrm>
          <a:prstGeom prst="rect">
            <a:avLst/>
          </a:prstGeom>
          <a:ln>
            <a:solidFill>
              <a:schemeClr val="bg1"/>
            </a:solidFill>
          </a:ln>
        </p:spPr>
      </p:pic>
      <p:sp>
        <p:nvSpPr>
          <p:cNvPr id="6" name="Rectangle 5">
            <a:extLst>
              <a:ext uri="{FF2B5EF4-FFF2-40B4-BE49-F238E27FC236}">
                <a16:creationId xmlns:a16="http://schemas.microsoft.com/office/drawing/2014/main" id="{FE3DC7C4-7E85-C23B-AB68-B0181E4D5531}"/>
              </a:ext>
            </a:extLst>
          </p:cNvPr>
          <p:cNvSpPr/>
          <p:nvPr/>
        </p:nvSpPr>
        <p:spPr>
          <a:xfrm>
            <a:off x="4766441" y="2406868"/>
            <a:ext cx="6821214" cy="1219200"/>
          </a:xfrm>
          <a:prstGeom prst="rect">
            <a:avLst/>
          </a:prstGeom>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50800" dist="38100" dir="2700000" algn="tl" rotWithShape="0">
                    <a:prstClr val="black">
                      <a:alpha val="40000"/>
                    </a:prstClr>
                  </a:outerShdw>
                </a:effectLst>
              </a:rPr>
              <a:t>More information and action steps at</a:t>
            </a:r>
          </a:p>
          <a:p>
            <a:pPr algn="ctr"/>
            <a:r>
              <a:rPr lang="en-US" sz="4000" b="1" dirty="0" err="1">
                <a:effectLst>
                  <a:outerShdw blurRad="50800" dist="38100" dir="2700000" algn="tl" rotWithShape="0">
                    <a:prstClr val="black">
                      <a:alpha val="40000"/>
                    </a:prstClr>
                  </a:outerShdw>
                </a:effectLst>
              </a:rPr>
              <a:t>ProtectMedicare.net</a:t>
            </a:r>
            <a:endParaRPr lang="en-US" sz="40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1779429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1257344" cy="1325563"/>
          </a:xfrm>
        </p:spPr>
        <p:txBody>
          <a:bodyPr>
            <a:normAutofit/>
          </a:bodyPr>
          <a:lstStyle/>
          <a:p>
            <a:r>
              <a:rPr lang="en-US" dirty="0"/>
              <a:t>Medicare Desegrated Our Hospitals</a:t>
            </a:r>
            <a:br>
              <a:rPr lang="en-US" dirty="0"/>
            </a:br>
            <a:r>
              <a:rPr lang="en-US" dirty="0"/>
              <a:t> </a:t>
            </a:r>
          </a:p>
        </p:txBody>
      </p:sp>
      <p:sp>
        <p:nvSpPr>
          <p:cNvPr id="4" name="TextBox 3">
            <a:extLst>
              <a:ext uri="{FF2B5EF4-FFF2-40B4-BE49-F238E27FC236}">
                <a16:creationId xmlns:a16="http://schemas.microsoft.com/office/drawing/2014/main" id="{F344DFC5-0232-404D-9800-889782F985E6}"/>
              </a:ext>
            </a:extLst>
          </p:cNvPr>
          <p:cNvSpPr txBox="1"/>
          <p:nvPr/>
        </p:nvSpPr>
        <p:spPr>
          <a:xfrm>
            <a:off x="-94268" y="154599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sp>
        <p:nvSpPr>
          <p:cNvPr id="10" name="Text Placeholder 9">
            <a:extLst>
              <a:ext uri="{FF2B5EF4-FFF2-40B4-BE49-F238E27FC236}">
                <a16:creationId xmlns:a16="http://schemas.microsoft.com/office/drawing/2014/main" id="{56FBC429-5836-6267-EFAF-9E972FE77513}"/>
              </a:ext>
            </a:extLst>
          </p:cNvPr>
          <p:cNvSpPr>
            <a:spLocks noGrp="1"/>
          </p:cNvSpPr>
          <p:nvPr>
            <p:ph type="body" idx="10"/>
          </p:nvPr>
        </p:nvSpPr>
        <p:spPr/>
        <p:txBody>
          <a:bodyPr/>
          <a:lstStyle/>
          <a:p>
            <a:pPr>
              <a:lnSpc>
                <a:spcPct val="100000"/>
              </a:lnSpc>
              <a:spcBef>
                <a:spcPts val="0"/>
              </a:spcBef>
            </a:pPr>
            <a:r>
              <a:rPr lang="en-US" dirty="0"/>
              <a:t>Smith, D. The Power to Heal. 2016.</a:t>
            </a:r>
          </a:p>
          <a:p>
            <a:pPr>
              <a:lnSpc>
                <a:spcPct val="100000"/>
              </a:lnSpc>
              <a:spcBef>
                <a:spcPts val="0"/>
              </a:spcBef>
            </a:pPr>
            <a:r>
              <a:rPr lang="en-US" dirty="0"/>
              <a:t>https://</a:t>
            </a:r>
            <a:r>
              <a:rPr lang="en-US" dirty="0" err="1"/>
              <a:t>loc.gov</a:t>
            </a:r>
            <a:r>
              <a:rPr lang="en-US" dirty="0"/>
              <a:t>/pictures/resource/cph.3b22541/</a:t>
            </a:r>
          </a:p>
        </p:txBody>
      </p:sp>
      <p:pic>
        <p:nvPicPr>
          <p:cNvPr id="11" name="Picture 10">
            <a:extLst>
              <a:ext uri="{FF2B5EF4-FFF2-40B4-BE49-F238E27FC236}">
                <a16:creationId xmlns:a16="http://schemas.microsoft.com/office/drawing/2014/main" id="{9B78E007-ED48-9231-A2F1-EBA56F21F8E7}"/>
              </a:ext>
            </a:extLst>
          </p:cNvPr>
          <p:cNvPicPr>
            <a:picLocks noChangeAspect="1"/>
          </p:cNvPicPr>
          <p:nvPr/>
        </p:nvPicPr>
        <p:blipFill rotWithShape="1">
          <a:blip r:embed="rId2"/>
          <a:srcRect t="6876"/>
          <a:stretch/>
        </p:blipFill>
        <p:spPr>
          <a:xfrm>
            <a:off x="838200" y="1566064"/>
            <a:ext cx="3095132" cy="4019392"/>
          </a:xfrm>
          <a:prstGeom prst="rect">
            <a:avLst/>
          </a:prstGeom>
          <a:ln>
            <a:solidFill>
              <a:schemeClr val="bg1"/>
            </a:solidFill>
          </a:ln>
        </p:spPr>
      </p:pic>
      <p:pic>
        <p:nvPicPr>
          <p:cNvPr id="12" name="Picture 11">
            <a:extLst>
              <a:ext uri="{FF2B5EF4-FFF2-40B4-BE49-F238E27FC236}">
                <a16:creationId xmlns:a16="http://schemas.microsoft.com/office/drawing/2014/main" id="{198EAEED-3E6D-01F6-ACA1-4456B3994CA2}"/>
              </a:ext>
            </a:extLst>
          </p:cNvPr>
          <p:cNvPicPr>
            <a:picLocks noChangeAspect="1"/>
          </p:cNvPicPr>
          <p:nvPr/>
        </p:nvPicPr>
        <p:blipFill rotWithShape="1">
          <a:blip r:embed="rId3"/>
          <a:srcRect t="5401" b="17748"/>
          <a:stretch/>
        </p:blipFill>
        <p:spPr>
          <a:xfrm>
            <a:off x="4202160" y="1566064"/>
            <a:ext cx="3787679" cy="4019392"/>
          </a:xfrm>
          <a:prstGeom prst="rect">
            <a:avLst/>
          </a:prstGeom>
          <a:ln>
            <a:solidFill>
              <a:schemeClr val="bg1"/>
            </a:solidFill>
          </a:ln>
        </p:spPr>
      </p:pic>
      <p:pic>
        <p:nvPicPr>
          <p:cNvPr id="13" name="Picture 4" descr="A Greyhound bus trip from Louisville, Kentucky, to Memphis, Tennessee, and the terminals. Sign at bus station. Rome, Georgia">
            <a:extLst>
              <a:ext uri="{FF2B5EF4-FFF2-40B4-BE49-F238E27FC236}">
                <a16:creationId xmlns:a16="http://schemas.microsoft.com/office/drawing/2014/main" id="{358E800E-3529-0899-C5A1-87DCEB48AA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5" t="21461" r="2644" b="39545"/>
          <a:stretch/>
        </p:blipFill>
        <p:spPr bwMode="auto">
          <a:xfrm>
            <a:off x="3695259" y="2046383"/>
            <a:ext cx="6053854" cy="2572511"/>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7EEC23-01D7-FEE2-4BF3-DBF667A7A23E}"/>
              </a:ext>
            </a:extLst>
          </p:cNvPr>
          <p:cNvSpPr txBox="1"/>
          <p:nvPr/>
        </p:nvSpPr>
        <p:spPr>
          <a:xfrm>
            <a:off x="8095488" y="2269164"/>
            <a:ext cx="4000056" cy="2308324"/>
          </a:xfrm>
          <a:prstGeom prst="rect">
            <a:avLst/>
          </a:prstGeom>
          <a:noFill/>
        </p:spPr>
        <p:txBody>
          <a:bodyPr wrap="square" rtlCol="0">
            <a:spAutoFit/>
          </a:bodyPr>
          <a:lstStyle/>
          <a:p>
            <a:pPr>
              <a:spcAft>
                <a:spcPts val="1200"/>
              </a:spcAft>
            </a:pPr>
            <a:r>
              <a:rPr lang="en-US" sz="2400" b="1" dirty="0">
                <a:solidFill>
                  <a:schemeClr val="bg1"/>
                </a:solidFill>
              </a:rPr>
              <a:t>Claudia Fegan MD FACP</a:t>
            </a:r>
          </a:p>
          <a:p>
            <a:r>
              <a:rPr lang="en-US" sz="2000" dirty="0">
                <a:solidFill>
                  <a:schemeClr val="bg1"/>
                </a:solidFill>
              </a:rPr>
              <a:t>Chief Medical Officer of </a:t>
            </a:r>
          </a:p>
          <a:p>
            <a:pPr>
              <a:spcAft>
                <a:spcPts val="1200"/>
              </a:spcAft>
            </a:pPr>
            <a:r>
              <a:rPr lang="en-US" sz="2000" dirty="0">
                <a:solidFill>
                  <a:schemeClr val="bg1"/>
                </a:solidFill>
              </a:rPr>
              <a:t>Cook County Health</a:t>
            </a:r>
          </a:p>
          <a:p>
            <a:pPr>
              <a:spcAft>
                <a:spcPts val="1200"/>
              </a:spcAft>
            </a:pPr>
            <a:r>
              <a:rPr lang="en-US" sz="2000" dirty="0">
                <a:solidFill>
                  <a:schemeClr val="bg1"/>
                </a:solidFill>
              </a:rPr>
              <a:t>National Coordinator of Physicians for a National Health Program</a:t>
            </a:r>
          </a:p>
        </p:txBody>
      </p:sp>
      <p:pic>
        <p:nvPicPr>
          <p:cNvPr id="7" name="Picture 6">
            <a:extLst>
              <a:ext uri="{FF2B5EF4-FFF2-40B4-BE49-F238E27FC236}">
                <a16:creationId xmlns:a16="http://schemas.microsoft.com/office/drawing/2014/main" id="{126DC1B2-0CC9-BD29-10CF-84152E50EED5}"/>
              </a:ext>
            </a:extLst>
          </p:cNvPr>
          <p:cNvPicPr>
            <a:picLocks noChangeAspect="1"/>
          </p:cNvPicPr>
          <p:nvPr/>
        </p:nvPicPr>
        <p:blipFill>
          <a:blip r:embed="rId5"/>
          <a:stretch>
            <a:fillRect/>
          </a:stretch>
        </p:blipFill>
        <p:spPr>
          <a:xfrm>
            <a:off x="4284263" y="1136114"/>
            <a:ext cx="3623475" cy="5435213"/>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9237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000"/>
                            </p:stCondLst>
                            <p:childTnLst>
                              <p:par>
                                <p:cTn id="32" presetID="10" presetClass="entr" presetSubtype="0" fill="hold" grpId="0" nodeType="after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48299-B9E0-C30A-6273-B97E0CFE6307}"/>
              </a:ext>
            </a:extLst>
          </p:cNvPr>
          <p:cNvSpPr txBox="1"/>
          <p:nvPr/>
        </p:nvSpPr>
        <p:spPr>
          <a:xfrm>
            <a:off x="301226" y="2259165"/>
            <a:ext cx="2058516" cy="954107"/>
          </a:xfrm>
          <a:prstGeom prst="rect">
            <a:avLst/>
          </a:prstGeom>
          <a:noFill/>
        </p:spPr>
        <p:txBody>
          <a:bodyPr wrap="square" rtlCol="0">
            <a:spAutoFit/>
          </a:bodyPr>
          <a:lstStyle/>
          <a:p>
            <a:pPr algn="ctr">
              <a:spcAft>
                <a:spcPts val="1200"/>
              </a:spcAft>
            </a:pPr>
            <a:r>
              <a:rPr lang="en-US" sz="2800" dirty="0">
                <a:solidFill>
                  <a:schemeClr val="bg1"/>
                </a:solidFill>
              </a:rPr>
              <a:t>Accept Medicare?</a:t>
            </a:r>
          </a:p>
        </p:txBody>
      </p:sp>
      <p:sp>
        <p:nvSpPr>
          <p:cNvPr id="3" name="Title 2"/>
          <p:cNvSpPr>
            <a:spLocks noGrp="1"/>
          </p:cNvSpPr>
          <p:nvPr>
            <p:ph type="title"/>
          </p:nvPr>
        </p:nvSpPr>
        <p:spPr>
          <a:xfrm>
            <a:off x="838200" y="365125"/>
            <a:ext cx="11257344" cy="1325563"/>
          </a:xfrm>
        </p:spPr>
        <p:txBody>
          <a:bodyPr>
            <a:normAutofit/>
          </a:bodyPr>
          <a:lstStyle/>
          <a:p>
            <a:r>
              <a:rPr lang="en-US" dirty="0"/>
              <a:t>Medicare Has the</a:t>
            </a:r>
            <a:br>
              <a:rPr lang="en-US" dirty="0"/>
            </a:br>
            <a:r>
              <a:rPr lang="en-US" dirty="0"/>
              <a:t> </a:t>
            </a:r>
          </a:p>
        </p:txBody>
      </p:sp>
      <p:sp>
        <p:nvSpPr>
          <p:cNvPr id="8" name="TextBox 7"/>
          <p:cNvSpPr txBox="1"/>
          <p:nvPr/>
        </p:nvSpPr>
        <p:spPr>
          <a:xfrm>
            <a:off x="838199" y="921247"/>
            <a:ext cx="7398179" cy="769441"/>
          </a:xfrm>
          <a:prstGeom prst="rect">
            <a:avLst/>
          </a:prstGeom>
          <a:noFill/>
        </p:spPr>
        <p:txBody>
          <a:bodyPr wrap="none" rtlCol="0">
            <a:spAutoFit/>
          </a:bodyPr>
          <a:lstStyle/>
          <a:p>
            <a:pPr>
              <a:spcAft>
                <a:spcPts val="1200"/>
              </a:spcAft>
            </a:pPr>
            <a:r>
              <a:rPr lang="en-US" sz="4400" b="1" dirty="0">
                <a:solidFill>
                  <a:srgbClr val="FFFF00"/>
                </a:solidFill>
              </a:rPr>
              <a:t>Broadest National Network</a:t>
            </a:r>
          </a:p>
        </p:txBody>
      </p:sp>
      <p:sp>
        <p:nvSpPr>
          <p:cNvPr id="2" name="Text Placeholder 1">
            <a:extLst>
              <a:ext uri="{FF2B5EF4-FFF2-40B4-BE49-F238E27FC236}">
                <a16:creationId xmlns:a16="http://schemas.microsoft.com/office/drawing/2014/main" id="{B4C75DF4-FA38-4F4A-B6E5-A8673AC655C8}"/>
              </a:ext>
            </a:extLst>
          </p:cNvPr>
          <p:cNvSpPr>
            <a:spLocks noGrp="1"/>
          </p:cNvSpPr>
          <p:nvPr>
            <p:ph type="body" idx="10"/>
          </p:nvPr>
        </p:nvSpPr>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/issue-brief/most-office-based-physicians-accept-new-patients-including-patients-with-medicare-and-private-insurance/</a:t>
            </a:r>
          </a:p>
          <a:p>
            <a:pPr>
              <a:lnSpc>
                <a:spcPct val="100000"/>
              </a:lnSpc>
              <a:spcBef>
                <a:spcPts val="0"/>
              </a:spcBef>
            </a:pPr>
            <a:r>
              <a:rPr lang="en-US" dirty="0"/>
              <a:t>Data from survey in June 2022 by KFF, accessed Sept. 2 2022</a:t>
            </a:r>
          </a:p>
        </p:txBody>
      </p:sp>
      <p:sp>
        <p:nvSpPr>
          <p:cNvPr id="4" name="TextBox 3">
            <a:extLst>
              <a:ext uri="{FF2B5EF4-FFF2-40B4-BE49-F238E27FC236}">
                <a16:creationId xmlns:a16="http://schemas.microsoft.com/office/drawing/2014/main" id="{F344DFC5-0232-404D-9800-889782F985E6}"/>
              </a:ext>
            </a:extLst>
          </p:cNvPr>
          <p:cNvSpPr txBox="1"/>
          <p:nvPr/>
        </p:nvSpPr>
        <p:spPr>
          <a:xfrm>
            <a:off x="-94268" y="1545996"/>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graphicFrame>
        <p:nvGraphicFramePr>
          <p:cNvPr id="5" name="Chart 4">
            <a:extLst>
              <a:ext uri="{FF2B5EF4-FFF2-40B4-BE49-F238E27FC236}">
                <a16:creationId xmlns:a16="http://schemas.microsoft.com/office/drawing/2014/main" id="{DAC68EF1-8714-C22C-645B-448B8A623AFF}"/>
              </a:ext>
            </a:extLst>
          </p:cNvPr>
          <p:cNvGraphicFramePr/>
          <p:nvPr/>
        </p:nvGraphicFramePr>
        <p:xfrm>
          <a:off x="1707429" y="1690688"/>
          <a:ext cx="5659718" cy="4327101"/>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Group 22">
            <a:extLst>
              <a:ext uri="{FF2B5EF4-FFF2-40B4-BE49-F238E27FC236}">
                <a16:creationId xmlns:a16="http://schemas.microsoft.com/office/drawing/2014/main" id="{8672D0B2-C847-360A-EA23-32868EA21D9F}"/>
              </a:ext>
            </a:extLst>
          </p:cNvPr>
          <p:cNvGrpSpPr/>
          <p:nvPr/>
        </p:nvGrpSpPr>
        <p:grpSpPr>
          <a:xfrm>
            <a:off x="844976" y="3213272"/>
            <a:ext cx="1055309" cy="1082844"/>
            <a:chOff x="479277" y="3275867"/>
            <a:chExt cx="1055309" cy="1082844"/>
          </a:xfrm>
        </p:grpSpPr>
        <p:grpSp>
          <p:nvGrpSpPr>
            <p:cNvPr id="19" name="Group 18">
              <a:extLst>
                <a:ext uri="{FF2B5EF4-FFF2-40B4-BE49-F238E27FC236}">
                  <a16:creationId xmlns:a16="http://schemas.microsoft.com/office/drawing/2014/main" id="{65B845D2-148B-F43E-46B1-A422DADE6F0A}"/>
                </a:ext>
              </a:extLst>
            </p:cNvPr>
            <p:cNvGrpSpPr/>
            <p:nvPr/>
          </p:nvGrpSpPr>
          <p:grpSpPr>
            <a:xfrm>
              <a:off x="479277" y="3275867"/>
              <a:ext cx="1055309" cy="523220"/>
              <a:chOff x="457200" y="3093181"/>
              <a:chExt cx="1055309" cy="523220"/>
            </a:xfrm>
          </p:grpSpPr>
          <p:sp>
            <p:nvSpPr>
              <p:cNvPr id="6" name="Rectangle 5">
                <a:extLst>
                  <a:ext uri="{FF2B5EF4-FFF2-40B4-BE49-F238E27FC236}">
                    <a16:creationId xmlns:a16="http://schemas.microsoft.com/office/drawing/2014/main" id="{5CB7548C-EBD6-BAF6-D57B-16CC7B2EA630}"/>
                  </a:ext>
                </a:extLst>
              </p:cNvPr>
              <p:cNvSpPr/>
              <p:nvPr/>
            </p:nvSpPr>
            <p:spPr>
              <a:xfrm>
                <a:off x="457200" y="3211703"/>
                <a:ext cx="286177" cy="28617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TextBox 6">
                <a:extLst>
                  <a:ext uri="{FF2B5EF4-FFF2-40B4-BE49-F238E27FC236}">
                    <a16:creationId xmlns:a16="http://schemas.microsoft.com/office/drawing/2014/main" id="{AF916CD2-9EEE-3063-2277-14F0864A6A78}"/>
                  </a:ext>
                </a:extLst>
              </p:cNvPr>
              <p:cNvSpPr txBox="1"/>
              <p:nvPr/>
            </p:nvSpPr>
            <p:spPr>
              <a:xfrm>
                <a:off x="742042" y="3093181"/>
                <a:ext cx="770467" cy="523220"/>
              </a:xfrm>
              <a:prstGeom prst="rect">
                <a:avLst/>
              </a:prstGeom>
              <a:noFill/>
            </p:spPr>
            <p:txBody>
              <a:bodyPr wrap="none" rtlCol="0" anchor="ctr">
                <a:spAutoFit/>
              </a:bodyPr>
              <a:lstStyle/>
              <a:p>
                <a:pPr>
                  <a:spcAft>
                    <a:spcPts val="1200"/>
                  </a:spcAft>
                </a:pPr>
                <a:r>
                  <a:rPr lang="en-US" sz="2800" dirty="0">
                    <a:solidFill>
                      <a:schemeClr val="bg1"/>
                    </a:solidFill>
                  </a:rPr>
                  <a:t>Yes</a:t>
                </a:r>
              </a:p>
            </p:txBody>
          </p:sp>
        </p:grpSp>
        <p:grpSp>
          <p:nvGrpSpPr>
            <p:cNvPr id="20" name="Group 19">
              <a:extLst>
                <a:ext uri="{FF2B5EF4-FFF2-40B4-BE49-F238E27FC236}">
                  <a16:creationId xmlns:a16="http://schemas.microsoft.com/office/drawing/2014/main" id="{4BC04119-897C-B928-4D2C-6C2F66A951CD}"/>
                </a:ext>
              </a:extLst>
            </p:cNvPr>
            <p:cNvGrpSpPr/>
            <p:nvPr/>
          </p:nvGrpSpPr>
          <p:grpSpPr>
            <a:xfrm>
              <a:off x="479277" y="3835491"/>
              <a:ext cx="936223" cy="523220"/>
              <a:chOff x="450547" y="3511852"/>
              <a:chExt cx="936223" cy="523220"/>
            </a:xfrm>
          </p:grpSpPr>
          <p:sp>
            <p:nvSpPr>
              <p:cNvPr id="14" name="Rectangle 13">
                <a:extLst>
                  <a:ext uri="{FF2B5EF4-FFF2-40B4-BE49-F238E27FC236}">
                    <a16:creationId xmlns:a16="http://schemas.microsoft.com/office/drawing/2014/main" id="{9AFAAB75-0F6B-D006-08A1-48ABA74E23D3}"/>
                  </a:ext>
                </a:extLst>
              </p:cNvPr>
              <p:cNvSpPr/>
              <p:nvPr/>
            </p:nvSpPr>
            <p:spPr>
              <a:xfrm>
                <a:off x="450547" y="3630374"/>
                <a:ext cx="286177" cy="286177"/>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TextBox 15">
                <a:extLst>
                  <a:ext uri="{FF2B5EF4-FFF2-40B4-BE49-F238E27FC236}">
                    <a16:creationId xmlns:a16="http://schemas.microsoft.com/office/drawing/2014/main" id="{986DBA0F-BA8B-13D1-961D-2E1A45617E0D}"/>
                  </a:ext>
                </a:extLst>
              </p:cNvPr>
              <p:cNvSpPr txBox="1"/>
              <p:nvPr/>
            </p:nvSpPr>
            <p:spPr>
              <a:xfrm>
                <a:off x="742042" y="3511852"/>
                <a:ext cx="644728" cy="523220"/>
              </a:xfrm>
              <a:prstGeom prst="rect">
                <a:avLst/>
              </a:prstGeom>
              <a:noFill/>
            </p:spPr>
            <p:txBody>
              <a:bodyPr wrap="none" rtlCol="0" anchor="ctr">
                <a:spAutoFit/>
              </a:bodyPr>
              <a:lstStyle/>
              <a:p>
                <a:pPr>
                  <a:spcAft>
                    <a:spcPts val="1200"/>
                  </a:spcAft>
                </a:pPr>
                <a:r>
                  <a:rPr lang="en-US" sz="2800" dirty="0">
                    <a:solidFill>
                      <a:schemeClr val="bg1"/>
                    </a:solidFill>
                  </a:rPr>
                  <a:t>No</a:t>
                </a:r>
              </a:p>
            </p:txBody>
          </p:sp>
        </p:grpSp>
      </p:grpSp>
      <p:graphicFrame>
        <p:nvGraphicFramePr>
          <p:cNvPr id="22" name="Chart 21">
            <a:extLst>
              <a:ext uri="{FF2B5EF4-FFF2-40B4-BE49-F238E27FC236}">
                <a16:creationId xmlns:a16="http://schemas.microsoft.com/office/drawing/2014/main" id="{009C7EBA-8842-4C32-B7A9-DF381C62A48A}"/>
              </a:ext>
            </a:extLst>
          </p:cNvPr>
          <p:cNvGraphicFramePr/>
          <p:nvPr/>
        </p:nvGraphicFramePr>
        <p:xfrm>
          <a:off x="6510487" y="1690688"/>
          <a:ext cx="5659718" cy="43271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37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1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26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4" grpId="0"/>
      <p:bldGraphic spid="5" grpId="0">
        <p:bldAsOne/>
      </p:bldGraphic>
      <p:bldGraphic spid="2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Medicare Is</a:t>
            </a:r>
            <a:br>
              <a:rPr lang="en-US" dirty="0"/>
            </a:br>
            <a:r>
              <a:rPr lang="en-US" dirty="0"/>
              <a:t> </a:t>
            </a:r>
          </a:p>
        </p:txBody>
      </p:sp>
      <p:sp>
        <p:nvSpPr>
          <p:cNvPr id="8" name="TextBox 7"/>
          <p:cNvSpPr txBox="1"/>
          <p:nvPr/>
        </p:nvSpPr>
        <p:spPr>
          <a:xfrm>
            <a:off x="838199" y="921247"/>
            <a:ext cx="7891464" cy="769441"/>
          </a:xfrm>
          <a:prstGeom prst="rect">
            <a:avLst/>
          </a:prstGeom>
          <a:noFill/>
        </p:spPr>
        <p:txBody>
          <a:bodyPr wrap="square" rtlCol="0">
            <a:spAutoFit/>
          </a:bodyPr>
          <a:lstStyle/>
          <a:p>
            <a:pPr>
              <a:spcAft>
                <a:spcPts val="1200"/>
              </a:spcAft>
            </a:pPr>
            <a:r>
              <a:rPr lang="en-US" sz="4400" b="1" dirty="0">
                <a:solidFill>
                  <a:srgbClr val="FFFF00"/>
                </a:solidFill>
              </a:rPr>
              <a:t>Lean, Efficient, and Effective</a:t>
            </a:r>
          </a:p>
        </p:txBody>
      </p:sp>
      <p:sp>
        <p:nvSpPr>
          <p:cNvPr id="2" name="Text Placeholder 1">
            <a:extLst>
              <a:ext uri="{FF2B5EF4-FFF2-40B4-BE49-F238E27FC236}">
                <a16:creationId xmlns:a16="http://schemas.microsoft.com/office/drawing/2014/main" id="{CB659C52-64FB-3340-AADE-CAAC7DDD9612}"/>
              </a:ext>
            </a:extLst>
          </p:cNvPr>
          <p:cNvSpPr>
            <a:spLocks noGrp="1"/>
          </p:cNvSpPr>
          <p:nvPr>
            <p:ph type="body" idx="10"/>
          </p:nvPr>
        </p:nvSpPr>
        <p:spPr/>
        <p:txBody>
          <a:bodyPr/>
          <a:lstStyle/>
          <a:p>
            <a:r>
              <a:rPr lang="en-US" dirty="0">
                <a:latin typeface="Franklin Gothic Book"/>
                <a:cs typeface="Franklin Gothic Book"/>
              </a:rPr>
              <a:t>https://www.axios.com/health-insurance-costs-private-medicare-medicaid-c40bb6f1-c638-4bc3-9a71-c1787829e62e.html Accessed March 7 2023</a:t>
            </a:r>
          </a:p>
        </p:txBody>
      </p:sp>
      <p:sp>
        <p:nvSpPr>
          <p:cNvPr id="11" name="TextBox 10">
            <a:extLst>
              <a:ext uri="{FF2B5EF4-FFF2-40B4-BE49-F238E27FC236}">
                <a16:creationId xmlns:a16="http://schemas.microsoft.com/office/drawing/2014/main" id="{1ACD36FF-BFDA-0245-9817-3199FFC74E05}"/>
              </a:ext>
            </a:extLst>
          </p:cNvPr>
          <p:cNvSpPr txBox="1"/>
          <p:nvPr/>
        </p:nvSpPr>
        <p:spPr>
          <a:xfrm>
            <a:off x="154545" y="2569222"/>
            <a:ext cx="2318197" cy="1815882"/>
          </a:xfrm>
          <a:prstGeom prst="rect">
            <a:avLst/>
          </a:prstGeom>
          <a:noFill/>
        </p:spPr>
        <p:txBody>
          <a:bodyPr wrap="square" rtlCol="0">
            <a:spAutoFit/>
          </a:bodyPr>
          <a:lstStyle/>
          <a:p>
            <a:pPr>
              <a:spcAft>
                <a:spcPts val="1200"/>
              </a:spcAft>
            </a:pPr>
            <a:r>
              <a:rPr lang="en-US" sz="2800" dirty="0">
                <a:solidFill>
                  <a:schemeClr val="bg1"/>
                </a:solidFill>
              </a:rPr>
              <a:t>Cumulative growth in per-enrollee spending</a:t>
            </a:r>
          </a:p>
        </p:txBody>
      </p:sp>
      <p:graphicFrame>
        <p:nvGraphicFramePr>
          <p:cNvPr id="12" name="Table 11">
            <a:extLst>
              <a:ext uri="{FF2B5EF4-FFF2-40B4-BE49-F238E27FC236}">
                <a16:creationId xmlns:a16="http://schemas.microsoft.com/office/drawing/2014/main" id="{68343205-5051-7C4B-9ED1-584CB8C45354}"/>
              </a:ext>
            </a:extLst>
          </p:cNvPr>
          <p:cNvGraphicFramePr>
            <a:graphicFrameLocks noGrp="1"/>
          </p:cNvGraphicFramePr>
          <p:nvPr/>
        </p:nvGraphicFramePr>
        <p:xfrm>
          <a:off x="2202589" y="5566329"/>
          <a:ext cx="9285606" cy="518160"/>
        </p:xfrm>
        <a:graphic>
          <a:graphicData uri="http://schemas.openxmlformats.org/drawingml/2006/table">
            <a:tbl>
              <a:tblPr bandRow="1">
                <a:tableStyleId>{5C22544A-7EE6-4342-B048-85BDC9FD1C3A}</a:tableStyleId>
              </a:tblPr>
              <a:tblGrid>
                <a:gridCol w="1547601">
                  <a:extLst>
                    <a:ext uri="{9D8B030D-6E8A-4147-A177-3AD203B41FA5}">
                      <a16:colId xmlns:a16="http://schemas.microsoft.com/office/drawing/2014/main" val="4284445982"/>
                    </a:ext>
                  </a:extLst>
                </a:gridCol>
                <a:gridCol w="1547601">
                  <a:extLst>
                    <a:ext uri="{9D8B030D-6E8A-4147-A177-3AD203B41FA5}">
                      <a16:colId xmlns:a16="http://schemas.microsoft.com/office/drawing/2014/main" val="3314829770"/>
                    </a:ext>
                  </a:extLst>
                </a:gridCol>
                <a:gridCol w="1547601">
                  <a:extLst>
                    <a:ext uri="{9D8B030D-6E8A-4147-A177-3AD203B41FA5}">
                      <a16:colId xmlns:a16="http://schemas.microsoft.com/office/drawing/2014/main" val="1318273775"/>
                    </a:ext>
                  </a:extLst>
                </a:gridCol>
                <a:gridCol w="1547601">
                  <a:extLst>
                    <a:ext uri="{9D8B030D-6E8A-4147-A177-3AD203B41FA5}">
                      <a16:colId xmlns:a16="http://schemas.microsoft.com/office/drawing/2014/main" val="558644331"/>
                    </a:ext>
                  </a:extLst>
                </a:gridCol>
                <a:gridCol w="1547601">
                  <a:extLst>
                    <a:ext uri="{9D8B030D-6E8A-4147-A177-3AD203B41FA5}">
                      <a16:colId xmlns:a16="http://schemas.microsoft.com/office/drawing/2014/main" val="1019222811"/>
                    </a:ext>
                  </a:extLst>
                </a:gridCol>
                <a:gridCol w="1547601">
                  <a:extLst>
                    <a:ext uri="{9D8B030D-6E8A-4147-A177-3AD203B41FA5}">
                      <a16:colId xmlns:a16="http://schemas.microsoft.com/office/drawing/2014/main" val="2090928151"/>
                    </a:ext>
                  </a:extLst>
                </a:gridCol>
              </a:tblGrid>
              <a:tr h="370840">
                <a:tc>
                  <a:txBody>
                    <a:bodyPr/>
                    <a:lstStyle/>
                    <a:p>
                      <a:pPr algn="r"/>
                      <a:r>
                        <a:rPr lang="en-US" sz="2800" dirty="0">
                          <a:solidFill>
                            <a:schemeClr val="bg1"/>
                          </a:solidFill>
                        </a:rPr>
                        <a:t>2008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800" dirty="0">
                          <a:solidFill>
                            <a:schemeClr val="bg1"/>
                          </a:solidFill>
                        </a:rPr>
                        <a:t>2010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800" dirty="0">
                          <a:solidFill>
                            <a:schemeClr val="bg1"/>
                          </a:solidFill>
                        </a:rPr>
                        <a:t>2012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800" dirty="0">
                          <a:solidFill>
                            <a:schemeClr val="bg1"/>
                          </a:solidFill>
                        </a:rPr>
                        <a:t>2014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800" dirty="0">
                          <a:solidFill>
                            <a:schemeClr val="bg1"/>
                          </a:solidFill>
                        </a:rPr>
                        <a:t>2016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800" dirty="0">
                          <a:solidFill>
                            <a:schemeClr val="bg1"/>
                          </a:solidFill>
                        </a:rPr>
                        <a:t>2018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2083284"/>
                  </a:ext>
                </a:extLst>
              </a:tr>
            </a:tbl>
          </a:graphicData>
        </a:graphic>
      </p:graphicFrame>
      <p:graphicFrame>
        <p:nvGraphicFramePr>
          <p:cNvPr id="13" name="Table 12">
            <a:extLst>
              <a:ext uri="{FF2B5EF4-FFF2-40B4-BE49-F238E27FC236}">
                <a16:creationId xmlns:a16="http://schemas.microsoft.com/office/drawing/2014/main" id="{06821E5D-9E31-D54C-9256-67C8D7CC6935}"/>
              </a:ext>
            </a:extLst>
          </p:cNvPr>
          <p:cNvGraphicFramePr>
            <a:graphicFrameLocks noGrp="1"/>
          </p:cNvGraphicFramePr>
          <p:nvPr/>
        </p:nvGraphicFramePr>
        <p:xfrm>
          <a:off x="2094520" y="1490909"/>
          <a:ext cx="1163814" cy="3726222"/>
        </p:xfrm>
        <a:graphic>
          <a:graphicData uri="http://schemas.openxmlformats.org/drawingml/2006/table">
            <a:tbl>
              <a:tblPr bandRow="1">
                <a:tableStyleId>{5C22544A-7EE6-4342-B048-85BDC9FD1C3A}</a:tableStyleId>
              </a:tblPr>
              <a:tblGrid>
                <a:gridCol w="1163814">
                  <a:extLst>
                    <a:ext uri="{9D8B030D-6E8A-4147-A177-3AD203B41FA5}">
                      <a16:colId xmlns:a16="http://schemas.microsoft.com/office/drawing/2014/main" val="242153864"/>
                    </a:ext>
                  </a:extLst>
                </a:gridCol>
              </a:tblGrid>
              <a:tr h="1242074">
                <a:tc>
                  <a:txBody>
                    <a:bodyPr/>
                    <a:lstStyle/>
                    <a:p>
                      <a:pPr algn="r"/>
                      <a:r>
                        <a:rPr lang="en-US" sz="2800" dirty="0">
                          <a:solidFill>
                            <a:schemeClr val="bg1"/>
                          </a:solidFill>
                        </a:rPr>
                        <a:t>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7587559"/>
                  </a:ext>
                </a:extLst>
              </a:tr>
              <a:tr h="1242074">
                <a:tc>
                  <a:txBody>
                    <a:bodyPr/>
                    <a:lstStyle/>
                    <a:p>
                      <a:pPr algn="r"/>
                      <a:r>
                        <a:rPr lang="en-US" sz="2800" dirty="0">
                          <a:solidFill>
                            <a:schemeClr val="bg1"/>
                          </a:solidFill>
                        </a:rPr>
                        <a:t>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9724783"/>
                  </a:ext>
                </a:extLst>
              </a:tr>
              <a:tr h="1242074">
                <a:tc>
                  <a:txBody>
                    <a:bodyPr/>
                    <a:lstStyle/>
                    <a:p>
                      <a:pPr algn="r"/>
                      <a:r>
                        <a:rPr lang="en-US" sz="2800" dirty="0">
                          <a:solidFill>
                            <a:schemeClr val="bg1"/>
                          </a:solidFill>
                        </a:rPr>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8014500"/>
                  </a:ext>
                </a:extLst>
              </a:tr>
            </a:tbl>
          </a:graphicData>
        </a:graphic>
      </p:graphicFrame>
      <p:graphicFrame>
        <p:nvGraphicFramePr>
          <p:cNvPr id="14" name="Table 13">
            <a:extLst>
              <a:ext uri="{FF2B5EF4-FFF2-40B4-BE49-F238E27FC236}">
                <a16:creationId xmlns:a16="http://schemas.microsoft.com/office/drawing/2014/main" id="{F3DD9F7A-B93E-7F40-8B6B-EEB7BA010A85}"/>
              </a:ext>
            </a:extLst>
          </p:cNvPr>
          <p:cNvGraphicFramePr>
            <a:graphicFrameLocks noGrp="1"/>
          </p:cNvGraphicFramePr>
          <p:nvPr/>
        </p:nvGraphicFramePr>
        <p:xfrm>
          <a:off x="3258335" y="1748604"/>
          <a:ext cx="7729490" cy="3726222"/>
        </p:xfrm>
        <a:graphic>
          <a:graphicData uri="http://schemas.openxmlformats.org/drawingml/2006/table">
            <a:tbl>
              <a:tblPr>
                <a:tableStyleId>{5C22544A-7EE6-4342-B048-85BDC9FD1C3A}</a:tableStyleId>
              </a:tblPr>
              <a:tblGrid>
                <a:gridCol w="7729490">
                  <a:extLst>
                    <a:ext uri="{9D8B030D-6E8A-4147-A177-3AD203B41FA5}">
                      <a16:colId xmlns:a16="http://schemas.microsoft.com/office/drawing/2014/main" val="2044409899"/>
                    </a:ext>
                  </a:extLst>
                </a:gridCol>
              </a:tblGrid>
              <a:tr h="1242074">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9144010"/>
                  </a:ext>
                </a:extLst>
              </a:tr>
              <a:tr h="1242074">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5341434"/>
                  </a:ext>
                </a:extLst>
              </a:tr>
              <a:tr h="1242074">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2421226"/>
                  </a:ext>
                </a:extLst>
              </a:tr>
            </a:tbl>
          </a:graphicData>
        </a:graphic>
      </p:graphicFrame>
      <p:sp>
        <p:nvSpPr>
          <p:cNvPr id="15" name="TextBox 14">
            <a:extLst>
              <a:ext uri="{FF2B5EF4-FFF2-40B4-BE49-F238E27FC236}">
                <a16:creationId xmlns:a16="http://schemas.microsoft.com/office/drawing/2014/main" id="{1D2F29C4-0EDC-6644-BC90-23220E843EA2}"/>
              </a:ext>
            </a:extLst>
          </p:cNvPr>
          <p:cNvSpPr txBox="1"/>
          <p:nvPr/>
        </p:nvSpPr>
        <p:spPr>
          <a:xfrm>
            <a:off x="10935570" y="1722234"/>
            <a:ext cx="1204176" cy="523220"/>
          </a:xfrm>
          <a:prstGeom prst="rect">
            <a:avLst/>
          </a:prstGeom>
          <a:noFill/>
        </p:spPr>
        <p:txBody>
          <a:bodyPr wrap="none" rtlCol="0">
            <a:spAutoFit/>
          </a:bodyPr>
          <a:lstStyle/>
          <a:p>
            <a:pPr algn="r">
              <a:spcAft>
                <a:spcPts val="1200"/>
              </a:spcAft>
            </a:pPr>
            <a:r>
              <a:rPr lang="en-US" sz="2800" dirty="0">
                <a:solidFill>
                  <a:schemeClr val="bg1"/>
                </a:solidFill>
              </a:rPr>
              <a:t>52.6%</a:t>
            </a:r>
          </a:p>
        </p:txBody>
      </p:sp>
      <p:sp>
        <p:nvSpPr>
          <p:cNvPr id="16" name="TextBox 15">
            <a:extLst>
              <a:ext uri="{FF2B5EF4-FFF2-40B4-BE49-F238E27FC236}">
                <a16:creationId xmlns:a16="http://schemas.microsoft.com/office/drawing/2014/main" id="{2364B596-F3C8-0F41-8612-83E63213185C}"/>
              </a:ext>
            </a:extLst>
          </p:cNvPr>
          <p:cNvSpPr txBox="1"/>
          <p:nvPr/>
        </p:nvSpPr>
        <p:spPr>
          <a:xfrm>
            <a:off x="10935570" y="3815672"/>
            <a:ext cx="1204176" cy="523220"/>
          </a:xfrm>
          <a:prstGeom prst="rect">
            <a:avLst/>
          </a:prstGeom>
          <a:noFill/>
        </p:spPr>
        <p:txBody>
          <a:bodyPr wrap="none" rtlCol="0">
            <a:spAutoFit/>
          </a:bodyPr>
          <a:lstStyle/>
          <a:p>
            <a:pPr algn="r">
              <a:spcAft>
                <a:spcPts val="1200"/>
              </a:spcAft>
            </a:pPr>
            <a:r>
              <a:rPr lang="en-US" sz="2800" dirty="0">
                <a:solidFill>
                  <a:schemeClr val="bg1"/>
                </a:solidFill>
              </a:rPr>
              <a:t>21.5%</a:t>
            </a:r>
          </a:p>
        </p:txBody>
      </p:sp>
      <p:sp>
        <p:nvSpPr>
          <p:cNvPr id="21" name="TextBox 20">
            <a:extLst>
              <a:ext uri="{FF2B5EF4-FFF2-40B4-BE49-F238E27FC236}">
                <a16:creationId xmlns:a16="http://schemas.microsoft.com/office/drawing/2014/main" id="{E22DBE8B-49BC-CE4D-ABEA-9530634725A4}"/>
              </a:ext>
            </a:extLst>
          </p:cNvPr>
          <p:cNvSpPr txBox="1"/>
          <p:nvPr/>
        </p:nvSpPr>
        <p:spPr>
          <a:xfrm>
            <a:off x="8446192" y="4518277"/>
            <a:ext cx="2506345" cy="480131"/>
          </a:xfrm>
          <a:prstGeom prst="rect">
            <a:avLst/>
          </a:prstGeom>
          <a:noFill/>
        </p:spPr>
        <p:txBody>
          <a:bodyPr wrap="square" rtlCol="0">
            <a:spAutoFit/>
          </a:bodyPr>
          <a:lstStyle/>
          <a:p>
            <a:pPr algn="r">
              <a:lnSpc>
                <a:spcPct val="90000"/>
              </a:lnSpc>
            </a:pPr>
            <a:r>
              <a:rPr lang="en-US" sz="2800" dirty="0">
                <a:solidFill>
                  <a:schemeClr val="bg1"/>
                </a:solidFill>
              </a:rPr>
              <a:t>Medicare</a:t>
            </a:r>
          </a:p>
        </p:txBody>
      </p:sp>
      <p:sp>
        <p:nvSpPr>
          <p:cNvPr id="22" name="TextBox 21">
            <a:extLst>
              <a:ext uri="{FF2B5EF4-FFF2-40B4-BE49-F238E27FC236}">
                <a16:creationId xmlns:a16="http://schemas.microsoft.com/office/drawing/2014/main" id="{1EF12ECD-F516-7A47-A869-F0AEDD2A257F}"/>
              </a:ext>
            </a:extLst>
          </p:cNvPr>
          <p:cNvSpPr txBox="1"/>
          <p:nvPr/>
        </p:nvSpPr>
        <p:spPr>
          <a:xfrm>
            <a:off x="7348654" y="1883831"/>
            <a:ext cx="3387291" cy="867930"/>
          </a:xfrm>
          <a:prstGeom prst="rect">
            <a:avLst/>
          </a:prstGeom>
          <a:noFill/>
        </p:spPr>
        <p:txBody>
          <a:bodyPr wrap="square" rtlCol="0">
            <a:spAutoFit/>
          </a:bodyPr>
          <a:lstStyle/>
          <a:p>
            <a:pPr>
              <a:lnSpc>
                <a:spcPct val="90000"/>
              </a:lnSpc>
            </a:pPr>
            <a:r>
              <a:rPr lang="en-US" sz="2800" dirty="0">
                <a:solidFill>
                  <a:schemeClr val="bg1"/>
                </a:solidFill>
              </a:rPr>
              <a:t>Commercial Health Insurance</a:t>
            </a:r>
          </a:p>
        </p:txBody>
      </p:sp>
      <p:sp>
        <p:nvSpPr>
          <p:cNvPr id="19" name="Freeform 18">
            <a:extLst>
              <a:ext uri="{FF2B5EF4-FFF2-40B4-BE49-F238E27FC236}">
                <a16:creationId xmlns:a16="http://schemas.microsoft.com/office/drawing/2014/main" id="{D36B765B-C605-9F4B-B77C-B187CC169664}"/>
              </a:ext>
            </a:extLst>
          </p:cNvPr>
          <p:cNvSpPr/>
          <p:nvPr/>
        </p:nvSpPr>
        <p:spPr>
          <a:xfrm>
            <a:off x="3314277" y="4106240"/>
            <a:ext cx="7617607" cy="1304206"/>
          </a:xfrm>
          <a:custGeom>
            <a:avLst/>
            <a:gdLst>
              <a:gd name="connsiteX0" fmla="*/ 0 w 7708739"/>
              <a:gd name="connsiteY0" fmla="*/ 1006997 h 1006997"/>
              <a:gd name="connsiteX1" fmla="*/ 758142 w 7708739"/>
              <a:gd name="connsiteY1" fmla="*/ 798653 h 1006997"/>
              <a:gd name="connsiteX2" fmla="*/ 1527858 w 7708739"/>
              <a:gd name="connsiteY2" fmla="*/ 723418 h 1006997"/>
              <a:gd name="connsiteX3" fmla="*/ 2303362 w 7708739"/>
              <a:gd name="connsiteY3" fmla="*/ 613458 h 1006997"/>
              <a:gd name="connsiteX4" fmla="*/ 3078866 w 7708739"/>
              <a:gd name="connsiteY4" fmla="*/ 596096 h 1006997"/>
              <a:gd name="connsiteX5" fmla="*/ 3854370 w 7708739"/>
              <a:gd name="connsiteY5" fmla="*/ 572947 h 1006997"/>
              <a:gd name="connsiteX6" fmla="*/ 4618299 w 7708739"/>
              <a:gd name="connsiteY6" fmla="*/ 474562 h 1006997"/>
              <a:gd name="connsiteX7" fmla="*/ 5393803 w 7708739"/>
              <a:gd name="connsiteY7" fmla="*/ 381964 h 1006997"/>
              <a:gd name="connsiteX8" fmla="*/ 6169306 w 7708739"/>
              <a:gd name="connsiteY8" fmla="*/ 283580 h 1006997"/>
              <a:gd name="connsiteX9" fmla="*/ 6933236 w 7708739"/>
              <a:gd name="connsiteY9" fmla="*/ 196770 h 1006997"/>
              <a:gd name="connsiteX10" fmla="*/ 7708739 w 7708739"/>
              <a:gd name="connsiteY10" fmla="*/ 0 h 100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39" h="1006997">
                <a:moveTo>
                  <a:pt x="0" y="1006997"/>
                </a:moveTo>
                <a:lnTo>
                  <a:pt x="758142" y="798653"/>
                </a:lnTo>
                <a:lnTo>
                  <a:pt x="1527858" y="723418"/>
                </a:lnTo>
                <a:lnTo>
                  <a:pt x="2303362" y="613458"/>
                </a:lnTo>
                <a:lnTo>
                  <a:pt x="3078866" y="596096"/>
                </a:lnTo>
                <a:lnTo>
                  <a:pt x="3854370" y="572947"/>
                </a:lnTo>
                <a:lnTo>
                  <a:pt x="4618299" y="474562"/>
                </a:lnTo>
                <a:lnTo>
                  <a:pt x="5393803" y="381964"/>
                </a:lnTo>
                <a:lnTo>
                  <a:pt x="6169306" y="283580"/>
                </a:lnTo>
                <a:lnTo>
                  <a:pt x="6933236" y="196770"/>
                </a:lnTo>
                <a:lnTo>
                  <a:pt x="7708739" y="0"/>
                </a:lnTo>
              </a:path>
            </a:pathLst>
          </a:custGeom>
          <a:noFill/>
          <a:ln w="76200" cap="rnd">
            <a:solidFill>
              <a:schemeClr val="accent1"/>
            </a:solidFill>
          </a:ln>
          <a:effectLst>
            <a:glow rad="762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DB4FD730-203B-3541-96E3-4D54CAE45FEA}"/>
              </a:ext>
            </a:extLst>
          </p:cNvPr>
          <p:cNvSpPr/>
          <p:nvPr/>
        </p:nvSpPr>
        <p:spPr>
          <a:xfrm>
            <a:off x="3314277" y="2150304"/>
            <a:ext cx="7617606" cy="3208774"/>
          </a:xfrm>
          <a:custGeom>
            <a:avLst/>
            <a:gdLst>
              <a:gd name="connsiteX0" fmla="*/ 0 w 7702952"/>
              <a:gd name="connsiteY0" fmla="*/ 2401747 h 2401747"/>
              <a:gd name="connsiteX1" fmla="*/ 752355 w 7702952"/>
              <a:gd name="connsiteY1" fmla="*/ 2158678 h 2401747"/>
              <a:gd name="connsiteX2" fmla="*/ 1527859 w 7702952"/>
              <a:gd name="connsiteY2" fmla="*/ 1863524 h 2401747"/>
              <a:gd name="connsiteX3" fmla="*/ 2291788 w 7702952"/>
              <a:gd name="connsiteY3" fmla="*/ 1655180 h 2401747"/>
              <a:gd name="connsiteX4" fmla="*/ 3096228 w 7702952"/>
              <a:gd name="connsiteY4" fmla="*/ 1556795 h 2401747"/>
              <a:gd name="connsiteX5" fmla="*/ 3842795 w 7702952"/>
              <a:gd name="connsiteY5" fmla="*/ 1452623 h 2401747"/>
              <a:gd name="connsiteX6" fmla="*/ 4618299 w 7702952"/>
              <a:gd name="connsiteY6" fmla="*/ 1238491 h 2401747"/>
              <a:gd name="connsiteX7" fmla="*/ 5399590 w 7702952"/>
              <a:gd name="connsiteY7" fmla="*/ 1018572 h 2401747"/>
              <a:gd name="connsiteX8" fmla="*/ 6169307 w 7702952"/>
              <a:gd name="connsiteY8" fmla="*/ 729205 h 2401747"/>
              <a:gd name="connsiteX9" fmla="*/ 6933236 w 7702952"/>
              <a:gd name="connsiteY9" fmla="*/ 428263 h 2401747"/>
              <a:gd name="connsiteX10" fmla="*/ 7702952 w 7702952"/>
              <a:gd name="connsiteY10" fmla="*/ 0 h 240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2952" h="2401747">
                <a:moveTo>
                  <a:pt x="0" y="2401747"/>
                </a:moveTo>
                <a:lnTo>
                  <a:pt x="752355" y="2158678"/>
                </a:lnTo>
                <a:lnTo>
                  <a:pt x="1527859" y="1863524"/>
                </a:lnTo>
                <a:lnTo>
                  <a:pt x="2291788" y="1655180"/>
                </a:lnTo>
                <a:lnTo>
                  <a:pt x="3096228" y="1556795"/>
                </a:lnTo>
                <a:lnTo>
                  <a:pt x="3842795" y="1452623"/>
                </a:lnTo>
                <a:lnTo>
                  <a:pt x="4618299" y="1238491"/>
                </a:lnTo>
                <a:lnTo>
                  <a:pt x="5399590" y="1018572"/>
                </a:lnTo>
                <a:lnTo>
                  <a:pt x="6169307" y="729205"/>
                </a:lnTo>
                <a:lnTo>
                  <a:pt x="6933236" y="428263"/>
                </a:lnTo>
                <a:lnTo>
                  <a:pt x="7702952" y="0"/>
                </a:lnTo>
              </a:path>
            </a:pathLst>
          </a:custGeom>
          <a:noFill/>
          <a:ln w="76200" cap="rnd">
            <a:solidFill>
              <a:schemeClr val="accent2"/>
            </a:solidFill>
          </a:ln>
          <a:effectLst>
            <a:glow rad="762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87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10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21" grpId="0"/>
      <p:bldP spid="22"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Medicare Is</a:t>
            </a:r>
            <a:br>
              <a:rPr lang="en-US" dirty="0"/>
            </a:br>
            <a:r>
              <a:rPr lang="en-US" dirty="0"/>
              <a:t> </a:t>
            </a:r>
          </a:p>
        </p:txBody>
      </p:sp>
      <p:sp>
        <p:nvSpPr>
          <p:cNvPr id="8" name="TextBox 7"/>
          <p:cNvSpPr txBox="1"/>
          <p:nvPr/>
        </p:nvSpPr>
        <p:spPr>
          <a:xfrm>
            <a:off x="838199" y="921247"/>
            <a:ext cx="7891464" cy="769441"/>
          </a:xfrm>
          <a:prstGeom prst="rect">
            <a:avLst/>
          </a:prstGeom>
          <a:noFill/>
        </p:spPr>
        <p:txBody>
          <a:bodyPr wrap="square" rtlCol="0">
            <a:spAutoFit/>
          </a:bodyPr>
          <a:lstStyle/>
          <a:p>
            <a:pPr>
              <a:spcAft>
                <a:spcPts val="1200"/>
              </a:spcAft>
            </a:pPr>
            <a:r>
              <a:rPr lang="en-US" sz="4400" b="1" dirty="0">
                <a:solidFill>
                  <a:srgbClr val="FFFF00"/>
                </a:solidFill>
              </a:rPr>
              <a:t>Lean, Efficient, and Effective</a:t>
            </a:r>
          </a:p>
        </p:txBody>
      </p:sp>
      <p:sp>
        <p:nvSpPr>
          <p:cNvPr id="5" name="Text Placeholder 4">
            <a:extLst>
              <a:ext uri="{FF2B5EF4-FFF2-40B4-BE49-F238E27FC236}">
                <a16:creationId xmlns:a16="http://schemas.microsoft.com/office/drawing/2014/main" id="{D74087D2-4F72-6464-4723-5E11FA06841B}"/>
              </a:ext>
            </a:extLst>
          </p:cNvPr>
          <p:cNvSpPr>
            <a:spLocks noGrp="1"/>
          </p:cNvSpPr>
          <p:nvPr>
            <p:ph type="body" idx="10"/>
          </p:nvPr>
        </p:nvSpPr>
        <p:spPr/>
        <p:txBody>
          <a:bodyPr/>
          <a:lstStyle/>
          <a:p>
            <a:r>
              <a:rPr lang="en-US" dirty="0"/>
              <a:t>Medicare overhead drawn from Medicare Trust Fund reports over multiple years</a:t>
            </a:r>
          </a:p>
        </p:txBody>
      </p:sp>
      <p:grpSp>
        <p:nvGrpSpPr>
          <p:cNvPr id="6" name="Group 5">
            <a:extLst>
              <a:ext uri="{FF2B5EF4-FFF2-40B4-BE49-F238E27FC236}">
                <a16:creationId xmlns:a16="http://schemas.microsoft.com/office/drawing/2014/main" id="{F6958A1D-76CD-EBF2-EB8F-E19DE8BDD521}"/>
              </a:ext>
            </a:extLst>
          </p:cNvPr>
          <p:cNvGrpSpPr/>
          <p:nvPr/>
        </p:nvGrpSpPr>
        <p:grpSpPr>
          <a:xfrm>
            <a:off x="2861333" y="5465385"/>
            <a:ext cx="4831066" cy="523220"/>
            <a:chOff x="3477297" y="5465385"/>
            <a:chExt cx="4831066" cy="523220"/>
          </a:xfrm>
        </p:grpSpPr>
        <p:sp>
          <p:nvSpPr>
            <p:cNvPr id="7" name="TextBox 6">
              <a:extLst>
                <a:ext uri="{FF2B5EF4-FFF2-40B4-BE49-F238E27FC236}">
                  <a16:creationId xmlns:a16="http://schemas.microsoft.com/office/drawing/2014/main" id="{743A7462-BE02-ED53-17E9-4276D7646E49}"/>
                </a:ext>
              </a:extLst>
            </p:cNvPr>
            <p:cNvSpPr txBox="1"/>
            <p:nvPr/>
          </p:nvSpPr>
          <p:spPr>
            <a:xfrm>
              <a:off x="3752193" y="5465385"/>
              <a:ext cx="2183611" cy="523220"/>
            </a:xfrm>
            <a:prstGeom prst="rect">
              <a:avLst/>
            </a:prstGeom>
            <a:noFill/>
          </p:spPr>
          <p:txBody>
            <a:bodyPr wrap="none" rtlCol="0">
              <a:spAutoFit/>
            </a:bodyPr>
            <a:lstStyle/>
            <a:p>
              <a:pPr>
                <a:spcAft>
                  <a:spcPts val="1200"/>
                </a:spcAft>
              </a:pPr>
              <a:r>
                <a:rPr lang="en-US" sz="2800" dirty="0">
                  <a:solidFill>
                    <a:schemeClr val="bg1"/>
                  </a:solidFill>
                </a:rPr>
                <a:t>Patient Care</a:t>
              </a:r>
            </a:p>
          </p:txBody>
        </p:sp>
        <p:sp>
          <p:nvSpPr>
            <p:cNvPr id="9" name="TextBox 8">
              <a:extLst>
                <a:ext uri="{FF2B5EF4-FFF2-40B4-BE49-F238E27FC236}">
                  <a16:creationId xmlns:a16="http://schemas.microsoft.com/office/drawing/2014/main" id="{49BC49BE-C27A-1115-0815-033F0B2A78E0}"/>
                </a:ext>
              </a:extLst>
            </p:cNvPr>
            <p:cNvSpPr txBox="1"/>
            <p:nvPr/>
          </p:nvSpPr>
          <p:spPr>
            <a:xfrm>
              <a:off x="6543136" y="5465385"/>
              <a:ext cx="1765227" cy="523220"/>
            </a:xfrm>
            <a:prstGeom prst="rect">
              <a:avLst/>
            </a:prstGeom>
            <a:noFill/>
          </p:spPr>
          <p:txBody>
            <a:bodyPr wrap="none" rtlCol="0">
              <a:spAutoFit/>
            </a:bodyPr>
            <a:lstStyle/>
            <a:p>
              <a:pPr>
                <a:spcAft>
                  <a:spcPts val="1200"/>
                </a:spcAft>
              </a:pPr>
              <a:r>
                <a:rPr lang="en-US" sz="2800" dirty="0">
                  <a:solidFill>
                    <a:schemeClr val="bg1"/>
                  </a:solidFill>
                </a:rPr>
                <a:t>Overhead</a:t>
              </a:r>
            </a:p>
          </p:txBody>
        </p:sp>
        <p:sp>
          <p:nvSpPr>
            <p:cNvPr id="10" name="Rectangle 9">
              <a:extLst>
                <a:ext uri="{FF2B5EF4-FFF2-40B4-BE49-F238E27FC236}">
                  <a16:creationId xmlns:a16="http://schemas.microsoft.com/office/drawing/2014/main" id="{80B0D5CA-C558-506C-D911-619192E8F07B}"/>
                </a:ext>
              </a:extLst>
            </p:cNvPr>
            <p:cNvSpPr/>
            <p:nvPr/>
          </p:nvSpPr>
          <p:spPr>
            <a:xfrm>
              <a:off x="3477297" y="5566975"/>
              <a:ext cx="320040" cy="3200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19C5C8-E282-2228-AA39-1CA2FCB22711}"/>
                </a:ext>
              </a:extLst>
            </p:cNvPr>
            <p:cNvSpPr/>
            <p:nvPr/>
          </p:nvSpPr>
          <p:spPr>
            <a:xfrm>
              <a:off x="6269811" y="5566975"/>
              <a:ext cx="320040" cy="32004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85D934E-90E6-878B-3FD8-6BCDB2EC57E0}"/>
              </a:ext>
            </a:extLst>
          </p:cNvPr>
          <p:cNvGrpSpPr/>
          <p:nvPr/>
        </p:nvGrpSpPr>
        <p:grpSpPr>
          <a:xfrm>
            <a:off x="822440" y="1775982"/>
            <a:ext cx="2640724" cy="3558321"/>
            <a:chOff x="822440" y="1775982"/>
            <a:chExt cx="2640724" cy="3558321"/>
          </a:xfrm>
        </p:grpSpPr>
        <p:graphicFrame>
          <p:nvGraphicFramePr>
            <p:cNvPr id="23" name="Chart 22">
              <a:extLst>
                <a:ext uri="{FF2B5EF4-FFF2-40B4-BE49-F238E27FC236}">
                  <a16:creationId xmlns:a16="http://schemas.microsoft.com/office/drawing/2014/main" id="{66637E34-5375-2BAA-C6BD-D5573F94C54A}"/>
                </a:ext>
              </a:extLst>
            </p:cNvPr>
            <p:cNvGraphicFramePr/>
            <p:nvPr>
              <p:extLst>
                <p:ext uri="{D42A27DB-BD31-4B8C-83A1-F6EECF244321}">
                  <p14:modId xmlns:p14="http://schemas.microsoft.com/office/powerpoint/2010/main" val="2811829728"/>
                </p:ext>
              </p:extLst>
            </p:nvPr>
          </p:nvGraphicFramePr>
          <p:xfrm>
            <a:off x="822440" y="2517238"/>
            <a:ext cx="2640724" cy="2817065"/>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a:extLst>
                <a:ext uri="{FF2B5EF4-FFF2-40B4-BE49-F238E27FC236}">
                  <a16:creationId xmlns:a16="http://schemas.microsoft.com/office/drawing/2014/main" id="{A27BB7CA-EB00-ECE4-5DD9-F9EC6E4E67D0}"/>
                </a:ext>
              </a:extLst>
            </p:cNvPr>
            <p:cNvSpPr txBox="1"/>
            <p:nvPr/>
          </p:nvSpPr>
          <p:spPr>
            <a:xfrm>
              <a:off x="1585466" y="3930875"/>
              <a:ext cx="1107996" cy="646331"/>
            </a:xfrm>
            <a:prstGeom prst="rect">
              <a:avLst/>
            </a:prstGeom>
            <a:noFill/>
          </p:spPr>
          <p:txBody>
            <a:bodyPr wrap="none" rtlCol="0">
              <a:spAutoFit/>
            </a:bodyPr>
            <a:lstStyle/>
            <a:p>
              <a:pPr>
                <a:spcAft>
                  <a:spcPts val="1200"/>
                </a:spcAft>
              </a:pPr>
              <a:r>
                <a:rPr lang="en-US" sz="3600" b="1" dirty="0">
                  <a:solidFill>
                    <a:schemeClr val="bg1"/>
                  </a:solidFill>
                  <a:effectLst>
                    <a:outerShdw blurRad="50800" dist="38100" dir="2700000" algn="tl" rotWithShape="0">
                      <a:prstClr val="black">
                        <a:alpha val="40000"/>
                      </a:prstClr>
                    </a:outerShdw>
                  </a:effectLst>
                </a:rPr>
                <a:t>98%</a:t>
              </a:r>
            </a:p>
          </p:txBody>
        </p:sp>
        <p:sp>
          <p:nvSpPr>
            <p:cNvPr id="25" name="TextBox 24">
              <a:extLst>
                <a:ext uri="{FF2B5EF4-FFF2-40B4-BE49-F238E27FC236}">
                  <a16:creationId xmlns:a16="http://schemas.microsoft.com/office/drawing/2014/main" id="{745639B9-94BE-7281-B90D-10BCEC5EDE37}"/>
                </a:ext>
              </a:extLst>
            </p:cNvPr>
            <p:cNvSpPr txBox="1"/>
            <p:nvPr/>
          </p:nvSpPr>
          <p:spPr>
            <a:xfrm>
              <a:off x="1149026" y="1775982"/>
              <a:ext cx="2001895" cy="954107"/>
            </a:xfrm>
            <a:prstGeom prst="rect">
              <a:avLst/>
            </a:prstGeom>
            <a:noFill/>
          </p:spPr>
          <p:txBody>
            <a:bodyPr wrap="none" rtlCol="0">
              <a:spAutoFit/>
            </a:bodyPr>
            <a:lstStyle/>
            <a:p>
              <a:pPr algn="ctr"/>
              <a:r>
                <a:rPr lang="en-US" sz="2800" b="1" dirty="0">
                  <a:solidFill>
                    <a:schemeClr val="bg1"/>
                  </a:solidFill>
                </a:rPr>
                <a:t>Traditional</a:t>
              </a:r>
            </a:p>
            <a:p>
              <a:pPr algn="ctr"/>
              <a:r>
                <a:rPr lang="en-US" sz="2800" b="1" dirty="0">
                  <a:solidFill>
                    <a:schemeClr val="bg1"/>
                  </a:solidFill>
                </a:rPr>
                <a:t>Medicare</a:t>
              </a:r>
            </a:p>
          </p:txBody>
        </p:sp>
      </p:grpSp>
      <p:sp>
        <p:nvSpPr>
          <p:cNvPr id="2" name="TextBox 1">
            <a:extLst>
              <a:ext uri="{FF2B5EF4-FFF2-40B4-BE49-F238E27FC236}">
                <a16:creationId xmlns:a16="http://schemas.microsoft.com/office/drawing/2014/main" id="{450D07FF-E4A8-B146-8E60-FC019ACDCBD6}"/>
              </a:ext>
            </a:extLst>
          </p:cNvPr>
          <p:cNvSpPr txBox="1"/>
          <p:nvPr/>
        </p:nvSpPr>
        <p:spPr>
          <a:xfrm>
            <a:off x="4226190" y="2517238"/>
            <a:ext cx="7086600" cy="2000548"/>
          </a:xfrm>
          <a:prstGeom prst="rect">
            <a:avLst/>
          </a:prstGeom>
          <a:noFill/>
        </p:spPr>
        <p:txBody>
          <a:bodyPr wrap="square" rtlCol="0">
            <a:spAutoFit/>
          </a:bodyPr>
          <a:lstStyle/>
          <a:p>
            <a:pPr algn="ctr"/>
            <a:r>
              <a:rPr lang="en-US" sz="4000" b="1" dirty="0">
                <a:solidFill>
                  <a:srgbClr val="FFFF00"/>
                </a:solidFill>
              </a:rPr>
              <a:t>2% overhead:</a:t>
            </a:r>
          </a:p>
          <a:p>
            <a:pPr algn="ctr"/>
            <a:r>
              <a:rPr lang="en-US" sz="2800" dirty="0">
                <a:solidFill>
                  <a:schemeClr val="bg1"/>
                </a:solidFill>
              </a:rPr>
              <a:t>It’s difficult to imagine a </a:t>
            </a:r>
          </a:p>
          <a:p>
            <a:pPr algn="ctr"/>
            <a:r>
              <a:rPr lang="en-US" sz="2800" dirty="0">
                <a:solidFill>
                  <a:schemeClr val="bg1"/>
                </a:solidFill>
              </a:rPr>
              <a:t>more efficient healthcare program </a:t>
            </a:r>
          </a:p>
          <a:p>
            <a:pPr algn="ctr"/>
            <a:r>
              <a:rPr lang="en-US" sz="2800" dirty="0">
                <a:solidFill>
                  <a:schemeClr val="bg1"/>
                </a:solidFill>
              </a:rPr>
              <a:t>than </a:t>
            </a:r>
            <a:r>
              <a:rPr lang="en-US" sz="2800" b="1" dirty="0">
                <a:solidFill>
                  <a:srgbClr val="FFFF00"/>
                </a:solidFill>
              </a:rPr>
              <a:t>Traditional Medicare</a:t>
            </a:r>
          </a:p>
        </p:txBody>
      </p:sp>
    </p:spTree>
    <p:extLst>
      <p:ext uri="{BB962C8B-B14F-4D97-AF65-F5344CB8AC3E}">
        <p14:creationId xmlns:p14="http://schemas.microsoft.com/office/powerpoint/2010/main" val="103314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539399" y="1724781"/>
          <a:ext cx="9968256" cy="3583096"/>
        </p:xfrm>
        <a:graphic>
          <a:graphicData uri="http://schemas.openxmlformats.org/drawingml/2006/table">
            <a:tbl>
              <a:tblPr firstRow="1" bandRow="1">
                <a:tableStyleId>{5C22544A-7EE6-4342-B048-85BDC9FD1C3A}</a:tableStyleId>
              </a:tblPr>
              <a:tblGrid>
                <a:gridCol w="9968256">
                  <a:extLst>
                    <a:ext uri="{9D8B030D-6E8A-4147-A177-3AD203B41FA5}">
                      <a16:colId xmlns:a16="http://schemas.microsoft.com/office/drawing/2014/main" val="20000"/>
                    </a:ext>
                  </a:extLst>
                </a:gridCol>
              </a:tblGrid>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7887">
                <a:tc>
                  <a:txBody>
                    <a:bodyPr/>
                    <a:lstStyle/>
                    <a:p>
                      <a:endParaRPr lang="en-US" dirty="0"/>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noAutofit/>
          </a:bodyPr>
          <a:lstStyle/>
          <a:p>
            <a:r>
              <a:rPr lang="en-US" dirty="0"/>
              <a:t>Medicare Means</a:t>
            </a:r>
            <a:br>
              <a:rPr lang="en-US" dirty="0"/>
            </a:br>
            <a:r>
              <a:rPr lang="en-US" dirty="0"/>
              <a:t> </a:t>
            </a:r>
          </a:p>
        </p:txBody>
      </p:sp>
      <p:sp>
        <p:nvSpPr>
          <p:cNvPr id="5" name="Text Placeholder 4"/>
          <p:cNvSpPr>
            <a:spLocks noGrp="1"/>
          </p:cNvSpPr>
          <p:nvPr>
            <p:ph type="body" idx="10"/>
          </p:nvPr>
        </p:nvSpPr>
        <p:spPr>
          <a:xfrm>
            <a:off x="0" y="6016753"/>
            <a:ext cx="6069330" cy="841248"/>
          </a:xfrm>
        </p:spPr>
        <p:txBody>
          <a:bodyPr>
            <a:normAutofit/>
          </a:bodyPr>
          <a:lstStyle/>
          <a:p>
            <a:pPr>
              <a:lnSpc>
                <a:spcPct val="120000"/>
              </a:lnSpc>
              <a:spcBef>
                <a:spcPts val="0"/>
              </a:spcBef>
            </a:pPr>
            <a:r>
              <a:rPr lang="en-US" sz="1000" dirty="0">
                <a:latin typeface="Franklin Gothic Book"/>
                <a:cs typeface="Franklin Gothic Book"/>
              </a:rPr>
              <a:t>Institute of Medicine. Shorter Lives, Poorer Health. </a:t>
            </a:r>
          </a:p>
          <a:p>
            <a:pPr>
              <a:lnSpc>
                <a:spcPct val="120000"/>
              </a:lnSpc>
              <a:spcBef>
                <a:spcPts val="0"/>
              </a:spcBef>
            </a:pPr>
            <a:r>
              <a:rPr lang="en-US" sz="1000" dirty="0">
                <a:latin typeface="Franklin Gothic Book"/>
                <a:cs typeface="Franklin Gothic Book"/>
              </a:rPr>
              <a:t>Fig 1-9: Ranking of US mortality rates by age group among 17 peer countries, 2006-2008. 2013</a:t>
            </a:r>
          </a:p>
          <a:p>
            <a:pPr>
              <a:lnSpc>
                <a:spcPct val="120000"/>
              </a:lnSpc>
              <a:spcBef>
                <a:spcPts val="0"/>
              </a:spcBef>
            </a:pPr>
            <a:r>
              <a:rPr lang="en-US" sz="1000" dirty="0">
                <a:latin typeface="Franklin Gothic Book"/>
                <a:cs typeface="Franklin Gothic Book"/>
              </a:rPr>
              <a:t>Peer nations are Australia, Austria, Canada, Denmark, Finland, France, Germany, Italy, Japan, Norway, Portugal, Spain, Sweden, Switzerland, Netherlands, United Kingdom</a:t>
            </a:r>
          </a:p>
        </p:txBody>
      </p:sp>
      <p:sp>
        <p:nvSpPr>
          <p:cNvPr id="9" name="TextBox 8"/>
          <p:cNvSpPr txBox="1"/>
          <p:nvPr/>
        </p:nvSpPr>
        <p:spPr>
          <a:xfrm>
            <a:off x="115747" y="2437021"/>
            <a:ext cx="938077" cy="830997"/>
          </a:xfrm>
          <a:prstGeom prst="rect">
            <a:avLst/>
          </a:prstGeom>
          <a:noFill/>
        </p:spPr>
        <p:txBody>
          <a:bodyPr wrap="none" rtlCol="0">
            <a:spAutoFit/>
          </a:bodyPr>
          <a:lstStyle/>
          <a:p>
            <a:r>
              <a:rPr lang="en-US" sz="2400" b="1" dirty="0">
                <a:solidFill>
                  <a:schemeClr val="bg1"/>
                </a:solidFill>
              </a:rPr>
              <a:t>USA </a:t>
            </a:r>
          </a:p>
          <a:p>
            <a:r>
              <a:rPr lang="en-US" sz="2400" b="1" dirty="0">
                <a:solidFill>
                  <a:schemeClr val="bg1"/>
                </a:solidFill>
              </a:rPr>
              <a:t>Rank</a:t>
            </a:r>
          </a:p>
        </p:txBody>
      </p:sp>
      <p:graphicFrame>
        <p:nvGraphicFramePr>
          <p:cNvPr id="11" name="Table 10"/>
          <p:cNvGraphicFramePr>
            <a:graphicFrameLocks noGrp="1"/>
          </p:cNvGraphicFramePr>
          <p:nvPr/>
        </p:nvGraphicFramePr>
        <p:xfrm>
          <a:off x="512645" y="1547407"/>
          <a:ext cx="1032918" cy="4008078"/>
        </p:xfrm>
        <a:graphic>
          <a:graphicData uri="http://schemas.openxmlformats.org/drawingml/2006/table">
            <a:tbl>
              <a:tblPr bandRow="1">
                <a:tableStyleId>{5C22544A-7EE6-4342-B048-85BDC9FD1C3A}</a:tableStyleId>
              </a:tblPr>
              <a:tblGrid>
                <a:gridCol w="1032918">
                  <a:extLst>
                    <a:ext uri="{9D8B030D-6E8A-4147-A177-3AD203B41FA5}">
                      <a16:colId xmlns:a16="http://schemas.microsoft.com/office/drawing/2014/main" val="20000"/>
                    </a:ext>
                  </a:extLst>
                </a:gridCol>
              </a:tblGrid>
              <a:tr h="445342">
                <a:tc>
                  <a:txBody>
                    <a:bodyPr/>
                    <a:lstStyle/>
                    <a:p>
                      <a:pPr algn="r"/>
                      <a:r>
                        <a:rPr lang="en-US" sz="2000" dirty="0">
                          <a:solidFill>
                            <a:schemeClr val="bg1"/>
                          </a:solidFill>
                          <a:latin typeface="+mn-lt"/>
                          <a:cs typeface="Franklin Gothic Book"/>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5342">
                <a:tc>
                  <a:txBody>
                    <a:bodyPr/>
                    <a:lstStyle/>
                    <a:p>
                      <a:pPr algn="r"/>
                      <a:r>
                        <a:rPr lang="en-US" sz="2000" dirty="0">
                          <a:solidFill>
                            <a:schemeClr val="bg1"/>
                          </a:solidFill>
                          <a:latin typeface="+mn-lt"/>
                          <a:cs typeface="Franklin Gothic Book"/>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5342">
                <a:tc>
                  <a:txBody>
                    <a:bodyPr/>
                    <a:lstStyle/>
                    <a:p>
                      <a:pPr algn="r"/>
                      <a:r>
                        <a:rPr lang="en-US" sz="2000" dirty="0">
                          <a:solidFill>
                            <a:schemeClr val="bg1"/>
                          </a:solidFill>
                          <a:latin typeface="+mn-lt"/>
                          <a:cs typeface="Franklin Gothic Book"/>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5342">
                <a:tc>
                  <a:txBody>
                    <a:bodyPr/>
                    <a:lstStyle/>
                    <a:p>
                      <a:pPr algn="r"/>
                      <a:r>
                        <a:rPr lang="en-US" sz="2000" dirty="0">
                          <a:solidFill>
                            <a:schemeClr val="bg1"/>
                          </a:solidFill>
                          <a:latin typeface="+mn-lt"/>
                          <a:cs typeface="Franklin Gothic Book"/>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5342">
                <a:tc>
                  <a:txBody>
                    <a:bodyPr/>
                    <a:lstStyle/>
                    <a:p>
                      <a:pPr algn="r"/>
                      <a:r>
                        <a:rPr lang="en-US" sz="2000" dirty="0">
                          <a:solidFill>
                            <a:schemeClr val="bg1"/>
                          </a:solidFill>
                          <a:latin typeface="+mn-lt"/>
                          <a:cs typeface="Franklin Gothic Book"/>
                        </a:rPr>
                        <a:t>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5342">
                <a:tc>
                  <a:txBody>
                    <a:bodyPr/>
                    <a:lstStyle/>
                    <a:p>
                      <a:pPr algn="r"/>
                      <a:r>
                        <a:rPr lang="en-US" sz="2000" dirty="0">
                          <a:solidFill>
                            <a:schemeClr val="bg1"/>
                          </a:solidFill>
                          <a:latin typeface="+mn-lt"/>
                          <a:cs typeface="Franklin Gothic Book"/>
                        </a:rPr>
                        <a:t>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5342">
                <a:tc>
                  <a:txBody>
                    <a:bodyPr/>
                    <a:lstStyle/>
                    <a:p>
                      <a:pPr algn="r"/>
                      <a:r>
                        <a:rPr lang="en-US" sz="2000" dirty="0">
                          <a:solidFill>
                            <a:schemeClr val="bg1"/>
                          </a:solidFill>
                          <a:latin typeface="+mn-lt"/>
                          <a:cs typeface="Franklin Gothic Book"/>
                        </a:rPr>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5342">
                <a:tc>
                  <a:txBody>
                    <a:bodyPr/>
                    <a:lstStyle/>
                    <a:p>
                      <a:pPr algn="r"/>
                      <a:r>
                        <a:rPr lang="en-US" sz="2000" dirty="0">
                          <a:solidFill>
                            <a:schemeClr val="bg1"/>
                          </a:solidFill>
                          <a:latin typeface="+mn-lt"/>
                          <a:cs typeface="Franklin Gothic Book"/>
                        </a:rPr>
                        <a:t>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5342">
                <a:tc>
                  <a:txBody>
                    <a:bodyPr/>
                    <a:lstStyle/>
                    <a:p>
                      <a:pPr algn="r"/>
                      <a:r>
                        <a:rPr lang="en-US" sz="2000" dirty="0">
                          <a:solidFill>
                            <a:schemeClr val="bg1"/>
                          </a:solidFill>
                          <a:latin typeface="+mn-lt"/>
                          <a:cs typeface="Franklin Gothic Book"/>
                        </a:rPr>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graphicFrame>
        <p:nvGraphicFramePr>
          <p:cNvPr id="12" name="Table 11"/>
          <p:cNvGraphicFramePr>
            <a:graphicFrameLocks noGrp="1"/>
          </p:cNvGraphicFramePr>
          <p:nvPr/>
        </p:nvGraphicFramePr>
        <p:xfrm>
          <a:off x="1385543" y="5290678"/>
          <a:ext cx="10307346" cy="925089"/>
        </p:xfrm>
        <a:graphic>
          <a:graphicData uri="http://schemas.openxmlformats.org/drawingml/2006/table">
            <a:tbl>
              <a:tblPr>
                <a:tableStyleId>{5C22544A-7EE6-4342-B048-85BDC9FD1C3A}</a:tableStyleId>
              </a:tblPr>
              <a:tblGrid>
                <a:gridCol w="490826">
                  <a:extLst>
                    <a:ext uri="{9D8B030D-6E8A-4147-A177-3AD203B41FA5}">
                      <a16:colId xmlns:a16="http://schemas.microsoft.com/office/drawing/2014/main" val="20000"/>
                    </a:ext>
                  </a:extLst>
                </a:gridCol>
                <a:gridCol w="490826">
                  <a:extLst>
                    <a:ext uri="{9D8B030D-6E8A-4147-A177-3AD203B41FA5}">
                      <a16:colId xmlns:a16="http://schemas.microsoft.com/office/drawing/2014/main" val="20001"/>
                    </a:ext>
                  </a:extLst>
                </a:gridCol>
                <a:gridCol w="490826">
                  <a:extLst>
                    <a:ext uri="{9D8B030D-6E8A-4147-A177-3AD203B41FA5}">
                      <a16:colId xmlns:a16="http://schemas.microsoft.com/office/drawing/2014/main" val="20002"/>
                    </a:ext>
                  </a:extLst>
                </a:gridCol>
                <a:gridCol w="490968">
                  <a:extLst>
                    <a:ext uri="{9D8B030D-6E8A-4147-A177-3AD203B41FA5}">
                      <a16:colId xmlns:a16="http://schemas.microsoft.com/office/drawing/2014/main" val="20003"/>
                    </a:ext>
                  </a:extLst>
                </a:gridCol>
                <a:gridCol w="490684">
                  <a:extLst>
                    <a:ext uri="{9D8B030D-6E8A-4147-A177-3AD203B41FA5}">
                      <a16:colId xmlns:a16="http://schemas.microsoft.com/office/drawing/2014/main" val="20004"/>
                    </a:ext>
                  </a:extLst>
                </a:gridCol>
                <a:gridCol w="490826">
                  <a:extLst>
                    <a:ext uri="{9D8B030D-6E8A-4147-A177-3AD203B41FA5}">
                      <a16:colId xmlns:a16="http://schemas.microsoft.com/office/drawing/2014/main" val="20005"/>
                    </a:ext>
                  </a:extLst>
                </a:gridCol>
                <a:gridCol w="490826">
                  <a:extLst>
                    <a:ext uri="{9D8B030D-6E8A-4147-A177-3AD203B41FA5}">
                      <a16:colId xmlns:a16="http://schemas.microsoft.com/office/drawing/2014/main" val="20006"/>
                    </a:ext>
                  </a:extLst>
                </a:gridCol>
                <a:gridCol w="490826">
                  <a:extLst>
                    <a:ext uri="{9D8B030D-6E8A-4147-A177-3AD203B41FA5}">
                      <a16:colId xmlns:a16="http://schemas.microsoft.com/office/drawing/2014/main" val="20007"/>
                    </a:ext>
                  </a:extLst>
                </a:gridCol>
                <a:gridCol w="490826">
                  <a:extLst>
                    <a:ext uri="{9D8B030D-6E8A-4147-A177-3AD203B41FA5}">
                      <a16:colId xmlns:a16="http://schemas.microsoft.com/office/drawing/2014/main" val="20008"/>
                    </a:ext>
                  </a:extLst>
                </a:gridCol>
                <a:gridCol w="490826">
                  <a:extLst>
                    <a:ext uri="{9D8B030D-6E8A-4147-A177-3AD203B41FA5}">
                      <a16:colId xmlns:a16="http://schemas.microsoft.com/office/drawing/2014/main" val="20009"/>
                    </a:ext>
                  </a:extLst>
                </a:gridCol>
                <a:gridCol w="490826">
                  <a:extLst>
                    <a:ext uri="{9D8B030D-6E8A-4147-A177-3AD203B41FA5}">
                      <a16:colId xmlns:a16="http://schemas.microsoft.com/office/drawing/2014/main" val="20010"/>
                    </a:ext>
                  </a:extLst>
                </a:gridCol>
                <a:gridCol w="490826">
                  <a:extLst>
                    <a:ext uri="{9D8B030D-6E8A-4147-A177-3AD203B41FA5}">
                      <a16:colId xmlns:a16="http://schemas.microsoft.com/office/drawing/2014/main" val="20011"/>
                    </a:ext>
                  </a:extLst>
                </a:gridCol>
                <a:gridCol w="490826">
                  <a:extLst>
                    <a:ext uri="{9D8B030D-6E8A-4147-A177-3AD203B41FA5}">
                      <a16:colId xmlns:a16="http://schemas.microsoft.com/office/drawing/2014/main" val="20012"/>
                    </a:ext>
                  </a:extLst>
                </a:gridCol>
                <a:gridCol w="490826">
                  <a:extLst>
                    <a:ext uri="{9D8B030D-6E8A-4147-A177-3AD203B41FA5}">
                      <a16:colId xmlns:a16="http://schemas.microsoft.com/office/drawing/2014/main" val="20013"/>
                    </a:ext>
                  </a:extLst>
                </a:gridCol>
                <a:gridCol w="490826">
                  <a:extLst>
                    <a:ext uri="{9D8B030D-6E8A-4147-A177-3AD203B41FA5}">
                      <a16:colId xmlns:a16="http://schemas.microsoft.com/office/drawing/2014/main" val="20014"/>
                    </a:ext>
                  </a:extLst>
                </a:gridCol>
                <a:gridCol w="490826">
                  <a:extLst>
                    <a:ext uri="{9D8B030D-6E8A-4147-A177-3AD203B41FA5}">
                      <a16:colId xmlns:a16="http://schemas.microsoft.com/office/drawing/2014/main" val="20015"/>
                    </a:ext>
                  </a:extLst>
                </a:gridCol>
                <a:gridCol w="490826">
                  <a:extLst>
                    <a:ext uri="{9D8B030D-6E8A-4147-A177-3AD203B41FA5}">
                      <a16:colId xmlns:a16="http://schemas.microsoft.com/office/drawing/2014/main" val="20016"/>
                    </a:ext>
                  </a:extLst>
                </a:gridCol>
                <a:gridCol w="490826">
                  <a:extLst>
                    <a:ext uri="{9D8B030D-6E8A-4147-A177-3AD203B41FA5}">
                      <a16:colId xmlns:a16="http://schemas.microsoft.com/office/drawing/2014/main" val="20017"/>
                    </a:ext>
                  </a:extLst>
                </a:gridCol>
                <a:gridCol w="490826">
                  <a:extLst>
                    <a:ext uri="{9D8B030D-6E8A-4147-A177-3AD203B41FA5}">
                      <a16:colId xmlns:a16="http://schemas.microsoft.com/office/drawing/2014/main" val="20018"/>
                    </a:ext>
                  </a:extLst>
                </a:gridCol>
                <a:gridCol w="490826">
                  <a:extLst>
                    <a:ext uri="{9D8B030D-6E8A-4147-A177-3AD203B41FA5}">
                      <a16:colId xmlns:a16="http://schemas.microsoft.com/office/drawing/2014/main" val="20019"/>
                    </a:ext>
                  </a:extLst>
                </a:gridCol>
                <a:gridCol w="490826">
                  <a:extLst>
                    <a:ext uri="{9D8B030D-6E8A-4147-A177-3AD203B41FA5}">
                      <a16:colId xmlns:a16="http://schemas.microsoft.com/office/drawing/2014/main" val="20020"/>
                    </a:ext>
                  </a:extLst>
                </a:gridCol>
              </a:tblGrid>
              <a:tr h="925089">
                <a:tc>
                  <a:txBody>
                    <a:bodyPr/>
                    <a:lstStyle/>
                    <a:p>
                      <a:pPr algn="r"/>
                      <a:r>
                        <a:rPr lang="en-US" sz="2000" b="0" dirty="0">
                          <a:solidFill>
                            <a:schemeClr val="bg1"/>
                          </a:solidFill>
                          <a:latin typeface="+mn-lt"/>
                          <a:cs typeface="Franklin Gothic Book"/>
                        </a:rPr>
                        <a:t>0-1</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1-4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5-9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10-14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15-19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20-24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25-29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30-34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35-39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40-44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45-49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50-54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55-59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60-64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65-69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70-74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75-79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80-84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85-89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90-94</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a:solidFill>
                            <a:schemeClr val="bg1"/>
                          </a:solidFill>
                          <a:latin typeface="+mn-lt"/>
                          <a:cs typeface="Franklin Gothic Book"/>
                        </a:rPr>
                        <a:t>95-99</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TextBox 12"/>
          <p:cNvSpPr txBox="1"/>
          <p:nvPr/>
        </p:nvSpPr>
        <p:spPr>
          <a:xfrm>
            <a:off x="5631772" y="6106617"/>
            <a:ext cx="766557" cy="461665"/>
          </a:xfrm>
          <a:prstGeom prst="rect">
            <a:avLst/>
          </a:prstGeom>
          <a:noFill/>
        </p:spPr>
        <p:txBody>
          <a:bodyPr wrap="none" rtlCol="0">
            <a:spAutoFit/>
          </a:bodyPr>
          <a:lstStyle/>
          <a:p>
            <a:r>
              <a:rPr lang="en-US" sz="2400" b="1" dirty="0">
                <a:solidFill>
                  <a:schemeClr val="bg1"/>
                </a:solidFill>
              </a:rPr>
              <a:t>Age</a:t>
            </a:r>
          </a:p>
        </p:txBody>
      </p:sp>
      <p:sp>
        <p:nvSpPr>
          <p:cNvPr id="14" name="Freeform 13"/>
          <p:cNvSpPr/>
          <p:nvPr/>
        </p:nvSpPr>
        <p:spPr>
          <a:xfrm>
            <a:off x="1650433" y="4807555"/>
            <a:ext cx="6757133" cy="462226"/>
          </a:xfrm>
          <a:custGeom>
            <a:avLst/>
            <a:gdLst>
              <a:gd name="connsiteX0" fmla="*/ 0 w 7755467"/>
              <a:gd name="connsiteY0" fmla="*/ 3251200 h 3259667"/>
              <a:gd name="connsiteX1" fmla="*/ 3488267 w 7755467"/>
              <a:gd name="connsiteY1" fmla="*/ 3259667 h 3259667"/>
              <a:gd name="connsiteX2" fmla="*/ 3894667 w 7755467"/>
              <a:gd name="connsiteY2" fmla="*/ 3022600 h 3259667"/>
              <a:gd name="connsiteX3" fmla="*/ 4250267 w 7755467"/>
              <a:gd name="connsiteY3" fmla="*/ 3251200 h 3259667"/>
              <a:gd name="connsiteX4" fmla="*/ 5046133 w 7755467"/>
              <a:gd name="connsiteY4" fmla="*/ 2802467 h 3259667"/>
              <a:gd name="connsiteX5" fmla="*/ 5427133 w 7755467"/>
              <a:gd name="connsiteY5" fmla="*/ 3056467 h 3259667"/>
              <a:gd name="connsiteX6" fmla="*/ 5825067 w 7755467"/>
              <a:gd name="connsiteY6" fmla="*/ 2827867 h 3259667"/>
              <a:gd name="connsiteX7" fmla="*/ 6214533 w 7755467"/>
              <a:gd name="connsiteY7" fmla="*/ 1701800 h 3259667"/>
              <a:gd name="connsiteX8" fmla="*/ 6595533 w 7755467"/>
              <a:gd name="connsiteY8" fmla="*/ 855134 h 3259667"/>
              <a:gd name="connsiteX9" fmla="*/ 6993467 w 7755467"/>
              <a:gd name="connsiteY9" fmla="*/ 203200 h 3259667"/>
              <a:gd name="connsiteX10" fmla="*/ 7391400 w 7755467"/>
              <a:gd name="connsiteY10" fmla="*/ 203200 h 3259667"/>
              <a:gd name="connsiteX11" fmla="*/ 7755467 w 7755467"/>
              <a:gd name="connsiteY11" fmla="*/ 0 h 3259667"/>
              <a:gd name="connsiteX0" fmla="*/ 0 w 7814734"/>
              <a:gd name="connsiteY0" fmla="*/ 3302000 h 3310467"/>
              <a:gd name="connsiteX1" fmla="*/ 3488267 w 7814734"/>
              <a:gd name="connsiteY1" fmla="*/ 3310467 h 3310467"/>
              <a:gd name="connsiteX2" fmla="*/ 3894667 w 7814734"/>
              <a:gd name="connsiteY2" fmla="*/ 3073400 h 3310467"/>
              <a:gd name="connsiteX3" fmla="*/ 4250267 w 7814734"/>
              <a:gd name="connsiteY3" fmla="*/ 3302000 h 3310467"/>
              <a:gd name="connsiteX4" fmla="*/ 5046133 w 7814734"/>
              <a:gd name="connsiteY4" fmla="*/ 2853267 h 3310467"/>
              <a:gd name="connsiteX5" fmla="*/ 5427133 w 7814734"/>
              <a:gd name="connsiteY5" fmla="*/ 3107267 h 3310467"/>
              <a:gd name="connsiteX6" fmla="*/ 5825067 w 7814734"/>
              <a:gd name="connsiteY6" fmla="*/ 2878667 h 3310467"/>
              <a:gd name="connsiteX7" fmla="*/ 6214533 w 7814734"/>
              <a:gd name="connsiteY7" fmla="*/ 1752600 h 3310467"/>
              <a:gd name="connsiteX8" fmla="*/ 6595533 w 7814734"/>
              <a:gd name="connsiteY8" fmla="*/ 905934 h 3310467"/>
              <a:gd name="connsiteX9" fmla="*/ 6993467 w 7814734"/>
              <a:gd name="connsiteY9" fmla="*/ 254000 h 3310467"/>
              <a:gd name="connsiteX10" fmla="*/ 7391400 w 7814734"/>
              <a:gd name="connsiteY10" fmla="*/ 254000 h 3310467"/>
              <a:gd name="connsiteX11" fmla="*/ 7814734 w 7814734"/>
              <a:gd name="connsiteY11" fmla="*/ 0 h 3310467"/>
              <a:gd name="connsiteX0" fmla="*/ 0 w 7391400"/>
              <a:gd name="connsiteY0" fmla="*/ 3048000 h 3056467"/>
              <a:gd name="connsiteX1" fmla="*/ 3488267 w 7391400"/>
              <a:gd name="connsiteY1" fmla="*/ 3056467 h 3056467"/>
              <a:gd name="connsiteX2" fmla="*/ 3894667 w 7391400"/>
              <a:gd name="connsiteY2" fmla="*/ 2819400 h 3056467"/>
              <a:gd name="connsiteX3" fmla="*/ 4250267 w 7391400"/>
              <a:gd name="connsiteY3" fmla="*/ 3048000 h 3056467"/>
              <a:gd name="connsiteX4" fmla="*/ 5046133 w 7391400"/>
              <a:gd name="connsiteY4" fmla="*/ 2599267 h 3056467"/>
              <a:gd name="connsiteX5" fmla="*/ 5427133 w 7391400"/>
              <a:gd name="connsiteY5" fmla="*/ 2853267 h 3056467"/>
              <a:gd name="connsiteX6" fmla="*/ 5825067 w 7391400"/>
              <a:gd name="connsiteY6" fmla="*/ 2624667 h 3056467"/>
              <a:gd name="connsiteX7" fmla="*/ 6214533 w 7391400"/>
              <a:gd name="connsiteY7" fmla="*/ 1498600 h 3056467"/>
              <a:gd name="connsiteX8" fmla="*/ 6595533 w 7391400"/>
              <a:gd name="connsiteY8" fmla="*/ 651934 h 3056467"/>
              <a:gd name="connsiteX9" fmla="*/ 6993467 w 7391400"/>
              <a:gd name="connsiteY9" fmla="*/ 0 h 3056467"/>
              <a:gd name="connsiteX10" fmla="*/ 7391400 w 7391400"/>
              <a:gd name="connsiteY10" fmla="*/ 0 h 3056467"/>
              <a:gd name="connsiteX0" fmla="*/ 0 w 6993467"/>
              <a:gd name="connsiteY0" fmla="*/ 3048000 h 3056467"/>
              <a:gd name="connsiteX1" fmla="*/ 3488267 w 6993467"/>
              <a:gd name="connsiteY1" fmla="*/ 3056467 h 3056467"/>
              <a:gd name="connsiteX2" fmla="*/ 3894667 w 6993467"/>
              <a:gd name="connsiteY2" fmla="*/ 2819400 h 3056467"/>
              <a:gd name="connsiteX3" fmla="*/ 4250267 w 6993467"/>
              <a:gd name="connsiteY3" fmla="*/ 3048000 h 3056467"/>
              <a:gd name="connsiteX4" fmla="*/ 5046133 w 6993467"/>
              <a:gd name="connsiteY4" fmla="*/ 2599267 h 3056467"/>
              <a:gd name="connsiteX5" fmla="*/ 5427133 w 6993467"/>
              <a:gd name="connsiteY5" fmla="*/ 2853267 h 3056467"/>
              <a:gd name="connsiteX6" fmla="*/ 5825067 w 6993467"/>
              <a:gd name="connsiteY6" fmla="*/ 2624667 h 3056467"/>
              <a:gd name="connsiteX7" fmla="*/ 6214533 w 6993467"/>
              <a:gd name="connsiteY7" fmla="*/ 1498600 h 3056467"/>
              <a:gd name="connsiteX8" fmla="*/ 6595533 w 6993467"/>
              <a:gd name="connsiteY8" fmla="*/ 651934 h 3056467"/>
              <a:gd name="connsiteX9" fmla="*/ 6993467 w 6993467"/>
              <a:gd name="connsiteY9" fmla="*/ 0 h 3056467"/>
              <a:gd name="connsiteX0" fmla="*/ 0 w 6595533"/>
              <a:gd name="connsiteY0" fmla="*/ 2396066 h 2404533"/>
              <a:gd name="connsiteX1" fmla="*/ 3488267 w 6595533"/>
              <a:gd name="connsiteY1" fmla="*/ 2404533 h 2404533"/>
              <a:gd name="connsiteX2" fmla="*/ 3894667 w 6595533"/>
              <a:gd name="connsiteY2" fmla="*/ 2167466 h 2404533"/>
              <a:gd name="connsiteX3" fmla="*/ 4250267 w 6595533"/>
              <a:gd name="connsiteY3" fmla="*/ 2396066 h 2404533"/>
              <a:gd name="connsiteX4" fmla="*/ 5046133 w 6595533"/>
              <a:gd name="connsiteY4" fmla="*/ 1947333 h 2404533"/>
              <a:gd name="connsiteX5" fmla="*/ 5427133 w 6595533"/>
              <a:gd name="connsiteY5" fmla="*/ 2201333 h 2404533"/>
              <a:gd name="connsiteX6" fmla="*/ 5825067 w 6595533"/>
              <a:gd name="connsiteY6" fmla="*/ 1972733 h 2404533"/>
              <a:gd name="connsiteX7" fmla="*/ 6214533 w 6595533"/>
              <a:gd name="connsiteY7" fmla="*/ 846666 h 2404533"/>
              <a:gd name="connsiteX8" fmla="*/ 6595533 w 6595533"/>
              <a:gd name="connsiteY8" fmla="*/ 0 h 2404533"/>
              <a:gd name="connsiteX0" fmla="*/ 0 w 6214533"/>
              <a:gd name="connsiteY0" fmla="*/ 1549400 h 1557867"/>
              <a:gd name="connsiteX1" fmla="*/ 3488267 w 6214533"/>
              <a:gd name="connsiteY1" fmla="*/ 1557867 h 1557867"/>
              <a:gd name="connsiteX2" fmla="*/ 3894667 w 6214533"/>
              <a:gd name="connsiteY2" fmla="*/ 1320800 h 1557867"/>
              <a:gd name="connsiteX3" fmla="*/ 4250267 w 6214533"/>
              <a:gd name="connsiteY3" fmla="*/ 1549400 h 1557867"/>
              <a:gd name="connsiteX4" fmla="*/ 5046133 w 6214533"/>
              <a:gd name="connsiteY4" fmla="*/ 1100667 h 1557867"/>
              <a:gd name="connsiteX5" fmla="*/ 5427133 w 6214533"/>
              <a:gd name="connsiteY5" fmla="*/ 1354667 h 1557867"/>
              <a:gd name="connsiteX6" fmla="*/ 5825067 w 6214533"/>
              <a:gd name="connsiteY6" fmla="*/ 1126067 h 1557867"/>
              <a:gd name="connsiteX7" fmla="*/ 6214533 w 6214533"/>
              <a:gd name="connsiteY7" fmla="*/ 0 h 1557867"/>
              <a:gd name="connsiteX0" fmla="*/ 0 w 5825067"/>
              <a:gd name="connsiteY0" fmla="*/ 448733 h 457200"/>
              <a:gd name="connsiteX1" fmla="*/ 3488267 w 5825067"/>
              <a:gd name="connsiteY1" fmla="*/ 457200 h 457200"/>
              <a:gd name="connsiteX2" fmla="*/ 3894667 w 5825067"/>
              <a:gd name="connsiteY2" fmla="*/ 220133 h 457200"/>
              <a:gd name="connsiteX3" fmla="*/ 4250267 w 5825067"/>
              <a:gd name="connsiteY3" fmla="*/ 448733 h 457200"/>
              <a:gd name="connsiteX4" fmla="*/ 5046133 w 5825067"/>
              <a:gd name="connsiteY4" fmla="*/ 0 h 457200"/>
              <a:gd name="connsiteX5" fmla="*/ 5427133 w 5825067"/>
              <a:gd name="connsiteY5" fmla="*/ 254000 h 457200"/>
              <a:gd name="connsiteX6" fmla="*/ 5825067 w 5825067"/>
              <a:gd name="connsiteY6" fmla="*/ 25400 h 457200"/>
              <a:gd name="connsiteX0" fmla="*/ 0 w 5427133"/>
              <a:gd name="connsiteY0" fmla="*/ 448733 h 457200"/>
              <a:gd name="connsiteX1" fmla="*/ 3488267 w 5427133"/>
              <a:gd name="connsiteY1" fmla="*/ 457200 h 457200"/>
              <a:gd name="connsiteX2" fmla="*/ 3894667 w 5427133"/>
              <a:gd name="connsiteY2" fmla="*/ 220133 h 457200"/>
              <a:gd name="connsiteX3" fmla="*/ 4250267 w 5427133"/>
              <a:gd name="connsiteY3" fmla="*/ 448733 h 457200"/>
              <a:gd name="connsiteX4" fmla="*/ 5046133 w 5427133"/>
              <a:gd name="connsiteY4" fmla="*/ 0 h 457200"/>
              <a:gd name="connsiteX5" fmla="*/ 5427133 w 5427133"/>
              <a:gd name="connsiteY5" fmla="*/ 2540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7133" h="457200">
                <a:moveTo>
                  <a:pt x="0" y="448733"/>
                </a:moveTo>
                <a:lnTo>
                  <a:pt x="3488267" y="457200"/>
                </a:lnTo>
                <a:lnTo>
                  <a:pt x="3894667" y="220133"/>
                </a:lnTo>
                <a:lnTo>
                  <a:pt x="4250267" y="448733"/>
                </a:lnTo>
                <a:lnTo>
                  <a:pt x="5046133" y="0"/>
                </a:lnTo>
                <a:lnTo>
                  <a:pt x="5427133" y="254000"/>
                </a:lnTo>
              </a:path>
            </a:pathLst>
          </a:custGeom>
          <a:ln w="76200" cmpd="sng">
            <a:solidFill>
              <a:schemeClr val="accent2"/>
            </a:solidFill>
          </a:ln>
          <a:effectLst>
            <a:glow rad="50800">
              <a:schemeClr val="bg1"/>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1644953" y="4273868"/>
            <a:ext cx="800219" cy="461665"/>
          </a:xfrm>
          <a:prstGeom prst="rect">
            <a:avLst/>
          </a:prstGeom>
          <a:solidFill>
            <a:schemeClr val="accent2"/>
          </a:solidFill>
          <a:ln w="9525" cmpd="sng">
            <a:solidFill>
              <a:srgbClr val="EBF1DD"/>
            </a:solidFill>
          </a:ln>
        </p:spPr>
        <p:txBody>
          <a:bodyPr wrap="none" rtlCol="0">
            <a:spAutoFit/>
          </a:bodyPr>
          <a:lstStyle/>
          <a:p>
            <a:r>
              <a:rPr lang="en-US" sz="2400" b="1" dirty="0">
                <a:solidFill>
                  <a:schemeClr val="bg1"/>
                </a:solidFill>
                <a:effectLst>
                  <a:outerShdw blurRad="50800" dist="38100" dir="2700000" algn="tl" rotWithShape="0">
                    <a:prstClr val="black">
                      <a:alpha val="40000"/>
                    </a:prstClr>
                  </a:outerShdw>
                </a:effectLst>
              </a:rPr>
              <a:t>Men</a:t>
            </a:r>
          </a:p>
        </p:txBody>
      </p:sp>
      <p:sp>
        <p:nvSpPr>
          <p:cNvPr id="17" name="TextBox 16"/>
          <p:cNvSpPr txBox="1"/>
          <p:nvPr/>
        </p:nvSpPr>
        <p:spPr>
          <a:xfrm>
            <a:off x="1644953" y="3703656"/>
            <a:ext cx="1290033" cy="461665"/>
          </a:xfrm>
          <a:prstGeom prst="rect">
            <a:avLst/>
          </a:prstGeom>
          <a:solidFill>
            <a:schemeClr val="accent1"/>
          </a:solidFill>
          <a:ln w="9525" cmpd="sng">
            <a:solidFill>
              <a:srgbClr val="EBF1DD"/>
            </a:solidFill>
            <a:prstDash val="solid"/>
          </a:ln>
        </p:spPr>
        <p:txBody>
          <a:bodyPr wrap="none" rtlCol="0">
            <a:spAutoFit/>
          </a:bodyPr>
          <a:lstStyle/>
          <a:p>
            <a:r>
              <a:rPr lang="en-US" sz="2400" b="1" dirty="0">
                <a:solidFill>
                  <a:schemeClr val="bg1"/>
                </a:solidFill>
                <a:effectLst>
                  <a:outerShdw blurRad="50800" dist="38100" dir="2700000" algn="tl" rotWithShape="0">
                    <a:prstClr val="black">
                      <a:alpha val="40000"/>
                    </a:prstClr>
                  </a:outerShdw>
                </a:effectLst>
              </a:rPr>
              <a:t>Women</a:t>
            </a:r>
          </a:p>
        </p:txBody>
      </p:sp>
      <p:sp>
        <p:nvSpPr>
          <p:cNvPr id="4" name="Down Arrow Callout 3"/>
          <p:cNvSpPr/>
          <p:nvPr/>
        </p:nvSpPr>
        <p:spPr>
          <a:xfrm>
            <a:off x="7764670" y="2855336"/>
            <a:ext cx="1467317" cy="1977896"/>
          </a:xfrm>
          <a:prstGeom prst="downArrowCallout">
            <a:avLst>
              <a:gd name="adj1" fmla="val 12253"/>
              <a:gd name="adj2" fmla="val 12961"/>
              <a:gd name="adj3" fmla="val 17918"/>
              <a:gd name="adj4" fmla="val 29778"/>
            </a:avLst>
          </a:prstGeom>
          <a:solidFill>
            <a:schemeClr val="accent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50800" dist="38100" dir="2700000" algn="tl" rotWithShape="0">
                    <a:prstClr val="black">
                      <a:alpha val="40000"/>
                    </a:prstClr>
                  </a:outerShdw>
                </a:effectLst>
                <a:ea typeface="Franklin Gothic Medium" charset="0"/>
                <a:cs typeface="Franklin Gothic Medium" charset="0"/>
              </a:rPr>
              <a:t>Age 65</a:t>
            </a:r>
          </a:p>
        </p:txBody>
      </p:sp>
      <p:sp>
        <p:nvSpPr>
          <p:cNvPr id="18" name="TextBox 17"/>
          <p:cNvSpPr txBox="1"/>
          <p:nvPr/>
        </p:nvSpPr>
        <p:spPr>
          <a:xfrm>
            <a:off x="838199" y="921247"/>
            <a:ext cx="5623591" cy="769441"/>
          </a:xfrm>
          <a:prstGeom prst="rect">
            <a:avLst/>
          </a:prstGeom>
          <a:noFill/>
        </p:spPr>
        <p:txBody>
          <a:bodyPr wrap="none" rtlCol="0">
            <a:spAutoFit/>
          </a:bodyPr>
          <a:lstStyle/>
          <a:p>
            <a:pPr>
              <a:spcAft>
                <a:spcPts val="1200"/>
              </a:spcAft>
            </a:pPr>
            <a:r>
              <a:rPr lang="en-US" sz="4400" b="1" dirty="0">
                <a:solidFill>
                  <a:srgbClr val="FFFF00"/>
                </a:solidFill>
              </a:rPr>
              <a:t>Healthier Americans</a:t>
            </a:r>
          </a:p>
        </p:txBody>
      </p:sp>
      <p:sp>
        <p:nvSpPr>
          <p:cNvPr id="20" name="Freeform 19"/>
          <p:cNvSpPr/>
          <p:nvPr/>
        </p:nvSpPr>
        <p:spPr>
          <a:xfrm>
            <a:off x="8407567" y="1922920"/>
            <a:ext cx="2972719" cy="3141425"/>
          </a:xfrm>
          <a:custGeom>
            <a:avLst/>
            <a:gdLst>
              <a:gd name="connsiteX0" fmla="*/ 0 w 7755467"/>
              <a:gd name="connsiteY0" fmla="*/ 3251200 h 3259667"/>
              <a:gd name="connsiteX1" fmla="*/ 3488267 w 7755467"/>
              <a:gd name="connsiteY1" fmla="*/ 3259667 h 3259667"/>
              <a:gd name="connsiteX2" fmla="*/ 3894667 w 7755467"/>
              <a:gd name="connsiteY2" fmla="*/ 3022600 h 3259667"/>
              <a:gd name="connsiteX3" fmla="*/ 4250267 w 7755467"/>
              <a:gd name="connsiteY3" fmla="*/ 3251200 h 3259667"/>
              <a:gd name="connsiteX4" fmla="*/ 5046133 w 7755467"/>
              <a:gd name="connsiteY4" fmla="*/ 2802467 h 3259667"/>
              <a:gd name="connsiteX5" fmla="*/ 5427133 w 7755467"/>
              <a:gd name="connsiteY5" fmla="*/ 3056467 h 3259667"/>
              <a:gd name="connsiteX6" fmla="*/ 5825067 w 7755467"/>
              <a:gd name="connsiteY6" fmla="*/ 2827867 h 3259667"/>
              <a:gd name="connsiteX7" fmla="*/ 6214533 w 7755467"/>
              <a:gd name="connsiteY7" fmla="*/ 1701800 h 3259667"/>
              <a:gd name="connsiteX8" fmla="*/ 6595533 w 7755467"/>
              <a:gd name="connsiteY8" fmla="*/ 855134 h 3259667"/>
              <a:gd name="connsiteX9" fmla="*/ 6993467 w 7755467"/>
              <a:gd name="connsiteY9" fmla="*/ 203200 h 3259667"/>
              <a:gd name="connsiteX10" fmla="*/ 7391400 w 7755467"/>
              <a:gd name="connsiteY10" fmla="*/ 203200 h 3259667"/>
              <a:gd name="connsiteX11" fmla="*/ 7755467 w 7755467"/>
              <a:gd name="connsiteY11" fmla="*/ 0 h 3259667"/>
              <a:gd name="connsiteX0" fmla="*/ 0 w 7814734"/>
              <a:gd name="connsiteY0" fmla="*/ 3302000 h 3310467"/>
              <a:gd name="connsiteX1" fmla="*/ 3488267 w 7814734"/>
              <a:gd name="connsiteY1" fmla="*/ 3310467 h 3310467"/>
              <a:gd name="connsiteX2" fmla="*/ 3894667 w 7814734"/>
              <a:gd name="connsiteY2" fmla="*/ 3073400 h 3310467"/>
              <a:gd name="connsiteX3" fmla="*/ 4250267 w 7814734"/>
              <a:gd name="connsiteY3" fmla="*/ 3302000 h 3310467"/>
              <a:gd name="connsiteX4" fmla="*/ 5046133 w 7814734"/>
              <a:gd name="connsiteY4" fmla="*/ 2853267 h 3310467"/>
              <a:gd name="connsiteX5" fmla="*/ 5427133 w 7814734"/>
              <a:gd name="connsiteY5" fmla="*/ 3107267 h 3310467"/>
              <a:gd name="connsiteX6" fmla="*/ 5825067 w 7814734"/>
              <a:gd name="connsiteY6" fmla="*/ 2878667 h 3310467"/>
              <a:gd name="connsiteX7" fmla="*/ 6214533 w 7814734"/>
              <a:gd name="connsiteY7" fmla="*/ 1752600 h 3310467"/>
              <a:gd name="connsiteX8" fmla="*/ 6595533 w 7814734"/>
              <a:gd name="connsiteY8" fmla="*/ 905934 h 3310467"/>
              <a:gd name="connsiteX9" fmla="*/ 6993467 w 7814734"/>
              <a:gd name="connsiteY9" fmla="*/ 254000 h 3310467"/>
              <a:gd name="connsiteX10" fmla="*/ 7391400 w 7814734"/>
              <a:gd name="connsiteY10" fmla="*/ 254000 h 3310467"/>
              <a:gd name="connsiteX11" fmla="*/ 7814734 w 7814734"/>
              <a:gd name="connsiteY11" fmla="*/ 0 h 3310467"/>
              <a:gd name="connsiteX0" fmla="*/ 0 w 4326467"/>
              <a:gd name="connsiteY0" fmla="*/ 3310467 h 3310467"/>
              <a:gd name="connsiteX1" fmla="*/ 406400 w 4326467"/>
              <a:gd name="connsiteY1" fmla="*/ 3073400 h 3310467"/>
              <a:gd name="connsiteX2" fmla="*/ 762000 w 4326467"/>
              <a:gd name="connsiteY2" fmla="*/ 3302000 h 3310467"/>
              <a:gd name="connsiteX3" fmla="*/ 1557866 w 4326467"/>
              <a:gd name="connsiteY3" fmla="*/ 2853267 h 3310467"/>
              <a:gd name="connsiteX4" fmla="*/ 1938866 w 4326467"/>
              <a:gd name="connsiteY4" fmla="*/ 3107267 h 3310467"/>
              <a:gd name="connsiteX5" fmla="*/ 2336800 w 4326467"/>
              <a:gd name="connsiteY5" fmla="*/ 2878667 h 3310467"/>
              <a:gd name="connsiteX6" fmla="*/ 2726266 w 4326467"/>
              <a:gd name="connsiteY6" fmla="*/ 1752600 h 3310467"/>
              <a:gd name="connsiteX7" fmla="*/ 3107266 w 4326467"/>
              <a:gd name="connsiteY7" fmla="*/ 905934 h 3310467"/>
              <a:gd name="connsiteX8" fmla="*/ 3505200 w 4326467"/>
              <a:gd name="connsiteY8" fmla="*/ 254000 h 3310467"/>
              <a:gd name="connsiteX9" fmla="*/ 3903133 w 4326467"/>
              <a:gd name="connsiteY9" fmla="*/ 254000 h 3310467"/>
              <a:gd name="connsiteX10" fmla="*/ 4326467 w 4326467"/>
              <a:gd name="connsiteY10" fmla="*/ 0 h 3310467"/>
              <a:gd name="connsiteX0" fmla="*/ 0 w 3920067"/>
              <a:gd name="connsiteY0" fmla="*/ 3073400 h 3302000"/>
              <a:gd name="connsiteX1" fmla="*/ 355600 w 3920067"/>
              <a:gd name="connsiteY1" fmla="*/ 3302000 h 3302000"/>
              <a:gd name="connsiteX2" fmla="*/ 1151466 w 3920067"/>
              <a:gd name="connsiteY2" fmla="*/ 2853267 h 3302000"/>
              <a:gd name="connsiteX3" fmla="*/ 1532466 w 3920067"/>
              <a:gd name="connsiteY3" fmla="*/ 3107267 h 3302000"/>
              <a:gd name="connsiteX4" fmla="*/ 1930400 w 3920067"/>
              <a:gd name="connsiteY4" fmla="*/ 2878667 h 3302000"/>
              <a:gd name="connsiteX5" fmla="*/ 2319866 w 3920067"/>
              <a:gd name="connsiteY5" fmla="*/ 1752600 h 3302000"/>
              <a:gd name="connsiteX6" fmla="*/ 2700866 w 3920067"/>
              <a:gd name="connsiteY6" fmla="*/ 905934 h 3302000"/>
              <a:gd name="connsiteX7" fmla="*/ 3098800 w 3920067"/>
              <a:gd name="connsiteY7" fmla="*/ 254000 h 3302000"/>
              <a:gd name="connsiteX8" fmla="*/ 3496733 w 3920067"/>
              <a:gd name="connsiteY8" fmla="*/ 254000 h 3302000"/>
              <a:gd name="connsiteX9" fmla="*/ 3920067 w 3920067"/>
              <a:gd name="connsiteY9" fmla="*/ 0 h 3302000"/>
              <a:gd name="connsiteX0" fmla="*/ 0 w 3564467"/>
              <a:gd name="connsiteY0" fmla="*/ 3302000 h 3302000"/>
              <a:gd name="connsiteX1" fmla="*/ 795866 w 3564467"/>
              <a:gd name="connsiteY1" fmla="*/ 2853267 h 3302000"/>
              <a:gd name="connsiteX2" fmla="*/ 1176866 w 3564467"/>
              <a:gd name="connsiteY2" fmla="*/ 3107267 h 3302000"/>
              <a:gd name="connsiteX3" fmla="*/ 1574800 w 3564467"/>
              <a:gd name="connsiteY3" fmla="*/ 2878667 h 3302000"/>
              <a:gd name="connsiteX4" fmla="*/ 1964266 w 3564467"/>
              <a:gd name="connsiteY4" fmla="*/ 1752600 h 3302000"/>
              <a:gd name="connsiteX5" fmla="*/ 2345266 w 3564467"/>
              <a:gd name="connsiteY5" fmla="*/ 905934 h 3302000"/>
              <a:gd name="connsiteX6" fmla="*/ 2743200 w 3564467"/>
              <a:gd name="connsiteY6" fmla="*/ 254000 h 3302000"/>
              <a:gd name="connsiteX7" fmla="*/ 3141133 w 3564467"/>
              <a:gd name="connsiteY7" fmla="*/ 254000 h 3302000"/>
              <a:gd name="connsiteX8" fmla="*/ 3564467 w 3564467"/>
              <a:gd name="connsiteY8" fmla="*/ 0 h 3302000"/>
              <a:gd name="connsiteX0" fmla="*/ 0 w 2768601"/>
              <a:gd name="connsiteY0" fmla="*/ 2853267 h 3107267"/>
              <a:gd name="connsiteX1" fmla="*/ 381000 w 2768601"/>
              <a:gd name="connsiteY1" fmla="*/ 3107267 h 3107267"/>
              <a:gd name="connsiteX2" fmla="*/ 778934 w 2768601"/>
              <a:gd name="connsiteY2" fmla="*/ 2878667 h 3107267"/>
              <a:gd name="connsiteX3" fmla="*/ 1168400 w 2768601"/>
              <a:gd name="connsiteY3" fmla="*/ 1752600 h 3107267"/>
              <a:gd name="connsiteX4" fmla="*/ 1549400 w 2768601"/>
              <a:gd name="connsiteY4" fmla="*/ 905934 h 3107267"/>
              <a:gd name="connsiteX5" fmla="*/ 1947334 w 2768601"/>
              <a:gd name="connsiteY5" fmla="*/ 254000 h 3107267"/>
              <a:gd name="connsiteX6" fmla="*/ 2345267 w 2768601"/>
              <a:gd name="connsiteY6" fmla="*/ 254000 h 3107267"/>
              <a:gd name="connsiteX7" fmla="*/ 2768601 w 2768601"/>
              <a:gd name="connsiteY7" fmla="*/ 0 h 3107267"/>
              <a:gd name="connsiteX0" fmla="*/ 0 w 2387601"/>
              <a:gd name="connsiteY0" fmla="*/ 3107267 h 3107267"/>
              <a:gd name="connsiteX1" fmla="*/ 397934 w 2387601"/>
              <a:gd name="connsiteY1" fmla="*/ 2878667 h 3107267"/>
              <a:gd name="connsiteX2" fmla="*/ 787400 w 2387601"/>
              <a:gd name="connsiteY2" fmla="*/ 1752600 h 3107267"/>
              <a:gd name="connsiteX3" fmla="*/ 1168400 w 2387601"/>
              <a:gd name="connsiteY3" fmla="*/ 905934 h 3107267"/>
              <a:gd name="connsiteX4" fmla="*/ 1566334 w 2387601"/>
              <a:gd name="connsiteY4" fmla="*/ 254000 h 3107267"/>
              <a:gd name="connsiteX5" fmla="*/ 1964267 w 2387601"/>
              <a:gd name="connsiteY5" fmla="*/ 254000 h 3107267"/>
              <a:gd name="connsiteX6" fmla="*/ 2387601 w 2387601"/>
              <a:gd name="connsiteY6" fmla="*/ 0 h 310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01" h="3107267">
                <a:moveTo>
                  <a:pt x="0" y="3107267"/>
                </a:moveTo>
                <a:lnTo>
                  <a:pt x="397934" y="2878667"/>
                </a:lnTo>
                <a:lnTo>
                  <a:pt x="787400" y="1752600"/>
                </a:lnTo>
                <a:lnTo>
                  <a:pt x="1168400" y="905934"/>
                </a:lnTo>
                <a:lnTo>
                  <a:pt x="1566334" y="254000"/>
                </a:lnTo>
                <a:lnTo>
                  <a:pt x="1964267" y="254000"/>
                </a:lnTo>
                <a:lnTo>
                  <a:pt x="2387601" y="0"/>
                </a:lnTo>
              </a:path>
            </a:pathLst>
          </a:custGeom>
          <a:ln w="76200" cmpd="sng">
            <a:solidFill>
              <a:schemeClr val="accent2"/>
            </a:solidFill>
          </a:ln>
          <a:effectLst>
            <a:glow rad="50800">
              <a:schemeClr val="bg1"/>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634488" y="5030199"/>
            <a:ext cx="6854287" cy="231113"/>
          </a:xfrm>
          <a:custGeom>
            <a:avLst/>
            <a:gdLst>
              <a:gd name="connsiteX0" fmla="*/ 0 w 7806266"/>
              <a:gd name="connsiteY0" fmla="*/ 3285066 h 3285066"/>
              <a:gd name="connsiteX1" fmla="*/ 423333 w 7806266"/>
              <a:gd name="connsiteY1" fmla="*/ 3268133 h 3285066"/>
              <a:gd name="connsiteX2" fmla="*/ 795866 w 7806266"/>
              <a:gd name="connsiteY2" fmla="*/ 3081866 h 3285066"/>
              <a:gd name="connsiteX3" fmla="*/ 1185333 w 7806266"/>
              <a:gd name="connsiteY3" fmla="*/ 3073400 h 3285066"/>
              <a:gd name="connsiteX4" fmla="*/ 1532466 w 7806266"/>
              <a:gd name="connsiteY4" fmla="*/ 3276600 h 3285066"/>
              <a:gd name="connsiteX5" fmla="*/ 4241800 w 7806266"/>
              <a:gd name="connsiteY5" fmla="*/ 3285066 h 3285066"/>
              <a:gd name="connsiteX6" fmla="*/ 4699000 w 7806266"/>
              <a:gd name="connsiteY6" fmla="*/ 3056466 h 3285066"/>
              <a:gd name="connsiteX7" fmla="*/ 5791200 w 7806266"/>
              <a:gd name="connsiteY7" fmla="*/ 3064933 h 3285066"/>
              <a:gd name="connsiteX8" fmla="*/ 6180666 w 7806266"/>
              <a:gd name="connsiteY8" fmla="*/ 2870200 h 3285066"/>
              <a:gd name="connsiteX9" fmla="*/ 7001933 w 7806266"/>
              <a:gd name="connsiteY9" fmla="*/ 694266 h 3285066"/>
              <a:gd name="connsiteX10" fmla="*/ 7382933 w 7806266"/>
              <a:gd name="connsiteY10" fmla="*/ 457200 h 3285066"/>
              <a:gd name="connsiteX11" fmla="*/ 7806266 w 7806266"/>
              <a:gd name="connsiteY11" fmla="*/ 0 h 3285066"/>
              <a:gd name="connsiteX0" fmla="*/ 0 w 7806266"/>
              <a:gd name="connsiteY0" fmla="*/ 3285066 h 3285066"/>
              <a:gd name="connsiteX1" fmla="*/ 423333 w 7806266"/>
              <a:gd name="connsiteY1" fmla="*/ 3268133 h 3285066"/>
              <a:gd name="connsiteX2" fmla="*/ 795866 w 7806266"/>
              <a:gd name="connsiteY2" fmla="*/ 3081866 h 3285066"/>
              <a:gd name="connsiteX3" fmla="*/ 1185333 w 7806266"/>
              <a:gd name="connsiteY3" fmla="*/ 3073400 h 3285066"/>
              <a:gd name="connsiteX4" fmla="*/ 1532466 w 7806266"/>
              <a:gd name="connsiteY4" fmla="*/ 3276600 h 3285066"/>
              <a:gd name="connsiteX5" fmla="*/ 4241800 w 7806266"/>
              <a:gd name="connsiteY5" fmla="*/ 3285066 h 3285066"/>
              <a:gd name="connsiteX6" fmla="*/ 4699000 w 7806266"/>
              <a:gd name="connsiteY6" fmla="*/ 3056466 h 3285066"/>
              <a:gd name="connsiteX7" fmla="*/ 5791200 w 7806266"/>
              <a:gd name="connsiteY7" fmla="*/ 3064933 h 3285066"/>
              <a:gd name="connsiteX8" fmla="*/ 6239933 w 7806266"/>
              <a:gd name="connsiteY8" fmla="*/ 2861734 h 3285066"/>
              <a:gd name="connsiteX9" fmla="*/ 7001933 w 7806266"/>
              <a:gd name="connsiteY9" fmla="*/ 694266 h 3285066"/>
              <a:gd name="connsiteX10" fmla="*/ 7382933 w 7806266"/>
              <a:gd name="connsiteY10" fmla="*/ 457200 h 3285066"/>
              <a:gd name="connsiteX11" fmla="*/ 7806266 w 7806266"/>
              <a:gd name="connsiteY11" fmla="*/ 0 h 3285066"/>
              <a:gd name="connsiteX0" fmla="*/ 0 w 7806266"/>
              <a:gd name="connsiteY0" fmla="*/ 3285066 h 3285066"/>
              <a:gd name="connsiteX1" fmla="*/ 423333 w 7806266"/>
              <a:gd name="connsiteY1" fmla="*/ 3268133 h 3285066"/>
              <a:gd name="connsiteX2" fmla="*/ 795866 w 7806266"/>
              <a:gd name="connsiteY2" fmla="*/ 3081866 h 3285066"/>
              <a:gd name="connsiteX3" fmla="*/ 1185333 w 7806266"/>
              <a:gd name="connsiteY3" fmla="*/ 3073400 h 3285066"/>
              <a:gd name="connsiteX4" fmla="*/ 1532466 w 7806266"/>
              <a:gd name="connsiteY4" fmla="*/ 3276600 h 3285066"/>
              <a:gd name="connsiteX5" fmla="*/ 4241800 w 7806266"/>
              <a:gd name="connsiteY5" fmla="*/ 3285066 h 3285066"/>
              <a:gd name="connsiteX6" fmla="*/ 4699000 w 7806266"/>
              <a:gd name="connsiteY6" fmla="*/ 3056466 h 3285066"/>
              <a:gd name="connsiteX7" fmla="*/ 5791200 w 7806266"/>
              <a:gd name="connsiteY7" fmla="*/ 3064933 h 3285066"/>
              <a:gd name="connsiteX8" fmla="*/ 5816600 w 7806266"/>
              <a:gd name="connsiteY8" fmla="*/ 3064933 h 3285066"/>
              <a:gd name="connsiteX9" fmla="*/ 6239933 w 7806266"/>
              <a:gd name="connsiteY9" fmla="*/ 2861734 h 3285066"/>
              <a:gd name="connsiteX10" fmla="*/ 7001933 w 7806266"/>
              <a:gd name="connsiteY10" fmla="*/ 694266 h 3285066"/>
              <a:gd name="connsiteX11" fmla="*/ 7382933 w 7806266"/>
              <a:gd name="connsiteY11" fmla="*/ 457200 h 3285066"/>
              <a:gd name="connsiteX12" fmla="*/ 7806266 w 7806266"/>
              <a:gd name="connsiteY12" fmla="*/ 0 h 3285066"/>
              <a:gd name="connsiteX0" fmla="*/ 0 w 7382933"/>
              <a:gd name="connsiteY0" fmla="*/ 2827866 h 2827866"/>
              <a:gd name="connsiteX1" fmla="*/ 423333 w 7382933"/>
              <a:gd name="connsiteY1" fmla="*/ 2810933 h 2827866"/>
              <a:gd name="connsiteX2" fmla="*/ 795866 w 7382933"/>
              <a:gd name="connsiteY2" fmla="*/ 2624666 h 2827866"/>
              <a:gd name="connsiteX3" fmla="*/ 1185333 w 7382933"/>
              <a:gd name="connsiteY3" fmla="*/ 2616200 h 2827866"/>
              <a:gd name="connsiteX4" fmla="*/ 1532466 w 7382933"/>
              <a:gd name="connsiteY4" fmla="*/ 2819400 h 2827866"/>
              <a:gd name="connsiteX5" fmla="*/ 4241800 w 7382933"/>
              <a:gd name="connsiteY5" fmla="*/ 2827866 h 2827866"/>
              <a:gd name="connsiteX6" fmla="*/ 4699000 w 7382933"/>
              <a:gd name="connsiteY6" fmla="*/ 2599266 h 2827866"/>
              <a:gd name="connsiteX7" fmla="*/ 5791200 w 7382933"/>
              <a:gd name="connsiteY7" fmla="*/ 2607733 h 2827866"/>
              <a:gd name="connsiteX8" fmla="*/ 5816600 w 7382933"/>
              <a:gd name="connsiteY8" fmla="*/ 2607733 h 2827866"/>
              <a:gd name="connsiteX9" fmla="*/ 6239933 w 7382933"/>
              <a:gd name="connsiteY9" fmla="*/ 2404534 h 2827866"/>
              <a:gd name="connsiteX10" fmla="*/ 7001933 w 7382933"/>
              <a:gd name="connsiteY10" fmla="*/ 237066 h 2827866"/>
              <a:gd name="connsiteX11" fmla="*/ 7382933 w 7382933"/>
              <a:gd name="connsiteY11" fmla="*/ 0 h 2827866"/>
              <a:gd name="connsiteX0" fmla="*/ 0 w 7001933"/>
              <a:gd name="connsiteY0" fmla="*/ 2590800 h 2590800"/>
              <a:gd name="connsiteX1" fmla="*/ 423333 w 7001933"/>
              <a:gd name="connsiteY1" fmla="*/ 2573867 h 2590800"/>
              <a:gd name="connsiteX2" fmla="*/ 795866 w 7001933"/>
              <a:gd name="connsiteY2" fmla="*/ 2387600 h 2590800"/>
              <a:gd name="connsiteX3" fmla="*/ 1185333 w 7001933"/>
              <a:gd name="connsiteY3" fmla="*/ 2379134 h 2590800"/>
              <a:gd name="connsiteX4" fmla="*/ 1532466 w 7001933"/>
              <a:gd name="connsiteY4" fmla="*/ 2582334 h 2590800"/>
              <a:gd name="connsiteX5" fmla="*/ 4241800 w 7001933"/>
              <a:gd name="connsiteY5" fmla="*/ 2590800 h 2590800"/>
              <a:gd name="connsiteX6" fmla="*/ 4699000 w 7001933"/>
              <a:gd name="connsiteY6" fmla="*/ 2362200 h 2590800"/>
              <a:gd name="connsiteX7" fmla="*/ 5791200 w 7001933"/>
              <a:gd name="connsiteY7" fmla="*/ 2370667 h 2590800"/>
              <a:gd name="connsiteX8" fmla="*/ 5816600 w 7001933"/>
              <a:gd name="connsiteY8" fmla="*/ 2370667 h 2590800"/>
              <a:gd name="connsiteX9" fmla="*/ 6239933 w 7001933"/>
              <a:gd name="connsiteY9" fmla="*/ 2167468 h 2590800"/>
              <a:gd name="connsiteX10" fmla="*/ 7001933 w 7001933"/>
              <a:gd name="connsiteY10" fmla="*/ 0 h 2590800"/>
              <a:gd name="connsiteX0" fmla="*/ 0 w 6239933"/>
              <a:gd name="connsiteY0" fmla="*/ 423332 h 423332"/>
              <a:gd name="connsiteX1" fmla="*/ 423333 w 6239933"/>
              <a:gd name="connsiteY1" fmla="*/ 406399 h 423332"/>
              <a:gd name="connsiteX2" fmla="*/ 795866 w 6239933"/>
              <a:gd name="connsiteY2" fmla="*/ 220132 h 423332"/>
              <a:gd name="connsiteX3" fmla="*/ 1185333 w 6239933"/>
              <a:gd name="connsiteY3" fmla="*/ 211666 h 423332"/>
              <a:gd name="connsiteX4" fmla="*/ 1532466 w 6239933"/>
              <a:gd name="connsiteY4" fmla="*/ 414866 h 423332"/>
              <a:gd name="connsiteX5" fmla="*/ 4241800 w 6239933"/>
              <a:gd name="connsiteY5" fmla="*/ 423332 h 423332"/>
              <a:gd name="connsiteX6" fmla="*/ 4699000 w 6239933"/>
              <a:gd name="connsiteY6" fmla="*/ 194732 h 423332"/>
              <a:gd name="connsiteX7" fmla="*/ 5791200 w 6239933"/>
              <a:gd name="connsiteY7" fmla="*/ 203199 h 423332"/>
              <a:gd name="connsiteX8" fmla="*/ 5816600 w 6239933"/>
              <a:gd name="connsiteY8" fmla="*/ 203199 h 423332"/>
              <a:gd name="connsiteX9" fmla="*/ 6239933 w 6239933"/>
              <a:gd name="connsiteY9" fmla="*/ 0 h 423332"/>
              <a:gd name="connsiteX0" fmla="*/ 0 w 5816600"/>
              <a:gd name="connsiteY0" fmla="*/ 228600 h 228600"/>
              <a:gd name="connsiteX1" fmla="*/ 423333 w 5816600"/>
              <a:gd name="connsiteY1" fmla="*/ 211667 h 228600"/>
              <a:gd name="connsiteX2" fmla="*/ 795866 w 5816600"/>
              <a:gd name="connsiteY2" fmla="*/ 25400 h 228600"/>
              <a:gd name="connsiteX3" fmla="*/ 1185333 w 5816600"/>
              <a:gd name="connsiteY3" fmla="*/ 16934 h 228600"/>
              <a:gd name="connsiteX4" fmla="*/ 1532466 w 5816600"/>
              <a:gd name="connsiteY4" fmla="*/ 220134 h 228600"/>
              <a:gd name="connsiteX5" fmla="*/ 4241800 w 5816600"/>
              <a:gd name="connsiteY5" fmla="*/ 228600 h 228600"/>
              <a:gd name="connsiteX6" fmla="*/ 4699000 w 5816600"/>
              <a:gd name="connsiteY6" fmla="*/ 0 h 228600"/>
              <a:gd name="connsiteX7" fmla="*/ 5791200 w 5816600"/>
              <a:gd name="connsiteY7" fmla="*/ 8467 h 228600"/>
              <a:gd name="connsiteX8" fmla="*/ 5816600 w 5816600"/>
              <a:gd name="connsiteY8" fmla="*/ 8467 h 228600"/>
              <a:gd name="connsiteX0" fmla="*/ 0 w 5791200"/>
              <a:gd name="connsiteY0" fmla="*/ 228600 h 228600"/>
              <a:gd name="connsiteX1" fmla="*/ 423333 w 5791200"/>
              <a:gd name="connsiteY1" fmla="*/ 211667 h 228600"/>
              <a:gd name="connsiteX2" fmla="*/ 795866 w 5791200"/>
              <a:gd name="connsiteY2" fmla="*/ 25400 h 228600"/>
              <a:gd name="connsiteX3" fmla="*/ 1185333 w 5791200"/>
              <a:gd name="connsiteY3" fmla="*/ 16934 h 228600"/>
              <a:gd name="connsiteX4" fmla="*/ 1532466 w 5791200"/>
              <a:gd name="connsiteY4" fmla="*/ 220134 h 228600"/>
              <a:gd name="connsiteX5" fmla="*/ 4241800 w 5791200"/>
              <a:gd name="connsiteY5" fmla="*/ 228600 h 228600"/>
              <a:gd name="connsiteX6" fmla="*/ 4699000 w 5791200"/>
              <a:gd name="connsiteY6" fmla="*/ 0 h 228600"/>
              <a:gd name="connsiteX7" fmla="*/ 5791200 w 5791200"/>
              <a:gd name="connsiteY7" fmla="*/ 8467 h 228600"/>
              <a:gd name="connsiteX0" fmla="*/ 0 w 5505164"/>
              <a:gd name="connsiteY0" fmla="*/ 228600 h 228600"/>
              <a:gd name="connsiteX1" fmla="*/ 423333 w 5505164"/>
              <a:gd name="connsiteY1" fmla="*/ 211667 h 228600"/>
              <a:gd name="connsiteX2" fmla="*/ 795866 w 5505164"/>
              <a:gd name="connsiteY2" fmla="*/ 25400 h 228600"/>
              <a:gd name="connsiteX3" fmla="*/ 1185333 w 5505164"/>
              <a:gd name="connsiteY3" fmla="*/ 16934 h 228600"/>
              <a:gd name="connsiteX4" fmla="*/ 1532466 w 5505164"/>
              <a:gd name="connsiteY4" fmla="*/ 220134 h 228600"/>
              <a:gd name="connsiteX5" fmla="*/ 4241800 w 5505164"/>
              <a:gd name="connsiteY5" fmla="*/ 228600 h 228600"/>
              <a:gd name="connsiteX6" fmla="*/ 4699000 w 5505164"/>
              <a:gd name="connsiteY6" fmla="*/ 0 h 228600"/>
              <a:gd name="connsiteX7" fmla="*/ 5505164 w 5505164"/>
              <a:gd name="connsiteY7" fmla="*/ 2750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5164" h="228600">
                <a:moveTo>
                  <a:pt x="0" y="228600"/>
                </a:moveTo>
                <a:lnTo>
                  <a:pt x="423333" y="211667"/>
                </a:lnTo>
                <a:lnTo>
                  <a:pt x="795866" y="25400"/>
                </a:lnTo>
                <a:lnTo>
                  <a:pt x="1185333" y="16934"/>
                </a:lnTo>
                <a:lnTo>
                  <a:pt x="1532466" y="220134"/>
                </a:lnTo>
                <a:lnTo>
                  <a:pt x="4241800" y="228600"/>
                </a:lnTo>
                <a:lnTo>
                  <a:pt x="4699000" y="0"/>
                </a:lnTo>
                <a:lnTo>
                  <a:pt x="5505164" y="27509"/>
                </a:lnTo>
              </a:path>
            </a:pathLst>
          </a:custGeom>
          <a:ln w="76200" cmpd="sng">
            <a:solidFill>
              <a:schemeClr val="accent1"/>
            </a:solidFill>
            <a:prstDash val="sysDash"/>
          </a:ln>
          <a:effectLst>
            <a:glow rad="50800">
              <a:schemeClr val="bg1"/>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8486079" y="1940132"/>
            <a:ext cx="2867721" cy="3109316"/>
          </a:xfrm>
          <a:custGeom>
            <a:avLst/>
            <a:gdLst>
              <a:gd name="connsiteX0" fmla="*/ 0 w 7806266"/>
              <a:gd name="connsiteY0" fmla="*/ 3285066 h 3285066"/>
              <a:gd name="connsiteX1" fmla="*/ 423333 w 7806266"/>
              <a:gd name="connsiteY1" fmla="*/ 3268133 h 3285066"/>
              <a:gd name="connsiteX2" fmla="*/ 795866 w 7806266"/>
              <a:gd name="connsiteY2" fmla="*/ 3081866 h 3285066"/>
              <a:gd name="connsiteX3" fmla="*/ 1185333 w 7806266"/>
              <a:gd name="connsiteY3" fmla="*/ 3073400 h 3285066"/>
              <a:gd name="connsiteX4" fmla="*/ 1532466 w 7806266"/>
              <a:gd name="connsiteY4" fmla="*/ 3276600 h 3285066"/>
              <a:gd name="connsiteX5" fmla="*/ 4241800 w 7806266"/>
              <a:gd name="connsiteY5" fmla="*/ 3285066 h 3285066"/>
              <a:gd name="connsiteX6" fmla="*/ 4699000 w 7806266"/>
              <a:gd name="connsiteY6" fmla="*/ 3056466 h 3285066"/>
              <a:gd name="connsiteX7" fmla="*/ 5791200 w 7806266"/>
              <a:gd name="connsiteY7" fmla="*/ 3064933 h 3285066"/>
              <a:gd name="connsiteX8" fmla="*/ 6180666 w 7806266"/>
              <a:gd name="connsiteY8" fmla="*/ 2870200 h 3285066"/>
              <a:gd name="connsiteX9" fmla="*/ 7001933 w 7806266"/>
              <a:gd name="connsiteY9" fmla="*/ 694266 h 3285066"/>
              <a:gd name="connsiteX10" fmla="*/ 7382933 w 7806266"/>
              <a:gd name="connsiteY10" fmla="*/ 457200 h 3285066"/>
              <a:gd name="connsiteX11" fmla="*/ 7806266 w 7806266"/>
              <a:gd name="connsiteY11" fmla="*/ 0 h 3285066"/>
              <a:gd name="connsiteX0" fmla="*/ 0 w 7806266"/>
              <a:gd name="connsiteY0" fmla="*/ 3285066 h 3285066"/>
              <a:gd name="connsiteX1" fmla="*/ 423333 w 7806266"/>
              <a:gd name="connsiteY1" fmla="*/ 3268133 h 3285066"/>
              <a:gd name="connsiteX2" fmla="*/ 795866 w 7806266"/>
              <a:gd name="connsiteY2" fmla="*/ 3081866 h 3285066"/>
              <a:gd name="connsiteX3" fmla="*/ 1185333 w 7806266"/>
              <a:gd name="connsiteY3" fmla="*/ 3073400 h 3285066"/>
              <a:gd name="connsiteX4" fmla="*/ 1532466 w 7806266"/>
              <a:gd name="connsiteY4" fmla="*/ 3276600 h 3285066"/>
              <a:gd name="connsiteX5" fmla="*/ 4241800 w 7806266"/>
              <a:gd name="connsiteY5" fmla="*/ 3285066 h 3285066"/>
              <a:gd name="connsiteX6" fmla="*/ 4699000 w 7806266"/>
              <a:gd name="connsiteY6" fmla="*/ 3056466 h 3285066"/>
              <a:gd name="connsiteX7" fmla="*/ 5791200 w 7806266"/>
              <a:gd name="connsiteY7" fmla="*/ 3064933 h 3285066"/>
              <a:gd name="connsiteX8" fmla="*/ 6239933 w 7806266"/>
              <a:gd name="connsiteY8" fmla="*/ 2861734 h 3285066"/>
              <a:gd name="connsiteX9" fmla="*/ 7001933 w 7806266"/>
              <a:gd name="connsiteY9" fmla="*/ 694266 h 3285066"/>
              <a:gd name="connsiteX10" fmla="*/ 7382933 w 7806266"/>
              <a:gd name="connsiteY10" fmla="*/ 457200 h 3285066"/>
              <a:gd name="connsiteX11" fmla="*/ 7806266 w 7806266"/>
              <a:gd name="connsiteY11" fmla="*/ 0 h 3285066"/>
              <a:gd name="connsiteX0" fmla="*/ 0 w 7806266"/>
              <a:gd name="connsiteY0" fmla="*/ 3285066 h 3285066"/>
              <a:gd name="connsiteX1" fmla="*/ 423333 w 7806266"/>
              <a:gd name="connsiteY1" fmla="*/ 3268133 h 3285066"/>
              <a:gd name="connsiteX2" fmla="*/ 795866 w 7806266"/>
              <a:gd name="connsiteY2" fmla="*/ 3081866 h 3285066"/>
              <a:gd name="connsiteX3" fmla="*/ 1185333 w 7806266"/>
              <a:gd name="connsiteY3" fmla="*/ 3073400 h 3285066"/>
              <a:gd name="connsiteX4" fmla="*/ 1532466 w 7806266"/>
              <a:gd name="connsiteY4" fmla="*/ 3276600 h 3285066"/>
              <a:gd name="connsiteX5" fmla="*/ 4241800 w 7806266"/>
              <a:gd name="connsiteY5" fmla="*/ 3285066 h 3285066"/>
              <a:gd name="connsiteX6" fmla="*/ 4699000 w 7806266"/>
              <a:gd name="connsiteY6" fmla="*/ 3056466 h 3285066"/>
              <a:gd name="connsiteX7" fmla="*/ 5791200 w 7806266"/>
              <a:gd name="connsiteY7" fmla="*/ 3064933 h 3285066"/>
              <a:gd name="connsiteX8" fmla="*/ 5816600 w 7806266"/>
              <a:gd name="connsiteY8" fmla="*/ 3064933 h 3285066"/>
              <a:gd name="connsiteX9" fmla="*/ 6239933 w 7806266"/>
              <a:gd name="connsiteY9" fmla="*/ 2861734 h 3285066"/>
              <a:gd name="connsiteX10" fmla="*/ 7001933 w 7806266"/>
              <a:gd name="connsiteY10" fmla="*/ 694266 h 3285066"/>
              <a:gd name="connsiteX11" fmla="*/ 7382933 w 7806266"/>
              <a:gd name="connsiteY11" fmla="*/ 457200 h 3285066"/>
              <a:gd name="connsiteX12" fmla="*/ 7806266 w 7806266"/>
              <a:gd name="connsiteY12" fmla="*/ 0 h 3285066"/>
              <a:gd name="connsiteX0" fmla="*/ 0 w 7382933"/>
              <a:gd name="connsiteY0" fmla="*/ 3268133 h 3285066"/>
              <a:gd name="connsiteX1" fmla="*/ 372533 w 7382933"/>
              <a:gd name="connsiteY1" fmla="*/ 3081866 h 3285066"/>
              <a:gd name="connsiteX2" fmla="*/ 762000 w 7382933"/>
              <a:gd name="connsiteY2" fmla="*/ 3073400 h 3285066"/>
              <a:gd name="connsiteX3" fmla="*/ 1109133 w 7382933"/>
              <a:gd name="connsiteY3" fmla="*/ 3276600 h 3285066"/>
              <a:gd name="connsiteX4" fmla="*/ 3818467 w 7382933"/>
              <a:gd name="connsiteY4" fmla="*/ 3285066 h 3285066"/>
              <a:gd name="connsiteX5" fmla="*/ 4275667 w 7382933"/>
              <a:gd name="connsiteY5" fmla="*/ 3056466 h 3285066"/>
              <a:gd name="connsiteX6" fmla="*/ 5367867 w 7382933"/>
              <a:gd name="connsiteY6" fmla="*/ 3064933 h 3285066"/>
              <a:gd name="connsiteX7" fmla="*/ 5393267 w 7382933"/>
              <a:gd name="connsiteY7" fmla="*/ 3064933 h 3285066"/>
              <a:gd name="connsiteX8" fmla="*/ 5816600 w 7382933"/>
              <a:gd name="connsiteY8" fmla="*/ 2861734 h 3285066"/>
              <a:gd name="connsiteX9" fmla="*/ 6578600 w 7382933"/>
              <a:gd name="connsiteY9" fmla="*/ 694266 h 3285066"/>
              <a:gd name="connsiteX10" fmla="*/ 6959600 w 7382933"/>
              <a:gd name="connsiteY10" fmla="*/ 457200 h 3285066"/>
              <a:gd name="connsiteX11" fmla="*/ 7382933 w 7382933"/>
              <a:gd name="connsiteY11" fmla="*/ 0 h 3285066"/>
              <a:gd name="connsiteX0" fmla="*/ 0 w 7010400"/>
              <a:gd name="connsiteY0" fmla="*/ 3081866 h 3285066"/>
              <a:gd name="connsiteX1" fmla="*/ 389467 w 7010400"/>
              <a:gd name="connsiteY1" fmla="*/ 3073400 h 3285066"/>
              <a:gd name="connsiteX2" fmla="*/ 736600 w 7010400"/>
              <a:gd name="connsiteY2" fmla="*/ 3276600 h 3285066"/>
              <a:gd name="connsiteX3" fmla="*/ 3445934 w 7010400"/>
              <a:gd name="connsiteY3" fmla="*/ 3285066 h 3285066"/>
              <a:gd name="connsiteX4" fmla="*/ 3903134 w 7010400"/>
              <a:gd name="connsiteY4" fmla="*/ 3056466 h 3285066"/>
              <a:gd name="connsiteX5" fmla="*/ 4995334 w 7010400"/>
              <a:gd name="connsiteY5" fmla="*/ 3064933 h 3285066"/>
              <a:gd name="connsiteX6" fmla="*/ 5020734 w 7010400"/>
              <a:gd name="connsiteY6" fmla="*/ 3064933 h 3285066"/>
              <a:gd name="connsiteX7" fmla="*/ 5444067 w 7010400"/>
              <a:gd name="connsiteY7" fmla="*/ 2861734 h 3285066"/>
              <a:gd name="connsiteX8" fmla="*/ 6206067 w 7010400"/>
              <a:gd name="connsiteY8" fmla="*/ 694266 h 3285066"/>
              <a:gd name="connsiteX9" fmla="*/ 6587067 w 7010400"/>
              <a:gd name="connsiteY9" fmla="*/ 457200 h 3285066"/>
              <a:gd name="connsiteX10" fmla="*/ 7010400 w 7010400"/>
              <a:gd name="connsiteY10" fmla="*/ 0 h 3285066"/>
              <a:gd name="connsiteX0" fmla="*/ 0 w 6620933"/>
              <a:gd name="connsiteY0" fmla="*/ 3073400 h 3285066"/>
              <a:gd name="connsiteX1" fmla="*/ 347133 w 6620933"/>
              <a:gd name="connsiteY1" fmla="*/ 3276600 h 3285066"/>
              <a:gd name="connsiteX2" fmla="*/ 3056467 w 6620933"/>
              <a:gd name="connsiteY2" fmla="*/ 3285066 h 3285066"/>
              <a:gd name="connsiteX3" fmla="*/ 3513667 w 6620933"/>
              <a:gd name="connsiteY3" fmla="*/ 3056466 h 3285066"/>
              <a:gd name="connsiteX4" fmla="*/ 4605867 w 6620933"/>
              <a:gd name="connsiteY4" fmla="*/ 3064933 h 3285066"/>
              <a:gd name="connsiteX5" fmla="*/ 4631267 w 6620933"/>
              <a:gd name="connsiteY5" fmla="*/ 3064933 h 3285066"/>
              <a:gd name="connsiteX6" fmla="*/ 5054600 w 6620933"/>
              <a:gd name="connsiteY6" fmla="*/ 2861734 h 3285066"/>
              <a:gd name="connsiteX7" fmla="*/ 5816600 w 6620933"/>
              <a:gd name="connsiteY7" fmla="*/ 694266 h 3285066"/>
              <a:gd name="connsiteX8" fmla="*/ 6197600 w 6620933"/>
              <a:gd name="connsiteY8" fmla="*/ 457200 h 3285066"/>
              <a:gd name="connsiteX9" fmla="*/ 6620933 w 6620933"/>
              <a:gd name="connsiteY9" fmla="*/ 0 h 3285066"/>
              <a:gd name="connsiteX0" fmla="*/ 0 w 6273800"/>
              <a:gd name="connsiteY0" fmla="*/ 3276600 h 3285066"/>
              <a:gd name="connsiteX1" fmla="*/ 2709334 w 6273800"/>
              <a:gd name="connsiteY1" fmla="*/ 3285066 h 3285066"/>
              <a:gd name="connsiteX2" fmla="*/ 3166534 w 6273800"/>
              <a:gd name="connsiteY2" fmla="*/ 3056466 h 3285066"/>
              <a:gd name="connsiteX3" fmla="*/ 4258734 w 6273800"/>
              <a:gd name="connsiteY3" fmla="*/ 3064933 h 3285066"/>
              <a:gd name="connsiteX4" fmla="*/ 4284134 w 6273800"/>
              <a:gd name="connsiteY4" fmla="*/ 3064933 h 3285066"/>
              <a:gd name="connsiteX5" fmla="*/ 4707467 w 6273800"/>
              <a:gd name="connsiteY5" fmla="*/ 2861734 h 3285066"/>
              <a:gd name="connsiteX6" fmla="*/ 5469467 w 6273800"/>
              <a:gd name="connsiteY6" fmla="*/ 694266 h 3285066"/>
              <a:gd name="connsiteX7" fmla="*/ 5850467 w 6273800"/>
              <a:gd name="connsiteY7" fmla="*/ 457200 h 3285066"/>
              <a:gd name="connsiteX8" fmla="*/ 6273800 w 6273800"/>
              <a:gd name="connsiteY8" fmla="*/ 0 h 3285066"/>
              <a:gd name="connsiteX0" fmla="*/ 0 w 3564466"/>
              <a:gd name="connsiteY0" fmla="*/ 3285066 h 3285066"/>
              <a:gd name="connsiteX1" fmla="*/ 457200 w 3564466"/>
              <a:gd name="connsiteY1" fmla="*/ 3056466 h 3285066"/>
              <a:gd name="connsiteX2" fmla="*/ 1549400 w 3564466"/>
              <a:gd name="connsiteY2" fmla="*/ 3064933 h 3285066"/>
              <a:gd name="connsiteX3" fmla="*/ 1574800 w 3564466"/>
              <a:gd name="connsiteY3" fmla="*/ 3064933 h 3285066"/>
              <a:gd name="connsiteX4" fmla="*/ 1998133 w 3564466"/>
              <a:gd name="connsiteY4" fmla="*/ 2861734 h 3285066"/>
              <a:gd name="connsiteX5" fmla="*/ 2760133 w 3564466"/>
              <a:gd name="connsiteY5" fmla="*/ 694266 h 3285066"/>
              <a:gd name="connsiteX6" fmla="*/ 3141133 w 3564466"/>
              <a:gd name="connsiteY6" fmla="*/ 457200 h 3285066"/>
              <a:gd name="connsiteX7" fmla="*/ 3564466 w 3564466"/>
              <a:gd name="connsiteY7" fmla="*/ 0 h 3285066"/>
              <a:gd name="connsiteX0" fmla="*/ 0 w 3107266"/>
              <a:gd name="connsiteY0" fmla="*/ 3056466 h 3065747"/>
              <a:gd name="connsiteX1" fmla="*/ 1092200 w 3107266"/>
              <a:gd name="connsiteY1" fmla="*/ 3064933 h 3065747"/>
              <a:gd name="connsiteX2" fmla="*/ 1117600 w 3107266"/>
              <a:gd name="connsiteY2" fmla="*/ 3064933 h 3065747"/>
              <a:gd name="connsiteX3" fmla="*/ 1540933 w 3107266"/>
              <a:gd name="connsiteY3" fmla="*/ 2861734 h 3065747"/>
              <a:gd name="connsiteX4" fmla="*/ 2302933 w 3107266"/>
              <a:gd name="connsiteY4" fmla="*/ 694266 h 3065747"/>
              <a:gd name="connsiteX5" fmla="*/ 2683933 w 3107266"/>
              <a:gd name="connsiteY5" fmla="*/ 457200 h 3065747"/>
              <a:gd name="connsiteX6" fmla="*/ 3107266 w 3107266"/>
              <a:gd name="connsiteY6" fmla="*/ 0 h 3065747"/>
              <a:gd name="connsiteX0" fmla="*/ 0 w 2287808"/>
              <a:gd name="connsiteY0" fmla="*/ 3113589 h 3113589"/>
              <a:gd name="connsiteX1" fmla="*/ 272742 w 2287808"/>
              <a:gd name="connsiteY1" fmla="*/ 3064933 h 3113589"/>
              <a:gd name="connsiteX2" fmla="*/ 298142 w 2287808"/>
              <a:gd name="connsiteY2" fmla="*/ 3064933 h 3113589"/>
              <a:gd name="connsiteX3" fmla="*/ 721475 w 2287808"/>
              <a:gd name="connsiteY3" fmla="*/ 2861734 h 3113589"/>
              <a:gd name="connsiteX4" fmla="*/ 1483475 w 2287808"/>
              <a:gd name="connsiteY4" fmla="*/ 694266 h 3113589"/>
              <a:gd name="connsiteX5" fmla="*/ 1864475 w 2287808"/>
              <a:gd name="connsiteY5" fmla="*/ 457200 h 3113589"/>
              <a:gd name="connsiteX6" fmla="*/ 2287808 w 2287808"/>
              <a:gd name="connsiteY6" fmla="*/ 0 h 3113589"/>
              <a:gd name="connsiteX0" fmla="*/ 0 w 2303270"/>
              <a:gd name="connsiteY0" fmla="*/ 3075507 h 3075507"/>
              <a:gd name="connsiteX1" fmla="*/ 288204 w 2303270"/>
              <a:gd name="connsiteY1" fmla="*/ 3064933 h 3075507"/>
              <a:gd name="connsiteX2" fmla="*/ 313604 w 2303270"/>
              <a:gd name="connsiteY2" fmla="*/ 3064933 h 3075507"/>
              <a:gd name="connsiteX3" fmla="*/ 736937 w 2303270"/>
              <a:gd name="connsiteY3" fmla="*/ 2861734 h 3075507"/>
              <a:gd name="connsiteX4" fmla="*/ 1498937 w 2303270"/>
              <a:gd name="connsiteY4" fmla="*/ 694266 h 3075507"/>
              <a:gd name="connsiteX5" fmla="*/ 1879937 w 2303270"/>
              <a:gd name="connsiteY5" fmla="*/ 457200 h 3075507"/>
              <a:gd name="connsiteX6" fmla="*/ 2303270 w 2303270"/>
              <a:gd name="connsiteY6" fmla="*/ 0 h 307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270" h="3075507">
                <a:moveTo>
                  <a:pt x="0" y="3075507"/>
                </a:moveTo>
                <a:lnTo>
                  <a:pt x="288204" y="3064933"/>
                </a:lnTo>
                <a:cubicBezTo>
                  <a:pt x="296671" y="3062111"/>
                  <a:pt x="305137" y="3067755"/>
                  <a:pt x="313604" y="3064933"/>
                </a:cubicBezTo>
                <a:lnTo>
                  <a:pt x="736937" y="2861734"/>
                </a:lnTo>
                <a:lnTo>
                  <a:pt x="1498937" y="694266"/>
                </a:lnTo>
                <a:lnTo>
                  <a:pt x="1879937" y="457200"/>
                </a:lnTo>
                <a:lnTo>
                  <a:pt x="2303270" y="0"/>
                </a:lnTo>
              </a:path>
            </a:pathLst>
          </a:custGeom>
          <a:ln w="76200" cmpd="sng">
            <a:solidFill>
              <a:schemeClr val="accent1"/>
            </a:solidFill>
            <a:prstDash val="sysDash"/>
          </a:ln>
          <a:effectLst>
            <a:glow rad="50800">
              <a:schemeClr val="bg1"/>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5119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10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2000"/>
                                        <p:tgtEl>
                                          <p:spTgt spid="2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6" grpId="0" animBg="1"/>
      <p:bldP spid="17" grpId="0" animBg="1"/>
      <p:bldP spid="4" grpId="0" animBg="1"/>
      <p:bldP spid="18" grpId="0"/>
      <p:bldP spid="20" grpId="0" animBg="1"/>
      <p:bldP spid="21" grpId="0" animBg="1"/>
      <p:bldP spid="15" grpId="0" animBg="1"/>
    </p:bldLst>
  </p:timing>
</p:sld>
</file>

<file path=ppt/theme/theme1.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39282</TotalTime>
  <Words>3244</Words>
  <Application>Microsoft Macintosh PowerPoint</Application>
  <PresentationFormat>Widescreen</PresentationFormat>
  <Paragraphs>484</Paragraphs>
  <Slides>40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Franklin Gothic Book</vt:lpstr>
      <vt:lpstr>Office Theme</vt:lpstr>
      <vt:lpstr>Don't Let Naked Profiteering  Destroy Our Medicare</vt:lpstr>
      <vt:lpstr>“A milestone in finding  better ways to improve well-being”</vt:lpstr>
      <vt:lpstr>1970 – 2020: USA Drifts Further and Further Off Course</vt:lpstr>
      <vt:lpstr>As with any endangered species, We Need to Protect Medicare</vt:lpstr>
      <vt:lpstr>Medicare Desegrated Our Hospitals  </vt:lpstr>
      <vt:lpstr>Medicare Has the  </vt:lpstr>
      <vt:lpstr>Medicare Is  </vt:lpstr>
      <vt:lpstr>Medicare Is  </vt:lpstr>
      <vt:lpstr>Medicare Means  </vt:lpstr>
      <vt:lpstr>2% “overhead” means Traditional Medicare Is Simple and Efficient</vt:lpstr>
      <vt:lpstr>Medicare Advantage Is Complicated and Inefficient</vt:lpstr>
      <vt:lpstr>Medicare Advantage continues to Take Over Medicare</vt:lpstr>
      <vt:lpstr>Medicare Advantage continues to Take Over Medicare</vt:lpstr>
      <vt:lpstr>Medicare has been consistently  Overpaying Medicare Advantage</vt:lpstr>
      <vt:lpstr>Medicare Advantage  Opened the Public Door to Profiteers</vt:lpstr>
      <vt:lpstr>The Business of Medicare Advantage</vt:lpstr>
      <vt:lpstr>Just the upcoding in Medicare Advantage Drains Billions of Dollars from Medicare</vt:lpstr>
      <vt:lpstr>Overbilling in Medicare Advantage  Exceeds Entire Agency Budgets</vt:lpstr>
      <vt:lpstr>PowerPoint Presentation</vt:lpstr>
      <vt:lpstr>PowerPoint Presentation</vt:lpstr>
      <vt:lpstr>Insurance agents are increasingly rewarded for  Promoting Medicare Advantage</vt:lpstr>
      <vt:lpstr>CMS “Secret Shoppers” of insurance agent calls with clients in 2022: 80% of Calls Were Inaccurate or Insufficient</vt:lpstr>
      <vt:lpstr>Medicare Advantage Plans are allowed to create their own  Secret Rules to Reject Necessary Care</vt:lpstr>
      <vt:lpstr>New AI / MA profiteers profiting from  Making Profiteers More Profitable</vt:lpstr>
      <vt:lpstr>A brave new world of profiteering opportunities AIs Addressing AIs</vt:lpstr>
      <vt:lpstr>If it’s so bad, why do so many people sign up for Medicare Advantage?</vt:lpstr>
      <vt:lpstr>If it’s so bad, why do so many people sign up for Medicare Advantage?</vt:lpstr>
      <vt:lpstr>If it’s so bad, why do so many people sign up for Medicare Advantage?</vt:lpstr>
      <vt:lpstr>PowerPoint Presentation</vt:lpstr>
      <vt:lpstr>Why Does Medicare Have These “Gaps”?</vt:lpstr>
      <vt:lpstr>The Failure of “Skin in the Game”</vt:lpstr>
      <vt:lpstr>Why Does Medicare Have These “Gaps”?</vt:lpstr>
      <vt:lpstr>Whatever the reason that Medicare includes copays and deductibles, The “Gaps” Created a Niche for Profiteering</vt:lpstr>
      <vt:lpstr>PowerPoint Presentation</vt:lpstr>
      <vt:lpstr>Traditional Medicare is large The Profiteers Want In</vt:lpstr>
      <vt:lpstr>“Accountable Care Organizations Realizing Equity, Access, and Community Health” ACO REACH</vt:lpstr>
      <vt:lpstr>The privatization of Medicare Diverts Public Funds to Investors</vt:lpstr>
      <vt:lpstr>To get to Medicare for All, Medicare’s privatization must be  Stopped and Driven Back</vt:lpstr>
      <vt:lpstr>To protect Medicare, privatization must be  Stopped and Driven 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Ed Weisbart</cp:lastModifiedBy>
  <cp:revision>2520</cp:revision>
  <cp:lastPrinted>2019-04-06T23:08:14Z</cp:lastPrinted>
  <dcterms:created xsi:type="dcterms:W3CDTF">2016-11-02T21:04:26Z</dcterms:created>
  <dcterms:modified xsi:type="dcterms:W3CDTF">2023-04-01T23:56:01Z</dcterms:modified>
</cp:coreProperties>
</file>