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9.xml" ContentType="application/vnd.openxmlformats-officedocument.drawingml.chart+xml"/>
  <Override PartName="/ppt/theme/themeOverride1.xml" ContentType="application/vnd.openxmlformats-officedocument.themeOverride+xml"/>
  <Override PartName="/ppt/charts/chart4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2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3.xml" ContentType="application/vnd.openxmlformats-officedocument.drawingml.chart+xml"/>
  <Override PartName="/ppt/theme/themeOverride2.xml" ContentType="application/vnd.openxmlformats-officedocument.themeOverr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6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7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8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9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50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1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52.xml" ContentType="application/vnd.openxmlformats-officedocument.drawingml.chart+xml"/>
  <Override PartName="/ppt/theme/themeOverride3.xml" ContentType="application/vnd.openxmlformats-officedocument.themeOverride+xml"/>
  <Override PartName="/ppt/charts/chart53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4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5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6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7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8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9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60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61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62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63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64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65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6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7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8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9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70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71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72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73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74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5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6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7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8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9.xml" ContentType="application/vnd.openxmlformats-officedocument.drawingml.chart+xml"/>
  <Override PartName="/ppt/theme/themeOverride4.xml" ContentType="application/vnd.openxmlformats-officedocument.themeOverride+xml"/>
  <Override PartName="/ppt/charts/chart80.xml" ContentType="application/vnd.openxmlformats-officedocument.drawingml.chart+xml"/>
  <Override PartName="/ppt/theme/themeOverride5.xml" ContentType="application/vnd.openxmlformats-officedocument.themeOverride+xml"/>
  <Override PartName="/ppt/charts/chart81.xml" ContentType="application/vnd.openxmlformats-officedocument.drawingml.chart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charts/chart82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83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84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85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86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87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88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9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95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charts/chart96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97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theme/themeOverride7.xml" ContentType="application/vnd.openxmlformats-officedocument.themeOverride+xml"/>
  <Override PartName="/ppt/charts/chart100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101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102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103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106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charts/chart107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charts/chart108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charts/chart109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112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113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charts/chart114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charts/chart115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charts/chart116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charts/chart117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charts/chart118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charts/chart119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charts/chart120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charts/chart121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charts/chart122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charts/chart123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charts/chart124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charts/chart125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charts/chart126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charts/chart127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charts/chart128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charts/chart129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charts/chart130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charts/chart131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charts/chart132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charts/chart133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charts/chart134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charts/chart135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charts/chart136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charts/chart137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charts/chart138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charts/chart139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charts/chart140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charts/chart141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charts/chart142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charts/chart143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charts/chart144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charts/chart145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charts/chart146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charts/chart147.xml" ContentType="application/vnd.openxmlformats-officedocument.drawingml.chart+xml"/>
  <Override PartName="/ppt/charts/chart148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charts/chart149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charts/chart150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charts/chart151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charts/chart152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ppt/charts/chart153.xml" ContentType="application/vnd.openxmlformats-officedocument.drawingml.chart+xml"/>
  <Override PartName="/ppt/charts/style135.xml" ContentType="application/vnd.ms-office.chartstyle+xml"/>
  <Override PartName="/ppt/charts/colors135.xml" ContentType="application/vnd.ms-office.chartcolorstyle+xml"/>
  <Override PartName="/ppt/charts/chart154.xml" ContentType="application/vnd.openxmlformats-officedocument.drawingml.chart+xml"/>
  <Override PartName="/ppt/charts/style136.xml" ContentType="application/vnd.ms-office.chartstyle+xml"/>
  <Override PartName="/ppt/charts/colors136.xml" ContentType="application/vnd.ms-office.chartcolorstyle+xml"/>
  <Override PartName="/ppt/charts/chart155.xml" ContentType="application/vnd.openxmlformats-officedocument.drawingml.chart+xml"/>
  <Override PartName="/ppt/charts/style137.xml" ContentType="application/vnd.ms-office.chartstyle+xml"/>
  <Override PartName="/ppt/charts/colors137.xml" ContentType="application/vnd.ms-office.chartcolorstyle+xml"/>
  <Override PartName="/ppt/charts/chart156.xml" ContentType="application/vnd.openxmlformats-officedocument.drawingml.chart+xml"/>
  <Override PartName="/ppt/charts/style138.xml" ContentType="application/vnd.ms-office.chartstyle+xml"/>
  <Override PartName="/ppt/charts/colors138.xml" ContentType="application/vnd.ms-office.chartcolorstyle+xml"/>
  <Override PartName="/ppt/charts/chart157.xml" ContentType="application/vnd.openxmlformats-officedocument.drawingml.chart+xml"/>
  <Override PartName="/ppt/charts/style139.xml" ContentType="application/vnd.ms-office.chartstyle+xml"/>
  <Override PartName="/ppt/charts/colors139.xml" ContentType="application/vnd.ms-office.chartcolorstyle+xml"/>
  <Override PartName="/ppt/charts/chart158.xml" ContentType="application/vnd.openxmlformats-officedocument.drawingml.chart+xml"/>
  <Override PartName="/ppt/charts/style140.xml" ContentType="application/vnd.ms-office.chartstyle+xml"/>
  <Override PartName="/ppt/charts/colors140.xml" ContentType="application/vnd.ms-office.chartcolorstyle+xml"/>
  <Override PartName="/ppt/charts/chart159.xml" ContentType="application/vnd.openxmlformats-officedocument.drawingml.chart+xml"/>
  <Override PartName="/ppt/charts/style141.xml" ContentType="application/vnd.ms-office.chartstyle+xml"/>
  <Override PartName="/ppt/charts/colors141.xml" ContentType="application/vnd.ms-office.chartcolorstyle+xml"/>
  <Override PartName="/ppt/charts/chart160.xml" ContentType="application/vnd.openxmlformats-officedocument.drawingml.chart+xml"/>
  <Override PartName="/ppt/charts/style142.xml" ContentType="application/vnd.ms-office.chartstyle+xml"/>
  <Override PartName="/ppt/charts/colors142.xml" ContentType="application/vnd.ms-office.chartcolorstyle+xml"/>
  <Override PartName="/ppt/charts/chart161.xml" ContentType="application/vnd.openxmlformats-officedocument.drawingml.chart+xml"/>
  <Override PartName="/ppt/charts/style143.xml" ContentType="application/vnd.ms-office.chartstyle+xml"/>
  <Override PartName="/ppt/charts/colors143.xml" ContentType="application/vnd.ms-office.chartcolorstyle+xml"/>
  <Override PartName="/ppt/charts/chart162.xml" ContentType="application/vnd.openxmlformats-officedocument.drawingml.chart+xml"/>
  <Override PartName="/ppt/charts/style144.xml" ContentType="application/vnd.ms-office.chartstyle+xml"/>
  <Override PartName="/ppt/charts/colors144.xml" ContentType="application/vnd.ms-office.chartcolorstyle+xml"/>
  <Override PartName="/ppt/charts/chart163.xml" ContentType="application/vnd.openxmlformats-officedocument.drawingml.chart+xml"/>
  <Override PartName="/ppt/charts/style145.xml" ContentType="application/vnd.ms-office.chartstyle+xml"/>
  <Override PartName="/ppt/charts/colors145.xml" ContentType="application/vnd.ms-office.chartcolorstyle+xml"/>
  <Override PartName="/ppt/charts/chart164.xml" ContentType="application/vnd.openxmlformats-officedocument.drawingml.chart+xml"/>
  <Override PartName="/ppt/charts/style146.xml" ContentType="application/vnd.ms-office.chartstyle+xml"/>
  <Override PartName="/ppt/charts/colors146.xml" ContentType="application/vnd.ms-office.chartcolorstyle+xml"/>
  <Override PartName="/ppt/charts/chart165.xml" ContentType="application/vnd.openxmlformats-officedocument.drawingml.chart+xml"/>
  <Override PartName="/ppt/charts/style147.xml" ContentType="application/vnd.ms-office.chartstyle+xml"/>
  <Override PartName="/ppt/charts/colors147.xml" ContentType="application/vnd.ms-office.chartcolorstyle+xml"/>
  <Override PartName="/ppt/charts/chart166.xml" ContentType="application/vnd.openxmlformats-officedocument.drawingml.chart+xml"/>
  <Override PartName="/ppt/charts/style148.xml" ContentType="application/vnd.ms-office.chartstyle+xml"/>
  <Override PartName="/ppt/charts/colors148.xml" ContentType="application/vnd.ms-office.chartcolorstyle+xml"/>
  <Override PartName="/ppt/charts/chart167.xml" ContentType="application/vnd.openxmlformats-officedocument.drawingml.chart+xml"/>
  <Override PartName="/ppt/charts/style149.xml" ContentType="application/vnd.ms-office.chartstyle+xml"/>
  <Override PartName="/ppt/charts/colors149.xml" ContentType="application/vnd.ms-office.chartcolorstyle+xml"/>
  <Override PartName="/ppt/charts/chart168.xml" ContentType="application/vnd.openxmlformats-officedocument.drawingml.chart+xml"/>
  <Override PartName="/ppt/charts/style150.xml" ContentType="application/vnd.ms-office.chartstyle+xml"/>
  <Override PartName="/ppt/charts/colors150.xml" ContentType="application/vnd.ms-office.chartcolorstyle+xml"/>
  <Override PartName="/ppt/charts/chart169.xml" ContentType="application/vnd.openxmlformats-officedocument.drawingml.chart+xml"/>
  <Override PartName="/ppt/charts/style151.xml" ContentType="application/vnd.ms-office.chartstyle+xml"/>
  <Override PartName="/ppt/charts/colors151.xml" ContentType="application/vnd.ms-office.chartcolorstyle+xml"/>
  <Override PartName="/ppt/charts/chart170.xml" ContentType="application/vnd.openxmlformats-officedocument.drawingml.chart+xml"/>
  <Override PartName="/ppt/charts/style152.xml" ContentType="application/vnd.ms-office.chartstyle+xml"/>
  <Override PartName="/ppt/charts/colors152.xml" ContentType="application/vnd.ms-office.chartcolorstyle+xml"/>
  <Override PartName="/ppt/charts/chart171.xml" ContentType="application/vnd.openxmlformats-officedocument.drawingml.chart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charts/chart172.xml" ContentType="application/vnd.openxmlformats-officedocument.drawingml.chart+xml"/>
  <Override PartName="/ppt/charts/style153.xml" ContentType="application/vnd.ms-office.chartstyle+xml"/>
  <Override PartName="/ppt/charts/colors153.xml" ContentType="application/vnd.ms-office.chartcolorstyle+xml"/>
  <Override PartName="/ppt/charts/chart173.xml" ContentType="application/vnd.openxmlformats-officedocument.drawingml.chart+xml"/>
  <Override PartName="/ppt/charts/style154.xml" ContentType="application/vnd.ms-office.chartstyle+xml"/>
  <Override PartName="/ppt/charts/colors154.xml" ContentType="application/vnd.ms-office.chartcolorstyle+xml"/>
  <Override PartName="/ppt/charts/chart174.xml" ContentType="application/vnd.openxmlformats-officedocument.drawingml.chart+xml"/>
  <Override PartName="/ppt/charts/style155.xml" ContentType="application/vnd.ms-office.chartstyle+xml"/>
  <Override PartName="/ppt/charts/colors155.xml" ContentType="application/vnd.ms-office.chartcolorstyle+xml"/>
  <Override PartName="/ppt/charts/chart175.xml" ContentType="application/vnd.openxmlformats-officedocument.drawingml.chart+xml"/>
  <Override PartName="/ppt/charts/style156.xml" ContentType="application/vnd.ms-office.chartstyle+xml"/>
  <Override PartName="/ppt/charts/colors156.xml" ContentType="application/vnd.ms-office.chartcolorstyle+xml"/>
  <Override PartName="/ppt/charts/chart176.xml" ContentType="application/vnd.openxmlformats-officedocument.drawingml.chart+xml"/>
  <Override PartName="/ppt/charts/style157.xml" ContentType="application/vnd.ms-office.chartstyle+xml"/>
  <Override PartName="/ppt/charts/colors157.xml" ContentType="application/vnd.ms-office.chartcolorstyle+xml"/>
  <Override PartName="/ppt/charts/chart177.xml" ContentType="application/vnd.openxmlformats-officedocument.drawingml.chart+xml"/>
  <Override PartName="/ppt/charts/style158.xml" ContentType="application/vnd.ms-office.chartstyle+xml"/>
  <Override PartName="/ppt/charts/colors158.xml" ContentType="application/vnd.ms-office.chartcolorstyle+xml"/>
  <Override PartName="/ppt/charts/chart178.xml" ContentType="application/vnd.openxmlformats-officedocument.drawingml.chart+xml"/>
  <Override PartName="/ppt/charts/style159.xml" ContentType="application/vnd.ms-office.chartstyle+xml"/>
  <Override PartName="/ppt/charts/colors159.xml" ContentType="application/vnd.ms-office.chartcolorstyle+xml"/>
  <Override PartName="/ppt/charts/chart179.xml" ContentType="application/vnd.openxmlformats-officedocument.drawingml.chart+xml"/>
  <Override PartName="/ppt/charts/style160.xml" ContentType="application/vnd.ms-office.chartstyle+xml"/>
  <Override PartName="/ppt/charts/colors160.xml" ContentType="application/vnd.ms-office.chartcolorstyle+xml"/>
  <Override PartName="/ppt/charts/chart180.xml" ContentType="application/vnd.openxmlformats-officedocument.drawingml.chart+xml"/>
  <Override PartName="/ppt/charts/style161.xml" ContentType="application/vnd.ms-office.chartstyle+xml"/>
  <Override PartName="/ppt/charts/colors161.xml" ContentType="application/vnd.ms-office.chartcolorstyle+xml"/>
  <Override PartName="/ppt/charts/chart181.xml" ContentType="application/vnd.openxmlformats-officedocument.drawingml.chart+xml"/>
  <Override PartName="/ppt/charts/style162.xml" ContentType="application/vnd.ms-office.chartstyle+xml"/>
  <Override PartName="/ppt/charts/colors162.xml" ContentType="application/vnd.ms-office.chartcolorstyle+xml"/>
  <Override PartName="/ppt/charts/chart182.xml" ContentType="application/vnd.openxmlformats-officedocument.drawingml.chart+xml"/>
  <Override PartName="/ppt/charts/style163.xml" ContentType="application/vnd.ms-office.chartstyle+xml"/>
  <Override PartName="/ppt/charts/colors163.xml" ContentType="application/vnd.ms-office.chartcolorstyle+xml"/>
  <Override PartName="/ppt/charts/chart183.xml" ContentType="application/vnd.openxmlformats-officedocument.drawingml.chart+xml"/>
  <Override PartName="/ppt/charts/style164.xml" ContentType="application/vnd.ms-office.chartstyle+xml"/>
  <Override PartName="/ppt/charts/colors164.xml" ContentType="application/vnd.ms-office.chartcolorstyle+xml"/>
  <Override PartName="/ppt/charts/chart184.xml" ContentType="application/vnd.openxmlformats-officedocument.drawingml.chart+xml"/>
  <Override PartName="/ppt/charts/style165.xml" ContentType="application/vnd.ms-office.chartstyle+xml"/>
  <Override PartName="/ppt/charts/colors165.xml" ContentType="application/vnd.ms-office.chartcolorstyle+xml"/>
  <Override PartName="/ppt/charts/chart185.xml" ContentType="application/vnd.openxmlformats-officedocument.drawingml.chart+xml"/>
  <Override PartName="/ppt/charts/style166.xml" ContentType="application/vnd.ms-office.chartstyle+xml"/>
  <Override PartName="/ppt/charts/colors166.xml" ContentType="application/vnd.ms-office.chartcolorstyle+xml"/>
  <Override PartName="/ppt/charts/chart186.xml" ContentType="application/vnd.openxmlformats-officedocument.drawingml.chart+xml"/>
  <Override PartName="/ppt/charts/style167.xml" ContentType="application/vnd.ms-office.chartstyle+xml"/>
  <Override PartName="/ppt/charts/colors167.xml" ContentType="application/vnd.ms-office.chartcolorstyle+xml"/>
  <Override PartName="/ppt/charts/chart187.xml" ContentType="application/vnd.openxmlformats-officedocument.drawingml.chart+xml"/>
  <Override PartName="/ppt/charts/style168.xml" ContentType="application/vnd.ms-office.chartstyle+xml"/>
  <Override PartName="/ppt/charts/colors168.xml" ContentType="application/vnd.ms-office.chartcolorstyle+xml"/>
  <Override PartName="/ppt/charts/chart188.xml" ContentType="application/vnd.openxmlformats-officedocument.drawingml.chart+xml"/>
  <Override PartName="/ppt/charts/style169.xml" ContentType="application/vnd.ms-office.chartstyle+xml"/>
  <Override PartName="/ppt/charts/colors169.xml" ContentType="application/vnd.ms-office.chartcolorstyle+xml"/>
  <Override PartName="/ppt/charts/chart189.xml" ContentType="application/vnd.openxmlformats-officedocument.drawingml.chart+xml"/>
  <Override PartName="/ppt/charts/style170.xml" ContentType="application/vnd.ms-office.chartstyle+xml"/>
  <Override PartName="/ppt/charts/colors170.xml" ContentType="application/vnd.ms-office.chartcolorstyle+xml"/>
  <Override PartName="/ppt/charts/chart190.xml" ContentType="application/vnd.openxmlformats-officedocument.drawingml.chart+xml"/>
  <Override PartName="/ppt/charts/style171.xml" ContentType="application/vnd.ms-office.chartstyle+xml"/>
  <Override PartName="/ppt/charts/colors171.xml" ContentType="application/vnd.ms-office.chartcolorstyle+xml"/>
  <Override PartName="/ppt/charts/chart191.xml" ContentType="application/vnd.openxmlformats-officedocument.drawingml.chart+xml"/>
  <Override PartName="/ppt/charts/style172.xml" ContentType="application/vnd.ms-office.chartstyle+xml"/>
  <Override PartName="/ppt/charts/colors172.xml" ContentType="application/vnd.ms-office.chartcolorstyle+xml"/>
  <Override PartName="/ppt/charts/chart192.xml" ContentType="application/vnd.openxmlformats-officedocument.drawingml.chart+xml"/>
  <Override PartName="/ppt/charts/style173.xml" ContentType="application/vnd.ms-office.chartstyle+xml"/>
  <Override PartName="/ppt/charts/colors173.xml" ContentType="application/vnd.ms-office.chartcolorstyle+xml"/>
  <Override PartName="/ppt/charts/chart193.xml" ContentType="application/vnd.openxmlformats-officedocument.drawingml.chart+xml"/>
  <Override PartName="/ppt/charts/style174.xml" ContentType="application/vnd.ms-office.chartstyle+xml"/>
  <Override PartName="/ppt/charts/colors174.xml" ContentType="application/vnd.ms-office.chartcolorstyle+xml"/>
  <Override PartName="/ppt/charts/chart194.xml" ContentType="application/vnd.openxmlformats-officedocument.drawingml.chart+xml"/>
  <Override PartName="/ppt/charts/style175.xml" ContentType="application/vnd.ms-office.chartstyle+xml"/>
  <Override PartName="/ppt/charts/colors175.xml" ContentType="application/vnd.ms-office.chartcolorstyle+xml"/>
  <Override PartName="/ppt/notesSlides/notesSlide5.xml" ContentType="application/vnd.openxmlformats-officedocument.presentationml.notesSlide+xml"/>
  <Override PartName="/ppt/charts/chart195.xml" ContentType="application/vnd.openxmlformats-officedocument.drawingml.chart+xml"/>
  <Override PartName="/ppt/charts/style176.xml" ContentType="application/vnd.ms-office.chartstyle+xml"/>
  <Override PartName="/ppt/charts/colors176.xml" ContentType="application/vnd.ms-office.chartcolorstyle+xml"/>
  <Override PartName="/ppt/charts/chart196.xml" ContentType="application/vnd.openxmlformats-officedocument.drawingml.chart+xml"/>
  <Override PartName="/ppt/charts/style177.xml" ContentType="application/vnd.ms-office.chartstyle+xml"/>
  <Override PartName="/ppt/charts/colors177.xml" ContentType="application/vnd.ms-office.chartcolorstyle+xml"/>
  <Override PartName="/ppt/notesSlides/notesSlide6.xml" ContentType="application/vnd.openxmlformats-officedocument.presentationml.notesSlide+xml"/>
  <Override PartName="/ppt/charts/chart197.xml" ContentType="application/vnd.openxmlformats-officedocument.drawingml.chart+xml"/>
  <Override PartName="/ppt/charts/style178.xml" ContentType="application/vnd.ms-office.chartstyle+xml"/>
  <Override PartName="/ppt/charts/colors178.xml" ContentType="application/vnd.ms-office.chartcolorstyle+xml"/>
  <Override PartName="/ppt/charts/chart198.xml" ContentType="application/vnd.openxmlformats-officedocument.drawingml.chart+xml"/>
  <Override PartName="/ppt/charts/style179.xml" ContentType="application/vnd.ms-office.chartstyle+xml"/>
  <Override PartName="/ppt/charts/colors179.xml" ContentType="application/vnd.ms-office.chartcolorstyle+xml"/>
  <Override PartName="/ppt/charts/chart199.xml" ContentType="application/vnd.openxmlformats-officedocument.drawingml.chart+xml"/>
  <Override PartName="/ppt/charts/style180.xml" ContentType="application/vnd.ms-office.chartstyle+xml"/>
  <Override PartName="/ppt/charts/colors180.xml" ContentType="application/vnd.ms-office.chartcolorstyle+xml"/>
  <Override PartName="/ppt/charts/chart200.xml" ContentType="application/vnd.openxmlformats-officedocument.drawingml.chart+xml"/>
  <Override PartName="/ppt/charts/style181.xml" ContentType="application/vnd.ms-office.chartstyle+xml"/>
  <Override PartName="/ppt/charts/colors181.xml" ContentType="application/vnd.ms-office.chartcolorstyle+xml"/>
  <Override PartName="/ppt/charts/chart201.xml" ContentType="application/vnd.openxmlformats-officedocument.drawingml.chart+xml"/>
  <Override PartName="/ppt/theme/themeOverride9.xml" ContentType="application/vnd.openxmlformats-officedocument.themeOverride+xml"/>
  <Override PartName="/ppt/charts/chart202.xml" ContentType="application/vnd.openxmlformats-officedocument.drawingml.chart+xml"/>
  <Override PartName="/ppt/charts/style182.xml" ContentType="application/vnd.ms-office.chartstyle+xml"/>
  <Override PartName="/ppt/charts/colors182.xml" ContentType="application/vnd.ms-office.chartcolorstyle+xml"/>
  <Override PartName="/ppt/charts/chart203.xml" ContentType="application/vnd.openxmlformats-officedocument.drawingml.chart+xml"/>
  <Override PartName="/ppt/charts/style183.xml" ContentType="application/vnd.ms-office.chartstyle+xml"/>
  <Override PartName="/ppt/charts/colors183.xml" ContentType="application/vnd.ms-office.chartcolorstyle+xml"/>
  <Override PartName="/ppt/charts/chart204.xml" ContentType="application/vnd.openxmlformats-officedocument.drawingml.chart+xml"/>
  <Override PartName="/ppt/charts/style184.xml" ContentType="application/vnd.ms-office.chartstyle+xml"/>
  <Override PartName="/ppt/charts/colors184.xml" ContentType="application/vnd.ms-office.chartcolorstyle+xml"/>
  <Override PartName="/ppt/notesSlides/notesSlide7.xml" ContentType="application/vnd.openxmlformats-officedocument.presentationml.notesSlide+xml"/>
  <Override PartName="/ppt/charts/chart205.xml" ContentType="application/vnd.openxmlformats-officedocument.drawingml.chart+xml"/>
  <Override PartName="/ppt/charts/style185.xml" ContentType="application/vnd.ms-office.chartstyle+xml"/>
  <Override PartName="/ppt/charts/colors185.xml" ContentType="application/vnd.ms-office.chartcolorstyle+xml"/>
  <Override PartName="/ppt/notesSlides/notesSlide8.xml" ContentType="application/vnd.openxmlformats-officedocument.presentationml.notesSlide+xml"/>
  <Override PartName="/ppt/charts/chart206.xml" ContentType="application/vnd.openxmlformats-officedocument.drawingml.chart+xml"/>
  <Override PartName="/ppt/charts/style186.xml" ContentType="application/vnd.ms-office.chartstyle+xml"/>
  <Override PartName="/ppt/charts/colors186.xml" ContentType="application/vnd.ms-office.chartcolorstyle+xml"/>
  <Override PartName="/ppt/charts/chart207.xml" ContentType="application/vnd.openxmlformats-officedocument.drawingml.chart+xml"/>
  <Override PartName="/ppt/charts/style187.xml" ContentType="application/vnd.ms-office.chartstyle+xml"/>
  <Override PartName="/ppt/charts/colors187.xml" ContentType="application/vnd.ms-office.chartcolorstyle+xml"/>
  <Override PartName="/ppt/charts/chart208.xml" ContentType="application/vnd.openxmlformats-officedocument.drawingml.chart+xml"/>
  <Override PartName="/ppt/charts/style188.xml" ContentType="application/vnd.ms-office.chartstyle+xml"/>
  <Override PartName="/ppt/charts/colors18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09.xml" ContentType="application/vnd.openxmlformats-officedocument.drawingml.chart+xml"/>
  <Override PartName="/ppt/charts/style189.xml" ContentType="application/vnd.ms-office.chartstyle+xml"/>
  <Override PartName="/ppt/charts/colors189.xml" ContentType="application/vnd.ms-office.chartcolorstyle+xml"/>
  <Override PartName="/ppt/charts/chart210.xml" ContentType="application/vnd.openxmlformats-officedocument.drawingml.chart+xml"/>
  <Override PartName="/ppt/charts/style190.xml" ContentType="application/vnd.ms-office.chartstyle+xml"/>
  <Override PartName="/ppt/charts/colors190.xml" ContentType="application/vnd.ms-office.chartcolorstyle+xml"/>
  <Override PartName="/ppt/charts/chart211.xml" ContentType="application/vnd.openxmlformats-officedocument.drawingml.chart+xml"/>
  <Override PartName="/ppt/charts/style191.xml" ContentType="application/vnd.ms-office.chartstyle+xml"/>
  <Override PartName="/ppt/charts/colors191.xml" ContentType="application/vnd.ms-office.chartcolorstyle+xml"/>
  <Override PartName="/ppt/charts/chart212.xml" ContentType="application/vnd.openxmlformats-officedocument.drawingml.chart+xml"/>
  <Override PartName="/ppt/charts/style192.xml" ContentType="application/vnd.ms-office.chartstyle+xml"/>
  <Override PartName="/ppt/charts/colors192.xml" ContentType="application/vnd.ms-office.chartcolorstyle+xml"/>
  <Override PartName="/ppt/charts/chart213.xml" ContentType="application/vnd.openxmlformats-officedocument.drawingml.chart+xml"/>
  <Override PartName="/ppt/charts/style193.xml" ContentType="application/vnd.ms-office.chartstyle+xml"/>
  <Override PartName="/ppt/charts/colors19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14.xml" ContentType="application/vnd.openxmlformats-officedocument.drawingml.chart+xml"/>
  <Override PartName="/ppt/charts/style194.xml" ContentType="application/vnd.ms-office.chartstyle+xml"/>
  <Override PartName="/ppt/charts/colors194.xml" ContentType="application/vnd.ms-office.chartcolorstyle+xml"/>
  <Override PartName="/ppt/charts/chart215.xml" ContentType="application/vnd.openxmlformats-officedocument.drawingml.chart+xml"/>
  <Override PartName="/ppt/charts/style195.xml" ContentType="application/vnd.ms-office.chartstyle+xml"/>
  <Override PartName="/ppt/charts/colors195.xml" ContentType="application/vnd.ms-office.chartcolorstyle+xml"/>
  <Override PartName="/ppt/charts/chart216.xml" ContentType="application/vnd.openxmlformats-officedocument.drawingml.chart+xml"/>
  <Override PartName="/ppt/charts/style196.xml" ContentType="application/vnd.ms-office.chartstyle+xml"/>
  <Override PartName="/ppt/charts/colors196.xml" ContentType="application/vnd.ms-office.chartcolorstyle+xml"/>
  <Override PartName="/ppt/charts/chart217.xml" ContentType="application/vnd.openxmlformats-officedocument.drawingml.chart+xml"/>
  <Override PartName="/ppt/charts/style197.xml" ContentType="application/vnd.ms-office.chartstyle+xml"/>
  <Override PartName="/ppt/charts/colors197.xml" ContentType="application/vnd.ms-office.chartcolorstyle+xml"/>
  <Override PartName="/ppt/charts/chart218.xml" ContentType="application/vnd.openxmlformats-officedocument.drawingml.chart+xml"/>
  <Override PartName="/ppt/charts/style198.xml" ContentType="application/vnd.ms-office.chartstyle+xml"/>
  <Override PartName="/ppt/charts/colors198.xml" ContentType="application/vnd.ms-office.chartcolorstyle+xml"/>
  <Override PartName="/ppt/charts/chart219.xml" ContentType="application/vnd.openxmlformats-officedocument.drawingml.chart+xml"/>
  <Override PartName="/ppt/charts/style199.xml" ContentType="application/vnd.ms-office.chartstyle+xml"/>
  <Override PartName="/ppt/charts/colors199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8"/>
  </p:notesMasterIdLst>
  <p:sldIdLst>
    <p:sldId id="1143" r:id="rId2"/>
    <p:sldId id="3060" r:id="rId3"/>
    <p:sldId id="2301" r:id="rId4"/>
    <p:sldId id="2114" r:id="rId5"/>
    <p:sldId id="2352" r:id="rId6"/>
    <p:sldId id="2863" r:id="rId7"/>
    <p:sldId id="2117" r:id="rId8"/>
    <p:sldId id="2316" r:id="rId9"/>
    <p:sldId id="2118" r:id="rId10"/>
    <p:sldId id="2120" r:id="rId11"/>
    <p:sldId id="2119" r:id="rId12"/>
    <p:sldId id="2122" r:id="rId13"/>
    <p:sldId id="2121" r:id="rId14"/>
    <p:sldId id="2123" r:id="rId15"/>
    <p:sldId id="373" r:id="rId16"/>
    <p:sldId id="2125" r:id="rId17"/>
    <p:sldId id="2129" r:id="rId18"/>
    <p:sldId id="2353" r:id="rId19"/>
    <p:sldId id="3059" r:id="rId20"/>
    <p:sldId id="2131" r:id="rId21"/>
    <p:sldId id="2133" r:id="rId22"/>
    <p:sldId id="2250" r:id="rId23"/>
    <p:sldId id="292" r:id="rId24"/>
    <p:sldId id="2864" r:id="rId25"/>
    <p:sldId id="2313" r:id="rId26"/>
    <p:sldId id="1283" r:id="rId27"/>
    <p:sldId id="2324" r:id="rId28"/>
    <p:sldId id="2180" r:id="rId29"/>
    <p:sldId id="2127" r:id="rId30"/>
    <p:sldId id="579" r:id="rId31"/>
    <p:sldId id="1089" r:id="rId32"/>
    <p:sldId id="1227" r:id="rId33"/>
    <p:sldId id="560" r:id="rId34"/>
    <p:sldId id="295" r:id="rId35"/>
    <p:sldId id="2984" r:id="rId36"/>
    <p:sldId id="2238" r:id="rId37"/>
    <p:sldId id="2985" r:id="rId38"/>
    <p:sldId id="2986" r:id="rId39"/>
    <p:sldId id="1231" r:id="rId40"/>
    <p:sldId id="276" r:id="rId41"/>
    <p:sldId id="2987" r:id="rId42"/>
    <p:sldId id="1049" r:id="rId43"/>
    <p:sldId id="2988" r:id="rId44"/>
    <p:sldId id="2216" r:id="rId45"/>
    <p:sldId id="3058" r:id="rId46"/>
    <p:sldId id="2989" r:id="rId47"/>
    <p:sldId id="1237" r:id="rId48"/>
    <p:sldId id="303" r:id="rId49"/>
    <p:sldId id="279" r:id="rId50"/>
    <p:sldId id="2990" r:id="rId51"/>
    <p:sldId id="2991" r:id="rId52"/>
    <p:sldId id="294" r:id="rId53"/>
    <p:sldId id="2992" r:id="rId54"/>
    <p:sldId id="377" r:id="rId55"/>
    <p:sldId id="2254" r:id="rId56"/>
    <p:sldId id="2993" r:id="rId57"/>
    <p:sldId id="2994" r:id="rId58"/>
    <p:sldId id="2995" r:id="rId59"/>
    <p:sldId id="570" r:id="rId60"/>
    <p:sldId id="914" r:id="rId61"/>
    <p:sldId id="2321" r:id="rId62"/>
    <p:sldId id="2158" r:id="rId63"/>
    <p:sldId id="2996" r:id="rId64"/>
    <p:sldId id="569" r:id="rId65"/>
    <p:sldId id="572" r:id="rId66"/>
    <p:sldId id="2157" r:id="rId67"/>
    <p:sldId id="2255" r:id="rId68"/>
    <p:sldId id="2997" r:id="rId69"/>
    <p:sldId id="575" r:id="rId70"/>
    <p:sldId id="576" r:id="rId71"/>
    <p:sldId id="2998" r:id="rId72"/>
    <p:sldId id="2999" r:id="rId73"/>
    <p:sldId id="2320" r:id="rId74"/>
    <p:sldId id="2126" r:id="rId75"/>
    <p:sldId id="382" r:id="rId76"/>
    <p:sldId id="1247" r:id="rId77"/>
    <p:sldId id="370" r:id="rId78"/>
    <p:sldId id="257" r:id="rId79"/>
    <p:sldId id="2359" r:id="rId80"/>
    <p:sldId id="2160" r:id="rId81"/>
    <p:sldId id="2307" r:id="rId82"/>
    <p:sldId id="398" r:id="rId83"/>
    <p:sldId id="2323" r:id="rId84"/>
    <p:sldId id="2162" r:id="rId85"/>
    <p:sldId id="2163" r:id="rId86"/>
    <p:sldId id="2164" r:id="rId87"/>
    <p:sldId id="2360" r:id="rId88"/>
    <p:sldId id="2128" r:id="rId89"/>
    <p:sldId id="2247" r:id="rId90"/>
    <p:sldId id="585" r:id="rId91"/>
    <p:sldId id="2166" r:id="rId92"/>
    <p:sldId id="410" r:id="rId93"/>
    <p:sldId id="3000" r:id="rId94"/>
    <p:sldId id="588" r:id="rId95"/>
    <p:sldId id="589" r:id="rId96"/>
    <p:sldId id="3001" r:id="rId97"/>
    <p:sldId id="584" r:id="rId98"/>
    <p:sldId id="397" r:id="rId99"/>
    <p:sldId id="2322" r:id="rId100"/>
    <p:sldId id="2034" r:id="rId101"/>
    <p:sldId id="408" r:id="rId102"/>
    <p:sldId id="591" r:id="rId103"/>
    <p:sldId id="3002" r:id="rId104"/>
    <p:sldId id="3003" r:id="rId105"/>
    <p:sldId id="2132" r:id="rId106"/>
    <p:sldId id="592" r:id="rId107"/>
    <p:sldId id="641" r:id="rId108"/>
    <p:sldId id="1363" r:id="rId109"/>
    <p:sldId id="594" r:id="rId110"/>
    <p:sldId id="2348" r:id="rId111"/>
    <p:sldId id="615" r:id="rId112"/>
    <p:sldId id="1463" r:id="rId113"/>
    <p:sldId id="595" r:id="rId114"/>
    <p:sldId id="596" r:id="rId115"/>
    <p:sldId id="2410" r:id="rId116"/>
    <p:sldId id="1482" r:id="rId117"/>
    <p:sldId id="419" r:id="rId118"/>
    <p:sldId id="259" r:id="rId119"/>
    <p:sldId id="350" r:id="rId120"/>
    <p:sldId id="3004" r:id="rId121"/>
    <p:sldId id="3005" r:id="rId122"/>
    <p:sldId id="3006" r:id="rId123"/>
    <p:sldId id="2031" r:id="rId124"/>
    <p:sldId id="600" r:id="rId125"/>
    <p:sldId id="601" r:id="rId126"/>
    <p:sldId id="3007" r:id="rId127"/>
    <p:sldId id="3008" r:id="rId128"/>
    <p:sldId id="3009" r:id="rId129"/>
    <p:sldId id="2137" r:id="rId130"/>
    <p:sldId id="2308" r:id="rId131"/>
    <p:sldId id="2030" r:id="rId132"/>
    <p:sldId id="2314" r:id="rId133"/>
    <p:sldId id="2138" r:id="rId134"/>
    <p:sldId id="604" r:id="rId135"/>
    <p:sldId id="605" r:id="rId136"/>
    <p:sldId id="3010" r:id="rId137"/>
    <p:sldId id="886" r:id="rId138"/>
    <p:sldId id="2325" r:id="rId139"/>
    <p:sldId id="341" r:id="rId140"/>
    <p:sldId id="607" r:id="rId141"/>
    <p:sldId id="2326" r:id="rId142"/>
    <p:sldId id="820" r:id="rId143"/>
    <p:sldId id="2302" r:id="rId144"/>
    <p:sldId id="2205" r:id="rId145"/>
    <p:sldId id="2363" r:id="rId146"/>
    <p:sldId id="2364" r:id="rId147"/>
    <p:sldId id="2365" r:id="rId148"/>
    <p:sldId id="2362" r:id="rId149"/>
    <p:sldId id="2257" r:id="rId150"/>
    <p:sldId id="608" r:id="rId151"/>
    <p:sldId id="3011" r:id="rId152"/>
    <p:sldId id="2299" r:id="rId153"/>
    <p:sldId id="3012" r:id="rId154"/>
    <p:sldId id="2139" r:id="rId155"/>
    <p:sldId id="2140" r:id="rId156"/>
    <p:sldId id="612" r:id="rId157"/>
    <p:sldId id="611" r:id="rId158"/>
    <p:sldId id="2328" r:id="rId159"/>
    <p:sldId id="1930" r:id="rId160"/>
    <p:sldId id="436" r:id="rId161"/>
    <p:sldId id="2329" r:id="rId162"/>
    <p:sldId id="2331" r:id="rId163"/>
    <p:sldId id="2330" r:id="rId164"/>
    <p:sldId id="2258" r:id="rId165"/>
    <p:sldId id="270" r:id="rId166"/>
    <p:sldId id="2334" r:id="rId167"/>
    <p:sldId id="2198" r:id="rId168"/>
    <p:sldId id="2333" r:id="rId169"/>
    <p:sldId id="2332" r:id="rId170"/>
    <p:sldId id="2214" r:id="rId171"/>
    <p:sldId id="3013" r:id="rId172"/>
    <p:sldId id="277" r:id="rId173"/>
    <p:sldId id="2080" r:id="rId174"/>
    <p:sldId id="2143" r:id="rId175"/>
    <p:sldId id="623" r:id="rId176"/>
    <p:sldId id="621" r:id="rId177"/>
    <p:sldId id="2202" r:id="rId178"/>
    <p:sldId id="1854" r:id="rId179"/>
    <p:sldId id="3014" r:id="rId180"/>
    <p:sldId id="2082" r:id="rId181"/>
    <p:sldId id="3015" r:id="rId182"/>
    <p:sldId id="2339" r:id="rId183"/>
    <p:sldId id="2183" r:id="rId184"/>
    <p:sldId id="2338" r:id="rId185"/>
    <p:sldId id="2102" r:id="rId186"/>
    <p:sldId id="3016" r:id="rId187"/>
    <p:sldId id="2357" r:id="rId188"/>
    <p:sldId id="2312" r:id="rId189"/>
    <p:sldId id="2340" r:id="rId190"/>
    <p:sldId id="2245" r:id="rId191"/>
    <p:sldId id="3017" r:id="rId192"/>
    <p:sldId id="3018" r:id="rId193"/>
    <p:sldId id="3019" r:id="rId194"/>
    <p:sldId id="3020" r:id="rId195"/>
    <p:sldId id="643" r:id="rId196"/>
    <p:sldId id="628" r:id="rId197"/>
    <p:sldId id="1278" r:id="rId198"/>
    <p:sldId id="3021" r:id="rId199"/>
    <p:sldId id="3022" r:id="rId200"/>
    <p:sldId id="2124" r:id="rId201"/>
    <p:sldId id="2983" r:id="rId202"/>
    <p:sldId id="855" r:id="rId203"/>
    <p:sldId id="2195" r:id="rId204"/>
    <p:sldId id="630" r:id="rId205"/>
    <p:sldId id="635" r:id="rId206"/>
    <p:sldId id="3023" r:id="rId207"/>
    <p:sldId id="2146" r:id="rId208"/>
    <p:sldId id="2147" r:id="rId209"/>
    <p:sldId id="330" r:id="rId210"/>
    <p:sldId id="3024" r:id="rId211"/>
    <p:sldId id="2173" r:id="rId212"/>
    <p:sldId id="2184" r:id="rId213"/>
    <p:sldId id="1277" r:id="rId214"/>
    <p:sldId id="1465" r:id="rId215"/>
    <p:sldId id="1305" r:id="rId216"/>
    <p:sldId id="2243" r:id="rId217"/>
    <p:sldId id="1307" r:id="rId218"/>
    <p:sldId id="2150" r:id="rId219"/>
    <p:sldId id="642" r:id="rId220"/>
    <p:sldId id="2151" r:id="rId221"/>
    <p:sldId id="2246" r:id="rId222"/>
    <p:sldId id="3025" r:id="rId223"/>
    <p:sldId id="647" r:id="rId224"/>
    <p:sldId id="2342" r:id="rId225"/>
    <p:sldId id="2343" r:id="rId226"/>
    <p:sldId id="484" r:id="rId227"/>
    <p:sldId id="2260" r:id="rId228"/>
    <p:sldId id="483" r:id="rId229"/>
    <p:sldId id="2345" r:id="rId230"/>
    <p:sldId id="2344" r:id="rId231"/>
    <p:sldId id="3026" r:id="rId232"/>
    <p:sldId id="590" r:id="rId233"/>
    <p:sldId id="1330" r:id="rId234"/>
    <p:sldId id="648" r:id="rId235"/>
    <p:sldId id="651" r:id="rId236"/>
    <p:sldId id="652" r:id="rId237"/>
    <p:sldId id="491" r:id="rId238"/>
    <p:sldId id="371" r:id="rId239"/>
    <p:sldId id="1339" r:id="rId240"/>
    <p:sldId id="653" r:id="rId241"/>
    <p:sldId id="2199" r:id="rId242"/>
    <p:sldId id="654" r:id="rId243"/>
    <p:sldId id="1340" r:id="rId244"/>
    <p:sldId id="499" r:id="rId245"/>
    <p:sldId id="290" r:id="rId246"/>
    <p:sldId id="3027" r:id="rId247"/>
    <p:sldId id="2315" r:id="rId248"/>
    <p:sldId id="3028" r:id="rId249"/>
    <p:sldId id="2347" r:id="rId250"/>
    <p:sldId id="1521" r:id="rId251"/>
    <p:sldId id="304" r:id="rId252"/>
    <p:sldId id="3029" r:id="rId253"/>
    <p:sldId id="3030" r:id="rId254"/>
    <p:sldId id="3031" r:id="rId255"/>
    <p:sldId id="3032" r:id="rId256"/>
    <p:sldId id="3033" r:id="rId257"/>
    <p:sldId id="3034" r:id="rId258"/>
    <p:sldId id="3035" r:id="rId259"/>
    <p:sldId id="669" r:id="rId260"/>
    <p:sldId id="3036" r:id="rId261"/>
    <p:sldId id="3037" r:id="rId262"/>
    <p:sldId id="3038" r:id="rId263"/>
    <p:sldId id="1365" r:id="rId264"/>
    <p:sldId id="675" r:id="rId265"/>
    <p:sldId id="676" r:id="rId266"/>
    <p:sldId id="1160" r:id="rId267"/>
    <p:sldId id="3039" r:id="rId268"/>
    <p:sldId id="524" r:id="rId269"/>
    <p:sldId id="525" r:id="rId270"/>
    <p:sldId id="2159" r:id="rId271"/>
    <p:sldId id="678" r:id="rId272"/>
    <p:sldId id="680" r:id="rId273"/>
    <p:sldId id="679" r:id="rId274"/>
    <p:sldId id="681" r:id="rId275"/>
    <p:sldId id="338" r:id="rId276"/>
    <p:sldId id="3040" r:id="rId277"/>
    <p:sldId id="2156" r:id="rId278"/>
    <p:sldId id="2203" r:id="rId279"/>
    <p:sldId id="3041" r:id="rId280"/>
    <p:sldId id="3042" r:id="rId281"/>
    <p:sldId id="272" r:id="rId282"/>
    <p:sldId id="2161" r:id="rId283"/>
    <p:sldId id="3043" r:id="rId284"/>
    <p:sldId id="280" r:id="rId285"/>
    <p:sldId id="687" r:id="rId286"/>
    <p:sldId id="700" r:id="rId287"/>
    <p:sldId id="688" r:id="rId288"/>
    <p:sldId id="3044" r:id="rId289"/>
    <p:sldId id="3045" r:id="rId290"/>
    <p:sldId id="689" r:id="rId291"/>
    <p:sldId id="690" r:id="rId292"/>
    <p:sldId id="2259" r:id="rId293"/>
    <p:sldId id="3046" r:id="rId294"/>
    <p:sldId id="320" r:id="rId295"/>
    <p:sldId id="2188" r:id="rId296"/>
    <p:sldId id="2346" r:id="rId297"/>
    <p:sldId id="692" r:id="rId298"/>
    <p:sldId id="1221" r:id="rId299"/>
    <p:sldId id="694" r:id="rId300"/>
    <p:sldId id="695" r:id="rId301"/>
    <p:sldId id="696" r:id="rId302"/>
    <p:sldId id="3047" r:id="rId303"/>
    <p:sldId id="2261" r:id="rId304"/>
    <p:sldId id="3048" r:id="rId305"/>
    <p:sldId id="2165" r:id="rId306"/>
    <p:sldId id="556" r:id="rId307"/>
    <p:sldId id="3049" r:id="rId308"/>
    <p:sldId id="557" r:id="rId309"/>
    <p:sldId id="2064" r:id="rId310"/>
    <p:sldId id="3050" r:id="rId311"/>
    <p:sldId id="3051" r:id="rId312"/>
    <p:sldId id="3052" r:id="rId313"/>
    <p:sldId id="3053" r:id="rId314"/>
    <p:sldId id="3054" r:id="rId315"/>
    <p:sldId id="2167" r:id="rId316"/>
    <p:sldId id="1024" r:id="rId317"/>
    <p:sldId id="3055" r:id="rId318"/>
    <p:sldId id="510" r:id="rId319"/>
    <p:sldId id="3056" r:id="rId320"/>
    <p:sldId id="2206" r:id="rId321"/>
    <p:sldId id="2194" r:id="rId322"/>
    <p:sldId id="2168" r:id="rId323"/>
    <p:sldId id="3057" r:id="rId324"/>
    <p:sldId id="2190" r:id="rId325"/>
    <p:sldId id="1451" r:id="rId326"/>
    <p:sldId id="2189" r:id="rId3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15A6491-378E-5144-97CA-049AD69324C6}">
          <p14:sldIdLst>
            <p14:sldId id="1143"/>
            <p14:sldId id="3060"/>
          </p14:sldIdLst>
        </p14:section>
        <p14:section name="COVID-19" id="{B9CD7296-FC8D-9D46-8ACB-888832B274EE}">
          <p14:sldIdLst>
            <p14:sldId id="2301"/>
            <p14:sldId id="2114"/>
            <p14:sldId id="2352"/>
            <p14:sldId id="2863"/>
            <p14:sldId id="2117"/>
            <p14:sldId id="2316"/>
            <p14:sldId id="2118"/>
          </p14:sldIdLst>
        </p14:section>
        <p14:section name="Neoliberalism" id="{B210F11A-AB52-A54C-9020-065C7CA1D425}">
          <p14:sldIdLst>
            <p14:sldId id="2120"/>
            <p14:sldId id="2119"/>
            <p14:sldId id="2122"/>
            <p14:sldId id="2121"/>
          </p14:sldIdLst>
        </p14:section>
        <p14:section name="Public Health Capacity" id="{93303457-DF6B-7548-873D-1C5A7F36B4B7}">
          <p14:sldIdLst>
            <p14:sldId id="2123"/>
            <p14:sldId id="373"/>
            <p14:sldId id="2125"/>
          </p14:sldIdLst>
        </p14:section>
        <p14:section name="Economic Inequality" id="{AC3E82AF-0184-0B41-89F1-2EA8358459A8}">
          <p14:sldIdLst>
            <p14:sldId id="2129"/>
            <p14:sldId id="2353"/>
            <p14:sldId id="3059"/>
            <p14:sldId id="2131"/>
            <p14:sldId id="2133"/>
            <p14:sldId id="2250"/>
            <p14:sldId id="292"/>
            <p14:sldId id="2864"/>
            <p14:sldId id="2313"/>
            <p14:sldId id="1283"/>
            <p14:sldId id="2324"/>
            <p14:sldId id="2180"/>
            <p14:sldId id="2127"/>
            <p14:sldId id="579"/>
            <p14:sldId id="1089"/>
          </p14:sldIdLst>
        </p14:section>
        <p14:section name="Uninsured" id="{4E360120-5448-EF4A-8632-4B068A36D3F4}">
          <p14:sldIdLst>
            <p14:sldId id="1227"/>
            <p14:sldId id="560"/>
            <p14:sldId id="295"/>
            <p14:sldId id="2984"/>
            <p14:sldId id="2238"/>
            <p14:sldId id="2985"/>
            <p14:sldId id="2986"/>
          </p14:sldIdLst>
        </p14:section>
        <p14:section name="Medicaid" id="{6B5D2F18-5CDB-5D48-9DC5-98FC3F4D9225}">
          <p14:sldIdLst>
            <p14:sldId id="1231"/>
            <p14:sldId id="276"/>
            <p14:sldId id="2987"/>
            <p14:sldId id="1049"/>
            <p14:sldId id="2988"/>
            <p14:sldId id="2216"/>
            <p14:sldId id="3058"/>
            <p14:sldId id="2989"/>
          </p14:sldIdLst>
        </p14:section>
        <p14:section name="Under-insurance" id="{12783C11-273F-EE40-8692-3BF832CCA64B}">
          <p14:sldIdLst>
            <p14:sldId id="1237"/>
            <p14:sldId id="303"/>
            <p14:sldId id="279"/>
            <p14:sldId id="2990"/>
            <p14:sldId id="2991"/>
            <p14:sldId id="294"/>
            <p14:sldId id="2992"/>
            <p14:sldId id="377"/>
            <p14:sldId id="2254"/>
            <p14:sldId id="2993"/>
            <p14:sldId id="2994"/>
            <p14:sldId id="2995"/>
            <p14:sldId id="570"/>
            <p14:sldId id="914"/>
            <p14:sldId id="2321"/>
            <p14:sldId id="2158"/>
            <p14:sldId id="2996"/>
            <p14:sldId id="569"/>
            <p14:sldId id="572"/>
            <p14:sldId id="2157"/>
            <p14:sldId id="2255"/>
            <p14:sldId id="2997"/>
            <p14:sldId id="575"/>
            <p14:sldId id="576"/>
            <p14:sldId id="2998"/>
            <p14:sldId id="2999"/>
            <p14:sldId id="2320"/>
            <p14:sldId id="2126"/>
            <p14:sldId id="382"/>
          </p14:sldIdLst>
        </p14:section>
        <p14:section name="Racism" id="{5F7337E2-5CF3-F74E-8A17-319E699627D9}">
          <p14:sldIdLst>
            <p14:sldId id="1247"/>
            <p14:sldId id="370"/>
            <p14:sldId id="257"/>
            <p14:sldId id="2359"/>
            <p14:sldId id="2160"/>
            <p14:sldId id="2307"/>
            <p14:sldId id="398"/>
            <p14:sldId id="2323"/>
            <p14:sldId id="2162"/>
            <p14:sldId id="2163"/>
            <p14:sldId id="2164"/>
            <p14:sldId id="2360"/>
            <p14:sldId id="2128"/>
            <p14:sldId id="2247"/>
            <p14:sldId id="585"/>
            <p14:sldId id="2166"/>
            <p14:sldId id="410"/>
            <p14:sldId id="3000"/>
            <p14:sldId id="588"/>
            <p14:sldId id="589"/>
            <p14:sldId id="3001"/>
            <p14:sldId id="584"/>
            <p14:sldId id="397"/>
            <p14:sldId id="2322"/>
          </p14:sldIdLst>
        </p14:section>
        <p14:section name="Immigrant health" id="{1A2D688B-A98C-EA4F-A4E1-E860C2D62902}">
          <p14:sldIdLst>
            <p14:sldId id="2034"/>
            <p14:sldId id="408"/>
            <p14:sldId id="591"/>
            <p14:sldId id="3002"/>
            <p14:sldId id="3003"/>
            <p14:sldId id="2132"/>
            <p14:sldId id="592"/>
            <p14:sldId id="641"/>
          </p14:sldIdLst>
        </p14:section>
        <p14:section name="Low-value care" id="{A3BDFB0A-D9A2-9644-AB8E-95AEBC25D67D}">
          <p14:sldIdLst>
            <p14:sldId id="1363"/>
            <p14:sldId id="594"/>
            <p14:sldId id="2348"/>
            <p14:sldId id="615"/>
          </p14:sldIdLst>
        </p14:section>
        <p14:section name="Administrative overhead" id="{02A89478-F5F1-9340-A7E0-67DF4BABE101}">
          <p14:sldIdLst>
            <p14:sldId id="1463"/>
            <p14:sldId id="595"/>
            <p14:sldId id="596"/>
            <p14:sldId id="2410"/>
          </p14:sldIdLst>
        </p14:section>
        <p14:section name="Investor-owned care" id="{2E074131-AC6F-244A-B372-CB76234FC793}">
          <p14:sldIdLst>
            <p14:sldId id="1482"/>
            <p14:sldId id="419"/>
            <p14:sldId id="259"/>
            <p14:sldId id="350"/>
            <p14:sldId id="3004"/>
            <p14:sldId id="3005"/>
            <p14:sldId id="3006"/>
            <p14:sldId id="2031"/>
            <p14:sldId id="600"/>
            <p14:sldId id="601"/>
            <p14:sldId id="3007"/>
            <p14:sldId id="3008"/>
            <p14:sldId id="3009"/>
            <p14:sldId id="2137"/>
            <p14:sldId id="2308"/>
            <p14:sldId id="2030"/>
            <p14:sldId id="2314"/>
            <p14:sldId id="2138"/>
            <p14:sldId id="604"/>
            <p14:sldId id="605"/>
            <p14:sldId id="3010"/>
            <p14:sldId id="886"/>
            <p14:sldId id="2325"/>
            <p14:sldId id="341"/>
            <p14:sldId id="607"/>
            <p14:sldId id="2326"/>
            <p14:sldId id="820"/>
            <p14:sldId id="2302"/>
            <p14:sldId id="2205"/>
            <p14:sldId id="2363"/>
            <p14:sldId id="2364"/>
            <p14:sldId id="2365"/>
            <p14:sldId id="2362"/>
            <p14:sldId id="2257"/>
          </p14:sldIdLst>
        </p14:section>
        <p14:section name="Pharmaceuticals" id="{40CEC1E3-D890-2544-8B19-0FA564AA7C8B}">
          <p14:sldIdLst>
            <p14:sldId id="608"/>
            <p14:sldId id="3011"/>
            <p14:sldId id="2299"/>
            <p14:sldId id="3012"/>
            <p14:sldId id="2139"/>
            <p14:sldId id="2140"/>
            <p14:sldId id="612"/>
            <p14:sldId id="611"/>
            <p14:sldId id="2328"/>
            <p14:sldId id="1930"/>
            <p14:sldId id="436"/>
            <p14:sldId id="2329"/>
            <p14:sldId id="2331"/>
            <p14:sldId id="2330"/>
          </p14:sldIdLst>
        </p14:section>
        <p14:section name="Insurers" id="{15AA07C7-3317-1141-B64A-71046C51300B}">
          <p14:sldIdLst>
            <p14:sldId id="2258"/>
            <p14:sldId id="270"/>
            <p14:sldId id="2334"/>
            <p14:sldId id="2198"/>
            <p14:sldId id="2333"/>
            <p14:sldId id="2332"/>
            <p14:sldId id="2214"/>
            <p14:sldId id="3013"/>
            <p14:sldId id="277"/>
          </p14:sldIdLst>
        </p14:section>
        <p14:section name="Medicare Advantage" id="{475CB3CA-14DD-6546-B9CF-9BF13237CDAB}">
          <p14:sldIdLst>
            <p14:sldId id="2080"/>
            <p14:sldId id="2143"/>
            <p14:sldId id="623"/>
            <p14:sldId id="621"/>
            <p14:sldId id="2202"/>
            <p14:sldId id="1854"/>
            <p14:sldId id="3014"/>
            <p14:sldId id="2082"/>
            <p14:sldId id="3015"/>
            <p14:sldId id="2339"/>
            <p14:sldId id="2183"/>
            <p14:sldId id="2338"/>
            <p14:sldId id="2102"/>
            <p14:sldId id="3016"/>
            <p14:sldId id="2357"/>
            <p14:sldId id="2312"/>
            <p14:sldId id="2340"/>
            <p14:sldId id="2245"/>
            <p14:sldId id="3017"/>
            <p14:sldId id="3018"/>
            <p14:sldId id="3019"/>
            <p14:sldId id="3020"/>
            <p14:sldId id="643"/>
            <p14:sldId id="628"/>
            <p14:sldId id="1278"/>
            <p14:sldId id="3021"/>
            <p14:sldId id="3022"/>
            <p14:sldId id="2124"/>
            <p14:sldId id="2983"/>
            <p14:sldId id="855"/>
            <p14:sldId id="2195"/>
          </p14:sldIdLst>
        </p14:section>
        <p14:section name="ACOs" id="{B7F5F9FD-AC4E-A848-807B-DE7F27E80B27}">
          <p14:sldIdLst>
            <p14:sldId id="630"/>
            <p14:sldId id="635"/>
            <p14:sldId id="3023"/>
            <p14:sldId id="2146"/>
            <p14:sldId id="2147"/>
            <p14:sldId id="330"/>
            <p14:sldId id="3024"/>
            <p14:sldId id="2173"/>
            <p14:sldId id="2184"/>
            <p14:sldId id="1277"/>
          </p14:sldIdLst>
        </p14:section>
        <p14:section name="Pay for Performance" id="{C8CE32FC-A89F-9E42-83C9-D65E3BF0D15D}">
          <p14:sldIdLst>
            <p14:sldId id="1465"/>
            <p14:sldId id="1305"/>
            <p14:sldId id="2243"/>
            <p14:sldId id="1307"/>
            <p14:sldId id="2150"/>
            <p14:sldId id="642"/>
            <p14:sldId id="2151"/>
            <p14:sldId id="2246"/>
            <p14:sldId id="3025"/>
            <p14:sldId id="647"/>
            <p14:sldId id="2342"/>
            <p14:sldId id="2343"/>
            <p14:sldId id="484"/>
          </p14:sldIdLst>
        </p14:section>
        <p14:section name="VA" id="{3183C4E5-C2B4-AB42-A6C9-F4F294F96785}">
          <p14:sldIdLst>
            <p14:sldId id="2260"/>
            <p14:sldId id="483"/>
            <p14:sldId id="2345"/>
            <p14:sldId id="2344"/>
            <p14:sldId id="3026"/>
            <p14:sldId id="590"/>
          </p14:sldIdLst>
        </p14:section>
        <p14:section name="ACA" id="{73764617-10DE-B94E-86C9-4DD57199A81B}">
          <p14:sldIdLst>
            <p14:sldId id="1330"/>
            <p14:sldId id="648"/>
            <p14:sldId id="651"/>
            <p14:sldId id="652"/>
            <p14:sldId id="491"/>
            <p14:sldId id="371"/>
          </p14:sldIdLst>
        </p14:section>
        <p14:section name="Finance" id="{A87346B8-2672-C848-91ED-DC65AAFEC15F}">
          <p14:sldIdLst>
            <p14:sldId id="1339"/>
            <p14:sldId id="653"/>
            <p14:sldId id="2199"/>
            <p14:sldId id="654"/>
          </p14:sldIdLst>
        </p14:section>
        <p14:section name="International" id="{5A436131-EA15-FE4D-A99B-0C53614B9397}">
          <p14:sldIdLst>
            <p14:sldId id="1340"/>
            <p14:sldId id="499"/>
            <p14:sldId id="290"/>
            <p14:sldId id="3027"/>
            <p14:sldId id="2315"/>
            <p14:sldId id="3028"/>
            <p14:sldId id="2347"/>
            <p14:sldId id="1521"/>
            <p14:sldId id="304"/>
            <p14:sldId id="3029"/>
            <p14:sldId id="3030"/>
            <p14:sldId id="3031"/>
            <p14:sldId id="3032"/>
            <p14:sldId id="3033"/>
            <p14:sldId id="3034"/>
            <p14:sldId id="3035"/>
            <p14:sldId id="669"/>
            <p14:sldId id="3036"/>
            <p14:sldId id="3037"/>
            <p14:sldId id="3038"/>
          </p14:sldIdLst>
        </p14:section>
        <p14:section name="Canada" id="{84C1519B-102B-7D4E-AE1D-FBE5724117EF}">
          <p14:sldIdLst>
            <p14:sldId id="1365"/>
            <p14:sldId id="675"/>
            <p14:sldId id="676"/>
            <p14:sldId id="1160"/>
            <p14:sldId id="3039"/>
            <p14:sldId id="524"/>
            <p14:sldId id="525"/>
            <p14:sldId id="2159"/>
            <p14:sldId id="678"/>
            <p14:sldId id="680"/>
            <p14:sldId id="679"/>
            <p14:sldId id="681"/>
            <p14:sldId id="338"/>
            <p14:sldId id="3040"/>
            <p14:sldId id="2156"/>
            <p14:sldId id="2203"/>
            <p14:sldId id="3041"/>
            <p14:sldId id="3042"/>
            <p14:sldId id="272"/>
            <p14:sldId id="2161"/>
            <p14:sldId id="3043"/>
            <p14:sldId id="280"/>
            <p14:sldId id="687"/>
            <p14:sldId id="700"/>
            <p14:sldId id="688"/>
            <p14:sldId id="3044"/>
            <p14:sldId id="3045"/>
            <p14:sldId id="689"/>
            <p14:sldId id="690"/>
          </p14:sldIdLst>
        </p14:section>
        <p14:section name="Medicare for All" id="{70A5AABD-3571-0F44-8286-B518089FA838}">
          <p14:sldIdLst>
            <p14:sldId id="2259"/>
            <p14:sldId id="3046"/>
            <p14:sldId id="320"/>
            <p14:sldId id="2188"/>
            <p14:sldId id="2346"/>
            <p14:sldId id="692"/>
            <p14:sldId id="1221"/>
            <p14:sldId id="694"/>
            <p14:sldId id="695"/>
            <p14:sldId id="696"/>
            <p14:sldId id="3047"/>
            <p14:sldId id="2261"/>
            <p14:sldId id="3048"/>
            <p14:sldId id="2165"/>
            <p14:sldId id="556"/>
            <p14:sldId id="3049"/>
            <p14:sldId id="557"/>
            <p14:sldId id="2064"/>
            <p14:sldId id="3050"/>
            <p14:sldId id="3051"/>
            <p14:sldId id="3052"/>
            <p14:sldId id="3053"/>
            <p14:sldId id="3054"/>
            <p14:sldId id="2167"/>
            <p14:sldId id="1024"/>
            <p14:sldId id="3055"/>
            <p14:sldId id="510"/>
            <p14:sldId id="3056"/>
            <p14:sldId id="2206"/>
            <p14:sldId id="2194"/>
            <p14:sldId id="2168"/>
            <p14:sldId id="3057"/>
            <p14:sldId id="2190"/>
            <p14:sldId id="1451"/>
            <p14:sldId id="21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21F"/>
    <a:srgbClr val="0077C8"/>
    <a:srgbClr val="002A27"/>
    <a:srgbClr val="00534D"/>
    <a:srgbClr val="FFFFFF"/>
    <a:srgbClr val="04FCDA"/>
    <a:srgbClr val="FF0309"/>
    <a:srgbClr val="00FF02"/>
    <a:srgbClr val="FDFF03"/>
    <a:srgbClr val="FF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/>
    <p:restoredTop sz="96608"/>
  </p:normalViewPr>
  <p:slideViewPr>
    <p:cSldViewPr snapToGrid="0" snapToObjects="1">
      <p:cViewPr varScale="1">
        <p:scale>
          <a:sx n="98" d="100"/>
          <a:sy n="98" d="100"/>
        </p:scale>
        <p:origin x="224" y="992"/>
      </p:cViewPr>
      <p:guideLst/>
    </p:cSldViewPr>
  </p:slideViewPr>
  <p:outlineViewPr>
    <p:cViewPr>
      <p:scale>
        <a:sx n="33" d="100"/>
        <a:sy n="33" d="100"/>
      </p:scale>
      <p:origin x="0" y="-4732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notesMaster" Target="notesMasters/notes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viewProps" Target="viewProps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tableStyles" Target="tableStyle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9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0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1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2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3.xlsx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4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5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6.xlsx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1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7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8.xlsx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9.xlsx"/></Relationships>
</file>

<file path=ppt/charts/_rels/chart1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0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1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1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2.xlsx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3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4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1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5.xlsx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_rels/chart1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6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7.xlsx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8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9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0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1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2.xlsx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3.xlsx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4.xlsx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5.xlsx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6.xlsx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7.xlsx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8.xlsx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9.xlsx"/><Relationship Id="rId2" Type="http://schemas.microsoft.com/office/2011/relationships/chartColorStyle" Target="colors113.xml"/><Relationship Id="rId1" Type="http://schemas.microsoft.com/office/2011/relationships/chartStyle" Target="style113.xml"/></Relationships>
</file>

<file path=ppt/charts/_rels/chart1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0.xlsx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1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1.xlsx"/><Relationship Id="rId2" Type="http://schemas.microsoft.com/office/2011/relationships/chartColorStyle" Target="colors115.xml"/><Relationship Id="rId1" Type="http://schemas.microsoft.com/office/2011/relationships/chartStyle" Target="style115.xml"/></Relationships>
</file>

<file path=ppt/charts/_rels/chart1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2.xlsx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3.xlsx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1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4.xlsx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1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5.xlsx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1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6.xlsx"/><Relationship Id="rId2" Type="http://schemas.microsoft.com/office/2011/relationships/chartColorStyle" Target="colors120.xml"/><Relationship Id="rId1" Type="http://schemas.microsoft.com/office/2011/relationships/chartStyle" Target="style120.xml"/></Relationships>
</file>

<file path=ppt/charts/_rels/chart1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7.xlsx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1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8.xlsx"/><Relationship Id="rId2" Type="http://schemas.microsoft.com/office/2011/relationships/chartColorStyle" Target="colors122.xml"/><Relationship Id="rId1" Type="http://schemas.microsoft.com/office/2011/relationships/chartStyle" Target="style12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9.xlsx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1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0.xlsx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1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1.xlsx"/><Relationship Id="rId2" Type="http://schemas.microsoft.com/office/2011/relationships/chartColorStyle" Target="colors125.xml"/><Relationship Id="rId1" Type="http://schemas.microsoft.com/office/2011/relationships/chartStyle" Target="style125.xml"/></Relationships>
</file>

<file path=ppt/charts/_rels/chart1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2.xlsx"/><Relationship Id="rId2" Type="http://schemas.microsoft.com/office/2011/relationships/chartColorStyle" Target="colors126.xml"/><Relationship Id="rId1" Type="http://schemas.microsoft.com/office/2011/relationships/chartStyle" Target="style126.xml"/></Relationships>
</file>

<file path=ppt/charts/_rels/chart1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3.xlsx"/><Relationship Id="rId2" Type="http://schemas.microsoft.com/office/2011/relationships/chartColorStyle" Target="colors127.xml"/><Relationship Id="rId1" Type="http://schemas.microsoft.com/office/2011/relationships/chartStyle" Target="style127.xml"/></Relationships>
</file>

<file path=ppt/charts/_rels/chart1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4.xlsx"/><Relationship Id="rId2" Type="http://schemas.microsoft.com/office/2011/relationships/chartColorStyle" Target="colors128.xml"/><Relationship Id="rId1" Type="http://schemas.microsoft.com/office/2011/relationships/chartStyle" Target="style128.xml"/></Relationships>
</file>

<file path=ppt/charts/_rels/chart1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5.xlsx"/><Relationship Id="rId2" Type="http://schemas.microsoft.com/office/2011/relationships/chartColorStyle" Target="colors129.xml"/><Relationship Id="rId1" Type="http://schemas.microsoft.com/office/2011/relationships/chartStyle" Target="style129.xml"/></Relationships>
</file>

<file path=ppt/charts/_rels/chart1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6.xlsx"/></Relationships>
</file>

<file path=ppt/charts/_rels/chart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7.xlsx"/><Relationship Id="rId2" Type="http://schemas.microsoft.com/office/2011/relationships/chartColorStyle" Target="colors130.xml"/><Relationship Id="rId1" Type="http://schemas.microsoft.com/office/2011/relationships/chartStyle" Target="style130.xml"/></Relationships>
</file>

<file path=ppt/charts/_rels/chart1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8.xlsx"/><Relationship Id="rId2" Type="http://schemas.microsoft.com/office/2011/relationships/chartColorStyle" Target="colors131.xml"/><Relationship Id="rId1" Type="http://schemas.microsoft.com/office/2011/relationships/chartStyle" Target="style13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9.xlsx"/><Relationship Id="rId2" Type="http://schemas.microsoft.com/office/2011/relationships/chartColorStyle" Target="colors132.xml"/><Relationship Id="rId1" Type="http://schemas.microsoft.com/office/2011/relationships/chartStyle" Target="style132.xml"/></Relationships>
</file>

<file path=ppt/charts/_rels/chart1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0.xlsx"/><Relationship Id="rId2" Type="http://schemas.microsoft.com/office/2011/relationships/chartColorStyle" Target="colors133.xml"/><Relationship Id="rId1" Type="http://schemas.microsoft.com/office/2011/relationships/chartStyle" Target="style133.xml"/></Relationships>
</file>

<file path=ppt/charts/_rels/chart1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1.xlsx"/><Relationship Id="rId2" Type="http://schemas.microsoft.com/office/2011/relationships/chartColorStyle" Target="colors134.xml"/><Relationship Id="rId1" Type="http://schemas.microsoft.com/office/2011/relationships/chartStyle" Target="style134.xml"/></Relationships>
</file>

<file path=ppt/charts/_rels/chart1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2.xlsx"/><Relationship Id="rId2" Type="http://schemas.microsoft.com/office/2011/relationships/chartColorStyle" Target="colors135.xml"/><Relationship Id="rId1" Type="http://schemas.microsoft.com/office/2011/relationships/chartStyle" Target="style135.xml"/></Relationships>
</file>

<file path=ppt/charts/_rels/chart1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3.xlsx"/><Relationship Id="rId2" Type="http://schemas.microsoft.com/office/2011/relationships/chartColorStyle" Target="colors136.xml"/><Relationship Id="rId1" Type="http://schemas.microsoft.com/office/2011/relationships/chartStyle" Target="style136.xml"/></Relationships>
</file>

<file path=ppt/charts/_rels/chart1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4.xlsx"/><Relationship Id="rId2" Type="http://schemas.microsoft.com/office/2011/relationships/chartColorStyle" Target="colors137.xml"/><Relationship Id="rId1" Type="http://schemas.microsoft.com/office/2011/relationships/chartStyle" Target="style137.xml"/></Relationships>
</file>

<file path=ppt/charts/_rels/chart1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5.xlsx"/><Relationship Id="rId2" Type="http://schemas.microsoft.com/office/2011/relationships/chartColorStyle" Target="colors138.xml"/><Relationship Id="rId1" Type="http://schemas.microsoft.com/office/2011/relationships/chartStyle" Target="style138.xml"/></Relationships>
</file>

<file path=ppt/charts/_rels/chart1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6.xlsx"/><Relationship Id="rId2" Type="http://schemas.microsoft.com/office/2011/relationships/chartColorStyle" Target="colors139.xml"/><Relationship Id="rId1" Type="http://schemas.microsoft.com/office/2011/relationships/chartStyle" Target="style139.xml"/></Relationships>
</file>

<file path=ppt/charts/_rels/chart1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7.xlsx"/><Relationship Id="rId2" Type="http://schemas.microsoft.com/office/2011/relationships/chartColorStyle" Target="colors140.xml"/><Relationship Id="rId1" Type="http://schemas.microsoft.com/office/2011/relationships/chartStyle" Target="style140.xml"/></Relationships>
</file>

<file path=ppt/charts/_rels/chart1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8.xlsx"/><Relationship Id="rId2" Type="http://schemas.microsoft.com/office/2011/relationships/chartColorStyle" Target="colors141.xml"/><Relationship Id="rId1" Type="http://schemas.microsoft.com/office/2011/relationships/chartStyle" Target="style14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9.xlsx"/><Relationship Id="rId2" Type="http://schemas.microsoft.com/office/2011/relationships/chartColorStyle" Target="colors142.xml"/><Relationship Id="rId1" Type="http://schemas.microsoft.com/office/2011/relationships/chartStyle" Target="style142.xml"/></Relationships>
</file>

<file path=ppt/charts/_rels/chart1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0.xlsx"/><Relationship Id="rId2" Type="http://schemas.microsoft.com/office/2011/relationships/chartColorStyle" Target="colors143.xml"/><Relationship Id="rId1" Type="http://schemas.microsoft.com/office/2011/relationships/chartStyle" Target="style143.xml"/></Relationships>
</file>

<file path=ppt/charts/_rels/chart1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1.xlsx"/><Relationship Id="rId2" Type="http://schemas.microsoft.com/office/2011/relationships/chartColorStyle" Target="colors144.xml"/><Relationship Id="rId1" Type="http://schemas.microsoft.com/office/2011/relationships/chartStyle" Target="style144.xml"/></Relationships>
</file>

<file path=ppt/charts/_rels/chart1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2.xlsx"/><Relationship Id="rId2" Type="http://schemas.microsoft.com/office/2011/relationships/chartColorStyle" Target="colors145.xml"/><Relationship Id="rId1" Type="http://schemas.microsoft.com/office/2011/relationships/chartStyle" Target="style145.xml"/></Relationships>
</file>

<file path=ppt/charts/_rels/chart1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3.xlsx"/><Relationship Id="rId2" Type="http://schemas.microsoft.com/office/2011/relationships/chartColorStyle" Target="colors146.xml"/><Relationship Id="rId1" Type="http://schemas.microsoft.com/office/2011/relationships/chartStyle" Target="style146.xml"/></Relationships>
</file>

<file path=ppt/charts/_rels/chart1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4.xlsx"/><Relationship Id="rId2" Type="http://schemas.microsoft.com/office/2011/relationships/chartColorStyle" Target="colors147.xml"/><Relationship Id="rId1" Type="http://schemas.microsoft.com/office/2011/relationships/chartStyle" Target="style147.xml"/></Relationships>
</file>

<file path=ppt/charts/_rels/chart1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5.xlsx"/><Relationship Id="rId2" Type="http://schemas.microsoft.com/office/2011/relationships/chartColorStyle" Target="colors148.xml"/><Relationship Id="rId1" Type="http://schemas.microsoft.com/office/2011/relationships/chartStyle" Target="style148.xml"/></Relationships>
</file>

<file path=ppt/charts/_rels/chart1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6.xlsx"/><Relationship Id="rId2" Type="http://schemas.microsoft.com/office/2011/relationships/chartColorStyle" Target="colors149.xml"/><Relationship Id="rId1" Type="http://schemas.microsoft.com/office/2011/relationships/chartStyle" Target="style149.xml"/></Relationships>
</file>

<file path=ppt/charts/_rels/chart1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7.xlsx"/><Relationship Id="rId2" Type="http://schemas.microsoft.com/office/2011/relationships/chartColorStyle" Target="colors150.xml"/><Relationship Id="rId1" Type="http://schemas.microsoft.com/office/2011/relationships/chartStyle" Target="style150.xml"/></Relationships>
</file>

<file path=ppt/charts/_rels/chart1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8.xlsx"/><Relationship Id="rId2" Type="http://schemas.microsoft.com/office/2011/relationships/chartColorStyle" Target="colors151.xml"/><Relationship Id="rId1" Type="http://schemas.microsoft.com/office/2011/relationships/chartStyle" Target="style15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9.xlsx"/><Relationship Id="rId2" Type="http://schemas.microsoft.com/office/2011/relationships/chartColorStyle" Target="colors152.xml"/><Relationship Id="rId1" Type="http://schemas.microsoft.com/office/2011/relationships/chartStyle" Target="style152.xml"/></Relationships>
</file>

<file path=ppt/charts/_rels/chart1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0.xlsx"/><Relationship Id="rId1" Type="http://schemas.openxmlformats.org/officeDocument/2006/relationships/themeOverride" Target="../theme/themeOverride8.xml"/></Relationships>
</file>

<file path=ppt/charts/_rels/chart1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1.xlsx"/><Relationship Id="rId2" Type="http://schemas.microsoft.com/office/2011/relationships/chartColorStyle" Target="colors153.xml"/><Relationship Id="rId1" Type="http://schemas.microsoft.com/office/2011/relationships/chartStyle" Target="style153.xml"/></Relationships>
</file>

<file path=ppt/charts/_rels/chart1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2.xlsx"/><Relationship Id="rId2" Type="http://schemas.microsoft.com/office/2011/relationships/chartColorStyle" Target="colors154.xml"/><Relationship Id="rId1" Type="http://schemas.microsoft.com/office/2011/relationships/chartStyle" Target="style154.xml"/></Relationships>
</file>

<file path=ppt/charts/_rels/chart1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3.xlsx"/><Relationship Id="rId2" Type="http://schemas.microsoft.com/office/2011/relationships/chartColorStyle" Target="colors155.xml"/><Relationship Id="rId1" Type="http://schemas.microsoft.com/office/2011/relationships/chartStyle" Target="style155.xml"/></Relationships>
</file>

<file path=ppt/charts/_rels/chart1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4.xlsx"/><Relationship Id="rId2" Type="http://schemas.microsoft.com/office/2011/relationships/chartColorStyle" Target="colors156.xml"/><Relationship Id="rId1" Type="http://schemas.microsoft.com/office/2011/relationships/chartStyle" Target="style156.xml"/></Relationships>
</file>

<file path=ppt/charts/_rels/chart1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5.xlsx"/><Relationship Id="rId2" Type="http://schemas.microsoft.com/office/2011/relationships/chartColorStyle" Target="colors157.xml"/><Relationship Id="rId1" Type="http://schemas.microsoft.com/office/2011/relationships/chartStyle" Target="style157.xml"/></Relationships>
</file>

<file path=ppt/charts/_rels/chart1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6.xlsx"/><Relationship Id="rId2" Type="http://schemas.microsoft.com/office/2011/relationships/chartColorStyle" Target="colors158.xml"/><Relationship Id="rId1" Type="http://schemas.microsoft.com/office/2011/relationships/chartStyle" Target="style158.xml"/></Relationships>
</file>

<file path=ppt/charts/_rels/chart1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7.xlsx"/><Relationship Id="rId2" Type="http://schemas.microsoft.com/office/2011/relationships/chartColorStyle" Target="colors159.xml"/><Relationship Id="rId1" Type="http://schemas.microsoft.com/office/2011/relationships/chartStyle" Target="style159.xml"/></Relationships>
</file>

<file path=ppt/charts/_rels/chart1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8.xlsx"/><Relationship Id="rId2" Type="http://schemas.microsoft.com/office/2011/relationships/chartColorStyle" Target="colors160.xml"/><Relationship Id="rId1" Type="http://schemas.microsoft.com/office/2011/relationships/chartStyle" Target="style16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9.xlsx"/><Relationship Id="rId2" Type="http://schemas.microsoft.com/office/2011/relationships/chartColorStyle" Target="colors161.xml"/><Relationship Id="rId1" Type="http://schemas.microsoft.com/office/2011/relationships/chartStyle" Target="style161.xml"/></Relationships>
</file>

<file path=ppt/charts/_rels/chart1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0.xlsx"/><Relationship Id="rId2" Type="http://schemas.microsoft.com/office/2011/relationships/chartColorStyle" Target="colors162.xml"/><Relationship Id="rId1" Type="http://schemas.microsoft.com/office/2011/relationships/chartStyle" Target="style162.xml"/></Relationships>
</file>

<file path=ppt/charts/_rels/chart1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1.xlsx"/><Relationship Id="rId2" Type="http://schemas.microsoft.com/office/2011/relationships/chartColorStyle" Target="colors163.xml"/><Relationship Id="rId1" Type="http://schemas.microsoft.com/office/2011/relationships/chartStyle" Target="style163.xml"/></Relationships>
</file>

<file path=ppt/charts/_rels/chart1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2.xlsx"/><Relationship Id="rId2" Type="http://schemas.microsoft.com/office/2011/relationships/chartColorStyle" Target="colors164.xml"/><Relationship Id="rId1" Type="http://schemas.microsoft.com/office/2011/relationships/chartStyle" Target="style164.xml"/></Relationships>
</file>

<file path=ppt/charts/_rels/chart1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3.xlsx"/><Relationship Id="rId2" Type="http://schemas.microsoft.com/office/2011/relationships/chartColorStyle" Target="colors165.xml"/><Relationship Id="rId1" Type="http://schemas.microsoft.com/office/2011/relationships/chartStyle" Target="style165.xml"/></Relationships>
</file>

<file path=ppt/charts/_rels/chart1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4.xlsx"/><Relationship Id="rId2" Type="http://schemas.microsoft.com/office/2011/relationships/chartColorStyle" Target="colors166.xml"/><Relationship Id="rId1" Type="http://schemas.microsoft.com/office/2011/relationships/chartStyle" Target="style166.xml"/></Relationships>
</file>

<file path=ppt/charts/_rels/chart1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5.xlsx"/><Relationship Id="rId2" Type="http://schemas.microsoft.com/office/2011/relationships/chartColorStyle" Target="colors167.xml"/><Relationship Id="rId1" Type="http://schemas.microsoft.com/office/2011/relationships/chartStyle" Target="style167.xml"/></Relationships>
</file>

<file path=ppt/charts/_rels/chart1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6.xlsx"/><Relationship Id="rId2" Type="http://schemas.microsoft.com/office/2011/relationships/chartColorStyle" Target="colors168.xml"/><Relationship Id="rId1" Type="http://schemas.microsoft.com/office/2011/relationships/chartStyle" Target="style168.xml"/></Relationships>
</file>

<file path=ppt/charts/_rels/chart1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7.xlsx"/><Relationship Id="rId2" Type="http://schemas.microsoft.com/office/2011/relationships/chartColorStyle" Target="colors169.xml"/><Relationship Id="rId1" Type="http://schemas.microsoft.com/office/2011/relationships/chartStyle" Target="style169.xml"/></Relationships>
</file>

<file path=ppt/charts/_rels/chart1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8.xlsx"/><Relationship Id="rId2" Type="http://schemas.microsoft.com/office/2011/relationships/chartColorStyle" Target="colors170.xml"/><Relationship Id="rId1" Type="http://schemas.microsoft.com/office/2011/relationships/chartStyle" Target="style17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9.xlsx"/><Relationship Id="rId2" Type="http://schemas.microsoft.com/office/2011/relationships/chartColorStyle" Target="colors171.xml"/><Relationship Id="rId1" Type="http://schemas.microsoft.com/office/2011/relationships/chartStyle" Target="style171.xml"/></Relationships>
</file>

<file path=ppt/charts/_rels/chart1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0.xlsx"/><Relationship Id="rId2" Type="http://schemas.microsoft.com/office/2011/relationships/chartColorStyle" Target="colors172.xml"/><Relationship Id="rId1" Type="http://schemas.microsoft.com/office/2011/relationships/chartStyle" Target="style172.xml"/></Relationships>
</file>

<file path=ppt/charts/_rels/chart1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1.xlsx"/><Relationship Id="rId2" Type="http://schemas.microsoft.com/office/2011/relationships/chartColorStyle" Target="colors173.xml"/><Relationship Id="rId1" Type="http://schemas.microsoft.com/office/2011/relationships/chartStyle" Target="style173.xml"/></Relationships>
</file>

<file path=ppt/charts/_rels/chart1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2.xlsx"/><Relationship Id="rId2" Type="http://schemas.microsoft.com/office/2011/relationships/chartColorStyle" Target="colors174.xml"/><Relationship Id="rId1" Type="http://schemas.microsoft.com/office/2011/relationships/chartStyle" Target="style174.xml"/></Relationships>
</file>

<file path=ppt/charts/_rels/chart1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3.xlsx"/><Relationship Id="rId2" Type="http://schemas.microsoft.com/office/2011/relationships/chartColorStyle" Target="colors175.xml"/><Relationship Id="rId1" Type="http://schemas.microsoft.com/office/2011/relationships/chartStyle" Target="style175.xml"/></Relationships>
</file>

<file path=ppt/charts/_rels/chart1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4.xlsx"/><Relationship Id="rId2" Type="http://schemas.microsoft.com/office/2011/relationships/chartColorStyle" Target="colors176.xml"/><Relationship Id="rId1" Type="http://schemas.microsoft.com/office/2011/relationships/chartStyle" Target="style176.xml"/></Relationships>
</file>

<file path=ppt/charts/_rels/chart1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5.xlsx"/><Relationship Id="rId2" Type="http://schemas.microsoft.com/office/2011/relationships/chartColorStyle" Target="colors177.xml"/><Relationship Id="rId1" Type="http://schemas.microsoft.com/office/2011/relationships/chartStyle" Target="style177.xml"/></Relationships>
</file>

<file path=ppt/charts/_rels/chart1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6.xlsx"/><Relationship Id="rId2" Type="http://schemas.microsoft.com/office/2011/relationships/chartColorStyle" Target="colors178.xml"/><Relationship Id="rId1" Type="http://schemas.microsoft.com/office/2011/relationships/chartStyle" Target="style178.xml"/></Relationships>
</file>

<file path=ppt/charts/_rels/chart19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7.xlsx"/><Relationship Id="rId2" Type="http://schemas.microsoft.com/office/2011/relationships/chartColorStyle" Target="colors179.xml"/><Relationship Id="rId1" Type="http://schemas.microsoft.com/office/2011/relationships/chartStyle" Target="style179.xml"/></Relationships>
</file>

<file path=ppt/charts/_rels/chart1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8.xlsx"/><Relationship Id="rId2" Type="http://schemas.microsoft.com/office/2011/relationships/chartColorStyle" Target="colors180.xml"/><Relationship Id="rId1" Type="http://schemas.microsoft.com/office/2011/relationships/chartStyle" Target="style18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9.xlsx"/><Relationship Id="rId2" Type="http://schemas.microsoft.com/office/2011/relationships/chartColorStyle" Target="colors181.xml"/><Relationship Id="rId1" Type="http://schemas.microsoft.com/office/2011/relationships/chartStyle" Target="style181.xml"/></Relationships>
</file>

<file path=ppt/charts/_rels/chart20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0.xlsx"/><Relationship Id="rId1" Type="http://schemas.openxmlformats.org/officeDocument/2006/relationships/themeOverride" Target="../theme/themeOverride9.xml"/></Relationships>
</file>

<file path=ppt/charts/_rels/chart2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1.xlsx"/><Relationship Id="rId2" Type="http://schemas.microsoft.com/office/2011/relationships/chartColorStyle" Target="colors182.xml"/><Relationship Id="rId1" Type="http://schemas.microsoft.com/office/2011/relationships/chartStyle" Target="style182.xml"/></Relationships>
</file>

<file path=ppt/charts/_rels/chart2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2.xlsx"/><Relationship Id="rId2" Type="http://schemas.microsoft.com/office/2011/relationships/chartColorStyle" Target="colors183.xml"/><Relationship Id="rId1" Type="http://schemas.microsoft.com/office/2011/relationships/chartStyle" Target="style183.xml"/></Relationships>
</file>

<file path=ppt/charts/_rels/chart2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3.xlsx"/><Relationship Id="rId2" Type="http://schemas.microsoft.com/office/2011/relationships/chartColorStyle" Target="colors184.xml"/><Relationship Id="rId1" Type="http://schemas.microsoft.com/office/2011/relationships/chartStyle" Target="style184.xml"/></Relationships>
</file>

<file path=ppt/charts/_rels/chart2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4.xlsx"/><Relationship Id="rId2" Type="http://schemas.microsoft.com/office/2011/relationships/chartColorStyle" Target="colors185.xml"/><Relationship Id="rId1" Type="http://schemas.microsoft.com/office/2011/relationships/chartStyle" Target="style185.xml"/></Relationships>
</file>

<file path=ppt/charts/_rels/chart2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5.xlsx"/><Relationship Id="rId2" Type="http://schemas.microsoft.com/office/2011/relationships/chartColorStyle" Target="colors186.xml"/><Relationship Id="rId1" Type="http://schemas.microsoft.com/office/2011/relationships/chartStyle" Target="style186.xml"/></Relationships>
</file>

<file path=ppt/charts/_rels/chart2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6.xlsx"/><Relationship Id="rId2" Type="http://schemas.microsoft.com/office/2011/relationships/chartColorStyle" Target="colors187.xml"/><Relationship Id="rId1" Type="http://schemas.microsoft.com/office/2011/relationships/chartStyle" Target="style187.xml"/></Relationships>
</file>

<file path=ppt/charts/_rels/chart2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7.xlsx"/><Relationship Id="rId2" Type="http://schemas.microsoft.com/office/2011/relationships/chartColorStyle" Target="colors188.xml"/><Relationship Id="rId1" Type="http://schemas.microsoft.com/office/2011/relationships/chartStyle" Target="style188.xml"/></Relationships>
</file>

<file path=ppt/charts/_rels/chart2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8.xlsx"/><Relationship Id="rId2" Type="http://schemas.microsoft.com/office/2011/relationships/chartColorStyle" Target="colors189.xml"/><Relationship Id="rId1" Type="http://schemas.microsoft.com/office/2011/relationships/chartStyle" Target="style18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9.xlsx"/><Relationship Id="rId2" Type="http://schemas.microsoft.com/office/2011/relationships/chartColorStyle" Target="colors190.xml"/><Relationship Id="rId1" Type="http://schemas.microsoft.com/office/2011/relationships/chartStyle" Target="style190.xml"/></Relationships>
</file>

<file path=ppt/charts/_rels/chart2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0.xlsx"/><Relationship Id="rId2" Type="http://schemas.microsoft.com/office/2011/relationships/chartColorStyle" Target="colors191.xml"/><Relationship Id="rId1" Type="http://schemas.microsoft.com/office/2011/relationships/chartStyle" Target="style191.xml"/></Relationships>
</file>

<file path=ppt/charts/_rels/chart2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1.xlsx"/><Relationship Id="rId2" Type="http://schemas.microsoft.com/office/2011/relationships/chartColorStyle" Target="colors192.xml"/><Relationship Id="rId1" Type="http://schemas.microsoft.com/office/2011/relationships/chartStyle" Target="style192.xml"/></Relationships>
</file>

<file path=ppt/charts/_rels/chart2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2.xlsx"/><Relationship Id="rId2" Type="http://schemas.microsoft.com/office/2011/relationships/chartColorStyle" Target="colors193.xml"/><Relationship Id="rId1" Type="http://schemas.microsoft.com/office/2011/relationships/chartStyle" Target="style193.xml"/></Relationships>
</file>

<file path=ppt/charts/_rels/chart2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3.xlsx"/><Relationship Id="rId2" Type="http://schemas.microsoft.com/office/2011/relationships/chartColorStyle" Target="colors194.xml"/><Relationship Id="rId1" Type="http://schemas.microsoft.com/office/2011/relationships/chartStyle" Target="style194.xml"/></Relationships>
</file>

<file path=ppt/charts/_rels/chart2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4.xlsx"/><Relationship Id="rId2" Type="http://schemas.microsoft.com/office/2011/relationships/chartColorStyle" Target="colors195.xml"/><Relationship Id="rId1" Type="http://schemas.microsoft.com/office/2011/relationships/chartStyle" Target="style195.xml"/></Relationships>
</file>

<file path=ppt/charts/_rels/chart2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5.xlsx"/><Relationship Id="rId2" Type="http://schemas.microsoft.com/office/2011/relationships/chartColorStyle" Target="colors196.xml"/><Relationship Id="rId1" Type="http://schemas.microsoft.com/office/2011/relationships/chartStyle" Target="style196.xml"/></Relationships>
</file>

<file path=ppt/charts/_rels/chart2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6.xlsx"/><Relationship Id="rId2" Type="http://schemas.microsoft.com/office/2011/relationships/chartColorStyle" Target="colors197.xml"/><Relationship Id="rId1" Type="http://schemas.microsoft.com/office/2011/relationships/chartStyle" Target="style197.xml"/></Relationships>
</file>

<file path=ppt/charts/_rels/chart2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7.xlsx"/><Relationship Id="rId2" Type="http://schemas.microsoft.com/office/2011/relationships/chartColorStyle" Target="colors198.xml"/><Relationship Id="rId1" Type="http://schemas.microsoft.com/office/2011/relationships/chartStyle" Target="style198.xml"/></Relationships>
</file>

<file path=ppt/charts/_rels/chart2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8.xlsx"/><Relationship Id="rId2" Type="http://schemas.microsoft.com/office/2011/relationships/chartColorStyle" Target="colors199.xml"/><Relationship Id="rId1" Type="http://schemas.microsoft.com/office/2011/relationships/chartStyle" Target="style19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2.xm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3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8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9.xlsx"/><Relationship Id="rId1" Type="http://schemas.openxmlformats.org/officeDocument/2006/relationships/themeOverride" Target="../theme/themeOverride5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80.xlsx"/><Relationship Id="rId1" Type="http://schemas.openxmlformats.org/officeDocument/2006/relationships/themeOverride" Target="../theme/themeOverride6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6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7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8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3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4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5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6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9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8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Change in Life Expectancy (Months)</a:t>
            </a:r>
          </a:p>
        </c:rich>
      </c:tx>
      <c:layout>
        <c:manualLayout>
          <c:xMode val="edge"/>
          <c:yMode val="edge"/>
          <c:x val="0.37409313011144324"/>
          <c:y val="6.2583494524354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15525547909254"/>
          <c:y val="0.27273004596730688"/>
          <c:w val="0.76031039618525786"/>
          <c:h val="0.67241987400231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2019 - 2020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UK</c:v>
                </c:pt>
                <c:pt idx="1">
                  <c:v>Italy</c:v>
                </c:pt>
                <c:pt idx="2">
                  <c:v>Spain</c:v>
                </c:pt>
                <c:pt idx="3">
                  <c:v>France</c:v>
                </c:pt>
                <c:pt idx="4">
                  <c:v>USA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-11.4</c:v>
                </c:pt>
                <c:pt idx="1">
                  <c:v>-12.6</c:v>
                </c:pt>
                <c:pt idx="2">
                  <c:v>-15</c:v>
                </c:pt>
                <c:pt idx="3">
                  <c:v>-6.2</c:v>
                </c:pt>
                <c:pt idx="4">
                  <c:v>-25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1-9D49-9637-A1BA0F605B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2019 - 2021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UK</c:v>
                </c:pt>
                <c:pt idx="1">
                  <c:v>Italy</c:v>
                </c:pt>
                <c:pt idx="2">
                  <c:v>Spain</c:v>
                </c:pt>
                <c:pt idx="3">
                  <c:v>France</c:v>
                </c:pt>
                <c:pt idx="4">
                  <c:v>USA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-9.3000000000000007</c:v>
                </c:pt>
                <c:pt idx="1">
                  <c:v>-6.4</c:v>
                </c:pt>
                <c:pt idx="2">
                  <c:v>-6.4</c:v>
                </c:pt>
                <c:pt idx="3">
                  <c:v>-1</c:v>
                </c:pt>
                <c:pt idx="4">
                  <c:v>-25.3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81-9D49-9637-A1BA0F605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8"/>
        <c:axId val="600863231"/>
        <c:axId val="601130671"/>
      </c:barChart>
      <c:catAx>
        <c:axId val="60086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30671"/>
        <c:crosses val="autoZero"/>
        <c:auto val="1"/>
        <c:lblAlgn val="ctr"/>
        <c:lblOffset val="0"/>
        <c:noMultiLvlLbl val="0"/>
      </c:catAx>
      <c:valAx>
        <c:axId val="601130671"/>
        <c:scaling>
          <c:orientation val="minMax"/>
          <c:max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600863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717171829003468E-2"/>
          <c:y val="0.34358784345537857"/>
          <c:w val="0.18620818757217708"/>
          <c:h val="0.19694065972436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Below
Poverty</c:v>
                </c:pt>
                <c:pt idx="1">
                  <c:v>&lt;200% of
Poverty</c:v>
                </c:pt>
                <c:pt idx="2">
                  <c:v>Uninsured</c:v>
                </c:pt>
                <c:pt idx="3">
                  <c:v>Medicaid
Coverage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0.106</c:v>
                </c:pt>
                <c:pt idx="1">
                  <c:v>0.31</c:v>
                </c:pt>
                <c:pt idx="2">
                  <c:v>0.106</c:v>
                </c:pt>
                <c:pt idx="3">
                  <c:v>0.151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B5-864F-AD24-F81C9034F8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Latina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Below
Poverty</c:v>
                </c:pt>
                <c:pt idx="1">
                  <c:v>&lt;200% of
Poverty</c:v>
                </c:pt>
                <c:pt idx="2">
                  <c:v>Uninsured</c:v>
                </c:pt>
                <c:pt idx="3">
                  <c:v>Medicaid
Coverage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8.7999999999999995E-2</c:v>
                </c:pt>
                <c:pt idx="1">
                  <c:v>0.29699999999999999</c:v>
                </c:pt>
                <c:pt idx="2">
                  <c:v>0.10199999999999999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B5-864F-AD24-F81C9034F8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Below
Poverty</c:v>
                </c:pt>
                <c:pt idx="1">
                  <c:v>&lt;200% of
Poverty</c:v>
                </c:pt>
                <c:pt idx="2">
                  <c:v>Uninsured</c:v>
                </c:pt>
                <c:pt idx="3">
                  <c:v>Medicaid
Coverage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2.8000000000000001E-2</c:v>
                </c:pt>
                <c:pt idx="1">
                  <c:v>0.114</c:v>
                </c:pt>
                <c:pt idx="2">
                  <c:v>5.8999999999999997E-2</c:v>
                </c:pt>
                <c:pt idx="3">
                  <c:v>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B5-864F-AD24-F81C9034F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10"/>
        <c:axId val="452768879"/>
        <c:axId val="452384863"/>
      </c:barChart>
      <c:catAx>
        <c:axId val="45276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384863"/>
        <c:crosses val="autoZero"/>
        <c:auto val="1"/>
        <c:lblAlgn val="ctr"/>
        <c:lblOffset val="100"/>
        <c:noMultiLvlLbl val="0"/>
      </c:catAx>
      <c:valAx>
        <c:axId val="452384863"/>
        <c:scaling>
          <c:orientation val="minMax"/>
          <c:max val="0.32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4527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For-Profit</c:v>
                </c:pt>
                <c:pt idx="1">
                  <c:v>Government</c:v>
                </c:pt>
                <c:pt idx="2">
                  <c:v>Non-Profit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3.33</c:v>
                </c:pt>
                <c:pt idx="1">
                  <c:v>3.67</c:v>
                </c:pt>
                <c:pt idx="2">
                  <c:v>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7-6049-B218-4C2191C0C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27"/>
        <c:axId val="1940284544"/>
        <c:axId val="1833922480"/>
      </c:barChart>
      <c:catAx>
        <c:axId val="194028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3922480"/>
        <c:crosses val="autoZero"/>
        <c:auto val="1"/>
        <c:lblAlgn val="ctr"/>
        <c:lblOffset val="100"/>
        <c:noMultiLvlLbl val="0"/>
      </c:catAx>
      <c:valAx>
        <c:axId val="1833922480"/>
        <c:scaling>
          <c:orientation val="minMax"/>
          <c:max val="4"/>
          <c:min val="2.5"/>
        </c:scaling>
        <c:delete val="1"/>
        <c:axPos val="l"/>
        <c:numFmt formatCode="General" sourceLinked="1"/>
        <c:majorTickMark val="none"/>
        <c:minorTickMark val="none"/>
        <c:tickLblPos val="nextTo"/>
        <c:crossAx val="194028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97081413210446E-2"/>
          <c:y val="3.2292626208806387E-2"/>
          <c:w val="0.96620583717357911"/>
          <c:h val="0.65847531185962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Government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Unadjusted</c:v>
                </c:pt>
                <c:pt idx="1">
                  <c:v>Adjusted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0.216</c:v>
                </c:pt>
                <c:pt idx="1">
                  <c:v>0.22500000000000001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94-D642-9CB5-42CEE20B04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Unadjusted</c:v>
                </c:pt>
                <c:pt idx="1">
                  <c:v>Adjusted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0.21299999999999999</c:v>
                </c:pt>
                <c:pt idx="1">
                  <c:v>0.22800000000000001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94-D642-9CB5-42CEE20B04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Unadjusted</c:v>
                </c:pt>
                <c:pt idx="1">
                  <c:v>Adjusted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0.24299999999999999</c:v>
                </c:pt>
                <c:pt idx="1">
                  <c:v>0.23699999999999999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94-D642-9CB5-42CEE20B0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10"/>
        <c:axId val="1929020960"/>
        <c:axId val="1929483648"/>
      </c:barChart>
      <c:catAx>
        <c:axId val="192902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483648"/>
        <c:crosses val="autoZero"/>
        <c:auto val="1"/>
        <c:lblAlgn val="ctr"/>
        <c:lblOffset val="100"/>
        <c:noMultiLvlLbl val="0"/>
      </c:catAx>
      <c:valAx>
        <c:axId val="1929483648"/>
        <c:scaling>
          <c:orientation val="minMax"/>
          <c:max val="0.245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19290209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6.2973378327709037E-2"/>
          <c:y val="0.88685283277065874"/>
          <c:w val="0.81721748491116031"/>
          <c:h val="9.5533007479083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02049882006669E-2"/>
          <c:y val="3.2285111040444903E-2"/>
          <c:w val="0.96779590023598672"/>
          <c:h val="0.79484256328528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5BE-9F45-84D6-730230FAB180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5BE-9F45-84D6-730230FAB180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5BE-9F45-84D6-730230FAB180}"/>
                </c:ext>
              </c:extLst>
            </c:dLbl>
            <c:dLbl>
              <c:idx val="3"/>
              <c:layout>
                <c:manualLayout>
                  <c:x val="-4.3914681496382895E-3"/>
                  <c:y val="0.179154990507694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56462062671437"/>
                      <c:h val="0.127592874496892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5BE-9F45-84D6-730230FAB180}"/>
                </c:ext>
              </c:extLst>
            </c:dLbl>
            <c:dLbl>
              <c:idx val="4"/>
              <c:layout>
                <c:manualLayout>
                  <c:x val="-1.0734575914600796E-16"/>
                  <c:y val="0.185441121841806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BE-9F45-84D6-730230FAB1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Mortality
Rate</c:v>
                </c:pt>
                <c:pt idx="1">
                  <c:v>Antipsychotic
Rxs</c:v>
                </c:pt>
                <c:pt idx="2">
                  <c:v>Taxpayers'
Costs</c:v>
                </c:pt>
                <c:pt idx="3">
                  <c:v>Staffing,
Overall</c:v>
                </c:pt>
                <c:pt idx="4">
                  <c:v>Staffing,
Nursing Aide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0.11</c:v>
                </c:pt>
                <c:pt idx="3">
                  <c:v>-1.4E-2</c:v>
                </c:pt>
                <c:pt idx="4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BE-9F45-84D6-730230FAB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741070975"/>
        <c:axId val="1487897696"/>
      </c:barChart>
      <c:catAx>
        <c:axId val="741070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897696"/>
        <c:crosses val="autoZero"/>
        <c:auto val="1"/>
        <c:lblAlgn val="ctr"/>
        <c:lblOffset val="100"/>
        <c:noMultiLvlLbl val="0"/>
      </c:catAx>
      <c:valAx>
        <c:axId val="1487897696"/>
        <c:scaling>
          <c:orientation val="minMax"/>
          <c:max val="0.55000000000000004"/>
          <c:min val="-0.05"/>
        </c:scaling>
        <c:delete val="1"/>
        <c:axPos val="l"/>
        <c:numFmt formatCode="0.0%" sourceLinked="1"/>
        <c:majorTickMark val="out"/>
        <c:minorTickMark val="none"/>
        <c:tickLblPos val="nextTo"/>
        <c:crossAx val="7410709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C3-8241-9CB0-4EA466303F4F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C3-8241-9CB0-4EA466303F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Sheet1!$A$2:$A$23</c:f>
              <c:numCache>
                <c:formatCode>General</c:formatCode>
                <c:ptCount val="22"/>
                <c:pt idx="0">
                  <c:v>1993</c:v>
                </c:pt>
                <c:pt idx="1">
                  <c:v>1994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</c:numCache>
            </c:numRef>
          </c:cat>
          <c:val>
            <c:numRef>
              <c:f>Sheet1!$B$2:$B$23</c:f>
              <c:numCache>
                <c:formatCode>0%</c:formatCode>
                <c:ptCount val="22"/>
                <c:pt idx="0">
                  <c:v>0.06</c:v>
                </c:pt>
                <c:pt idx="1">
                  <c:v>0.09</c:v>
                </c:pt>
                <c:pt idx="3">
                  <c:v>0.3</c:v>
                </c:pt>
                <c:pt idx="4">
                  <c:v>0.31</c:v>
                </c:pt>
                <c:pt idx="5">
                  <c:v>0.33</c:v>
                </c:pt>
                <c:pt idx="6">
                  <c:v>0.36</c:v>
                </c:pt>
                <c:pt idx="8">
                  <c:v>0.52</c:v>
                </c:pt>
                <c:pt idx="9">
                  <c:v>0.53</c:v>
                </c:pt>
                <c:pt idx="10">
                  <c:v>0.54</c:v>
                </c:pt>
                <c:pt idx="11">
                  <c:v>0.56000000000000005</c:v>
                </c:pt>
                <c:pt idx="12">
                  <c:v>0.56999999999999995</c:v>
                </c:pt>
                <c:pt idx="13">
                  <c:v>0.59</c:v>
                </c:pt>
                <c:pt idx="14">
                  <c:v>0.61</c:v>
                </c:pt>
                <c:pt idx="15">
                  <c:v>0.63</c:v>
                </c:pt>
                <c:pt idx="16">
                  <c:v>0.65</c:v>
                </c:pt>
                <c:pt idx="17">
                  <c:v>0.67</c:v>
                </c:pt>
                <c:pt idx="18">
                  <c:v>0.69</c:v>
                </c:pt>
                <c:pt idx="19">
                  <c:v>0.7</c:v>
                </c:pt>
                <c:pt idx="20">
                  <c:v>0.71</c:v>
                </c:pt>
                <c:pt idx="21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C3-8241-9CB0-4EA466303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228864399"/>
        <c:axId val="1531995951"/>
      </c:barChart>
      <c:catAx>
        <c:axId val="1228864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1995951"/>
        <c:crosses val="autoZero"/>
        <c:auto val="1"/>
        <c:lblAlgn val="ctr"/>
        <c:lblOffset val="100"/>
        <c:noMultiLvlLbl val="0"/>
      </c:catAx>
      <c:valAx>
        <c:axId val="1531995951"/>
        <c:scaling>
          <c:orientation val="minMax"/>
          <c:max val="0.75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22886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47632352813352"/>
          <c:y val="5.4827166262283948E-2"/>
          <c:w val="0.84039977410637934"/>
          <c:h val="0.80280009232310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For Profit</c:v>
                </c:pt>
                <c:pt idx="1">
                  <c:v>Non-Profit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1.72</c:v>
                </c:pt>
                <c:pt idx="2">
                  <c:v>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C-9449-A3EE-1848C1438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9704528"/>
        <c:axId val="-1909702048"/>
      </c:barChart>
      <c:catAx>
        <c:axId val="-1909704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9702048"/>
        <c:crosses val="autoZero"/>
        <c:auto val="1"/>
        <c:lblAlgn val="ctr"/>
        <c:lblOffset val="100"/>
        <c:noMultiLvlLbl val="0"/>
      </c:catAx>
      <c:valAx>
        <c:axId val="-1909702048"/>
        <c:scaling>
          <c:orientation val="minMax"/>
          <c:max val="1.8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ysDash"/>
            </a:ln>
          </c:spPr>
        </c:majorGridlines>
        <c:numFmt formatCode="0.00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9704528"/>
        <c:crosses val="autoZero"/>
        <c:crossBetween val="between"/>
        <c:majorUnit val="0.25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35550256967092"/>
          <c:y val="3.2292626208806387E-2"/>
          <c:w val="0.77566842560400973"/>
          <c:h val="0.74638984851129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Oral
Rehydration (ORT)</c:v>
                </c:pt>
                <c:pt idx="1">
                  <c:v>Other Therapy
(No ORT)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0.71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F-9645-8343-28881D44C1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Oral
Rehydration (ORT)</c:v>
                </c:pt>
                <c:pt idx="1">
                  <c:v>Other Therapy
(No ORT)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BF-9645-8343-28881D44C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8"/>
        <c:axId val="2129940639"/>
        <c:axId val="2129942367"/>
      </c:barChart>
      <c:catAx>
        <c:axId val="212994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9942367"/>
        <c:crosses val="autoZero"/>
        <c:auto val="1"/>
        <c:lblAlgn val="ctr"/>
        <c:lblOffset val="100"/>
        <c:noMultiLvlLbl val="0"/>
      </c:catAx>
      <c:valAx>
        <c:axId val="2129942367"/>
        <c:scaling>
          <c:orientation val="minMax"/>
          <c:max val="0.72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212994063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0778573598105883E-3"/>
          <c:y val="0.40446687694244077"/>
          <c:w val="0.16299014394429856"/>
          <c:h val="0.27913681370945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_("$"* #,##0.0_);_("$"* \(#,##0.0\);_("$"* "-"??_);_(@_)</c:formatCode>
                <c:ptCount val="11"/>
                <c:pt idx="0">
                  <c:v>41.5</c:v>
                </c:pt>
                <c:pt idx="1">
                  <c:v>49.6</c:v>
                </c:pt>
                <c:pt idx="2">
                  <c:v>45.5</c:v>
                </c:pt>
                <c:pt idx="3">
                  <c:v>28.7</c:v>
                </c:pt>
                <c:pt idx="4">
                  <c:v>54.6</c:v>
                </c:pt>
                <c:pt idx="5">
                  <c:v>60.4</c:v>
                </c:pt>
                <c:pt idx="6">
                  <c:v>66</c:v>
                </c:pt>
                <c:pt idx="7">
                  <c:v>86.1</c:v>
                </c:pt>
                <c:pt idx="8">
                  <c:v>101.2</c:v>
                </c:pt>
                <c:pt idx="9">
                  <c:v>119.9</c:v>
                </c:pt>
                <c:pt idx="10">
                  <c:v>95.9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6-A544-AC69-2B78CE0F1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182178448"/>
        <c:axId val="1998560207"/>
      </c:barChart>
      <c:catAx>
        <c:axId val="18217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8560207"/>
        <c:crosses val="autoZero"/>
        <c:auto val="1"/>
        <c:lblAlgn val="ctr"/>
        <c:lblOffset val="100"/>
        <c:noMultiLvlLbl val="0"/>
      </c:catAx>
      <c:valAx>
        <c:axId val="1998560207"/>
        <c:scaling>
          <c:orientation val="minMax"/>
          <c:max val="120"/>
        </c:scaling>
        <c:delete val="1"/>
        <c:axPos val="l"/>
        <c:numFmt formatCode="_(&quot;$&quot;* #,##0.0_);_(&quot;$&quot;* \(#,##0.0\);_(&quot;$&quot;* &quot;-&quot;??_);_(@_)" sourceLinked="1"/>
        <c:majorTickMark val="none"/>
        <c:minorTickMark val="none"/>
        <c:tickLblPos val="nextTo"/>
        <c:crossAx val="18217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967261436012119"/>
          <c:y val="9.6397931858483527E-2"/>
          <c:w val="0.4567964789222666"/>
          <c:h val="0.8072041362830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49-9147-A185-1AB7D1503FB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049-9147-A185-1AB7D1503FB8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9-9147-A185-1AB7D1503FB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049-9147-A185-1AB7D1503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Non-Corporate</c:v>
                </c:pt>
                <c:pt idx="1">
                  <c:v>Hospitals</c:v>
                </c:pt>
                <c:pt idx="2">
                  <c:v>Other Corporation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0.38</c:v>
                </c:pt>
                <c:pt idx="1">
                  <c:v>0.47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9-9147-A185-1AB7D1503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7438963285215069E-2"/>
          <c:y val="0.17141853271435323"/>
          <c:w val="0.37472679529664293"/>
          <c:h val="0.459938250815056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22-154C-99E2-539EFF8DEE6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22-154C-99E2-539EFF8DEE6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22-154C-99E2-539EFF8DEE6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922-154C-99E2-539EFF8DE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Non-Corporate</c:v>
                </c:pt>
                <c:pt idx="1">
                  <c:v>Hospitals</c:v>
                </c:pt>
                <c:pt idx="2">
                  <c:v>Other Corporation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0.26</c:v>
                </c:pt>
                <c:pt idx="1">
                  <c:v>0.52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22-154C-99E2-539EFF8DE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BF-7748-9D7F-C98D1F747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Total
FTEs</c:v>
                </c:pt>
                <c:pt idx="1">
                  <c:v>Nursing
FTEs</c:v>
                </c:pt>
                <c:pt idx="2">
                  <c:v>FTEs per
Bed Day</c:v>
                </c:pt>
                <c:pt idx="3">
                  <c:v>Profit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-5.0999999999999997E-2</c:v>
                </c:pt>
                <c:pt idx="1">
                  <c:v>-4.3999999999999997E-2</c:v>
                </c:pt>
                <c:pt idx="2">
                  <c:v>-5.0000000000000001E-3</c:v>
                </c:pt>
                <c:pt idx="3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BF-7748-9D7F-C98D1F747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212881792"/>
        <c:axId val="212586096"/>
      </c:barChart>
      <c:catAx>
        <c:axId val="21288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762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586096"/>
        <c:crosses val="autoZero"/>
        <c:auto val="1"/>
        <c:lblAlgn val="ctr"/>
        <c:lblOffset val="0"/>
        <c:noMultiLvlLbl val="0"/>
      </c:catAx>
      <c:valAx>
        <c:axId val="212586096"/>
        <c:scaling>
          <c:orientation val="minMax"/>
          <c:max val="0.02"/>
          <c:min val="-5.1999999999999998E-2"/>
        </c:scaling>
        <c:delete val="1"/>
        <c:axPos val="l"/>
        <c:numFmt formatCode="0.0%" sourceLinked="1"/>
        <c:majorTickMark val="out"/>
        <c:minorTickMark val="none"/>
        <c:tickLblPos val="nextTo"/>
        <c:crossAx val="21288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Deaths</c:v>
                </c:pt>
                <c:pt idx="1">
                  <c:v>Infections</c:v>
                </c:pt>
                <c:pt idx="2">
                  <c:v>N-95 Masks
Available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-0.3</c:v>
                </c:pt>
                <c:pt idx="1">
                  <c:v>-0.42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61-0549-9CFA-9CD91D75F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27"/>
        <c:axId val="2047073263"/>
        <c:axId val="1170892879"/>
      </c:barChart>
      <c:catAx>
        <c:axId val="204707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762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892879"/>
        <c:crosses val="autoZero"/>
        <c:auto val="1"/>
        <c:lblAlgn val="ctr"/>
        <c:lblOffset val="0"/>
        <c:noMultiLvlLbl val="0"/>
      </c:catAx>
      <c:valAx>
        <c:axId val="1170892879"/>
        <c:scaling>
          <c:orientation val="minMax"/>
          <c:max val="0.15"/>
          <c:min val="-0.5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7073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4B0-E943-A4F2-9F6733B95785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4B0-E943-A4F2-9F6733B95785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4B0-E943-A4F2-9F6733B95785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4B0-E943-A4F2-9F6733B95785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4B0-E943-A4F2-9F6733B95785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4B0-E943-A4F2-9F6733B95785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4B0-E943-A4F2-9F6733B95785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CBBA-E840-AC24-2F2C979C6814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D6B5-4745-80F4-5A67632DA9CA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6B5-4745-80F4-5A67632DA9CA}"/>
              </c:ext>
            </c:extLst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40</c:v>
                </c:pt>
                <c:pt idx="1">
                  <c:v>45</c:v>
                </c:pt>
                <c:pt idx="2">
                  <c:v>48</c:v>
                </c:pt>
                <c:pt idx="3">
                  <c:v>51</c:v>
                </c:pt>
                <c:pt idx="4">
                  <c:v>55</c:v>
                </c:pt>
                <c:pt idx="5">
                  <c:v>61</c:v>
                </c:pt>
                <c:pt idx="6">
                  <c:v>67</c:v>
                </c:pt>
                <c:pt idx="7">
                  <c:v>75</c:v>
                </c:pt>
                <c:pt idx="8">
                  <c:v>85</c:v>
                </c:pt>
                <c:pt idx="9">
                  <c:v>105</c:v>
                </c:pt>
                <c:pt idx="10">
                  <c:v>121</c:v>
                </c:pt>
                <c:pt idx="11">
                  <c:v>139</c:v>
                </c:pt>
                <c:pt idx="12">
                  <c:v>158</c:v>
                </c:pt>
                <c:pt idx="13">
                  <c:v>176</c:v>
                </c:pt>
                <c:pt idx="14">
                  <c:v>192</c:v>
                </c:pt>
                <c:pt idx="15">
                  <c:v>205</c:v>
                </c:pt>
                <c:pt idx="16">
                  <c:v>224</c:v>
                </c:pt>
                <c:pt idx="17">
                  <c:v>235</c:v>
                </c:pt>
                <c:pt idx="18">
                  <c:v>240</c:v>
                </c:pt>
                <c:pt idx="19">
                  <c:v>250</c:v>
                </c:pt>
                <c:pt idx="20">
                  <c:v>248</c:v>
                </c:pt>
                <c:pt idx="21">
                  <c:v>252</c:v>
                </c:pt>
                <c:pt idx="22">
                  <c:v>253</c:v>
                </c:pt>
                <c:pt idx="23">
                  <c:v>258</c:v>
                </c:pt>
                <c:pt idx="24">
                  <c:v>291</c:v>
                </c:pt>
                <c:pt idx="25">
                  <c:v>312</c:v>
                </c:pt>
                <c:pt idx="26">
                  <c:v>313</c:v>
                </c:pt>
                <c:pt idx="27">
                  <c:v>316</c:v>
                </c:pt>
                <c:pt idx="28">
                  <c:v>324</c:v>
                </c:pt>
                <c:pt idx="29">
                  <c:v>338</c:v>
                </c:pt>
                <c:pt idx="30">
                  <c:v>348</c:v>
                </c:pt>
                <c:pt idx="31">
                  <c:v>365</c:v>
                </c:pt>
                <c:pt idx="32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B0-E943-A4F2-9F6733B95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-1908797280"/>
        <c:axId val="-1908794800"/>
      </c:barChart>
      <c:catAx>
        <c:axId val="-190879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08794800"/>
        <c:crosses val="autoZero"/>
        <c:auto val="1"/>
        <c:lblAlgn val="ctr"/>
        <c:lblOffset val="100"/>
        <c:tickLblSkip val="5"/>
        <c:noMultiLvlLbl val="0"/>
      </c:catAx>
      <c:valAx>
        <c:axId val="-1908794800"/>
        <c:scaling>
          <c:orientation val="minMax"/>
          <c:max val="390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ysDash"/>
            </a:ln>
          </c:spPr>
        </c:majorGridlines>
        <c:numFmt formatCode="&quot;$&quot;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08797280"/>
        <c:crosses val="autoZero"/>
        <c:crossBetween val="between"/>
        <c:majorUnit val="100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Medicare Spending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Sheet1!$B$2:$B$7</c:f>
              <c:numCache>
                <c:formatCode>_("$"* #,##0.0_);_("$"* \(#,##0.0\);_("$"* "-"??_);_(@_)</c:formatCode>
                <c:ptCount val="6"/>
                <c:pt idx="0">
                  <c:v>26.3</c:v>
                </c:pt>
                <c:pt idx="1">
                  <c:v>24.7</c:v>
                </c:pt>
                <c:pt idx="2">
                  <c:v>22.3</c:v>
                </c:pt>
                <c:pt idx="3">
                  <c:v>25.4</c:v>
                </c:pt>
                <c:pt idx="4">
                  <c:v>30</c:v>
                </c:pt>
                <c:pt idx="5">
                  <c:v>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B-9D46-BF7E-2215FF931D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Cost at VA Prices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Sheet1!$C$2:$C$7</c:f>
              <c:numCache>
                <c:formatCode>_("$"* #,##0.0_);_("$"* \(#,##0.0\);_("$"* "-"??_);_(@_)</c:formatCode>
                <c:ptCount val="6"/>
                <c:pt idx="0">
                  <c:v>13.4</c:v>
                </c:pt>
                <c:pt idx="1">
                  <c:v>12.4</c:v>
                </c:pt>
                <c:pt idx="2">
                  <c:v>12.4</c:v>
                </c:pt>
                <c:pt idx="3">
                  <c:v>15.8</c:v>
                </c:pt>
                <c:pt idx="4">
                  <c:v>17.899999999999999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B-9D46-BF7E-2215FF931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10"/>
        <c:axId val="1879420080"/>
        <c:axId val="1831132992"/>
      </c:barChart>
      <c:catAx>
        <c:axId val="187942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1132992"/>
        <c:crosses val="autoZero"/>
        <c:auto val="1"/>
        <c:lblAlgn val="ctr"/>
        <c:lblOffset val="100"/>
        <c:noMultiLvlLbl val="0"/>
      </c:catAx>
      <c:valAx>
        <c:axId val="1831132992"/>
        <c:scaling>
          <c:orientation val="minMax"/>
        </c:scaling>
        <c:delete val="1"/>
        <c:axPos val="l"/>
        <c:numFmt formatCode="_(&quot;$&quot;* #,##0.0_);_(&quot;$&quot;* \(#,##0.0\);_(&quot;$&quot;* &quot;-&quot;??_);_(@_)" sourceLinked="1"/>
        <c:majorTickMark val="none"/>
        <c:minorTickMark val="none"/>
        <c:tickLblPos val="nextTo"/>
        <c:crossAx val="187942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3270681451672752E-3"/>
                  <c:y val="6.94529051179389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05-574C-97EF-02188F8E85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Sheet1!$B$2:$B$15</c:f>
              <c:numCache>
                <c:formatCode>_("$"* #,##0_);_("$"* \(#,##0\);_("$"* "-"??_);_(@_)</c:formatCode>
                <c:ptCount val="14"/>
                <c:pt idx="0">
                  <c:v>23</c:v>
                </c:pt>
                <c:pt idx="1">
                  <c:v>37</c:v>
                </c:pt>
                <c:pt idx="2">
                  <c:v>45</c:v>
                </c:pt>
                <c:pt idx="3">
                  <c:v>81</c:v>
                </c:pt>
                <c:pt idx="4">
                  <c:v>58</c:v>
                </c:pt>
                <c:pt idx="5">
                  <c:v>106</c:v>
                </c:pt>
                <c:pt idx="6">
                  <c:v>112</c:v>
                </c:pt>
                <c:pt idx="7">
                  <c:v>108</c:v>
                </c:pt>
                <c:pt idx="8">
                  <c:v>108</c:v>
                </c:pt>
                <c:pt idx="9">
                  <c:v>118</c:v>
                </c:pt>
                <c:pt idx="10">
                  <c:v>147</c:v>
                </c:pt>
                <c:pt idx="11">
                  <c:v>190</c:v>
                </c:pt>
                <c:pt idx="12">
                  <c:v>158</c:v>
                </c:pt>
                <c:pt idx="13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5-574C-97EF-02188F8E8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"/>
        <c:overlap val="-27"/>
        <c:axId val="2078180127"/>
        <c:axId val="2077306575"/>
      </c:barChart>
      <c:catAx>
        <c:axId val="2078180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7306575"/>
        <c:crosses val="autoZero"/>
        <c:auto val="1"/>
        <c:lblAlgn val="ctr"/>
        <c:lblOffset val="0"/>
        <c:tickLblSkip val="2"/>
        <c:noMultiLvlLbl val="0"/>
      </c:catAx>
      <c:valAx>
        <c:axId val="2077306575"/>
        <c:scaling>
          <c:orientation val="minMax"/>
          <c:max val="38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2078180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36-414D-952A-565C4CF961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536-414D-952A-565C4CF961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USA
(Post-
Rebate)</c:v>
                </c:pt>
                <c:pt idx="2">
                  <c:v>UK</c:v>
                </c:pt>
                <c:pt idx="3">
                  <c:v>Ontario</c:v>
                </c:pt>
                <c:pt idx="4">
                  <c:v>Ontario
(Post-
Rebate)</c:v>
                </c:pt>
                <c:pt idx="5">
                  <c:v>Japan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466</c:v>
                </c:pt>
                <c:pt idx="1">
                  <c:v>388</c:v>
                </c:pt>
                <c:pt idx="2">
                  <c:v>111</c:v>
                </c:pt>
                <c:pt idx="3">
                  <c:v>133</c:v>
                </c:pt>
                <c:pt idx="4">
                  <c:v>93</c:v>
                </c:pt>
                <c:pt idx="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6-414D-952A-565C4CF96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942476672"/>
        <c:axId val="1883102448"/>
      </c:barChart>
      <c:catAx>
        <c:axId val="194247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3102448"/>
        <c:crosses val="autoZero"/>
        <c:auto val="1"/>
        <c:lblAlgn val="ctr"/>
        <c:lblOffset val="100"/>
        <c:noMultiLvlLbl val="0"/>
      </c:catAx>
      <c:valAx>
        <c:axId val="1883102448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94247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561234925252971"/>
          <c:y val="5.0536850255090623E-2"/>
          <c:w val="0.63206084588529132"/>
          <c:h val="0.66668908001977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USA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1415</c:v>
                </c:pt>
                <c:pt idx="1">
                  <c:v>4242</c:v>
                </c:pt>
                <c:pt idx="2">
                  <c:v>3734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B1-F64F-9F35-01E34EDA3F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France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1219</c:v>
                </c:pt>
                <c:pt idx="1">
                  <c:v>4063</c:v>
                </c:pt>
                <c:pt idx="2">
                  <c:v>3142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B1-F64F-9F35-01E34EDA3F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Italy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Sheet1!$D$2:$D$4</c:f>
              <c:numCache>
                <c:formatCode>_("$"* #,##0_);_("$"* \(#,##0\);_("$"* "-"??_);_(@_)</c:formatCode>
                <c:ptCount val="3"/>
                <c:pt idx="0">
                  <c:v>901</c:v>
                </c:pt>
                <c:pt idx="1">
                  <c:v>3661</c:v>
                </c:pt>
                <c:pt idx="2">
                  <c:v>1437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B1-F64F-9F35-01E34EDA3F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UK 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68-4545-B862-24038D32C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Sheet1!$E$2:$E$4</c:f>
              <c:numCache>
                <c:formatCode>_("$"* #,##0_);_("$"* \(#,##0\);_("$"* "-"??_);_(@_)</c:formatCode>
                <c:ptCount val="3"/>
                <c:pt idx="0">
                  <c:v>510</c:v>
                </c:pt>
                <c:pt idx="1">
                  <c:v>3338</c:v>
                </c:pt>
                <c:pt idx="2">
                  <c:v>2695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B1-F64F-9F35-01E34EDA3F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Germany 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68-4545-B862-24038D32C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Sheet1!$F$2:$F$4</c:f>
              <c:numCache>
                <c:formatCode>_("$"* #,##0_);_("$"* \(#,##0\);_("$"* "-"??_);_(@_)</c:formatCode>
                <c:ptCount val="3"/>
                <c:pt idx="0">
                  <c:v>342</c:v>
                </c:pt>
                <c:pt idx="1">
                  <c:v>1368</c:v>
                </c:pt>
                <c:pt idx="2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B1-F64F-9F35-01E34EDA3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089984"/>
        <c:axId val="700893696"/>
      </c:barChart>
      <c:catAx>
        <c:axId val="76708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893696"/>
        <c:crosses val="autoZero"/>
        <c:auto val="1"/>
        <c:lblAlgn val="ctr"/>
        <c:lblOffset val="100"/>
        <c:noMultiLvlLbl val="0"/>
      </c:catAx>
      <c:valAx>
        <c:axId val="700893696"/>
        <c:scaling>
          <c:orientation val="minMax"/>
          <c:max val="45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08998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3950727267912987E-2"/>
          <c:y val="0.48831266151937885"/>
          <c:w val="0.15572735286865086"/>
          <c:h val="0.44677019617881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94020669291338"/>
          <c:y val="5.0517378935442551E-2"/>
          <c:w val="0.56111958661417327"/>
          <c:h val="0.860621307603647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AC-2749-BED7-89C30116A38E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8E-5545-8E27-DF81CFE70EDC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DAC-2749-BED7-89C30116A38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AC-2749-BED7-89C30116A38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DAC-2749-BED7-89C30116A38E}"/>
              </c:ext>
            </c:extLst>
          </c:dPt>
          <c:dLbls>
            <c:dLbl>
              <c:idx val="0"/>
              <c:layout>
                <c:manualLayout>
                  <c:x val="-0.21406249999999999"/>
                  <c:y val="6.79229211435851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390625000000006"/>
                      <c:h val="0.26960578963219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DAC-2749-BED7-89C30116A38E}"/>
                </c:ext>
              </c:extLst>
            </c:dLbl>
            <c:dLbl>
              <c:idx val="1"/>
              <c:layout>
                <c:manualLayout>
                  <c:x val="-4.89955093503937E-2"/>
                  <c:y val="-0.1643658418946734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8E-5545-8E27-DF81CFE70EDC}"/>
                </c:ext>
              </c:extLst>
            </c:dLbl>
            <c:dLbl>
              <c:idx val="2"/>
              <c:layout>
                <c:manualLayout>
                  <c:x val="8.892962598425197E-2"/>
                  <c:y val="-0.149759199336378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9.6906249999999999E-2"/>
                      <c:h val="0.15862406414004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DAC-2749-BED7-89C30116A38E}"/>
                </c:ext>
              </c:extLst>
            </c:dLbl>
            <c:dLbl>
              <c:idx val="3"/>
              <c:layout>
                <c:manualLayout>
                  <c:x val="-1.6335999015748032E-2"/>
                  <c:y val="-4.13237035711940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AC-2749-BED7-89C30116A38E}"/>
                </c:ext>
              </c:extLst>
            </c:dLbl>
            <c:dLbl>
              <c:idx val="4"/>
              <c:layout>
                <c:manualLayout>
                  <c:x val="0.24531249999999999"/>
                  <c:y val="0.212685237811648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39062500000003"/>
                      <c:h val="0.26960578963219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DAC-2749-BED7-89C30116A3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54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Sales/Admin</c:v>
                </c:pt>
                <c:pt idx="1">
                  <c:v>Other</c:v>
                </c:pt>
                <c:pt idx="2">
                  <c:v>Profit</c:v>
                </c:pt>
                <c:pt idx="3">
                  <c:v>R&amp;D</c:v>
                </c:pt>
                <c:pt idx="4">
                  <c:v>Manufacturing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2404</c:v>
                </c:pt>
                <c:pt idx="1">
                  <c:v>870</c:v>
                </c:pt>
                <c:pt idx="2">
                  <c:v>466</c:v>
                </c:pt>
                <c:pt idx="3">
                  <c:v>337</c:v>
                </c:pt>
                <c:pt idx="4">
                  <c:v>1923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C-2749-BED7-89C30116A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000000000001"/>
          <c:y val="3.1250000000000002E-3"/>
          <c:w val="0.66110137385901602"/>
          <c:h val="0.974968282621463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13-B241-B2BD-06C584E1A7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13-B241-B2BD-06C584E1A7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13-B241-B2BD-06C584E1A7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13-B241-B2BD-06C584E1A79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13-B241-B2BD-06C584E1A795}"/>
              </c:ext>
            </c:extLst>
          </c:dPt>
          <c:cat>
            <c:strRef>
              <c:f>Sheet1!$A$2:$A$6</c:f>
              <c:strCache>
                <c:ptCount val="5"/>
                <c:pt idx="0">
                  <c:v>Manufacturing</c:v>
                </c:pt>
                <c:pt idx="1">
                  <c:v>Profits_x000d_(After Taxes)</c:v>
                </c:pt>
                <c:pt idx="2">
                  <c:v>Taxes</c:v>
                </c:pt>
                <c:pt idx="3">
                  <c:v>R&amp;D</c:v>
                </c:pt>
                <c:pt idx="4">
                  <c:v>Marketing/_x000d_Admin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0.18</c:v>
                </c:pt>
                <c:pt idx="2">
                  <c:v>7.0000000000000007E-2</c:v>
                </c:pt>
                <c:pt idx="3">
                  <c:v>0.13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13-B241-B2BD-06C584E1A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Drug Companies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Sheet1!$A$2:$A$24</c:f>
              <c:numCache>
                <c:formatCode>General</c:formatCod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numCache>
            </c:numRef>
          </c:cat>
          <c:val>
            <c:numRef>
              <c:f>Sheet1!$B$2:$B$24</c:f>
              <c:numCache>
                <c:formatCode>0%</c:formatCode>
                <c:ptCount val="23"/>
                <c:pt idx="0">
                  <c:v>0.14000000000000001</c:v>
                </c:pt>
                <c:pt idx="1">
                  <c:v>0.17</c:v>
                </c:pt>
                <c:pt idx="2">
                  <c:v>0.16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0.17</c:v>
                </c:pt>
                <c:pt idx="8">
                  <c:v>0.14000000000000001</c:v>
                </c:pt>
                <c:pt idx="9">
                  <c:v>0.16</c:v>
                </c:pt>
                <c:pt idx="10">
                  <c:v>0.16</c:v>
                </c:pt>
                <c:pt idx="11">
                  <c:v>0.2</c:v>
                </c:pt>
                <c:pt idx="12">
                  <c:v>0.16</c:v>
                </c:pt>
                <c:pt idx="13">
                  <c:v>0.19</c:v>
                </c:pt>
                <c:pt idx="15">
                  <c:v>0.15</c:v>
                </c:pt>
                <c:pt idx="17">
                  <c:v>0.16</c:v>
                </c:pt>
                <c:pt idx="18">
                  <c:v>0.23</c:v>
                </c:pt>
                <c:pt idx="19">
                  <c:v>0.23</c:v>
                </c:pt>
                <c:pt idx="20">
                  <c:v>0.22</c:v>
                </c:pt>
                <c:pt idx="21">
                  <c:v>0.23</c:v>
                </c:pt>
                <c:pt idx="2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A-9047-8FB7-691A4812C2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Fortune 500 Median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3"/>
              <c:layout>
                <c:manualLayout>
                  <c:x val="-1.0495282287971501E-2"/>
                  <c:y val="7.9396650126761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A-9047-8FB7-691A4812C2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Sheet1!$A$2:$A$24</c:f>
              <c:numCache>
                <c:formatCode>General</c:formatCod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numCache>
            </c:numRef>
          </c:cat>
          <c:val>
            <c:numRef>
              <c:f>Sheet1!$C$2:$C$24</c:f>
              <c:numCache>
                <c:formatCode>0%</c:formatCode>
                <c:ptCount val="23"/>
                <c:pt idx="0">
                  <c:v>0.05</c:v>
                </c:pt>
                <c:pt idx="1">
                  <c:v>0.05</c:v>
                </c:pt>
                <c:pt idx="2">
                  <c:v>0.04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0.03</c:v>
                </c:pt>
                <c:pt idx="7">
                  <c:v>0.03</c:v>
                </c:pt>
                <c:pt idx="8">
                  <c:v>0.05</c:v>
                </c:pt>
                <c:pt idx="9">
                  <c:v>0.05</c:v>
                </c:pt>
                <c:pt idx="10">
                  <c:v>0.06</c:v>
                </c:pt>
                <c:pt idx="11">
                  <c:v>0.06</c:v>
                </c:pt>
                <c:pt idx="12">
                  <c:v>0.06</c:v>
                </c:pt>
                <c:pt idx="13">
                  <c:v>0.01</c:v>
                </c:pt>
                <c:pt idx="15">
                  <c:v>7.0000000000000007E-2</c:v>
                </c:pt>
                <c:pt idx="16">
                  <c:v>7.0000000000000007E-2</c:v>
                </c:pt>
                <c:pt idx="18">
                  <c:v>0.06</c:v>
                </c:pt>
                <c:pt idx="19">
                  <c:v>0.06</c:v>
                </c:pt>
                <c:pt idx="20">
                  <c:v>7.0000000000000007E-2</c:v>
                </c:pt>
                <c:pt idx="21">
                  <c:v>7.0000000000000007E-2</c:v>
                </c:pt>
                <c:pt idx="2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0A-9047-8FB7-691A4812C2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62"/>
        <c:axId val="-1908759312"/>
        <c:axId val="-1908756560"/>
      </c:barChart>
      <c:catAx>
        <c:axId val="-190875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8756560"/>
        <c:crosses val="autoZero"/>
        <c:auto val="1"/>
        <c:lblAlgn val="ctr"/>
        <c:lblOffset val="100"/>
        <c:tickLblSkip val="5"/>
        <c:noMultiLvlLbl val="0"/>
      </c:catAx>
      <c:valAx>
        <c:axId val="-1908756560"/>
        <c:scaling>
          <c:orientation val="minMax"/>
          <c:max val="0.2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-190875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Eli Lilly</c:v>
                </c:pt>
                <c:pt idx="1">
                  <c:v>Mallinckrodt</c:v>
                </c:pt>
                <c:pt idx="2">
                  <c:v>Novartis</c:v>
                </c:pt>
                <c:pt idx="3">
                  <c:v>Teva</c:v>
                </c:pt>
                <c:pt idx="4">
                  <c:v>AbbVie</c:v>
                </c:pt>
                <c:pt idx="5">
                  <c:v>J&amp;J</c:v>
                </c:pt>
                <c:pt idx="6">
                  <c:v>Pfizer</c:v>
                </c:pt>
                <c:pt idx="7">
                  <c:v>Merck</c:v>
                </c:pt>
                <c:pt idx="8">
                  <c:v>GlaxoSmithKline</c:v>
                </c:pt>
                <c:pt idx="9">
                  <c:v>Purdue</c:v>
                </c:pt>
              </c:strCache>
            </c:strRef>
          </c:cat>
          <c:val>
            <c:numRef>
              <c:f>Sheet1!$B$2:$B$11</c:f>
              <c:numCache>
                <c:formatCode>_("$"* #,##0.00_);_("$"* \(#,##0.00\);_("$"* "-"??_);_(@_)</c:formatCode>
                <c:ptCount val="10"/>
                <c:pt idx="0">
                  <c:v>1.64</c:v>
                </c:pt>
                <c:pt idx="1">
                  <c:v>1.76</c:v>
                </c:pt>
                <c:pt idx="2">
                  <c:v>2.5299999999999998</c:v>
                </c:pt>
                <c:pt idx="3">
                  <c:v>2.74</c:v>
                </c:pt>
                <c:pt idx="4">
                  <c:v>3.2</c:v>
                </c:pt>
                <c:pt idx="5">
                  <c:v>4.25</c:v>
                </c:pt>
                <c:pt idx="6">
                  <c:v>4.66</c:v>
                </c:pt>
                <c:pt idx="7">
                  <c:v>5.62</c:v>
                </c:pt>
                <c:pt idx="8">
                  <c:v>7.82</c:v>
                </c:pt>
                <c:pt idx="9">
                  <c:v>9.1199999999999992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6E-0D41-9EF8-0F40ED5B0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1473896895"/>
        <c:axId val="1921347071"/>
      </c:barChart>
      <c:catAx>
        <c:axId val="1473896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1347071"/>
        <c:crosses val="autoZero"/>
        <c:auto val="1"/>
        <c:lblAlgn val="ctr"/>
        <c:lblOffset val="100"/>
        <c:noMultiLvlLbl val="0"/>
      </c:catAx>
      <c:valAx>
        <c:axId val="1921347071"/>
        <c:scaling>
          <c:orientation val="minMax"/>
        </c:scaling>
        <c:delete val="1"/>
        <c:axPos val="b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473896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2D-5F46-B105-EA45B47F8F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R&amp;D Costs*</c:v>
                </c:pt>
                <c:pt idx="1">
                  <c:v>R&amp;D Cost_x000d_+ 7% for Risk</c:v>
                </c:pt>
                <c:pt idx="2">
                  <c:v>Revenue_x000d_From Drug**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720</c:v>
                </c:pt>
                <c:pt idx="1">
                  <c:v>906</c:v>
                </c:pt>
                <c:pt idx="2">
                  <c:v>6699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2D-5F46-B105-EA45B47F8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9672976"/>
        <c:axId val="-1909670096"/>
      </c:barChart>
      <c:catAx>
        <c:axId val="-190967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670096"/>
        <c:crosses val="autoZero"/>
        <c:auto val="1"/>
        <c:lblAlgn val="ctr"/>
        <c:lblOffset val="100"/>
        <c:noMultiLvlLbl val="0"/>
      </c:catAx>
      <c:valAx>
        <c:axId val="-1909670096"/>
        <c:scaling>
          <c:orientation val="minMax"/>
          <c:max val="7000"/>
          <c:min val="0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-190967297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9A-3F48-9A77-4EB7E6C591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CAN</c:v>
                </c:pt>
                <c:pt idx="2">
                  <c:v>JAP</c:v>
                </c:pt>
                <c:pt idx="3">
                  <c:v>DEN</c:v>
                </c:pt>
                <c:pt idx="4">
                  <c:v>UK</c:v>
                </c:pt>
                <c:pt idx="5">
                  <c:v>SWTZ</c:v>
                </c:pt>
                <c:pt idx="6">
                  <c:v>ASTLA</c:v>
                </c:pt>
                <c:pt idx="7">
                  <c:v>SWE</c:v>
                </c:pt>
                <c:pt idx="8">
                  <c:v>FRA</c:v>
                </c:pt>
                <c:pt idx="9">
                  <c:v>NETH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0.191</c:v>
                </c:pt>
                <c:pt idx="1">
                  <c:v>0.13900000000000001</c:v>
                </c:pt>
                <c:pt idx="2">
                  <c:v>0.13100000000000001</c:v>
                </c:pt>
                <c:pt idx="3">
                  <c:v>0.129</c:v>
                </c:pt>
                <c:pt idx="4">
                  <c:v>0.127</c:v>
                </c:pt>
                <c:pt idx="5">
                  <c:v>0.115</c:v>
                </c:pt>
                <c:pt idx="6">
                  <c:v>0.112</c:v>
                </c:pt>
                <c:pt idx="7">
                  <c:v>0.105</c:v>
                </c:pt>
                <c:pt idx="8">
                  <c:v>9.8000000000000004E-2</c:v>
                </c:pt>
                <c:pt idx="9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A-3F48-9A77-4EB7E6C59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294705375"/>
        <c:axId val="1294371503"/>
      </c:barChart>
      <c:catAx>
        <c:axId val="129470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371503"/>
        <c:crosses val="autoZero"/>
        <c:auto val="1"/>
        <c:lblAlgn val="ctr"/>
        <c:lblOffset val="100"/>
        <c:noMultiLvlLbl val="0"/>
      </c:catAx>
      <c:valAx>
        <c:axId val="1294371503"/>
        <c:scaling>
          <c:orientation val="minMax"/>
          <c:max val="0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705375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Buybacks and Dividends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_("$"* #,##0_);_("$"* \(#,##0\);_("$"* "-"??_);_(@_)</c:formatCode>
                <c:ptCount val="5"/>
                <c:pt idx="0">
                  <c:v>113</c:v>
                </c:pt>
                <c:pt idx="1">
                  <c:v>102</c:v>
                </c:pt>
                <c:pt idx="2">
                  <c:v>141</c:v>
                </c:pt>
                <c:pt idx="3">
                  <c:v>124</c:v>
                </c:pt>
                <c:pt idx="4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F-B849-95B7-D0773D95EB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Research and Development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_("$"* #,##0_);_("$"* \(#,##0\);_("$"* "-"??_);_(@_)</c:formatCode>
                <c:ptCount val="5"/>
                <c:pt idx="0">
                  <c:v>99</c:v>
                </c:pt>
                <c:pt idx="1">
                  <c:v>86</c:v>
                </c:pt>
                <c:pt idx="2">
                  <c:v>105</c:v>
                </c:pt>
                <c:pt idx="3">
                  <c:v>108</c:v>
                </c:pt>
                <c:pt idx="4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F-B849-95B7-D0773D95E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13"/>
        <c:axId val="936837696"/>
        <c:axId val="936839424"/>
      </c:barChart>
      <c:catAx>
        <c:axId val="93683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6839424"/>
        <c:crosses val="autoZero"/>
        <c:auto val="1"/>
        <c:lblAlgn val="ctr"/>
        <c:lblOffset val="100"/>
        <c:noMultiLvlLbl val="0"/>
      </c:catAx>
      <c:valAx>
        <c:axId val="936839424"/>
        <c:scaling>
          <c:orientation val="minMax"/>
          <c:max val="143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93683769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Cost*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4143402069524955E-3"/>
                  <c:y val="8.71001707094090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1A-4B4A-82A9-E26A3D62D7B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61A-4B4A-82A9-E26A3D62D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Moderna</c:v>
                </c:pt>
                <c:pt idx="1">
                  <c:v>Pfizer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2.85</c:v>
                </c:pt>
                <c:pt idx="1">
                  <c:v>1.18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1A-4B4A-82A9-E26A3D62D7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Price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Moderna</c:v>
                </c:pt>
                <c:pt idx="1">
                  <c:v>Pfizer</c:v>
                </c:pt>
              </c:strCache>
            </c:strRef>
          </c:cat>
          <c:val>
            <c:numRef>
              <c:f>Sheet1!$C$2:$C$3</c:f>
              <c:numCache>
                <c:formatCode>_("$"* #,##0.00_);_("$"* \(#,##0.00\);_("$"* "-"??_);_(@_)</c:formatCode>
                <c:ptCount val="2"/>
                <c:pt idx="0">
                  <c:v>25.5</c:v>
                </c:pt>
                <c:pt idx="1">
                  <c:v>25.15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1A-4B4A-82A9-E26A3D62D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3"/>
        <c:axId val="1265156192"/>
        <c:axId val="1265157920"/>
      </c:barChart>
      <c:catAx>
        <c:axId val="126515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157920"/>
        <c:crosses val="autoZero"/>
        <c:auto val="1"/>
        <c:lblAlgn val="ctr"/>
        <c:lblOffset val="100"/>
        <c:noMultiLvlLbl val="0"/>
      </c:catAx>
      <c:valAx>
        <c:axId val="1265157920"/>
        <c:scaling>
          <c:orientation val="minMax"/>
          <c:max val="26"/>
          <c:min val="0"/>
        </c:scaling>
        <c:delete val="1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26515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Anthem
(Elevance)</c:v>
                </c:pt>
                <c:pt idx="1">
                  <c:v>Centene</c:v>
                </c:pt>
                <c:pt idx="2">
                  <c:v>Humana</c:v>
                </c:pt>
                <c:pt idx="3">
                  <c:v>CVS/
Aetna</c:v>
                </c:pt>
                <c:pt idx="4">
                  <c:v>Cigna</c:v>
                </c:pt>
                <c:pt idx="5">
                  <c:v>United
HealthCare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0.13</c:v>
                </c:pt>
                <c:pt idx="1">
                  <c:v>0.13300000000000001</c:v>
                </c:pt>
                <c:pt idx="2">
                  <c:v>0.14199999999999999</c:v>
                </c:pt>
                <c:pt idx="3">
                  <c:v>0.17100000000000001</c:v>
                </c:pt>
                <c:pt idx="4">
                  <c:v>0.185</c:v>
                </c:pt>
                <c:pt idx="5">
                  <c:v>0.185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8-8A41-ABB5-E9C2026BF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-27"/>
        <c:axId val="698654864"/>
        <c:axId val="699301392"/>
      </c:barChart>
      <c:catAx>
        <c:axId val="69865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301392"/>
        <c:crosses val="autoZero"/>
        <c:auto val="1"/>
        <c:lblAlgn val="ctr"/>
        <c:lblOffset val="100"/>
        <c:noMultiLvlLbl val="0"/>
      </c:catAx>
      <c:valAx>
        <c:axId val="699301392"/>
        <c:scaling>
          <c:orientation val="minMax"/>
          <c:max val="0.19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69865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77612983483958"/>
          <c:y val="3.4303691692103566E-2"/>
          <c:w val="0.76454978981167243"/>
          <c:h val="0.75769226768437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2018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-1.6898578590828765E-16"/>
                  <c:y val="0.163378262470968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C9-AE49-8C04-540AA0470E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Employer/Group
Plans</c:v>
                </c:pt>
                <c:pt idx="1">
                  <c:v>Medicare
Advantage</c:v>
                </c:pt>
                <c:pt idx="2">
                  <c:v>Medicaid
Managed Care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936</c:v>
                </c:pt>
                <c:pt idx="1">
                  <c:v>1668</c:v>
                </c:pt>
                <c:pt idx="2">
                  <c:v>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C9-AE49-8C04-540AA0470E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2019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0.155955959839165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C9-AE49-8C04-540AA0470E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Employer/Group
Plans</c:v>
                </c:pt>
                <c:pt idx="1">
                  <c:v>Medicare
Advantage</c:v>
                </c:pt>
                <c:pt idx="2">
                  <c:v>Medicaid
Managed Care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888</c:v>
                </c:pt>
                <c:pt idx="1">
                  <c:v>1776</c:v>
                </c:pt>
                <c:pt idx="2">
                  <c:v>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C9-AE49-8C04-540AA0470E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2020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Employer/Group
Plans</c:v>
                </c:pt>
                <c:pt idx="1">
                  <c:v>Medicare
Advantage</c:v>
                </c:pt>
                <c:pt idx="2">
                  <c:v>Medicaid
Managed Care</c:v>
                </c:pt>
              </c:strCache>
            </c:strRef>
          </c:cat>
          <c:val>
            <c:numRef>
              <c:f>Sheet1!$D$2:$D$4</c:f>
              <c:numCache>
                <c:formatCode>_("$"* #,##0_);_("$"* \(#,##0\);_("$"* "-"??_);_(@_)</c:formatCode>
                <c:ptCount val="3"/>
                <c:pt idx="0">
                  <c:v>1104</c:v>
                </c:pt>
                <c:pt idx="1">
                  <c:v>2400</c:v>
                </c:pt>
                <c:pt idx="2">
                  <c:v>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C9-AE49-8C04-540AA0470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12"/>
        <c:axId val="1123284640"/>
        <c:axId val="1123286368"/>
      </c:barChart>
      <c:catAx>
        <c:axId val="112328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286368"/>
        <c:crosses val="autoZero"/>
        <c:auto val="1"/>
        <c:lblAlgn val="ctr"/>
        <c:lblOffset val="100"/>
        <c:noMultiLvlLbl val="0"/>
      </c:catAx>
      <c:valAx>
        <c:axId val="1123286368"/>
        <c:scaling>
          <c:orientation val="minMax"/>
          <c:max val="245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12328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530507790612943E-2"/>
          <c:y val="0.41834998175437638"/>
          <c:w val="0.1116114716666715"/>
          <c:h val="0.35705566143828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55628132791162"/>
          <c:y val="9.4001797136720064E-2"/>
          <c:w val="0.78765404029884156"/>
          <c:h val="0.69677684861565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 Q2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Centene</c:v>
                </c:pt>
                <c:pt idx="1">
                  <c:v>Anthem</c:v>
                </c:pt>
                <c:pt idx="2">
                  <c:v>Humana</c:v>
                </c:pt>
                <c:pt idx="3">
                  <c:v>Cigna</c:v>
                </c:pt>
                <c:pt idx="4">
                  <c:v>Aetna</c:v>
                </c:pt>
                <c:pt idx="5">
                  <c:v>United
Healthcare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0.13300000000000001</c:v>
                </c:pt>
                <c:pt idx="1">
                  <c:v>0.13300000000000001</c:v>
                </c:pt>
                <c:pt idx="2">
                  <c:v>0.156</c:v>
                </c:pt>
                <c:pt idx="3">
                  <c:v>0.184</c:v>
                </c:pt>
                <c:pt idx="4">
                  <c:v>0.16</c:v>
                </c:pt>
                <c:pt idx="5">
                  <c:v>0.16900000000000001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BD-BE4C-A16E-E69BE7199C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 Q2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Centene</c:v>
                </c:pt>
                <c:pt idx="1">
                  <c:v>Anthem</c:v>
                </c:pt>
                <c:pt idx="2">
                  <c:v>Humana</c:v>
                </c:pt>
                <c:pt idx="3">
                  <c:v>Cigna</c:v>
                </c:pt>
                <c:pt idx="4">
                  <c:v>Aetna</c:v>
                </c:pt>
                <c:pt idx="5">
                  <c:v>United
Healthcare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0.17899999999999999</c:v>
                </c:pt>
                <c:pt idx="1">
                  <c:v>0.221</c:v>
                </c:pt>
                <c:pt idx="2">
                  <c:v>0.23599999999999999</c:v>
                </c:pt>
                <c:pt idx="3">
                  <c:v>0.29499999999999998</c:v>
                </c:pt>
                <c:pt idx="4">
                  <c:v>0.29699999999999999</c:v>
                </c:pt>
                <c:pt idx="5">
                  <c:v>0.29799999999999999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BD-BE4C-A16E-E69BE7199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8"/>
        <c:axId val="935708224"/>
        <c:axId val="1035327984"/>
      </c:barChart>
      <c:catAx>
        <c:axId val="93570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327984"/>
        <c:crosses val="autoZero"/>
        <c:auto val="1"/>
        <c:lblAlgn val="ctr"/>
        <c:lblOffset val="100"/>
        <c:noMultiLvlLbl val="0"/>
      </c:catAx>
      <c:valAx>
        <c:axId val="1035327984"/>
        <c:scaling>
          <c:orientation val="minMax"/>
          <c:max val="0.29799999999999999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93570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488338785499352"/>
          <c:y val="0.90837077015704115"/>
          <c:w val="0.35162204532945346"/>
          <c:h val="7.551463604809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Sheet1!$B$2:$B$13</c:f>
              <c:numCache>
                <c:formatCode>_("$"* #,##0_);_("$"* \(#,##0\);_("$"* "-"??_);_(@_)</c:formatCode>
                <c:ptCount val="12"/>
                <c:pt idx="0">
                  <c:v>18</c:v>
                </c:pt>
                <c:pt idx="1">
                  <c:v>22</c:v>
                </c:pt>
                <c:pt idx="2">
                  <c:v>23</c:v>
                </c:pt>
                <c:pt idx="3">
                  <c:v>29</c:v>
                </c:pt>
                <c:pt idx="4">
                  <c:v>37</c:v>
                </c:pt>
                <c:pt idx="5">
                  <c:v>42</c:v>
                </c:pt>
                <c:pt idx="6">
                  <c:v>47</c:v>
                </c:pt>
                <c:pt idx="7">
                  <c:v>53</c:v>
                </c:pt>
                <c:pt idx="8">
                  <c:v>59</c:v>
                </c:pt>
                <c:pt idx="9">
                  <c:v>65</c:v>
                </c:pt>
                <c:pt idx="10">
                  <c:v>80</c:v>
                </c:pt>
                <c:pt idx="1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40-634B-B2AD-5EF8D18C6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183493424"/>
        <c:axId val="183198960"/>
      </c:barChart>
      <c:catAx>
        <c:axId val="18349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198960"/>
        <c:crosses val="autoZero"/>
        <c:auto val="1"/>
        <c:lblAlgn val="ctr"/>
        <c:lblOffset val="100"/>
        <c:noMultiLvlLbl val="0"/>
      </c:catAx>
      <c:valAx>
        <c:axId val="183198960"/>
        <c:scaling>
          <c:orientation val="minMax"/>
          <c:max val="92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834934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58156988188972"/>
          <c:y val="5.0757212385851805E-2"/>
          <c:w val="0.49852448326771648"/>
          <c:h val="0.936649588020522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089-F44C-B198-D4FF77656333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089-F44C-B198-D4FF7765633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89-F44C-B198-D4FF77656333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89-F44C-B198-D4FF77656333}"/>
              </c:ext>
            </c:extLst>
          </c:dPt>
          <c:dLbls>
            <c:dLbl>
              <c:idx val="3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89-F44C-B198-D4FF776563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Private Payers</c:v>
                </c:pt>
                <c:pt idx="1">
                  <c:v>Medicare</c:v>
                </c:pt>
                <c:pt idx="2">
                  <c:v>Medicaid</c:v>
                </c:pt>
                <c:pt idx="3">
                  <c:v>Govt. Worker Benefits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0.38700000000000001</c:v>
                </c:pt>
                <c:pt idx="1">
                  <c:v>0.245</c:v>
                </c:pt>
                <c:pt idx="2">
                  <c:v>0.27100000000000002</c:v>
                </c:pt>
                <c:pt idx="3">
                  <c:v>9.7000000000000003E-2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9-F44C-B198-D4FF77656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17790354330708"/>
          <c:y val="1.6347931594179847E-2"/>
          <c:w val="0.52776919291338587"/>
          <c:h val="0.941459818547055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07-1A4E-B725-02F7C3F528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45-2849-8802-A1D88BB278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45-2849-8802-A1D88BB27820}"/>
              </c:ext>
            </c:extLst>
          </c:dPt>
          <c:dLbls>
            <c:dLbl>
              <c:idx val="0"/>
              <c:layout>
                <c:manualLayout>
                  <c:x val="0.19041055610236221"/>
                  <c:y val="-0.285818784521171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07-1A4E-B725-02F7C3F52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Private Employers</c:v>
                </c:pt>
                <c:pt idx="1">
                  <c:v>State/Local Government</c:v>
                </c:pt>
                <c:pt idx="2">
                  <c:v>Federal Government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0.72</c:v>
                </c:pt>
                <c:pt idx="1">
                  <c:v>0.24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7-1A4E-B725-02F7C3F52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4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Hospital Ownership*</c:v>
                </c:pt>
                <c:pt idx="1">
                  <c:v>Insurance Plans**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624</c:v>
                </c:pt>
                <c:pt idx="1">
                  <c:v>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BC-0B44-AFF3-57CF59597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-27"/>
        <c:axId val="1196938624"/>
        <c:axId val="173239248"/>
      </c:barChart>
      <c:catAx>
        <c:axId val="119693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239248"/>
        <c:crosses val="autoZero"/>
        <c:auto val="1"/>
        <c:lblAlgn val="ctr"/>
        <c:lblOffset val="100"/>
        <c:noMultiLvlLbl val="0"/>
      </c:catAx>
      <c:valAx>
        <c:axId val="173239248"/>
        <c:scaling>
          <c:orientation val="minMax"/>
          <c:max val="63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19693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</a:rPr>
              <a:t>Advantage Plans</a:t>
            </a:r>
          </a:p>
        </c:rich>
      </c:tx>
      <c:layout>
        <c:manualLayout>
          <c:xMode val="edge"/>
          <c:yMode val="edge"/>
          <c:x val="0.106050106609808"/>
          <c:y val="2.45700186282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73723620368301E-2"/>
          <c:y val="0.233806459351492"/>
          <c:w val="0.62645367911859795"/>
          <c:h val="0.726404554895923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10-3545-B77B-FB4DE88ADB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10-3545-B77B-FB4DE88ADB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0-3545-B77B-FB4DE88ADB4F}"/>
              </c:ext>
            </c:extLst>
          </c:dPt>
          <c:cat>
            <c:strRef>
              <c:f>Sheet1!$A$2:$A$4</c:f>
              <c:strCache>
                <c:ptCount val="3"/>
                <c:pt idx="0">
                  <c:v>Medical Services</c:v>
                </c:pt>
                <c:pt idx="1">
                  <c:v>Profit</c:v>
                </c:pt>
                <c:pt idx="2">
                  <c:v>Overhead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0.86299999999999999</c:v>
                </c:pt>
                <c:pt idx="1">
                  <c:v>4.4999999999999998E-2</c:v>
                </c:pt>
                <c:pt idx="2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10-3545-B77B-FB4DE88AD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DE8-D34E-B6DF-5C7E3929D8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UK</c:v>
                </c:pt>
                <c:pt idx="2">
                  <c:v>CAN</c:v>
                </c:pt>
                <c:pt idx="3">
                  <c:v>SWTZ</c:v>
                </c:pt>
                <c:pt idx="4">
                  <c:v>JAP</c:v>
                </c:pt>
                <c:pt idx="5">
                  <c:v>ASTLA</c:v>
                </c:pt>
                <c:pt idx="6">
                  <c:v>FRA</c:v>
                </c:pt>
                <c:pt idx="7">
                  <c:v>SWE</c:v>
                </c:pt>
                <c:pt idx="8">
                  <c:v>DEN</c:v>
                </c:pt>
                <c:pt idx="9">
                  <c:v>NET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0.107</c:v>
                </c:pt>
                <c:pt idx="1">
                  <c:v>6.8000000000000005E-2</c:v>
                </c:pt>
                <c:pt idx="2">
                  <c:v>0.09</c:v>
                </c:pt>
                <c:pt idx="3">
                  <c:v>0.1</c:v>
                </c:pt>
                <c:pt idx="4">
                  <c:v>0.1</c:v>
                </c:pt>
                <c:pt idx="5">
                  <c:v>5.6000000000000001E-2</c:v>
                </c:pt>
                <c:pt idx="6">
                  <c:v>8.4000000000000005E-2</c:v>
                </c:pt>
                <c:pt idx="7">
                  <c:v>7.3999999999999996E-2</c:v>
                </c:pt>
                <c:pt idx="8">
                  <c:v>6.7000000000000004E-2</c:v>
                </c:pt>
                <c:pt idx="9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A-3F48-9A77-4EB7E6C59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294705375"/>
        <c:axId val="1294371503"/>
      </c:barChart>
      <c:catAx>
        <c:axId val="129470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371503"/>
        <c:crosses val="autoZero"/>
        <c:auto val="1"/>
        <c:lblAlgn val="ctr"/>
        <c:lblOffset val="100"/>
        <c:noMultiLvlLbl val="0"/>
      </c:catAx>
      <c:valAx>
        <c:axId val="1294371503"/>
        <c:scaling>
          <c:orientation val="minMax"/>
          <c:max val="0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705375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bg1"/>
                </a:solidFill>
              </a:rPr>
              <a:t>Traditional</a:t>
            </a:r>
            <a:r>
              <a:rPr lang="en-US" sz="2800" b="1" baseline="0">
                <a:solidFill>
                  <a:schemeClr val="bg1"/>
                </a:solidFill>
              </a:rPr>
              <a:t>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</a:t>
            </a:r>
          </a:p>
        </c:rich>
      </c:tx>
      <c:layout>
        <c:manualLayout>
          <c:xMode val="edge"/>
          <c:yMode val="edge"/>
          <c:x val="0.200499681010023"/>
          <c:y val="2.1498766299704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73723620368301E-2"/>
          <c:y val="0.233806459351492"/>
          <c:w val="0.62645367911859795"/>
          <c:h val="0.726404554895923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2F-1340-96F7-DB8B79AD6D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2F-1340-96F7-DB8B79AD6D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2F-1340-96F7-DB8B79AD6D02}"/>
              </c:ext>
            </c:extLst>
          </c:dPt>
          <c:cat>
            <c:strRef>
              <c:f>Sheet1!$A$2:$A$4</c:f>
              <c:strCache>
                <c:ptCount val="3"/>
                <c:pt idx="0">
                  <c:v>Medical Services</c:v>
                </c:pt>
                <c:pt idx="1">
                  <c:v>Profit</c:v>
                </c:pt>
                <c:pt idx="2">
                  <c:v>Overhead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0.97799999999999998</c:v>
                </c:pt>
                <c:pt idx="1">
                  <c:v>0</c:v>
                </c:pt>
                <c:pt idx="2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2F-1340-96F7-DB8B79AD6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Sheet1!$A$2:$A$39</c:f>
              <c:numCache>
                <c:formatCode>General</c:formatCode>
                <c:ptCount val="38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</c:numCache>
            </c:num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0.441</c:v>
                </c:pt>
                <c:pt idx="1">
                  <c:v>0.81399999999999995</c:v>
                </c:pt>
                <c:pt idx="2">
                  <c:v>1.0129999999999999</c:v>
                </c:pt>
                <c:pt idx="3">
                  <c:v>1.069</c:v>
                </c:pt>
                <c:pt idx="4">
                  <c:v>1.1339999999999999</c:v>
                </c:pt>
                <c:pt idx="5">
                  <c:v>1.264</c:v>
                </c:pt>
                <c:pt idx="6">
                  <c:v>1.389</c:v>
                </c:pt>
                <c:pt idx="7">
                  <c:v>1.5660000000000001</c:v>
                </c:pt>
                <c:pt idx="8">
                  <c:v>1.8149999999999999</c:v>
                </c:pt>
                <c:pt idx="9">
                  <c:v>2.2679999999999998</c:v>
                </c:pt>
                <c:pt idx="10">
                  <c:v>3.089</c:v>
                </c:pt>
                <c:pt idx="11">
                  <c:v>3.9609999999999999</c:v>
                </c:pt>
                <c:pt idx="12">
                  <c:v>5.0490000000000004</c:v>
                </c:pt>
                <c:pt idx="13">
                  <c:v>5.976</c:v>
                </c:pt>
                <c:pt idx="14">
                  <c:v>6.2190000000000003</c:v>
                </c:pt>
                <c:pt idx="15">
                  <c:v>6.3</c:v>
                </c:pt>
                <c:pt idx="16">
                  <c:v>5.5</c:v>
                </c:pt>
                <c:pt idx="17">
                  <c:v>4.9000000000000004</c:v>
                </c:pt>
                <c:pt idx="18">
                  <c:v>4.5999999999999996</c:v>
                </c:pt>
                <c:pt idx="19">
                  <c:v>4.7</c:v>
                </c:pt>
                <c:pt idx="20">
                  <c:v>5.2</c:v>
                </c:pt>
                <c:pt idx="21">
                  <c:v>7.3</c:v>
                </c:pt>
                <c:pt idx="22">
                  <c:v>8.6</c:v>
                </c:pt>
                <c:pt idx="23">
                  <c:v>9.8000000000000007</c:v>
                </c:pt>
                <c:pt idx="24">
                  <c:v>10</c:v>
                </c:pt>
                <c:pt idx="25">
                  <c:v>11.4</c:v>
                </c:pt>
                <c:pt idx="26">
                  <c:v>12.2</c:v>
                </c:pt>
                <c:pt idx="27">
                  <c:v>13.657999999999999</c:v>
                </c:pt>
                <c:pt idx="28">
                  <c:v>14.388</c:v>
                </c:pt>
                <c:pt idx="29">
                  <c:v>15.7</c:v>
                </c:pt>
                <c:pt idx="30">
                  <c:v>16.8</c:v>
                </c:pt>
                <c:pt idx="31">
                  <c:v>17.600000000000001</c:v>
                </c:pt>
                <c:pt idx="32">
                  <c:v>18.7</c:v>
                </c:pt>
                <c:pt idx="33">
                  <c:v>20.399999999999999</c:v>
                </c:pt>
                <c:pt idx="34">
                  <c:v>22</c:v>
                </c:pt>
                <c:pt idx="35">
                  <c:v>24.5</c:v>
                </c:pt>
                <c:pt idx="36">
                  <c:v>27</c:v>
                </c:pt>
                <c:pt idx="3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5-9A49-A147-AF0675C83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-1907336144"/>
        <c:axId val="-1907333392"/>
      </c:barChart>
      <c:catAx>
        <c:axId val="-190733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7333392"/>
        <c:crosses val="autoZero"/>
        <c:auto val="1"/>
        <c:lblAlgn val="ctr"/>
        <c:lblOffset val="100"/>
        <c:tickLblSkip val="5"/>
        <c:noMultiLvlLbl val="0"/>
      </c:catAx>
      <c:valAx>
        <c:axId val="-1907333392"/>
        <c:scaling>
          <c:orientation val="minMax"/>
          <c:max val="29.5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73361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</a:rPr>
              <a:t>Advantage Plans</a:t>
            </a:r>
          </a:p>
        </c:rich>
      </c:tx>
      <c:layout>
        <c:manualLayout>
          <c:xMode val="edge"/>
          <c:yMode val="edge"/>
          <c:x val="0.159973796265968"/>
          <c:y val="2.2573358415830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93217720533004E-2"/>
          <c:y val="0.218765061530243"/>
          <c:w val="0.826257121561082"/>
          <c:h val="0.774742746342852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93-1C43-9116-ABE75F0C32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93-1C43-9116-ABE75F0C32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93-1C43-9116-ABE75F0C32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93-1C43-9116-ABE75F0C328E}"/>
              </c:ext>
            </c:extLst>
          </c:dPt>
          <c:cat>
            <c:strRef>
              <c:f>Sheet1!$A$2:$A$5</c:f>
              <c:strCache>
                <c:ptCount val="4"/>
                <c:pt idx="0">
                  <c:v>Broad</c:v>
                </c:pt>
                <c:pt idx="1">
                  <c:v>Narrow</c:v>
                </c:pt>
                <c:pt idx="2">
                  <c:v>Medium_x000d_Small</c:v>
                </c:pt>
                <c:pt idx="3">
                  <c:v>Medium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0.23</c:v>
                </c:pt>
                <c:pt idx="1">
                  <c:v>0.16</c:v>
                </c:pt>
                <c:pt idx="2">
                  <c:v>0.31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93-1C43-9116-ABE75F0C3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48196513555154E-2"/>
          <c:y val="0.101434409862784"/>
          <c:w val="0.96790360697288969"/>
          <c:h val="0.75165971478318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339-764A-A337-91439B4907E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39-764A-A337-91439B4907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</c:v>
                </c:pt>
                <c:pt idx="1">
                  <c:v>1E-3</c:v>
                </c:pt>
                <c:pt idx="2">
                  <c:v>1E-3</c:v>
                </c:pt>
                <c:pt idx="3">
                  <c:v>8.9999999999999993E-3</c:v>
                </c:pt>
                <c:pt idx="4">
                  <c:v>1.6E-2</c:v>
                </c:pt>
                <c:pt idx="5">
                  <c:v>2.7E-2</c:v>
                </c:pt>
                <c:pt idx="6">
                  <c:v>4.5999999999999999E-2</c:v>
                </c:pt>
                <c:pt idx="7">
                  <c:v>8.3000000000000004E-2</c:v>
                </c:pt>
                <c:pt idx="8">
                  <c:v>0.16600000000000001</c:v>
                </c:pt>
                <c:pt idx="9">
                  <c:v>0.64900000000000002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9-764A-A337-91439B490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781464976"/>
        <c:axId val="697204720"/>
      </c:barChart>
      <c:catAx>
        <c:axId val="78146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7204720"/>
        <c:crosses val="autoZero"/>
        <c:auto val="1"/>
        <c:lblAlgn val="ctr"/>
        <c:lblOffset val="100"/>
        <c:noMultiLvlLbl val="0"/>
      </c:catAx>
      <c:valAx>
        <c:axId val="697204720"/>
        <c:scaling>
          <c:orientation val="minMax"/>
          <c:max val="0.65000000000000013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7814649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Remained in 
Public Medicare</c:v>
                </c:pt>
                <c:pt idx="1">
                  <c:v>Switched to
Medicare Advantage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9362</c:v>
                </c:pt>
                <c:pt idx="1">
                  <c:v>8109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3-F545-8AD5-FA7ABD9C4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27"/>
        <c:axId val="1460432575"/>
        <c:axId val="1460092975"/>
      </c:barChart>
      <c:catAx>
        <c:axId val="146043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092975"/>
        <c:crosses val="autoZero"/>
        <c:auto val="1"/>
        <c:lblAlgn val="ctr"/>
        <c:lblOffset val="100"/>
        <c:noMultiLvlLbl val="0"/>
      </c:catAx>
      <c:valAx>
        <c:axId val="1460092975"/>
        <c:scaling>
          <c:orientation val="minMax"/>
          <c:max val="950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460432575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7659944988754"/>
          <c:y val="5.255455415169151E-2"/>
          <c:w val="0.73719298884325624"/>
          <c:h val="0.73217781545064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User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Hospital
Stay</c:v>
                </c:pt>
                <c:pt idx="1">
                  <c:v>NH/Rehab
Stay</c:v>
                </c:pt>
                <c:pt idx="2">
                  <c:v>Home Care
Use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8.5000000000000006E-2</c:v>
                </c:pt>
                <c:pt idx="1">
                  <c:v>8.3000000000000004E-2</c:v>
                </c:pt>
                <c:pt idx="2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8-994D-A224-BC3A90799F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Non-User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Hospital
Stay</c:v>
                </c:pt>
                <c:pt idx="1">
                  <c:v>NH/Rehab
Stay</c:v>
                </c:pt>
                <c:pt idx="2">
                  <c:v>Home Care
Use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4.1000000000000002E-2</c:v>
                </c:pt>
                <c:pt idx="1">
                  <c:v>4.4999999999999998E-2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58-994D-A224-BC3A90799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7"/>
        <c:axId val="2034626048"/>
        <c:axId val="2034619600"/>
      </c:barChart>
      <c:catAx>
        <c:axId val="203462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4619600"/>
        <c:crosses val="autoZero"/>
        <c:auto val="1"/>
        <c:lblAlgn val="ctr"/>
        <c:lblOffset val="100"/>
        <c:noMultiLvlLbl val="0"/>
      </c:catAx>
      <c:valAx>
        <c:axId val="2034619600"/>
        <c:scaling>
          <c:orientation val="minMax"/>
          <c:max val="8.5999999999999993E-2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203462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855469688971285E-3"/>
          <c:y val="0.49075859246859854"/>
          <c:w val="0.18404832550825659"/>
          <c:h val="0.2297854257702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Switched OUT of MA</c:v>
                </c:pt>
                <c:pt idx="1">
                  <c:v>Switched INTO MA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0.36</c:v>
                </c:pt>
                <c:pt idx="1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D-BC4D-9B11-BC2F48E97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27"/>
        <c:axId val="1068694255"/>
        <c:axId val="695144896"/>
      </c:barChart>
      <c:catAx>
        <c:axId val="106869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144896"/>
        <c:crosses val="autoZero"/>
        <c:auto val="1"/>
        <c:lblAlgn val="ctr"/>
        <c:lblOffset val="100"/>
        <c:noMultiLvlLbl val="0"/>
      </c:catAx>
      <c:valAx>
        <c:axId val="695144896"/>
        <c:scaling>
          <c:orientation val="minMax"/>
          <c:max val="0.37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106869425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58239124860145"/>
          <c:y val="5.4934708863246549E-2"/>
          <c:w val="0.65085667880020726"/>
          <c:h val="0.80241328788970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Last year of life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Sheet1!$B$2:$B$3</c:f>
              <c:numCache>
                <c:formatCode>0.0%</c:formatCode>
                <c:ptCount val="2"/>
                <c:pt idx="0">
                  <c:v>4.4999999999999998E-2</c:v>
                </c:pt>
                <c:pt idx="1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6-6C4A-8730-5928AB4EFD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Sheet1!$C$2:$C$3</c:f>
              <c:numCache>
                <c:formatCode>0.0%</c:formatCode>
                <c:ptCount val="2"/>
                <c:pt idx="0">
                  <c:v>0.02</c:v>
                </c:pt>
                <c:pt idx="1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A6-6C4A-8730-5928AB4EF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9"/>
        <c:axId val="537462688"/>
        <c:axId val="537464416"/>
      </c:barChart>
      <c:catAx>
        <c:axId val="53746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64416"/>
        <c:crosses val="autoZero"/>
        <c:auto val="1"/>
        <c:lblAlgn val="ctr"/>
        <c:lblOffset val="100"/>
        <c:noMultiLvlLbl val="0"/>
      </c:catAx>
      <c:valAx>
        <c:axId val="537464416"/>
        <c:scaling>
          <c:orientation val="minMax"/>
          <c:max val="4.5999999999999999E-2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53746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954483023146281E-3"/>
          <c:y val="0.53718452566450969"/>
          <c:w val="0.24675875917658241"/>
          <c:h val="0.27186363527399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Coinsurance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0.0%</c:formatCode>
                <c:ptCount val="11"/>
                <c:pt idx="0">
                  <c:v>0.45800000000000002</c:v>
                </c:pt>
                <c:pt idx="1">
                  <c:v>0.621</c:v>
                </c:pt>
                <c:pt idx="2">
                  <c:v>0.66400000000000003</c:v>
                </c:pt>
                <c:pt idx="3">
                  <c:v>0.73899999999999999</c:v>
                </c:pt>
                <c:pt idx="4">
                  <c:v>0.76100000000000001</c:v>
                </c:pt>
                <c:pt idx="5">
                  <c:v>0.79700000000000004</c:v>
                </c:pt>
                <c:pt idx="6">
                  <c:v>0.81899999999999995</c:v>
                </c:pt>
                <c:pt idx="7">
                  <c:v>0.84799999999999998</c:v>
                </c:pt>
                <c:pt idx="8">
                  <c:v>0.86399999999999999</c:v>
                </c:pt>
                <c:pt idx="9">
                  <c:v>0.89300000000000002</c:v>
                </c:pt>
                <c:pt idx="1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1348-93A5-B64C26EE0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590973712"/>
        <c:axId val="593755040"/>
      </c:barChart>
      <c:catAx>
        <c:axId val="59097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755040"/>
        <c:crosses val="autoZero"/>
        <c:auto val="1"/>
        <c:lblAlgn val="ctr"/>
        <c:lblOffset val="100"/>
        <c:noMultiLvlLbl val="0"/>
      </c:catAx>
      <c:valAx>
        <c:axId val="59375504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5909737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00856299212598"/>
          <c:y val="3.3365972329176451E-2"/>
          <c:w val="0.61324143700787404"/>
          <c:h val="0.8172093321297001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Tier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CA-1E43-AF49-9329819190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2015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CA-1E43-AF49-9329819190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Tier 2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2015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0.22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CA-1E43-AF49-9329819190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Tiers 3-6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F93-644B-B060-75343CCCA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2015</c:v>
                </c:pt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>
                  <c:v>0.06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CA-1E43-AF49-932981919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185860351"/>
        <c:axId val="1229412735"/>
      </c:barChart>
      <c:catAx>
        <c:axId val="118586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412735"/>
        <c:crosses val="autoZero"/>
        <c:auto val="1"/>
        <c:lblAlgn val="ctr"/>
        <c:lblOffset val="100"/>
        <c:noMultiLvlLbl val="0"/>
      </c:catAx>
      <c:valAx>
        <c:axId val="122941273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85860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4999999999999999E-2"/>
          <c:y val="0.43485912207471589"/>
          <c:w val="0.18076574803149609"/>
          <c:h val="0.316630486470930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A22-944C-9F56-734050330D82}"/>
              </c:ext>
            </c:extLst>
          </c:dPt>
          <c:dLbls>
            <c:dLbl>
              <c:idx val="9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64-C74B-81C7-C7C2C3FE8F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RUS</c:v>
                </c:pt>
                <c:pt idx="2">
                  <c:v>IRAN</c:v>
                </c:pt>
                <c:pt idx="3">
                  <c:v>UK</c:v>
                </c:pt>
                <c:pt idx="4">
                  <c:v>CHIN*</c:v>
                </c:pt>
                <c:pt idx="5">
                  <c:v>FRA</c:v>
                </c:pt>
                <c:pt idx="6">
                  <c:v>CAN</c:v>
                </c:pt>
                <c:pt idx="7">
                  <c:v>ITAL</c:v>
                </c:pt>
                <c:pt idx="8">
                  <c:v>GER</c:v>
                </c:pt>
                <c:pt idx="9">
                  <c:v>JAP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629</c:v>
                </c:pt>
                <c:pt idx="1">
                  <c:v>326</c:v>
                </c:pt>
                <c:pt idx="2">
                  <c:v>228</c:v>
                </c:pt>
                <c:pt idx="3">
                  <c:v>131</c:v>
                </c:pt>
                <c:pt idx="4">
                  <c:v>119</c:v>
                </c:pt>
                <c:pt idx="5">
                  <c:v>119</c:v>
                </c:pt>
                <c:pt idx="6">
                  <c:v>104</c:v>
                </c:pt>
                <c:pt idx="7">
                  <c:v>91</c:v>
                </c:pt>
                <c:pt idx="8">
                  <c:v>70</c:v>
                </c:pt>
                <c:pt idx="9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4-C74B-81C7-C7C2C3FE8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1954247775"/>
        <c:axId val="1954309599"/>
      </c:barChart>
      <c:catAx>
        <c:axId val="195424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309599"/>
        <c:crosses val="autoZero"/>
        <c:auto val="1"/>
        <c:lblAlgn val="ctr"/>
        <c:lblOffset val="100"/>
        <c:noMultiLvlLbl val="0"/>
      </c:catAx>
      <c:valAx>
        <c:axId val="1954309599"/>
        <c:scaling>
          <c:orientation val="minMax"/>
          <c:max val="650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954247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929900789216359"/>
          <c:y val="4.6172525010426867E-2"/>
          <c:w val="0.66874757637436899"/>
          <c:h val="0.7713643962141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Esophagus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Teaching
Hospital</c:v>
                </c:pt>
                <c:pt idx="1">
                  <c:v>NCI Cancer
Center</c:v>
                </c:pt>
                <c:pt idx="2">
                  <c:v>High-Volume
Hospital</c:v>
                </c:pt>
                <c:pt idx="3">
                  <c:v>Treatment
Delay*</c:v>
                </c:pt>
                <c:pt idx="4">
                  <c:v>30-day
Mortality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</c:v>
                </c:pt>
                <c:pt idx="1">
                  <c:v>0.2</c:v>
                </c:pt>
                <c:pt idx="2">
                  <c:v>0.3</c:v>
                </c:pt>
                <c:pt idx="3">
                  <c:v>1.4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0E-904C-95A6-257C89E0F0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Pancreas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Teaching
Hospital</c:v>
                </c:pt>
                <c:pt idx="1">
                  <c:v>NCI Cancer
Center</c:v>
                </c:pt>
                <c:pt idx="2">
                  <c:v>High-Volume
Hospital</c:v>
                </c:pt>
                <c:pt idx="3">
                  <c:v>Treatment
Delay*</c:v>
                </c:pt>
                <c:pt idx="4">
                  <c:v>30-day
Mortality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0.4</c:v>
                </c:pt>
                <c:pt idx="1">
                  <c:v>0.3</c:v>
                </c:pt>
                <c:pt idx="2">
                  <c:v>0.2</c:v>
                </c:pt>
                <c:pt idx="3">
                  <c:v>1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0E-904C-95A6-257C89E0F00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Liver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Teaching
Hospital</c:v>
                </c:pt>
                <c:pt idx="1">
                  <c:v>NCI Cancer
Center</c:v>
                </c:pt>
                <c:pt idx="2">
                  <c:v>High-Volume
Hospital</c:v>
                </c:pt>
                <c:pt idx="3">
                  <c:v>Treatment
Delay*</c:v>
                </c:pt>
                <c:pt idx="4">
                  <c:v>30-day
Mortality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0.8</c:v>
                </c:pt>
                <c:pt idx="3">
                  <c:v>1.8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0E-904C-95A6-257C89E0F00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Stomach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Teaching
Hospital</c:v>
                </c:pt>
                <c:pt idx="1">
                  <c:v>NCI Cancer
Center</c:v>
                </c:pt>
                <c:pt idx="2">
                  <c:v>High-Volume
Hospital</c:v>
                </c:pt>
                <c:pt idx="3">
                  <c:v>Treatment
Delay*</c:v>
                </c:pt>
                <c:pt idx="4">
                  <c:v>30-day
Mortality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0.3</c:v>
                </c:pt>
                <c:pt idx="1">
                  <c:v>0.2</c:v>
                </c:pt>
                <c:pt idx="2">
                  <c:v>0.7</c:v>
                </c:pt>
                <c:pt idx="3">
                  <c:v>1.2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0E-904C-95A6-257C89E0F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16"/>
        <c:axId val="23778911"/>
        <c:axId val="1039921328"/>
      </c:barChart>
      <c:catAx>
        <c:axId val="23778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921328"/>
        <c:crosses val="autoZero"/>
        <c:auto val="1"/>
        <c:lblAlgn val="ctr"/>
        <c:lblOffset val="100"/>
        <c:noMultiLvlLbl val="0"/>
      </c:catAx>
      <c:valAx>
        <c:axId val="1039921328"/>
        <c:scaling>
          <c:orientation val="minMax"/>
          <c:max val="1.95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8911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1513550570050439E-2"/>
          <c:y val="0.52668464297230855"/>
          <c:w val="0.1371342571375668"/>
          <c:h val="0.40649504804019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Mental/
Behavioral</c:v>
                </c:pt>
                <c:pt idx="1">
                  <c:v>Cardiology</c:v>
                </c:pt>
                <c:pt idx="2">
                  <c:v>Psychiatry</c:v>
                </c:pt>
                <c:pt idx="3">
                  <c:v>Primary
Care</c:v>
                </c:pt>
                <c:pt idx="4">
                  <c:v>Orthopedics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0.19</c:v>
                </c:pt>
                <c:pt idx="1">
                  <c:v>0.35</c:v>
                </c:pt>
                <c:pt idx="2">
                  <c:v>0.52</c:v>
                </c:pt>
                <c:pt idx="3">
                  <c:v>0.56999999999999995</c:v>
                </c:pt>
                <c:pt idx="4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5-2249-B9B5-D97B67886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814687"/>
        <c:axId val="2131816415"/>
      </c:barChart>
      <c:catAx>
        <c:axId val="213181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816415"/>
        <c:crosses val="autoZero"/>
        <c:auto val="1"/>
        <c:lblAlgn val="ctr"/>
        <c:lblOffset val="100"/>
        <c:noMultiLvlLbl val="0"/>
      </c:catAx>
      <c:valAx>
        <c:axId val="2131816415"/>
        <c:scaling>
          <c:orientation val="minMax"/>
          <c:max val="0.65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81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Traditional
Medicare</c:v>
                </c:pt>
                <c:pt idx="1">
                  <c:v>Medicare
Advantage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2-9B47-BA0F-8FEECD05A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1244981663"/>
        <c:axId val="1210375823"/>
      </c:barChart>
      <c:catAx>
        <c:axId val="1244981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0375823"/>
        <c:crosses val="autoZero"/>
        <c:auto val="1"/>
        <c:lblAlgn val="ctr"/>
        <c:lblOffset val="100"/>
        <c:noMultiLvlLbl val="0"/>
      </c:catAx>
      <c:valAx>
        <c:axId val="1210375823"/>
        <c:scaling>
          <c:orientation val="minMax"/>
          <c:max val="0.77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244981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600217022243818"/>
          <c:y val="3.5175937762293621E-2"/>
          <c:w val="0.64113704778862213"/>
          <c:h val="0.92964812447541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Rehab Stay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Hip/Knee
Replacement</c:v>
                </c:pt>
                <c:pt idx="1">
                  <c:v>Heart
Failure</c:v>
                </c:pt>
                <c:pt idx="2">
                  <c:v>Stroke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-4.9000000000000002E-2</c:v>
                </c:pt>
                <c:pt idx="1">
                  <c:v>-2.4E-2</c:v>
                </c:pt>
                <c:pt idx="2">
                  <c:v>-8.2000000000000003E-2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AA-D549-9D63-6301237B94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 Health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Hip/Knee
Replacement</c:v>
                </c:pt>
                <c:pt idx="1">
                  <c:v>Heart
Failure</c:v>
                </c:pt>
                <c:pt idx="2">
                  <c:v>Stroke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-7.0000000000000007E-2</c:v>
                </c:pt>
                <c:pt idx="1">
                  <c:v>-7.0000000000000007E-2</c:v>
                </c:pt>
                <c:pt idx="2">
                  <c:v>-4.1000000000000002E-2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AA-D549-9D63-6301237B94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6"/>
        <c:axId val="348757120"/>
        <c:axId val="1123531264"/>
      </c:barChart>
      <c:catAx>
        <c:axId val="34875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531264"/>
        <c:crosses val="autoZero"/>
        <c:auto val="1"/>
        <c:lblAlgn val="ctr"/>
        <c:lblOffset val="100"/>
        <c:noMultiLvlLbl val="0"/>
      </c:catAx>
      <c:valAx>
        <c:axId val="112353126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4875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4.7935641958775345E-2"/>
          <c:y val="0.41535932196720721"/>
          <c:w val="0.16699895723638089"/>
          <c:h val="0.19637417621580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Year 1</c:v>
                </c:pt>
                <c:pt idx="1">
                  <c:v>Year 2</c:v>
                </c:pt>
                <c:pt idx="2">
                  <c:v>Year 1 (Employed Physicians)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6.4000000000000001E-2</c:v>
                </c:pt>
                <c:pt idx="1">
                  <c:v>8.6999999999999994E-2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74-FF43-824E-9966128CF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27"/>
        <c:axId val="372039823"/>
        <c:axId val="372041455"/>
      </c:barChart>
      <c:catAx>
        <c:axId val="372039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041455"/>
        <c:crosses val="autoZero"/>
        <c:auto val="1"/>
        <c:lblAlgn val="ctr"/>
        <c:lblOffset val="100"/>
        <c:noMultiLvlLbl val="0"/>
      </c:catAx>
      <c:valAx>
        <c:axId val="372041455"/>
        <c:scaling>
          <c:orientation val="minMax"/>
          <c:max val="0.1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372039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_("$"* #,##0.000_);_("$"* \(#,##0.000\);_("$"* "-"??_);_(@_)</c:formatCode>
                <c:ptCount val="3"/>
                <c:pt idx="0">
                  <c:v>11.484</c:v>
                </c:pt>
                <c:pt idx="1">
                  <c:v>9.3109999999999999</c:v>
                </c:pt>
                <c:pt idx="2">
                  <c:v>9.0950000000000006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4-3A4C-A677-D7A845DFC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374347903"/>
        <c:axId val="377199407"/>
      </c:barChart>
      <c:catAx>
        <c:axId val="374347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199407"/>
        <c:crosses val="autoZero"/>
        <c:auto val="1"/>
        <c:lblAlgn val="ctr"/>
        <c:lblOffset val="100"/>
        <c:noMultiLvlLbl val="0"/>
      </c:catAx>
      <c:valAx>
        <c:axId val="377199407"/>
        <c:scaling>
          <c:orientation val="minMax"/>
          <c:max val="11.6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0_);_(&quot;$&quot;* \(#,##0.000\);_(&quot;$&quot;* &quot;-&quot;??_);_(@_)" sourceLinked="1"/>
        <c:majorTickMark val="none"/>
        <c:minorTickMark val="none"/>
        <c:tickLblPos val="nextTo"/>
        <c:crossAx val="37434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73208872313935"/>
          <c:y val="3.7898435168649408E-2"/>
          <c:w val="0.61018460492745041"/>
          <c:h val="0.866218758229653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by MA Plans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CHF</c:v>
                </c:pt>
                <c:pt idx="1">
                  <c:v>MI</c:v>
                </c:pt>
                <c:pt idx="2">
                  <c:v>Pneumonia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0.94</c:v>
                </c:pt>
                <c:pt idx="1">
                  <c:v>0.95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9B-F044-8190-9F6ADBEBAF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Audited MA Rate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CHF</c:v>
                </c:pt>
                <c:pt idx="1">
                  <c:v>MI</c:v>
                </c:pt>
                <c:pt idx="2">
                  <c:v>Pneumonia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9B-F044-8190-9F6ADBEBA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"/>
        <c:axId val="384841359"/>
        <c:axId val="384842159"/>
      </c:barChart>
      <c:catAx>
        <c:axId val="38484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2159"/>
        <c:crosses val="autoZero"/>
        <c:auto val="1"/>
        <c:lblAlgn val="ctr"/>
        <c:lblOffset val="100"/>
        <c:noMultiLvlLbl val="0"/>
      </c:catAx>
      <c:valAx>
        <c:axId val="384842159"/>
        <c:scaling>
          <c:orientation val="minMax"/>
          <c:max val="1.1000000000000001"/>
          <c:min val="0.9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84841359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64972658404733119"/>
          <c:w val="0.37260021109395181"/>
          <c:h val="0.24787448466326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891745527420836"/>
          <c:y val="1.1595363297339002E-3"/>
          <c:w val="0.70367958473307335"/>
          <c:h val="0.73149024763223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score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0.21099999999999999</c:v>
                </c:pt>
                <c:pt idx="1">
                  <c:v>0.219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6-114F-82C3-9B4D9F4B0C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Accurate score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0.26900000000000002</c:v>
                </c:pt>
                <c:pt idx="1">
                  <c:v>0.26200000000000001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86-114F-82C3-9B4D9F4B0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1905226528"/>
        <c:axId val="-1905224048"/>
      </c:barChart>
      <c:catAx>
        <c:axId val="-1905226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05224048"/>
        <c:crosses val="autoZero"/>
        <c:auto val="1"/>
        <c:lblAlgn val="ctr"/>
        <c:lblOffset val="100"/>
        <c:noMultiLvlLbl val="0"/>
      </c:catAx>
      <c:valAx>
        <c:axId val="-1905224048"/>
        <c:scaling>
          <c:orientation val="minMax"/>
          <c:max val="0.28999999999999998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-1905226528"/>
        <c:crosses val="autoZero"/>
        <c:crossBetween val="between"/>
        <c:majorUnit val="0.1"/>
      </c:valAx>
      <c:spPr>
        <a:noFill/>
        <a:ln>
          <a:noFill/>
        </a:ln>
      </c:spPr>
    </c:plotArea>
    <c:legend>
      <c:legendPos val="l"/>
      <c:layout>
        <c:manualLayout>
          <c:xMode val="edge"/>
          <c:yMode val="edge"/>
          <c:x val="1.2832265367206146E-4"/>
          <c:y val="0.52594259664004961"/>
          <c:w val="0.28449292301407009"/>
          <c:h val="0.220078372393297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>
          <a:solidFill>
            <a:schemeClr val="bg1"/>
          </a:solidFill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37762516728824"/>
          <c:y val="0.1032514880167628"/>
          <c:w val="0.66269653834028386"/>
          <c:h val="0.744182627909674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Payments for Care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Traditional Medicare</c:v>
                </c:pt>
                <c:pt idx="1">
                  <c:v>Medicare Advantage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706</c:v>
                </c:pt>
                <c:pt idx="1">
                  <c:v>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8-3A4A-838F-91454EC315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Overhead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3335253532442159"/>
                  <c:y val="2.7905807572098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98-3A4A-838F-91454EC3157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529-C24B-AD9B-54B2DA762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Traditional Medicare</c:v>
                </c:pt>
                <c:pt idx="1">
                  <c:v>Medicare Advantage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14</c:v>
                </c:pt>
                <c:pt idx="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8-3A4A-838F-91454EC31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985791247"/>
        <c:axId val="986625711"/>
      </c:barChart>
      <c:catAx>
        <c:axId val="98579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625711"/>
        <c:crosses val="autoZero"/>
        <c:auto val="1"/>
        <c:lblAlgn val="ctr"/>
        <c:lblOffset val="100"/>
        <c:noMultiLvlLbl val="0"/>
      </c:catAx>
      <c:valAx>
        <c:axId val="986625711"/>
        <c:scaling>
          <c:orientation val="minMax"/>
          <c:max val="79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98579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0973944736339559E-2"/>
          <c:y val="0.43342641128677861"/>
          <c:w val="0.30694678695171773"/>
          <c:h val="0.2062920344959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-6.5301270238251946E-3"/>
                  <c:y val="5.33991051914384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5E-704E-89FA-717823D84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Dx
Tests</c:v>
                </c:pt>
                <c:pt idx="1">
                  <c:v>Flu
Shot</c:v>
                </c:pt>
                <c:pt idx="2">
                  <c:v>Colon CA
Screening</c:v>
                </c:pt>
                <c:pt idx="3">
                  <c:v>Mammo</c:v>
                </c:pt>
                <c:pt idx="4">
                  <c:v>Non-
emergent
ED visit</c:v>
                </c:pt>
                <c:pt idx="5">
                  <c:v>Needed
ED visit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-0.24399999999999999</c:v>
                </c:pt>
                <c:pt idx="1">
                  <c:v>-0.38</c:v>
                </c:pt>
                <c:pt idx="2">
                  <c:v>-0.14899999999999999</c:v>
                </c:pt>
                <c:pt idx="3">
                  <c:v>3.3000000000000002E-2</c:v>
                </c:pt>
                <c:pt idx="4">
                  <c:v>-0.158</c:v>
                </c:pt>
                <c:pt idx="5">
                  <c:v>-0.16600000000000001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E-704E-89FA-717823D84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298816111"/>
        <c:axId val="298676463"/>
      </c:barChart>
      <c:catAx>
        <c:axId val="298816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676463"/>
        <c:crosses val="autoZero"/>
        <c:auto val="1"/>
        <c:lblAlgn val="ctr"/>
        <c:lblOffset val="0"/>
        <c:noMultiLvlLbl val="0"/>
      </c:catAx>
      <c:valAx>
        <c:axId val="298676463"/>
        <c:scaling>
          <c:orientation val="minMax"/>
          <c:max val="0.05"/>
          <c:min val="-0.4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9881611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E9-0F42-8D00-98105214D4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Public
Agency</c:v>
                </c:pt>
                <c:pt idx="1">
                  <c:v>NaphCare</c:v>
                </c:pt>
                <c:pt idx="2">
                  <c:v>Armor</c:v>
                </c:pt>
                <c:pt idx="3">
                  <c:v>Corizon</c:v>
                </c:pt>
                <c:pt idx="4">
                  <c:v>Wellpath</c:v>
                </c:pt>
                <c:pt idx="5">
                  <c:v>PrimeCare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12.8</c:v>
                </c:pt>
                <c:pt idx="1">
                  <c:v>20.2</c:v>
                </c:pt>
                <c:pt idx="2">
                  <c:v>18.8</c:v>
                </c:pt>
                <c:pt idx="3">
                  <c:v>16</c:v>
                </c:pt>
                <c:pt idx="4">
                  <c:v>15.9</c:v>
                </c:pt>
                <c:pt idx="5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E9-0F42-8D00-98105214D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-27"/>
        <c:axId val="1766547727"/>
        <c:axId val="1766845791"/>
      </c:barChart>
      <c:catAx>
        <c:axId val="176654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845791"/>
        <c:crosses val="autoZero"/>
        <c:auto val="1"/>
        <c:lblAlgn val="ctr"/>
        <c:lblOffset val="100"/>
        <c:noMultiLvlLbl val="0"/>
      </c:catAx>
      <c:valAx>
        <c:axId val="1766845791"/>
        <c:scaling>
          <c:orientation val="minMax"/>
          <c:max val="21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54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FFFFF"/>
          </a:solidFill>
        </a:defRPr>
      </a:pPr>
      <a:endParaRPr lang="en-US"/>
    </a:p>
  </c:txPr>
  <c:externalData r:id="rId3">
    <c:autoUpdate val="0"/>
  </c:externalData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C4-AC48-AD49-73E7E81A05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Major Med
Bill Problem</c:v>
                </c:pt>
                <c:pt idx="1">
                  <c:v>Used Up
Savings</c:v>
                </c:pt>
                <c:pt idx="2">
                  <c:v>Collection
Calls</c:v>
                </c:pt>
                <c:pt idx="3">
                  <c:v>Couldn't Pay
Necessity</c:v>
                </c:pt>
                <c:pt idx="4">
                  <c:v>Bankrupted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0.53</c:v>
                </c:pt>
                <c:pt idx="1">
                  <c:v>0.36</c:v>
                </c:pt>
                <c:pt idx="2">
                  <c:v>0.27</c:v>
                </c:pt>
                <c:pt idx="3">
                  <c:v>0.23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4-AC48-AD49-73E7E81A0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1065989488"/>
        <c:axId val="1065811984"/>
      </c:barChart>
      <c:catAx>
        <c:axId val="106598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811984"/>
        <c:crosses val="autoZero"/>
        <c:auto val="1"/>
        <c:lblAlgn val="ctr"/>
        <c:lblOffset val="100"/>
        <c:noMultiLvlLbl val="0"/>
      </c:catAx>
      <c:valAx>
        <c:axId val="1065811984"/>
        <c:scaling>
          <c:orientation val="minMax"/>
          <c:max val="0.5500000000000000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6598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25471698113199E-2"/>
          <c:y val="0"/>
          <c:w val="0.92334905660377398"/>
          <c:h val="0.75275567639375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BA-D24D-9169-2CF87F7D8170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BA-D24D-9169-2CF87F7D8170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BA-D24D-9169-2CF87F7D8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HMO</c:v>
                </c:pt>
                <c:pt idx="1">
                  <c:v>Free Fee-_x000d_for-Service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1.21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A-D24D-9169-2CF87F7D8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6274736"/>
        <c:axId val="-1906271984"/>
      </c:barChart>
      <c:catAx>
        <c:axId val="-190627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6271984"/>
        <c:crosses val="autoZero"/>
        <c:auto val="1"/>
        <c:lblAlgn val="ctr"/>
        <c:lblOffset val="100"/>
        <c:noMultiLvlLbl val="0"/>
      </c:catAx>
      <c:valAx>
        <c:axId val="-1906271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0627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25471698113199E-2"/>
          <c:y val="0"/>
          <c:w val="0.92334905660377398"/>
          <c:h val="0.75275567639375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44-524C-AFFD-1963DC657282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44-524C-AFFD-1963DC657282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44-524C-AFFD-1963DC657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HMO</c:v>
                </c:pt>
                <c:pt idx="1">
                  <c:v>Free Fee-_x000d_for-Service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87.8</c:v>
                </c:pt>
                <c:pt idx="1">
                  <c:v>82.9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44-524C-AFFD-1963DC657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6257648"/>
        <c:axId val="-1906254896"/>
      </c:barChart>
      <c:catAx>
        <c:axId val="-190625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6254896"/>
        <c:crosses val="autoZero"/>
        <c:auto val="1"/>
        <c:lblAlgn val="ctr"/>
        <c:lblOffset val="100"/>
        <c:noMultiLvlLbl val="0"/>
      </c:catAx>
      <c:valAx>
        <c:axId val="-1906254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0625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Dropped 
from ACO</c:v>
                </c:pt>
                <c:pt idx="1">
                  <c:v>Stayed 
in ACO</c:v>
                </c:pt>
                <c:pt idx="2">
                  <c:v>Never 
in ACO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8.2000000000000003E-2</c:v>
                </c:pt>
                <c:pt idx="1">
                  <c:v>3.3000000000000002E-2</c:v>
                </c:pt>
                <c:pt idx="2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F-DC4F-BD82-C17AD45D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1033859679"/>
        <c:axId val="1036516975"/>
      </c:barChart>
      <c:catAx>
        <c:axId val="10338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516975"/>
        <c:crosses val="autoZero"/>
        <c:auto val="1"/>
        <c:lblAlgn val="ctr"/>
        <c:lblOffset val="100"/>
        <c:noMultiLvlLbl val="0"/>
      </c:catAx>
      <c:valAx>
        <c:axId val="103651697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03385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Dropped 
from ACO</c:v>
                </c:pt>
                <c:pt idx="1">
                  <c:v>Stayed 
in ACO</c:v>
                </c:pt>
              </c:strCache>
            </c:strRef>
          </c:cat>
          <c:val>
            <c:numRef>
              <c:f>Sheet1!$B$2:$B$3</c:f>
              <c:numCache>
                <c:formatCode>_([$$-409]* #,##0_);_([$$-409]* \(#,##0\);_([$$-409]* "-"??_);_(@_)</c:formatCode>
                <c:ptCount val="2"/>
                <c:pt idx="0">
                  <c:v>8437</c:v>
                </c:pt>
                <c:pt idx="1">
                  <c:v>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F-DC4F-BD82-C17AD45D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1033859679"/>
        <c:axId val="1036516975"/>
      </c:barChart>
      <c:catAx>
        <c:axId val="10338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516975"/>
        <c:crosses val="autoZero"/>
        <c:auto val="1"/>
        <c:lblAlgn val="ctr"/>
        <c:lblOffset val="100"/>
        <c:noMultiLvlLbl val="0"/>
      </c:catAx>
      <c:valAx>
        <c:axId val="1036516975"/>
        <c:scaling>
          <c:orientation val="minMax"/>
        </c:scaling>
        <c:delete val="1"/>
        <c:axPos val="l"/>
        <c:numFmt formatCode="_([$$-409]* #,##0_);_([$$-409]* \(#,##0\);_([$$-409]* &quot;-&quot;??_);_(@_)" sourceLinked="1"/>
        <c:majorTickMark val="none"/>
        <c:minorTickMark val="none"/>
        <c:tickLblPos val="nextTo"/>
        <c:crossAx val="103385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Median
Cost</c:v>
                </c:pt>
                <c:pt idx="1">
                  <c:v>Highest
Cost 5%</c:v>
                </c:pt>
                <c:pt idx="2">
                  <c:v>Highest
Cost 1%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0.13800000000000001</c:v>
                </c:pt>
                <c:pt idx="1">
                  <c:v>0.223</c:v>
                </c:pt>
                <c:pt idx="2">
                  <c:v>0.30399999999999999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F-DC4F-BD82-C17AD45D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1033859679"/>
        <c:axId val="1036516975"/>
      </c:barChart>
      <c:catAx>
        <c:axId val="10338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516975"/>
        <c:crosses val="autoZero"/>
        <c:auto val="1"/>
        <c:lblAlgn val="ctr"/>
        <c:lblOffset val="100"/>
        <c:noMultiLvlLbl val="0"/>
      </c:catAx>
      <c:valAx>
        <c:axId val="103651697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03385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Claimed 
"Savings"</c:v>
                </c:pt>
                <c:pt idx="1">
                  <c:v>Bonus
Payments</c:v>
                </c:pt>
                <c:pt idx="2">
                  <c:v>Actual
Savings</c:v>
                </c:pt>
                <c:pt idx="3">
                  <c:v>Total ACO
Payments</c:v>
                </c:pt>
              </c:strCache>
            </c:strRef>
          </c:cat>
          <c:val>
            <c:numRef>
              <c:f>Sheet1!$B$2:$B$5</c:f>
              <c:numCache>
                <c:formatCode>_("$"* #,##0.0_);_("$"* \(#,##0.0\);_("$"* "-"??_);_(@_)</c:formatCode>
                <c:ptCount val="4"/>
                <c:pt idx="0">
                  <c:v>10.5</c:v>
                </c:pt>
                <c:pt idx="1">
                  <c:v>6.4</c:v>
                </c:pt>
                <c:pt idx="2">
                  <c:v>4.2</c:v>
                </c:pt>
                <c:pt idx="3">
                  <c:v>703.6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9-C94E-8CB8-C425B2BAD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1339119503"/>
        <c:axId val="399594960"/>
      </c:barChart>
      <c:catAx>
        <c:axId val="1339119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94960"/>
        <c:crosses val="autoZero"/>
        <c:auto val="1"/>
        <c:lblAlgn val="ctr"/>
        <c:lblOffset val="100"/>
        <c:noMultiLvlLbl val="0"/>
      </c:catAx>
      <c:valAx>
        <c:axId val="399594960"/>
        <c:scaling>
          <c:orientation val="minMax"/>
          <c:max val="71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9119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Cost Savings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130-6443-981E-183BEC8472D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64-984E-AE6E-AF33B5B06C24}"/>
              </c:ext>
            </c:extLst>
          </c:dPt>
          <c:cat>
            <c:strRef>
              <c:f>Sheet1!$A$2:$A$3</c:f>
              <c:strCache>
                <c:ptCount val="2"/>
                <c:pt idx="0">
                  <c:v>Risk Score
Alone</c:v>
                </c:pt>
                <c:pt idx="1">
                  <c:v>Selective Enrollment</c:v>
                </c:pt>
              </c:strCache>
            </c:strRef>
          </c:cat>
          <c:val>
            <c:numRef>
              <c:f>Sheet1!$B$2:$B$3</c:f>
              <c:numCache>
                <c:formatCode>_("$"* #,##0.0_);_("$"* \(#,##0.0\);_("$"* "-"??_);_(@_)</c:formatCode>
                <c:ptCount val="2"/>
                <c:pt idx="0">
                  <c:v>118</c:v>
                </c:pt>
                <c:pt idx="1">
                  <c:v>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4-984E-AE6E-AF33B5B06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2"/>
        <c:axId val="1355393855"/>
        <c:axId val="1449984287"/>
      </c:barChart>
      <c:catAx>
        <c:axId val="135539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9984287"/>
        <c:crosses val="autoZero"/>
        <c:auto val="1"/>
        <c:lblAlgn val="ctr"/>
        <c:lblOffset val="0"/>
        <c:noMultiLvlLbl val="0"/>
      </c:catAx>
      <c:valAx>
        <c:axId val="1449984287"/>
        <c:scaling>
          <c:orientation val="minMax"/>
          <c:max val="120"/>
        </c:scaling>
        <c:delete val="1"/>
        <c:axPos val="l"/>
        <c:numFmt formatCode="_(&quot;$&quot;* #,##0.0_);_(&quot;$&quot;* \(#,##0.0\);_(&quot;$&quot;* &quot;-&quot;??_);_(@_)" sourceLinked="1"/>
        <c:majorTickMark val="none"/>
        <c:minorTickMark val="none"/>
        <c:tickLblPos val="nextTo"/>
        <c:crossAx val="135539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Savings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F-0846-B962-510591C13637}"/>
              </c:ext>
            </c:extLst>
          </c:dPt>
          <c:cat>
            <c:strRef>
              <c:f>Sheet1!$A$2:$A$3</c:f>
              <c:strCache>
                <c:ptCount val="2"/>
                <c:pt idx="0">
                  <c:v>Risk Score
Alone</c:v>
                </c:pt>
                <c:pt idx="1">
                  <c:v>Selective Enrollment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2.2000000000000002</c:v>
                </c:pt>
                <c:pt idx="1">
                  <c:v>-1.9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F-0846-B962-510591C13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2"/>
        <c:axId val="1355393855"/>
        <c:axId val="1449984287"/>
      </c:barChart>
      <c:catAx>
        <c:axId val="135539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9984287"/>
        <c:crosses val="autoZero"/>
        <c:auto val="1"/>
        <c:lblAlgn val="ctr"/>
        <c:lblOffset val="0"/>
        <c:noMultiLvlLbl val="0"/>
      </c:catAx>
      <c:valAx>
        <c:axId val="1449984287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35539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05108335914478"/>
          <c:y val="4.7470160526945387E-2"/>
          <c:w val="0.79197433317188626"/>
          <c:h val="0.764938806975854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Intervention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20-204E-9DBE-9A6D32A02B4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20-204E-9DBE-9A6D32A02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Any
Readmission</c:v>
                </c:pt>
                <c:pt idx="1">
                  <c:v>2 or More
Readmissions</c:v>
                </c:pt>
                <c:pt idx="2">
                  <c:v>Hospital
Days</c:v>
                </c:pt>
                <c:pt idx="3">
                  <c:v>Hospital
Costs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0.62</c:v>
                </c:pt>
                <c:pt idx="1">
                  <c:v>0.36</c:v>
                </c:pt>
                <c:pt idx="2">
                  <c:v>0.09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0-204E-9DBE-9A6D32A02B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20-204E-9DBE-9A6D32A02B4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20-204E-9DBE-9A6D32A02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Any
Readmission</c:v>
                </c:pt>
                <c:pt idx="1">
                  <c:v>2 or More
Readmissions</c:v>
                </c:pt>
                <c:pt idx="2">
                  <c:v>Hospital
Days</c:v>
                </c:pt>
                <c:pt idx="3">
                  <c:v>Hospital
Costs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0.62</c:v>
                </c:pt>
                <c:pt idx="1">
                  <c:v>0.36</c:v>
                </c:pt>
                <c:pt idx="2">
                  <c:v>0.1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20-204E-9DBE-9A6D32A02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9"/>
        <c:axId val="1930069440"/>
        <c:axId val="732419568"/>
      </c:barChart>
      <c:catAx>
        <c:axId val="193006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419568"/>
        <c:crosses val="autoZero"/>
        <c:auto val="1"/>
        <c:lblAlgn val="ctr"/>
        <c:lblOffset val="100"/>
        <c:noMultiLvlLbl val="0"/>
      </c:catAx>
      <c:valAx>
        <c:axId val="732419568"/>
        <c:scaling>
          <c:orientation val="minMax"/>
          <c:max val="0.63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93006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0770455285285271E-3"/>
          <c:y val="0.51140031414229792"/>
          <c:w val="0.15407489687435136"/>
          <c:h val="0.23554015022890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Poorest
Fifth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  <c:pt idx="4">
                  <c:v>Richest
Fifth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0.52</c:v>
                </c:pt>
                <c:pt idx="1">
                  <c:v>0.57999999999999996</c:v>
                </c:pt>
                <c:pt idx="2">
                  <c:v>0.62</c:v>
                </c:pt>
                <c:pt idx="3">
                  <c:v>0.69</c:v>
                </c:pt>
                <c:pt idx="4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3-D041-A626-0298BCDE0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741798768"/>
        <c:axId val="741971216"/>
      </c:barChart>
      <c:catAx>
        <c:axId val="74179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971216"/>
        <c:crosses val="autoZero"/>
        <c:auto val="1"/>
        <c:lblAlgn val="ctr"/>
        <c:lblOffset val="100"/>
        <c:noMultiLvlLbl val="0"/>
      </c:catAx>
      <c:valAx>
        <c:axId val="741971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179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9926375663474E-2"/>
          <c:y val="3.3800605943003034E-2"/>
          <c:w val="0.96804014724867304"/>
          <c:h val="0.677664888646722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Many Poor
(mean 52%)</c:v>
                </c:pt>
                <c:pt idx="1">
                  <c:v>Some Poor
(mean 22%)</c:v>
                </c:pt>
                <c:pt idx="2">
                  <c:v>Few Poor
(mean 7%)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64.7</c:v>
                </c:pt>
                <c:pt idx="1">
                  <c:v>75.400000000000006</c:v>
                </c:pt>
                <c:pt idx="2">
                  <c:v>75.900000000000006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0-EE4C-9C86-C4AB27EC6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27"/>
        <c:axId val="2681471"/>
        <c:axId val="984645600"/>
      </c:barChart>
      <c:catAx>
        <c:axId val="2681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645600"/>
        <c:crosses val="autoZero"/>
        <c:auto val="1"/>
        <c:lblAlgn val="ctr"/>
        <c:lblOffset val="100"/>
        <c:noMultiLvlLbl val="0"/>
      </c:catAx>
      <c:valAx>
        <c:axId val="984645600"/>
        <c:scaling>
          <c:orientation val="minMax"/>
          <c:max val="77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8147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Top-scoring physicians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76-E84F-9AEA-B6195710E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
Speakers</c:v>
                </c:pt>
                <c:pt idx="2">
                  <c:v>Uninsured/
Medicaid</c:v>
                </c:pt>
                <c:pt idx="3">
                  <c:v>Infrequent
Visits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0.03</c:v>
                </c:pt>
                <c:pt idx="2">
                  <c:v>0.1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76-E84F-9AEA-B6195710E5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Bottom-scoring physicians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
Speakers</c:v>
                </c:pt>
                <c:pt idx="2">
                  <c:v>Uninsured/
Medicaid</c:v>
                </c:pt>
                <c:pt idx="3">
                  <c:v>Infrequent
Visits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0.26</c:v>
                </c:pt>
                <c:pt idx="1">
                  <c:v>0.1</c:v>
                </c:pt>
                <c:pt idx="2">
                  <c:v>0.17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76-E84F-9AEA-B6195710E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11"/>
        <c:axId val="97273935"/>
        <c:axId val="352760799"/>
      </c:barChart>
      <c:catAx>
        <c:axId val="9727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760799"/>
        <c:crosses val="autoZero"/>
        <c:auto val="1"/>
        <c:lblAlgn val="ctr"/>
        <c:lblOffset val="100"/>
        <c:noMultiLvlLbl val="0"/>
      </c:catAx>
      <c:valAx>
        <c:axId val="352760799"/>
        <c:scaling>
          <c:orientation val="minMax"/>
          <c:max val="0.39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9727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0872823113233159"/>
          <c:w val="0.30212363298539174"/>
          <c:h val="0.20762111532032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Sick,
Not Poor</c:v>
                </c:pt>
                <c:pt idx="1">
                  <c:v>Poorer</c:v>
                </c:pt>
                <c:pt idx="2">
                  <c:v>Sicker</c:v>
                </c:pt>
                <c:pt idx="3">
                  <c:v>Sicker +
Poorer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3.1E-2</c:v>
                </c:pt>
                <c:pt idx="1">
                  <c:v>9.8000000000000004E-2</c:v>
                </c:pt>
                <c:pt idx="2">
                  <c:v>0.18</c:v>
                </c:pt>
                <c:pt idx="3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6-7345-8C35-DDA6D1FD1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1642306463"/>
        <c:axId val="1642375775"/>
      </c:barChart>
      <c:catAx>
        <c:axId val="164230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375775"/>
        <c:crosses val="autoZero"/>
        <c:auto val="1"/>
        <c:lblAlgn val="ctr"/>
        <c:lblOffset val="100"/>
        <c:noMultiLvlLbl val="0"/>
      </c:catAx>
      <c:valAx>
        <c:axId val="164237577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642306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Documented</c:v>
                </c:pt>
                <c:pt idx="1">
                  <c:v>Patient Reported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0.59399999999999997</c:v>
                </c:pt>
                <c:pt idx="1">
                  <c:v>0.66100000000000003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A-6244-B0A4-766DFBA778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Documented</c:v>
                </c:pt>
                <c:pt idx="1">
                  <c:v>Patient Reported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0.83</c:v>
                </c:pt>
                <c:pt idx="1">
                  <c:v>0.70099999999999996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A-6244-B0A4-766DFBA77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5"/>
        <c:axId val="1960665040"/>
        <c:axId val="2146864352"/>
      </c:barChart>
      <c:catAx>
        <c:axId val="19606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864352"/>
        <c:crosses val="autoZero"/>
        <c:auto val="1"/>
        <c:lblAlgn val="ctr"/>
        <c:lblOffset val="100"/>
        <c:noMultiLvlLbl val="0"/>
      </c:catAx>
      <c:valAx>
        <c:axId val="2146864352"/>
        <c:scaling>
          <c:orientation val="minMax"/>
          <c:max val="0.85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196066504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856133985416122"/>
          <c:y val="0.88476746419773544"/>
          <c:w val="0.34064781723646104"/>
          <c:h val="9.7293736769547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4454137112356"/>
          <c:y val="3.3365972329176451E-2"/>
          <c:w val="0.71135937211834344"/>
          <c:h val="0.77002683442585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Opened Pill
Bottles*</c:v>
                </c:pt>
                <c:pt idx="1">
                  <c:v>Fall in LDL
at 6 months</c:v>
                </c:pt>
                <c:pt idx="2">
                  <c:v>Fall in LDL
at 12 months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0.59</c:v>
                </c:pt>
                <c:pt idx="1">
                  <c:v>0.37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C-E24C-9611-A9FE13B291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Incentives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Opened Pill
Bottles*</c:v>
                </c:pt>
                <c:pt idx="1">
                  <c:v>Fall in LDL
at 6 months</c:v>
                </c:pt>
                <c:pt idx="2">
                  <c:v>Fall in LDL
at 12 months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0.81</c:v>
                </c:pt>
                <c:pt idx="1">
                  <c:v>0.35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C-E24C-9611-A9FE13B29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8"/>
        <c:axId val="352887919"/>
        <c:axId val="2100949344"/>
      </c:barChart>
      <c:catAx>
        <c:axId val="35288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949344"/>
        <c:crosses val="autoZero"/>
        <c:auto val="1"/>
        <c:lblAlgn val="ctr"/>
        <c:lblOffset val="100"/>
        <c:noMultiLvlLbl val="0"/>
      </c:catAx>
      <c:valAx>
        <c:axId val="2100949344"/>
        <c:scaling>
          <c:orientation val="minMax"/>
          <c:max val="0.82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352887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2224316037532813E-2"/>
          <c:y val="0.5849882353470206"/>
          <c:w val="0.13368641735110867"/>
          <c:h val="0.19418940769498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24791852311512"/>
          <c:y val="5.1013379153520562E-2"/>
          <c:w val="0.67129906387607308"/>
          <c:h val="0.80378110940728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7.7399999999999997E-2</c:v>
                </c:pt>
                <c:pt idx="1">
                  <c:v>7.6700000000000004E-2</c:v>
                </c:pt>
                <c:pt idx="2">
                  <c:v>7.3899999999999993E-2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A-7B44-8EF3-59BD63309F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Pre-Penalty Announced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8.2299999999999998E-2</c:v>
                </c:pt>
                <c:pt idx="1">
                  <c:v>8.0399999999999999E-2</c:v>
                </c:pt>
                <c:pt idx="2">
                  <c:v>7.5800000000000006E-2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A-7B44-8EF3-59BD63309F3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Penalties Announced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8.8400000000000006E-2</c:v>
                </c:pt>
                <c:pt idx="1">
                  <c:v>8.3799999999999999E-2</c:v>
                </c:pt>
                <c:pt idx="2">
                  <c:v>7.1099999999999997E-2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A-7B44-8EF3-59BD63309F3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Penalties in Force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Sheet1!$E$2:$E$4</c:f>
              <c:numCache>
                <c:formatCode>0.00%</c:formatCode>
                <c:ptCount val="3"/>
                <c:pt idx="0">
                  <c:v>9.5399999999999999E-2</c:v>
                </c:pt>
                <c:pt idx="1">
                  <c:v>8.6999999999999994E-2</c:v>
                </c:pt>
                <c:pt idx="2">
                  <c:v>7.0199999999999999E-2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4A-7B44-8EF3-59BD63309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-7"/>
        <c:axId val="1627013087"/>
        <c:axId val="1642767311"/>
      </c:barChart>
      <c:catAx>
        <c:axId val="1627013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767311"/>
        <c:crosses val="autoZero"/>
        <c:auto val="1"/>
        <c:lblAlgn val="ctr"/>
        <c:lblOffset val="100"/>
        <c:noMultiLvlLbl val="0"/>
      </c:catAx>
      <c:valAx>
        <c:axId val="1642767311"/>
        <c:scaling>
          <c:orientation val="minMax"/>
          <c:max val="9.8000000000000032E-2"/>
          <c:min val="0"/>
        </c:scaling>
        <c:delete val="1"/>
        <c:axPos val="l"/>
        <c:numFmt formatCode="0.00%" sourceLinked="1"/>
        <c:majorTickMark val="out"/>
        <c:minorTickMark val="none"/>
        <c:tickLblPos val="nextTo"/>
        <c:crossAx val="1627013087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912725912295612E-4"/>
          <c:y val="0.4708707367439961"/>
          <c:w val="0.31039875953197077"/>
          <c:h val="0.38213202991633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Ischemic_x000d_Heart_x000d_Disease</c:v>
                </c:pt>
                <c:pt idx="1">
                  <c:v>Cancer</c:v>
                </c:pt>
                <c:pt idx="2">
                  <c:v>Other_x000d_Incentivized</c:v>
                </c:pt>
                <c:pt idx="3">
                  <c:v>Non-_x000d_Incentivized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-2.21</c:v>
                </c:pt>
                <c:pt idx="1">
                  <c:v>0.28000000000000003</c:v>
                </c:pt>
                <c:pt idx="2">
                  <c:v>-1.75</c:v>
                </c:pt>
                <c:pt idx="3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7F-8F42-927B-832A83EF2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-1905149024"/>
        <c:axId val="-1905146272"/>
      </c:barChart>
      <c:catAx>
        <c:axId val="-19051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146272"/>
        <c:crosses val="autoZero"/>
        <c:auto val="1"/>
        <c:lblAlgn val="ctr"/>
        <c:lblOffset val="100"/>
        <c:noMultiLvlLbl val="0"/>
      </c:catAx>
      <c:valAx>
        <c:axId val="-19051462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14902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40336262315036E-2"/>
          <c:y val="4.8536893554684497E-2"/>
          <c:w val="0.91777463958309558"/>
          <c:h val="0.6392291228450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Wellness Program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C5-8F4D-A879-15BF6718C1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BMI</c:v>
                </c:pt>
                <c:pt idx="1">
                  <c:v>HDL
Chol.</c:v>
                </c:pt>
                <c:pt idx="2">
                  <c:v>Total
Chol.</c:v>
                </c:pt>
                <c:pt idx="3">
                  <c:v>Diastolic
BP</c:v>
                </c:pt>
                <c:pt idx="4">
                  <c:v>Systolic
BP</c:v>
                </c:pt>
                <c:pt idx="5">
                  <c:v>Glucose</c:v>
                </c:pt>
                <c:pt idx="6">
                  <c:v>PHQ-2
&gt;3*</c:v>
                </c:pt>
                <c:pt idx="7">
                  <c:v>SF8
Physical*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30</c:v>
                </c:pt>
                <c:pt idx="1">
                  <c:v>53</c:v>
                </c:pt>
                <c:pt idx="2">
                  <c:v>181</c:v>
                </c:pt>
                <c:pt idx="3">
                  <c:v>80</c:v>
                </c:pt>
                <c:pt idx="4">
                  <c:v>125</c:v>
                </c:pt>
                <c:pt idx="5">
                  <c:v>105</c:v>
                </c:pt>
                <c:pt idx="6">
                  <c:v>8</c:v>
                </c:pt>
                <c:pt idx="7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5-8F4D-A879-15BF6718C1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Wellness Program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C5-8F4D-A879-15BF6718C1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BMI</c:v>
                </c:pt>
                <c:pt idx="1">
                  <c:v>HDL
Chol.</c:v>
                </c:pt>
                <c:pt idx="2">
                  <c:v>Total
Chol.</c:v>
                </c:pt>
                <c:pt idx="3">
                  <c:v>Diastolic
BP</c:v>
                </c:pt>
                <c:pt idx="4">
                  <c:v>Systolic
BP</c:v>
                </c:pt>
                <c:pt idx="5">
                  <c:v>Glucose</c:v>
                </c:pt>
                <c:pt idx="6">
                  <c:v>PHQ-2
&gt;3*</c:v>
                </c:pt>
                <c:pt idx="7">
                  <c:v>SF8
Physical*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30</c:v>
                </c:pt>
                <c:pt idx="1">
                  <c:v>53</c:v>
                </c:pt>
                <c:pt idx="2">
                  <c:v>178</c:v>
                </c:pt>
                <c:pt idx="3">
                  <c:v>80</c:v>
                </c:pt>
                <c:pt idx="4">
                  <c:v>124</c:v>
                </c:pt>
                <c:pt idx="5">
                  <c:v>102</c:v>
                </c:pt>
                <c:pt idx="6">
                  <c:v>9</c:v>
                </c:pt>
                <c:pt idx="7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C5-8F4D-A879-15BF6718C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12"/>
        <c:axId val="455609536"/>
        <c:axId val="455611536"/>
      </c:barChart>
      <c:catAx>
        <c:axId val="45560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11536"/>
        <c:crosses val="autoZero"/>
        <c:auto val="1"/>
        <c:lblAlgn val="ctr"/>
        <c:lblOffset val="100"/>
        <c:noMultiLvlLbl val="0"/>
      </c:catAx>
      <c:valAx>
        <c:axId val="455611536"/>
        <c:scaling>
          <c:orientation val="minMax"/>
          <c:max val="183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5560953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22012013599"/>
          <c:y val="3.95711645810514E-2"/>
          <c:w val="0.719238492839402"/>
          <c:h val="0.81469789537010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PNA</c:v>
                </c:pt>
                <c:pt idx="1">
                  <c:v>CHF</c:v>
                </c:pt>
                <c:pt idx="2">
                  <c:v>AMI</c:v>
                </c:pt>
                <c:pt idx="3">
                  <c:v>COPD</c:v>
                </c:pt>
                <c:pt idx="5">
                  <c:v>PNA</c:v>
                </c:pt>
                <c:pt idx="6">
                  <c:v>CHF</c:v>
                </c:pt>
                <c:pt idx="7">
                  <c:v>AMI</c:v>
                </c:pt>
                <c:pt idx="8">
                  <c:v>COPD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</c:v>
                </c:pt>
                <c:pt idx="1">
                  <c:v>8</c:v>
                </c:pt>
                <c:pt idx="2">
                  <c:v>9</c:v>
                </c:pt>
                <c:pt idx="3">
                  <c:v>6</c:v>
                </c:pt>
                <c:pt idx="5">
                  <c:v>15</c:v>
                </c:pt>
                <c:pt idx="6">
                  <c:v>19</c:v>
                </c:pt>
                <c:pt idx="7">
                  <c:v>16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8-6841-AFED-F897393CCA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PNA</c:v>
                </c:pt>
                <c:pt idx="1">
                  <c:v>CHF</c:v>
                </c:pt>
                <c:pt idx="2">
                  <c:v>AMI</c:v>
                </c:pt>
                <c:pt idx="3">
                  <c:v>COPD</c:v>
                </c:pt>
                <c:pt idx="5">
                  <c:v>PNA</c:v>
                </c:pt>
                <c:pt idx="6">
                  <c:v>CHF</c:v>
                </c:pt>
                <c:pt idx="7">
                  <c:v>AMI</c:v>
                </c:pt>
                <c:pt idx="8">
                  <c:v>COPD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16</c:v>
                </c:pt>
                <c:pt idx="1">
                  <c:v>12</c:v>
                </c:pt>
                <c:pt idx="2">
                  <c:v>14</c:v>
                </c:pt>
                <c:pt idx="3">
                  <c:v>8</c:v>
                </c:pt>
                <c:pt idx="5">
                  <c:v>17</c:v>
                </c:pt>
                <c:pt idx="6">
                  <c:v>22</c:v>
                </c:pt>
                <c:pt idx="7">
                  <c:v>17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08-6841-AFED-F897393CC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12"/>
        <c:axId val="-1907143872"/>
        <c:axId val="-1907141120"/>
      </c:barChart>
      <c:catAx>
        <c:axId val="-190714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7141120"/>
        <c:crosses val="autoZero"/>
        <c:auto val="1"/>
        <c:lblAlgn val="ctr"/>
        <c:lblOffset val="100"/>
        <c:noMultiLvlLbl val="0"/>
      </c:catAx>
      <c:valAx>
        <c:axId val="-1907141120"/>
        <c:scaling>
          <c:orientation val="minMax"/>
          <c:max val="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714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590727333579899E-2"/>
          <c:y val="0.47095510074947899"/>
          <c:w val="0.12423754259533799"/>
          <c:h val="0.22150258838439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Mechan-
ical</c:v>
                </c:pt>
                <c:pt idx="1">
                  <c:v>MI</c:v>
                </c:pt>
                <c:pt idx="2">
                  <c:v>Pneumo.</c:v>
                </c:pt>
                <c:pt idx="3">
                  <c:v>Sepsis</c:v>
                </c:pt>
                <c:pt idx="4">
                  <c:v>Joint/
Wound
Infection</c:v>
                </c:pt>
                <c:pt idx="5">
                  <c:v>Pulm
Embolism</c:v>
                </c:pt>
                <c:pt idx="6">
                  <c:v>Any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3.6</c:v>
                </c:pt>
                <c:pt idx="1">
                  <c:v>4.8</c:v>
                </c:pt>
                <c:pt idx="2">
                  <c:v>2.9</c:v>
                </c:pt>
                <c:pt idx="3">
                  <c:v>2.7</c:v>
                </c:pt>
                <c:pt idx="4">
                  <c:v>1.4</c:v>
                </c:pt>
                <c:pt idx="5">
                  <c:v>1.4</c:v>
                </c:pt>
                <c:pt idx="6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D3-E248-BA17-7796F8A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27"/>
        <c:axId val="832026528"/>
        <c:axId val="832497840"/>
      </c:barChart>
      <c:catAx>
        <c:axId val="83202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497840"/>
        <c:crosses val="autoZero"/>
        <c:auto val="1"/>
        <c:lblAlgn val="ctr"/>
        <c:lblOffset val="100"/>
        <c:noMultiLvlLbl val="0"/>
      </c:catAx>
      <c:valAx>
        <c:axId val="832497840"/>
        <c:scaling>
          <c:orientation val="minMax"/>
          <c:max val="5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0265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674222846408598"/>
          <c:y val="6.7656156975259202E-2"/>
          <c:w val="0.69890605005293305"/>
          <c:h val="0.797621626119811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Earnings Above Median</c:v>
                </c:pt>
              </c:strCache>
            </c:strRef>
          </c:tx>
          <c:spPr>
            <a:ln w="76200" cmpd="sng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5"/>
            <c:spPr>
              <a:solidFill>
                <a:schemeClr val="accent1"/>
              </a:solidFill>
              <a:ln w="76200" cmpd="sng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</c:v>
                </c:pt>
                <c:pt idx="1">
                  <c:v>1977</c:v>
                </c:pt>
                <c:pt idx="2">
                  <c:v>1982</c:v>
                </c:pt>
                <c:pt idx="3">
                  <c:v>1987</c:v>
                </c:pt>
                <c:pt idx="4">
                  <c:v>1992</c:v>
                </c:pt>
                <c:pt idx="5">
                  <c:v>1997</c:v>
                </c:pt>
                <c:pt idx="6">
                  <c:v>2001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18.899999999999999</c:v>
                </c:pt>
                <c:pt idx="1">
                  <c:v>20</c:v>
                </c:pt>
                <c:pt idx="2">
                  <c:v>21.1</c:v>
                </c:pt>
                <c:pt idx="3">
                  <c:v>22.2</c:v>
                </c:pt>
                <c:pt idx="4">
                  <c:v>23.3</c:v>
                </c:pt>
                <c:pt idx="5">
                  <c:v>24.5</c:v>
                </c:pt>
                <c:pt idx="6">
                  <c:v>25.4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2-584B-9D69-848E551EB7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Earnings Below Median</c:v>
                </c:pt>
              </c:strCache>
            </c:strRef>
          </c:tx>
          <c:spPr>
            <a:ln w="76200" cmpd="sng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solidFill>
                <a:schemeClr val="accent2"/>
              </a:solidFill>
              <a:ln w="76200" cmpd="sng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</c:v>
                </c:pt>
                <c:pt idx="1">
                  <c:v>1977</c:v>
                </c:pt>
                <c:pt idx="2">
                  <c:v>1982</c:v>
                </c:pt>
                <c:pt idx="3">
                  <c:v>1987</c:v>
                </c:pt>
                <c:pt idx="4">
                  <c:v>1992</c:v>
                </c:pt>
                <c:pt idx="5">
                  <c:v>1997</c:v>
                </c:pt>
                <c:pt idx="6">
                  <c:v>2001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17.7</c:v>
                </c:pt>
                <c:pt idx="1">
                  <c:v>18</c:v>
                </c:pt>
                <c:pt idx="2">
                  <c:v>18.399999999999999</c:v>
                </c:pt>
                <c:pt idx="3">
                  <c:v>18.7</c:v>
                </c:pt>
                <c:pt idx="4">
                  <c:v>19</c:v>
                </c:pt>
                <c:pt idx="5">
                  <c:v>19.3</c:v>
                </c:pt>
                <c:pt idx="6">
                  <c:v>19.600000000000001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72-584B-9D69-848E551EB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10341680"/>
        <c:axId val="-1910339200"/>
      </c:lineChart>
      <c:catAx>
        <c:axId val="-191034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10339200"/>
        <c:crosses val="autoZero"/>
        <c:auto val="1"/>
        <c:lblAlgn val="ctr"/>
        <c:lblOffset val="100"/>
        <c:noMultiLvlLbl val="0"/>
      </c:catAx>
      <c:valAx>
        <c:axId val="-1910339200"/>
        <c:scaling>
          <c:orientation val="minMax"/>
          <c:min val="15"/>
        </c:scaling>
        <c:delete val="0"/>
        <c:axPos val="l"/>
        <c:majorGridlines>
          <c:spPr>
            <a:effectLst/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10341680"/>
        <c:crosses val="autoZero"/>
        <c:crossBetween val="between"/>
        <c:majorUnit val="2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l"/>
      <c:layout>
        <c:manualLayout>
          <c:xMode val="edge"/>
          <c:yMode val="edge"/>
          <c:x val="4.5269352648257127E-3"/>
          <c:y val="0.39403453253707471"/>
          <c:w val="0.204651425984608"/>
          <c:h val="0.4268772464893840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COPD</c:v>
                </c:pt>
                <c:pt idx="1">
                  <c:v>Heart
Failure</c:v>
                </c:pt>
                <c:pt idx="2">
                  <c:v>Heart
Attack</c:v>
                </c:pt>
                <c:pt idx="3">
                  <c:v>Pneumonia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4.9000000000000002E-2</c:v>
                </c:pt>
                <c:pt idx="1">
                  <c:v>0.1</c:v>
                </c:pt>
                <c:pt idx="2">
                  <c:v>0.125</c:v>
                </c:pt>
                <c:pt idx="3">
                  <c:v>0.13900000000000001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8-2A44-A78F-F72DCA3F3E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COPD</c:v>
                </c:pt>
                <c:pt idx="1">
                  <c:v>Heart
Failure</c:v>
                </c:pt>
                <c:pt idx="2">
                  <c:v>Heart
Attack</c:v>
                </c:pt>
                <c:pt idx="3">
                  <c:v>Pneumonia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8.4000000000000005E-2</c:v>
                </c:pt>
                <c:pt idx="1">
                  <c:v>0.11700000000000001</c:v>
                </c:pt>
                <c:pt idx="2">
                  <c:v>0.13100000000000001</c:v>
                </c:pt>
                <c:pt idx="3">
                  <c:v>0.158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E8-2A44-A78F-F72DCA3F3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6"/>
        <c:axId val="1741696831"/>
        <c:axId val="1664041999"/>
      </c:barChart>
      <c:catAx>
        <c:axId val="174169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041999"/>
        <c:crosses val="autoZero"/>
        <c:auto val="1"/>
        <c:lblAlgn val="ctr"/>
        <c:lblOffset val="100"/>
        <c:noMultiLvlLbl val="0"/>
      </c:catAx>
      <c:valAx>
        <c:axId val="166404199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41696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7853731142254355E-3"/>
          <c:y val="0.36576153380865994"/>
          <c:w val="0.14701297827828355"/>
          <c:h val="0.22070738546002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3.27461524346453E-2"/>
          <c:w val="0.85348068334880101"/>
          <c:h val="0.75342634495735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Mortality Rate</c:v>
                </c:pt>
                <c:pt idx="1">
                  <c:v>New CAD Event</c:v>
                </c:pt>
                <c:pt idx="2">
                  <c:v>Stroke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0.78</c:v>
                </c:pt>
                <c:pt idx="1">
                  <c:v>0.63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55-934D-8957-47A9ECF7A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7"/>
        <c:axId val="-1919080768"/>
        <c:axId val="-1919078288"/>
      </c:barChart>
      <c:catAx>
        <c:axId val="-1919080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9078288"/>
        <c:crosses val="autoZero"/>
        <c:auto val="1"/>
        <c:lblAlgn val="ctr"/>
        <c:lblOffset val="100"/>
        <c:noMultiLvlLbl val="0"/>
      </c:catAx>
      <c:valAx>
        <c:axId val="-1919078288"/>
        <c:scaling>
          <c:orientation val="minMax"/>
          <c:max val="2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ysDash"/>
            </a:ln>
          </c:spPr>
        </c:majorGridlines>
        <c:numFmt formatCode="0.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9080768"/>
        <c:crosses val="autoZero"/>
        <c:crossBetween val="between"/>
      </c:valAx>
      <c:spPr>
        <a:noFill/>
        <a:ln w="12700">
          <a:solidFill>
            <a:srgbClr val="FFFFFF"/>
          </a:solidFill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87445612922498"/>
          <c:y val="5.1515896601261303E-2"/>
          <c:w val="0.67758415684616602"/>
          <c:h val="0.76043642870753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&lt;138% of FPL</c:v>
                </c:pt>
                <c:pt idx="1">
                  <c:v>139-399% of FPL</c:v>
                </c:pt>
                <c:pt idx="2">
                  <c:v>&gt;399% of FPL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0.45900000000000002</c:v>
                </c:pt>
                <c:pt idx="1">
                  <c:v>0.29499999999999998</c:v>
                </c:pt>
                <c:pt idx="2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C7-6346-8F48-ACB4DDB1C2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&lt;138% of FPL</c:v>
                </c:pt>
                <c:pt idx="1">
                  <c:v>139-399% of FPL</c:v>
                </c:pt>
                <c:pt idx="2">
                  <c:v>&gt;399% of FPL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0.33300000000000002</c:v>
                </c:pt>
                <c:pt idx="1">
                  <c:v>0.26200000000000001</c:v>
                </c:pt>
                <c:pt idx="2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C7-6346-8F48-ACB4DDB1C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11"/>
        <c:axId val="-1905109984"/>
        <c:axId val="-1905107232"/>
      </c:barChart>
      <c:catAx>
        <c:axId val="-190510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107232"/>
        <c:crosses val="autoZero"/>
        <c:auto val="1"/>
        <c:lblAlgn val="ctr"/>
        <c:lblOffset val="100"/>
        <c:noMultiLvlLbl val="0"/>
      </c:catAx>
      <c:valAx>
        <c:axId val="-1905107232"/>
        <c:scaling>
          <c:orientation val="minMax"/>
          <c:max val="0.47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-190510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7248322147650992E-2"/>
          <c:y val="0.58900188177222768"/>
          <c:w val="9.5670084024731802E-2"/>
          <c:h val="0.21574887565134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2003</c:v>
                </c:pt>
                <c:pt idx="1">
                  <c:v>2005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  <c:pt idx="7">
                  <c:v>2020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0%</c:formatCode>
                <c:ptCount val="9"/>
                <c:pt idx="0">
                  <c:v>0.09</c:v>
                </c:pt>
                <c:pt idx="1">
                  <c:v>0.09</c:v>
                </c:pt>
                <c:pt idx="2">
                  <c:v>0.16</c:v>
                </c:pt>
                <c:pt idx="3">
                  <c:v>0.16</c:v>
                </c:pt>
                <c:pt idx="4">
                  <c:v>0.17</c:v>
                </c:pt>
                <c:pt idx="5">
                  <c:v>0.22</c:v>
                </c:pt>
                <c:pt idx="6">
                  <c:v>0.21</c:v>
                </c:pt>
                <c:pt idx="7">
                  <c:v>0.21</c:v>
                </c:pt>
                <c:pt idx="8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4-5545-984E-003C0F66F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596940560"/>
        <c:axId val="1834902799"/>
      </c:barChart>
      <c:catAx>
        <c:axId val="59694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902799"/>
        <c:crosses val="autoZero"/>
        <c:auto val="1"/>
        <c:lblAlgn val="ctr"/>
        <c:lblOffset val="100"/>
        <c:noMultiLvlLbl val="0"/>
      </c:catAx>
      <c:valAx>
        <c:axId val="1834902799"/>
        <c:scaling>
          <c:orientation val="minMax"/>
          <c:max val="0.2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59694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55380577427801"/>
          <c:y val="0.118407391421005"/>
          <c:w val="0.29897580380577399"/>
          <c:h val="0.802320516339428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C7-084A-AB70-0A5084851FC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C7-084A-AB70-0A5084851F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C7-084A-AB70-0A5084851F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C7-084A-AB70-0A5084851F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C7-084A-AB70-0A5084851FC6}"/>
              </c:ext>
            </c:extLst>
          </c:dPt>
          <c:dPt>
            <c:idx val="5"/>
            <c:bubble3D val="0"/>
            <c:explosion val="2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C7-084A-AB70-0A5084851FC6}"/>
              </c:ext>
            </c:extLst>
          </c:dPt>
          <c:dLbls>
            <c:dLbl>
              <c:idx val="0"/>
              <c:layout>
                <c:manualLayout>
                  <c:x val="5.6877911745406802E-2"/>
                  <c:y val="-9.2784555775835206E-3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28125"/>
                      <c:h val="0.190616860798733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C7-084A-AB70-0A5084851FC6}"/>
                </c:ext>
              </c:extLst>
            </c:dLbl>
            <c:dLbl>
              <c:idx val="1"/>
              <c:layout>
                <c:manualLayout>
                  <c:x val="4.4791707677165303E-2"/>
                  <c:y val="1.35296320027258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33333333333302"/>
                      <c:h val="0.2096533884719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0C7-084A-AB70-0A5084851FC6}"/>
                </c:ext>
              </c:extLst>
            </c:dLbl>
            <c:dLbl>
              <c:idx val="2"/>
              <c:layout>
                <c:manualLayout>
                  <c:x val="4.2708374343831998E-2"/>
                  <c:y val="2.4911444829903401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87499999999998"/>
                      <c:h val="0.19847187442015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0C7-084A-AB70-0A5084851FC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C7-084A-AB70-0A5084851F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508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Tax Subsidies</c:v>
                </c:pt>
                <c:pt idx="1">
                  <c:v>Gvt. Workers Benefits</c:v>
                </c:pt>
                <c:pt idx="2">
                  <c:v>VA, Public Health, Etc.</c:v>
                </c:pt>
                <c:pt idx="3">
                  <c:v>Medicaid</c:v>
                </c:pt>
                <c:pt idx="4">
                  <c:v>Medicare</c:v>
                </c:pt>
                <c:pt idx="5">
                  <c:v>Private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0.06</c:v>
                </c:pt>
                <c:pt idx="2">
                  <c:v>0.11</c:v>
                </c:pt>
                <c:pt idx="3">
                  <c:v>0.17</c:v>
                </c:pt>
                <c:pt idx="4">
                  <c:v>0.2</c:v>
                </c:pt>
                <c:pt idx="5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C7-084A-AB70-0A5084851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1965</c:v>
                </c:pt>
                <c:pt idx="1">
                  <c:v>1970</c:v>
                </c:pt>
                <c:pt idx="2">
                  <c:v>1975</c:v>
                </c:pt>
                <c:pt idx="3">
                  <c:v>1980</c:v>
                </c:pt>
                <c:pt idx="4">
                  <c:v>1985</c:v>
                </c:pt>
                <c:pt idx="5">
                  <c:v>1990</c:v>
                </c:pt>
                <c:pt idx="6">
                  <c:v>1995</c:v>
                </c:pt>
                <c:pt idx="7">
                  <c:v>1999</c:v>
                </c:pt>
                <c:pt idx="9">
                  <c:v>2013</c:v>
                </c:pt>
                <c:pt idx="10">
                  <c:v>2015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0.0%</c:formatCode>
                <c:ptCount val="12"/>
                <c:pt idx="0">
                  <c:v>0.307</c:v>
                </c:pt>
                <c:pt idx="1">
                  <c:v>0.44400000000000001</c:v>
                </c:pt>
                <c:pt idx="2">
                  <c:v>0.51</c:v>
                </c:pt>
                <c:pt idx="3">
                  <c:v>0.55400000000000005</c:v>
                </c:pt>
                <c:pt idx="4">
                  <c:v>0.54600000000000004</c:v>
                </c:pt>
                <c:pt idx="5">
                  <c:v>0.55100000000000005</c:v>
                </c:pt>
                <c:pt idx="6">
                  <c:v>0.61199999999999999</c:v>
                </c:pt>
                <c:pt idx="7">
                  <c:v>0.59799999999999998</c:v>
                </c:pt>
                <c:pt idx="9">
                  <c:v>0.64300000000000002</c:v>
                </c:pt>
                <c:pt idx="10">
                  <c:v>0.65</c:v>
                </c:pt>
                <c:pt idx="11">
                  <c:v>0.66300000000000003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4-474D-AEF1-20BF1BB5E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-27"/>
        <c:axId val="903160336"/>
        <c:axId val="903162064"/>
      </c:barChart>
      <c:catAx>
        <c:axId val="90316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162064"/>
        <c:crosses val="autoZero"/>
        <c:auto val="1"/>
        <c:lblAlgn val="ctr"/>
        <c:lblOffset val="100"/>
        <c:noMultiLvlLbl val="0"/>
      </c:catAx>
      <c:valAx>
        <c:axId val="903162064"/>
        <c:scaling>
          <c:orientation val="minMax"/>
          <c:max val="0.67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90316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2696883454961"/>
          <c:y val="4.5687099577416811E-2"/>
          <c:w val="0.82827876298439196"/>
          <c:h val="0.83940858185295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Total Spend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6-CD4E-8C84-9313D986EC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Germ</c:v>
                </c:pt>
                <c:pt idx="2">
                  <c:v>Switz</c:v>
                </c:pt>
                <c:pt idx="3">
                  <c:v>Sweden</c:v>
                </c:pt>
                <c:pt idx="4">
                  <c:v>Holland</c:v>
                </c:pt>
                <c:pt idx="5">
                  <c:v>Canada</c:v>
                </c:pt>
                <c:pt idx="6">
                  <c:v>France</c:v>
                </c:pt>
                <c:pt idx="7">
                  <c:v>UK</c:v>
                </c:pt>
                <c:pt idx="8">
                  <c:v>Japan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8563</c:v>
                </c:pt>
                <c:pt idx="1">
                  <c:v>7380</c:v>
                </c:pt>
                <c:pt idx="2">
                  <c:v>7180</c:v>
                </c:pt>
                <c:pt idx="3">
                  <c:v>6260</c:v>
                </c:pt>
                <c:pt idx="4">
                  <c:v>6190</c:v>
                </c:pt>
                <c:pt idx="5">
                  <c:v>5910</c:v>
                </c:pt>
                <c:pt idx="6">
                  <c:v>5470</c:v>
                </c:pt>
                <c:pt idx="7">
                  <c:v>5390</c:v>
                </c:pt>
                <c:pt idx="8">
                  <c:v>4670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B-3A42-B474-3A88E920B0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USA Private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5EB-3A42-B474-3A88E920B073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EB-3A42-B474-3A88E920B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Germ</c:v>
                </c:pt>
                <c:pt idx="2">
                  <c:v>Switz</c:v>
                </c:pt>
                <c:pt idx="3">
                  <c:v>Sweden</c:v>
                </c:pt>
                <c:pt idx="4">
                  <c:v>Holland</c:v>
                </c:pt>
                <c:pt idx="5">
                  <c:v>Canada</c:v>
                </c:pt>
                <c:pt idx="6">
                  <c:v>France</c:v>
                </c:pt>
                <c:pt idx="7">
                  <c:v>UK</c:v>
                </c:pt>
                <c:pt idx="8">
                  <c:v>Japan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"-"??_);_(@_)</c:formatCode>
                <c:ptCount val="9"/>
                <c:pt idx="0">
                  <c:v>4467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EB-3A42-B474-3A88E920B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-1905077360"/>
        <c:axId val="-1905074096"/>
      </c:barChart>
      <c:catAx>
        <c:axId val="-1905077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074096"/>
        <c:crosses val="autoZero"/>
        <c:auto val="1"/>
        <c:lblAlgn val="ctr"/>
        <c:lblOffset val="100"/>
        <c:noMultiLvlLbl val="0"/>
      </c:catAx>
      <c:valAx>
        <c:axId val="-1905074096"/>
        <c:scaling>
          <c:orientation val="minMax"/>
          <c:max val="13100"/>
          <c:min val="0"/>
        </c:scaling>
        <c:delete val="1"/>
        <c:axPos val="b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-190507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C4-214A-BF53-FF377A2F63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Switz.</c:v>
                </c:pt>
                <c:pt idx="2">
                  <c:v>Fra.</c:v>
                </c:pt>
                <c:pt idx="3">
                  <c:v>Can.</c:v>
                </c:pt>
                <c:pt idx="4">
                  <c:v>Swed.</c:v>
                </c:pt>
                <c:pt idx="5">
                  <c:v>Germ.</c:v>
                </c:pt>
                <c:pt idx="6">
                  <c:v>UK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0.33</c:v>
                </c:pt>
                <c:pt idx="1">
                  <c:v>0.22</c:v>
                </c:pt>
                <c:pt idx="2">
                  <c:v>0.17</c:v>
                </c:pt>
                <c:pt idx="3">
                  <c:v>0.16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C4-214A-BF53-FF377A2F6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27"/>
        <c:axId val="-1905034320"/>
        <c:axId val="-1905031568"/>
      </c:barChart>
      <c:catAx>
        <c:axId val="-190503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031568"/>
        <c:crosses val="autoZero"/>
        <c:auto val="1"/>
        <c:lblAlgn val="ctr"/>
        <c:lblOffset val="100"/>
        <c:noMultiLvlLbl val="0"/>
      </c:catAx>
      <c:valAx>
        <c:axId val="-1905031568"/>
        <c:scaling>
          <c:orientation val="minMax"/>
          <c:max val="0.34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-19050343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UK</c:v>
                </c:pt>
                <c:pt idx="2">
                  <c:v>Costa
Rica</c:v>
                </c:pt>
                <c:pt idx="3">
                  <c:v>Germany</c:v>
                </c:pt>
                <c:pt idx="4">
                  <c:v>Canada</c:v>
                </c:pt>
                <c:pt idx="5">
                  <c:v>France</c:v>
                </c:pt>
                <c:pt idx="6">
                  <c:v>Italy</c:v>
                </c:pt>
                <c:pt idx="7">
                  <c:v>Sweden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77</c:v>
                </c:pt>
                <c:pt idx="1">
                  <c:v>80.400000000000006</c:v>
                </c:pt>
                <c:pt idx="2">
                  <c:v>80.8</c:v>
                </c:pt>
                <c:pt idx="3">
                  <c:v>80.900000000000006</c:v>
                </c:pt>
                <c:pt idx="4">
                  <c:v>81.7</c:v>
                </c:pt>
                <c:pt idx="5">
                  <c:v>82.5</c:v>
                </c:pt>
                <c:pt idx="6">
                  <c:v>82.9</c:v>
                </c:pt>
                <c:pt idx="7">
                  <c:v>83.2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E-3E45-88BF-86CA4E3F9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587686688"/>
        <c:axId val="1611102175"/>
      </c:barChart>
      <c:catAx>
        <c:axId val="58768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1102175"/>
        <c:crosses val="autoZero"/>
        <c:auto val="1"/>
        <c:lblAlgn val="ctr"/>
        <c:lblOffset val="100"/>
        <c:noMultiLvlLbl val="0"/>
      </c:catAx>
      <c:valAx>
        <c:axId val="1611102175"/>
        <c:scaling>
          <c:orientation val="minMax"/>
          <c:max val="83.5"/>
          <c:min val="7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6866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France</c:v>
                </c:pt>
                <c:pt idx="3">
                  <c:v>Australia</c:v>
                </c:pt>
                <c:pt idx="4">
                  <c:v>Germany</c:v>
                </c:pt>
                <c:pt idx="5">
                  <c:v>Italy</c:v>
                </c:pt>
                <c:pt idx="6">
                  <c:v>Sweden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5.4</c:v>
                </c:pt>
                <c:pt idx="1">
                  <c:v>4.5</c:v>
                </c:pt>
                <c:pt idx="2">
                  <c:v>3.6</c:v>
                </c:pt>
                <c:pt idx="3">
                  <c:v>3.2</c:v>
                </c:pt>
                <c:pt idx="4">
                  <c:v>3.1</c:v>
                </c:pt>
                <c:pt idx="5">
                  <c:v>2.4</c:v>
                </c:pt>
                <c:pt idx="6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E-3E45-88BF-86CA4E3F9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587686688"/>
        <c:axId val="1611102175"/>
      </c:barChart>
      <c:catAx>
        <c:axId val="58768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1102175"/>
        <c:crosses val="autoZero"/>
        <c:auto val="1"/>
        <c:lblAlgn val="ctr"/>
        <c:lblOffset val="100"/>
        <c:noMultiLvlLbl val="0"/>
      </c:catAx>
      <c:valAx>
        <c:axId val="1611102175"/>
        <c:scaling>
          <c:orientation val="minMax"/>
          <c:max val="5.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5876866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40169561114952"/>
          <c:y val="3.2009635676852805E-2"/>
          <c:w val="0.74065364683063917"/>
          <c:h val="0.779375311684120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Poorest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
in 1980</c:v>
                </c:pt>
                <c:pt idx="1">
                  <c:v>Turned 50
in 2010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32.299999999999997</c:v>
                </c:pt>
                <c:pt idx="1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0-8C4C-9FDD-EF37A78D8F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
in 1980</c:v>
                </c:pt>
                <c:pt idx="1">
                  <c:v>Turned 50
in 2010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31.4</c:v>
                </c:pt>
                <c:pt idx="1">
                  <c:v>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0-8C4C-9FDD-EF37A78D8F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
in 1980</c:v>
                </c:pt>
                <c:pt idx="1">
                  <c:v>Turned 50
in 2010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32.4</c:v>
                </c:pt>
                <c:pt idx="1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10-8C4C-9FDD-EF37A78D8F1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
in 1980</c:v>
                </c:pt>
                <c:pt idx="1">
                  <c:v>Turned 50
in 2010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33.4</c:v>
                </c:pt>
                <c:pt idx="1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10-8C4C-9FDD-EF37A78D8F1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Richest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
in 1980</c:v>
                </c:pt>
                <c:pt idx="1">
                  <c:v>Turned 50
in 2010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36.200000000000003</c:v>
                </c:pt>
                <c:pt idx="1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10-8C4C-9FDD-EF37A78D8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11"/>
        <c:axId val="2041977727"/>
        <c:axId val="2041979455"/>
      </c:barChart>
      <c:catAx>
        <c:axId val="204197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979455"/>
        <c:crosses val="autoZero"/>
        <c:auto val="1"/>
        <c:lblAlgn val="ctr"/>
        <c:lblOffset val="100"/>
        <c:noMultiLvlLbl val="0"/>
      </c:catAx>
      <c:valAx>
        <c:axId val="2041979455"/>
        <c:scaling>
          <c:orientation val="minMax"/>
          <c:max val="42"/>
          <c:min val="2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97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944657558211347E-2"/>
          <c:y val="0.428527272037038"/>
          <c:w val="0.11184258258612761"/>
          <c:h val="0.48105370371329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FFFFF"/>
          </a:solidFill>
        </a:defRPr>
      </a:pPr>
      <a:endParaRPr lang="en-US"/>
    </a:p>
  </c:txPr>
  <c:externalData r:id="rId3">
    <c:autoUpdate val="0"/>
  </c:externalData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88-0947-BF23-07CCF5BD48E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B88-0947-BF23-07CCF5BD48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 Whites
1% Richest*</c:v>
                </c:pt>
                <c:pt idx="1">
                  <c:v>US
Overall</c:v>
                </c:pt>
                <c:pt idx="2">
                  <c:v>Norway</c:v>
                </c:pt>
                <c:pt idx="3">
                  <c:v>Sweden</c:v>
                </c:pt>
                <c:pt idx="4">
                  <c:v>Australia</c:v>
                </c:pt>
                <c:pt idx="5">
                  <c:v>Germany</c:v>
                </c:pt>
                <c:pt idx="6">
                  <c:v>Holland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3.5</c:v>
                </c:pt>
                <c:pt idx="1">
                  <c:v>5.9</c:v>
                </c:pt>
                <c:pt idx="2">
                  <c:v>2.2999999999999998</c:v>
                </c:pt>
                <c:pt idx="3">
                  <c:v>2.5</c:v>
                </c:pt>
                <c:pt idx="4">
                  <c:v>3.3</c:v>
                </c:pt>
                <c:pt idx="5">
                  <c:v>3.3</c:v>
                </c:pt>
                <c:pt idx="6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8-0947-BF23-07CCF5BD4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596849072"/>
        <c:axId val="667834912"/>
      </c:barChart>
      <c:catAx>
        <c:axId val="59684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834912"/>
        <c:crosses val="autoZero"/>
        <c:auto val="1"/>
        <c:lblAlgn val="ctr"/>
        <c:lblOffset val="100"/>
        <c:noMultiLvlLbl val="0"/>
      </c:catAx>
      <c:valAx>
        <c:axId val="667834912"/>
        <c:scaling>
          <c:orientation val="minMax"/>
          <c:max val="5.9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59684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353397964141627E-2"/>
          <c:y val="4.5687099577416811E-2"/>
          <c:w val="0.96929320407171671"/>
          <c:h val="0.72048016422173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B05-CD4A-BCCD-B2AF78EAB6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05-CD4A-BCCD-B2AF78EAB61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B05-CD4A-BCCD-B2AF78EAB61E}"/>
              </c:ext>
            </c:extLst>
          </c:dPt>
          <c:dLbls>
            <c:dLbl>
              <c:idx val="4"/>
              <c:layout>
                <c:manualLayout>
                  <c:x val="0"/>
                  <c:y val="9.00914978601034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05-CD4A-BCCD-B2AF78EAB61E}"/>
                </c:ext>
              </c:extLst>
            </c:dLbl>
            <c:dLbl>
              <c:idx val="5"/>
              <c:layout>
                <c:manualLayout>
                  <c:x val="0"/>
                  <c:y val="1.4277218617942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05-CD4A-BCCD-B2AF78EAB61E}"/>
                </c:ext>
              </c:extLst>
            </c:dLbl>
            <c:dLbl>
              <c:idx val="6"/>
              <c:layout>
                <c:manualLayout>
                  <c:x val="-1.0235480401618058E-16"/>
                  <c:y val="1.14217748943542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05-CD4A-BCCD-B2AF78EAB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Black
(US)</c:v>
                </c:pt>
                <c:pt idx="1">
                  <c:v>White Non-
Hisp (US)</c:v>
                </c:pt>
                <c:pt idx="2">
                  <c:v>Hispanic 
(US)</c:v>
                </c:pt>
                <c:pt idx="3">
                  <c:v>Canada</c:v>
                </c:pt>
                <c:pt idx="4">
                  <c:v>UK</c:v>
                </c:pt>
                <c:pt idx="5">
                  <c:v>Australia</c:v>
                </c:pt>
                <c:pt idx="6">
                  <c:v>Germany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55.3</c:v>
                </c:pt>
                <c:pt idx="1">
                  <c:v>19.100000000000001</c:v>
                </c:pt>
                <c:pt idx="2">
                  <c:v>18.2</c:v>
                </c:pt>
                <c:pt idx="3">
                  <c:v>7.5</c:v>
                </c:pt>
                <c:pt idx="4">
                  <c:v>6.5</c:v>
                </c:pt>
                <c:pt idx="5">
                  <c:v>3.9</c:v>
                </c:pt>
                <c:pt idx="6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5-CD4A-BCCD-B2AF78EAB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521331775"/>
        <c:axId val="1521333503"/>
      </c:barChart>
      <c:catAx>
        <c:axId val="1521331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333503"/>
        <c:crosses val="autoZero"/>
        <c:auto val="1"/>
        <c:lblAlgn val="ctr"/>
        <c:lblOffset val="100"/>
        <c:noMultiLvlLbl val="0"/>
      </c:catAx>
      <c:valAx>
        <c:axId val="1521333503"/>
        <c:scaling>
          <c:orientation val="minMax"/>
          <c:max val="55.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21331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21-AE41-94A7-67D9357B74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Black</c:v>
                </c:pt>
                <c:pt idx="1">
                  <c:v>Native
American</c:v>
                </c:pt>
                <c:pt idx="2">
                  <c:v>Asian</c:v>
                </c:pt>
                <c:pt idx="3">
                  <c:v>White
Non-Hisp</c:v>
                </c:pt>
                <c:pt idx="4">
                  <c:v>Hispanic</c:v>
                </c:pt>
                <c:pt idx="5">
                  <c:v>Canada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40.799999999999997</c:v>
                </c:pt>
                <c:pt idx="1">
                  <c:v>29.7</c:v>
                </c:pt>
                <c:pt idx="2">
                  <c:v>13.5</c:v>
                </c:pt>
                <c:pt idx="3">
                  <c:v>12.7</c:v>
                </c:pt>
                <c:pt idx="4">
                  <c:v>11.5</c:v>
                </c:pt>
                <c:pt idx="5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21-AE41-94A7-67D9357B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566147471"/>
        <c:axId val="1566149199"/>
      </c:barChart>
      <c:catAx>
        <c:axId val="1566147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6149199"/>
        <c:crosses val="autoZero"/>
        <c:auto val="1"/>
        <c:lblAlgn val="ctr"/>
        <c:lblOffset val="100"/>
        <c:noMultiLvlLbl val="0"/>
      </c:catAx>
      <c:valAx>
        <c:axId val="1566149199"/>
        <c:scaling>
          <c:orientation val="minMax"/>
          <c:max val="4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66147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Sweden</c:v>
                </c:pt>
                <c:pt idx="3">
                  <c:v>Australia</c:v>
                </c:pt>
                <c:pt idx="4">
                  <c:v>UK</c:v>
                </c:pt>
                <c:pt idx="5">
                  <c:v>Italy</c:v>
                </c:pt>
                <c:pt idx="6">
                  <c:v>France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9.4E-2</c:v>
                </c:pt>
                <c:pt idx="1">
                  <c:v>9.4E-2</c:v>
                </c:pt>
                <c:pt idx="2">
                  <c:v>9.5000000000000001E-2</c:v>
                </c:pt>
                <c:pt idx="3">
                  <c:v>0.112</c:v>
                </c:pt>
                <c:pt idx="4">
                  <c:v>0.14499999999999999</c:v>
                </c:pt>
                <c:pt idx="5">
                  <c:v>0.188</c:v>
                </c:pt>
                <c:pt idx="6">
                  <c:v>0.255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0.26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Canada</c:v>
                </c:pt>
                <c:pt idx="2">
                  <c:v>UK</c:v>
                </c:pt>
                <c:pt idx="3">
                  <c:v>Sweden</c:v>
                </c:pt>
                <c:pt idx="4">
                  <c:v>France</c:v>
                </c:pt>
                <c:pt idx="5">
                  <c:v>Germ.</c:v>
                </c:pt>
                <c:pt idx="6">
                  <c:v>Italy</c:v>
                </c:pt>
                <c:pt idx="7">
                  <c:v>Japan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0.16800000000000001</c:v>
                </c:pt>
                <c:pt idx="1">
                  <c:v>0.185</c:v>
                </c:pt>
                <c:pt idx="2">
                  <c:v>0.188</c:v>
                </c:pt>
                <c:pt idx="3">
                  <c:v>0.20100000000000001</c:v>
                </c:pt>
                <c:pt idx="4">
                  <c:v>0.214</c:v>
                </c:pt>
                <c:pt idx="5">
                  <c:v>0.22</c:v>
                </c:pt>
                <c:pt idx="6">
                  <c:v>0.23499999999999999</c:v>
                </c:pt>
                <c:pt idx="7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0.29899999999999999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Australia</c:v>
                </c:pt>
                <c:pt idx="3">
                  <c:v>UK</c:v>
                </c:pt>
                <c:pt idx="4">
                  <c:v>France</c:v>
                </c:pt>
                <c:pt idx="5">
                  <c:v>Switz</c:v>
                </c:pt>
                <c:pt idx="6">
                  <c:v>Germany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0.54</c:v>
                </c:pt>
                <c:pt idx="1">
                  <c:v>0.5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1</c:v>
                </c:pt>
                <c:pt idx="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1.55"/>
          <c:min val="0"/>
        </c:scaling>
        <c:delete val="1"/>
        <c:axPos val="l"/>
        <c:numFmt formatCode="0.00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Denmark</c:v>
                </c:pt>
                <c:pt idx="2">
                  <c:v>UK</c:v>
                </c:pt>
                <c:pt idx="3">
                  <c:v>France</c:v>
                </c:pt>
                <c:pt idx="4">
                  <c:v>Australia</c:v>
                </c:pt>
                <c:pt idx="5">
                  <c:v>Canada</c:v>
                </c:pt>
                <c:pt idx="6">
                  <c:v>Germany</c:v>
                </c:pt>
                <c:pt idx="7">
                  <c:v>Japan</c:v>
                </c:pt>
              </c:strCache>
            </c:strRef>
          </c:cat>
          <c:val>
            <c:numRef>
              <c:f>Sheet1!$B$2:$B$9</c:f>
              <c:numCache>
                <c:formatCode>0.0</c:formatCode>
                <c:ptCount val="8"/>
                <c:pt idx="0">
                  <c:v>4</c:v>
                </c:pt>
                <c:pt idx="1">
                  <c:v>3.8</c:v>
                </c:pt>
                <c:pt idx="2">
                  <c:v>5</c:v>
                </c:pt>
                <c:pt idx="3">
                  <c:v>5</c:v>
                </c:pt>
                <c:pt idx="4">
                  <c:v>6.1</c:v>
                </c:pt>
                <c:pt idx="5">
                  <c:v>6.6</c:v>
                </c:pt>
                <c:pt idx="6">
                  <c:v>9.5</c:v>
                </c:pt>
                <c:pt idx="7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12.5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6A6-D641-9AAD-CDF40413F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Canada</c:v>
                </c:pt>
                <c:pt idx="1">
                  <c:v>Denmark</c:v>
                </c:pt>
                <c:pt idx="2">
                  <c:v>USA</c:v>
                </c:pt>
                <c:pt idx="3">
                  <c:v>Ireland</c:v>
                </c:pt>
                <c:pt idx="4">
                  <c:v>Australia</c:v>
                </c:pt>
                <c:pt idx="5">
                  <c:v>Germany</c:v>
                </c:pt>
                <c:pt idx="6">
                  <c:v>Norway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11</c:v>
                </c:pt>
                <c:pt idx="1">
                  <c:v>11.5</c:v>
                </c:pt>
                <c:pt idx="2">
                  <c:v>11.8</c:v>
                </c:pt>
                <c:pt idx="3">
                  <c:v>13.3</c:v>
                </c:pt>
                <c:pt idx="4">
                  <c:v>13.4</c:v>
                </c:pt>
                <c:pt idx="5">
                  <c:v>14</c:v>
                </c:pt>
                <c:pt idx="6">
                  <c:v>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21.3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Korea</c:v>
                </c:pt>
                <c:pt idx="3">
                  <c:v>Italy</c:v>
                </c:pt>
                <c:pt idx="4">
                  <c:v>Australia</c:v>
                </c:pt>
                <c:pt idx="5">
                  <c:v>Japan</c:v>
                </c:pt>
                <c:pt idx="6">
                  <c:v>Denmark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5.8</c:v>
                </c:pt>
                <c:pt idx="1">
                  <c:v>1.5</c:v>
                </c:pt>
                <c:pt idx="2">
                  <c:v>3.6</c:v>
                </c:pt>
                <c:pt idx="3">
                  <c:v>3.8</c:v>
                </c:pt>
                <c:pt idx="4">
                  <c:v>3.8</c:v>
                </c:pt>
                <c:pt idx="5">
                  <c:v>4.7</c:v>
                </c:pt>
                <c:pt idx="6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8.8000000000000007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Italy</c:v>
                </c:pt>
                <c:pt idx="2">
                  <c:v>Canada</c:v>
                </c:pt>
                <c:pt idx="3">
                  <c:v>France</c:v>
                </c:pt>
                <c:pt idx="4">
                  <c:v>UK</c:v>
                </c:pt>
                <c:pt idx="5">
                  <c:v>Sweden</c:v>
                </c:pt>
                <c:pt idx="6">
                  <c:v>Finland</c:v>
                </c:pt>
                <c:pt idx="7">
                  <c:v>Norway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</c:v>
                </c:pt>
                <c:pt idx="1">
                  <c:v>0.37</c:v>
                </c:pt>
                <c:pt idx="2">
                  <c:v>0.43</c:v>
                </c:pt>
                <c:pt idx="3">
                  <c:v>0.46</c:v>
                </c:pt>
                <c:pt idx="4">
                  <c:v>0.56000000000000005</c:v>
                </c:pt>
                <c:pt idx="5">
                  <c:v>0.6</c:v>
                </c:pt>
                <c:pt idx="6">
                  <c:v>0.62</c:v>
                </c:pt>
                <c:pt idx="7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0.69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
Non-Hispanic</c:v>
                </c:pt>
                <c:pt idx="1">
                  <c:v>Black</c:v>
                </c:pt>
                <c:pt idx="2">
                  <c:v>Hispanic</c:v>
                </c:pt>
                <c:pt idx="3">
                  <c:v>Native
American</c:v>
                </c:pt>
                <c:pt idx="4">
                  <c:v>Asian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5.1999999999999998E-2</c:v>
                </c:pt>
                <c:pt idx="1">
                  <c:v>0.09</c:v>
                </c:pt>
                <c:pt idx="2">
                  <c:v>0.183</c:v>
                </c:pt>
                <c:pt idx="3">
                  <c:v>0.185</c:v>
                </c:pt>
                <c:pt idx="4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4-C043-A259-EB63CC54F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7"/>
        <c:axId val="1414496255"/>
        <c:axId val="1414497983"/>
      </c:barChart>
      <c:catAx>
        <c:axId val="141449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4497983"/>
        <c:crosses val="autoZero"/>
        <c:auto val="1"/>
        <c:lblAlgn val="ctr"/>
        <c:lblOffset val="100"/>
        <c:noMultiLvlLbl val="0"/>
      </c:catAx>
      <c:valAx>
        <c:axId val="1414497983"/>
        <c:scaling>
          <c:orientation val="minMax"/>
          <c:max val="0.19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414496255"/>
        <c:crosses val="autoZero"/>
        <c:crossBetween val="between"/>
        <c:majorUnit val="0.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A00-6C48-ADC2-5BAE22E5E2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Holland</c:v>
                </c:pt>
                <c:pt idx="3">
                  <c:v>Canada</c:v>
                </c:pt>
                <c:pt idx="4">
                  <c:v>Sweden</c:v>
                </c:pt>
                <c:pt idx="5">
                  <c:v>Germany</c:v>
                </c:pt>
                <c:pt idx="6">
                  <c:v>Switz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1.2E-2</c:v>
                </c:pt>
                <c:pt idx="1">
                  <c:v>1.4999999999999999E-2</c:v>
                </c:pt>
                <c:pt idx="2">
                  <c:v>2.1000000000000001E-2</c:v>
                </c:pt>
                <c:pt idx="3">
                  <c:v>2.5999999999999999E-2</c:v>
                </c:pt>
                <c:pt idx="4">
                  <c:v>3.5999999999999997E-2</c:v>
                </c:pt>
                <c:pt idx="5">
                  <c:v>4.3999999999999997E-2</c:v>
                </c:pt>
                <c:pt idx="6">
                  <c:v>4.9000000000000002E-2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0.05"/>
        </c:scaling>
        <c:delete val="1"/>
        <c:axPos val="l"/>
        <c:numFmt formatCode="0.0%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Sweden</c:v>
                </c:pt>
                <c:pt idx="1">
                  <c:v>Switzer.</c:v>
                </c:pt>
                <c:pt idx="2">
                  <c:v>Denmark</c:v>
                </c:pt>
                <c:pt idx="3">
                  <c:v>Netherl.</c:v>
                </c:pt>
                <c:pt idx="4">
                  <c:v>England</c:v>
                </c:pt>
                <c:pt idx="5">
                  <c:v>Canada</c:v>
                </c:pt>
                <c:pt idx="6">
                  <c:v>Australia</c:v>
                </c:pt>
                <c:pt idx="7">
                  <c:v>USA</c:v>
                </c:pt>
                <c:pt idx="8">
                  <c:v>Germany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9-A040-91C1-E4D0FFC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04951104"/>
        <c:axId val="-1904948352"/>
      </c:barChart>
      <c:catAx>
        <c:axId val="-190495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948352"/>
        <c:crosses val="autoZero"/>
        <c:auto val="1"/>
        <c:lblAlgn val="ctr"/>
        <c:lblOffset val="100"/>
        <c:noMultiLvlLbl val="0"/>
      </c:catAx>
      <c:valAx>
        <c:axId val="-1904948352"/>
        <c:scaling>
          <c:orientation val="minMax"/>
          <c:max val="5.99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95110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6F1-8348-AEB5-D9E33C7EA6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Switz</c:v>
                </c:pt>
                <c:pt idx="1">
                  <c:v>USA</c:v>
                </c:pt>
                <c:pt idx="2">
                  <c:v>Germany</c:v>
                </c:pt>
                <c:pt idx="3">
                  <c:v>Australia</c:v>
                </c:pt>
                <c:pt idx="4">
                  <c:v>Canada</c:v>
                </c:pt>
                <c:pt idx="5">
                  <c:v>Holland</c:v>
                </c:pt>
                <c:pt idx="6">
                  <c:v>France</c:v>
                </c:pt>
              </c:strCache>
            </c:strRef>
          </c:cat>
          <c:val>
            <c:numRef>
              <c:f>Sheet1!$B$2:$B$8</c:f>
              <c:numCache>
                <c:formatCode>_("$"* #,##0_);_("$"* \(#,##0\);_("$"* "-"??_);_(@_)</c:formatCode>
                <c:ptCount val="7"/>
                <c:pt idx="0">
                  <c:v>1577</c:v>
                </c:pt>
                <c:pt idx="1">
                  <c:v>1225</c:v>
                </c:pt>
                <c:pt idx="2">
                  <c:v>858</c:v>
                </c:pt>
                <c:pt idx="3">
                  <c:v>754</c:v>
                </c:pt>
                <c:pt idx="4">
                  <c:v>744</c:v>
                </c:pt>
                <c:pt idx="5">
                  <c:v>574</c:v>
                </c:pt>
                <c:pt idx="6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160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3-6B49-B9EE-2C726C58102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6F1-8348-AEB5-D9E33C7EA6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Holland</c:v>
                </c:pt>
                <c:pt idx="3">
                  <c:v>Switz</c:v>
                </c:pt>
                <c:pt idx="4">
                  <c:v>France</c:v>
                </c:pt>
                <c:pt idx="5">
                  <c:v>Germany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1055</c:v>
                </c:pt>
                <c:pt idx="1">
                  <c:v>196</c:v>
                </c:pt>
                <c:pt idx="2">
                  <c:v>240</c:v>
                </c:pt>
                <c:pt idx="3">
                  <c:v>297</c:v>
                </c:pt>
                <c:pt idx="4">
                  <c:v>299</c:v>
                </c:pt>
                <c:pt idx="5">
                  <c:v>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3-6B49-B9EE-2C726C5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34097376"/>
        <c:axId val="765135968"/>
      </c:barChart>
      <c:catAx>
        <c:axId val="8340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35968"/>
        <c:crosses val="autoZero"/>
        <c:auto val="1"/>
        <c:lblAlgn val="ctr"/>
        <c:lblOffset val="100"/>
        <c:noMultiLvlLbl val="0"/>
      </c:catAx>
      <c:valAx>
        <c:axId val="765135968"/>
        <c:scaling>
          <c:orientation val="minMax"/>
          <c:max val="106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8340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3901184471299"/>
          <c:y val="3.2292626208806387E-2"/>
          <c:w val="0.75147336132978537"/>
          <c:h val="0.82740065163144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 Coverage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Switz</c:v>
                </c:pt>
                <c:pt idx="2">
                  <c:v>Can</c:v>
                </c:pt>
                <c:pt idx="3">
                  <c:v>Hol</c:v>
                </c:pt>
                <c:pt idx="4">
                  <c:v>Fra</c:v>
                </c:pt>
                <c:pt idx="5">
                  <c:v>Spa</c:v>
                </c:pt>
                <c:pt idx="6">
                  <c:v>Austria</c:v>
                </c:pt>
                <c:pt idx="7">
                  <c:v>UK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0.02</c:v>
                </c:pt>
                <c:pt idx="3">
                  <c:v>0.04</c:v>
                </c:pt>
                <c:pt idx="4">
                  <c:v>0.04</c:v>
                </c:pt>
                <c:pt idx="5">
                  <c:v>0.02</c:v>
                </c:pt>
                <c:pt idx="6">
                  <c:v>0.03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7-F946-866C-2EF935DA26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Private Insurers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Switz</c:v>
                </c:pt>
                <c:pt idx="2">
                  <c:v>Can</c:v>
                </c:pt>
                <c:pt idx="3">
                  <c:v>Hol</c:v>
                </c:pt>
                <c:pt idx="4">
                  <c:v>Fra</c:v>
                </c:pt>
                <c:pt idx="5">
                  <c:v>Spa</c:v>
                </c:pt>
                <c:pt idx="6">
                  <c:v>Austria</c:v>
                </c:pt>
                <c:pt idx="7">
                  <c:v>UK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0.12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0.21</c:v>
                </c:pt>
                <c:pt idx="5">
                  <c:v>0.33</c:v>
                </c:pt>
                <c:pt idx="6">
                  <c:v>0.33</c:v>
                </c:pt>
                <c:pt idx="7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17-F946-866C-2EF935DA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6"/>
        <c:axId val="1787351327"/>
        <c:axId val="1790017919"/>
      </c:barChart>
      <c:catAx>
        <c:axId val="1787351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017919"/>
        <c:crosses val="autoZero"/>
        <c:auto val="1"/>
        <c:lblAlgn val="ctr"/>
        <c:lblOffset val="100"/>
        <c:noMultiLvlLbl val="0"/>
      </c:catAx>
      <c:valAx>
        <c:axId val="1790017919"/>
        <c:scaling>
          <c:orientation val="minMax"/>
          <c:max val="0.35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787351327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3088811656782783"/>
          <c:w val="0.22774493787053585"/>
          <c:h val="0.19106601495816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34897209641493"/>
          <c:y val="4.9742008580170097E-2"/>
          <c:w val="0.63967396758073036"/>
          <c:h val="0.75409383495812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NHI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 w="508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3-644F-BB36-68917D80E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$3,000-_x000d_$4,999</c:v>
                </c:pt>
                <c:pt idx="2">
                  <c:v>$5,000-_x000d_$8,999</c:v>
                </c:pt>
                <c:pt idx="3">
                  <c:v>$9,000-_x000d_$14,999</c:v>
                </c:pt>
                <c:pt idx="4">
                  <c:v>$15,000+</c:v>
                </c:pt>
                <c:pt idx="5">
                  <c:v>All_x000d_Incomes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0.59</c:v>
                </c:pt>
                <c:pt idx="1">
                  <c:v>0.56000000000000005</c:v>
                </c:pt>
                <c:pt idx="2">
                  <c:v>0.6</c:v>
                </c:pt>
                <c:pt idx="3">
                  <c:v>0.66</c:v>
                </c:pt>
                <c:pt idx="4">
                  <c:v>0.7</c:v>
                </c:pt>
                <c:pt idx="5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63-644F-BB36-68917D80E5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NHI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 w="508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163-644F-BB36-68917D80E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$3,000-_x000d_$4,999</c:v>
                </c:pt>
                <c:pt idx="2">
                  <c:v>$5,000-_x000d_$8,999</c:v>
                </c:pt>
                <c:pt idx="3">
                  <c:v>$9,000-_x000d_$14,999</c:v>
                </c:pt>
                <c:pt idx="4">
                  <c:v>$15,000+</c:v>
                </c:pt>
                <c:pt idx="5">
                  <c:v>All_x000d_Incomes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0.73</c:v>
                </c:pt>
                <c:pt idx="1">
                  <c:v>0.68</c:v>
                </c:pt>
                <c:pt idx="2">
                  <c:v>0.73</c:v>
                </c:pt>
                <c:pt idx="3">
                  <c:v>0.74</c:v>
                </c:pt>
                <c:pt idx="4">
                  <c:v>0.69</c:v>
                </c:pt>
                <c:pt idx="5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63-644F-BB36-68917D80E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8"/>
        <c:axId val="-1907000896"/>
        <c:axId val="-1906998144"/>
      </c:barChart>
      <c:catAx>
        <c:axId val="-19070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6998144"/>
        <c:crosses val="autoZero"/>
        <c:auto val="1"/>
        <c:lblAlgn val="ctr"/>
        <c:lblOffset val="100"/>
        <c:noMultiLvlLbl val="0"/>
      </c:catAx>
      <c:valAx>
        <c:axId val="-1906998144"/>
        <c:scaling>
          <c:orientation val="minMax"/>
          <c:max val="0.79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70008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7706032285471534E-2"/>
          <c:y val="0.58102962515818102"/>
          <c:w val="0.134919788063875"/>
          <c:h val="0.1816125715894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NHI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Early Prenatal
Care</c:v>
                </c:pt>
                <c:pt idx="1">
                  <c:v>Postpartum
Visit</c:v>
                </c:pt>
                <c:pt idx="2">
                  <c:v>Newborn
Checkup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0.40899999999999997</c:v>
                </c:pt>
                <c:pt idx="1">
                  <c:v>0.66</c:v>
                </c:pt>
                <c:pt idx="2">
                  <c:v>0.79200000000000004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16-C543-82B4-EAE5BD539F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NHI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Early Prenatal
Care</c:v>
                </c:pt>
                <c:pt idx="1">
                  <c:v>Postpartum
Visit</c:v>
                </c:pt>
                <c:pt idx="2">
                  <c:v>Newborn
Checkup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0.54900000000000004</c:v>
                </c:pt>
                <c:pt idx="1">
                  <c:v>0.79500000000000004</c:v>
                </c:pt>
                <c:pt idx="2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16-C543-82B4-EAE5BD539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9"/>
        <c:axId val="1282378208"/>
        <c:axId val="1273049456"/>
      </c:barChart>
      <c:catAx>
        <c:axId val="128237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049456"/>
        <c:crosses val="autoZero"/>
        <c:auto val="1"/>
        <c:lblAlgn val="ctr"/>
        <c:lblOffset val="100"/>
        <c:noMultiLvlLbl val="0"/>
      </c:catAx>
      <c:valAx>
        <c:axId val="1273049456"/>
        <c:scaling>
          <c:orientation val="minMax"/>
          <c:max val="0.86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128237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9-3341-83F8-202196571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Overall</c:v>
                </c:pt>
                <c:pt idx="1">
                  <c:v>Privately
Insured</c:v>
                </c:pt>
                <c:pt idx="2">
                  <c:v>Medicare /
Medicaid</c:v>
                </c:pt>
                <c:pt idx="3">
                  <c:v>Uninsured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1.52</c:v>
                </c:pt>
                <c:pt idx="1">
                  <c:v>1.18</c:v>
                </c:pt>
                <c:pt idx="2">
                  <c:v>1.79</c:v>
                </c:pt>
                <c:pt idx="3">
                  <c:v>4.3499999999999996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9-3341-83F8-202196571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-1904853648"/>
        <c:axId val="-1904850896"/>
      </c:barChart>
      <c:catAx>
        <c:axId val="-190485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50896"/>
        <c:crosses val="autoZero"/>
        <c:auto val="1"/>
        <c:lblAlgn val="ctr"/>
        <c:lblOffset val="100"/>
        <c:noMultiLvlLbl val="0"/>
      </c:catAx>
      <c:valAx>
        <c:axId val="-1904850896"/>
        <c:scaling>
          <c:orientation val="minMax"/>
          <c:max val="4.5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536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96909065883146"/>
          <c:y val="3.04687481256922E-2"/>
          <c:w val="0.75783524531376345"/>
          <c:h val="0.869274491309394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Sheet1!$A$2:$A$67</c:f>
              <c:numCache>
                <c:formatCode>General</c:formatCode>
                <c:ptCount val="66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</c:numCache>
            </c:numRef>
          </c:cat>
          <c:val>
            <c:numRef>
              <c:f>Sheet1!$B$2:$B$67</c:f>
              <c:numCache>
                <c:formatCode>General</c:formatCode>
                <c:ptCount val="66"/>
                <c:pt idx="0">
                  <c:v>31.3</c:v>
                </c:pt>
                <c:pt idx="1">
                  <c:v>31.9</c:v>
                </c:pt>
                <c:pt idx="2">
                  <c:v>30.9</c:v>
                </c:pt>
                <c:pt idx="3">
                  <c:v>30.2</c:v>
                </c:pt>
                <c:pt idx="4">
                  <c:v>28.4</c:v>
                </c:pt>
                <c:pt idx="5">
                  <c:v>27.3</c:v>
                </c:pt>
                <c:pt idx="6">
                  <c:v>27.2</c:v>
                </c:pt>
                <c:pt idx="7">
                  <c:v>27.6</c:v>
                </c:pt>
                <c:pt idx="8">
                  <c:v>26.3</c:v>
                </c:pt>
                <c:pt idx="9">
                  <c:v>24.7</c:v>
                </c:pt>
                <c:pt idx="10">
                  <c:v>23.6</c:v>
                </c:pt>
                <c:pt idx="11">
                  <c:v>23.1</c:v>
                </c:pt>
                <c:pt idx="12">
                  <c:v>22</c:v>
                </c:pt>
                <c:pt idx="13">
                  <c:v>20.8</c:v>
                </c:pt>
                <c:pt idx="14">
                  <c:v>19.3</c:v>
                </c:pt>
                <c:pt idx="15">
                  <c:v>18.8</c:v>
                </c:pt>
                <c:pt idx="16">
                  <c:v>17.5</c:v>
                </c:pt>
                <c:pt idx="17">
                  <c:v>17.100000000000001</c:v>
                </c:pt>
                <c:pt idx="18">
                  <c:v>15.5</c:v>
                </c:pt>
                <c:pt idx="19">
                  <c:v>15</c:v>
                </c:pt>
                <c:pt idx="20">
                  <c:v>14.2</c:v>
                </c:pt>
                <c:pt idx="21">
                  <c:v>13.5</c:v>
                </c:pt>
                <c:pt idx="22">
                  <c:v>12.4</c:v>
                </c:pt>
                <c:pt idx="23">
                  <c:v>12</c:v>
                </c:pt>
                <c:pt idx="24">
                  <c:v>10.9</c:v>
                </c:pt>
                <c:pt idx="25">
                  <c:v>10.4</c:v>
                </c:pt>
                <c:pt idx="26">
                  <c:v>9.6</c:v>
                </c:pt>
                <c:pt idx="27">
                  <c:v>9.1</c:v>
                </c:pt>
                <c:pt idx="28">
                  <c:v>8.5</c:v>
                </c:pt>
                <c:pt idx="29">
                  <c:v>8.1</c:v>
                </c:pt>
                <c:pt idx="30">
                  <c:v>8</c:v>
                </c:pt>
                <c:pt idx="31">
                  <c:v>7.9</c:v>
                </c:pt>
                <c:pt idx="32">
                  <c:v>7.3</c:v>
                </c:pt>
                <c:pt idx="33">
                  <c:v>7.2</c:v>
                </c:pt>
                <c:pt idx="34">
                  <c:v>7.1</c:v>
                </c:pt>
                <c:pt idx="35">
                  <c:v>6.8</c:v>
                </c:pt>
                <c:pt idx="36">
                  <c:v>6.4</c:v>
                </c:pt>
                <c:pt idx="37">
                  <c:v>6.3</c:v>
                </c:pt>
                <c:pt idx="38">
                  <c:v>6.3</c:v>
                </c:pt>
                <c:pt idx="39">
                  <c:v>6.3</c:v>
                </c:pt>
                <c:pt idx="40">
                  <c:v>6</c:v>
                </c:pt>
                <c:pt idx="41">
                  <c:v>5.6</c:v>
                </c:pt>
                <c:pt idx="42">
                  <c:v>5.5</c:v>
                </c:pt>
                <c:pt idx="43">
                  <c:v>5.3</c:v>
                </c:pt>
                <c:pt idx="44">
                  <c:v>5.3</c:v>
                </c:pt>
                <c:pt idx="45">
                  <c:v>5.3</c:v>
                </c:pt>
                <c:pt idx="46">
                  <c:v>5.2</c:v>
                </c:pt>
                <c:pt idx="47">
                  <c:v>5.4</c:v>
                </c:pt>
                <c:pt idx="48">
                  <c:v>5.3</c:v>
                </c:pt>
                <c:pt idx="49">
                  <c:v>5.3</c:v>
                </c:pt>
                <c:pt idx="50">
                  <c:v>5.4</c:v>
                </c:pt>
                <c:pt idx="51">
                  <c:v>5.0999999999999996</c:v>
                </c:pt>
                <c:pt idx="52">
                  <c:v>5.0999999999999996</c:v>
                </c:pt>
                <c:pt idx="53">
                  <c:v>5.0999999999999996</c:v>
                </c:pt>
                <c:pt idx="54">
                  <c:v>4.9000000000000004</c:v>
                </c:pt>
                <c:pt idx="55">
                  <c:v>5</c:v>
                </c:pt>
                <c:pt idx="56">
                  <c:v>4.8</c:v>
                </c:pt>
                <c:pt idx="57">
                  <c:v>4.7699999999999996</c:v>
                </c:pt>
                <c:pt idx="58">
                  <c:v>4.66</c:v>
                </c:pt>
                <c:pt idx="59">
                  <c:v>4.54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4.3</c:v>
                </c:pt>
                <c:pt idx="65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C3-8F44-8A10-431DBDA5B4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USA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Sheet1!$A$2:$A$67</c:f>
              <c:numCache>
                <c:formatCode>General</c:formatCode>
                <c:ptCount val="66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</c:numCache>
            </c:numRef>
          </c:cat>
          <c:val>
            <c:numRef>
              <c:f>Sheet1!$C$2:$C$67</c:f>
              <c:numCache>
                <c:formatCode>General</c:formatCode>
                <c:ptCount val="66"/>
                <c:pt idx="0">
                  <c:v>26.4</c:v>
                </c:pt>
                <c:pt idx="1">
                  <c:v>26</c:v>
                </c:pt>
                <c:pt idx="2">
                  <c:v>26.3</c:v>
                </c:pt>
                <c:pt idx="3">
                  <c:v>27.1</c:v>
                </c:pt>
                <c:pt idx="4">
                  <c:v>26.4</c:v>
                </c:pt>
                <c:pt idx="5">
                  <c:v>26</c:v>
                </c:pt>
                <c:pt idx="6">
                  <c:v>25.3</c:v>
                </c:pt>
                <c:pt idx="7">
                  <c:v>25.3</c:v>
                </c:pt>
                <c:pt idx="8">
                  <c:v>25.2</c:v>
                </c:pt>
                <c:pt idx="9">
                  <c:v>24.8</c:v>
                </c:pt>
                <c:pt idx="10">
                  <c:v>24.7</c:v>
                </c:pt>
                <c:pt idx="11">
                  <c:v>23.7</c:v>
                </c:pt>
                <c:pt idx="12">
                  <c:v>22.4</c:v>
                </c:pt>
                <c:pt idx="13">
                  <c:v>21.8</c:v>
                </c:pt>
                <c:pt idx="14">
                  <c:v>20.9</c:v>
                </c:pt>
                <c:pt idx="15">
                  <c:v>20</c:v>
                </c:pt>
                <c:pt idx="16">
                  <c:v>19.100000000000001</c:v>
                </c:pt>
                <c:pt idx="17">
                  <c:v>18.5</c:v>
                </c:pt>
                <c:pt idx="18">
                  <c:v>17.7</c:v>
                </c:pt>
                <c:pt idx="19">
                  <c:v>16.7</c:v>
                </c:pt>
                <c:pt idx="20">
                  <c:v>16.100000000000001</c:v>
                </c:pt>
                <c:pt idx="21">
                  <c:v>15.2</c:v>
                </c:pt>
                <c:pt idx="22">
                  <c:v>14.1</c:v>
                </c:pt>
                <c:pt idx="23">
                  <c:v>13.8</c:v>
                </c:pt>
                <c:pt idx="24">
                  <c:v>13.1</c:v>
                </c:pt>
                <c:pt idx="25">
                  <c:v>12.6</c:v>
                </c:pt>
                <c:pt idx="26">
                  <c:v>11.9</c:v>
                </c:pt>
                <c:pt idx="27">
                  <c:v>11.5</c:v>
                </c:pt>
                <c:pt idx="28">
                  <c:v>11.2</c:v>
                </c:pt>
                <c:pt idx="29">
                  <c:v>10.8</c:v>
                </c:pt>
                <c:pt idx="30">
                  <c:v>10.6</c:v>
                </c:pt>
                <c:pt idx="31">
                  <c:v>10.4</c:v>
                </c:pt>
                <c:pt idx="32">
                  <c:v>10.1</c:v>
                </c:pt>
                <c:pt idx="33">
                  <c:v>10</c:v>
                </c:pt>
                <c:pt idx="34">
                  <c:v>9.8000000000000007</c:v>
                </c:pt>
                <c:pt idx="35">
                  <c:v>9.1999999999999993</c:v>
                </c:pt>
                <c:pt idx="36">
                  <c:v>8.9</c:v>
                </c:pt>
                <c:pt idx="37">
                  <c:v>8.5</c:v>
                </c:pt>
                <c:pt idx="38">
                  <c:v>8.4</c:v>
                </c:pt>
                <c:pt idx="39">
                  <c:v>8</c:v>
                </c:pt>
                <c:pt idx="40">
                  <c:v>7.6</c:v>
                </c:pt>
                <c:pt idx="41">
                  <c:v>7.3</c:v>
                </c:pt>
                <c:pt idx="42">
                  <c:v>7.2</c:v>
                </c:pt>
                <c:pt idx="43">
                  <c:v>7.2</c:v>
                </c:pt>
                <c:pt idx="44">
                  <c:v>7</c:v>
                </c:pt>
                <c:pt idx="45">
                  <c:v>6.9</c:v>
                </c:pt>
                <c:pt idx="46">
                  <c:v>6.8</c:v>
                </c:pt>
                <c:pt idx="47">
                  <c:v>7</c:v>
                </c:pt>
                <c:pt idx="48">
                  <c:v>6.9</c:v>
                </c:pt>
                <c:pt idx="49">
                  <c:v>6.8</c:v>
                </c:pt>
                <c:pt idx="50">
                  <c:v>6.8</c:v>
                </c:pt>
                <c:pt idx="51">
                  <c:v>6.7</c:v>
                </c:pt>
                <c:pt idx="52">
                  <c:v>6.8</c:v>
                </c:pt>
                <c:pt idx="53">
                  <c:v>6.6</c:v>
                </c:pt>
                <c:pt idx="54">
                  <c:v>6.4</c:v>
                </c:pt>
                <c:pt idx="55">
                  <c:v>6.15</c:v>
                </c:pt>
                <c:pt idx="56">
                  <c:v>6.07</c:v>
                </c:pt>
                <c:pt idx="57">
                  <c:v>6</c:v>
                </c:pt>
                <c:pt idx="58">
                  <c:v>5.96</c:v>
                </c:pt>
                <c:pt idx="59">
                  <c:v>5.82</c:v>
                </c:pt>
                <c:pt idx="60">
                  <c:v>5.8</c:v>
                </c:pt>
                <c:pt idx="61">
                  <c:v>5.7</c:v>
                </c:pt>
                <c:pt idx="62">
                  <c:v>5.6</c:v>
                </c:pt>
                <c:pt idx="63">
                  <c:v>5.5</c:v>
                </c:pt>
                <c:pt idx="64">
                  <c:v>5.4</c:v>
                </c:pt>
                <c:pt idx="65">
                  <c:v>5.0999999999999996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C3-8F44-8A10-431DBDA5B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4838944"/>
        <c:axId val="-1904836736"/>
      </c:lineChart>
      <c:catAx>
        <c:axId val="-190483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36736"/>
        <c:crosses val="autoZero"/>
        <c:auto val="1"/>
        <c:lblAlgn val="ctr"/>
        <c:lblOffset val="100"/>
        <c:tickLblSkip val="5"/>
        <c:noMultiLvlLbl val="0"/>
      </c:catAx>
      <c:valAx>
        <c:axId val="-1904836736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38944"/>
        <c:crosses val="autoZero"/>
        <c:crossBetween val="between"/>
        <c:majorUnit val="1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B3-D14A-B0AD-4F6B1FDC0C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Wealthiest
20%</c:v>
                </c:pt>
                <c:pt idx="1">
                  <c:v>Next
20%</c:v>
                </c:pt>
                <c:pt idx="2">
                  <c:v>Middle
20%</c:v>
                </c:pt>
                <c:pt idx="3">
                  <c:v>Next
20%</c:v>
                </c:pt>
                <c:pt idx="4">
                  <c:v>Poorest 20%</c:v>
                </c:pt>
                <c:pt idx="5">
                  <c:v>USA - All
Incomes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4.0999999999999996</c:v>
                </c:pt>
                <c:pt idx="1">
                  <c:v>4.3</c:v>
                </c:pt>
                <c:pt idx="2">
                  <c:v>4.5999999999999996</c:v>
                </c:pt>
                <c:pt idx="3">
                  <c:v>4.9000000000000004</c:v>
                </c:pt>
                <c:pt idx="4">
                  <c:v>6.1</c:v>
                </c:pt>
                <c:pt idx="5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3-D14A-B0AD-4F6B1FDC0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27"/>
        <c:axId val="343041552"/>
        <c:axId val="856475056"/>
      </c:barChart>
      <c:catAx>
        <c:axId val="34304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475056"/>
        <c:crosses val="autoZero"/>
        <c:auto val="1"/>
        <c:lblAlgn val="ctr"/>
        <c:lblOffset val="100"/>
        <c:noMultiLvlLbl val="0"/>
      </c:catAx>
      <c:valAx>
        <c:axId val="856475056"/>
        <c:scaling>
          <c:orientation val="minMax"/>
          <c:max val="6.3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34304155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Sheet1!$A$2:$A$24</c:f>
              <c:numCache>
                <c:formatCode>General</c:formatCode>
                <c:ptCount val="23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</c:numCache>
            </c:numRef>
          </c:cat>
          <c:val>
            <c:numRef>
              <c:f>Sheet1!$B$2:$B$24</c:f>
              <c:numCache>
                <c:formatCode>0</c:formatCode>
                <c:ptCount val="23"/>
                <c:pt idx="0">
                  <c:v>876</c:v>
                </c:pt>
                <c:pt idx="1">
                  <c:v>869</c:v>
                </c:pt>
                <c:pt idx="2">
                  <c:v>859</c:v>
                </c:pt>
                <c:pt idx="3">
                  <c:v>856</c:v>
                </c:pt>
                <c:pt idx="4">
                  <c:v>844</c:v>
                </c:pt>
                <c:pt idx="5">
                  <c:v>814</c:v>
                </c:pt>
                <c:pt idx="6">
                  <c:v>815</c:v>
                </c:pt>
                <c:pt idx="7">
                  <c:v>792</c:v>
                </c:pt>
                <c:pt idx="8">
                  <c:v>775</c:v>
                </c:pt>
                <c:pt idx="9">
                  <c:v>775</c:v>
                </c:pt>
                <c:pt idx="10">
                  <c:v>749</c:v>
                </c:pt>
                <c:pt idx="11">
                  <c:v>747</c:v>
                </c:pt>
                <c:pt idx="12">
                  <c:v>741</c:v>
                </c:pt>
                <c:pt idx="13">
                  <c:v>733</c:v>
                </c:pt>
                <c:pt idx="14">
                  <c:v>732</c:v>
                </c:pt>
                <c:pt idx="15">
                  <c:v>725</c:v>
                </c:pt>
                <c:pt idx="16">
                  <c:v>733</c:v>
                </c:pt>
                <c:pt idx="17">
                  <c:v>729</c:v>
                </c:pt>
                <c:pt idx="18">
                  <c:v>732</c:v>
                </c:pt>
                <c:pt idx="19">
                  <c:v>724</c:v>
                </c:pt>
                <c:pt idx="20">
                  <c:v>715</c:v>
                </c:pt>
                <c:pt idx="21">
                  <c:v>835</c:v>
                </c:pt>
                <c:pt idx="22">
                  <c:v>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59-8944-B4F4-4E4EBB5D3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-27"/>
        <c:axId val="454903823"/>
        <c:axId val="454515295"/>
      </c:barChart>
      <c:catAx>
        <c:axId val="454903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515295"/>
        <c:crosses val="autoZero"/>
        <c:auto val="1"/>
        <c:lblAlgn val="ctr"/>
        <c:lblOffset val="0"/>
        <c:tickLblSkip val="5"/>
        <c:noMultiLvlLbl val="0"/>
      </c:catAx>
      <c:valAx>
        <c:axId val="454515295"/>
        <c:scaling>
          <c:orientation val="minMax"/>
          <c:max val="880"/>
          <c:min val="70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454903823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17-B042-BEFE-0FA5675C19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&lt;19</c:v>
                </c:pt>
                <c:pt idx="1">
                  <c:v>19-25</c:v>
                </c:pt>
                <c:pt idx="2">
                  <c:v>26-34</c:v>
                </c:pt>
                <c:pt idx="3">
                  <c:v>35-44</c:v>
                </c:pt>
                <c:pt idx="4">
                  <c:v>45-64</c:v>
                </c:pt>
                <c:pt idx="5">
                  <c:v>&gt;64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0.05</c:v>
                </c:pt>
                <c:pt idx="1">
                  <c:v>0.14899999999999999</c:v>
                </c:pt>
                <c:pt idx="2">
                  <c:v>0.13500000000000001</c:v>
                </c:pt>
                <c:pt idx="3">
                  <c:v>0.11899999999999999</c:v>
                </c:pt>
                <c:pt idx="4">
                  <c:v>9.4E-2</c:v>
                </c:pt>
                <c:pt idx="5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4-C043-A259-EB63CC54F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7"/>
        <c:axId val="1414496255"/>
        <c:axId val="1414497983"/>
      </c:barChart>
      <c:catAx>
        <c:axId val="141449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4497983"/>
        <c:crosses val="autoZero"/>
        <c:auto val="1"/>
        <c:lblAlgn val="ctr"/>
        <c:lblOffset val="100"/>
        <c:noMultiLvlLbl val="0"/>
      </c:catAx>
      <c:valAx>
        <c:axId val="1414497983"/>
        <c:scaling>
          <c:orientation val="minMax"/>
          <c:max val="0.15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414496255"/>
        <c:crosses val="autoZero"/>
        <c:crossBetween val="between"/>
        <c:majorUnit val="0.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52552531526395"/>
          <c:y val="3.8214337297193202E-2"/>
          <c:w val="0.6674858555241121"/>
          <c:h val="0.750186153080905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Poorest 20%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2.9</c:v>
                </c:pt>
                <c:pt idx="1">
                  <c:v>-2.2999999999999998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7-054C-8AC8-51A8D0DBDA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651-4643-8877-06822AEA2A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-0.3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7-054C-8AC8-51A8D0DBDA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</c:v>
                </c:pt>
                <c:pt idx="1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7-054C-8AC8-51A8D0DBDA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3.9</c:v>
                </c:pt>
                <c:pt idx="1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E7-054C-8AC8-51A8D0DBDAC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Richest 20%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4.2</c:v>
                </c:pt>
                <c:pt idx="1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7-054C-8AC8-51A8D0DBD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7"/>
        <c:overlap val="-10"/>
        <c:axId val="-1904787056"/>
        <c:axId val="-1904784576"/>
      </c:barChart>
      <c:catAx>
        <c:axId val="-190478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762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784576"/>
        <c:crosses val="autoZero"/>
        <c:auto val="1"/>
        <c:lblAlgn val="ctr"/>
        <c:lblOffset val="0"/>
        <c:noMultiLvlLbl val="0"/>
      </c:catAx>
      <c:valAx>
        <c:axId val="-1904784576"/>
        <c:scaling>
          <c:orientation val="minMax"/>
          <c:max val="6.5"/>
          <c:min val="-3"/>
        </c:scaling>
        <c:delete val="1"/>
        <c:axPos val="l"/>
        <c:numFmt formatCode="General" sourceLinked="1"/>
        <c:majorTickMark val="none"/>
        <c:minorTickMark val="none"/>
        <c:tickLblPos val="nextTo"/>
        <c:crossAx val="-19047870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709312411586402"/>
          <c:y val="0.89186817054327105"/>
          <c:w val="0.55883790971055747"/>
          <c:h val="8.6077008188718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804248486673E-2"/>
          <c:y val="4.5373986519785803E-2"/>
          <c:w val="0.87025002274372298"/>
          <c:h val="0.80782173075674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406-9B48-9435-642C2E7255E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406-9B48-9435-642C2E7255E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406-9B48-9435-642C2E7255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US Medicare</c:v>
                </c:pt>
                <c:pt idx="1">
                  <c:v>Canadian Medicare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06-9B48-9435-642C2E725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1905667488"/>
        <c:axId val="-1905665008"/>
      </c:barChart>
      <c:catAx>
        <c:axId val="-1905667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 b="0"/>
            </a:pPr>
            <a:endParaRPr lang="en-US"/>
          </a:p>
        </c:txPr>
        <c:crossAx val="-1905665008"/>
        <c:crosses val="autoZero"/>
        <c:auto val="1"/>
        <c:lblAlgn val="ctr"/>
        <c:lblOffset val="100"/>
        <c:noMultiLvlLbl val="0"/>
      </c:catAx>
      <c:valAx>
        <c:axId val="-1905665008"/>
        <c:scaling>
          <c:orientation val="minMax"/>
          <c:max val="0.7990000000000000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-1905667488"/>
        <c:crosses val="autoZero"/>
        <c:crossBetween val="between"/>
        <c:majorUnit val="0.2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2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2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Sheet1!$A$2:$A$69</c:f>
              <c:numCache>
                <c:formatCode>General</c:formatCode>
                <c:ptCount val="68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</c:numCache>
            </c:numRef>
          </c:cat>
          <c:val>
            <c:numRef>
              <c:f>Sheet1!$C$2:$C$69</c:f>
              <c:numCache>
                <c:formatCode>0.00%</c:formatCode>
                <c:ptCount val="68"/>
                <c:pt idx="0">
                  <c:v>5.5300000000000002E-2</c:v>
                </c:pt>
                <c:pt idx="1">
                  <c:v>5.8999999999999997E-2</c:v>
                </c:pt>
                <c:pt idx="2">
                  <c:v>5.8599999999999999E-2</c:v>
                </c:pt>
                <c:pt idx="3">
                  <c:v>5.9700000000000003E-2</c:v>
                </c:pt>
                <c:pt idx="4">
                  <c:v>5.96E-2</c:v>
                </c:pt>
                <c:pt idx="5">
                  <c:v>6.0299999999999999E-2</c:v>
                </c:pt>
                <c:pt idx="6">
                  <c:v>6.0600000000000001E-2</c:v>
                </c:pt>
                <c:pt idx="7">
                  <c:v>6.3600000000000004E-2</c:v>
                </c:pt>
                <c:pt idx="8">
                  <c:v>6.6100000000000006E-2</c:v>
                </c:pt>
                <c:pt idx="9">
                  <c:v>6.7199999999999996E-2</c:v>
                </c:pt>
                <c:pt idx="10">
                  <c:v>7.1199999999999999E-2</c:v>
                </c:pt>
                <c:pt idx="11">
                  <c:v>7.4200000000000002E-2</c:v>
                </c:pt>
                <c:pt idx="12">
                  <c:v>7.2599999999999998E-2</c:v>
                </c:pt>
                <c:pt idx="13">
                  <c:v>6.93E-2</c:v>
                </c:pt>
                <c:pt idx="14">
                  <c:v>6.8199999999999997E-2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6.8000000000000005E-2</c:v>
                </c:pt>
                <c:pt idx="20">
                  <c:v>7.0999999999999994E-2</c:v>
                </c:pt>
                <c:pt idx="21">
                  <c:v>7.2999999999999995E-2</c:v>
                </c:pt>
                <c:pt idx="22">
                  <c:v>8.1000000000000003E-2</c:v>
                </c:pt>
                <c:pt idx="23">
                  <c:v>8.3000000000000004E-2</c:v>
                </c:pt>
                <c:pt idx="24">
                  <c:v>8.2000000000000003E-2</c:v>
                </c:pt>
                <c:pt idx="25">
                  <c:v>8.2000000000000003E-2</c:v>
                </c:pt>
                <c:pt idx="26">
                  <c:v>8.5000000000000006E-2</c:v>
                </c:pt>
                <c:pt idx="27">
                  <c:v>8.4000000000000005E-2</c:v>
                </c:pt>
                <c:pt idx="28">
                  <c:v>8.3000000000000004E-2</c:v>
                </c:pt>
                <c:pt idx="29">
                  <c:v>8.5000000000000006E-2</c:v>
                </c:pt>
                <c:pt idx="30">
                  <c:v>0.09</c:v>
                </c:pt>
                <c:pt idx="31">
                  <c:v>9.7000000000000003E-2</c:v>
                </c:pt>
                <c:pt idx="32">
                  <c:v>0.1</c:v>
                </c:pt>
                <c:pt idx="33">
                  <c:v>9.8000000000000004E-2</c:v>
                </c:pt>
                <c:pt idx="34">
                  <c:v>9.5000000000000001E-2</c:v>
                </c:pt>
                <c:pt idx="35">
                  <c:v>9.0999999999999998E-2</c:v>
                </c:pt>
                <c:pt idx="36">
                  <c:v>8.8999999999999996E-2</c:v>
                </c:pt>
                <c:pt idx="37">
                  <c:v>8.8999999999999996E-2</c:v>
                </c:pt>
                <c:pt idx="38">
                  <c:v>9.1999999999999998E-2</c:v>
                </c:pt>
                <c:pt idx="39">
                  <c:v>9.1999999999999998E-2</c:v>
                </c:pt>
                <c:pt idx="40">
                  <c:v>9.0999999999999998E-2</c:v>
                </c:pt>
                <c:pt idx="41">
                  <c:v>9.7000000000000003E-2</c:v>
                </c:pt>
                <c:pt idx="42">
                  <c:v>0.1</c:v>
                </c:pt>
                <c:pt idx="43">
                  <c:v>0.10199999999999999</c:v>
                </c:pt>
                <c:pt idx="44">
                  <c:v>0.10199999999999999</c:v>
                </c:pt>
                <c:pt idx="45">
                  <c:v>0.10199999999999999</c:v>
                </c:pt>
                <c:pt idx="46">
                  <c:v>0.104</c:v>
                </c:pt>
                <c:pt idx="47">
                  <c:v>0.10199999999999999</c:v>
                </c:pt>
                <c:pt idx="48">
                  <c:v>0.105</c:v>
                </c:pt>
                <c:pt idx="49">
                  <c:v>0.11600000000000001</c:v>
                </c:pt>
                <c:pt idx="50">
                  <c:v>0.11600000000000001</c:v>
                </c:pt>
                <c:pt idx="51">
                  <c:v>0.112</c:v>
                </c:pt>
                <c:pt idx="52">
                  <c:v>0.113</c:v>
                </c:pt>
                <c:pt idx="53">
                  <c:v>0.111</c:v>
                </c:pt>
                <c:pt idx="54">
                  <c:v>0.109</c:v>
                </c:pt>
                <c:pt idx="55">
                  <c:v>0.114</c:v>
                </c:pt>
                <c:pt idx="56">
                  <c:v>0.115</c:v>
                </c:pt>
                <c:pt idx="57">
                  <c:v>0.115</c:v>
                </c:pt>
                <c:pt idx="58">
                  <c:v>0.113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CC-4EF2-81F3-536B54BE9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4760864"/>
        <c:axId val="-1904758112"/>
      </c:lineChart>
      <c:catAx>
        <c:axId val="-190476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758112"/>
        <c:crosses val="autoZero"/>
        <c:auto val="1"/>
        <c:lblAlgn val="ctr"/>
        <c:lblOffset val="100"/>
        <c:tickLblSkip val="10"/>
        <c:noMultiLvlLbl val="0"/>
      </c:catAx>
      <c:valAx>
        <c:axId val="-1904758112"/>
        <c:scaling>
          <c:orientation val="minMax"/>
          <c:max val="0.21"/>
          <c:min val="0.0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7608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2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1104</c:v>
                </c:pt>
                <c:pt idx="1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8-F64A-A5CE-5A6826D9D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853287648"/>
        <c:axId val="853289376"/>
      </c:barChart>
      <c:catAx>
        <c:axId val="85328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289376"/>
        <c:crosses val="autoZero"/>
        <c:auto val="1"/>
        <c:lblAlgn val="ctr"/>
        <c:lblOffset val="100"/>
        <c:noMultiLvlLbl val="0"/>
      </c:catAx>
      <c:valAx>
        <c:axId val="853289376"/>
        <c:scaling>
          <c:orientation val="minMax"/>
          <c:max val="111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85328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1200</c:v>
                </c:pt>
                <c:pt idx="1">
                  <c:v>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8-F64A-A5CE-5A6826D9D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853287648"/>
        <c:axId val="853289376"/>
      </c:barChart>
      <c:catAx>
        <c:axId val="85328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289376"/>
        <c:crosses val="autoZero"/>
        <c:auto val="1"/>
        <c:lblAlgn val="ctr"/>
        <c:lblOffset val="100"/>
        <c:noMultiLvlLbl val="0"/>
      </c:catAx>
      <c:valAx>
        <c:axId val="853289376"/>
        <c:scaling>
          <c:orientation val="minMax"/>
          <c:max val="1205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85328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595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E5-B44E-A263-109F74694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27"/>
        <c:axId val="1127404800"/>
        <c:axId val="1127268496"/>
      </c:barChart>
      <c:catAx>
        <c:axId val="11274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7268496"/>
        <c:crosses val="autoZero"/>
        <c:auto val="1"/>
        <c:lblAlgn val="ctr"/>
        <c:lblOffset val="100"/>
        <c:noMultiLvlLbl val="0"/>
      </c:catAx>
      <c:valAx>
        <c:axId val="1127268496"/>
        <c:scaling>
          <c:orientation val="minMax"/>
          <c:max val="597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1274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4648</c:v>
                </c:pt>
                <c:pt idx="1">
                  <c:v>1095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E5-B44E-A263-109F74694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27"/>
        <c:axId val="1127404800"/>
        <c:axId val="1127268496"/>
      </c:barChart>
      <c:catAx>
        <c:axId val="11274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7268496"/>
        <c:crosses val="autoZero"/>
        <c:auto val="1"/>
        <c:lblAlgn val="ctr"/>
        <c:lblOffset val="100"/>
        <c:noMultiLvlLbl val="0"/>
      </c:catAx>
      <c:valAx>
        <c:axId val="1127268496"/>
        <c:scaling>
          <c:orientation val="minMax"/>
          <c:max val="465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127404800"/>
        <c:crosses val="autoZero"/>
        <c:crossBetween val="between"/>
        <c:min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A1-3344-A8AE-6A4DB4110BFF}"/>
                </c:ext>
              </c:extLst>
            </c:dLbl>
            <c:dLbl>
              <c:idx val="1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A1-3344-A8AE-6A4DB4110BFF}"/>
                </c:ext>
              </c:extLst>
            </c:dLbl>
            <c:dLbl>
              <c:idx val="1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A1-3344-A8AE-6A4DB4110BFF}"/>
                </c:ext>
              </c:extLst>
            </c:dLbl>
            <c:dLbl>
              <c:idx val="1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A1-3344-A8AE-6A4DB4110BFF}"/>
                </c:ext>
              </c:extLst>
            </c:dLbl>
            <c:dLbl>
              <c:idx val="18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A1-3344-A8AE-6A4DB4110BFF}"/>
                </c:ext>
              </c:extLst>
            </c:dLbl>
            <c:dLbl>
              <c:idx val="2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A1-3344-A8AE-6A4DB4110BFF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CA1-3344-A8AE-6A4DB4110BFF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DCA1-3344-A8AE-6A4DB4110B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Sheet1!$B$2:$B$27</c:f>
              <c:numCache>
                <c:formatCode>0</c:formatCode>
                <c:ptCount val="26"/>
                <c:pt idx="0">
                  <c:v>508</c:v>
                </c:pt>
                <c:pt idx="1">
                  <c:v>431</c:v>
                </c:pt>
                <c:pt idx="2">
                  <c:v>249</c:v>
                </c:pt>
                <c:pt idx="3">
                  <c:v>242</c:v>
                </c:pt>
                <c:pt idx="4">
                  <c:v>164</c:v>
                </c:pt>
                <c:pt idx="5">
                  <c:v>275</c:v>
                </c:pt>
                <c:pt idx="6">
                  <c:v>244</c:v>
                </c:pt>
                <c:pt idx="7">
                  <c:v>55</c:v>
                </c:pt>
                <c:pt idx="8">
                  <c:v>-85</c:v>
                </c:pt>
                <c:pt idx="9">
                  <c:v>-61</c:v>
                </c:pt>
                <c:pt idx="10">
                  <c:v>-31</c:v>
                </c:pt>
                <c:pt idx="11">
                  <c:v>-20</c:v>
                </c:pt>
                <c:pt idx="12">
                  <c:v>-107</c:v>
                </c:pt>
                <c:pt idx="13">
                  <c:v>-92</c:v>
                </c:pt>
                <c:pt idx="14">
                  <c:v>-29</c:v>
                </c:pt>
                <c:pt idx="15">
                  <c:v>-99</c:v>
                </c:pt>
                <c:pt idx="16">
                  <c:v>-77</c:v>
                </c:pt>
                <c:pt idx="17">
                  <c:v>-40</c:v>
                </c:pt>
                <c:pt idx="18">
                  <c:v>-10</c:v>
                </c:pt>
                <c:pt idx="19">
                  <c:v>-110</c:v>
                </c:pt>
                <c:pt idx="20">
                  <c:v>-58</c:v>
                </c:pt>
                <c:pt idx="22">
                  <c:v>-15</c:v>
                </c:pt>
                <c:pt idx="23">
                  <c:v>-84</c:v>
                </c:pt>
                <c:pt idx="24">
                  <c:v>3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1-3344-A8AE-6A4DB4110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164355551"/>
        <c:axId val="136248287"/>
      </c:barChart>
      <c:catAx>
        <c:axId val="16435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48287"/>
        <c:crosses val="autoZero"/>
        <c:auto val="1"/>
        <c:lblAlgn val="ctr"/>
        <c:lblOffset val="0"/>
        <c:tickLblSkip val="4"/>
        <c:noMultiLvlLbl val="0"/>
      </c:catAx>
      <c:valAx>
        <c:axId val="136248287"/>
        <c:scaling>
          <c:orientation val="minMax"/>
          <c:max val="510"/>
          <c:min val="-200"/>
        </c:scaling>
        <c:delete val="1"/>
        <c:axPos val="l"/>
        <c:numFmt formatCode="0" sourceLinked="1"/>
        <c:majorTickMark val="none"/>
        <c:minorTickMark val="none"/>
        <c:tickLblPos val="nextTo"/>
        <c:crossAx val="16435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Sheet1!$A$2:$A$62</c:f>
              <c:numCache>
                <c:formatCode>0</c:formatCode>
                <c:ptCount val="6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</c:numCache>
            </c:numRef>
          </c:cat>
          <c:val>
            <c:numRef>
              <c:f>Sheet1!$B$2:$B$62</c:f>
              <c:numCache>
                <c:formatCode>0.00</c:formatCode>
                <c:ptCount val="61"/>
                <c:pt idx="0">
                  <c:v>2.48</c:v>
                </c:pt>
                <c:pt idx="1">
                  <c:v>2.35</c:v>
                </c:pt>
                <c:pt idx="2">
                  <c:v>2.25</c:v>
                </c:pt>
                <c:pt idx="3">
                  <c:v>2.2799999999999998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2.35</c:v>
                </c:pt>
                <c:pt idx="7">
                  <c:v>2.4300000000000002</c:v>
                </c:pt>
                <c:pt idx="8">
                  <c:v>2.48</c:v>
                </c:pt>
                <c:pt idx="9">
                  <c:v>2.6</c:v>
                </c:pt>
                <c:pt idx="10">
                  <c:v>2.65</c:v>
                </c:pt>
                <c:pt idx="11">
                  <c:v>2.68</c:v>
                </c:pt>
                <c:pt idx="12">
                  <c:v>2.7</c:v>
                </c:pt>
                <c:pt idx="13">
                  <c:v>2.8</c:v>
                </c:pt>
                <c:pt idx="14">
                  <c:v>2.9</c:v>
                </c:pt>
                <c:pt idx="15">
                  <c:v>3.02</c:v>
                </c:pt>
                <c:pt idx="16">
                  <c:v>3.15</c:v>
                </c:pt>
                <c:pt idx="17">
                  <c:v>3.2</c:v>
                </c:pt>
                <c:pt idx="18">
                  <c:v>3.3</c:v>
                </c:pt>
                <c:pt idx="19">
                  <c:v>3.4</c:v>
                </c:pt>
                <c:pt idx="20">
                  <c:v>3.37</c:v>
                </c:pt>
                <c:pt idx="21">
                  <c:v>3.52</c:v>
                </c:pt>
                <c:pt idx="22">
                  <c:v>3.49</c:v>
                </c:pt>
                <c:pt idx="23">
                  <c:v>3.4</c:v>
                </c:pt>
                <c:pt idx="24">
                  <c:v>3.25</c:v>
                </c:pt>
                <c:pt idx="25">
                  <c:v>3</c:v>
                </c:pt>
                <c:pt idx="26">
                  <c:v>2.9</c:v>
                </c:pt>
                <c:pt idx="27">
                  <c:v>3.05</c:v>
                </c:pt>
                <c:pt idx="28">
                  <c:v>3.05</c:v>
                </c:pt>
                <c:pt idx="29">
                  <c:v>3.07</c:v>
                </c:pt>
                <c:pt idx="30">
                  <c:v>3.15</c:v>
                </c:pt>
                <c:pt idx="31">
                  <c:v>3.2</c:v>
                </c:pt>
                <c:pt idx="32">
                  <c:v>3.25</c:v>
                </c:pt>
                <c:pt idx="33">
                  <c:v>3.32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3.58</c:v>
                </c:pt>
                <c:pt idx="38">
                  <c:v>3.55</c:v>
                </c:pt>
                <c:pt idx="39">
                  <c:v>3.55</c:v>
                </c:pt>
                <c:pt idx="40">
                  <c:v>3.53</c:v>
                </c:pt>
                <c:pt idx="41">
                  <c:v>3.6</c:v>
                </c:pt>
                <c:pt idx="42">
                  <c:v>3.65</c:v>
                </c:pt>
                <c:pt idx="43">
                  <c:v>3.55</c:v>
                </c:pt>
                <c:pt idx="44">
                  <c:v>3.55</c:v>
                </c:pt>
                <c:pt idx="45">
                  <c:v>3.5</c:v>
                </c:pt>
                <c:pt idx="46">
                  <c:v>3.47</c:v>
                </c:pt>
                <c:pt idx="47">
                  <c:v>3.5</c:v>
                </c:pt>
                <c:pt idx="48">
                  <c:v>3.42</c:v>
                </c:pt>
                <c:pt idx="49">
                  <c:v>3.48</c:v>
                </c:pt>
                <c:pt idx="50">
                  <c:v>3.5</c:v>
                </c:pt>
                <c:pt idx="51">
                  <c:v>3.55</c:v>
                </c:pt>
                <c:pt idx="52">
                  <c:v>3.6</c:v>
                </c:pt>
                <c:pt idx="53">
                  <c:v>3.67</c:v>
                </c:pt>
                <c:pt idx="54">
                  <c:v>3.75</c:v>
                </c:pt>
                <c:pt idx="55">
                  <c:v>3.7</c:v>
                </c:pt>
                <c:pt idx="56">
                  <c:v>3.8</c:v>
                </c:pt>
                <c:pt idx="57">
                  <c:v>3.98</c:v>
                </c:pt>
                <c:pt idx="58">
                  <c:v>4</c:v>
                </c:pt>
                <c:pt idx="59">
                  <c:v>4.1500000000000004</c:v>
                </c:pt>
                <c:pt idx="6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E-324A-AAE2-867E81EA0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04692112"/>
        <c:axId val="-1904689632"/>
      </c:areaChart>
      <c:catAx>
        <c:axId val="-19046921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689632"/>
        <c:crosses val="autoZero"/>
        <c:auto val="1"/>
        <c:lblAlgn val="ctr"/>
        <c:lblOffset val="100"/>
        <c:tickLblSkip val="10"/>
        <c:noMultiLvlLbl val="0"/>
      </c:catAx>
      <c:valAx>
        <c:axId val="-1904689632"/>
        <c:scaling>
          <c:orientation val="minMax"/>
          <c:max val="4.3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692112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2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Support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Further
Description</c:v>
                </c:pt>
                <c:pt idx="1">
                  <c:v>No Insurance
Choice</c:v>
                </c:pt>
                <c:pt idx="2">
                  <c:v>Physician Choice
But Not Insurance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0.53</c:v>
                </c:pt>
                <c:pt idx="1">
                  <c:v>0.46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1-0848-BBA2-9503390C00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Oppose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Further
Description</c:v>
                </c:pt>
                <c:pt idx="1">
                  <c:v>No Insurance
Choice</c:v>
                </c:pt>
                <c:pt idx="2">
                  <c:v>Physician Choice
But Not Insurance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0.36</c:v>
                </c:pt>
                <c:pt idx="1">
                  <c:v>0.35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1-0848-BBA2-9503390C00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Further
Description</c:v>
                </c:pt>
                <c:pt idx="1">
                  <c:v>No Insurance
Choice</c:v>
                </c:pt>
                <c:pt idx="2">
                  <c:v>Physician Choice
But Not Insurance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0.11</c:v>
                </c:pt>
                <c:pt idx="1">
                  <c:v>0.18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81-0848-BBA2-9503390C0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89146511"/>
        <c:axId val="689505663"/>
      </c:barChart>
      <c:catAx>
        <c:axId val="68914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505663"/>
        <c:crosses val="autoZero"/>
        <c:auto val="1"/>
        <c:lblAlgn val="ctr"/>
        <c:lblOffset val="100"/>
        <c:noMultiLvlLbl val="0"/>
      </c:catAx>
      <c:valAx>
        <c:axId val="689505663"/>
        <c:scaling>
          <c:orientation val="minMax"/>
          <c:max val="0.59000000000000008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8914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Hospitals</c:v>
                </c:pt>
                <c:pt idx="1">
                  <c:v>Nursing Homes</c:v>
                </c:pt>
                <c:pt idx="2">
                  <c:v>Home Care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3.1E-2</c:v>
                </c:pt>
                <c:pt idx="1">
                  <c:v>0.115</c:v>
                </c:pt>
                <c:pt idx="2">
                  <c:v>0.14899999999999999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0-3845-AAC0-A275F248E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-27"/>
        <c:axId val="1178416191"/>
        <c:axId val="1178596783"/>
      </c:barChart>
      <c:catAx>
        <c:axId val="1178416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596783"/>
        <c:crosses val="autoZero"/>
        <c:auto val="1"/>
        <c:lblAlgn val="ctr"/>
        <c:lblOffset val="100"/>
        <c:noMultiLvlLbl val="0"/>
      </c:catAx>
      <c:valAx>
        <c:axId val="1178596783"/>
        <c:scaling>
          <c:orientation val="minMax"/>
          <c:max val="0.15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178416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09052555541891"/>
          <c:y val="5.1911433600740527E-2"/>
          <c:w val="0.7740116499576597"/>
          <c:h val="0.73545520888808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 Favor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1998-
2000</c:v>
                </c:pt>
                <c:pt idx="1">
                  <c:v>2002-
2004</c:v>
                </c:pt>
                <c:pt idx="2">
                  <c:v>2008-
2009</c:v>
                </c:pt>
                <c:pt idx="3">
                  <c:v>2016-
2017</c:v>
                </c:pt>
                <c:pt idx="4">
                  <c:v>2018-
2019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0.39</c:v>
                </c:pt>
                <c:pt idx="2">
                  <c:v>0.46</c:v>
                </c:pt>
                <c:pt idx="3">
                  <c:v>0.52</c:v>
                </c:pt>
                <c:pt idx="4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F-FA4D-8919-EC191A038D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Opposed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1998-
2000</c:v>
                </c:pt>
                <c:pt idx="1">
                  <c:v>2002-
2004</c:v>
                </c:pt>
                <c:pt idx="2">
                  <c:v>2008-
2009</c:v>
                </c:pt>
                <c:pt idx="3">
                  <c:v>2016-
2017</c:v>
                </c:pt>
                <c:pt idx="4">
                  <c:v>2018-
2019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0.53</c:v>
                </c:pt>
                <c:pt idx="1">
                  <c:v>0.55000000000000004</c:v>
                </c:pt>
                <c:pt idx="2">
                  <c:v>0.49</c:v>
                </c:pt>
                <c:pt idx="3">
                  <c:v>0.43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4F-FA4D-8919-EC191A038D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9"/>
        <c:axId val="1171322944"/>
        <c:axId val="1093641743"/>
      </c:barChart>
      <c:catAx>
        <c:axId val="117132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641743"/>
        <c:crosses val="autoZero"/>
        <c:auto val="1"/>
        <c:lblAlgn val="ctr"/>
        <c:lblOffset val="100"/>
        <c:noMultiLvlLbl val="0"/>
      </c:catAx>
      <c:valAx>
        <c:axId val="1093641743"/>
        <c:scaling>
          <c:orientation val="minMax"/>
          <c:max val="0.6"/>
          <c:min val="0"/>
        </c:scaling>
        <c:delete val="0"/>
        <c:axPos val="l"/>
        <c:majorGridlines>
          <c:spPr>
            <a:ln w="762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32294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6618366676021021E-3"/>
          <c:y val="0.3466660122511907"/>
          <c:w val="0.17063564329526065"/>
          <c:h val="0.2157422636024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B8-B14A-BCE3-3E309B90B7F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B8-B14A-BCE3-3E309B90B7F8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DB8-B14A-BCE3-3E309B90B7F8}"/>
              </c:ext>
            </c:extLst>
          </c:dPt>
          <c:dLbls>
            <c:dLbl>
              <c:idx val="0"/>
              <c:layout>
                <c:manualLayout>
                  <c:x val="-0.2310109498031496"/>
                  <c:y val="-0.21983229454771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B8-B14A-BCE3-3E309B90B7F8}"/>
                </c:ext>
              </c:extLst>
            </c:dLbl>
            <c:dLbl>
              <c:idx val="1"/>
              <c:layout>
                <c:manualLayout>
                  <c:x val="1.6546352812240598E-2"/>
                  <c:y val="-5.24377120793730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593877356357526"/>
                      <c:h val="0.20105867365534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DB8-B14A-BCE3-3E309B90B7F8}"/>
                </c:ext>
              </c:extLst>
            </c:dLbl>
            <c:dLbl>
              <c:idx val="2"/>
              <c:layout>
                <c:manualLayout>
                  <c:x val="0.21303783218503938"/>
                  <c:y val="0.129863673113701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B8-B14A-BCE3-3E309B90B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Don't Know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</c:v>
                </c:pt>
                <c:pt idx="1">
                  <c:v>0.03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B8-B14A-BCE3-3E309B90B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6810645482199"/>
          <c:y val="1.22429209524717E-2"/>
          <c:w val="0.74195269594831303"/>
          <c:h val="0.945359960132087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68-FB44-ADCE-D8A2B50DF6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68-FB44-ADCE-D8A2B50DF62A}"/>
              </c:ext>
            </c:extLst>
          </c:dPt>
          <c:dLbls>
            <c:dLbl>
              <c:idx val="0"/>
              <c:layout>
                <c:manualLayout>
                  <c:x val="-3.4332002951740999E-2"/>
                  <c:y val="-9.9520461193024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100000"/>
                    </a:lnSpc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0652261055156302"/>
                      <c:h val="0.37190177487662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68-FB44-ADCE-D8A2B50DF62A}"/>
                </c:ext>
              </c:extLst>
            </c:dLbl>
            <c:dLbl>
              <c:idx val="1"/>
              <c:layout>
                <c:manualLayout>
                  <c:x val="2.8925239953189501E-2"/>
                  <c:y val="9.34838176428176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lnSpc>
                      <a:spcPct val="100000"/>
                    </a:lnSpc>
                    <a:defRPr sz="32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3955043095916"/>
                      <c:h val="0.2881401138683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168-FB44-ADCE-D8A2B50DF6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Support</c:v>
                </c:pt>
                <c:pt idx="1">
                  <c:v>Oppose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68-FB44-ADCE-D8A2B50DF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6810645482199"/>
          <c:y val="1.22429209524717E-2"/>
          <c:w val="0.74195269594831303"/>
          <c:h val="0.945359960132087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57-F14F-86B4-4D4AC4308A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57-F14F-86B4-4D4AC4308A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57-F14F-86B4-4D4AC4308A5B}"/>
              </c:ext>
            </c:extLst>
          </c:dPt>
          <c:dLbls>
            <c:dLbl>
              <c:idx val="0"/>
              <c:layout>
                <c:manualLayout>
                  <c:x val="0.22482800145433701"/>
                  <c:y val="9.04625938889074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100000"/>
                    </a:lnSpc>
                    <a:defRPr sz="40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7858124286186399"/>
                      <c:h val="0.37190177487662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957-F14F-86B4-4D4AC4308A5B}"/>
                </c:ext>
              </c:extLst>
            </c:dLbl>
            <c:dLbl>
              <c:idx val="1"/>
              <c:layout>
                <c:manualLayout>
                  <c:x val="-0.173551439719137"/>
                  <c:y val="-0.167852564702915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808890504819"/>
                      <c:h val="0.2881401138683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957-F14F-86B4-4D4AC4308A5B}"/>
                </c:ext>
              </c:extLst>
            </c:dLbl>
            <c:dLbl>
              <c:idx val="2"/>
              <c:layout>
                <c:manualLayout>
                  <c:x val="-5.6535696272143297E-2"/>
                  <c:y val="1.79718228410532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0365381477742"/>
                      <c:h val="0.35514944267497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957-F14F-86B4-4D4AC4308A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Oppose</c:v>
                </c:pt>
                <c:pt idx="2">
                  <c:v>No opinion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0.41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57-F14F-86B4-4D4AC4308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95-E446-8351-8AA2468CDF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95-E446-8351-8AA2468CDF7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8DA-5D41-9ADC-F85D42FA306A}"/>
              </c:ext>
            </c:extLst>
          </c:dPt>
          <c:cat>
            <c:strRef>
              <c:f>Sheet1!$A$2:$A$4</c:f>
              <c:strCache>
                <c:ptCount val="3"/>
                <c:pt idx="0">
                  <c:v>Quit</c:v>
                </c:pt>
                <c:pt idx="1">
                  <c:v>Laid off / fired</c:v>
                </c:pt>
                <c:pt idx="2">
                  <c:v>Other*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41</c:v>
                </c:pt>
                <c:pt idx="1">
                  <c:v>21.9</c:v>
                </c:pt>
                <c:pt idx="2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DA-5D41-9ADC-F85D42FA3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2-5B42-8704-3B7214CBAEDA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D2-5B42-8704-3B7214CBAEDA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2-5B42-8704-3B7214CBAEDA}"/>
                </c:ext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D2-5B42-8704-3B7214CBAE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Quit
Job</c:v>
                </c:pt>
                <c:pt idx="1">
                  <c:v>Fired</c:v>
                </c:pt>
                <c:pt idx="2">
                  <c:v>Turned
26</c:v>
                </c:pt>
                <c:pt idx="3">
                  <c:v>Other Job
Change</c:v>
                </c:pt>
                <c:pt idx="4">
                  <c:v>Turned
65</c:v>
                </c:pt>
                <c:pt idx="5">
                  <c:v>Divorce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40.1</c:v>
                </c:pt>
                <c:pt idx="1">
                  <c:v>21.9</c:v>
                </c:pt>
                <c:pt idx="2">
                  <c:v>4.5</c:v>
                </c:pt>
                <c:pt idx="3">
                  <c:v>4.0999999999999996</c:v>
                </c:pt>
                <c:pt idx="4">
                  <c:v>3.7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2-5B42-8704-3B7214CBA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27"/>
        <c:axId val="278117487"/>
        <c:axId val="278218511"/>
      </c:barChart>
      <c:catAx>
        <c:axId val="27811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218511"/>
        <c:crosses val="autoZero"/>
        <c:auto val="1"/>
        <c:lblAlgn val="ctr"/>
        <c:lblOffset val="100"/>
        <c:noMultiLvlLbl val="0"/>
      </c:catAx>
      <c:valAx>
        <c:axId val="278218511"/>
        <c:scaling>
          <c:orientation val="minMax"/>
          <c:max val="4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7811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CF4D-A99F-94E1D6ED0A4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87D-CF4D-A99F-94E1D6ED0A4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CF4D-A99F-94E1D6ED0A4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87D-CF4D-A99F-94E1D6ED0A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Neth</c:v>
                </c:pt>
                <c:pt idx="1">
                  <c:v>USA</c:v>
                </c:pt>
                <c:pt idx="2">
                  <c:v>Ger</c:v>
                </c:pt>
                <c:pt idx="3">
                  <c:v>Switz</c:v>
                </c:pt>
                <c:pt idx="4">
                  <c:v>UK</c:v>
                </c:pt>
                <c:pt idx="5">
                  <c:v>Aus</c:v>
                </c:pt>
                <c:pt idx="6">
                  <c:v>Can</c:v>
                </c:pt>
                <c:pt idx="7">
                  <c:v>NZ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0.6</c:v>
                </c:pt>
                <c:pt idx="1">
                  <c:v>0.54</c:v>
                </c:pt>
                <c:pt idx="2">
                  <c:v>0.52</c:v>
                </c:pt>
                <c:pt idx="3">
                  <c:v>0.5</c:v>
                </c:pt>
                <c:pt idx="4">
                  <c:v>0.21</c:v>
                </c:pt>
                <c:pt idx="5">
                  <c:v>0.21</c:v>
                </c:pt>
                <c:pt idx="6">
                  <c:v>0.2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7D-CF4D-A99F-94E1D6ED0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274267967"/>
        <c:axId val="274269967"/>
      </c:barChart>
      <c:catAx>
        <c:axId val="27426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269967"/>
        <c:crosses val="autoZero"/>
        <c:auto val="1"/>
        <c:lblAlgn val="ctr"/>
        <c:lblOffset val="100"/>
        <c:noMultiLvlLbl val="0"/>
      </c:catAx>
      <c:valAx>
        <c:axId val="274269967"/>
        <c:scaling>
          <c:orientation val="minMax"/>
          <c:max val="0.6"/>
        </c:scaling>
        <c:delete val="1"/>
        <c:axPos val="l"/>
        <c:numFmt formatCode="0%" sourceLinked="1"/>
        <c:majorTickMark val="none"/>
        <c:minorTickMark val="none"/>
        <c:tickLblPos val="nextTo"/>
        <c:crossAx val="274267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Single Payer</c:v>
                </c:pt>
                <c:pt idx="1">
                  <c:v>Multi-Payer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3.0049999999999999</c:v>
                </c:pt>
                <c:pt idx="1">
                  <c:v>3.6360000000000001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88-1440-A874-474E6C872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27"/>
        <c:axId val="474477872"/>
        <c:axId val="474199152"/>
      </c:barChart>
      <c:catAx>
        <c:axId val="47447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99152"/>
        <c:crosses val="autoZero"/>
        <c:auto val="1"/>
        <c:lblAlgn val="ctr"/>
        <c:lblOffset val="100"/>
        <c:noMultiLvlLbl val="0"/>
      </c:catAx>
      <c:valAx>
        <c:axId val="474199152"/>
        <c:scaling>
          <c:orientation val="minMax"/>
          <c:max val="3.7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47447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Current System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668</c:v>
                </c:pt>
                <c:pt idx="1">
                  <c:v>668</c:v>
                </c:pt>
                <c:pt idx="2">
                  <c:v>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5-1743-A130-484C169CE6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Medicare for All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681</c:v>
                </c:pt>
                <c:pt idx="1">
                  <c:v>673</c:v>
                </c:pt>
                <c:pt idx="2">
                  <c:v>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25-1743-A130-484C169CE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4"/>
        <c:axId val="943830288"/>
        <c:axId val="988622336"/>
      </c:barChart>
      <c:catAx>
        <c:axId val="94383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622336"/>
        <c:crosses val="autoZero"/>
        <c:auto val="1"/>
        <c:lblAlgn val="ctr"/>
        <c:lblOffset val="100"/>
        <c:noMultiLvlLbl val="0"/>
      </c:catAx>
      <c:valAx>
        <c:axId val="988622336"/>
        <c:scaling>
          <c:orientation val="minMax"/>
          <c:max val="80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94383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027210884353739E-3"/>
          <c:y val="0.26322407838161704"/>
          <c:w val="0.27687940793115146"/>
          <c:h val="0.20361869750746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Current System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1143</c:v>
                </c:pt>
                <c:pt idx="1">
                  <c:v>1148</c:v>
                </c:pt>
                <c:pt idx="2">
                  <c:v>1143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5-1743-A130-484C169CE6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Medicare for All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1165</c:v>
                </c:pt>
                <c:pt idx="1">
                  <c:v>1151</c:v>
                </c:pt>
                <c:pt idx="2">
                  <c:v>1362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25-1743-A130-484C169CE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4"/>
        <c:axId val="943830288"/>
        <c:axId val="988622336"/>
      </c:barChart>
      <c:catAx>
        <c:axId val="94383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622336"/>
        <c:crosses val="autoZero"/>
        <c:auto val="1"/>
        <c:lblAlgn val="ctr"/>
        <c:lblOffset val="100"/>
        <c:noMultiLvlLbl val="0"/>
      </c:catAx>
      <c:valAx>
        <c:axId val="988622336"/>
        <c:scaling>
          <c:orientation val="minMax"/>
          <c:max val="137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94383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027210884353739E-3"/>
          <c:y val="0.26322407838161704"/>
          <c:w val="0.27687940793115146"/>
          <c:h val="0.20361869750746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99314965814298"/>
          <c:y val="5.3675147184633697E-2"/>
          <c:w val="0.71030641726325194"/>
          <c:h val="0.69418917202249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Ages 63-64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Cancer Diagnosed*</c:v>
                </c:pt>
                <c:pt idx="1">
                  <c:v>Cancer Deaths*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507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9-284F-A413-7EB1ABAC3B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 65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Cancer Diagnosed*</c:v>
                </c:pt>
                <c:pt idx="1">
                  <c:v>Cancer Deaths*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557</c:v>
                </c:pt>
                <c:pt idx="1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9-284F-A413-7EB1ABAC3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4"/>
        <c:axId val="-1911333984"/>
        <c:axId val="-1911331232"/>
      </c:barChart>
      <c:catAx>
        <c:axId val="-191133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331232"/>
        <c:crosses val="autoZero"/>
        <c:auto val="1"/>
        <c:lblAlgn val="ctr"/>
        <c:lblOffset val="100"/>
        <c:noMultiLvlLbl val="0"/>
      </c:catAx>
      <c:valAx>
        <c:axId val="-1911331232"/>
        <c:scaling>
          <c:orientation val="minMax"/>
          <c:max val="570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-191133398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36359537852232743"/>
          <c:w val="0.23776158271432454"/>
          <c:h val="0.29720537497934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Insurance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0.89</c:v>
                </c:pt>
                <c:pt idx="1">
                  <c:v>0.98</c:v>
                </c:pt>
                <c:pt idx="2">
                  <c:v>0.51</c:v>
                </c:pt>
                <c:pt idx="3">
                  <c:v>1</c:v>
                </c:pt>
                <c:pt idx="4">
                  <c:v>0.89</c:v>
                </c:pt>
                <c:pt idx="5">
                  <c:v>0.91</c:v>
                </c:pt>
                <c:pt idx="6">
                  <c:v>1</c:v>
                </c:pt>
                <c:pt idx="7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E-114F-B30F-2C3D4C6AA0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Insurance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0.34</c:v>
                </c:pt>
                <c:pt idx="1">
                  <c:v>0.2</c:v>
                </c:pt>
                <c:pt idx="2">
                  <c:v>0.17</c:v>
                </c:pt>
                <c:pt idx="3">
                  <c:v>0.45</c:v>
                </c:pt>
                <c:pt idx="4">
                  <c:v>0.46</c:v>
                </c:pt>
                <c:pt idx="5">
                  <c:v>0.56999999999999995</c:v>
                </c:pt>
                <c:pt idx="6">
                  <c:v>0.37</c:v>
                </c:pt>
                <c:pt idx="7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E-114F-B30F-2C3D4C6AA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64"/>
        <c:axId val="-1911412592"/>
        <c:axId val="-1911410112"/>
      </c:barChart>
      <c:catAx>
        <c:axId val="-1911412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-1911410112"/>
        <c:crosses val="autoZero"/>
        <c:auto val="1"/>
        <c:lblAlgn val="ctr"/>
        <c:lblOffset val="100"/>
        <c:noMultiLvlLbl val="0"/>
      </c:catAx>
      <c:valAx>
        <c:axId val="-191141011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ysDot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11412592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9815835318145"/>
          <c:y val="0.89413830637208502"/>
          <c:w val="0.63411023679327505"/>
          <c:h val="8.3646050579071707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Medicaid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7.7724191996975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D2-C041-B1DE-84DC59326AF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Mammogram</c:v>
                </c:pt>
                <c:pt idx="1">
                  <c:v>Pap Smear</c:v>
                </c:pt>
                <c:pt idx="2">
                  <c:v>Depression</c:v>
                </c:pt>
                <c:pt idx="3">
                  <c:v>Diabetics
Taking
Meds</c:v>
                </c:pt>
                <c:pt idx="4">
                  <c:v>Catastrophic
Med Costs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0.28899999999999998</c:v>
                </c:pt>
                <c:pt idx="1">
                  <c:v>0.44900000000000001</c:v>
                </c:pt>
                <c:pt idx="2">
                  <c:v>0.3</c:v>
                </c:pt>
                <c:pt idx="3">
                  <c:v>6.4000000000000001E-2</c:v>
                </c:pt>
                <c:pt idx="4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D2-C041-B1DE-84DC59326A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Medicaid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D2-C041-B1DE-84DC59326AF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Mammogram</c:v>
                </c:pt>
                <c:pt idx="1">
                  <c:v>Pap Smear</c:v>
                </c:pt>
                <c:pt idx="2">
                  <c:v>Depression</c:v>
                </c:pt>
                <c:pt idx="3">
                  <c:v>Diabetics
Taking
Meds</c:v>
                </c:pt>
                <c:pt idx="4">
                  <c:v>Catastrophic
Med Costs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0.58599999999999997</c:v>
                </c:pt>
                <c:pt idx="1">
                  <c:v>0.59299999999999997</c:v>
                </c:pt>
                <c:pt idx="2">
                  <c:v>0.20899999999999999</c:v>
                </c:pt>
                <c:pt idx="3">
                  <c:v>0.11799999999999999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D2-C041-B1DE-84DC59326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12"/>
        <c:axId val="1410265023"/>
        <c:axId val="1743709055"/>
      </c:barChart>
      <c:catAx>
        <c:axId val="1410265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3709055"/>
        <c:crosses val="autoZero"/>
        <c:auto val="1"/>
        <c:lblAlgn val="ctr"/>
        <c:lblOffset val="100"/>
        <c:noMultiLvlLbl val="0"/>
      </c:catAx>
      <c:valAx>
        <c:axId val="1743709055"/>
        <c:scaling>
          <c:orientation val="minMax"/>
          <c:max val="0.59899999999999998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410265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062538218187059E-3"/>
          <c:y val="0.34996002379668295"/>
          <c:w val="0.15573369719101796"/>
          <c:h val="0.2294680774170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Had a_x000d_Doctor Visit</c:v>
                </c:pt>
                <c:pt idx="1">
                  <c:v>Aware of_x000d_Hypertension</c:v>
                </c:pt>
                <c:pt idx="2">
                  <c:v>Hypertension_x000d_Controlled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1.8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8-9C4A-84F6-CA90A24AF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-1914785552"/>
        <c:axId val="-1914782800"/>
      </c:barChart>
      <c:catAx>
        <c:axId val="-191478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4782800"/>
        <c:crosses val="autoZero"/>
        <c:auto val="1"/>
        <c:lblAlgn val="ctr"/>
        <c:lblOffset val="100"/>
        <c:noMultiLvlLbl val="0"/>
      </c:catAx>
      <c:valAx>
        <c:axId val="-1914782800"/>
        <c:scaling>
          <c:orientation val="minMax"/>
          <c:max val="5.0999999999999996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47855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29.5</c:v>
                </c:pt>
                <c:pt idx="1">
                  <c:v>32.4</c:v>
                </c:pt>
                <c:pt idx="2">
                  <c:v>35.200000000000003</c:v>
                </c:pt>
                <c:pt idx="3">
                  <c:v>38.299999999999997</c:v>
                </c:pt>
                <c:pt idx="4">
                  <c:v>40.6</c:v>
                </c:pt>
                <c:pt idx="5">
                  <c:v>43.9</c:v>
                </c:pt>
                <c:pt idx="6">
                  <c:v>45.5</c:v>
                </c:pt>
                <c:pt idx="7">
                  <c:v>54.9</c:v>
                </c:pt>
                <c:pt idx="8">
                  <c:v>61.5</c:v>
                </c:pt>
                <c:pt idx="9">
                  <c:v>63.4</c:v>
                </c:pt>
                <c:pt idx="10">
                  <c:v>64.400000000000006</c:v>
                </c:pt>
                <c:pt idx="11">
                  <c:v>64.599999999999994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A2-B849-8678-B3253A2CB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1711741567"/>
        <c:axId val="1711743567"/>
      </c:barChart>
      <c:catAx>
        <c:axId val="171174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743567"/>
        <c:crosses val="autoZero"/>
        <c:auto val="1"/>
        <c:lblAlgn val="ctr"/>
        <c:lblOffset val="100"/>
        <c:noMultiLvlLbl val="0"/>
      </c:catAx>
      <c:valAx>
        <c:axId val="1711743567"/>
        <c:scaling>
          <c:orientation val="minMax"/>
          <c:max val="65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74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2181758530199"/>
          <c:y val="3.4598479511036097E-2"/>
          <c:w val="0.728623031496063"/>
          <c:h val="0.930803040977927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464-EB40-9A8E-D903828C35D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64-EB40-9A8E-D903828C35D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64-EB40-9A8E-D903828C35D4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464-EB40-9A8E-D903828C35D4}"/>
              </c:ext>
            </c:extLst>
          </c:dPt>
          <c:cat>
            <c:strRef>
              <c:f>Sheet1!$A$2:$A$5</c:f>
              <c:strCache>
                <c:ptCount val="4"/>
                <c:pt idx="0">
                  <c:v>Offered Appt &gt;2 Wks</c:v>
                </c:pt>
                <c:pt idx="1">
                  <c:v>Offered Appt &lt;2 Wks</c:v>
                </c:pt>
                <c:pt idx="2">
                  <c:v>Not Participating</c:v>
                </c:pt>
                <c:pt idx="3">
                  <c:v>Won't Take New Plan Pt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0.24</c:v>
                </c:pt>
                <c:pt idx="1">
                  <c:v>0.25</c:v>
                </c:pt>
                <c:pt idx="2">
                  <c:v>0.43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64-EB40-9A8E-D903828C3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numCache>
            </c:numRef>
          </c:cat>
          <c:val>
            <c:numRef>
              <c:f>Sheet1!$B$2:$B$18</c:f>
              <c:numCache>
                <c:formatCode>"$"#,##0</c:formatCode>
                <c:ptCount val="17"/>
                <c:pt idx="0">
                  <c:v>584</c:v>
                </c:pt>
                <c:pt idx="1">
                  <c:v>616</c:v>
                </c:pt>
                <c:pt idx="2">
                  <c:v>735</c:v>
                </c:pt>
                <c:pt idx="3">
                  <c:v>826</c:v>
                </c:pt>
                <c:pt idx="4">
                  <c:v>917</c:v>
                </c:pt>
                <c:pt idx="5">
                  <c:v>991</c:v>
                </c:pt>
                <c:pt idx="6">
                  <c:v>1097</c:v>
                </c:pt>
                <c:pt idx="7">
                  <c:v>1135</c:v>
                </c:pt>
                <c:pt idx="8">
                  <c:v>1217</c:v>
                </c:pt>
                <c:pt idx="9">
                  <c:v>1318</c:v>
                </c:pt>
                <c:pt idx="10">
                  <c:v>1478</c:v>
                </c:pt>
                <c:pt idx="11">
                  <c:v>1505</c:v>
                </c:pt>
                <c:pt idx="12">
                  <c:v>1573</c:v>
                </c:pt>
                <c:pt idx="13">
                  <c:v>1655</c:v>
                </c:pt>
                <c:pt idx="14">
                  <c:v>1644</c:v>
                </c:pt>
                <c:pt idx="15">
                  <c:v>1669</c:v>
                </c:pt>
                <c:pt idx="16">
                  <c:v>1763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F-9C44-9A67-A4C0A645D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-27"/>
        <c:axId val="199766431"/>
        <c:axId val="1146991151"/>
      </c:barChart>
      <c:catAx>
        <c:axId val="199766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991151"/>
        <c:crosses val="autoZero"/>
        <c:auto val="1"/>
        <c:lblAlgn val="ctr"/>
        <c:lblOffset val="0"/>
        <c:tickLblSkip val="2"/>
        <c:noMultiLvlLbl val="0"/>
      </c:catAx>
      <c:valAx>
        <c:axId val="1146991151"/>
        <c:scaling>
          <c:orientation val="minMax"/>
          <c:max val="1765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199766431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ACA Exchange
Bronze</c:v>
                </c:pt>
                <c:pt idx="1">
                  <c:v>ACA Exchange
Silver</c:v>
                </c:pt>
                <c:pt idx="2">
                  <c:v>Average
Employer Plan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7051</c:v>
                </c:pt>
                <c:pt idx="1">
                  <c:v>4753</c:v>
                </c:pt>
                <c:pt idx="2">
                  <c:v>1763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A-9049-8BDB-50CA716D23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2066355775"/>
        <c:axId val="2066357503"/>
      </c:barChart>
      <c:catAx>
        <c:axId val="2066355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357503"/>
        <c:crosses val="autoZero"/>
        <c:auto val="1"/>
        <c:lblAlgn val="ctr"/>
        <c:lblOffset val="100"/>
        <c:noMultiLvlLbl val="0"/>
      </c:catAx>
      <c:valAx>
        <c:axId val="2066357503"/>
        <c:scaling>
          <c:orientation val="minMax"/>
          <c:max val="7100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2066355775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United States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73.7</c:v>
                </c:pt>
                <c:pt idx="1">
                  <c:v>74.099999999999994</c:v>
                </c:pt>
                <c:pt idx="2">
                  <c:v>74.5</c:v>
                </c:pt>
                <c:pt idx="3">
                  <c:v>74.599999999999994</c:v>
                </c:pt>
                <c:pt idx="4">
                  <c:v>74.7</c:v>
                </c:pt>
                <c:pt idx="5">
                  <c:v>74.7</c:v>
                </c:pt>
                <c:pt idx="6">
                  <c:v>74.7</c:v>
                </c:pt>
                <c:pt idx="7">
                  <c:v>74.900000000000006</c:v>
                </c:pt>
                <c:pt idx="8">
                  <c:v>74.900000000000006</c:v>
                </c:pt>
                <c:pt idx="9">
                  <c:v>75.099999999999994</c:v>
                </c:pt>
                <c:pt idx="10">
                  <c:v>75.400000000000006</c:v>
                </c:pt>
                <c:pt idx="11">
                  <c:v>75.5</c:v>
                </c:pt>
                <c:pt idx="12">
                  <c:v>75.8</c:v>
                </c:pt>
                <c:pt idx="13">
                  <c:v>75.5</c:v>
                </c:pt>
                <c:pt idx="14">
                  <c:v>75.7</c:v>
                </c:pt>
                <c:pt idx="15">
                  <c:v>75.8</c:v>
                </c:pt>
                <c:pt idx="16">
                  <c:v>76.099999999999994</c:v>
                </c:pt>
                <c:pt idx="17">
                  <c:v>76.5</c:v>
                </c:pt>
                <c:pt idx="18">
                  <c:v>76.7</c:v>
                </c:pt>
                <c:pt idx="19">
                  <c:v>76.7</c:v>
                </c:pt>
                <c:pt idx="20">
                  <c:v>76.8</c:v>
                </c:pt>
                <c:pt idx="21">
                  <c:v>77</c:v>
                </c:pt>
                <c:pt idx="22">
                  <c:v>77</c:v>
                </c:pt>
                <c:pt idx="23">
                  <c:v>77.2</c:v>
                </c:pt>
                <c:pt idx="24">
                  <c:v>77.599999999999994</c:v>
                </c:pt>
                <c:pt idx="25">
                  <c:v>77.599999999999994</c:v>
                </c:pt>
                <c:pt idx="26">
                  <c:v>77.8</c:v>
                </c:pt>
                <c:pt idx="27">
                  <c:v>78.099999999999994</c:v>
                </c:pt>
                <c:pt idx="28">
                  <c:v>78.2</c:v>
                </c:pt>
                <c:pt idx="29">
                  <c:v>78.5</c:v>
                </c:pt>
                <c:pt idx="30">
                  <c:v>78.7</c:v>
                </c:pt>
                <c:pt idx="31">
                  <c:v>78.7</c:v>
                </c:pt>
                <c:pt idx="32">
                  <c:v>78.8</c:v>
                </c:pt>
                <c:pt idx="33">
                  <c:v>78.8</c:v>
                </c:pt>
                <c:pt idx="34">
                  <c:v>78.900000000000006</c:v>
                </c:pt>
                <c:pt idx="35">
                  <c:v>78.7</c:v>
                </c:pt>
                <c:pt idx="36">
                  <c:v>78.7</c:v>
                </c:pt>
                <c:pt idx="37">
                  <c:v>78.599999999999994</c:v>
                </c:pt>
                <c:pt idx="38">
                  <c:v>78.7</c:v>
                </c:pt>
                <c:pt idx="39">
                  <c:v>78.8</c:v>
                </c:pt>
                <c:pt idx="40">
                  <c:v>77</c:v>
                </c:pt>
                <c:pt idx="41">
                  <c:v>76.099999999999994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66-1942-BC82-8FD1EBDD68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Australia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Sheet1!$C$2:$C$43</c:f>
              <c:numCache>
                <c:formatCode>General</c:formatCode>
                <c:ptCount val="42"/>
                <c:pt idx="0">
                  <c:v>74.599999999999994</c:v>
                </c:pt>
                <c:pt idx="1">
                  <c:v>74.8</c:v>
                </c:pt>
                <c:pt idx="2">
                  <c:v>74.599999999999994</c:v>
                </c:pt>
                <c:pt idx="3">
                  <c:v>75.400000000000006</c:v>
                </c:pt>
                <c:pt idx="4">
                  <c:v>75.7</c:v>
                </c:pt>
                <c:pt idx="5">
                  <c:v>75.5</c:v>
                </c:pt>
                <c:pt idx="6">
                  <c:v>76</c:v>
                </c:pt>
                <c:pt idx="7">
                  <c:v>76.2</c:v>
                </c:pt>
                <c:pt idx="8">
                  <c:v>76.2</c:v>
                </c:pt>
                <c:pt idx="9">
                  <c:v>76.400000000000006</c:v>
                </c:pt>
                <c:pt idx="10">
                  <c:v>76.900000000000006</c:v>
                </c:pt>
                <c:pt idx="11">
                  <c:v>77.3</c:v>
                </c:pt>
                <c:pt idx="12">
                  <c:v>77.400000000000006</c:v>
                </c:pt>
                <c:pt idx="13">
                  <c:v>77.900000000000006</c:v>
                </c:pt>
                <c:pt idx="14">
                  <c:v>77.900000000000006</c:v>
                </c:pt>
                <c:pt idx="15">
                  <c:v>77.8</c:v>
                </c:pt>
                <c:pt idx="16">
                  <c:v>78.099999999999994</c:v>
                </c:pt>
                <c:pt idx="17">
                  <c:v>78.400000000000006</c:v>
                </c:pt>
                <c:pt idx="18">
                  <c:v>78.599999999999994</c:v>
                </c:pt>
                <c:pt idx="19">
                  <c:v>78.900000000000006</c:v>
                </c:pt>
                <c:pt idx="20">
                  <c:v>79.2</c:v>
                </c:pt>
                <c:pt idx="21">
                  <c:v>79.599999999999994</c:v>
                </c:pt>
                <c:pt idx="22">
                  <c:v>79.900000000000006</c:v>
                </c:pt>
                <c:pt idx="23">
                  <c:v>80.2</c:v>
                </c:pt>
                <c:pt idx="24">
                  <c:v>80.5</c:v>
                </c:pt>
                <c:pt idx="25">
                  <c:v>80.8</c:v>
                </c:pt>
                <c:pt idx="26">
                  <c:v>81</c:v>
                </c:pt>
                <c:pt idx="27">
                  <c:v>81.3</c:v>
                </c:pt>
                <c:pt idx="28">
                  <c:v>81.400000000000006</c:v>
                </c:pt>
                <c:pt idx="29">
                  <c:v>81.5</c:v>
                </c:pt>
                <c:pt idx="30">
                  <c:v>81.7</c:v>
                </c:pt>
                <c:pt idx="31">
                  <c:v>81.900000000000006</c:v>
                </c:pt>
                <c:pt idx="32">
                  <c:v>82</c:v>
                </c:pt>
                <c:pt idx="33">
                  <c:v>82.1</c:v>
                </c:pt>
                <c:pt idx="34">
                  <c:v>82.3</c:v>
                </c:pt>
                <c:pt idx="35">
                  <c:v>82.4</c:v>
                </c:pt>
                <c:pt idx="36">
                  <c:v>82.4</c:v>
                </c:pt>
                <c:pt idx="37">
                  <c:v>82.5</c:v>
                </c:pt>
                <c:pt idx="38">
                  <c:v>82.7</c:v>
                </c:pt>
                <c:pt idx="39">
                  <c:v>82.9</c:v>
                </c:pt>
                <c:pt idx="40">
                  <c:v>83.2</c:v>
                </c:pt>
                <c:pt idx="41">
                  <c:v>83.4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66-1942-BC82-8FD1EBDD683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Austria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Sheet1!$D$2:$D$43</c:f>
              <c:numCache>
                <c:formatCode>General</c:formatCode>
                <c:ptCount val="42"/>
                <c:pt idx="0">
                  <c:v>72.7</c:v>
                </c:pt>
                <c:pt idx="1">
                  <c:v>73</c:v>
                </c:pt>
                <c:pt idx="2">
                  <c:v>73.2</c:v>
                </c:pt>
                <c:pt idx="3">
                  <c:v>73.3</c:v>
                </c:pt>
                <c:pt idx="4">
                  <c:v>73.900000000000006</c:v>
                </c:pt>
                <c:pt idx="5">
                  <c:v>74.099999999999994</c:v>
                </c:pt>
                <c:pt idx="6">
                  <c:v>74.5</c:v>
                </c:pt>
                <c:pt idx="7">
                  <c:v>75</c:v>
                </c:pt>
                <c:pt idx="8">
                  <c:v>75.5</c:v>
                </c:pt>
                <c:pt idx="9">
                  <c:v>75.599999999999994</c:v>
                </c:pt>
                <c:pt idx="10">
                  <c:v>75.8</c:v>
                </c:pt>
                <c:pt idx="11">
                  <c:v>75.900000000000006</c:v>
                </c:pt>
                <c:pt idx="12">
                  <c:v>76.099999999999994</c:v>
                </c:pt>
                <c:pt idx="13">
                  <c:v>76.3</c:v>
                </c:pt>
                <c:pt idx="14">
                  <c:v>76.7</c:v>
                </c:pt>
                <c:pt idx="15">
                  <c:v>76.900000000000006</c:v>
                </c:pt>
                <c:pt idx="16">
                  <c:v>77.099999999999994</c:v>
                </c:pt>
                <c:pt idx="17">
                  <c:v>77.5</c:v>
                </c:pt>
                <c:pt idx="18">
                  <c:v>77.900000000000006</c:v>
                </c:pt>
                <c:pt idx="19">
                  <c:v>78.099999999999994</c:v>
                </c:pt>
                <c:pt idx="20">
                  <c:v>78.3</c:v>
                </c:pt>
                <c:pt idx="21">
                  <c:v>78.8</c:v>
                </c:pt>
                <c:pt idx="22">
                  <c:v>78.900000000000006</c:v>
                </c:pt>
                <c:pt idx="23">
                  <c:v>78.8</c:v>
                </c:pt>
                <c:pt idx="24">
                  <c:v>79.3</c:v>
                </c:pt>
                <c:pt idx="25">
                  <c:v>79.5</c:v>
                </c:pt>
                <c:pt idx="26">
                  <c:v>80.099999999999994</c:v>
                </c:pt>
                <c:pt idx="27">
                  <c:v>80.3</c:v>
                </c:pt>
                <c:pt idx="28">
                  <c:v>80.599999999999994</c:v>
                </c:pt>
                <c:pt idx="29">
                  <c:v>80.5</c:v>
                </c:pt>
                <c:pt idx="30">
                  <c:v>80.7</c:v>
                </c:pt>
                <c:pt idx="31">
                  <c:v>81.099999999999994</c:v>
                </c:pt>
                <c:pt idx="32">
                  <c:v>81.099999999999994</c:v>
                </c:pt>
                <c:pt idx="33">
                  <c:v>81.3</c:v>
                </c:pt>
                <c:pt idx="34">
                  <c:v>81.599999999999994</c:v>
                </c:pt>
                <c:pt idx="35">
                  <c:v>81.3</c:v>
                </c:pt>
                <c:pt idx="36">
                  <c:v>81.8</c:v>
                </c:pt>
                <c:pt idx="37">
                  <c:v>81.7</c:v>
                </c:pt>
                <c:pt idx="38">
                  <c:v>81.8</c:v>
                </c:pt>
                <c:pt idx="39">
                  <c:v>82</c:v>
                </c:pt>
                <c:pt idx="40">
                  <c:v>81.3</c:v>
                </c:pt>
                <c:pt idx="41">
                  <c:v>81.3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66-1942-BC82-8FD1EBDD683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Belgium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Sheet1!$E$2:$E$43</c:f>
              <c:numCache>
                <c:formatCode>General</c:formatCode>
                <c:ptCount val="42"/>
                <c:pt idx="0">
                  <c:v>73.3</c:v>
                </c:pt>
                <c:pt idx="1">
                  <c:v>73.7</c:v>
                </c:pt>
                <c:pt idx="2">
                  <c:v>74</c:v>
                </c:pt>
                <c:pt idx="3">
                  <c:v>73.900000000000006</c:v>
                </c:pt>
                <c:pt idx="4">
                  <c:v>74.5</c:v>
                </c:pt>
                <c:pt idx="5">
                  <c:v>74.599999999999994</c:v>
                </c:pt>
                <c:pt idx="6">
                  <c:v>74.8</c:v>
                </c:pt>
                <c:pt idx="7">
                  <c:v>75.400000000000006</c:v>
                </c:pt>
                <c:pt idx="8">
                  <c:v>75.7</c:v>
                </c:pt>
                <c:pt idx="9">
                  <c:v>75.7</c:v>
                </c:pt>
                <c:pt idx="10">
                  <c:v>76.2</c:v>
                </c:pt>
                <c:pt idx="11">
                  <c:v>76.3</c:v>
                </c:pt>
                <c:pt idx="12">
                  <c:v>76.5</c:v>
                </c:pt>
                <c:pt idx="13">
                  <c:v>76.5</c:v>
                </c:pt>
                <c:pt idx="14">
                  <c:v>76.8</c:v>
                </c:pt>
                <c:pt idx="15">
                  <c:v>77</c:v>
                </c:pt>
                <c:pt idx="16">
                  <c:v>77.3</c:v>
                </c:pt>
                <c:pt idx="17">
                  <c:v>77.5</c:v>
                </c:pt>
                <c:pt idx="18">
                  <c:v>77.599999999999994</c:v>
                </c:pt>
                <c:pt idx="19">
                  <c:v>77.7</c:v>
                </c:pt>
                <c:pt idx="20">
                  <c:v>77.900000000000006</c:v>
                </c:pt>
                <c:pt idx="21">
                  <c:v>78.099999999999994</c:v>
                </c:pt>
                <c:pt idx="22">
                  <c:v>78.2</c:v>
                </c:pt>
                <c:pt idx="23">
                  <c:v>78.3</c:v>
                </c:pt>
                <c:pt idx="24">
                  <c:v>79</c:v>
                </c:pt>
                <c:pt idx="25">
                  <c:v>79.099999999999994</c:v>
                </c:pt>
                <c:pt idx="26">
                  <c:v>79.5</c:v>
                </c:pt>
                <c:pt idx="27">
                  <c:v>79.900000000000006</c:v>
                </c:pt>
                <c:pt idx="28">
                  <c:v>79.8</c:v>
                </c:pt>
                <c:pt idx="29">
                  <c:v>80.2</c:v>
                </c:pt>
                <c:pt idx="30">
                  <c:v>80.3</c:v>
                </c:pt>
                <c:pt idx="31">
                  <c:v>80.7</c:v>
                </c:pt>
                <c:pt idx="32">
                  <c:v>80.5</c:v>
                </c:pt>
                <c:pt idx="33">
                  <c:v>80.7</c:v>
                </c:pt>
                <c:pt idx="34">
                  <c:v>81.400000000000006</c:v>
                </c:pt>
                <c:pt idx="35">
                  <c:v>81.099999999999994</c:v>
                </c:pt>
                <c:pt idx="36">
                  <c:v>81.5</c:v>
                </c:pt>
                <c:pt idx="37">
                  <c:v>81.599999999999994</c:v>
                </c:pt>
                <c:pt idx="38">
                  <c:v>81.7</c:v>
                </c:pt>
                <c:pt idx="39">
                  <c:v>82.1</c:v>
                </c:pt>
                <c:pt idx="40">
                  <c:v>80.8</c:v>
                </c:pt>
                <c:pt idx="41">
                  <c:v>81.900000000000006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66-1942-BC82-8FD1EBDD683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Canada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Sheet1!$F$2:$F$43</c:f>
              <c:numCache>
                <c:formatCode>General</c:formatCode>
                <c:ptCount val="42"/>
                <c:pt idx="0">
                  <c:v>75.099999999999994</c:v>
                </c:pt>
                <c:pt idx="1">
                  <c:v>75.5</c:v>
                </c:pt>
                <c:pt idx="2">
                  <c:v>75.7</c:v>
                </c:pt>
                <c:pt idx="3">
                  <c:v>76.099999999999994</c:v>
                </c:pt>
                <c:pt idx="4">
                  <c:v>76.400000000000006</c:v>
                </c:pt>
                <c:pt idx="5">
                  <c:v>76.400000000000006</c:v>
                </c:pt>
                <c:pt idx="6">
                  <c:v>76.5</c:v>
                </c:pt>
                <c:pt idx="7">
                  <c:v>76.8</c:v>
                </c:pt>
                <c:pt idx="8">
                  <c:v>76.900000000000006</c:v>
                </c:pt>
                <c:pt idx="9">
                  <c:v>77.2</c:v>
                </c:pt>
                <c:pt idx="10">
                  <c:v>77.5</c:v>
                </c:pt>
                <c:pt idx="11">
                  <c:v>77.7</c:v>
                </c:pt>
                <c:pt idx="12">
                  <c:v>77.900000000000006</c:v>
                </c:pt>
                <c:pt idx="13">
                  <c:v>77.8</c:v>
                </c:pt>
                <c:pt idx="14">
                  <c:v>78</c:v>
                </c:pt>
                <c:pt idx="15">
                  <c:v>78.099999999999994</c:v>
                </c:pt>
                <c:pt idx="16">
                  <c:v>78.3</c:v>
                </c:pt>
                <c:pt idx="17">
                  <c:v>78.5</c:v>
                </c:pt>
                <c:pt idx="18">
                  <c:v>78.7</c:v>
                </c:pt>
                <c:pt idx="19">
                  <c:v>78.900000000000006</c:v>
                </c:pt>
                <c:pt idx="20">
                  <c:v>79.3</c:v>
                </c:pt>
                <c:pt idx="21">
                  <c:v>79.5</c:v>
                </c:pt>
                <c:pt idx="22">
                  <c:v>79.599999999999994</c:v>
                </c:pt>
                <c:pt idx="23">
                  <c:v>79.8</c:v>
                </c:pt>
                <c:pt idx="24">
                  <c:v>80.099999999999994</c:v>
                </c:pt>
                <c:pt idx="25">
                  <c:v>80.2</c:v>
                </c:pt>
                <c:pt idx="26">
                  <c:v>80.7</c:v>
                </c:pt>
                <c:pt idx="27">
                  <c:v>80.7</c:v>
                </c:pt>
                <c:pt idx="28">
                  <c:v>80.8</c:v>
                </c:pt>
                <c:pt idx="29">
                  <c:v>81.2</c:v>
                </c:pt>
                <c:pt idx="30">
                  <c:v>81.400000000000006</c:v>
                </c:pt>
                <c:pt idx="31">
                  <c:v>81.599999999999994</c:v>
                </c:pt>
                <c:pt idx="32">
                  <c:v>81.8</c:v>
                </c:pt>
                <c:pt idx="33">
                  <c:v>81.8</c:v>
                </c:pt>
                <c:pt idx="34">
                  <c:v>81.900000000000006</c:v>
                </c:pt>
                <c:pt idx="35">
                  <c:v>81.900000000000006</c:v>
                </c:pt>
                <c:pt idx="36">
                  <c:v>82</c:v>
                </c:pt>
                <c:pt idx="37">
                  <c:v>81.900000000000006</c:v>
                </c:pt>
                <c:pt idx="38">
                  <c:v>81.900000000000006</c:v>
                </c:pt>
                <c:pt idx="39">
                  <c:v>82.3</c:v>
                </c:pt>
                <c:pt idx="40">
                  <c:v>81.7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D66-1942-BC82-8FD1EBDD683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France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Sheet1!$G$2:$G$43</c:f>
              <c:numCache>
                <c:formatCode>General</c:formatCode>
                <c:ptCount val="42"/>
                <c:pt idx="0">
                  <c:v>74.3</c:v>
                </c:pt>
                <c:pt idx="1">
                  <c:v>74.5</c:v>
                </c:pt>
                <c:pt idx="2">
                  <c:v>74.8</c:v>
                </c:pt>
                <c:pt idx="3">
                  <c:v>74.8</c:v>
                </c:pt>
                <c:pt idx="4">
                  <c:v>75.3</c:v>
                </c:pt>
                <c:pt idx="5">
                  <c:v>75.400000000000006</c:v>
                </c:pt>
                <c:pt idx="6">
                  <c:v>75.7</c:v>
                </c:pt>
                <c:pt idx="7">
                  <c:v>76.3</c:v>
                </c:pt>
                <c:pt idx="8">
                  <c:v>76.599999999999994</c:v>
                </c:pt>
                <c:pt idx="9">
                  <c:v>76.7</c:v>
                </c:pt>
                <c:pt idx="10">
                  <c:v>77</c:v>
                </c:pt>
                <c:pt idx="11">
                  <c:v>77.2</c:v>
                </c:pt>
                <c:pt idx="12">
                  <c:v>77.5</c:v>
                </c:pt>
                <c:pt idx="13">
                  <c:v>77.5</c:v>
                </c:pt>
                <c:pt idx="14">
                  <c:v>78</c:v>
                </c:pt>
                <c:pt idx="15">
                  <c:v>78.099999999999994</c:v>
                </c:pt>
                <c:pt idx="16">
                  <c:v>78.2</c:v>
                </c:pt>
                <c:pt idx="17">
                  <c:v>78.599999999999994</c:v>
                </c:pt>
                <c:pt idx="18">
                  <c:v>78.8</c:v>
                </c:pt>
                <c:pt idx="19">
                  <c:v>78.900000000000006</c:v>
                </c:pt>
                <c:pt idx="20">
                  <c:v>79.2</c:v>
                </c:pt>
                <c:pt idx="21">
                  <c:v>79.3</c:v>
                </c:pt>
                <c:pt idx="22">
                  <c:v>79.400000000000006</c:v>
                </c:pt>
                <c:pt idx="23">
                  <c:v>79.3</c:v>
                </c:pt>
                <c:pt idx="24">
                  <c:v>80.400000000000006</c:v>
                </c:pt>
                <c:pt idx="25">
                  <c:v>80.400000000000006</c:v>
                </c:pt>
                <c:pt idx="26">
                  <c:v>81</c:v>
                </c:pt>
                <c:pt idx="27">
                  <c:v>81.3</c:v>
                </c:pt>
                <c:pt idx="28">
                  <c:v>81.400000000000006</c:v>
                </c:pt>
                <c:pt idx="29">
                  <c:v>81.599999999999994</c:v>
                </c:pt>
                <c:pt idx="30">
                  <c:v>81.900000000000006</c:v>
                </c:pt>
                <c:pt idx="31">
                  <c:v>82.3</c:v>
                </c:pt>
                <c:pt idx="32">
                  <c:v>82.1</c:v>
                </c:pt>
                <c:pt idx="33">
                  <c:v>82.4</c:v>
                </c:pt>
                <c:pt idx="34">
                  <c:v>82.9</c:v>
                </c:pt>
                <c:pt idx="35">
                  <c:v>82.4</c:v>
                </c:pt>
                <c:pt idx="36">
                  <c:v>82.7</c:v>
                </c:pt>
                <c:pt idx="37">
                  <c:v>82.7</c:v>
                </c:pt>
                <c:pt idx="38">
                  <c:v>82.8</c:v>
                </c:pt>
                <c:pt idx="39">
                  <c:v>83</c:v>
                </c:pt>
                <c:pt idx="40">
                  <c:v>82.3</c:v>
                </c:pt>
                <c:pt idx="41">
                  <c:v>82.5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D66-1942-BC82-8FD1EBDD683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Sheet1!$H$2:$H$43</c:f>
              <c:numCache>
                <c:formatCode>General</c:formatCode>
                <c:ptCount val="42"/>
                <c:pt idx="0">
                  <c:v>72.900000000000006</c:v>
                </c:pt>
                <c:pt idx="1">
                  <c:v>73.2</c:v>
                </c:pt>
                <c:pt idx="2">
                  <c:v>73.5</c:v>
                </c:pt>
                <c:pt idx="3">
                  <c:v>73.8</c:v>
                </c:pt>
                <c:pt idx="4">
                  <c:v>74.3</c:v>
                </c:pt>
                <c:pt idx="5">
                  <c:v>75.099999999999994</c:v>
                </c:pt>
                <c:pt idx="6">
                  <c:v>75.3</c:v>
                </c:pt>
                <c:pt idx="7">
                  <c:v>75.8</c:v>
                </c:pt>
                <c:pt idx="8">
                  <c:v>76</c:v>
                </c:pt>
                <c:pt idx="9">
                  <c:v>76.099999999999994</c:v>
                </c:pt>
                <c:pt idx="10">
                  <c:v>77.400000000000006</c:v>
                </c:pt>
                <c:pt idx="11">
                  <c:v>75.7</c:v>
                </c:pt>
                <c:pt idx="12">
                  <c:v>76.2</c:v>
                </c:pt>
                <c:pt idx="13">
                  <c:v>76.2</c:v>
                </c:pt>
                <c:pt idx="14">
                  <c:v>76.599999999999994</c:v>
                </c:pt>
                <c:pt idx="15">
                  <c:v>76.7</c:v>
                </c:pt>
                <c:pt idx="16">
                  <c:v>77</c:v>
                </c:pt>
                <c:pt idx="17">
                  <c:v>77.400000000000006</c:v>
                </c:pt>
                <c:pt idx="18">
                  <c:v>77.8</c:v>
                </c:pt>
                <c:pt idx="19">
                  <c:v>78</c:v>
                </c:pt>
                <c:pt idx="20">
                  <c:v>78.3</c:v>
                </c:pt>
                <c:pt idx="21">
                  <c:v>78.599999999999994</c:v>
                </c:pt>
                <c:pt idx="22">
                  <c:v>78.599999999999994</c:v>
                </c:pt>
                <c:pt idx="23">
                  <c:v>78.599999999999994</c:v>
                </c:pt>
                <c:pt idx="24">
                  <c:v>79.3</c:v>
                </c:pt>
                <c:pt idx="25">
                  <c:v>79.400000000000006</c:v>
                </c:pt>
                <c:pt idx="26">
                  <c:v>79.900000000000006</c:v>
                </c:pt>
                <c:pt idx="27">
                  <c:v>80.099999999999994</c:v>
                </c:pt>
                <c:pt idx="28">
                  <c:v>80.2</c:v>
                </c:pt>
                <c:pt idx="29">
                  <c:v>80.3</c:v>
                </c:pt>
                <c:pt idx="30">
                  <c:v>80.5</c:v>
                </c:pt>
                <c:pt idx="31">
                  <c:v>80.599999999999994</c:v>
                </c:pt>
                <c:pt idx="32">
                  <c:v>80.7</c:v>
                </c:pt>
                <c:pt idx="33">
                  <c:v>80.599999999999994</c:v>
                </c:pt>
                <c:pt idx="34">
                  <c:v>81.2</c:v>
                </c:pt>
                <c:pt idx="35">
                  <c:v>80.7</c:v>
                </c:pt>
                <c:pt idx="36">
                  <c:v>81</c:v>
                </c:pt>
                <c:pt idx="37">
                  <c:v>81.099999999999994</c:v>
                </c:pt>
                <c:pt idx="38">
                  <c:v>81</c:v>
                </c:pt>
                <c:pt idx="39">
                  <c:v>81.3</c:v>
                </c:pt>
                <c:pt idx="40">
                  <c:v>81.099999999999994</c:v>
                </c:pt>
                <c:pt idx="41">
                  <c:v>80.900000000000006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D66-1942-BC82-8FD1EBDD683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Japan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Sheet1!$I$2:$I$43</c:f>
              <c:numCache>
                <c:formatCode>General</c:formatCode>
                <c:ptCount val="42"/>
                <c:pt idx="0">
                  <c:v>76.099999999999994</c:v>
                </c:pt>
                <c:pt idx="1">
                  <c:v>76.5</c:v>
                </c:pt>
                <c:pt idx="2">
                  <c:v>76.900000000000006</c:v>
                </c:pt>
                <c:pt idx="3">
                  <c:v>77</c:v>
                </c:pt>
                <c:pt idx="4">
                  <c:v>77.400000000000006</c:v>
                </c:pt>
                <c:pt idx="5">
                  <c:v>77.599999999999994</c:v>
                </c:pt>
                <c:pt idx="6">
                  <c:v>78.099999999999994</c:v>
                </c:pt>
                <c:pt idx="7">
                  <c:v>78.5</c:v>
                </c:pt>
                <c:pt idx="8">
                  <c:v>78.400000000000006</c:v>
                </c:pt>
                <c:pt idx="9">
                  <c:v>78.8</c:v>
                </c:pt>
                <c:pt idx="10">
                  <c:v>78.900000000000006</c:v>
                </c:pt>
                <c:pt idx="11">
                  <c:v>79.099999999999994</c:v>
                </c:pt>
                <c:pt idx="12">
                  <c:v>79.2</c:v>
                </c:pt>
                <c:pt idx="13">
                  <c:v>79.400000000000006</c:v>
                </c:pt>
                <c:pt idx="14">
                  <c:v>79.8</c:v>
                </c:pt>
                <c:pt idx="15">
                  <c:v>79.599999999999994</c:v>
                </c:pt>
                <c:pt idx="16">
                  <c:v>80.3</c:v>
                </c:pt>
                <c:pt idx="17">
                  <c:v>80.5</c:v>
                </c:pt>
                <c:pt idx="18">
                  <c:v>80.599999999999994</c:v>
                </c:pt>
                <c:pt idx="19">
                  <c:v>80.5</c:v>
                </c:pt>
                <c:pt idx="20">
                  <c:v>81.2</c:v>
                </c:pt>
                <c:pt idx="21">
                  <c:v>81.5</c:v>
                </c:pt>
                <c:pt idx="22">
                  <c:v>81.8</c:v>
                </c:pt>
                <c:pt idx="23">
                  <c:v>81.8</c:v>
                </c:pt>
                <c:pt idx="24">
                  <c:v>82.1</c:v>
                </c:pt>
                <c:pt idx="25">
                  <c:v>82</c:v>
                </c:pt>
                <c:pt idx="26">
                  <c:v>82.4</c:v>
                </c:pt>
                <c:pt idx="27">
                  <c:v>82.6</c:v>
                </c:pt>
                <c:pt idx="28">
                  <c:v>82.7</c:v>
                </c:pt>
                <c:pt idx="29">
                  <c:v>83</c:v>
                </c:pt>
                <c:pt idx="30">
                  <c:v>82.9</c:v>
                </c:pt>
                <c:pt idx="31">
                  <c:v>82.7</c:v>
                </c:pt>
                <c:pt idx="32">
                  <c:v>83.2</c:v>
                </c:pt>
                <c:pt idx="33">
                  <c:v>83.4</c:v>
                </c:pt>
                <c:pt idx="34">
                  <c:v>83.7</c:v>
                </c:pt>
                <c:pt idx="35">
                  <c:v>83.9</c:v>
                </c:pt>
                <c:pt idx="36">
                  <c:v>84.1</c:v>
                </c:pt>
                <c:pt idx="37">
                  <c:v>84.2</c:v>
                </c:pt>
                <c:pt idx="38">
                  <c:v>84.3</c:v>
                </c:pt>
                <c:pt idx="39">
                  <c:v>84.4</c:v>
                </c:pt>
                <c:pt idx="40">
                  <c:v>84.7</c:v>
                </c:pt>
                <c:pt idx="41">
                  <c:v>84.5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D66-1942-BC82-8FD1EBDD683E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Netherlands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Sheet1!$J$2:$J$43</c:f>
              <c:numCache>
                <c:formatCode>General</c:formatCode>
                <c:ptCount val="42"/>
                <c:pt idx="0">
                  <c:v>75.900000000000006</c:v>
                </c:pt>
                <c:pt idx="1">
                  <c:v>76</c:v>
                </c:pt>
                <c:pt idx="2">
                  <c:v>76.099999999999994</c:v>
                </c:pt>
                <c:pt idx="3">
                  <c:v>76.3</c:v>
                </c:pt>
                <c:pt idx="4">
                  <c:v>76.400000000000006</c:v>
                </c:pt>
                <c:pt idx="5">
                  <c:v>76.5</c:v>
                </c:pt>
                <c:pt idx="6">
                  <c:v>76.400000000000006</c:v>
                </c:pt>
                <c:pt idx="7">
                  <c:v>76.900000000000006</c:v>
                </c:pt>
                <c:pt idx="8">
                  <c:v>77.099999999999994</c:v>
                </c:pt>
                <c:pt idx="9">
                  <c:v>76.900000000000006</c:v>
                </c:pt>
                <c:pt idx="10">
                  <c:v>77.099999999999994</c:v>
                </c:pt>
                <c:pt idx="11">
                  <c:v>77.2</c:v>
                </c:pt>
                <c:pt idx="12">
                  <c:v>77.400000000000006</c:v>
                </c:pt>
                <c:pt idx="13">
                  <c:v>77.099999999999994</c:v>
                </c:pt>
                <c:pt idx="14">
                  <c:v>77.599999999999994</c:v>
                </c:pt>
                <c:pt idx="15">
                  <c:v>77.599999999999994</c:v>
                </c:pt>
                <c:pt idx="16">
                  <c:v>77.599999999999994</c:v>
                </c:pt>
                <c:pt idx="17">
                  <c:v>78</c:v>
                </c:pt>
                <c:pt idx="18">
                  <c:v>78.099999999999994</c:v>
                </c:pt>
                <c:pt idx="19">
                  <c:v>78</c:v>
                </c:pt>
                <c:pt idx="20">
                  <c:v>78.2</c:v>
                </c:pt>
                <c:pt idx="21">
                  <c:v>78.400000000000006</c:v>
                </c:pt>
                <c:pt idx="22">
                  <c:v>78.5</c:v>
                </c:pt>
                <c:pt idx="23">
                  <c:v>78.7</c:v>
                </c:pt>
                <c:pt idx="24">
                  <c:v>79.3</c:v>
                </c:pt>
                <c:pt idx="25">
                  <c:v>79.599999999999994</c:v>
                </c:pt>
                <c:pt idx="26">
                  <c:v>80</c:v>
                </c:pt>
                <c:pt idx="27">
                  <c:v>80.400000000000006</c:v>
                </c:pt>
                <c:pt idx="28">
                  <c:v>80.5</c:v>
                </c:pt>
                <c:pt idx="29">
                  <c:v>80.900000000000006</c:v>
                </c:pt>
                <c:pt idx="30">
                  <c:v>81</c:v>
                </c:pt>
                <c:pt idx="31">
                  <c:v>81.3</c:v>
                </c:pt>
                <c:pt idx="32">
                  <c:v>81.2</c:v>
                </c:pt>
                <c:pt idx="33">
                  <c:v>81.400000000000006</c:v>
                </c:pt>
                <c:pt idx="34">
                  <c:v>81.8</c:v>
                </c:pt>
                <c:pt idx="35">
                  <c:v>81.599999999999994</c:v>
                </c:pt>
                <c:pt idx="36">
                  <c:v>81.7</c:v>
                </c:pt>
                <c:pt idx="37">
                  <c:v>81.8</c:v>
                </c:pt>
                <c:pt idx="38">
                  <c:v>81.900000000000006</c:v>
                </c:pt>
                <c:pt idx="39">
                  <c:v>82.2</c:v>
                </c:pt>
                <c:pt idx="40">
                  <c:v>81.400000000000006</c:v>
                </c:pt>
                <c:pt idx="41">
                  <c:v>81.5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D66-1942-BC82-8FD1EBDD683E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Sweden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Sheet1!$K$2:$K$43</c:f>
              <c:numCache>
                <c:formatCode>General</c:formatCode>
                <c:ptCount val="42"/>
                <c:pt idx="0">
                  <c:v>75.8</c:v>
                </c:pt>
                <c:pt idx="1">
                  <c:v>76.099999999999994</c:v>
                </c:pt>
                <c:pt idx="2">
                  <c:v>76.400000000000006</c:v>
                </c:pt>
                <c:pt idx="3">
                  <c:v>76.7</c:v>
                </c:pt>
                <c:pt idx="4">
                  <c:v>76.900000000000006</c:v>
                </c:pt>
                <c:pt idx="5">
                  <c:v>76.8</c:v>
                </c:pt>
                <c:pt idx="6">
                  <c:v>77</c:v>
                </c:pt>
                <c:pt idx="7">
                  <c:v>77.2</c:v>
                </c:pt>
                <c:pt idx="8">
                  <c:v>77.099999999999994</c:v>
                </c:pt>
                <c:pt idx="9">
                  <c:v>77.8</c:v>
                </c:pt>
                <c:pt idx="10">
                  <c:v>77.7</c:v>
                </c:pt>
                <c:pt idx="11">
                  <c:v>77.8</c:v>
                </c:pt>
                <c:pt idx="12">
                  <c:v>78.2</c:v>
                </c:pt>
                <c:pt idx="13">
                  <c:v>78.2</c:v>
                </c:pt>
                <c:pt idx="14">
                  <c:v>78.900000000000006</c:v>
                </c:pt>
                <c:pt idx="15">
                  <c:v>79</c:v>
                </c:pt>
                <c:pt idx="16">
                  <c:v>79.2</c:v>
                </c:pt>
                <c:pt idx="17">
                  <c:v>79.400000000000006</c:v>
                </c:pt>
                <c:pt idx="18">
                  <c:v>79.5</c:v>
                </c:pt>
                <c:pt idx="19">
                  <c:v>79.599999999999994</c:v>
                </c:pt>
                <c:pt idx="20">
                  <c:v>79.8</c:v>
                </c:pt>
                <c:pt idx="21">
                  <c:v>79.900000000000006</c:v>
                </c:pt>
                <c:pt idx="22">
                  <c:v>80</c:v>
                </c:pt>
                <c:pt idx="23">
                  <c:v>80.3</c:v>
                </c:pt>
                <c:pt idx="24">
                  <c:v>80.7</c:v>
                </c:pt>
                <c:pt idx="25">
                  <c:v>80.7</c:v>
                </c:pt>
                <c:pt idx="26">
                  <c:v>81</c:v>
                </c:pt>
                <c:pt idx="27">
                  <c:v>81.099999999999994</c:v>
                </c:pt>
                <c:pt idx="28">
                  <c:v>81.3</c:v>
                </c:pt>
                <c:pt idx="29">
                  <c:v>81.5</c:v>
                </c:pt>
                <c:pt idx="30">
                  <c:v>81.599999999999994</c:v>
                </c:pt>
                <c:pt idx="31">
                  <c:v>81.900000000000006</c:v>
                </c:pt>
                <c:pt idx="32">
                  <c:v>81.8</c:v>
                </c:pt>
                <c:pt idx="33">
                  <c:v>82</c:v>
                </c:pt>
                <c:pt idx="34">
                  <c:v>82.3</c:v>
                </c:pt>
                <c:pt idx="35">
                  <c:v>82.2</c:v>
                </c:pt>
                <c:pt idx="36">
                  <c:v>82.4</c:v>
                </c:pt>
                <c:pt idx="37">
                  <c:v>82.5</c:v>
                </c:pt>
                <c:pt idx="38">
                  <c:v>82.6</c:v>
                </c:pt>
                <c:pt idx="39">
                  <c:v>83.2</c:v>
                </c:pt>
                <c:pt idx="40">
                  <c:v>82.4</c:v>
                </c:pt>
                <c:pt idx="41">
                  <c:v>83.2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D66-1942-BC82-8FD1EBDD683E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Switzerland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Sheet1!$L$2:$L$43</c:f>
              <c:numCache>
                <c:formatCode>General</c:formatCode>
                <c:ptCount val="42"/>
                <c:pt idx="0">
                  <c:v>75.7</c:v>
                </c:pt>
                <c:pt idx="1">
                  <c:v>75.900000000000006</c:v>
                </c:pt>
                <c:pt idx="2">
                  <c:v>76.3</c:v>
                </c:pt>
                <c:pt idx="3">
                  <c:v>76.2</c:v>
                </c:pt>
                <c:pt idx="4">
                  <c:v>76.900000000000006</c:v>
                </c:pt>
                <c:pt idx="5">
                  <c:v>77</c:v>
                </c:pt>
                <c:pt idx="6">
                  <c:v>77.2</c:v>
                </c:pt>
                <c:pt idx="7">
                  <c:v>77.5</c:v>
                </c:pt>
                <c:pt idx="8">
                  <c:v>77.5</c:v>
                </c:pt>
                <c:pt idx="9">
                  <c:v>77.7</c:v>
                </c:pt>
                <c:pt idx="10">
                  <c:v>77.5</c:v>
                </c:pt>
                <c:pt idx="11">
                  <c:v>77.8</c:v>
                </c:pt>
                <c:pt idx="12">
                  <c:v>78.099999999999994</c:v>
                </c:pt>
                <c:pt idx="13">
                  <c:v>78.400000000000006</c:v>
                </c:pt>
                <c:pt idx="14">
                  <c:v>78.7</c:v>
                </c:pt>
                <c:pt idx="15">
                  <c:v>78.7</c:v>
                </c:pt>
                <c:pt idx="16">
                  <c:v>79.2</c:v>
                </c:pt>
                <c:pt idx="17">
                  <c:v>79.400000000000006</c:v>
                </c:pt>
                <c:pt idx="18">
                  <c:v>79.599999999999994</c:v>
                </c:pt>
                <c:pt idx="19">
                  <c:v>79.900000000000006</c:v>
                </c:pt>
                <c:pt idx="20">
                  <c:v>80</c:v>
                </c:pt>
                <c:pt idx="21">
                  <c:v>80.5</c:v>
                </c:pt>
                <c:pt idx="22">
                  <c:v>80.599999999999994</c:v>
                </c:pt>
                <c:pt idx="23">
                  <c:v>80.7</c:v>
                </c:pt>
                <c:pt idx="24">
                  <c:v>81.3</c:v>
                </c:pt>
                <c:pt idx="25">
                  <c:v>81.5</c:v>
                </c:pt>
                <c:pt idx="26">
                  <c:v>81.8</c:v>
                </c:pt>
                <c:pt idx="27">
                  <c:v>82</c:v>
                </c:pt>
                <c:pt idx="28">
                  <c:v>82.3</c:v>
                </c:pt>
                <c:pt idx="29">
                  <c:v>82.3</c:v>
                </c:pt>
                <c:pt idx="30">
                  <c:v>82.7</c:v>
                </c:pt>
                <c:pt idx="31">
                  <c:v>82.8</c:v>
                </c:pt>
                <c:pt idx="32">
                  <c:v>82.8</c:v>
                </c:pt>
                <c:pt idx="33">
                  <c:v>82.9</c:v>
                </c:pt>
                <c:pt idx="34">
                  <c:v>83.3</c:v>
                </c:pt>
                <c:pt idx="35">
                  <c:v>83</c:v>
                </c:pt>
                <c:pt idx="36">
                  <c:v>83.7</c:v>
                </c:pt>
                <c:pt idx="37">
                  <c:v>83.7</c:v>
                </c:pt>
                <c:pt idx="38">
                  <c:v>83.8</c:v>
                </c:pt>
                <c:pt idx="39">
                  <c:v>84</c:v>
                </c:pt>
                <c:pt idx="40">
                  <c:v>83.1</c:v>
                </c:pt>
                <c:pt idx="41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D66-1942-BC82-8FD1EBDD683E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United Kingdom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Sheet1!$M$2:$M$43</c:f>
              <c:numCache>
                <c:formatCode>General</c:formatCode>
                <c:ptCount val="42"/>
                <c:pt idx="0">
                  <c:v>73.2</c:v>
                </c:pt>
                <c:pt idx="1">
                  <c:v>73.8</c:v>
                </c:pt>
                <c:pt idx="2">
                  <c:v>74.099999999999994</c:v>
                </c:pt>
                <c:pt idx="3">
                  <c:v>74.3</c:v>
                </c:pt>
                <c:pt idx="4">
                  <c:v>74.5</c:v>
                </c:pt>
                <c:pt idx="5">
                  <c:v>74.7</c:v>
                </c:pt>
                <c:pt idx="6">
                  <c:v>74.8</c:v>
                </c:pt>
                <c:pt idx="7">
                  <c:v>75.2</c:v>
                </c:pt>
                <c:pt idx="8">
                  <c:v>75.3</c:v>
                </c:pt>
                <c:pt idx="9">
                  <c:v>75.400000000000006</c:v>
                </c:pt>
                <c:pt idx="10">
                  <c:v>75.7</c:v>
                </c:pt>
                <c:pt idx="11">
                  <c:v>75.900000000000006</c:v>
                </c:pt>
                <c:pt idx="12">
                  <c:v>76.3</c:v>
                </c:pt>
                <c:pt idx="13">
                  <c:v>76.2</c:v>
                </c:pt>
                <c:pt idx="14">
                  <c:v>76.8</c:v>
                </c:pt>
                <c:pt idx="15">
                  <c:v>76.7</c:v>
                </c:pt>
                <c:pt idx="16">
                  <c:v>76.900000000000006</c:v>
                </c:pt>
                <c:pt idx="17">
                  <c:v>77.2</c:v>
                </c:pt>
                <c:pt idx="18">
                  <c:v>77.3</c:v>
                </c:pt>
                <c:pt idx="19">
                  <c:v>77.5</c:v>
                </c:pt>
                <c:pt idx="20">
                  <c:v>77.900000000000006</c:v>
                </c:pt>
                <c:pt idx="21">
                  <c:v>78.2</c:v>
                </c:pt>
                <c:pt idx="22">
                  <c:v>78.3</c:v>
                </c:pt>
                <c:pt idx="23">
                  <c:v>78.400000000000006</c:v>
                </c:pt>
                <c:pt idx="24">
                  <c:v>79</c:v>
                </c:pt>
                <c:pt idx="25">
                  <c:v>79.2</c:v>
                </c:pt>
                <c:pt idx="26">
                  <c:v>79.5</c:v>
                </c:pt>
                <c:pt idx="27">
                  <c:v>79.7</c:v>
                </c:pt>
                <c:pt idx="28">
                  <c:v>79.8</c:v>
                </c:pt>
                <c:pt idx="29">
                  <c:v>80.400000000000006</c:v>
                </c:pt>
                <c:pt idx="30">
                  <c:v>80.599999999999994</c:v>
                </c:pt>
                <c:pt idx="31">
                  <c:v>81</c:v>
                </c:pt>
                <c:pt idx="32">
                  <c:v>81</c:v>
                </c:pt>
                <c:pt idx="33">
                  <c:v>81.099999999999994</c:v>
                </c:pt>
                <c:pt idx="34">
                  <c:v>81.400000000000006</c:v>
                </c:pt>
                <c:pt idx="35">
                  <c:v>81</c:v>
                </c:pt>
                <c:pt idx="36">
                  <c:v>81.2</c:v>
                </c:pt>
                <c:pt idx="37">
                  <c:v>81.3</c:v>
                </c:pt>
                <c:pt idx="38">
                  <c:v>81.3</c:v>
                </c:pt>
                <c:pt idx="39">
                  <c:v>81.400000000000006</c:v>
                </c:pt>
                <c:pt idx="40">
                  <c:v>80.400000000000006</c:v>
                </c:pt>
                <c:pt idx="41">
                  <c:v>80.8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D66-1942-BC82-8FD1EBDD683E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Comparable Country Average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Sheet1!$N$2:$N$43</c:f>
              <c:numCache>
                <c:formatCode>General</c:formatCode>
                <c:ptCount val="42"/>
                <c:pt idx="0">
                  <c:v>74.5</c:v>
                </c:pt>
                <c:pt idx="1">
                  <c:v>74.8</c:v>
                </c:pt>
                <c:pt idx="2">
                  <c:v>75.099999999999994</c:v>
                </c:pt>
                <c:pt idx="3">
                  <c:v>75.3</c:v>
                </c:pt>
                <c:pt idx="4">
                  <c:v>75.7</c:v>
                </c:pt>
                <c:pt idx="5">
                  <c:v>75.8</c:v>
                </c:pt>
                <c:pt idx="6">
                  <c:v>76</c:v>
                </c:pt>
                <c:pt idx="7">
                  <c:v>76.400000000000006</c:v>
                </c:pt>
                <c:pt idx="8">
                  <c:v>76.599999999999994</c:v>
                </c:pt>
                <c:pt idx="9">
                  <c:v>76.8</c:v>
                </c:pt>
                <c:pt idx="10">
                  <c:v>77.099999999999994</c:v>
                </c:pt>
                <c:pt idx="11">
                  <c:v>77.099999999999994</c:v>
                </c:pt>
                <c:pt idx="12">
                  <c:v>77.3</c:v>
                </c:pt>
                <c:pt idx="13">
                  <c:v>77.400000000000006</c:v>
                </c:pt>
                <c:pt idx="14">
                  <c:v>77.8</c:v>
                </c:pt>
                <c:pt idx="15">
                  <c:v>77.8</c:v>
                </c:pt>
                <c:pt idx="16">
                  <c:v>78.099999999999994</c:v>
                </c:pt>
                <c:pt idx="17">
                  <c:v>78.400000000000006</c:v>
                </c:pt>
                <c:pt idx="18">
                  <c:v>78.599999999999994</c:v>
                </c:pt>
                <c:pt idx="19">
                  <c:v>78.7</c:v>
                </c:pt>
                <c:pt idx="20">
                  <c:v>79</c:v>
                </c:pt>
                <c:pt idx="21">
                  <c:v>79.3</c:v>
                </c:pt>
                <c:pt idx="22">
                  <c:v>79.400000000000006</c:v>
                </c:pt>
                <c:pt idx="23">
                  <c:v>79.5</c:v>
                </c:pt>
                <c:pt idx="24">
                  <c:v>80.099999999999994</c:v>
                </c:pt>
                <c:pt idx="25">
                  <c:v>80.2</c:v>
                </c:pt>
                <c:pt idx="26">
                  <c:v>80.599999999999994</c:v>
                </c:pt>
                <c:pt idx="27">
                  <c:v>80.900000000000006</c:v>
                </c:pt>
                <c:pt idx="28">
                  <c:v>81</c:v>
                </c:pt>
                <c:pt idx="29">
                  <c:v>81.2</c:v>
                </c:pt>
                <c:pt idx="30">
                  <c:v>81.400000000000006</c:v>
                </c:pt>
                <c:pt idx="31">
                  <c:v>81.599999999999994</c:v>
                </c:pt>
                <c:pt idx="32">
                  <c:v>81.7</c:v>
                </c:pt>
                <c:pt idx="33">
                  <c:v>81.8</c:v>
                </c:pt>
                <c:pt idx="34">
                  <c:v>82.2</c:v>
                </c:pt>
                <c:pt idx="35">
                  <c:v>82</c:v>
                </c:pt>
                <c:pt idx="36">
                  <c:v>82.2</c:v>
                </c:pt>
                <c:pt idx="37">
                  <c:v>82.3</c:v>
                </c:pt>
                <c:pt idx="38">
                  <c:v>82.3</c:v>
                </c:pt>
                <c:pt idx="39">
                  <c:v>82.6</c:v>
                </c:pt>
                <c:pt idx="40">
                  <c:v>82</c:v>
                </c:pt>
                <c:pt idx="41">
                  <c:v>82.4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D66-1942-BC82-8FD1EBDD6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417984"/>
        <c:axId val="327420688"/>
      </c:lineChart>
      <c:catAx>
        <c:axId val="32741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20688"/>
        <c:crosses val="autoZero"/>
        <c:auto val="1"/>
        <c:lblAlgn val="ctr"/>
        <c:lblOffset val="0"/>
        <c:tickLblSkip val="5"/>
        <c:noMultiLvlLbl val="0"/>
      </c:catAx>
      <c:valAx>
        <c:axId val="327420688"/>
        <c:scaling>
          <c:orientation val="minMax"/>
          <c:max val="84"/>
          <c:min val="6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17984"/>
        <c:crosses val="autoZero"/>
        <c:crossBetween val="between"/>
        <c:majorUnit val="4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3349929727368"/>
          <c:y val="3.4522675163028912E-2"/>
          <c:w val="0.70454390826972468"/>
          <c:h val="0.826343034422177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Individual Plans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0.45</c:v>
                </c:pt>
                <c:pt idx="2">
                  <c:v>0.34</c:v>
                </c:pt>
                <c:pt idx="3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F4-A149-8FEE-2305269493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Small Group Plans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0.71</c:v>
                </c:pt>
                <c:pt idx="1">
                  <c:v>0.69</c:v>
                </c:pt>
                <c:pt idx="2">
                  <c:v>0.66</c:v>
                </c:pt>
                <c:pt idx="3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F4-A149-8FEE-230526949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3997023"/>
        <c:axId val="585317535"/>
      </c:lineChart>
      <c:catAx>
        <c:axId val="58399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317535"/>
        <c:crosses val="autoZero"/>
        <c:auto val="1"/>
        <c:lblAlgn val="ctr"/>
        <c:lblOffset val="100"/>
        <c:noMultiLvlLbl val="0"/>
      </c:catAx>
      <c:valAx>
        <c:axId val="585317535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83997023"/>
        <c:crosses val="autoZero"/>
        <c:crossBetween val="between"/>
        <c:majorUnit val="0.2"/>
      </c:valAx>
      <c:spPr>
        <a:solidFill>
          <a:schemeClr val="bg1"/>
        </a:solidFill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7476355224369471"/>
          <c:w val="0.26194986534851666"/>
          <c:h val="0.19228571747610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22280287024807"/>
          <c:y val="4.3284221016176648E-2"/>
          <c:w val="0.7934921503284692"/>
          <c:h val="0.84720696749515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Emergency
Department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0.32</c:v>
                </c:pt>
                <c:pt idx="1">
                  <c:v>0.35</c:v>
                </c:pt>
                <c:pt idx="2">
                  <c:v>0.38</c:v>
                </c:pt>
                <c:pt idx="3">
                  <c:v>0.4</c:v>
                </c:pt>
                <c:pt idx="4">
                  <c:v>0.42</c:v>
                </c:pt>
                <c:pt idx="5">
                  <c:v>0.4</c:v>
                </c:pt>
                <c:pt idx="6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4F-5642-AC44-3D5058D501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Inpatient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Sheet1!$C$2:$C$8</c:f>
            </c:numRef>
          </c:val>
          <c:extLst>
            <c:ext xmlns:c16="http://schemas.microsoft.com/office/drawing/2014/chart" uri="{C3380CC4-5D6E-409C-BE32-E72D297353CC}">
              <c16:uniqueId val="{00000001-C24F-5642-AC44-3D5058D50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11"/>
        <c:axId val="1766130271"/>
        <c:axId val="1766519055"/>
      </c:barChart>
      <c:catAx>
        <c:axId val="1766130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519055"/>
        <c:crosses val="autoZero"/>
        <c:auto val="1"/>
        <c:lblAlgn val="ctr"/>
        <c:lblOffset val="100"/>
        <c:tickLblSkip val="2"/>
        <c:noMultiLvlLbl val="0"/>
      </c:catAx>
      <c:valAx>
        <c:axId val="1766519055"/>
        <c:scaling>
          <c:orientation val="minMax"/>
          <c:max val="0.44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6613027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22280287024807"/>
          <c:y val="4.3284221016176648E-2"/>
          <c:w val="0.7934921503284692"/>
          <c:h val="0.84720696749515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Emergency
Department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Sheet1!$B$2:$B$8</c:f>
            </c:numRef>
          </c:val>
          <c:extLst>
            <c:ext xmlns:c16="http://schemas.microsoft.com/office/drawing/2014/chart" uri="{C3380CC4-5D6E-409C-BE32-E72D297353CC}">
              <c16:uniqueId val="{00000000-D023-574B-BA5D-BCCFA264D0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Inpatient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Sheet1!$C$2:$C$8</c:f>
              <c:numCache>
                <c:formatCode>0%</c:formatCode>
                <c:ptCount val="7"/>
                <c:pt idx="0">
                  <c:v>0.26</c:v>
                </c:pt>
                <c:pt idx="1">
                  <c:v>0.31</c:v>
                </c:pt>
                <c:pt idx="2">
                  <c:v>0.36</c:v>
                </c:pt>
                <c:pt idx="3">
                  <c:v>0.39</c:v>
                </c:pt>
                <c:pt idx="4">
                  <c:v>0.41</c:v>
                </c:pt>
                <c:pt idx="5">
                  <c:v>0.39</c:v>
                </c:pt>
                <c:pt idx="6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23-574B-BA5D-BCCFA264D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11"/>
        <c:axId val="1766130271"/>
        <c:axId val="1766519055"/>
      </c:barChart>
      <c:catAx>
        <c:axId val="1766130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519055"/>
        <c:crosses val="autoZero"/>
        <c:auto val="1"/>
        <c:lblAlgn val="ctr"/>
        <c:lblOffset val="100"/>
        <c:tickLblSkip val="2"/>
        <c:noMultiLvlLbl val="0"/>
      </c:catAx>
      <c:valAx>
        <c:axId val="1766519055"/>
        <c:scaling>
          <c:orientation val="minMax"/>
          <c:max val="0.44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6613027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23018152471268"/>
          <c:y val="9.6554258893474831E-4"/>
          <c:w val="0.74046164481921706"/>
          <c:h val="0.80053489718716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4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0.23</c:v>
                </c:pt>
                <c:pt idx="1">
                  <c:v>0.13</c:v>
                </c:pt>
                <c:pt idx="2">
                  <c:v>0.21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D-DF42-A7A8-7301388768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0.16</c:v>
                </c:pt>
                <c:pt idx="2">
                  <c:v>0.24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0D-DF42-A7A8-7301388768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</c:v>
                </c:pt>
                <c:pt idx="1">
                  <c:v>0.18</c:v>
                </c:pt>
                <c:pt idx="2">
                  <c:v>0.26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0D-DF42-A7A8-73013887680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0.23</c:v>
                </c:pt>
                <c:pt idx="1">
                  <c:v>0.15</c:v>
                </c:pt>
                <c:pt idx="2">
                  <c:v>0.22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0D-DF42-A7A8-73013887680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534D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0.23</c:v>
                </c:pt>
                <c:pt idx="1">
                  <c:v>0.14000000000000001</c:v>
                </c:pt>
                <c:pt idx="2">
                  <c:v>0.24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0D-DF42-A7A8-73013887680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0.24</c:v>
                </c:pt>
                <c:pt idx="1">
                  <c:v>0.15</c:v>
                </c:pt>
                <c:pt idx="2">
                  <c:v>0.23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0D-DF42-A7A8-73013887680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Problem
Paying</c:v>
                </c:pt>
                <c:pt idx="1">
                  <c:v>Collection
Agency Call</c:v>
                </c:pt>
                <c:pt idx="2">
                  <c:v>Paying
Over Time</c:v>
                </c:pt>
                <c:pt idx="3">
                  <c:v>Any Med Bill
or Debt Prob</c:v>
                </c:pt>
              </c:strCache>
            </c:strRef>
          </c:cat>
          <c:val>
            <c:numRef>
              <c:f>Sheet1!$H$2:$H$5</c:f>
              <c:numCache>
                <c:formatCode>0%</c:formatCode>
                <c:ptCount val="4"/>
                <c:pt idx="0">
                  <c:v>0.3</c:v>
                </c:pt>
                <c:pt idx="1">
                  <c:v>0.23</c:v>
                </c:pt>
                <c:pt idx="2">
                  <c:v>0.25</c:v>
                </c:pt>
                <c:pt idx="3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0D-DF42-A7A8-730138876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5349103"/>
        <c:axId val="1375205023"/>
      </c:barChart>
      <c:catAx>
        <c:axId val="137534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05023"/>
        <c:crosses val="autoZero"/>
        <c:auto val="1"/>
        <c:lblAlgn val="ctr"/>
        <c:lblOffset val="100"/>
        <c:noMultiLvlLbl val="0"/>
      </c:catAx>
      <c:valAx>
        <c:axId val="1375205023"/>
        <c:scaling>
          <c:orientation val="minMax"/>
          <c:max val="0.4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37534910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532655459093148E-2"/>
          <c:y val="0.49197630252802338"/>
          <c:w val="8.314248339930097E-2"/>
          <c:h val="0.461635848059297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23018152471268"/>
          <c:y val="9.6554258893474831E-4"/>
          <c:w val="0.74046164481921706"/>
          <c:h val="0.80053489718716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chemeClr val="accent4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0.23</c:v>
                </c:pt>
                <c:pt idx="2">
                  <c:v>0.19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D-DF42-A7A8-7301388768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0.26</c:v>
                </c:pt>
                <c:pt idx="1">
                  <c:v>0.26</c:v>
                </c:pt>
                <c:pt idx="2">
                  <c:v>0.25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0D-DF42-A7A8-7301388768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0.27</c:v>
                </c:pt>
                <c:pt idx="2">
                  <c:v>0.27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0D-DF42-A7A8-73013887680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</c:v>
                </c:pt>
                <c:pt idx="1">
                  <c:v>0.19</c:v>
                </c:pt>
                <c:pt idx="2">
                  <c:v>0.18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0D-DF42-A7A8-73013887680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534D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0.21</c:v>
                </c:pt>
                <c:pt idx="1">
                  <c:v>0.19</c:v>
                </c:pt>
                <c:pt idx="2">
                  <c:v>0.19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0D-DF42-A7A8-73013887680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0.21</c:v>
                </c:pt>
                <c:pt idx="1">
                  <c:v>0.21</c:v>
                </c:pt>
                <c:pt idx="2">
                  <c:v>0.19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0D-DF42-A7A8-73013887680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63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 Prob
No MD Visit</c:v>
                </c:pt>
                <c:pt idx="1">
                  <c:v>Didn't
Fill Rx</c:v>
                </c:pt>
                <c:pt idx="2">
                  <c:v>Skipped
Test/Treatment</c:v>
                </c:pt>
                <c:pt idx="3">
                  <c:v>Didn't Get
Specialist Visit</c:v>
                </c:pt>
              </c:strCache>
            </c:strRef>
          </c:cat>
          <c:val>
            <c:numRef>
              <c:f>Sheet1!$H$2:$H$5</c:f>
              <c:numCache>
                <c:formatCode>0%</c:formatCode>
                <c:ptCount val="4"/>
                <c:pt idx="0">
                  <c:v>0.33</c:v>
                </c:pt>
                <c:pt idx="1">
                  <c:v>0.23</c:v>
                </c:pt>
                <c:pt idx="2">
                  <c:v>0.31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0D-DF42-A7A8-730138876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5349103"/>
        <c:axId val="1375205023"/>
      </c:barChart>
      <c:catAx>
        <c:axId val="137534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05023"/>
        <c:crosses val="autoZero"/>
        <c:auto val="1"/>
        <c:lblAlgn val="ctr"/>
        <c:lblOffset val="100"/>
        <c:noMultiLvlLbl val="0"/>
      </c:catAx>
      <c:valAx>
        <c:axId val="1375205023"/>
        <c:scaling>
          <c:orientation val="minMax"/>
          <c:max val="0.4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37534910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532655459093148E-2"/>
          <c:y val="0.42630184468397031"/>
          <c:w val="8.314248339930097E-2"/>
          <c:h val="0.461635848059297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7-1747-8197-0D8867D5A6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97-1747-8197-0D8867D5A661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97-1747-8197-0D8867D5A66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97-1747-8197-0D8867D5A6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97-1747-8197-0D8867D5A661}"/>
              </c:ext>
            </c:extLst>
          </c:dPt>
          <c:dLbls>
            <c:dLbl>
              <c:idx val="0"/>
              <c:layout>
                <c:manualLayout>
                  <c:x val="-2.3910303102314762E-2"/>
                  <c:y val="2.2181470092183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10935522510201"/>
                      <c:h val="0.305273418720877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97-1747-8197-0D8867D5A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Private Insurance</c:v>
                </c:pt>
                <c:pt idx="1">
                  <c:v>Out of Pocket</c:v>
                </c:pt>
                <c:pt idx="2">
                  <c:v>Other</c:v>
                </c:pt>
                <c:pt idx="3">
                  <c:v>Medicare</c:v>
                </c:pt>
                <c:pt idx="4">
                  <c:v>Medicaid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0.09</c:v>
                </c:pt>
                <c:pt idx="1">
                  <c:v>0.12</c:v>
                </c:pt>
                <c:pt idx="2">
                  <c:v>0.17</c:v>
                </c:pt>
                <c:pt idx="3">
                  <c:v>0.18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97-1747-8197-0D8867D5A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77264255011598"/>
          <c:y val="5.3675147184633697E-2"/>
          <c:w val="0.69652687435809701"/>
          <c:h val="0.69418917202249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High Deductible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Problem Paying Bills</c:v>
                </c:pt>
                <c:pt idx="1">
                  <c:v>Delayed/Skipped Care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0.09</c:v>
                </c:pt>
                <c:pt idx="1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9-284F-A413-7EB1ABAC3B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Deductible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Problem Paying Bills</c:v>
                </c:pt>
                <c:pt idx="1">
                  <c:v>Delayed/Skipped Care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0.154</c:v>
                </c:pt>
                <c:pt idx="1">
                  <c:v>8.5000000000000006E-2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9-284F-A413-7EB1ABAC3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4"/>
        <c:axId val="-1911333984"/>
        <c:axId val="-1911331232"/>
      </c:barChart>
      <c:catAx>
        <c:axId val="-191133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331232"/>
        <c:crosses val="autoZero"/>
        <c:auto val="1"/>
        <c:lblAlgn val="ctr"/>
        <c:lblOffset val="100"/>
        <c:noMultiLvlLbl val="0"/>
      </c:catAx>
      <c:valAx>
        <c:axId val="-1911331232"/>
        <c:scaling>
          <c:orientation val="minMax"/>
          <c:max val="0.16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-1911333984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34996947822948998"/>
          <c:w val="0.197571322606413"/>
          <c:h val="0.41427856764647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Bottom
Fifth</c:v>
                </c:pt>
                <c:pt idx="1">
                  <c:v>20-40</c:v>
                </c:pt>
                <c:pt idx="2">
                  <c:v>40-60</c:v>
                </c:pt>
                <c:pt idx="3">
                  <c:v>60-80</c:v>
                </c:pt>
                <c:pt idx="4">
                  <c:v>80-90</c:v>
                </c:pt>
                <c:pt idx="5">
                  <c:v>Top 10%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1200</c:v>
                </c:pt>
                <c:pt idx="1">
                  <c:v>5750</c:v>
                </c:pt>
                <c:pt idx="2">
                  <c:v>20920</c:v>
                </c:pt>
                <c:pt idx="3">
                  <c:v>65500</c:v>
                </c:pt>
                <c:pt idx="4">
                  <c:v>169500</c:v>
                </c:pt>
                <c:pt idx="5">
                  <c:v>800500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0-AE44-8D16-352FF9CB2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232049999"/>
        <c:axId val="1188524767"/>
      </c:barChart>
      <c:catAx>
        <c:axId val="123204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524767"/>
        <c:crosses val="autoZero"/>
        <c:auto val="1"/>
        <c:lblAlgn val="ctr"/>
        <c:lblOffset val="100"/>
        <c:noMultiLvlLbl val="0"/>
      </c:catAx>
      <c:valAx>
        <c:axId val="1188524767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23204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Preventive</c:v>
                </c:pt>
                <c:pt idx="1">
                  <c:v>Office
Visit</c:v>
                </c:pt>
                <c:pt idx="2">
                  <c:v>Mental
Health</c:v>
                </c:pt>
                <c:pt idx="3">
                  <c:v>ER</c:v>
                </c:pt>
                <c:pt idx="4">
                  <c:v>Inpatient</c:v>
                </c:pt>
                <c:pt idx="5">
                  <c:v>Drugs</c:v>
                </c:pt>
                <c:pt idx="6">
                  <c:v>Imaging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-0.115</c:v>
                </c:pt>
                <c:pt idx="1">
                  <c:v>-0.19</c:v>
                </c:pt>
                <c:pt idx="2">
                  <c:v>-0.08</c:v>
                </c:pt>
                <c:pt idx="3">
                  <c:v>-0.27</c:v>
                </c:pt>
                <c:pt idx="4">
                  <c:v>-0.15</c:v>
                </c:pt>
                <c:pt idx="5">
                  <c:v>-0.20499999999999999</c:v>
                </c:pt>
                <c:pt idx="6">
                  <c:v>-0.22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A-844F-8586-EBA5A301D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1226136639"/>
        <c:axId val="1144614095"/>
      </c:barChart>
      <c:catAx>
        <c:axId val="122613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614095"/>
        <c:crosses val="autoZero"/>
        <c:auto val="1"/>
        <c:lblAlgn val="ctr"/>
        <c:lblOffset val="0"/>
        <c:noMultiLvlLbl val="0"/>
      </c:catAx>
      <c:valAx>
        <c:axId val="114461409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26136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4.2333852391585401E-2"/>
          <c:w val="0.86303868960226104"/>
          <c:h val="0.8436749303405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Statins</c:v>
                </c:pt>
                <c:pt idx="1">
                  <c:v>BP Meds</c:v>
                </c:pt>
                <c:pt idx="2">
                  <c:v>Diabetes Meds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-0.09</c:v>
                </c:pt>
                <c:pt idx="1">
                  <c:v>-0.08</c:v>
                </c:pt>
                <c:pt idx="2">
                  <c:v>-7.0000000000000007E-2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7-1D45-AB13-81099284A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10458576"/>
        <c:axId val="-1910456096"/>
      </c:barChart>
      <c:catAx>
        <c:axId val="-1910458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>
            <a:solidFill>
              <a:srgbClr val="FFFFFF"/>
            </a:solidFill>
          </a:ln>
        </c:spPr>
        <c:crossAx val="-1910456096"/>
        <c:crossesAt val="0"/>
        <c:auto val="1"/>
        <c:lblAlgn val="ctr"/>
        <c:lblOffset val="0"/>
        <c:noMultiLvlLbl val="0"/>
      </c:catAx>
      <c:valAx>
        <c:axId val="-1910456096"/>
        <c:scaling>
          <c:orientation val="minMax"/>
          <c:max val="0"/>
          <c:min val="-0.1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0458576"/>
        <c:crossesAt val="1"/>
        <c:crossBetween val="between"/>
        <c:majorUnit val="0.02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1999-
2000</c:v>
                </c:pt>
                <c:pt idx="1">
                  <c:v>2001-
2002</c:v>
                </c:pt>
                <c:pt idx="2">
                  <c:v>2003-
2004</c:v>
                </c:pt>
                <c:pt idx="3">
                  <c:v>2005-
2006</c:v>
                </c:pt>
                <c:pt idx="4">
                  <c:v>2007-
2008</c:v>
                </c:pt>
                <c:pt idx="5">
                  <c:v>2009-
2010</c:v>
                </c:pt>
                <c:pt idx="6">
                  <c:v>2011-
2012</c:v>
                </c:pt>
                <c:pt idx="7">
                  <c:v>2013-
2014</c:v>
                </c:pt>
                <c:pt idx="8">
                  <c:v>2015-
2016</c:v>
                </c:pt>
                <c:pt idx="9">
                  <c:v>2017-
2018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0.68200000000000005</c:v>
                </c:pt>
                <c:pt idx="1">
                  <c:v>0.65100000000000002</c:v>
                </c:pt>
                <c:pt idx="2">
                  <c:v>0.60199999999999998</c:v>
                </c:pt>
                <c:pt idx="3">
                  <c:v>0.56200000000000006</c:v>
                </c:pt>
                <c:pt idx="4">
                  <c:v>0.51500000000000001</c:v>
                </c:pt>
                <c:pt idx="5">
                  <c:v>0.47</c:v>
                </c:pt>
                <c:pt idx="6">
                  <c:v>0.48099999999999998</c:v>
                </c:pt>
                <c:pt idx="7">
                  <c:v>0.46200000000000002</c:v>
                </c:pt>
                <c:pt idx="8">
                  <c:v>0.51600000000000001</c:v>
                </c:pt>
                <c:pt idx="9">
                  <c:v>0.56299999999999994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8848-A7C7-37861C183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838594672"/>
        <c:axId val="838745968"/>
      </c:barChart>
      <c:catAx>
        <c:axId val="83859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745968"/>
        <c:crosses val="autoZero"/>
        <c:auto val="1"/>
        <c:lblAlgn val="ctr"/>
        <c:lblOffset val="100"/>
        <c:noMultiLvlLbl val="0"/>
      </c:catAx>
      <c:valAx>
        <c:axId val="838745968"/>
        <c:scaling>
          <c:orientation val="minMax"/>
          <c:max val="0.69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83859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3.1631002729957051E-2"/>
          <c:w val="0.96562499999999996"/>
          <c:h val="0.79899912895871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>
                        <a:glow rad="139700">
                          <a:schemeClr val="accent1">
                            <a:lumMod val="50000"/>
                          </a:schemeClr>
                        </a:glow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42-504A-A357-9DE421903A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Totall Rxs
Filled</c:v>
                </c:pt>
                <c:pt idx="1">
                  <c:v>Statins</c:v>
                </c:pt>
                <c:pt idx="2">
                  <c:v>ACE
Inhibitors</c:v>
                </c:pt>
                <c:pt idx="3">
                  <c:v>Inhalers</c:v>
                </c:pt>
                <c:pt idx="4">
                  <c:v>Oral DM
Agents</c:v>
                </c:pt>
                <c:pt idx="5">
                  <c:v>Mortality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-0.22600000000000001</c:v>
                </c:pt>
                <c:pt idx="1">
                  <c:v>-0.11700000000000001</c:v>
                </c:pt>
                <c:pt idx="2">
                  <c:v>-5.6000000000000001E-2</c:v>
                </c:pt>
                <c:pt idx="3">
                  <c:v>-0.189</c:v>
                </c:pt>
                <c:pt idx="4">
                  <c:v>-0.125</c:v>
                </c:pt>
                <c:pt idx="5">
                  <c:v>0.32700000000000001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42-504A-A357-9DE421903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480393568"/>
        <c:axId val="480810816"/>
      </c:barChart>
      <c:catAx>
        <c:axId val="48039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810816"/>
        <c:crosses val="autoZero"/>
        <c:auto val="1"/>
        <c:lblAlgn val="ctr"/>
        <c:lblOffset val="0"/>
        <c:noMultiLvlLbl val="0"/>
      </c:catAx>
      <c:valAx>
        <c:axId val="480810816"/>
        <c:scaling>
          <c:orientation val="minMax"/>
          <c:max val="0.33"/>
          <c:min val="-0.3"/>
        </c:scaling>
        <c:delete val="1"/>
        <c:axPos val="l"/>
        <c:numFmt formatCode="0.0%" sourceLinked="1"/>
        <c:majorTickMark val="out"/>
        <c:minorTickMark val="none"/>
        <c:tickLblPos val="nextTo"/>
        <c:crossAx val="48039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% Fully
Compliant</c:v>
                </c:pt>
                <c:pt idx="1">
                  <c:v>HgbA1c (%)</c:v>
                </c:pt>
                <c:pt idx="2">
                  <c:v>Systolic BP
(mm Hg)</c:v>
                </c:pt>
                <c:pt idx="3">
                  <c:v>Diastolic BP
(mm Hg)</c:v>
                </c:pt>
                <c:pt idx="4">
                  <c:v>LDL
(mg/dL)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11.6</c:v>
                </c:pt>
                <c:pt idx="1">
                  <c:v>-0.4</c:v>
                </c:pt>
                <c:pt idx="2">
                  <c:v>-7.2</c:v>
                </c:pt>
                <c:pt idx="3">
                  <c:v>-2</c:v>
                </c:pt>
                <c:pt idx="4">
                  <c:v>-2.2999999999999998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C-E443-805A-788485F0C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27"/>
        <c:axId val="470632048"/>
        <c:axId val="470256672"/>
      </c:barChart>
      <c:catAx>
        <c:axId val="47063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256672"/>
        <c:crosses val="autoZero"/>
        <c:auto val="1"/>
        <c:lblAlgn val="ctr"/>
        <c:lblOffset val="100"/>
        <c:noMultiLvlLbl val="0"/>
      </c:catAx>
      <c:valAx>
        <c:axId val="470256672"/>
        <c:scaling>
          <c:orientation val="minMax"/>
          <c:max val="11.9"/>
          <c:min val="-8"/>
        </c:scaling>
        <c:delete val="1"/>
        <c:axPos val="l"/>
        <c:numFmt formatCode="General" sourceLinked="1"/>
        <c:majorTickMark val="none"/>
        <c:minorTickMark val="none"/>
        <c:tickLblPos val="nextTo"/>
        <c:crossAx val="47063204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45539078498508E-2"/>
          <c:y val="3.0262881979526087E-2"/>
          <c:w val="0.96810892184300301"/>
          <c:h val="0.615027546371313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Income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Biopsy</c:v>
                </c:pt>
                <c:pt idx="1">
                  <c:v>Early Stage
Diagnosis</c:v>
                </c:pt>
                <c:pt idx="2">
                  <c:v>Start of
Chemotherapy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6.6</c:v>
                </c:pt>
                <c:pt idx="2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FB-1C42-9F15-9BA7C2E9C4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 Income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Biopsy</c:v>
                </c:pt>
                <c:pt idx="1">
                  <c:v>Early Stage
Diagnosis</c:v>
                </c:pt>
                <c:pt idx="2">
                  <c:v>Start of
Chemotherapy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7</c:v>
                </c:pt>
                <c:pt idx="2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FB-1C42-9F15-9BA7C2E9C4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Income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Biopsy</c:v>
                </c:pt>
                <c:pt idx="1">
                  <c:v>Early Stage
Diagnosis</c:v>
                </c:pt>
                <c:pt idx="2">
                  <c:v>Start of
Chemotherapy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1.9</c:v>
                </c:pt>
                <c:pt idx="1">
                  <c:v>5.4</c:v>
                </c:pt>
                <c:pt idx="2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FB-1C42-9F15-9BA7C2E9C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8"/>
        <c:axId val="1225589023"/>
        <c:axId val="1225352303"/>
      </c:barChart>
      <c:catAx>
        <c:axId val="122558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352303"/>
        <c:crosses val="autoZero"/>
        <c:auto val="1"/>
        <c:lblAlgn val="ctr"/>
        <c:lblOffset val="100"/>
        <c:noMultiLvlLbl val="0"/>
      </c:catAx>
      <c:valAx>
        <c:axId val="1225352303"/>
        <c:scaling>
          <c:orientation val="minMax"/>
          <c:max val="9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22558902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4.2333852391585401E-2"/>
          <c:w val="0.86303868960226104"/>
          <c:h val="0.8436749303405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B-4C43-BBF9-0C1D99B67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09432112"/>
        <c:axId val="-1909429632"/>
      </c:barChart>
      <c:catAx>
        <c:axId val="-1909432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9429632"/>
        <c:crossesAt val="0"/>
        <c:auto val="1"/>
        <c:lblAlgn val="ctr"/>
        <c:lblOffset val="0"/>
        <c:noMultiLvlLbl val="0"/>
      </c:catAx>
      <c:valAx>
        <c:axId val="-1909429632"/>
        <c:scaling>
          <c:orientation val="minMax"/>
          <c:max val="1.4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.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9432112"/>
        <c:crossesAt val="1"/>
        <c:crossBetween val="between"/>
        <c:majorUnit val="0.5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767860776636601"/>
          <c:y val="4.5525297633294597E-2"/>
          <c:w val="0.73594006949452195"/>
          <c:h val="0.69820603539834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Copay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% of Days_x000d_Used Meds</c:v>
                </c:pt>
                <c:pt idx="1">
                  <c:v>Asthma _x000d_Admits/1000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41.7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16-F842-84CB-721B0297BC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Copay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% of Days_x000d_Used Meds</c:v>
                </c:pt>
                <c:pt idx="1">
                  <c:v>Asthma _x000d_Admits/1000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40.299999999999997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16-F842-84CB-721B0297B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-1909395280"/>
        <c:axId val="-1909392800"/>
      </c:barChart>
      <c:catAx>
        <c:axId val="-1909395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09392800"/>
        <c:crosses val="autoZero"/>
        <c:auto val="1"/>
        <c:lblAlgn val="ctr"/>
        <c:lblOffset val="100"/>
        <c:noMultiLvlLbl val="0"/>
      </c:catAx>
      <c:valAx>
        <c:axId val="-1909392800"/>
        <c:scaling>
          <c:orientation val="minMax"/>
          <c:max val="4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-190939528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1846963793402493E-3"/>
          <c:y val="0.23145117424631201"/>
          <c:w val="0.15665249999570599"/>
          <c:h val="0.466405972904800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Routine
Psych Visits</c:v>
                </c:pt>
                <c:pt idx="1">
                  <c:v>Emergency
Psych Visits</c:v>
                </c:pt>
                <c:pt idx="2">
                  <c:v>Involuntary
Commitment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-0.13400000000000001</c:v>
                </c:pt>
                <c:pt idx="1">
                  <c:v>0.251</c:v>
                </c:pt>
                <c:pt idx="2">
                  <c:v>0.96799999999999997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BC-784C-BD7B-DAAB876EE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889275328"/>
        <c:axId val="2144581183"/>
      </c:barChart>
      <c:catAx>
        <c:axId val="88927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581183"/>
        <c:crosses val="autoZero"/>
        <c:auto val="1"/>
        <c:lblAlgn val="ctr"/>
        <c:lblOffset val="500"/>
        <c:noMultiLvlLbl val="0"/>
      </c:catAx>
      <c:valAx>
        <c:axId val="2144581183"/>
        <c:scaling>
          <c:orientation val="minMax"/>
          <c:max val="0.99"/>
          <c:min val="-0.2"/>
        </c:scaling>
        <c:delete val="1"/>
        <c:axPos val="l"/>
        <c:numFmt formatCode="0.0%" sourceLinked="1"/>
        <c:majorTickMark val="none"/>
        <c:minorTickMark val="none"/>
        <c:tickLblPos val="nextTo"/>
        <c:crossAx val="88927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87746062992122"/>
          <c:y val="2.2552570694869052E-2"/>
          <c:w val="0.51962020177165358"/>
          <c:h val="0.885652670531954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03B-644A-811D-9FA5B0403E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3B-644A-811D-9FA5B0403E3E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3B-644A-811D-9FA5B0403E3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03B-644A-811D-9FA5B0403E3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40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B-644A-811D-9FA5B0403E3E}"/>
                </c:ext>
              </c:extLst>
            </c:dLbl>
            <c:dLbl>
              <c:idx val="2"/>
              <c:layout>
                <c:manualLayout>
                  <c:x val="-8.8261380413385826E-2"/>
                  <c:y val="-0.184979394053266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3B-644A-811D-9FA5B0403E3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3B-644A-811D-9FA5B0403E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Medical Bills Only</c:v>
                </c:pt>
                <c:pt idx="1">
                  <c:v>Work Loss Only</c:v>
                </c:pt>
                <c:pt idx="2">
                  <c:v>No Medical Cause</c:v>
                </c:pt>
                <c:pt idx="3">
                  <c:v>Bills + Work Loss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0.08</c:v>
                </c:pt>
                <c:pt idx="2">
                  <c:v>0.33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B-644A-811D-9FA5B0403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86878041094097E-2"/>
          <c:y val="2.6171387660346698E-2"/>
          <c:w val="0.52011907201055396"/>
          <c:h val="0.898354350564888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5-1446-92DB-DC8BA56D96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5-1446-92DB-DC8BA56D96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15-1446-92DB-DC8BA56D96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15-1446-92DB-DC8BA56D96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15-1446-92DB-DC8BA56D9669}"/>
              </c:ext>
            </c:extLst>
          </c:dPt>
          <c:dLbls>
            <c:dLbl>
              <c:idx val="0"/>
              <c:layout>
                <c:manualLayout>
                  <c:x val="5.3454171897320997E-2"/>
                  <c:y val="-1.02430654169250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15-1446-92DB-DC8BA56D9669}"/>
                </c:ext>
              </c:extLst>
            </c:dLbl>
            <c:dLbl>
              <c:idx val="1"/>
              <c:layout>
                <c:manualLayout>
                  <c:x val="7.2308541490898395E-2"/>
                  <c:y val="-4.4100838577935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15-1446-92DB-DC8BA56D9669}"/>
                </c:ext>
              </c:extLst>
            </c:dLbl>
            <c:dLbl>
              <c:idx val="2"/>
              <c:layout>
                <c:manualLayout>
                  <c:x val="4.7585744481610397E-2"/>
                  <c:y val="-2.5948881112851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15-1446-92DB-DC8BA56D9669}"/>
                </c:ext>
              </c:extLst>
            </c:dLbl>
            <c:dLbl>
              <c:idx val="3"/>
              <c:layout>
                <c:manualLayout>
                  <c:x val="-0.119437781751471"/>
                  <c:y val="-0.207591048902811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15-1446-92DB-DC8BA56D9669}"/>
                </c:ext>
              </c:extLst>
            </c:dLbl>
            <c:dLbl>
              <c:idx val="4"/>
              <c:layout>
                <c:manualLayout>
                  <c:x val="0.134143629311475"/>
                  <c:y val="0.210862855463915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15-1446-92DB-DC8BA56D9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VA / Military</c:v>
                </c:pt>
                <c:pt idx="1">
                  <c:v>Medicare</c:v>
                </c:pt>
                <c:pt idx="2">
                  <c:v>Medicaid</c:v>
                </c:pt>
                <c:pt idx="3">
                  <c:v>Uninsured</c:v>
                </c:pt>
                <c:pt idx="4">
                  <c:v>Private Insurance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0.05</c:v>
                </c:pt>
                <c:pt idx="3">
                  <c:v>0.22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15-1446-92DB-DC8BA56D9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4A-4C40-84D2-723D4011DF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Medical</c:v>
                </c:pt>
                <c:pt idx="1">
                  <c:v>Telecom</c:v>
                </c:pt>
                <c:pt idx="2">
                  <c:v>Utilities</c:v>
                </c:pt>
                <c:pt idx="3">
                  <c:v>Taxes</c:v>
                </c:pt>
                <c:pt idx="4">
                  <c:v>Legal/_x000d_Court</c:v>
                </c:pt>
                <c:pt idx="5">
                  <c:v>Rent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0.59</c:v>
                </c:pt>
                <c:pt idx="1">
                  <c:v>0.37</c:v>
                </c:pt>
                <c:pt idx="2">
                  <c:v>0.28000000000000003</c:v>
                </c:pt>
                <c:pt idx="3">
                  <c:v>0.21</c:v>
                </c:pt>
                <c:pt idx="4">
                  <c:v>0.14000000000000001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4A-4C40-84D2-723D4011D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-27"/>
        <c:axId val="-1911304528"/>
        <c:axId val="-1911302048"/>
      </c:barChart>
      <c:catAx>
        <c:axId val="-191130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302048"/>
        <c:crosses val="autoZero"/>
        <c:auto val="1"/>
        <c:lblAlgn val="ctr"/>
        <c:lblOffset val="100"/>
        <c:noMultiLvlLbl val="0"/>
      </c:catAx>
      <c:valAx>
        <c:axId val="-1911302048"/>
        <c:scaling>
          <c:orientation val="minMax"/>
          <c:max val="0.59899999999999998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-191130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Borrowed
Money</c:v>
                </c:pt>
                <c:pt idx="1">
                  <c:v>Groceries</c:v>
                </c:pt>
                <c:pt idx="2">
                  <c:v>Clothing</c:v>
                </c:pt>
                <c:pt idx="3">
                  <c:v>OTC
Drugs</c:v>
                </c:pt>
                <c:pt idx="4">
                  <c:v>Utilities</c:v>
                </c:pt>
                <c:pt idx="5">
                  <c:v>Recreation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0.12</c:v>
                </c:pt>
                <c:pt idx="1">
                  <c:v>0.16</c:v>
                </c:pt>
                <c:pt idx="2">
                  <c:v>0.17</c:v>
                </c:pt>
                <c:pt idx="3">
                  <c:v>0.11</c:v>
                </c:pt>
                <c:pt idx="4">
                  <c:v>0.08</c:v>
                </c:pt>
                <c:pt idx="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E-664A-B33D-C0D307885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685958368"/>
        <c:axId val="690409920"/>
      </c:barChart>
      <c:catAx>
        <c:axId val="68595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409920"/>
        <c:crosses val="autoZero"/>
        <c:auto val="1"/>
        <c:lblAlgn val="ctr"/>
        <c:lblOffset val="100"/>
        <c:noMultiLvlLbl val="0"/>
      </c:catAx>
      <c:valAx>
        <c:axId val="6904099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8595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2002</c:v>
                </c:pt>
                <c:pt idx="1">
                  <c:v>2006</c:v>
                </c:pt>
                <c:pt idx="2">
                  <c:v>2010</c:v>
                </c:pt>
                <c:pt idx="3">
                  <c:v>2014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0.44</c:v>
                </c:pt>
                <c:pt idx="1">
                  <c:v>0.56699999999999995</c:v>
                </c:pt>
                <c:pt idx="2">
                  <c:v>0.57399999999999995</c:v>
                </c:pt>
                <c:pt idx="3">
                  <c:v>0.51800000000000002</c:v>
                </c:pt>
                <c:pt idx="4">
                  <c:v>0.505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5-F341-B114-3AD747673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1223467552"/>
        <c:axId val="1223469280"/>
      </c:barChart>
      <c:catAx>
        <c:axId val="12234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469280"/>
        <c:crosses val="autoZero"/>
        <c:auto val="1"/>
        <c:lblAlgn val="ctr"/>
        <c:lblOffset val="100"/>
        <c:noMultiLvlLbl val="0"/>
      </c:catAx>
      <c:valAx>
        <c:axId val="1223469280"/>
        <c:scaling>
          <c:orientation val="minMax"/>
          <c:max val="0.57999999999999996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22346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Medicaid</c:v>
                </c:pt>
                <c:pt idx="1">
                  <c:v>VA</c:v>
                </c:pt>
                <c:pt idx="2">
                  <c:v>Private 
Group 
Insurance</c:v>
                </c:pt>
                <c:pt idx="3">
                  <c:v>Medicare
+ Medigap</c:v>
                </c:pt>
                <c:pt idx="4">
                  <c:v>Medicare
HMO</c:v>
                </c:pt>
                <c:pt idx="5">
                  <c:v>Medicare
Alone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2116</c:v>
                </c:pt>
                <c:pt idx="1">
                  <c:v>2367</c:v>
                </c:pt>
                <c:pt idx="2">
                  <c:v>5492</c:v>
                </c:pt>
                <c:pt idx="3">
                  <c:v>5670</c:v>
                </c:pt>
                <c:pt idx="4">
                  <c:v>5976</c:v>
                </c:pt>
                <c:pt idx="5">
                  <c:v>8115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2-424F-915C-9305A8463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-27"/>
        <c:axId val="1142712047"/>
        <c:axId val="1202733615"/>
      </c:barChart>
      <c:catAx>
        <c:axId val="114271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733615"/>
        <c:crosses val="autoZero"/>
        <c:auto val="1"/>
        <c:lblAlgn val="ctr"/>
        <c:lblOffset val="100"/>
        <c:noMultiLvlLbl val="0"/>
      </c:catAx>
      <c:valAx>
        <c:axId val="1202733615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142712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434-B741-AD8D-B4785B84DDE9}"/>
              </c:ext>
            </c:extLst>
          </c:dPt>
          <c:dLbls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34-B741-AD8D-B4785B84DD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Sweden/Denmark</c:v>
                </c:pt>
                <c:pt idx="1">
                  <c:v>Western Europe</c:v>
                </c:pt>
                <c:pt idx="2">
                  <c:v>USA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952</c:v>
                </c:pt>
                <c:pt idx="1">
                  <c:v>299</c:v>
                </c:pt>
                <c:pt idx="2">
                  <c:v>4406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34-B741-AD8D-B4785B84D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7"/>
        <c:axId val="385511552"/>
        <c:axId val="385513280"/>
      </c:barChart>
      <c:catAx>
        <c:axId val="38551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513280"/>
        <c:crosses val="autoZero"/>
        <c:auto val="1"/>
        <c:lblAlgn val="ctr"/>
        <c:lblOffset val="100"/>
        <c:noMultiLvlLbl val="0"/>
      </c:catAx>
      <c:valAx>
        <c:axId val="385513280"/>
        <c:scaling>
          <c:orientation val="minMax"/>
          <c:max val="4500"/>
          <c:min val="0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38551155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926579758031354E-2"/>
          <c:y val="4.2333852391585401E-2"/>
          <c:w val="0.95184156886161753"/>
          <c:h val="0.72514472109253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6558-1747-B399-4427556B7EEA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UK</c:v>
                </c:pt>
                <c:pt idx="1">
                  <c:v>France</c:v>
                </c:pt>
                <c:pt idx="2">
                  <c:v>Canada</c:v>
                </c:pt>
                <c:pt idx="3">
                  <c:v>New
Zealand</c:v>
                </c:pt>
                <c:pt idx="4">
                  <c:v>Australia</c:v>
                </c:pt>
                <c:pt idx="5">
                  <c:v>USA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0.04</c:v>
                </c:pt>
                <c:pt idx="1">
                  <c:v>0.05</c:v>
                </c:pt>
                <c:pt idx="2">
                  <c:v>0.09</c:v>
                </c:pt>
                <c:pt idx="3">
                  <c:v>0.11</c:v>
                </c:pt>
                <c:pt idx="4">
                  <c:v>0.13</c:v>
                </c:pt>
                <c:pt idx="5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B-4C43-BBF9-0C1D99B67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09432112"/>
        <c:axId val="-1909429632"/>
      </c:barChart>
      <c:catAx>
        <c:axId val="-1909432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9429632"/>
        <c:crossesAt val="0"/>
        <c:auto val="1"/>
        <c:lblAlgn val="ctr"/>
        <c:lblOffset val="0"/>
        <c:noMultiLvlLbl val="0"/>
      </c:catAx>
      <c:valAx>
        <c:axId val="-1909429632"/>
        <c:scaling>
          <c:orientation val="minMax"/>
          <c:max val="0.24000000000000002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-1909432112"/>
        <c:crossesAt val="1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&lt;100%</c:v>
                </c:pt>
                <c:pt idx="1">
                  <c:v>100-_x000d_149%</c:v>
                </c:pt>
                <c:pt idx="2">
                  <c:v>150-_x000d_199%</c:v>
                </c:pt>
                <c:pt idx="3">
                  <c:v>200-_x000d_399%</c:v>
                </c:pt>
                <c:pt idx="4">
                  <c:v>400%+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 formatCode="0.00%">
                  <c:v>0.38700000000000001</c:v>
                </c:pt>
                <c:pt idx="1">
                  <c:v>0.41</c:v>
                </c:pt>
                <c:pt idx="2" formatCode="0.00%">
                  <c:v>0.40400000000000003</c:v>
                </c:pt>
                <c:pt idx="3" formatCode="0.00%">
                  <c:v>0.224</c:v>
                </c:pt>
                <c:pt idx="4" formatCode="0.00%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4-734F-B03F-7D3435CFE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-1910401856"/>
        <c:axId val="-1910399376"/>
      </c:barChart>
      <c:catAx>
        <c:axId val="-191040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0399376"/>
        <c:crosses val="autoZero"/>
        <c:auto val="1"/>
        <c:lblAlgn val="ctr"/>
        <c:lblOffset val="100"/>
        <c:noMultiLvlLbl val="0"/>
      </c:catAx>
      <c:valAx>
        <c:axId val="-1910399376"/>
        <c:scaling>
          <c:orientation val="minMax"/>
          <c:max val="0.4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-19104018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Hispanic</c:v>
                </c:pt>
                <c:pt idx="1">
                  <c:v>White
(Non-Hisp)</c:v>
                </c:pt>
                <c:pt idx="2">
                  <c:v>Black</c:v>
                </c:pt>
                <c:pt idx="3">
                  <c:v>Native
American</c:v>
                </c:pt>
                <c:pt idx="4">
                  <c:v>G6
Average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78.2</c:v>
                </c:pt>
                <c:pt idx="1">
                  <c:v>76.8</c:v>
                </c:pt>
                <c:pt idx="2">
                  <c:v>71.3</c:v>
                </c:pt>
                <c:pt idx="3">
                  <c:v>65.400000000000006</c:v>
                </c:pt>
                <c:pt idx="4">
                  <c:v>84.8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A-5243-BAEE-9DD45E5E2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386019328"/>
        <c:axId val="543245024"/>
      </c:barChart>
      <c:catAx>
        <c:axId val="38601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245024"/>
        <c:crosses val="autoZero"/>
        <c:auto val="1"/>
        <c:lblAlgn val="ctr"/>
        <c:lblOffset val="100"/>
        <c:noMultiLvlLbl val="0"/>
      </c:catAx>
      <c:valAx>
        <c:axId val="543245024"/>
        <c:scaling>
          <c:orientation val="minMax"/>
          <c:max val="8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60193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To age 65</c:v>
                </c:pt>
                <c:pt idx="1">
                  <c:v>To age 85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0.93899999999999995</c:v>
                </c:pt>
                <c:pt idx="1">
                  <c:v>0.44900000000000001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65-DB49-9D56-121B1E0E86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Black, no reparations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To age 65</c:v>
                </c:pt>
                <c:pt idx="1">
                  <c:v>To age 85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0.875</c:v>
                </c:pt>
                <c:pt idx="1">
                  <c:v>0.29499999999999998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65-DB49-9D56-121B1E0E86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+ reparations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To age 65</c:v>
                </c:pt>
                <c:pt idx="1">
                  <c:v>To age 85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0.93899999999999995</c:v>
                </c:pt>
                <c:pt idx="1">
                  <c:v>0.38400000000000001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65-DB49-9D56-121B1E0E8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11"/>
        <c:axId val="369058192"/>
        <c:axId val="369059920"/>
      </c:barChart>
      <c:catAx>
        <c:axId val="36905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059920"/>
        <c:crosses val="autoZero"/>
        <c:auto val="1"/>
        <c:lblAlgn val="ctr"/>
        <c:lblOffset val="100"/>
        <c:noMultiLvlLbl val="0"/>
      </c:catAx>
      <c:valAx>
        <c:axId val="36905992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36905819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879784221373421E-2"/>
          <c:y val="0.88685283277065874"/>
          <c:w val="0.9699573251967053"/>
          <c:h val="9.5533007479083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Latinx</c:v>
                </c:pt>
                <c:pt idx="2">
                  <c:v>Black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78.8</c:v>
                </c:pt>
                <c:pt idx="1">
                  <c:v>81.8</c:v>
                </c:pt>
                <c:pt idx="2">
                  <c:v>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6-4E4C-92F5-CAED2AABD7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Latinx</c:v>
                </c:pt>
                <c:pt idx="2">
                  <c:v>Black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77.599999999999994</c:v>
                </c:pt>
                <c:pt idx="1">
                  <c:v>78.8</c:v>
                </c:pt>
                <c:pt idx="2">
                  <c:v>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D6-4E4C-92F5-CAED2AABD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7"/>
        <c:axId val="1005226656"/>
        <c:axId val="466849456"/>
      </c:barChart>
      <c:catAx>
        <c:axId val="100522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49456"/>
        <c:crosses val="autoZero"/>
        <c:auto val="1"/>
        <c:lblAlgn val="ctr"/>
        <c:lblOffset val="100"/>
        <c:noMultiLvlLbl val="0"/>
      </c:catAx>
      <c:valAx>
        <c:axId val="466849456"/>
        <c:scaling>
          <c:orientation val="minMax"/>
          <c:max val="82"/>
          <c:min val="65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522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252662317748168"/>
          <c:y val="0.88685283277065874"/>
          <c:w val="0.33566385865653753"/>
          <c:h val="9.5533007479083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Native American Men</c:v>
                </c:pt>
                <c:pt idx="1">
                  <c:v>Native American 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68.599999999999994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6-1B41-8A6E-61C7E10078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Native American Men</c:v>
                </c:pt>
                <c:pt idx="1">
                  <c:v>Native American Women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64</c:v>
                </c:pt>
                <c:pt idx="1">
                  <c:v>70.8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86-1B41-8A6E-61C7E10078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Native American Men</c:v>
                </c:pt>
                <c:pt idx="1">
                  <c:v>Native American Women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62</c:v>
                </c:pt>
                <c:pt idx="1">
                  <c:v>69.2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86-1B41-8A6E-61C7E1007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-13"/>
        <c:axId val="806060496"/>
        <c:axId val="806107504"/>
      </c:barChart>
      <c:catAx>
        <c:axId val="80606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107504"/>
        <c:crosses val="autoZero"/>
        <c:auto val="1"/>
        <c:lblAlgn val="ctr"/>
        <c:lblOffset val="100"/>
        <c:noMultiLvlLbl val="0"/>
      </c:catAx>
      <c:valAx>
        <c:axId val="806107504"/>
        <c:scaling>
          <c:orientation val="minMax"/>
          <c:max val="76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0606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80016070898075"/>
          <c:y val="0.89980837192911223"/>
          <c:w val="0.54488666258630503"/>
          <c:h val="8.2571187619998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4654061659201"/>
          <c:y val="2.3162298707145899E-2"/>
          <c:w val="0.51474403277960201"/>
          <c:h val="0.9227672630366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5-D94F-B811-7D03C713E12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5-D94F-B811-7D03C713E1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5-D94F-B811-7D03C713E1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F5-D94F-B811-7D03C713E1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F5-D94F-B811-7D03C713E12D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F5-D94F-B811-7D03C713E1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F5-D94F-B811-7D03C713E12D}"/>
              </c:ext>
            </c:extLst>
          </c:dPt>
          <c:dLbls>
            <c:dLbl>
              <c:idx val="1"/>
              <c:layout>
                <c:manualLayout>
                  <c:x val="1.7163503073087599E-2"/>
                  <c:y val="-5.3541659061317403E-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F5-D94F-B811-7D03C713E12D}"/>
                </c:ext>
              </c:extLst>
            </c:dLbl>
            <c:dLbl>
              <c:idx val="2"/>
              <c:layout>
                <c:manualLayout>
                  <c:x val="5.1376101498284497E-2"/>
                  <c:y val="6.567924342538290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F5-D94F-B811-7D03C713E12D}"/>
                </c:ext>
              </c:extLst>
            </c:dLbl>
            <c:dLbl>
              <c:idx val="3"/>
              <c:layout>
                <c:manualLayout>
                  <c:x val="3.9935823069138197E-2"/>
                  <c:y val="2.60143876615238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F5-D94F-B811-7D03C713E12D}"/>
                </c:ext>
              </c:extLst>
            </c:dLbl>
            <c:dLbl>
              <c:idx val="5"/>
              <c:layout>
                <c:manualLayout>
                  <c:x val="8.7187816256510259E-2"/>
                  <c:y val="-8.06514382683476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F5-D94F-B811-7D03C713E1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49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Heart Disease</c:v>
                </c:pt>
                <c:pt idx="1">
                  <c:v>Septicemia</c:v>
                </c:pt>
                <c:pt idx="2">
                  <c:v>Kidney Disease</c:v>
                </c:pt>
                <c:pt idx="3">
                  <c:v>Other</c:v>
                </c:pt>
                <c:pt idx="4">
                  <c:v>Stroke</c:v>
                </c:pt>
                <c:pt idx="5">
                  <c:v>Homicide</c:v>
                </c:pt>
                <c:pt idx="6">
                  <c:v>Cancer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0.32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0.06</c:v>
                </c:pt>
                <c:pt idx="4">
                  <c:v>0.12</c:v>
                </c:pt>
                <c:pt idx="5">
                  <c:v>0.14000000000000001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BF5-D94F-B811-7D03C713E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45049152341638E-2"/>
          <c:y val="3.0358939588535316E-2"/>
          <c:w val="0.96670990169531668"/>
          <c:h val="0.75605624987776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White
Non-Hispanic</c:v>
                </c:pt>
                <c:pt idx="1">
                  <c:v>Black</c:v>
                </c:pt>
                <c:pt idx="2">
                  <c:v>Native
American</c:v>
                </c:pt>
                <c:pt idx="3">
                  <c:v>Hispanic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8141</c:v>
                </c:pt>
                <c:pt idx="1">
                  <c:v>7361</c:v>
                </c:pt>
                <c:pt idx="2">
                  <c:v>7649</c:v>
                </c:pt>
                <c:pt idx="3">
                  <c:v>6025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14-6B41-88E6-BDAD27436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27"/>
        <c:axId val="1528271360"/>
        <c:axId val="1528661440"/>
      </c:barChart>
      <c:catAx>
        <c:axId val="152827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661440"/>
        <c:crosses val="autoZero"/>
        <c:auto val="1"/>
        <c:lblAlgn val="ctr"/>
        <c:lblOffset val="100"/>
        <c:noMultiLvlLbl val="0"/>
      </c:catAx>
      <c:valAx>
        <c:axId val="1528661440"/>
        <c:scaling>
          <c:orientation val="minMax"/>
          <c:max val="8200"/>
          <c:min val="0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1528271360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Sheet1!$B$2:$B$43</c:f>
              <c:numCache>
                <c:formatCode>0.0%</c:formatCode>
                <c:ptCount val="42"/>
                <c:pt idx="0">
                  <c:v>2.5000000000000001E-2</c:v>
                </c:pt>
                <c:pt idx="1">
                  <c:v>2.5999999999999999E-2</c:v>
                </c:pt>
                <c:pt idx="2">
                  <c:v>2.5999999999999999E-2</c:v>
                </c:pt>
                <c:pt idx="3">
                  <c:v>2.5000000000000001E-2</c:v>
                </c:pt>
                <c:pt idx="4">
                  <c:v>2.4E-2</c:v>
                </c:pt>
                <c:pt idx="5">
                  <c:v>2.5000000000000001E-2</c:v>
                </c:pt>
                <c:pt idx="6">
                  <c:v>2.5999999999999999E-2</c:v>
                </c:pt>
                <c:pt idx="7">
                  <c:v>2.5999999999999999E-2</c:v>
                </c:pt>
                <c:pt idx="8">
                  <c:v>2.5999999999999999E-2</c:v>
                </c:pt>
                <c:pt idx="9">
                  <c:v>2.8000000000000001E-2</c:v>
                </c:pt>
                <c:pt idx="10">
                  <c:v>2.8000000000000001E-2</c:v>
                </c:pt>
                <c:pt idx="11">
                  <c:v>2.8000000000000001E-2</c:v>
                </c:pt>
                <c:pt idx="12">
                  <c:v>2.9000000000000001E-2</c:v>
                </c:pt>
                <c:pt idx="13">
                  <c:v>2.9000000000000001E-2</c:v>
                </c:pt>
                <c:pt idx="14">
                  <c:v>3.1E-2</c:v>
                </c:pt>
                <c:pt idx="15">
                  <c:v>0.03</c:v>
                </c:pt>
                <c:pt idx="16">
                  <c:v>0.03</c:v>
                </c:pt>
                <c:pt idx="17">
                  <c:v>3.1E-2</c:v>
                </c:pt>
                <c:pt idx="18">
                  <c:v>3.1E-2</c:v>
                </c:pt>
                <c:pt idx="19">
                  <c:v>3.2000000000000001E-2</c:v>
                </c:pt>
                <c:pt idx="20">
                  <c:v>3.2000000000000001E-2</c:v>
                </c:pt>
                <c:pt idx="21">
                  <c:v>3.2000000000000001E-2</c:v>
                </c:pt>
                <c:pt idx="22">
                  <c:v>3.2000000000000001E-2</c:v>
                </c:pt>
                <c:pt idx="23">
                  <c:v>3.1E-2</c:v>
                </c:pt>
                <c:pt idx="24">
                  <c:v>2.9000000000000001E-2</c:v>
                </c:pt>
                <c:pt idx="25">
                  <c:v>2.8000000000000001E-2</c:v>
                </c:pt>
                <c:pt idx="26">
                  <c:v>2.8000000000000001E-2</c:v>
                </c:pt>
                <c:pt idx="27">
                  <c:v>2.9000000000000001E-2</c:v>
                </c:pt>
                <c:pt idx="28">
                  <c:v>0.03</c:v>
                </c:pt>
                <c:pt idx="29">
                  <c:v>0.03</c:v>
                </c:pt>
                <c:pt idx="30">
                  <c:v>2.9000000000000001E-2</c:v>
                </c:pt>
                <c:pt idx="31">
                  <c:v>2.8000000000000001E-2</c:v>
                </c:pt>
                <c:pt idx="32">
                  <c:v>2.8000000000000001E-2</c:v>
                </c:pt>
                <c:pt idx="33">
                  <c:v>2.9000000000000001E-2</c:v>
                </c:pt>
                <c:pt idx="34">
                  <c:v>2.8000000000000001E-2</c:v>
                </c:pt>
                <c:pt idx="35">
                  <c:v>2.7E-2</c:v>
                </c:pt>
                <c:pt idx="36">
                  <c:v>2.7E-2</c:v>
                </c:pt>
                <c:pt idx="37">
                  <c:v>2.8000000000000001E-2</c:v>
                </c:pt>
                <c:pt idx="38">
                  <c:v>2.8000000000000001E-2</c:v>
                </c:pt>
                <c:pt idx="39">
                  <c:v>2.8000000000000001E-2</c:v>
                </c:pt>
                <c:pt idx="40">
                  <c:v>5.7000000000000002E-2</c:v>
                </c:pt>
                <c:pt idx="41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FC-3C4E-9808-37D65084E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27"/>
        <c:axId val="155890559"/>
        <c:axId val="155864047"/>
      </c:barChart>
      <c:catAx>
        <c:axId val="15589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64047"/>
        <c:crosses val="autoZero"/>
        <c:auto val="1"/>
        <c:lblAlgn val="ctr"/>
        <c:lblOffset val="0"/>
        <c:tickLblSkip val="5"/>
        <c:noMultiLvlLbl val="0"/>
      </c:catAx>
      <c:valAx>
        <c:axId val="155864047"/>
        <c:scaling>
          <c:orientation val="minMax"/>
          <c:max val="5.8000000000000003E-2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90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3B-1E46-99A2-ED17D86A7F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B3B-1E46-99A2-ED17D86A7F8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3B-1E46-99A2-ED17D86A7F8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B3B-1E46-99A2-ED17D86A7F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Private</c:v>
                </c:pt>
                <c:pt idx="1">
                  <c:v>M'care</c:v>
                </c:pt>
                <c:pt idx="2">
                  <c:v>M'caid</c:v>
                </c:pt>
                <c:pt idx="3">
                  <c:v>None</c:v>
                </c:pt>
                <c:pt idx="4">
                  <c:v>White</c:v>
                </c:pt>
                <c:pt idx="5">
                  <c:v>Asian</c:v>
                </c:pt>
                <c:pt idx="6">
                  <c:v>Black</c:v>
                </c:pt>
                <c:pt idx="7">
                  <c:v>Hisp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0.46500000000000002</c:v>
                </c:pt>
                <c:pt idx="1">
                  <c:v>0.46800000000000003</c:v>
                </c:pt>
                <c:pt idx="2">
                  <c:v>0.39600000000000002</c:v>
                </c:pt>
                <c:pt idx="3">
                  <c:v>0.222</c:v>
                </c:pt>
                <c:pt idx="4">
                  <c:v>0.45200000000000001</c:v>
                </c:pt>
                <c:pt idx="5">
                  <c:v>0.434</c:v>
                </c:pt>
                <c:pt idx="6">
                  <c:v>0.38500000000000001</c:v>
                </c:pt>
                <c:pt idx="7">
                  <c:v>0.36799999999999999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B-1E46-99A2-ED17D86A7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806271488"/>
        <c:axId val="806237472"/>
      </c:barChart>
      <c:catAx>
        <c:axId val="80627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237472"/>
        <c:crosses val="autoZero"/>
        <c:auto val="1"/>
        <c:lblAlgn val="ctr"/>
        <c:lblOffset val="100"/>
        <c:noMultiLvlLbl val="0"/>
      </c:catAx>
      <c:valAx>
        <c:axId val="806237472"/>
        <c:scaling>
          <c:orientation val="minMax"/>
          <c:max val="0.4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80627148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10909436919027E-2"/>
          <c:y val="3.2292626208806387E-2"/>
          <c:w val="0.96717818112616194"/>
          <c:h val="0.72983808611289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Mainly White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Existing Assets</c:v>
                </c:pt>
                <c:pt idx="1">
                  <c:v>New Purchases, 2013-17</c:v>
                </c:pt>
              </c:strCache>
            </c:strRef>
          </c:cat>
          <c:val>
            <c:numRef>
              <c:f>Sheet1!$B$2:$B$3</c:f>
              <c:numCache>
                <c:formatCode>_("$"* #,##0.000_);_("$"* \(#,##0.000\);_("$"* "-"??_);_(@_)</c:formatCode>
                <c:ptCount val="2"/>
                <c:pt idx="0">
                  <c:v>8.3249999999999993</c:v>
                </c:pt>
                <c:pt idx="1">
                  <c:v>3.0920000000000001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B-8540-ABBC-7DD8B572EB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Latinx-Serving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Existing Assets</c:v>
                </c:pt>
                <c:pt idx="1">
                  <c:v>New Purchases, 2013-17</c:v>
                </c:pt>
              </c:strCache>
            </c:strRef>
          </c:cat>
          <c:val>
            <c:numRef>
              <c:f>Sheet1!$C$2:$C$3</c:f>
              <c:numCache>
                <c:formatCode>_("$"* #,##0.000_);_("$"* \(#,##0.000\);_("$"* "-"??_);_(@_)</c:formatCode>
                <c:ptCount val="2"/>
                <c:pt idx="0">
                  <c:v>5.7629999999999999</c:v>
                </c:pt>
                <c:pt idx="1">
                  <c:v>1.738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B-8540-ABBC-7DD8B572EB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Black-Serving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Existing Assets</c:v>
                </c:pt>
                <c:pt idx="1">
                  <c:v>New Purchases, 2013-17</c:v>
                </c:pt>
              </c:strCache>
            </c:strRef>
          </c:cat>
          <c:val>
            <c:numRef>
              <c:f>Sheet1!$D$2:$D$3</c:f>
              <c:numCache>
                <c:formatCode>_("$"* #,##0.000_);_("$"* \(#,##0.000\);_("$"* "-"??_);_(@_)</c:formatCode>
                <c:ptCount val="2"/>
                <c:pt idx="0">
                  <c:v>5.1970000000000001</c:v>
                </c:pt>
                <c:pt idx="1">
                  <c:v>1.242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DB-8540-ABBC-7DD8B572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12"/>
        <c:axId val="802876272"/>
        <c:axId val="2049246783"/>
      </c:barChart>
      <c:catAx>
        <c:axId val="80287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246783"/>
        <c:crosses val="autoZero"/>
        <c:auto val="1"/>
        <c:lblAlgn val="ctr"/>
        <c:lblOffset val="100"/>
        <c:noMultiLvlLbl val="0"/>
      </c:catAx>
      <c:valAx>
        <c:axId val="2049246783"/>
        <c:scaling>
          <c:orientation val="minMax"/>
          <c:max val="8.5"/>
          <c:min val="0"/>
        </c:scaling>
        <c:delete val="1"/>
        <c:axPos val="l"/>
        <c:numFmt formatCode="_(&quot;$&quot;* #,##0.000_);_(&quot;$&quot;* \(#,##0.000\);_(&quot;$&quot;* &quot;-&quot;??_);_(@_)" sourceLinked="1"/>
        <c:majorTickMark val="none"/>
        <c:minorTickMark val="none"/>
        <c:tickLblPos val="nextTo"/>
        <c:crossAx val="80287627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200311772037549E-2"/>
          <c:y val="0.89984408463580645"/>
          <c:w val="0.97010747559802313"/>
          <c:h val="8.25417556139355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MRI</c:v>
                </c:pt>
                <c:pt idx="1">
                  <c:v>PET/CT</c:v>
                </c:pt>
                <c:pt idx="2">
                  <c:v>Robotic
Surgery</c:v>
                </c:pt>
                <c:pt idx="3">
                  <c:v>Cardiac
Cath.</c:v>
                </c:pt>
                <c:pt idx="4">
                  <c:v>Cardiac
Surgery</c:v>
                </c:pt>
                <c:pt idx="5">
                  <c:v>Bariatric
Surgery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0.71</c:v>
                </c:pt>
                <c:pt idx="1">
                  <c:v>0.55000000000000004</c:v>
                </c:pt>
                <c:pt idx="2">
                  <c:v>0.44</c:v>
                </c:pt>
                <c:pt idx="3">
                  <c:v>0.57999999999999996</c:v>
                </c:pt>
                <c:pt idx="4">
                  <c:v>0.5</c:v>
                </c:pt>
                <c:pt idx="5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80-A14F-8776-B0044C3E3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27"/>
        <c:axId val="470121424"/>
        <c:axId val="2062148127"/>
      </c:barChart>
      <c:catAx>
        <c:axId val="47012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148127"/>
        <c:crosses val="autoZero"/>
        <c:auto val="1"/>
        <c:lblAlgn val="ctr"/>
        <c:lblOffset val="100"/>
        <c:noMultiLvlLbl val="0"/>
      </c:catAx>
      <c:valAx>
        <c:axId val="2062148127"/>
        <c:scaling>
          <c:orientation val="minMax"/>
          <c:max val="2"/>
          <c:min val="0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12142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71172442184074"/>
          <c:y val="4.7470160526945387E-2"/>
          <c:w val="0.49132570316084684"/>
          <c:h val="0.90505967894610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Black-Serving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Reimbursement
per inpatient day</c:v>
                </c:pt>
              </c:strCache>
            </c:strRef>
          </c:cat>
          <c:val>
            <c:numRef>
              <c:f>Sheet1!$B$2</c:f>
              <c:numCache>
                <c:formatCode>"$"#,##0</c:formatCode>
                <c:ptCount val="1"/>
                <c:pt idx="0">
                  <c:v>7317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84-9B46-BDA2-AFDD7F2390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Hospitals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Reimbursement
per inpatient day</c:v>
                </c:pt>
              </c:strCache>
            </c:strRef>
          </c:cat>
          <c:val>
            <c:numRef>
              <c:f>Sheet1!$C$2</c:f>
              <c:numCache>
                <c:formatCode>"$"#,##0</c:formatCode>
                <c:ptCount val="1"/>
                <c:pt idx="0">
                  <c:v>13415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84-9B46-BDA2-AFDD7F239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7"/>
        <c:axId val="986751360"/>
        <c:axId val="986747600"/>
      </c:barChart>
      <c:catAx>
        <c:axId val="986751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986747600"/>
        <c:crosses val="autoZero"/>
        <c:auto val="1"/>
        <c:lblAlgn val="ctr"/>
        <c:lblOffset val="100"/>
        <c:noMultiLvlLbl val="0"/>
      </c:catAx>
      <c:valAx>
        <c:axId val="986747600"/>
        <c:scaling>
          <c:orientation val="minMax"/>
          <c:max val="13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75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4165250002027026E-3"/>
          <c:y val="0.24293746917360587"/>
          <c:w val="0.26176651831564535"/>
          <c:h val="0.456395939127360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Black-Serving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9DD-4E43-83C6-292CC6D143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9DD-4E43-83C6-292CC6D143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Profit
per inpatient day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1"/>
                <c:pt idx="0">
                  <c:v>-170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D-4E43-83C6-292CC6D143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Hospitals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Profit
per inpatient day</c:v>
                </c:pt>
              </c:strCache>
            </c:strRef>
          </c:cat>
          <c:val>
            <c:numRef>
              <c:f>Sheet1!$C$2:$C$3</c:f>
              <c:numCache>
                <c:formatCode>"$"#,##0</c:formatCode>
                <c:ptCount val="1"/>
                <c:pt idx="0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D-4E43-83C6-292CC6D14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7"/>
        <c:axId val="986751360"/>
        <c:axId val="986747600"/>
      </c:barChart>
      <c:catAx>
        <c:axId val="986751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747600"/>
        <c:crosses val="autoZero"/>
        <c:auto val="1"/>
        <c:lblAlgn val="ctr"/>
        <c:lblOffset val="100"/>
        <c:noMultiLvlLbl val="0"/>
      </c:catAx>
      <c:valAx>
        <c:axId val="986747600"/>
        <c:scaling>
          <c:orientation val="minMax"/>
          <c:max val="420"/>
          <c:min val="-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7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Indian
Health
Service</c:v>
                </c:pt>
                <c:pt idx="1">
                  <c:v>Medicaid</c:v>
                </c:pt>
                <c:pt idx="2">
                  <c:v>VA</c:v>
                </c:pt>
                <c:pt idx="3">
                  <c:v>National
Average</c:v>
                </c:pt>
              </c:strCache>
            </c:strRef>
          </c:cat>
          <c:val>
            <c:numRef>
              <c:f>Sheet1!$B$2:$B$5</c:f>
              <c:numCache>
                <c:formatCode>_([$$-409]* #,##0_);_([$$-409]* \(#,##0\);_([$$-409]* "-"??_);_(@_)</c:formatCode>
                <c:ptCount val="4"/>
                <c:pt idx="0">
                  <c:v>3332</c:v>
                </c:pt>
                <c:pt idx="1">
                  <c:v>7789</c:v>
                </c:pt>
                <c:pt idx="2">
                  <c:v>8759</c:v>
                </c:pt>
                <c:pt idx="3">
                  <c:v>9207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0B-F14F-80DF-14C932C88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1359677855"/>
        <c:axId val="1456011935"/>
      </c:barChart>
      <c:catAx>
        <c:axId val="135967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6011935"/>
        <c:crosses val="autoZero"/>
        <c:auto val="1"/>
        <c:lblAlgn val="ctr"/>
        <c:lblOffset val="100"/>
        <c:noMultiLvlLbl val="0"/>
      </c:catAx>
      <c:valAx>
        <c:axId val="1456011935"/>
        <c:scaling>
          <c:orientation val="minMax"/>
        </c:scaling>
        <c:delete val="1"/>
        <c:axPos val="l"/>
        <c:numFmt formatCode="_([$$-409]* #,##0_);_([$$-409]* \(#,##0\);_([$$-409]* &quot;-&quot;??_);_(@_)" sourceLinked="1"/>
        <c:majorTickMark val="none"/>
        <c:minorTickMark val="none"/>
        <c:tickLblPos val="nextTo"/>
        <c:crossAx val="135967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Sheet1!$A$2:$A$48</c:f>
              <c:numCache>
                <c:formatCode>General</c:formatCode>
                <c:ptCount val="47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  <c:pt idx="41">
                  <c:v>2017</c:v>
                </c:pt>
                <c:pt idx="42">
                  <c:v>2018</c:v>
                </c:pt>
                <c:pt idx="43">
                  <c:v>2019</c:v>
                </c:pt>
                <c:pt idx="44">
                  <c:v>2020</c:v>
                </c:pt>
                <c:pt idx="45">
                  <c:v>2021</c:v>
                </c:pt>
                <c:pt idx="46">
                  <c:v>2022</c:v>
                </c:pt>
              </c:numCache>
            </c:numRef>
          </c:cat>
          <c:val>
            <c:numRef>
              <c:f>Sheet1!$B$2:$B$48</c:f>
              <c:numCache>
                <c:formatCode>0.00%</c:formatCode>
                <c:ptCount val="47"/>
                <c:pt idx="0">
                  <c:v>6.7000000000000004E-2</c:v>
                </c:pt>
                <c:pt idx="1">
                  <c:v>6.7000000000000004E-2</c:v>
                </c:pt>
                <c:pt idx="2">
                  <c:v>6.4000000000000001E-2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6.9000000000000006E-2</c:v>
                </c:pt>
                <c:pt idx="6">
                  <c:v>6.6000000000000003E-2</c:v>
                </c:pt>
                <c:pt idx="7">
                  <c:v>6.8000000000000005E-2</c:v>
                </c:pt>
                <c:pt idx="8">
                  <c:v>6.8000000000000005E-2</c:v>
                </c:pt>
                <c:pt idx="9">
                  <c:v>6.6000000000000003E-2</c:v>
                </c:pt>
                <c:pt idx="10">
                  <c:v>7.0000000000000007E-2</c:v>
                </c:pt>
                <c:pt idx="11">
                  <c:v>7.3999999999999996E-2</c:v>
                </c:pt>
                <c:pt idx="12">
                  <c:v>7.0999999999999994E-2</c:v>
                </c:pt>
                <c:pt idx="13">
                  <c:v>7.0999999999999994E-2</c:v>
                </c:pt>
                <c:pt idx="14">
                  <c:v>7.4999999999999997E-2</c:v>
                </c:pt>
                <c:pt idx="15">
                  <c:v>7.5999999999999998E-2</c:v>
                </c:pt>
                <c:pt idx="16">
                  <c:v>8.2000000000000003E-2</c:v>
                </c:pt>
                <c:pt idx="17">
                  <c:v>8.6999999999999994E-2</c:v>
                </c:pt>
                <c:pt idx="18">
                  <c:v>8.7999999999999995E-2</c:v>
                </c:pt>
                <c:pt idx="19">
                  <c:v>0.09</c:v>
                </c:pt>
                <c:pt idx="20">
                  <c:v>8.5999999999999993E-2</c:v>
                </c:pt>
                <c:pt idx="21">
                  <c:v>8.3000000000000004E-2</c:v>
                </c:pt>
                <c:pt idx="22">
                  <c:v>8.1000000000000003E-2</c:v>
                </c:pt>
                <c:pt idx="23">
                  <c:v>7.9000000000000001E-2</c:v>
                </c:pt>
                <c:pt idx="24">
                  <c:v>7.4999999999999997E-2</c:v>
                </c:pt>
                <c:pt idx="25">
                  <c:v>7.3999999999999996E-2</c:v>
                </c:pt>
                <c:pt idx="26">
                  <c:v>7.2999999999999995E-2</c:v>
                </c:pt>
                <c:pt idx="27">
                  <c:v>7.3700000000000002E-2</c:v>
                </c:pt>
                <c:pt idx="28">
                  <c:v>7.4099999999999999E-2</c:v>
                </c:pt>
                <c:pt idx="29">
                  <c:v>7.3400000000000007E-2</c:v>
                </c:pt>
                <c:pt idx="30">
                  <c:v>7.2499999999999995E-2</c:v>
                </c:pt>
                <c:pt idx="31">
                  <c:v>7.22E-2</c:v>
                </c:pt>
                <c:pt idx="32">
                  <c:v>7.0999999999999994E-2</c:v>
                </c:pt>
                <c:pt idx="33">
                  <c:v>7.0900000000000005E-2</c:v>
                </c:pt>
                <c:pt idx="34">
                  <c:v>6.9900000000000004E-2</c:v>
                </c:pt>
                <c:pt idx="35">
                  <c:v>6.9400000000000003E-2</c:v>
                </c:pt>
                <c:pt idx="36">
                  <c:v>6.8599999999999994E-2</c:v>
                </c:pt>
                <c:pt idx="37">
                  <c:v>6.6100000000000006E-2</c:v>
                </c:pt>
                <c:pt idx="38">
                  <c:v>6.3899999999999998E-2</c:v>
                </c:pt>
                <c:pt idx="39">
                  <c:v>6.3500000000000001E-2</c:v>
                </c:pt>
                <c:pt idx="40">
                  <c:v>6.6299999999999998E-2</c:v>
                </c:pt>
                <c:pt idx="41">
                  <c:v>6.88E-2</c:v>
                </c:pt>
                <c:pt idx="42">
                  <c:v>7.1199999999999999E-2</c:v>
                </c:pt>
                <c:pt idx="43">
                  <c:v>7.1999999999999995E-2</c:v>
                </c:pt>
                <c:pt idx="44">
                  <c:v>7.8E-2</c:v>
                </c:pt>
                <c:pt idx="45">
                  <c:v>0.09</c:v>
                </c:pt>
                <c:pt idx="4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C-9D4A-9EB4-B2D910950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-1919207392"/>
        <c:axId val="-1919197744"/>
      </c:barChart>
      <c:catAx>
        <c:axId val="-191920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19197744"/>
        <c:crosses val="autoZero"/>
        <c:auto val="1"/>
        <c:lblAlgn val="ctr"/>
        <c:lblOffset val="100"/>
        <c:tickLblSkip val="5"/>
        <c:noMultiLvlLbl val="0"/>
      </c:catAx>
      <c:valAx>
        <c:axId val="-1919197744"/>
        <c:scaling>
          <c:orientation val="minMax"/>
          <c:max val="0.17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19207392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89141231831743E-2"/>
          <c:y val="3.0617788957301006E-2"/>
          <c:w val="0.96962171753633652"/>
          <c:h val="0.66594129318406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Doctor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Diabetes
Screening</c:v>
                </c:pt>
                <c:pt idx="1">
                  <c:v>BP
Check</c:v>
                </c:pt>
                <c:pt idx="2">
                  <c:v>Cholesterol
Test</c:v>
                </c:pt>
                <c:pt idx="3">
                  <c:v>Flu
Shot</c:v>
                </c:pt>
                <c:pt idx="4">
                  <c:v>BMI
Check</c:v>
                </c:pt>
                <c:pt idx="5">
                  <c:v>Liked*
Doctor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0.42</c:v>
                </c:pt>
                <c:pt idx="1">
                  <c:v>0.72</c:v>
                </c:pt>
                <c:pt idx="2">
                  <c:v>0.36</c:v>
                </c:pt>
                <c:pt idx="3">
                  <c:v>0.18</c:v>
                </c:pt>
                <c:pt idx="4">
                  <c:v>0.6</c:v>
                </c:pt>
                <c:pt idx="5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2-0644-B88B-B8AA193EA1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 Doctor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Diabetes
Screening</c:v>
                </c:pt>
                <c:pt idx="1">
                  <c:v>BP
Check</c:v>
                </c:pt>
                <c:pt idx="2">
                  <c:v>Cholesterol
Test</c:v>
                </c:pt>
                <c:pt idx="3">
                  <c:v>Flu
Shot</c:v>
                </c:pt>
                <c:pt idx="4">
                  <c:v>BMI
Check</c:v>
                </c:pt>
                <c:pt idx="5">
                  <c:v>Liked*
Doctor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0.62</c:v>
                </c:pt>
                <c:pt idx="1">
                  <c:v>0.83</c:v>
                </c:pt>
                <c:pt idx="2">
                  <c:v>0.62</c:v>
                </c:pt>
                <c:pt idx="3">
                  <c:v>0.28000000000000003</c:v>
                </c:pt>
                <c:pt idx="4">
                  <c:v>0.76</c:v>
                </c:pt>
                <c:pt idx="5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F2-0644-B88B-B8AA193EA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10"/>
        <c:axId val="603646528"/>
        <c:axId val="1015634288"/>
      </c:barChart>
      <c:catAx>
        <c:axId val="60364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634288"/>
        <c:crosses val="autoZero"/>
        <c:auto val="1"/>
        <c:lblAlgn val="ctr"/>
        <c:lblOffset val="100"/>
        <c:noMultiLvlLbl val="0"/>
      </c:catAx>
      <c:valAx>
        <c:axId val="1015634288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603646528"/>
        <c:crosses val="autoZero"/>
        <c:crossBetween val="between"/>
        <c:majorUnit val="0.25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Dentists</c:v>
                </c:pt>
                <c:pt idx="1">
                  <c:v>Physicians</c:v>
                </c:pt>
                <c:pt idx="2">
                  <c:v>Advcd
Pract RNs</c:v>
                </c:pt>
                <c:pt idx="3">
                  <c:v>RNs</c:v>
                </c:pt>
                <c:pt idx="4">
                  <c:v>Social
Workers</c:v>
                </c:pt>
                <c:pt idx="5">
                  <c:v>LPNs</c:v>
                </c:pt>
                <c:pt idx="6">
                  <c:v>Aides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0.03</c:v>
                </c:pt>
                <c:pt idx="1">
                  <c:v>4.8000000000000001E-2</c:v>
                </c:pt>
                <c:pt idx="2">
                  <c:v>5.7000000000000002E-2</c:v>
                </c:pt>
                <c:pt idx="3">
                  <c:v>0.104</c:v>
                </c:pt>
                <c:pt idx="4">
                  <c:v>0.215</c:v>
                </c:pt>
                <c:pt idx="5">
                  <c:v>0.23100000000000001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AC-A341-B2E3-649B05FC0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1596557856"/>
        <c:axId val="1596676896"/>
      </c:barChart>
      <c:catAx>
        <c:axId val="15965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6676896"/>
        <c:crosses val="autoZero"/>
        <c:auto val="1"/>
        <c:lblAlgn val="ctr"/>
        <c:lblOffset val="100"/>
        <c:noMultiLvlLbl val="0"/>
      </c:catAx>
      <c:valAx>
        <c:axId val="1596676896"/>
        <c:scaling>
          <c:orientation val="minMax"/>
          <c:max val="0.35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5965578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Advcd
Pract RNs</c:v>
                </c:pt>
                <c:pt idx="1">
                  <c:v>RNs</c:v>
                </c:pt>
                <c:pt idx="2">
                  <c:v>Dentists</c:v>
                </c:pt>
                <c:pt idx="3">
                  <c:v>MDs</c:v>
                </c:pt>
                <c:pt idx="4">
                  <c:v>LPNs</c:v>
                </c:pt>
                <c:pt idx="5">
                  <c:v>Aides</c:v>
                </c:pt>
                <c:pt idx="6">
                  <c:v>Medical
Assts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4.4999999999999998E-2</c:v>
                </c:pt>
                <c:pt idx="1">
                  <c:v>5.7000000000000002E-2</c:v>
                </c:pt>
                <c:pt idx="2">
                  <c:v>6.0999999999999999E-2</c:v>
                </c:pt>
                <c:pt idx="3">
                  <c:v>6.3E-2</c:v>
                </c:pt>
                <c:pt idx="4">
                  <c:v>9.4E-2</c:v>
                </c:pt>
                <c:pt idx="5">
                  <c:v>0.13700000000000001</c:v>
                </c:pt>
                <c:pt idx="6">
                  <c:v>0.26100000000000001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AC-A341-B2E3-649B05FC0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1596557856"/>
        <c:axId val="1596676896"/>
      </c:barChart>
      <c:catAx>
        <c:axId val="15965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6676896"/>
        <c:crosses val="autoZero"/>
        <c:auto val="1"/>
        <c:lblAlgn val="ctr"/>
        <c:lblOffset val="100"/>
        <c:noMultiLvlLbl val="0"/>
      </c:catAx>
      <c:valAx>
        <c:axId val="1596676896"/>
        <c:scaling>
          <c:orientation val="minMax"/>
          <c:max val="0.27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596557856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B9B-6748-B674-77986787B0C4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B9B-6748-B674-77986787B0C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2016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247000</c:v>
                </c:pt>
                <c:pt idx="1">
                  <c:v>197000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B-6748-B674-77986787B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282530687"/>
        <c:axId val="545939071"/>
      </c:barChart>
      <c:catAx>
        <c:axId val="28253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939071"/>
        <c:crosses val="autoZero"/>
        <c:auto val="1"/>
        <c:lblAlgn val="ctr"/>
        <c:lblOffset val="100"/>
        <c:noMultiLvlLbl val="0"/>
      </c:catAx>
      <c:valAx>
        <c:axId val="545939071"/>
        <c:scaling>
          <c:orientation val="minMax"/>
          <c:max val="249000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82530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63-5549-9506-DC1AB7ACD4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
Males</c:v>
                </c:pt>
                <c:pt idx="1">
                  <c:v>Black
Males</c:v>
                </c:pt>
                <c:pt idx="2">
                  <c:v> </c:v>
                </c:pt>
                <c:pt idx="3">
                  <c:v>White
Females</c:v>
                </c:pt>
                <c:pt idx="4">
                  <c:v>Black
Females</c:v>
                </c:pt>
              </c:strCache>
            </c:strRef>
          </c:cat>
          <c:val>
            <c:numRef>
              <c:f>Sheet1!$B$2:$B$6</c:f>
              <c:numCache>
                <c:formatCode>_("$"* #,##0_);_("$"* \(#,##0\);_("$"* "-"??_);_(@_)</c:formatCode>
                <c:ptCount val="5"/>
                <c:pt idx="0">
                  <c:v>253042</c:v>
                </c:pt>
                <c:pt idx="1">
                  <c:v>188230</c:v>
                </c:pt>
                <c:pt idx="2">
                  <c:v>0</c:v>
                </c:pt>
                <c:pt idx="3">
                  <c:v>163234</c:v>
                </c:pt>
                <c:pt idx="4">
                  <c:v>152784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63-5549-9506-DC1AB7ACD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33"/>
        <c:axId val="-1910040864"/>
        <c:axId val="-1911484208"/>
      </c:barChart>
      <c:catAx>
        <c:axId val="-19100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484208"/>
        <c:crosses val="autoZero"/>
        <c:auto val="1"/>
        <c:lblAlgn val="ctr"/>
        <c:lblOffset val="100"/>
        <c:noMultiLvlLbl val="0"/>
      </c:catAx>
      <c:valAx>
        <c:axId val="-1911484208"/>
        <c:scaling>
          <c:orientation val="minMax"/>
          <c:max val="27000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-1910040864"/>
        <c:crosses val="autoZero"/>
        <c:crossBetween val="between"/>
        <c:majorUnit val="1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96700659868028E-2"/>
          <c:y val="3.1781666096401505E-2"/>
          <c:w val="0.96700659868026395"/>
          <c:h val="0.72833432219738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138</c:v>
                </c:pt>
                <c:pt idx="1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6-354F-8080-591D0807A8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87</c:v>
                </c:pt>
                <c:pt idx="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6-354F-8080-591D0807A8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71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6-354F-8080-591D0807A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"/>
        <c:axId val="-1909057216"/>
        <c:axId val="-1909053952"/>
      </c:barChart>
      <c:catAx>
        <c:axId val="-190905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53952"/>
        <c:crosses val="autoZero"/>
        <c:auto val="1"/>
        <c:lblAlgn val="ctr"/>
        <c:lblOffset val="100"/>
        <c:noMultiLvlLbl val="0"/>
      </c:catAx>
      <c:valAx>
        <c:axId val="-1909053952"/>
        <c:scaling>
          <c:orientation val="minMax"/>
          <c:max val="199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-190905721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13399052472997E-2"/>
          <c:y val="0.88985775827551805"/>
          <c:w val="0.88706018638791895"/>
          <c:h val="8.70283027452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Black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5.01613565686792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23-D944-A16D-B0F9F2C0BC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19200</c:v>
                </c:pt>
                <c:pt idx="1">
                  <c:v>16600</c:v>
                </c:pt>
                <c:pt idx="2">
                  <c:v>11100</c:v>
                </c:pt>
                <c:pt idx="3">
                  <c:v>17600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E-A14E-8DC1-F14A527D10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Hispanic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23600</c:v>
                </c:pt>
                <c:pt idx="1">
                  <c:v>16000</c:v>
                </c:pt>
                <c:pt idx="2">
                  <c:v>13700</c:v>
                </c:pt>
                <c:pt idx="3">
                  <c:v>20700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5E-A14E-8DC1-F14A527D10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Non-Hispanic White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Sheet1!$D$2:$D$5</c:f>
              <c:numCache>
                <c:formatCode>_("$"* #,##0_);_("$"* \(#,##0\);_("$"* "-"??_);_(@_)</c:formatCode>
                <c:ptCount val="4"/>
                <c:pt idx="0">
                  <c:v>192500</c:v>
                </c:pt>
                <c:pt idx="1">
                  <c:v>138600</c:v>
                </c:pt>
                <c:pt idx="2">
                  <c:v>141900</c:v>
                </c:pt>
                <c:pt idx="3">
                  <c:v>171000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5E-A14E-8DC1-F14A527D1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1486181823"/>
        <c:axId val="1462808575"/>
      </c:barChart>
      <c:catAx>
        <c:axId val="148618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2808575"/>
        <c:crosses val="autoZero"/>
        <c:auto val="1"/>
        <c:lblAlgn val="ctr"/>
        <c:lblOffset val="100"/>
        <c:noMultiLvlLbl val="0"/>
      </c:catAx>
      <c:valAx>
        <c:axId val="1462808575"/>
        <c:scaling>
          <c:orientation val="minMax"/>
          <c:max val="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181823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99163347784098"/>
          <c:y val="4.85028127233606E-2"/>
          <c:w val="0.620813439818656"/>
          <c:h val="0.89837948989530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Minority Resume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</c:v>
                </c:pt>
                <c:pt idx="1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B8-A143-B165-F4E9F924AF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Whitened First Name*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0.13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B8-A143-B165-F4E9F924AF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Whitened Experience**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0.18</c:v>
                </c:pt>
                <c:pt idx="1">
                  <c:v>0.16500000000000001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B8-A143-B165-F4E9F924AF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Name + Experience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Sheet1!$E$2:$E$3</c:f>
              <c:numCache>
                <c:formatCode>0.0%</c:formatCode>
                <c:ptCount val="2"/>
                <c:pt idx="0">
                  <c:v>0.255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B8-A143-B165-F4E9F924A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18"/>
        <c:axId val="-1911220400"/>
        <c:axId val="-1911217648"/>
      </c:barChart>
      <c:catAx>
        <c:axId val="-191122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911217648"/>
        <c:crosses val="autoZero"/>
        <c:auto val="1"/>
        <c:lblAlgn val="ctr"/>
        <c:lblOffset val="100"/>
        <c:noMultiLvlLbl val="0"/>
      </c:catAx>
      <c:valAx>
        <c:axId val="-1911217648"/>
        <c:scaling>
          <c:orientation val="minMax"/>
          <c:max val="0.28000000000000003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220400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l"/>
      <c:layout>
        <c:manualLayout>
          <c:xMode val="edge"/>
          <c:yMode val="edge"/>
          <c:x val="4.5324263943415134E-2"/>
          <c:y val="0.21262908095478675"/>
          <c:w val="0.182824851142037"/>
          <c:h val="0.77119048021339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 Searched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Chicago</c:v>
                </c:pt>
                <c:pt idx="1">
                  <c:v>Springfield IL</c:v>
                </c:pt>
                <c:pt idx="2">
                  <c:v>Illinois SP</c:v>
                </c:pt>
                <c:pt idx="3">
                  <c:v>Charlotte NC</c:v>
                </c:pt>
                <c:pt idx="4">
                  <c:v>Raleigh NC</c:v>
                </c:pt>
                <c:pt idx="5">
                  <c:v>Greensboro NC</c:v>
                </c:pt>
                <c:pt idx="6">
                  <c:v>NC SP</c:v>
                </c:pt>
                <c:pt idx="7">
                  <c:v>CT SP</c:v>
                </c:pt>
                <c:pt idx="8">
                  <c:v>New Haven</c:v>
                </c:pt>
                <c:pt idx="9">
                  <c:v>Torrington CT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5.2</c:v>
                </c:pt>
                <c:pt idx="1">
                  <c:v>2.7</c:v>
                </c:pt>
                <c:pt idx="2">
                  <c:v>2.1</c:v>
                </c:pt>
                <c:pt idx="3">
                  <c:v>2.8</c:v>
                </c:pt>
                <c:pt idx="4">
                  <c:v>2.7</c:v>
                </c:pt>
                <c:pt idx="5">
                  <c:v>2.2000000000000002</c:v>
                </c:pt>
                <c:pt idx="6">
                  <c:v>1.5</c:v>
                </c:pt>
                <c:pt idx="7">
                  <c:v>2.6</c:v>
                </c:pt>
                <c:pt idx="8">
                  <c:v>2.9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D-674E-82C0-7A2581123C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Contraband Found Among Those Searched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8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946624419113827E-2"/>
                      <c:h val="6.04678224615573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06-114C-AB7A-0086D3D2719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Chicago</c:v>
                </c:pt>
                <c:pt idx="1">
                  <c:v>Springfield IL</c:v>
                </c:pt>
                <c:pt idx="2">
                  <c:v>Illinois SP</c:v>
                </c:pt>
                <c:pt idx="3">
                  <c:v>Charlotte NC</c:v>
                </c:pt>
                <c:pt idx="4">
                  <c:v>Raleigh NC</c:v>
                </c:pt>
                <c:pt idx="5">
                  <c:v>Greensboro NC</c:v>
                </c:pt>
                <c:pt idx="6">
                  <c:v>NC SP</c:v>
                </c:pt>
                <c:pt idx="7">
                  <c:v>CT SP</c:v>
                </c:pt>
                <c:pt idx="8">
                  <c:v>New Haven</c:v>
                </c:pt>
                <c:pt idx="9">
                  <c:v>Torrington CT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0.7</c:v>
                </c:pt>
                <c:pt idx="1">
                  <c:v>0.7</c:v>
                </c:pt>
                <c:pt idx="2">
                  <c:v>1</c:v>
                </c:pt>
                <c:pt idx="3">
                  <c:v>0.7</c:v>
                </c:pt>
                <c:pt idx="4">
                  <c:v>0.9</c:v>
                </c:pt>
                <c:pt idx="5">
                  <c:v>0.8</c:v>
                </c:pt>
                <c:pt idx="6">
                  <c:v>0.8</c:v>
                </c:pt>
                <c:pt idx="7">
                  <c:v>0.7</c:v>
                </c:pt>
                <c:pt idx="8">
                  <c:v>0.6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D-674E-82C0-7A2581123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58"/>
        <c:axId val="-1910093840"/>
        <c:axId val="-1910091088"/>
      </c:barChart>
      <c:catAx>
        <c:axId val="-1910093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091088"/>
        <c:crosses val="autoZero"/>
        <c:auto val="1"/>
        <c:lblAlgn val="ctr"/>
        <c:lblOffset val="0"/>
        <c:noMultiLvlLbl val="0"/>
      </c:catAx>
      <c:valAx>
        <c:axId val="-1910091088"/>
        <c:scaling>
          <c:orientation val="minMax"/>
          <c:max val="5.3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-1910093840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White
Non-Hisp</c:v>
                </c:pt>
                <c:pt idx="1">
                  <c:v>Hispanic</c:v>
                </c:pt>
                <c:pt idx="2">
                  <c:v>Indigenous
Non-Hisp</c:v>
                </c:pt>
                <c:pt idx="3">
                  <c:v>Black
Non-Hisp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0.2</c:v>
                </c:pt>
                <c:pt idx="1">
                  <c:v>0.35</c:v>
                </c:pt>
                <c:pt idx="2">
                  <c:v>0.38</c:v>
                </c:pt>
                <c:pt idx="3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9-6547-95FE-398CD2FB0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27"/>
        <c:axId val="1807290368"/>
        <c:axId val="2140054927"/>
      </c:barChart>
      <c:catAx>
        <c:axId val="180729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54927"/>
        <c:crosses val="autoZero"/>
        <c:auto val="1"/>
        <c:lblAlgn val="ctr"/>
        <c:lblOffset val="100"/>
        <c:noMultiLvlLbl val="0"/>
      </c:catAx>
      <c:valAx>
        <c:axId val="2140054927"/>
        <c:scaling>
          <c:orientation val="minMax"/>
          <c:max val="0.7"/>
          <c:min val="0"/>
        </c:scaling>
        <c:delete val="1"/>
        <c:axPos val="l"/>
        <c:numFmt formatCode="0.00" sourceLinked="1"/>
        <c:majorTickMark val="none"/>
        <c:minorTickMark val="none"/>
        <c:tickLblPos val="nextTo"/>
        <c:crossAx val="180729036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5637178413398"/>
          <c:y val="3.7038000854274403E-2"/>
          <c:w val="0.72968895614135698"/>
          <c:h val="0.758559793825534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Raid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White,_x000d_Non-Latina</c:v>
                </c:pt>
                <c:pt idx="1">
                  <c:v>Latina,_x000d_US-Born</c:v>
                </c:pt>
                <c:pt idx="2">
                  <c:v>Latnia,_x000d_Foreign-Born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1.1299999999999999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5-B240-BCE7-35FE6D4461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Raid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White,_x000d_Non-Latina</c:v>
                </c:pt>
                <c:pt idx="1">
                  <c:v>Latina,_x000d_US-Born</c:v>
                </c:pt>
                <c:pt idx="2">
                  <c:v>Latnia,_x000d_Foreign-Born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0.95</c:v>
                </c:pt>
                <c:pt idx="1">
                  <c:v>1.29</c:v>
                </c:pt>
                <c:pt idx="2">
                  <c:v>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35-B240-BCE7-35FE6D446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7"/>
        <c:axId val="-1909012160"/>
        <c:axId val="-1909009408"/>
      </c:barChart>
      <c:catAx>
        <c:axId val="-19090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09408"/>
        <c:crosses val="autoZero"/>
        <c:auto val="1"/>
        <c:lblAlgn val="ctr"/>
        <c:lblOffset val="100"/>
        <c:noMultiLvlLbl val="0"/>
      </c:catAx>
      <c:valAx>
        <c:axId val="-1909009408"/>
        <c:scaling>
          <c:orientation val="minMax"/>
          <c:max val="1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1216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7281442144444202"/>
          <c:w val="0.18032371982888501"/>
          <c:h val="0.268051931270392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White
Non-Hisp</c:v>
                </c:pt>
                <c:pt idx="1">
                  <c:v>Black
Non-Hisp</c:v>
                </c:pt>
                <c:pt idx="2">
                  <c:v>All Foreign-
Born</c:v>
                </c:pt>
                <c:pt idx="3">
                  <c:v>Hispanic</c:v>
                </c:pt>
                <c:pt idx="4">
                  <c:v>Arabic Mom
not Baby*</c:v>
                </c:pt>
                <c:pt idx="5">
                  <c:v>Arabic Mom 
and Baby**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</c:v>
                </c:pt>
                <c:pt idx="4">
                  <c:v>1.1599999999999999</c:v>
                </c:pt>
                <c:pt idx="5">
                  <c:v>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5-FD4B-83D3-9C5AE68A8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126261600"/>
        <c:axId val="1532057360"/>
      </c:barChart>
      <c:catAx>
        <c:axId val="112626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057360"/>
        <c:crosses val="autoZero"/>
        <c:auto val="1"/>
        <c:lblAlgn val="ctr"/>
        <c:lblOffset val="100"/>
        <c:noMultiLvlLbl val="0"/>
      </c:catAx>
      <c:valAx>
        <c:axId val="1532057360"/>
        <c:scaling>
          <c:orientation val="minMax"/>
          <c:max val="2.2999999999999998"/>
          <c:min val="0"/>
        </c:scaling>
        <c:delete val="1"/>
        <c:axPos val="l"/>
        <c:numFmt formatCode="0.00" sourceLinked="1"/>
        <c:majorTickMark val="none"/>
        <c:minorTickMark val="none"/>
        <c:tickLblPos val="nextTo"/>
        <c:crossAx val="112626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42425456790394"/>
          <c:y val="3.2292626208806387E-2"/>
          <c:w val="0.76096685042980361"/>
          <c:h val="0.830161359110415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Expected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36828</c:v>
                </c:pt>
                <c:pt idx="1">
                  <c:v>30867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D-7246-A9E0-48BB804E3B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Observed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38170</c:v>
                </c:pt>
                <c:pt idx="1">
                  <c:v>31862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D-7246-A9E0-48BB804E3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7"/>
        <c:axId val="1494250479"/>
        <c:axId val="1494550447"/>
      </c:barChart>
      <c:catAx>
        <c:axId val="149425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4550447"/>
        <c:crosses val="autoZero"/>
        <c:auto val="1"/>
        <c:lblAlgn val="ctr"/>
        <c:lblOffset val="0"/>
        <c:noMultiLvlLbl val="0"/>
      </c:catAx>
      <c:valAx>
        <c:axId val="1494550447"/>
        <c:scaling>
          <c:orientation val="minMax"/>
          <c:max val="3900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49425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775790921595595E-3"/>
          <c:y val="0.54414623913417848"/>
          <c:w val="0.17828120092278699"/>
          <c:h val="0.21701939291249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3.27461524346453E-2"/>
          <c:w val="0.81887551957161497"/>
          <c:h val="0.82278472646269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Born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5.6076197631952195E-17"/>
                  <c:y val="6.29667122647463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A8-6A44-97CE-0A11C5EB1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2546</c:v>
                </c:pt>
                <c:pt idx="1">
                  <c:v>91</c:v>
                </c:pt>
                <c:pt idx="2">
                  <c:v>1059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8-6A44-97CE-0A11C5EB1D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1.1215239526390399E-16"/>
                  <c:y val="1.6298257493833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A8-6A44-97CE-0A11C5EB1D7B}"/>
                </c:ext>
              </c:extLst>
            </c:dLbl>
            <c:dLbl>
              <c:idx val="2"/>
              <c:layout>
                <c:manualLayout>
                  <c:x val="-1.1215239526390399E-16"/>
                  <c:y val="7.50093385094544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A8-6A44-97CE-0A11C5EB1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1582</c:v>
                </c:pt>
                <c:pt idx="1">
                  <c:v>33</c:v>
                </c:pt>
                <c:pt idx="2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A8-6A44-97CE-0A11C5EB1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7"/>
        <c:axId val="-1919056400"/>
        <c:axId val="-1919053648"/>
      </c:barChart>
      <c:catAx>
        <c:axId val="-19190564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high"/>
        <c:crossAx val="-1919053648"/>
        <c:crosses val="autoZero"/>
        <c:auto val="1"/>
        <c:lblAlgn val="ctr"/>
        <c:lblOffset val="0"/>
        <c:noMultiLvlLbl val="0"/>
      </c:catAx>
      <c:valAx>
        <c:axId val="-1919053648"/>
        <c:scaling>
          <c:orientation val="minMax"/>
          <c:max val="2700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ysDash"/>
            </a:ln>
          </c:spPr>
        </c:majorGridlines>
        <c:numFmt formatCode="&quot;$&quot;#,##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905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701343678716"/>
          <c:y val="0.89997972113487901"/>
          <c:w val="0.62649638966127696"/>
          <c:h val="7.9208837488452297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95439157061889"/>
          <c:y val="4.4306215780692659E-2"/>
          <c:w val="0.85255449047129983"/>
          <c:h val="0.722718675087535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Lowest Quintile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Sheet1!$A$2:$A$58</c:f>
              <c:numCache>
                <c:formatCode>@</c:formatCode>
                <c:ptCount val="57"/>
                <c:pt idx="0" formatCode="General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 formatCode="General">
                  <c:v>1971</c:v>
                </c:pt>
                <c:pt idx="5" formatCode="General">
                  <c:v>1972</c:v>
                </c:pt>
                <c:pt idx="6">
                  <c:v>1973</c:v>
                </c:pt>
                <c:pt idx="7" formatCode="General">
                  <c:v>1974</c:v>
                </c:pt>
                <c:pt idx="8" formatCode="General">
                  <c:v>1975</c:v>
                </c:pt>
                <c:pt idx="9" formatCode="General">
                  <c:v>1976</c:v>
                </c:pt>
                <c:pt idx="10">
                  <c:v>1977</c:v>
                </c:pt>
                <c:pt idx="11">
                  <c:v>1978</c:v>
                </c:pt>
                <c:pt idx="12" formatCode="General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 formatCode="General">
                  <c:v>1984</c:v>
                </c:pt>
                <c:pt idx="18" formatCode="General">
                  <c:v>1985</c:v>
                </c:pt>
                <c:pt idx="19">
                  <c:v>1986</c:v>
                </c:pt>
                <c:pt idx="20" formatCode="General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 formatCode="General">
                  <c:v>1992</c:v>
                </c:pt>
                <c:pt idx="26" formatCode="General">
                  <c:v>1993</c:v>
                </c:pt>
                <c:pt idx="27" formatCode="General">
                  <c:v>1994</c:v>
                </c:pt>
                <c:pt idx="28" formatCode="General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 formatCode="General">
                  <c:v>1999</c:v>
                </c:pt>
                <c:pt idx="33" formatCode="General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 formatCode="General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 formatCode="General">
                  <c:v>2009</c:v>
                </c:pt>
                <c:pt idx="43" formatCode="General">
                  <c:v>2010</c:v>
                </c:pt>
                <c:pt idx="44">
                  <c:v>2011</c:v>
                </c:pt>
                <c:pt idx="45">
                  <c:v>2012</c:v>
                </c:pt>
                <c:pt idx="46" formatCode="General">
                  <c:v>2013</c:v>
                </c:pt>
                <c:pt idx="47" formatCode="General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  <c:pt idx="52" formatCode="General">
                  <c:v>2017</c:v>
                </c:pt>
                <c:pt idx="53">
                  <c:v>2018</c:v>
                </c:pt>
                <c:pt idx="54">
                  <c:v>2019</c:v>
                </c:pt>
                <c:pt idx="55" formatCode="General">
                  <c:v>2020</c:v>
                </c:pt>
                <c:pt idx="56">
                  <c:v>2021</c:v>
                </c:pt>
              </c:numCache>
            </c:numRef>
          </c:cat>
          <c:val>
            <c:numRef>
              <c:f>Sheet1!$B$2:$B$58</c:f>
              <c:numCache>
                <c:formatCode>#,##0</c:formatCode>
                <c:ptCount val="57"/>
                <c:pt idx="0">
                  <c:v>11378</c:v>
                </c:pt>
                <c:pt idx="1">
                  <c:v>12358</c:v>
                </c:pt>
                <c:pt idx="2">
                  <c:v>12657</c:v>
                </c:pt>
                <c:pt idx="3">
                  <c:v>12437</c:v>
                </c:pt>
                <c:pt idx="4">
                  <c:v>12515</c:v>
                </c:pt>
                <c:pt idx="5">
                  <c:v>13260</c:v>
                </c:pt>
                <c:pt idx="6">
                  <c:v>13878</c:v>
                </c:pt>
                <c:pt idx="7">
                  <c:v>13827</c:v>
                </c:pt>
                <c:pt idx="8">
                  <c:v>13358</c:v>
                </c:pt>
                <c:pt idx="9">
                  <c:v>13687</c:v>
                </c:pt>
                <c:pt idx="10">
                  <c:v>13620</c:v>
                </c:pt>
                <c:pt idx="11">
                  <c:v>14084</c:v>
                </c:pt>
                <c:pt idx="12">
                  <c:v>13985</c:v>
                </c:pt>
                <c:pt idx="13">
                  <c:v>13530</c:v>
                </c:pt>
                <c:pt idx="14">
                  <c:v>13201</c:v>
                </c:pt>
                <c:pt idx="15">
                  <c:v>12956</c:v>
                </c:pt>
                <c:pt idx="16">
                  <c:v>13109</c:v>
                </c:pt>
                <c:pt idx="17">
                  <c:v>13539</c:v>
                </c:pt>
                <c:pt idx="18">
                  <c:v>13518</c:v>
                </c:pt>
                <c:pt idx="19">
                  <c:v>13665</c:v>
                </c:pt>
                <c:pt idx="20">
                  <c:v>14029</c:v>
                </c:pt>
                <c:pt idx="21">
                  <c:v>14274</c:v>
                </c:pt>
                <c:pt idx="22">
                  <c:v>14796</c:v>
                </c:pt>
                <c:pt idx="23">
                  <c:v>14448</c:v>
                </c:pt>
                <c:pt idx="24">
                  <c:v>14058</c:v>
                </c:pt>
                <c:pt idx="25">
                  <c:v>13774</c:v>
                </c:pt>
                <c:pt idx="26">
                  <c:v>13625</c:v>
                </c:pt>
                <c:pt idx="27">
                  <c:v>13990</c:v>
                </c:pt>
                <c:pt idx="28">
                  <c:v>14779</c:v>
                </c:pt>
                <c:pt idx="29">
                  <c:v>14827</c:v>
                </c:pt>
                <c:pt idx="30">
                  <c:v>14925</c:v>
                </c:pt>
                <c:pt idx="31">
                  <c:v>15365</c:v>
                </c:pt>
                <c:pt idx="32">
                  <c:v>16173</c:v>
                </c:pt>
                <c:pt idx="33">
                  <c:v>16025</c:v>
                </c:pt>
                <c:pt idx="34">
                  <c:v>15548</c:v>
                </c:pt>
                <c:pt idx="35">
                  <c:v>15087</c:v>
                </c:pt>
                <c:pt idx="36">
                  <c:v>14761</c:v>
                </c:pt>
                <c:pt idx="37">
                  <c:v>14729</c:v>
                </c:pt>
                <c:pt idx="38">
                  <c:v>14818</c:v>
                </c:pt>
                <c:pt idx="39">
                  <c:v>15291</c:v>
                </c:pt>
                <c:pt idx="40">
                  <c:v>15131</c:v>
                </c:pt>
                <c:pt idx="41">
                  <c:v>14704</c:v>
                </c:pt>
                <c:pt idx="42">
                  <c:v>14624</c:v>
                </c:pt>
                <c:pt idx="43">
                  <c:v>13691</c:v>
                </c:pt>
                <c:pt idx="44">
                  <c:v>13568</c:v>
                </c:pt>
                <c:pt idx="45">
                  <c:v>13584</c:v>
                </c:pt>
                <c:pt idx="46">
                  <c:v>13507</c:v>
                </c:pt>
                <c:pt idx="47">
                  <c:v>13573</c:v>
                </c:pt>
                <c:pt idx="48">
                  <c:v>13376</c:v>
                </c:pt>
                <c:pt idx="49">
                  <c:v>14246</c:v>
                </c:pt>
                <c:pt idx="50">
                  <c:v>14613</c:v>
                </c:pt>
                <c:pt idx="51">
                  <c:v>14654</c:v>
                </c:pt>
                <c:pt idx="52">
                  <c:v>14725</c:v>
                </c:pt>
                <c:pt idx="53">
                  <c:v>14863</c:v>
                </c:pt>
                <c:pt idx="54">
                  <c:v>16199</c:v>
                </c:pt>
                <c:pt idx="55">
                  <c:v>15350</c:v>
                </c:pt>
                <c:pt idx="56">
                  <c:v>14859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15-C141-B0EE-157F80C727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2nd Quintile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Sheet1!$A$2:$A$58</c:f>
              <c:numCache>
                <c:formatCode>@</c:formatCode>
                <c:ptCount val="57"/>
                <c:pt idx="0" formatCode="General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 formatCode="General">
                  <c:v>1971</c:v>
                </c:pt>
                <c:pt idx="5" formatCode="General">
                  <c:v>1972</c:v>
                </c:pt>
                <c:pt idx="6">
                  <c:v>1973</c:v>
                </c:pt>
                <c:pt idx="7" formatCode="General">
                  <c:v>1974</c:v>
                </c:pt>
                <c:pt idx="8" formatCode="General">
                  <c:v>1975</c:v>
                </c:pt>
                <c:pt idx="9" formatCode="General">
                  <c:v>1976</c:v>
                </c:pt>
                <c:pt idx="10">
                  <c:v>1977</c:v>
                </c:pt>
                <c:pt idx="11">
                  <c:v>1978</c:v>
                </c:pt>
                <c:pt idx="12" formatCode="General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 formatCode="General">
                  <c:v>1984</c:v>
                </c:pt>
                <c:pt idx="18" formatCode="General">
                  <c:v>1985</c:v>
                </c:pt>
                <c:pt idx="19">
                  <c:v>1986</c:v>
                </c:pt>
                <c:pt idx="20" formatCode="General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 formatCode="General">
                  <c:v>1992</c:v>
                </c:pt>
                <c:pt idx="26" formatCode="General">
                  <c:v>1993</c:v>
                </c:pt>
                <c:pt idx="27" formatCode="General">
                  <c:v>1994</c:v>
                </c:pt>
                <c:pt idx="28" formatCode="General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 formatCode="General">
                  <c:v>1999</c:v>
                </c:pt>
                <c:pt idx="33" formatCode="General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 formatCode="General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 formatCode="General">
                  <c:v>2009</c:v>
                </c:pt>
                <c:pt idx="43" formatCode="General">
                  <c:v>2010</c:v>
                </c:pt>
                <c:pt idx="44">
                  <c:v>2011</c:v>
                </c:pt>
                <c:pt idx="45">
                  <c:v>2012</c:v>
                </c:pt>
                <c:pt idx="46" formatCode="General">
                  <c:v>2013</c:v>
                </c:pt>
                <c:pt idx="47" formatCode="General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  <c:pt idx="52" formatCode="General">
                  <c:v>2017</c:v>
                </c:pt>
                <c:pt idx="53">
                  <c:v>2018</c:v>
                </c:pt>
                <c:pt idx="54">
                  <c:v>2019</c:v>
                </c:pt>
                <c:pt idx="55" formatCode="General">
                  <c:v>2020</c:v>
                </c:pt>
                <c:pt idx="56">
                  <c:v>2021</c:v>
                </c:pt>
              </c:numCache>
            </c:numRef>
          </c:cat>
          <c:val>
            <c:numRef>
              <c:f>Sheet1!$C$2:$C$58</c:f>
              <c:numCache>
                <c:formatCode>#,##0</c:formatCode>
                <c:ptCount val="57"/>
                <c:pt idx="0">
                  <c:v>31526</c:v>
                </c:pt>
                <c:pt idx="1">
                  <c:v>33141</c:v>
                </c:pt>
                <c:pt idx="2">
                  <c:v>34174</c:v>
                </c:pt>
                <c:pt idx="3">
                  <c:v>33693</c:v>
                </c:pt>
                <c:pt idx="4">
                  <c:v>33077</c:v>
                </c:pt>
                <c:pt idx="5">
                  <c:v>34251</c:v>
                </c:pt>
                <c:pt idx="6">
                  <c:v>34893</c:v>
                </c:pt>
                <c:pt idx="7">
                  <c:v>34367</c:v>
                </c:pt>
                <c:pt idx="8">
                  <c:v>32810</c:v>
                </c:pt>
                <c:pt idx="9">
                  <c:v>33506</c:v>
                </c:pt>
                <c:pt idx="10">
                  <c:v>33523</c:v>
                </c:pt>
                <c:pt idx="11">
                  <c:v>34588</c:v>
                </c:pt>
                <c:pt idx="12">
                  <c:v>34784</c:v>
                </c:pt>
                <c:pt idx="13">
                  <c:v>33676</c:v>
                </c:pt>
                <c:pt idx="14">
                  <c:v>32883</c:v>
                </c:pt>
                <c:pt idx="15">
                  <c:v>32789</c:v>
                </c:pt>
                <c:pt idx="16">
                  <c:v>32930</c:v>
                </c:pt>
                <c:pt idx="17">
                  <c:v>33722</c:v>
                </c:pt>
                <c:pt idx="18">
                  <c:v>34258</c:v>
                </c:pt>
                <c:pt idx="19">
                  <c:v>35149</c:v>
                </c:pt>
                <c:pt idx="20">
                  <c:v>35655</c:v>
                </c:pt>
                <c:pt idx="21">
                  <c:v>36030</c:v>
                </c:pt>
                <c:pt idx="22">
                  <c:v>36813</c:v>
                </c:pt>
                <c:pt idx="23">
                  <c:v>36351</c:v>
                </c:pt>
                <c:pt idx="24">
                  <c:v>35309</c:v>
                </c:pt>
                <c:pt idx="25">
                  <c:v>34511</c:v>
                </c:pt>
                <c:pt idx="26">
                  <c:v>34542</c:v>
                </c:pt>
                <c:pt idx="27">
                  <c:v>34865</c:v>
                </c:pt>
                <c:pt idx="28">
                  <c:v>36123</c:v>
                </c:pt>
                <c:pt idx="29">
                  <c:v>36393</c:v>
                </c:pt>
                <c:pt idx="30">
                  <c:v>37313</c:v>
                </c:pt>
                <c:pt idx="31">
                  <c:v>38797</c:v>
                </c:pt>
                <c:pt idx="32">
                  <c:v>39713</c:v>
                </c:pt>
                <c:pt idx="33">
                  <c:v>40011</c:v>
                </c:pt>
                <c:pt idx="34">
                  <c:v>39068</c:v>
                </c:pt>
                <c:pt idx="35">
                  <c:v>38359</c:v>
                </c:pt>
                <c:pt idx="36">
                  <c:v>37918</c:v>
                </c:pt>
                <c:pt idx="37">
                  <c:v>37688</c:v>
                </c:pt>
                <c:pt idx="38">
                  <c:v>38046</c:v>
                </c:pt>
                <c:pt idx="39">
                  <c:v>38765</c:v>
                </c:pt>
                <c:pt idx="40">
                  <c:v>38566</c:v>
                </c:pt>
                <c:pt idx="41">
                  <c:v>37234</c:v>
                </c:pt>
                <c:pt idx="42">
                  <c:v>37035</c:v>
                </c:pt>
                <c:pt idx="43">
                  <c:v>35531</c:v>
                </c:pt>
                <c:pt idx="44">
                  <c:v>35257</c:v>
                </c:pt>
                <c:pt idx="45">
                  <c:v>35107</c:v>
                </c:pt>
                <c:pt idx="46">
                  <c:v>35895</c:v>
                </c:pt>
                <c:pt idx="47">
                  <c:v>35541</c:v>
                </c:pt>
                <c:pt idx="48">
                  <c:v>35612</c:v>
                </c:pt>
                <c:pt idx="49">
                  <c:v>37316</c:v>
                </c:pt>
                <c:pt idx="50">
                  <c:v>38957</c:v>
                </c:pt>
                <c:pt idx="51">
                  <c:v>39128</c:v>
                </c:pt>
                <c:pt idx="52">
                  <c:v>39239</c:v>
                </c:pt>
                <c:pt idx="53">
                  <c:v>40237</c:v>
                </c:pt>
                <c:pt idx="54">
                  <c:v>43082</c:v>
                </c:pt>
                <c:pt idx="55">
                  <c:v>41599</c:v>
                </c:pt>
                <c:pt idx="56">
                  <c:v>41025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15-C141-B0EE-157F80C7279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3rd Quintile</c:v>
                </c:pt>
              </c:strCache>
            </c:strRef>
          </c:tx>
          <c:spPr>
            <a:ln w="76200" cap="rnd">
              <a:solidFill>
                <a:schemeClr val="accent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Sheet1!$A$2:$A$58</c:f>
              <c:numCache>
                <c:formatCode>@</c:formatCode>
                <c:ptCount val="57"/>
                <c:pt idx="0" formatCode="General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 formatCode="General">
                  <c:v>1971</c:v>
                </c:pt>
                <c:pt idx="5" formatCode="General">
                  <c:v>1972</c:v>
                </c:pt>
                <c:pt idx="6">
                  <c:v>1973</c:v>
                </c:pt>
                <c:pt idx="7" formatCode="General">
                  <c:v>1974</c:v>
                </c:pt>
                <c:pt idx="8" formatCode="General">
                  <c:v>1975</c:v>
                </c:pt>
                <c:pt idx="9" formatCode="General">
                  <c:v>1976</c:v>
                </c:pt>
                <c:pt idx="10">
                  <c:v>1977</c:v>
                </c:pt>
                <c:pt idx="11">
                  <c:v>1978</c:v>
                </c:pt>
                <c:pt idx="12" formatCode="General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 formatCode="General">
                  <c:v>1984</c:v>
                </c:pt>
                <c:pt idx="18" formatCode="General">
                  <c:v>1985</c:v>
                </c:pt>
                <c:pt idx="19">
                  <c:v>1986</c:v>
                </c:pt>
                <c:pt idx="20" formatCode="General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 formatCode="General">
                  <c:v>1992</c:v>
                </c:pt>
                <c:pt idx="26" formatCode="General">
                  <c:v>1993</c:v>
                </c:pt>
                <c:pt idx="27" formatCode="General">
                  <c:v>1994</c:v>
                </c:pt>
                <c:pt idx="28" formatCode="General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 formatCode="General">
                  <c:v>1999</c:v>
                </c:pt>
                <c:pt idx="33" formatCode="General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 formatCode="General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 formatCode="General">
                  <c:v>2009</c:v>
                </c:pt>
                <c:pt idx="43" formatCode="General">
                  <c:v>2010</c:v>
                </c:pt>
                <c:pt idx="44">
                  <c:v>2011</c:v>
                </c:pt>
                <c:pt idx="45">
                  <c:v>2012</c:v>
                </c:pt>
                <c:pt idx="46" formatCode="General">
                  <c:v>2013</c:v>
                </c:pt>
                <c:pt idx="47" formatCode="General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  <c:pt idx="52" formatCode="General">
                  <c:v>2017</c:v>
                </c:pt>
                <c:pt idx="53">
                  <c:v>2018</c:v>
                </c:pt>
                <c:pt idx="54">
                  <c:v>2019</c:v>
                </c:pt>
                <c:pt idx="55" formatCode="General">
                  <c:v>2020</c:v>
                </c:pt>
                <c:pt idx="56">
                  <c:v>2021</c:v>
                </c:pt>
              </c:numCache>
            </c:numRef>
          </c:cat>
          <c:val>
            <c:numRef>
              <c:f>Sheet1!$D$2:$D$58</c:f>
              <c:numCache>
                <c:formatCode>#,##0</c:formatCode>
                <c:ptCount val="57"/>
                <c:pt idx="0">
                  <c:v>50337</c:v>
                </c:pt>
                <c:pt idx="1">
                  <c:v>52560</c:v>
                </c:pt>
                <c:pt idx="2">
                  <c:v>54608</c:v>
                </c:pt>
                <c:pt idx="3">
                  <c:v>54256</c:v>
                </c:pt>
                <c:pt idx="4">
                  <c:v>53626</c:v>
                </c:pt>
                <c:pt idx="5">
                  <c:v>55896</c:v>
                </c:pt>
                <c:pt idx="6">
                  <c:v>57234</c:v>
                </c:pt>
                <c:pt idx="7">
                  <c:v>55390</c:v>
                </c:pt>
                <c:pt idx="8">
                  <c:v>53832</c:v>
                </c:pt>
                <c:pt idx="9">
                  <c:v>55101</c:v>
                </c:pt>
                <c:pt idx="10">
                  <c:v>55457</c:v>
                </c:pt>
                <c:pt idx="11">
                  <c:v>57110</c:v>
                </c:pt>
                <c:pt idx="12">
                  <c:v>57348</c:v>
                </c:pt>
                <c:pt idx="13">
                  <c:v>55569</c:v>
                </c:pt>
                <c:pt idx="14">
                  <c:v>54475</c:v>
                </c:pt>
                <c:pt idx="15">
                  <c:v>54275</c:v>
                </c:pt>
                <c:pt idx="16">
                  <c:v>54443</c:v>
                </c:pt>
                <c:pt idx="17">
                  <c:v>55884</c:v>
                </c:pt>
                <c:pt idx="18">
                  <c:v>56864</c:v>
                </c:pt>
                <c:pt idx="19">
                  <c:v>58819</c:v>
                </c:pt>
                <c:pt idx="20">
                  <c:v>59610</c:v>
                </c:pt>
                <c:pt idx="21">
                  <c:v>60261</c:v>
                </c:pt>
                <c:pt idx="22">
                  <c:v>61194</c:v>
                </c:pt>
                <c:pt idx="23">
                  <c:v>60043</c:v>
                </c:pt>
                <c:pt idx="24">
                  <c:v>58649</c:v>
                </c:pt>
                <c:pt idx="25">
                  <c:v>58143</c:v>
                </c:pt>
                <c:pt idx="26">
                  <c:v>57901</c:v>
                </c:pt>
                <c:pt idx="27">
                  <c:v>58735</c:v>
                </c:pt>
                <c:pt idx="28">
                  <c:v>60400</c:v>
                </c:pt>
                <c:pt idx="29">
                  <c:v>61214</c:v>
                </c:pt>
                <c:pt idx="30">
                  <c:v>62774</c:v>
                </c:pt>
                <c:pt idx="31">
                  <c:v>64918</c:v>
                </c:pt>
                <c:pt idx="32">
                  <c:v>66473</c:v>
                </c:pt>
                <c:pt idx="33">
                  <c:v>66631</c:v>
                </c:pt>
                <c:pt idx="34">
                  <c:v>65394</c:v>
                </c:pt>
                <c:pt idx="35">
                  <c:v>64640</c:v>
                </c:pt>
                <c:pt idx="36">
                  <c:v>64365</c:v>
                </c:pt>
                <c:pt idx="37">
                  <c:v>63855</c:v>
                </c:pt>
                <c:pt idx="38">
                  <c:v>64392</c:v>
                </c:pt>
                <c:pt idx="39">
                  <c:v>64959</c:v>
                </c:pt>
                <c:pt idx="40">
                  <c:v>65454</c:v>
                </c:pt>
                <c:pt idx="41">
                  <c:v>63239</c:v>
                </c:pt>
                <c:pt idx="42">
                  <c:v>62703</c:v>
                </c:pt>
                <c:pt idx="43">
                  <c:v>61229</c:v>
                </c:pt>
                <c:pt idx="44">
                  <c:v>60173</c:v>
                </c:pt>
                <c:pt idx="45">
                  <c:v>60505</c:v>
                </c:pt>
                <c:pt idx="46">
                  <c:v>62606</c:v>
                </c:pt>
                <c:pt idx="47">
                  <c:v>60953</c:v>
                </c:pt>
                <c:pt idx="48">
                  <c:v>61908</c:v>
                </c:pt>
                <c:pt idx="49">
                  <c:v>64992</c:v>
                </c:pt>
                <c:pt idx="50">
                  <c:v>66781</c:v>
                </c:pt>
                <c:pt idx="51">
                  <c:v>68044</c:v>
                </c:pt>
                <c:pt idx="52">
                  <c:v>67808</c:v>
                </c:pt>
                <c:pt idx="53">
                  <c:v>68592</c:v>
                </c:pt>
                <c:pt idx="54">
                  <c:v>73058</c:v>
                </c:pt>
                <c:pt idx="55">
                  <c:v>71421</c:v>
                </c:pt>
                <c:pt idx="56">
                  <c:v>70879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15-C141-B0EE-157F80C7279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4th Quintile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Sheet1!$A$2:$A$58</c:f>
              <c:numCache>
                <c:formatCode>@</c:formatCode>
                <c:ptCount val="57"/>
                <c:pt idx="0" formatCode="General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 formatCode="General">
                  <c:v>1971</c:v>
                </c:pt>
                <c:pt idx="5" formatCode="General">
                  <c:v>1972</c:v>
                </c:pt>
                <c:pt idx="6">
                  <c:v>1973</c:v>
                </c:pt>
                <c:pt idx="7" formatCode="General">
                  <c:v>1974</c:v>
                </c:pt>
                <c:pt idx="8" formatCode="General">
                  <c:v>1975</c:v>
                </c:pt>
                <c:pt idx="9" formatCode="General">
                  <c:v>1976</c:v>
                </c:pt>
                <c:pt idx="10">
                  <c:v>1977</c:v>
                </c:pt>
                <c:pt idx="11">
                  <c:v>1978</c:v>
                </c:pt>
                <c:pt idx="12" formatCode="General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 formatCode="General">
                  <c:v>1984</c:v>
                </c:pt>
                <c:pt idx="18" formatCode="General">
                  <c:v>1985</c:v>
                </c:pt>
                <c:pt idx="19">
                  <c:v>1986</c:v>
                </c:pt>
                <c:pt idx="20" formatCode="General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 formatCode="General">
                  <c:v>1992</c:v>
                </c:pt>
                <c:pt idx="26" formatCode="General">
                  <c:v>1993</c:v>
                </c:pt>
                <c:pt idx="27" formatCode="General">
                  <c:v>1994</c:v>
                </c:pt>
                <c:pt idx="28" formatCode="General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 formatCode="General">
                  <c:v>1999</c:v>
                </c:pt>
                <c:pt idx="33" formatCode="General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 formatCode="General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 formatCode="General">
                  <c:v>2009</c:v>
                </c:pt>
                <c:pt idx="43" formatCode="General">
                  <c:v>2010</c:v>
                </c:pt>
                <c:pt idx="44">
                  <c:v>2011</c:v>
                </c:pt>
                <c:pt idx="45">
                  <c:v>2012</c:v>
                </c:pt>
                <c:pt idx="46" formatCode="General">
                  <c:v>2013</c:v>
                </c:pt>
                <c:pt idx="47" formatCode="General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  <c:pt idx="52" formatCode="General">
                  <c:v>2017</c:v>
                </c:pt>
                <c:pt idx="53">
                  <c:v>2018</c:v>
                </c:pt>
                <c:pt idx="54">
                  <c:v>2019</c:v>
                </c:pt>
                <c:pt idx="55" formatCode="General">
                  <c:v>2020</c:v>
                </c:pt>
                <c:pt idx="56">
                  <c:v>2021</c:v>
                </c:pt>
              </c:numCache>
            </c:numRef>
          </c:cat>
          <c:val>
            <c:numRef>
              <c:f>Sheet1!$E$2:$E$58</c:f>
              <c:numCache>
                <c:formatCode>#,##0</c:formatCode>
                <c:ptCount val="57"/>
                <c:pt idx="0">
                  <c:v>70428</c:v>
                </c:pt>
                <c:pt idx="1">
                  <c:v>73320</c:v>
                </c:pt>
                <c:pt idx="2">
                  <c:v>76488</c:v>
                </c:pt>
                <c:pt idx="3">
                  <c:v>76477</c:v>
                </c:pt>
                <c:pt idx="4">
                  <c:v>76240</c:v>
                </c:pt>
                <c:pt idx="5">
                  <c:v>80246</c:v>
                </c:pt>
                <c:pt idx="6">
                  <c:v>82333</c:v>
                </c:pt>
                <c:pt idx="7">
                  <c:v>79993</c:v>
                </c:pt>
                <c:pt idx="8">
                  <c:v>78219</c:v>
                </c:pt>
                <c:pt idx="9">
                  <c:v>80019</c:v>
                </c:pt>
                <c:pt idx="10">
                  <c:v>81255</c:v>
                </c:pt>
                <c:pt idx="11">
                  <c:v>83658</c:v>
                </c:pt>
                <c:pt idx="12">
                  <c:v>84156</c:v>
                </c:pt>
                <c:pt idx="13">
                  <c:v>81867</c:v>
                </c:pt>
                <c:pt idx="14">
                  <c:v>81202</c:v>
                </c:pt>
                <c:pt idx="15">
                  <c:v>80720</c:v>
                </c:pt>
                <c:pt idx="16">
                  <c:v>81698</c:v>
                </c:pt>
                <c:pt idx="17">
                  <c:v>84145</c:v>
                </c:pt>
                <c:pt idx="18">
                  <c:v>85535</c:v>
                </c:pt>
                <c:pt idx="19">
                  <c:v>88611</c:v>
                </c:pt>
                <c:pt idx="20">
                  <c:v>90103</c:v>
                </c:pt>
                <c:pt idx="21">
                  <c:v>91093</c:v>
                </c:pt>
                <c:pt idx="22">
                  <c:v>92563</c:v>
                </c:pt>
                <c:pt idx="23">
                  <c:v>90528</c:v>
                </c:pt>
                <c:pt idx="24">
                  <c:v>89405</c:v>
                </c:pt>
                <c:pt idx="25">
                  <c:v>89255</c:v>
                </c:pt>
                <c:pt idx="26">
                  <c:v>89981</c:v>
                </c:pt>
                <c:pt idx="27">
                  <c:v>91398</c:v>
                </c:pt>
                <c:pt idx="28">
                  <c:v>92850</c:v>
                </c:pt>
                <c:pt idx="29">
                  <c:v>94742</c:v>
                </c:pt>
                <c:pt idx="30">
                  <c:v>97229</c:v>
                </c:pt>
                <c:pt idx="31">
                  <c:v>100401</c:v>
                </c:pt>
                <c:pt idx="32">
                  <c:v>103457</c:v>
                </c:pt>
                <c:pt idx="33">
                  <c:v>103581</c:v>
                </c:pt>
                <c:pt idx="34">
                  <c:v>102532</c:v>
                </c:pt>
                <c:pt idx="35">
                  <c:v>101678</c:v>
                </c:pt>
                <c:pt idx="36">
                  <c:v>101883</c:v>
                </c:pt>
                <c:pt idx="37">
                  <c:v>100686</c:v>
                </c:pt>
                <c:pt idx="38">
                  <c:v>101280</c:v>
                </c:pt>
                <c:pt idx="39">
                  <c:v>102820</c:v>
                </c:pt>
                <c:pt idx="40">
                  <c:v>103628</c:v>
                </c:pt>
                <c:pt idx="41">
                  <c:v>100614</c:v>
                </c:pt>
                <c:pt idx="42">
                  <c:v>99616</c:v>
                </c:pt>
                <c:pt idx="43">
                  <c:v>98227</c:v>
                </c:pt>
                <c:pt idx="44">
                  <c:v>96678</c:v>
                </c:pt>
                <c:pt idx="45">
                  <c:v>97058</c:v>
                </c:pt>
                <c:pt idx="46">
                  <c:v>100738</c:v>
                </c:pt>
                <c:pt idx="47">
                  <c:v>97296</c:v>
                </c:pt>
                <c:pt idx="48">
                  <c:v>100619</c:v>
                </c:pt>
                <c:pt idx="49">
                  <c:v>105246</c:v>
                </c:pt>
                <c:pt idx="50">
                  <c:v>107459</c:v>
                </c:pt>
                <c:pt idx="51">
                  <c:v>109454</c:v>
                </c:pt>
                <c:pt idx="52">
                  <c:v>109442</c:v>
                </c:pt>
                <c:pt idx="53">
                  <c:v>109590</c:v>
                </c:pt>
                <c:pt idx="54">
                  <c:v>117752</c:v>
                </c:pt>
                <c:pt idx="55">
                  <c:v>115403</c:v>
                </c:pt>
                <c:pt idx="56">
                  <c:v>115462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15-C141-B0EE-157F80C7279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Highest Quintile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Sheet1!$A$2:$A$58</c:f>
              <c:numCache>
                <c:formatCode>@</c:formatCode>
                <c:ptCount val="57"/>
                <c:pt idx="0" formatCode="General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 formatCode="General">
                  <c:v>1971</c:v>
                </c:pt>
                <c:pt idx="5" formatCode="General">
                  <c:v>1972</c:v>
                </c:pt>
                <c:pt idx="6">
                  <c:v>1973</c:v>
                </c:pt>
                <c:pt idx="7" formatCode="General">
                  <c:v>1974</c:v>
                </c:pt>
                <c:pt idx="8" formatCode="General">
                  <c:v>1975</c:v>
                </c:pt>
                <c:pt idx="9" formatCode="General">
                  <c:v>1976</c:v>
                </c:pt>
                <c:pt idx="10">
                  <c:v>1977</c:v>
                </c:pt>
                <c:pt idx="11">
                  <c:v>1978</c:v>
                </c:pt>
                <c:pt idx="12" formatCode="General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 formatCode="General">
                  <c:v>1984</c:v>
                </c:pt>
                <c:pt idx="18" formatCode="General">
                  <c:v>1985</c:v>
                </c:pt>
                <c:pt idx="19">
                  <c:v>1986</c:v>
                </c:pt>
                <c:pt idx="20" formatCode="General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 formatCode="General">
                  <c:v>1992</c:v>
                </c:pt>
                <c:pt idx="26" formatCode="General">
                  <c:v>1993</c:v>
                </c:pt>
                <c:pt idx="27" formatCode="General">
                  <c:v>1994</c:v>
                </c:pt>
                <c:pt idx="28" formatCode="General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 formatCode="General">
                  <c:v>1999</c:v>
                </c:pt>
                <c:pt idx="33" formatCode="General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 formatCode="General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 formatCode="General">
                  <c:v>2009</c:v>
                </c:pt>
                <c:pt idx="43" formatCode="General">
                  <c:v>2010</c:v>
                </c:pt>
                <c:pt idx="44">
                  <c:v>2011</c:v>
                </c:pt>
                <c:pt idx="45">
                  <c:v>2012</c:v>
                </c:pt>
                <c:pt idx="46" formatCode="General">
                  <c:v>2013</c:v>
                </c:pt>
                <c:pt idx="47" formatCode="General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  <c:pt idx="52" formatCode="General">
                  <c:v>2017</c:v>
                </c:pt>
                <c:pt idx="53">
                  <c:v>2018</c:v>
                </c:pt>
                <c:pt idx="54">
                  <c:v>2019</c:v>
                </c:pt>
                <c:pt idx="55" formatCode="General">
                  <c:v>2020</c:v>
                </c:pt>
                <c:pt idx="56">
                  <c:v>2021</c:v>
                </c:pt>
              </c:numCache>
            </c:numRef>
          </c:cat>
          <c:val>
            <c:numRef>
              <c:f>Sheet1!$F$2:$F$58</c:f>
              <c:numCache>
                <c:formatCode>#,##0</c:formatCode>
                <c:ptCount val="57"/>
                <c:pt idx="0">
                  <c:v>126743</c:v>
                </c:pt>
                <c:pt idx="1">
                  <c:v>127404</c:v>
                </c:pt>
                <c:pt idx="2">
                  <c:v>134442</c:v>
                </c:pt>
                <c:pt idx="3">
                  <c:v>135393</c:v>
                </c:pt>
                <c:pt idx="4">
                  <c:v>135090</c:v>
                </c:pt>
                <c:pt idx="5">
                  <c:v>144065</c:v>
                </c:pt>
                <c:pt idx="6">
                  <c:v>147317</c:v>
                </c:pt>
                <c:pt idx="7">
                  <c:v>141729</c:v>
                </c:pt>
                <c:pt idx="8">
                  <c:v>138101</c:v>
                </c:pt>
                <c:pt idx="9">
                  <c:v>141619</c:v>
                </c:pt>
                <c:pt idx="10">
                  <c:v>144896</c:v>
                </c:pt>
                <c:pt idx="11">
                  <c:v>149361</c:v>
                </c:pt>
                <c:pt idx="12">
                  <c:v>151031</c:v>
                </c:pt>
                <c:pt idx="13">
                  <c:v>145965</c:v>
                </c:pt>
                <c:pt idx="14">
                  <c:v>145051</c:v>
                </c:pt>
                <c:pt idx="15">
                  <c:v>148047</c:v>
                </c:pt>
                <c:pt idx="16">
                  <c:v>150000</c:v>
                </c:pt>
                <c:pt idx="17">
                  <c:v>154720</c:v>
                </c:pt>
                <c:pt idx="18">
                  <c:v>159777</c:v>
                </c:pt>
                <c:pt idx="19">
                  <c:v>167720</c:v>
                </c:pt>
                <c:pt idx="20">
                  <c:v>171352</c:v>
                </c:pt>
                <c:pt idx="21">
                  <c:v>173906</c:v>
                </c:pt>
                <c:pt idx="22">
                  <c:v>180944</c:v>
                </c:pt>
                <c:pt idx="23">
                  <c:v>175682</c:v>
                </c:pt>
                <c:pt idx="24">
                  <c:v>171442</c:v>
                </c:pt>
                <c:pt idx="25">
                  <c:v>172944</c:v>
                </c:pt>
                <c:pt idx="26">
                  <c:v>187471</c:v>
                </c:pt>
                <c:pt idx="27">
                  <c:v>192146</c:v>
                </c:pt>
                <c:pt idx="28">
                  <c:v>193764</c:v>
                </c:pt>
                <c:pt idx="29">
                  <c:v>199265</c:v>
                </c:pt>
                <c:pt idx="30">
                  <c:v>207290</c:v>
                </c:pt>
                <c:pt idx="31">
                  <c:v>212460</c:v>
                </c:pt>
                <c:pt idx="32">
                  <c:v>220624</c:v>
                </c:pt>
                <c:pt idx="33">
                  <c:v>224458</c:v>
                </c:pt>
                <c:pt idx="34">
                  <c:v>223922</c:v>
                </c:pt>
                <c:pt idx="35">
                  <c:v>217084</c:v>
                </c:pt>
                <c:pt idx="36">
                  <c:v>217188</c:v>
                </c:pt>
                <c:pt idx="37">
                  <c:v>217743</c:v>
                </c:pt>
                <c:pt idx="38">
                  <c:v>221936</c:v>
                </c:pt>
                <c:pt idx="39">
                  <c:v>226535</c:v>
                </c:pt>
                <c:pt idx="40">
                  <c:v>220028</c:v>
                </c:pt>
                <c:pt idx="41">
                  <c:v>215781</c:v>
                </c:pt>
                <c:pt idx="42">
                  <c:v>216265</c:v>
                </c:pt>
                <c:pt idx="43">
                  <c:v>210946</c:v>
                </c:pt>
                <c:pt idx="44">
                  <c:v>214917</c:v>
                </c:pt>
                <c:pt idx="45">
                  <c:v>215052</c:v>
                </c:pt>
                <c:pt idx="46">
                  <c:v>225248</c:v>
                </c:pt>
                <c:pt idx="47">
                  <c:v>215758</c:v>
                </c:pt>
                <c:pt idx="48">
                  <c:v>222301</c:v>
                </c:pt>
                <c:pt idx="49">
                  <c:v>231425</c:v>
                </c:pt>
                <c:pt idx="50">
                  <c:v>241546</c:v>
                </c:pt>
                <c:pt idx="51">
                  <c:v>245198</c:v>
                </c:pt>
                <c:pt idx="52">
                  <c:v>253127</c:v>
                </c:pt>
                <c:pt idx="53">
                  <c:v>252364</c:v>
                </c:pt>
                <c:pt idx="54">
                  <c:v>269655</c:v>
                </c:pt>
                <c:pt idx="55">
                  <c:v>266326</c:v>
                </c:pt>
                <c:pt idx="56">
                  <c:v>269356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A15-C141-B0EE-157F80C72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0071055"/>
        <c:axId val="1310041519"/>
      </c:lineChart>
      <c:catAx>
        <c:axId val="1310071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041519"/>
        <c:crosses val="autoZero"/>
        <c:auto val="1"/>
        <c:lblAlgn val="ctr"/>
        <c:lblOffset val="100"/>
        <c:tickLblSkip val="5"/>
        <c:noMultiLvlLbl val="0"/>
      </c:catAx>
      <c:valAx>
        <c:axId val="1310041519"/>
        <c:scaling>
          <c:orientation val="minMax"/>
          <c:max val="300000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071055"/>
        <c:crosses val="autoZero"/>
        <c:crossBetween val="between"/>
        <c:majorUnit val="50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290985552728996"/>
          <c:w val="0.97413861310814409"/>
          <c:h val="0.1006499901941599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861918976946E-2"/>
          <c:y val="2.3412871548752202E-2"/>
          <c:w val="0.96248702816548504"/>
          <c:h val="0.76510839943211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Foreign Born_x000d_Citizens</c:v>
                </c:pt>
                <c:pt idx="2">
                  <c:v>Non-Citizens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-30.9</c:v>
                </c:pt>
                <c:pt idx="1">
                  <c:v>3.7</c:v>
                </c:pt>
                <c:pt idx="2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C-5946-96BB-32132D29C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-1908993920"/>
        <c:axId val="-1908991168"/>
      </c:barChart>
      <c:catAx>
        <c:axId val="-1908993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50800"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8991168"/>
        <c:crosses val="autoZero"/>
        <c:auto val="1"/>
        <c:lblAlgn val="ctr"/>
        <c:lblOffset val="100"/>
        <c:noMultiLvlLbl val="0"/>
      </c:catAx>
      <c:valAx>
        <c:axId val="-1908991168"/>
        <c:scaling>
          <c:orientation val="minMax"/>
          <c:max val="12"/>
          <c:min val="-32"/>
        </c:scaling>
        <c:delete val="1"/>
        <c:axPos val="l"/>
        <c:numFmt formatCode="&quot;$&quot;#,##0" sourceLinked="0"/>
        <c:majorTickMark val="out"/>
        <c:minorTickMark val="none"/>
        <c:tickLblPos val="nextTo"/>
        <c:crossAx val="-1908993920"/>
        <c:crossesAt val="1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861918976946E-2"/>
          <c:y val="2.3412871548752202E-2"/>
          <c:w val="0.96248702816548504"/>
          <c:h val="0.83654308034467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Documented Immigrants</c:v>
                </c:pt>
                <c:pt idx="2">
                  <c:v>Undocumented Persons</c:v>
                </c:pt>
              </c:strCache>
            </c:strRef>
          </c:cat>
          <c:val>
            <c:numRef>
              <c:f>Sheet1!$B$2:$B$4</c:f>
              <c:numCache>
                <c:formatCode>"$"#,##0.0</c:formatCode>
                <c:ptCount val="3"/>
                <c:pt idx="0">
                  <c:v>-24.7</c:v>
                </c:pt>
                <c:pt idx="1">
                  <c:v>17</c:v>
                </c:pt>
                <c:pt idx="2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C-5946-96BB-32132D29C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-1908993920"/>
        <c:axId val="-1908991168"/>
      </c:barChart>
      <c:catAx>
        <c:axId val="-19089939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-1908991168"/>
        <c:crosses val="autoZero"/>
        <c:auto val="1"/>
        <c:lblAlgn val="ctr"/>
        <c:lblOffset val="100"/>
        <c:noMultiLvlLbl val="0"/>
      </c:catAx>
      <c:valAx>
        <c:axId val="-1908991168"/>
        <c:scaling>
          <c:orientation val="minMax"/>
          <c:max val="20"/>
          <c:min val="-25"/>
        </c:scaling>
        <c:delete val="1"/>
        <c:axPos val="l"/>
        <c:numFmt formatCode="&quot;$&quot;#,##0" sourceLinked="0"/>
        <c:majorTickMark val="out"/>
        <c:minorTickMark val="none"/>
        <c:tickLblPos val="nextTo"/>
        <c:crossAx val="-1908993920"/>
        <c:crossesAt val="1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  <c:userShapes r:id="rId3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Physicians</c:v>
                </c:pt>
                <c:pt idx="1">
                  <c:v>Clinical Trial
Leaders</c:v>
                </c:pt>
                <c:pt idx="2">
                  <c:v>Academic
Physicians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0.21099999999999999</c:v>
                </c:pt>
                <c:pt idx="1">
                  <c:v>0.185</c:v>
                </c:pt>
                <c:pt idx="2">
                  <c:v>0.183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1E-0A49-BC43-4184A33C8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27"/>
        <c:axId val="1768269680"/>
        <c:axId val="1205780544"/>
      </c:barChart>
      <c:catAx>
        <c:axId val="176826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780544"/>
        <c:crosses val="autoZero"/>
        <c:auto val="1"/>
        <c:lblAlgn val="ctr"/>
        <c:lblOffset val="100"/>
        <c:noMultiLvlLbl val="0"/>
      </c:catAx>
      <c:valAx>
        <c:axId val="1205780544"/>
        <c:scaling>
          <c:orientation val="minMax"/>
          <c:max val="0.22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176826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450405700592"/>
          <c:y val="5.2129477733510898E-2"/>
          <c:w val="0.54192943721335396"/>
          <c:h val="0.903796453333747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6-F74A-8195-E4C27414D1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6-F74A-8195-E4C27414D1C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6-F74A-8195-E4C27414D1C2}"/>
              </c:ext>
            </c:extLst>
          </c:dPt>
          <c:cat>
            <c:strRef>
              <c:f>Sheet1!$A$2:$A$4</c:f>
              <c:strCache>
                <c:ptCount val="3"/>
                <c:pt idx="0">
                  <c:v>Appropriate</c:v>
                </c:pt>
                <c:pt idx="1">
                  <c:v>Inappropriate</c:v>
                </c:pt>
                <c:pt idx="2">
                  <c:v>Uncertain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 formatCode="0.00%">
                  <c:v>0.33900000000000002</c:v>
                </c:pt>
                <c:pt idx="1">
                  <c:v>0.22</c:v>
                </c:pt>
                <c:pt idx="2" formatCode="0.00%">
                  <c:v>0.41299999999999998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46-F74A-8195-E4C27414D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Urgicenter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3D-2246-B86F-F53E2C707B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Family Income
(Mean)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1"/>
                <c:pt idx="0">
                  <c:v>91563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D-2246-B86F-F53E2C707B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Urgicenter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Family Income
(Mean)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1"/>
                <c:pt idx="0">
                  <c:v>66825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3D-2246-B86F-F53E2C707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6310607"/>
        <c:axId val="1554422928"/>
      </c:barChart>
      <c:catAx>
        <c:axId val="6310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4422928"/>
        <c:crosses val="autoZero"/>
        <c:auto val="1"/>
        <c:lblAlgn val="ctr"/>
        <c:lblOffset val="100"/>
        <c:noMultiLvlLbl val="0"/>
      </c:catAx>
      <c:valAx>
        <c:axId val="1554422928"/>
        <c:scaling>
          <c:orientation val="minMax"/>
          <c:max val="92000"/>
          <c:min val="0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6310607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Urgicenter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Private
Insurance</c:v>
                </c:pt>
                <c:pt idx="1">
                  <c:v>Medicaid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</c:v>
                </c:pt>
                <c:pt idx="1">
                  <c:v>0.14000000000000001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37-F648-B627-6D92A7D0FB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Urgicenter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Private
Insurance</c:v>
                </c:pt>
                <c:pt idx="1">
                  <c:v>Medicaid</c:v>
                </c:pt>
                <c:pt idx="2">
                  <c:v>Uninsured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0.15</c:v>
                </c:pt>
                <c:pt idx="1">
                  <c:v>0.21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37-F648-B627-6D92A7D0F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10"/>
        <c:axId val="6310607"/>
        <c:axId val="1554422928"/>
      </c:barChart>
      <c:catAx>
        <c:axId val="6310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4422928"/>
        <c:crosses val="autoZero"/>
        <c:auto val="1"/>
        <c:lblAlgn val="ctr"/>
        <c:lblOffset val="100"/>
        <c:noMultiLvlLbl val="0"/>
      </c:catAx>
      <c:valAx>
        <c:axId val="1554422928"/>
        <c:scaling>
          <c:orientation val="minMax"/>
          <c:max val="0.72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6310607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8338384471286"/>
          <c:y val="4.3899432699251083E-2"/>
          <c:w val="0.84769637333860071"/>
          <c:h val="0.7385025421485809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Managers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Sheet1!$A$2:$A$54</c:f>
              <c:numCache>
                <c:formatCode>0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Sheet1!$B$2:$B$54</c:f>
              <c:numCache>
                <c:formatCode>0.0%</c:formatCode>
                <c:ptCount val="53"/>
                <c:pt idx="0">
                  <c:v>0</c:v>
                </c:pt>
                <c:pt idx="1">
                  <c:v>0.185</c:v>
                </c:pt>
                <c:pt idx="2">
                  <c:v>0.25800000000000001</c:v>
                </c:pt>
                <c:pt idx="3">
                  <c:v>0.46800000000000003</c:v>
                </c:pt>
                <c:pt idx="4">
                  <c:v>0.60699999999999998</c:v>
                </c:pt>
                <c:pt idx="5">
                  <c:v>0.75</c:v>
                </c:pt>
                <c:pt idx="6">
                  <c:v>0.85599999999999998</c:v>
                </c:pt>
                <c:pt idx="7">
                  <c:v>0.96399999999999997</c:v>
                </c:pt>
                <c:pt idx="8">
                  <c:v>1.091</c:v>
                </c:pt>
                <c:pt idx="9">
                  <c:v>1.1859999999999999</c:v>
                </c:pt>
                <c:pt idx="10">
                  <c:v>1.329</c:v>
                </c:pt>
                <c:pt idx="11">
                  <c:v>1.46</c:v>
                </c:pt>
                <c:pt idx="12">
                  <c:v>1.619</c:v>
                </c:pt>
                <c:pt idx="13">
                  <c:v>1.722</c:v>
                </c:pt>
                <c:pt idx="14">
                  <c:v>1.853</c:v>
                </c:pt>
                <c:pt idx="15">
                  <c:v>2.0510000000000002</c:v>
                </c:pt>
                <c:pt idx="16">
                  <c:v>2.4279999999999999</c:v>
                </c:pt>
                <c:pt idx="17">
                  <c:v>3.0310000000000001</c:v>
                </c:pt>
                <c:pt idx="18">
                  <c:v>3.6259999999999999</c:v>
                </c:pt>
                <c:pt idx="19">
                  <c:v>4.2610000000000001</c:v>
                </c:pt>
                <c:pt idx="20">
                  <c:v>4.484</c:v>
                </c:pt>
                <c:pt idx="21">
                  <c:v>4.8609999999999998</c:v>
                </c:pt>
                <c:pt idx="22">
                  <c:v>6.6980000000000004</c:v>
                </c:pt>
                <c:pt idx="23">
                  <c:v>9.5670000000000002</c:v>
                </c:pt>
                <c:pt idx="24">
                  <c:v>13.897</c:v>
                </c:pt>
                <c:pt idx="25">
                  <c:v>16.904</c:v>
                </c:pt>
                <c:pt idx="26">
                  <c:v>19.64</c:v>
                </c:pt>
                <c:pt idx="27">
                  <c:v>20.542000000000002</c:v>
                </c:pt>
                <c:pt idx="28">
                  <c:v>21.29</c:v>
                </c:pt>
                <c:pt idx="29">
                  <c:v>21.32</c:v>
                </c:pt>
                <c:pt idx="30">
                  <c:v>21.85</c:v>
                </c:pt>
                <c:pt idx="31">
                  <c:v>22.501999999999999</c:v>
                </c:pt>
                <c:pt idx="32">
                  <c:v>23.795000000000002</c:v>
                </c:pt>
                <c:pt idx="33">
                  <c:v>25.53</c:v>
                </c:pt>
                <c:pt idx="34">
                  <c:v>26.324000000000002</c:v>
                </c:pt>
                <c:pt idx="35">
                  <c:v>25.844000000000001</c:v>
                </c:pt>
                <c:pt idx="36">
                  <c:v>25.372</c:v>
                </c:pt>
                <c:pt idx="37">
                  <c:v>26.103999999999999</c:v>
                </c:pt>
                <c:pt idx="38">
                  <c:v>28.058</c:v>
                </c:pt>
                <c:pt idx="39">
                  <c:v>29.457999999999998</c:v>
                </c:pt>
                <c:pt idx="40">
                  <c:v>30.613</c:v>
                </c:pt>
                <c:pt idx="41">
                  <c:v>29.274000000000001</c:v>
                </c:pt>
                <c:pt idx="42">
                  <c:v>29.635999999999999</c:v>
                </c:pt>
                <c:pt idx="43">
                  <c:v>29.614000000000001</c:v>
                </c:pt>
                <c:pt idx="44">
                  <c:v>30.335000000000001</c:v>
                </c:pt>
                <c:pt idx="45">
                  <c:v>30.547000000000001</c:v>
                </c:pt>
                <c:pt idx="46">
                  <c:v>31.382999999999999</c:v>
                </c:pt>
                <c:pt idx="47">
                  <c:v>34.311999999999998</c:v>
                </c:pt>
                <c:pt idx="48">
                  <c:v>35.133000000000003</c:v>
                </c:pt>
                <c:pt idx="49">
                  <c:v>36.125</c:v>
                </c:pt>
                <c:pt idx="50">
                  <c:v>36.125</c:v>
                </c:pt>
                <c:pt idx="51">
                  <c:v>39</c:v>
                </c:pt>
                <c:pt idx="52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E-1448-8B47-61B09D601A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Physicians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Sheet1!$A$2:$A$54</c:f>
              <c:numCache>
                <c:formatCode>0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Sheet1!$C$2:$C$54</c:f>
              <c:numCache>
                <c:formatCode>0.000000%</c:formatCode>
                <c:ptCount val="53"/>
                <c:pt idx="0">
                  <c:v>1.8575850000000001E-2</c:v>
                </c:pt>
                <c:pt idx="1">
                  <c:v>4.3343649999999997E-2</c:v>
                </c:pt>
                <c:pt idx="2">
                  <c:v>7.7399380000000004E-2</c:v>
                </c:pt>
                <c:pt idx="3">
                  <c:v>0.1052632</c:v>
                </c:pt>
                <c:pt idx="4">
                  <c:v>0.15479879999999999</c:v>
                </c:pt>
                <c:pt idx="5">
                  <c:v>0.20123840000000001</c:v>
                </c:pt>
                <c:pt idx="6">
                  <c:v>0.250774</c:v>
                </c:pt>
                <c:pt idx="7">
                  <c:v>0.26625389999999999</c:v>
                </c:pt>
                <c:pt idx="8">
                  <c:v>0.32507740000000002</c:v>
                </c:pt>
                <c:pt idx="9">
                  <c:v>0.37461299999999997</c:v>
                </c:pt>
                <c:pt idx="10">
                  <c:v>0.42724459999999997</c:v>
                </c:pt>
                <c:pt idx="11">
                  <c:v>0.45510840000000002</c:v>
                </c:pt>
                <c:pt idx="12">
                  <c:v>0.50773990000000002</c:v>
                </c:pt>
                <c:pt idx="13">
                  <c:v>0.56037150000000002</c:v>
                </c:pt>
                <c:pt idx="14">
                  <c:v>0.61300310000000002</c:v>
                </c:pt>
                <c:pt idx="15">
                  <c:v>0.66563470000000002</c:v>
                </c:pt>
                <c:pt idx="16">
                  <c:v>0.69659439999999995</c:v>
                </c:pt>
                <c:pt idx="17">
                  <c:v>0.74303410000000003</c:v>
                </c:pt>
                <c:pt idx="18">
                  <c:v>0.75541800000000003</c:v>
                </c:pt>
                <c:pt idx="19">
                  <c:v>0.78637769999999996</c:v>
                </c:pt>
                <c:pt idx="20">
                  <c:v>0.82662539999999995</c:v>
                </c:pt>
                <c:pt idx="21">
                  <c:v>0.86377709999999996</c:v>
                </c:pt>
                <c:pt idx="22">
                  <c:v>0.86687309999999995</c:v>
                </c:pt>
                <c:pt idx="23">
                  <c:v>0.97523219999999999</c:v>
                </c:pt>
                <c:pt idx="24">
                  <c:v>1.0247679999999999</c:v>
                </c:pt>
                <c:pt idx="25">
                  <c:v>1.1455109999999999</c:v>
                </c:pt>
                <c:pt idx="26">
                  <c:v>1.1888540000000001</c:v>
                </c:pt>
                <c:pt idx="27">
                  <c:v>1.2414860000000001</c:v>
                </c:pt>
                <c:pt idx="28">
                  <c:v>1.2910219999999999</c:v>
                </c:pt>
                <c:pt idx="29">
                  <c:v>1.2291019999999999</c:v>
                </c:pt>
                <c:pt idx="30">
                  <c:v>1.2260059999999999</c:v>
                </c:pt>
                <c:pt idx="31">
                  <c:v>1.3560369999999999</c:v>
                </c:pt>
                <c:pt idx="32">
                  <c:v>1.402477</c:v>
                </c:pt>
                <c:pt idx="33">
                  <c:v>1.4383900000000001</c:v>
                </c:pt>
                <c:pt idx="34">
                  <c:v>1.491951</c:v>
                </c:pt>
                <c:pt idx="35">
                  <c:v>1.56965</c:v>
                </c:pt>
                <c:pt idx="36">
                  <c:v>1.6337459999999999</c:v>
                </c:pt>
                <c:pt idx="37">
                  <c:v>1.647988</c:v>
                </c:pt>
                <c:pt idx="38">
                  <c:v>1.5959749999999999</c:v>
                </c:pt>
                <c:pt idx="39">
                  <c:v>1.616099</c:v>
                </c:pt>
                <c:pt idx="40">
                  <c:v>1.4399379999999999</c:v>
                </c:pt>
                <c:pt idx="41">
                  <c:v>1.5269349999999999</c:v>
                </c:pt>
                <c:pt idx="42">
                  <c:v>1.6736839999999999</c:v>
                </c:pt>
                <c:pt idx="43">
                  <c:v>1.82291</c:v>
                </c:pt>
                <c:pt idx="44">
                  <c:v>1.9142410000000001</c:v>
                </c:pt>
                <c:pt idx="45">
                  <c:v>1.7634669999999999</c:v>
                </c:pt>
                <c:pt idx="46">
                  <c:v>2.2483499999999998</c:v>
                </c:pt>
                <c:pt idx="47">
                  <c:v>2.3325360000000002</c:v>
                </c:pt>
                <c:pt idx="48">
                  <c:v>2.2485729999999999</c:v>
                </c:pt>
                <c:pt idx="49">
                  <c:v>2.4568699999999999</c:v>
                </c:pt>
                <c:pt idx="50">
                  <c:v>2.4568699999999999</c:v>
                </c:pt>
                <c:pt idx="51">
                  <c:v>2.4568699999999999</c:v>
                </c:pt>
                <c:pt idx="52">
                  <c:v>2.4568699999999999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DE-1448-8B47-61B09D601A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08888032"/>
        <c:axId val="-1908885280"/>
      </c:areaChart>
      <c:catAx>
        <c:axId val="-190888803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8885280"/>
        <c:crosses val="autoZero"/>
        <c:auto val="1"/>
        <c:lblAlgn val="ctr"/>
        <c:lblOffset val="100"/>
        <c:tickLblSkip val="5"/>
        <c:noMultiLvlLbl val="0"/>
      </c:catAx>
      <c:valAx>
        <c:axId val="-1908885280"/>
        <c:scaling>
          <c:orientation val="minMax"/>
          <c:max val="44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8888032"/>
        <c:crossesAt val="1"/>
        <c:crossBetween val="midCat"/>
        <c:majorUnit val="1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588707362605997"/>
          <c:y val="0.8914158710051745"/>
          <c:w val="0.48225852747880099"/>
          <c:h val="0.10858412899482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70655088344102"/>
          <c:y val="3.4067040725278601E-2"/>
          <c:w val="0.530415684748198"/>
          <c:h val="0.869830371040959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A2-4B4D-8C4B-A4468B39E1B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A2-4B4D-8C4B-A4468B39E1BF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A2-4B4D-8C4B-A4468B39E1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A2-4B4D-8C4B-A4468B39E1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A2-4B4D-8C4B-A4468B39E1BF}"/>
              </c:ext>
            </c:extLst>
          </c:dPt>
          <c:dLbls>
            <c:dLbl>
              <c:idx val="0"/>
              <c:layout>
                <c:manualLayout>
                  <c:x val="-2.2526992725653401E-2"/>
                  <c:y val="0.110311439679747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69452063431202"/>
                      <c:h val="0.30505148855828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1A2-4B4D-8C4B-A4468B39E1BF}"/>
                </c:ext>
              </c:extLst>
            </c:dLbl>
            <c:dLbl>
              <c:idx val="1"/>
              <c:layout>
                <c:manualLayout>
                  <c:x val="2.4819432081690299E-2"/>
                  <c:y val="1.169551246199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A2-4B4D-8C4B-A4468B39E1BF}"/>
                </c:ext>
              </c:extLst>
            </c:dLbl>
            <c:dLbl>
              <c:idx val="2"/>
              <c:layout>
                <c:manualLayout>
                  <c:x val="-0.129115059580339"/>
                  <c:y val="-0.20091469305158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A2-4B4D-8C4B-A4468B39E1BF}"/>
                </c:ext>
              </c:extLst>
            </c:dLbl>
            <c:dLbl>
              <c:idx val="3"/>
              <c:layout>
                <c:manualLayout>
                  <c:x val="0.144091746721877"/>
                  <c:y val="-0.1725349725609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A2-4B4D-8C4B-A4468B39E1BF}"/>
                </c:ext>
              </c:extLst>
            </c:dLbl>
            <c:dLbl>
              <c:idx val="4"/>
              <c:layout>
                <c:manualLayout>
                  <c:x val="-3.5257285392379302E-2"/>
                  <c:y val="2.543073788968089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A2-4B4D-8C4B-A4468B39E1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EHR /Desk Work</c:v>
                </c:pt>
                <c:pt idx="1">
                  <c:v>With Staff</c:v>
                </c:pt>
                <c:pt idx="2">
                  <c:v>With Patients</c:v>
                </c:pt>
                <c:pt idx="3">
                  <c:v>Other Tasks</c:v>
                </c:pt>
                <c:pt idx="4">
                  <c:v>Other 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0.06</c:v>
                </c:pt>
                <c:pt idx="2">
                  <c:v>0.26</c:v>
                </c:pt>
                <c:pt idx="3">
                  <c:v>0.19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A2-4B4D-8C4B-A4468B39E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C14-F149-834D-E93FDE79BCD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C14-F149-834D-E93FDE79BCD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C14-F149-834D-E93FDE79BCD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C14-F149-834D-E93FDE79BCD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C14-F149-834D-E93FDE79BCD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C14-F149-834D-E93FDE79BCD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14-F149-834D-E93FDE79BCD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C14-F149-834D-E93FDE79BCD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14-F149-834D-E93FDE79BCD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C14-F149-834D-E93FDE79BCD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14-F149-834D-E93FDE79BCDB}"/>
              </c:ext>
            </c:extLst>
          </c:dPt>
          <c:cat>
            <c:numRef>
              <c:f>Sheet1!$A$2:$A$67</c:f>
              <c:numCache>
                <c:formatCode>General</c:formatCode>
                <c:ptCount val="6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  <c:pt idx="26">
                  <c:v>3100</c:v>
                </c:pt>
                <c:pt idx="27">
                  <c:v>3200</c:v>
                </c:pt>
                <c:pt idx="28">
                  <c:v>3300</c:v>
                </c:pt>
                <c:pt idx="29">
                  <c:v>3400</c:v>
                </c:pt>
                <c:pt idx="30">
                  <c:v>3500</c:v>
                </c:pt>
                <c:pt idx="31">
                  <c:v>3600</c:v>
                </c:pt>
                <c:pt idx="32">
                  <c:v>3700</c:v>
                </c:pt>
                <c:pt idx="33">
                  <c:v>3800</c:v>
                </c:pt>
                <c:pt idx="34">
                  <c:v>3900</c:v>
                </c:pt>
                <c:pt idx="35">
                  <c:v>4000</c:v>
                </c:pt>
                <c:pt idx="36">
                  <c:v>4100</c:v>
                </c:pt>
                <c:pt idx="37">
                  <c:v>4200</c:v>
                </c:pt>
                <c:pt idx="38">
                  <c:v>4300</c:v>
                </c:pt>
                <c:pt idx="39">
                  <c:v>4400</c:v>
                </c:pt>
                <c:pt idx="40">
                  <c:v>4500</c:v>
                </c:pt>
                <c:pt idx="41">
                  <c:v>4600</c:v>
                </c:pt>
                <c:pt idx="42">
                  <c:v>4700</c:v>
                </c:pt>
                <c:pt idx="43">
                  <c:v>4800</c:v>
                </c:pt>
                <c:pt idx="44">
                  <c:v>4900</c:v>
                </c:pt>
                <c:pt idx="45">
                  <c:v>5000</c:v>
                </c:pt>
                <c:pt idx="46">
                  <c:v>5100</c:v>
                </c:pt>
                <c:pt idx="47">
                  <c:v>5200</c:v>
                </c:pt>
                <c:pt idx="48">
                  <c:v>5300</c:v>
                </c:pt>
                <c:pt idx="49">
                  <c:v>5400</c:v>
                </c:pt>
                <c:pt idx="50">
                  <c:v>5500</c:v>
                </c:pt>
                <c:pt idx="51">
                  <c:v>5600</c:v>
                </c:pt>
                <c:pt idx="52">
                  <c:v>5700</c:v>
                </c:pt>
                <c:pt idx="53">
                  <c:v>5800</c:v>
                </c:pt>
                <c:pt idx="54">
                  <c:v>5900</c:v>
                </c:pt>
                <c:pt idx="55">
                  <c:v>6000</c:v>
                </c:pt>
                <c:pt idx="56">
                  <c:v>6100</c:v>
                </c:pt>
                <c:pt idx="57">
                  <c:v>6200</c:v>
                </c:pt>
                <c:pt idx="58">
                  <c:v>6300</c:v>
                </c:pt>
                <c:pt idx="59">
                  <c:v>6400</c:v>
                </c:pt>
                <c:pt idx="60">
                  <c:v>6500</c:v>
                </c:pt>
                <c:pt idx="61">
                  <c:v>6600</c:v>
                </c:pt>
                <c:pt idx="62">
                  <c:v>6700</c:v>
                </c:pt>
                <c:pt idx="63">
                  <c:v>6800</c:v>
                </c:pt>
                <c:pt idx="64">
                  <c:v>6900</c:v>
                </c:pt>
                <c:pt idx="65">
                  <c:v>7000</c:v>
                </c:pt>
              </c:numCache>
            </c:numRef>
          </c:cat>
          <c:val>
            <c:numRef>
              <c:f>Sheet1!$B$2:$B$67</c:f>
              <c:numCache>
                <c:formatCode>General</c:formatCode>
                <c:ptCount val="6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3</c:v>
                </c:pt>
                <c:pt idx="19">
                  <c:v>0</c:v>
                </c:pt>
                <c:pt idx="20">
                  <c:v>5</c:v>
                </c:pt>
                <c:pt idx="21">
                  <c:v>5</c:v>
                </c:pt>
                <c:pt idx="22">
                  <c:v>6</c:v>
                </c:pt>
                <c:pt idx="23">
                  <c:v>6</c:v>
                </c:pt>
                <c:pt idx="24">
                  <c:v>5</c:v>
                </c:pt>
                <c:pt idx="25">
                  <c:v>1</c:v>
                </c:pt>
                <c:pt idx="26">
                  <c:v>8</c:v>
                </c:pt>
                <c:pt idx="27">
                  <c:v>7</c:v>
                </c:pt>
                <c:pt idx="28">
                  <c:v>6</c:v>
                </c:pt>
                <c:pt idx="29">
                  <c:v>4</c:v>
                </c:pt>
                <c:pt idx="30">
                  <c:v>6</c:v>
                </c:pt>
                <c:pt idx="31">
                  <c:v>9</c:v>
                </c:pt>
                <c:pt idx="32">
                  <c:v>10</c:v>
                </c:pt>
                <c:pt idx="33">
                  <c:v>16</c:v>
                </c:pt>
                <c:pt idx="34">
                  <c:v>8</c:v>
                </c:pt>
                <c:pt idx="35">
                  <c:v>9</c:v>
                </c:pt>
                <c:pt idx="36">
                  <c:v>16</c:v>
                </c:pt>
                <c:pt idx="37">
                  <c:v>10</c:v>
                </c:pt>
                <c:pt idx="38">
                  <c:v>15</c:v>
                </c:pt>
                <c:pt idx="39">
                  <c:v>11</c:v>
                </c:pt>
                <c:pt idx="40">
                  <c:v>12</c:v>
                </c:pt>
                <c:pt idx="41">
                  <c:v>9</c:v>
                </c:pt>
                <c:pt idx="42">
                  <c:v>10</c:v>
                </c:pt>
                <c:pt idx="43">
                  <c:v>10</c:v>
                </c:pt>
                <c:pt idx="44">
                  <c:v>3</c:v>
                </c:pt>
                <c:pt idx="45">
                  <c:v>4</c:v>
                </c:pt>
                <c:pt idx="46">
                  <c:v>3</c:v>
                </c:pt>
                <c:pt idx="47">
                  <c:v>3</c:v>
                </c:pt>
                <c:pt idx="48">
                  <c:v>6</c:v>
                </c:pt>
                <c:pt idx="49">
                  <c:v>5</c:v>
                </c:pt>
                <c:pt idx="50">
                  <c:v>4</c:v>
                </c:pt>
                <c:pt idx="51">
                  <c:v>2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1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1</c:v>
                </c:pt>
                <c:pt idx="61">
                  <c:v>0</c:v>
                </c:pt>
                <c:pt idx="62">
                  <c:v>1</c:v>
                </c:pt>
                <c:pt idx="63">
                  <c:v>2</c:v>
                </c:pt>
                <c:pt idx="64">
                  <c:v>0</c:v>
                </c:pt>
                <c:pt idx="6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4-F149-834D-E93FDE79B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320733391"/>
        <c:axId val="1203211999"/>
      </c:barChart>
      <c:catAx>
        <c:axId val="1320733391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211999"/>
        <c:crosses val="autoZero"/>
        <c:auto val="1"/>
        <c:lblAlgn val="ctr"/>
        <c:lblOffset val="0"/>
        <c:tickLblSkip val="10"/>
        <c:tickMarkSkip val="5"/>
        <c:noMultiLvlLbl val="0"/>
      </c:catAx>
      <c:valAx>
        <c:axId val="1203211999"/>
        <c:scaling>
          <c:orientation val="minMax"/>
          <c:max val="1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733391"/>
        <c:crossesAt val="1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Free-Stand. Lab/Image</c:v>
                </c:pt>
                <c:pt idx="1">
                  <c:v>Dialysis</c:v>
                </c:pt>
                <c:pt idx="2">
                  <c:v>Surg/Urgent Care Ctrs.</c:v>
                </c:pt>
                <c:pt idx="3">
                  <c:v>Skilled Nursing Fac.</c:v>
                </c:pt>
                <c:pt idx="4">
                  <c:v>Home Care</c:v>
                </c:pt>
                <c:pt idx="5">
                  <c:v>Hospice**</c:v>
                </c:pt>
                <c:pt idx="6">
                  <c:v>Inpt. Psychi/Substance*</c:v>
                </c:pt>
                <c:pt idx="7">
                  <c:v>Specialty Hospitals*</c:v>
                </c:pt>
                <c:pt idx="8">
                  <c:v>General Hospitals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1</c:v>
                </c:pt>
                <c:pt idx="1">
                  <c:v>0.93</c:v>
                </c:pt>
                <c:pt idx="2">
                  <c:v>0.86</c:v>
                </c:pt>
                <c:pt idx="3">
                  <c:v>0.82</c:v>
                </c:pt>
                <c:pt idx="4">
                  <c:v>0.78</c:v>
                </c:pt>
                <c:pt idx="5">
                  <c:v>0.73</c:v>
                </c:pt>
                <c:pt idx="6">
                  <c:v>0.6</c:v>
                </c:pt>
                <c:pt idx="7">
                  <c:v>0.45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6-A74A-89D1-1A3A679FC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-1909824400"/>
        <c:axId val="-1909821648"/>
      </c:barChart>
      <c:catAx>
        <c:axId val="-1909824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821648"/>
        <c:crosses val="autoZero"/>
        <c:auto val="1"/>
        <c:lblAlgn val="ctr"/>
        <c:lblOffset val="100"/>
        <c:noMultiLvlLbl val="0"/>
      </c:catAx>
      <c:valAx>
        <c:axId val="-1909821648"/>
        <c:scaling>
          <c:orientation val="minMax"/>
          <c:max val="1"/>
        </c:scaling>
        <c:delete val="1"/>
        <c:axPos val="b"/>
        <c:numFmt formatCode="0%" sourceLinked="0"/>
        <c:majorTickMark val="none"/>
        <c:minorTickMark val="none"/>
        <c:tickLblPos val="nextTo"/>
        <c:crossAx val="-190982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35421400254566"/>
          <c:y val="5.208928882149693E-2"/>
          <c:w val="0.84790840758152108"/>
          <c:h val="0.74206595810413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1950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Poorest
10%</c:v>
                </c:pt>
                <c:pt idx="1">
                  <c:v>50-60
Percentile</c:v>
                </c:pt>
                <c:pt idx="2">
                  <c:v>90-95
Percentile</c:v>
                </c:pt>
                <c:pt idx="3">
                  <c:v>99.99 -
99.999</c:v>
                </c:pt>
                <c:pt idx="4">
                  <c:v>Richest
400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</c:v>
                </c:pt>
                <c:pt idx="1">
                  <c:v>0.2</c:v>
                </c:pt>
                <c:pt idx="2">
                  <c:v>0.23</c:v>
                </c:pt>
                <c:pt idx="3">
                  <c:v>0.68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09-FB4D-9C20-8510A4E607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Poorest
10%</c:v>
                </c:pt>
                <c:pt idx="1">
                  <c:v>50-60
Percentile</c:v>
                </c:pt>
                <c:pt idx="2">
                  <c:v>90-95
Percentile</c:v>
                </c:pt>
                <c:pt idx="3">
                  <c:v>99.99 -
99.999</c:v>
                </c:pt>
                <c:pt idx="4">
                  <c:v>Richest
400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0.26</c:v>
                </c:pt>
                <c:pt idx="1">
                  <c:v>0.25</c:v>
                </c:pt>
                <c:pt idx="2">
                  <c:v>0.28999999999999998</c:v>
                </c:pt>
                <c:pt idx="3">
                  <c:v>0.3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09-FB4D-9C20-8510A4E60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11"/>
        <c:axId val="289385167"/>
        <c:axId val="573832671"/>
      </c:barChart>
      <c:catAx>
        <c:axId val="28938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832671"/>
        <c:crosses val="autoZero"/>
        <c:auto val="1"/>
        <c:lblAlgn val="ctr"/>
        <c:lblOffset val="100"/>
        <c:noMultiLvlLbl val="0"/>
      </c:catAx>
      <c:valAx>
        <c:axId val="573832671"/>
        <c:scaling>
          <c:orientation val="minMax"/>
          <c:max val="0.7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89385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579434923575729E-3"/>
          <c:y val="0.50284569817387303"/>
          <c:w val="8.1758013516027045E-2"/>
          <c:h val="0.18114711643189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Investor Owned</c:v>
                </c:pt>
                <c:pt idx="1">
                  <c:v>Non-Profit</c:v>
                </c:pt>
                <c:pt idx="2">
                  <c:v>Public</c:v>
                </c:pt>
                <c:pt idx="3">
                  <c:v>Canada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0.29299999999999998</c:v>
                </c:pt>
                <c:pt idx="1">
                  <c:v>0.25900000000000001</c:v>
                </c:pt>
                <c:pt idx="2">
                  <c:v>0.245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C-DB42-AEE2-EC502B508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8857312"/>
        <c:axId val="-1908854832"/>
      </c:barChart>
      <c:catAx>
        <c:axId val="-1908857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8854832"/>
        <c:crosses val="autoZero"/>
        <c:auto val="1"/>
        <c:lblAlgn val="ctr"/>
        <c:lblOffset val="100"/>
        <c:noMultiLvlLbl val="0"/>
      </c:catAx>
      <c:valAx>
        <c:axId val="-1908854832"/>
        <c:scaling>
          <c:orientation val="minMax"/>
          <c:max val="0.29499999999999998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-1908857312"/>
        <c:crosses val="autoZero"/>
        <c:crossBetween val="between"/>
        <c:majorUnit val="0.05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For-
Profit</c:v>
                </c:pt>
                <c:pt idx="1">
                  <c:v>Larger
System</c:v>
                </c:pt>
                <c:pt idx="2">
                  <c:v>Major
Teaching</c:v>
                </c:pt>
                <c:pt idx="3">
                  <c:v>Primary
Care*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0.56000000000000005</c:v>
                </c:pt>
                <c:pt idx="1">
                  <c:v>0.44</c:v>
                </c:pt>
                <c:pt idx="2">
                  <c:v>-0.45</c:v>
                </c:pt>
                <c:pt idx="3">
                  <c:v>-0.59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C-DB42-AEE2-EC502B508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8857312"/>
        <c:axId val="-1908854832"/>
      </c:barChart>
      <c:catAx>
        <c:axId val="-1908857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high"/>
        <c:spPr>
          <a:ln w="63500">
            <a:solidFill>
              <a:schemeClr val="bg1"/>
            </a:solidFill>
          </a:ln>
        </c:spPr>
        <c:crossAx val="-1908854832"/>
        <c:crosses val="autoZero"/>
        <c:auto val="1"/>
        <c:lblAlgn val="ctr"/>
        <c:lblOffset val="0"/>
        <c:noMultiLvlLbl val="0"/>
      </c:catAx>
      <c:valAx>
        <c:axId val="-1908854832"/>
        <c:scaling>
          <c:orientation val="minMax"/>
          <c:max val="0.6"/>
          <c:min val="-0.6"/>
        </c:scaling>
        <c:delete val="1"/>
        <c:axPos val="l"/>
        <c:numFmt formatCode="0%" sourceLinked="0"/>
        <c:majorTickMark val="out"/>
        <c:minorTickMark val="none"/>
        <c:tickLblPos val="nextTo"/>
        <c:crossAx val="-190885731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Investor-
Owned</c:v>
                </c:pt>
                <c:pt idx="1">
                  <c:v>Non-Profit</c:v>
                </c:pt>
                <c:pt idx="2">
                  <c:v>State/Local
Government</c:v>
                </c:pt>
                <c:pt idx="3">
                  <c:v>Federal
(Non-VA)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0.747</c:v>
                </c:pt>
                <c:pt idx="1">
                  <c:v>0.65500000000000003</c:v>
                </c:pt>
                <c:pt idx="2">
                  <c:v>0.61399999999999999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C-DB42-AEE2-EC502B508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8857312"/>
        <c:axId val="-1908854832"/>
      </c:barChart>
      <c:catAx>
        <c:axId val="-1908857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63500">
            <a:solidFill>
              <a:schemeClr val="bg1"/>
            </a:solidFill>
          </a:ln>
        </c:spPr>
        <c:crossAx val="-1908854832"/>
        <c:crosses val="autoZero"/>
        <c:auto val="1"/>
        <c:lblAlgn val="ctr"/>
        <c:lblOffset val="0"/>
        <c:noMultiLvlLbl val="0"/>
      </c:catAx>
      <c:valAx>
        <c:axId val="-1908854832"/>
        <c:scaling>
          <c:orientation val="minMax"/>
          <c:max val="0.75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-1908857312"/>
        <c:crosses val="autoZero"/>
        <c:crossBetween val="between"/>
        <c:majorUnit val="0.2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38165019761807E-2"/>
          <c:y val="3.2292626208806387E-2"/>
          <c:w val="0.95582601208778362"/>
          <c:h val="0.6848516111359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Government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HIV
Service</c:v>
                </c:pt>
                <c:pt idx="1">
                  <c:v>SUD Care
(Outpt)</c:v>
                </c:pt>
                <c:pt idx="2">
                  <c:v>Psychiatry
(Outpt)</c:v>
                </c:pt>
                <c:pt idx="3">
                  <c:v>Hospice</c:v>
                </c:pt>
                <c:pt idx="4">
                  <c:v>Palliative
Care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</c:v>
                </c:pt>
                <c:pt idx="1">
                  <c:v>0.24</c:v>
                </c:pt>
                <c:pt idx="2">
                  <c:v>0.46</c:v>
                </c:pt>
                <c:pt idx="3">
                  <c:v>0.23</c:v>
                </c:pt>
                <c:pt idx="4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C-DB42-AEE2-EC502B5084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HIV
Service</c:v>
                </c:pt>
                <c:pt idx="1">
                  <c:v>SUD Care
(Outpt)</c:v>
                </c:pt>
                <c:pt idx="2">
                  <c:v>Psychiatry
(Outpt)</c:v>
                </c:pt>
                <c:pt idx="3">
                  <c:v>Hospice</c:v>
                </c:pt>
                <c:pt idx="4">
                  <c:v>Palliative
Care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0.44</c:v>
                </c:pt>
                <c:pt idx="1">
                  <c:v>0.23</c:v>
                </c:pt>
                <c:pt idx="2">
                  <c:v>0.38</c:v>
                </c:pt>
                <c:pt idx="3">
                  <c:v>0.31</c:v>
                </c:pt>
                <c:pt idx="4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F-D146-B943-83A298CEFE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12082872719318E-2"/>
                      <c:h val="5.80764455598216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F2-194D-8959-93D1513A44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HIV
Service</c:v>
                </c:pt>
                <c:pt idx="1">
                  <c:v>SUD Care
(Outpt)</c:v>
                </c:pt>
                <c:pt idx="2">
                  <c:v>Psychiatry
(Outpt)</c:v>
                </c:pt>
                <c:pt idx="3">
                  <c:v>Hospice</c:v>
                </c:pt>
                <c:pt idx="4">
                  <c:v>Palliative
Care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0.15</c:v>
                </c:pt>
                <c:pt idx="1">
                  <c:v>0.06</c:v>
                </c:pt>
                <c:pt idx="2">
                  <c:v>0.16</c:v>
                </c:pt>
                <c:pt idx="3">
                  <c:v>0.09</c:v>
                </c:pt>
                <c:pt idx="4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F-D146-B943-83A298CEF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7"/>
        <c:axId val="-1908857312"/>
        <c:axId val="-1908854832"/>
      </c:barChart>
      <c:catAx>
        <c:axId val="-1908857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63500">
            <a:solidFill>
              <a:schemeClr val="bg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-1908854832"/>
        <c:crosses val="autoZero"/>
        <c:auto val="1"/>
        <c:lblAlgn val="ctr"/>
        <c:lblOffset val="0"/>
        <c:noMultiLvlLbl val="0"/>
      </c:catAx>
      <c:valAx>
        <c:axId val="-1908854832"/>
        <c:scaling>
          <c:orientation val="minMax"/>
          <c:max val="0.69499999999999995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-1908857312"/>
        <c:crosses val="autoZero"/>
        <c:crossBetween val="between"/>
        <c:majorUnit val="0.2"/>
      </c:val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5755858645758"/>
          <c:y val="0.12366805341608923"/>
          <c:w val="0.76015145724890754"/>
          <c:h val="0.70781614740304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Pneumonia</c:v>
                </c:pt>
                <c:pt idx="2">
                  <c:v>CABG</c:v>
                </c:pt>
                <c:pt idx="3">
                  <c:v>COPD</c:v>
                </c:pt>
                <c:pt idx="4">
                  <c:v>Joint
Replace</c:v>
                </c:pt>
                <c:pt idx="5">
                  <c:v>CHF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0.999</c:v>
                </c:pt>
                <c:pt idx="2">
                  <c:v>0.998</c:v>
                </c:pt>
                <c:pt idx="3">
                  <c:v>1.0009999999999999</c:v>
                </c:pt>
                <c:pt idx="4">
                  <c:v>1.0009999999999999</c:v>
                </c:pt>
                <c:pt idx="5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6-D64F-833A-FB666E3CA7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Pneumonia</c:v>
                </c:pt>
                <c:pt idx="2">
                  <c:v>CABG</c:v>
                </c:pt>
                <c:pt idx="3">
                  <c:v>COPD</c:v>
                </c:pt>
                <c:pt idx="4">
                  <c:v>Joint
Replace</c:v>
                </c:pt>
                <c:pt idx="5">
                  <c:v>CHF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0.997</c:v>
                </c:pt>
                <c:pt idx="1">
                  <c:v>1</c:v>
                </c:pt>
                <c:pt idx="2">
                  <c:v>1.006</c:v>
                </c:pt>
                <c:pt idx="3">
                  <c:v>0.995</c:v>
                </c:pt>
                <c:pt idx="4">
                  <c:v>1.012</c:v>
                </c:pt>
                <c:pt idx="5">
                  <c:v>1.0009999999999999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16-D64F-833A-FB666E3CA7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Pneumonia</c:v>
                </c:pt>
                <c:pt idx="2">
                  <c:v>CABG</c:v>
                </c:pt>
                <c:pt idx="3">
                  <c:v>COPD</c:v>
                </c:pt>
                <c:pt idx="4">
                  <c:v>Joint
Replace</c:v>
                </c:pt>
                <c:pt idx="5">
                  <c:v>CHF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1.014</c:v>
                </c:pt>
                <c:pt idx="1">
                  <c:v>1.014</c:v>
                </c:pt>
                <c:pt idx="2">
                  <c:v>1.012</c:v>
                </c:pt>
                <c:pt idx="3">
                  <c:v>1.0069999999999999</c:v>
                </c:pt>
                <c:pt idx="4">
                  <c:v>1.0189999999999999</c:v>
                </c:pt>
                <c:pt idx="5">
                  <c:v>1.018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16-D64F-833A-FB666E3CA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13"/>
        <c:axId val="188646832"/>
        <c:axId val="240700544"/>
      </c:barChart>
      <c:catAx>
        <c:axId val="18864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00544"/>
        <c:crosses val="autoZero"/>
        <c:auto val="1"/>
        <c:lblAlgn val="ctr"/>
        <c:lblOffset val="100"/>
        <c:noMultiLvlLbl val="0"/>
      </c:catAx>
      <c:valAx>
        <c:axId val="240700544"/>
        <c:scaling>
          <c:orientation val="minMax"/>
          <c:max val="1.02"/>
          <c:min val="0.9849999999999999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46832"/>
        <c:crosses val="autoZero"/>
        <c:crossBetween val="between"/>
        <c:majorUnit val="1.5000000000000003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388680239836595E-2"/>
          <c:y val="0.59666016742168149"/>
          <c:w val="0.1295816037425051"/>
          <c:h val="0.323981608287536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62411459440169E-2"/>
          <c:y val="3.3553823022197886E-2"/>
          <c:w val="0.96967517708111961"/>
          <c:h val="0.65140291968699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AF0-F94E-9FAE-B1D8556E1FF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F0-F94E-9FAE-B1D8556E1F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
Big Chain
1</c:v>
                </c:pt>
                <c:pt idx="1">
                  <c:v>
Big Chain
2</c:v>
                </c:pt>
                <c:pt idx="2">
                  <c:v>
Small
Chain</c:v>
                </c:pt>
                <c:pt idx="3">
                  <c:v>
Non-Profit
Chain</c:v>
                </c:pt>
                <c:pt idx="4">
                  <c:v>
Non-Profit
Non-Chain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0.14699999999999999</c:v>
                </c:pt>
                <c:pt idx="1">
                  <c:v>0.14000000000000001</c:v>
                </c:pt>
                <c:pt idx="2">
                  <c:v>0.14199999999999999</c:v>
                </c:pt>
                <c:pt idx="3">
                  <c:v>0.16800000000000001</c:v>
                </c:pt>
                <c:pt idx="4">
                  <c:v>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23-F54E-978A-62273C2DC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885867952"/>
        <c:axId val="1933936752"/>
      </c:barChart>
      <c:catAx>
        <c:axId val="188586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3936752"/>
        <c:crosses val="autoZero"/>
        <c:auto val="1"/>
        <c:lblAlgn val="ctr"/>
        <c:lblOffset val="0"/>
        <c:noMultiLvlLbl val="0"/>
      </c:catAx>
      <c:valAx>
        <c:axId val="1933936752"/>
        <c:scaling>
          <c:orientation val="minMax"/>
          <c:max val="0.17499999999999999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ash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885867952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Wait-Listed</c:v>
                </c:pt>
                <c:pt idx="1">
                  <c:v>Any Kidney
Transplant</c:v>
                </c:pt>
                <c:pt idx="2">
                  <c:v>Deceased Donor
Transplant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0.79</c:v>
                </c:pt>
                <c:pt idx="1">
                  <c:v>0.71</c:v>
                </c:pt>
                <c:pt idx="2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C-6C42-8694-E15C7DF03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1228777263"/>
        <c:axId val="1228778991"/>
      </c:barChart>
      <c:catAx>
        <c:axId val="122877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778991"/>
        <c:crosses val="autoZero"/>
        <c:auto val="1"/>
        <c:lblAlgn val="ctr"/>
        <c:lblOffset val="100"/>
        <c:noMultiLvlLbl val="0"/>
      </c:catAx>
      <c:valAx>
        <c:axId val="1228778991"/>
        <c:scaling>
          <c:orientation val="minMax"/>
          <c:max val="1.9"/>
          <c:min val="0"/>
        </c:scaling>
        <c:delete val="0"/>
        <c:axPos val="l"/>
        <c:majorGridlines>
          <c:spPr>
            <a:ln w="6350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77726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83586981062857"/>
          <c:y val="6.444609079685451E-2"/>
          <c:w val="0.7128433416589055"/>
          <c:h val="0.76482669982539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Received Dialysis</c:v>
                </c:pt>
                <c:pt idx="1">
                  <c:v>Alive at 2 Years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0.53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4F-254A-80C5-59831B9584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Received Dialysis</c:v>
                </c:pt>
                <c:pt idx="1">
                  <c:v>Alive at 2 Years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0.82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4F-254A-80C5-59831B958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overlap val="-8"/>
        <c:axId val="327825040"/>
        <c:axId val="233813168"/>
      </c:barChart>
      <c:catAx>
        <c:axId val="32782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813168"/>
        <c:crosses val="autoZero"/>
        <c:auto val="1"/>
        <c:lblAlgn val="ctr"/>
        <c:lblOffset val="100"/>
        <c:noMultiLvlLbl val="0"/>
      </c:catAx>
      <c:valAx>
        <c:axId val="233813168"/>
        <c:scaling>
          <c:orientation val="minMax"/>
          <c:max val="0.85000000000000009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2782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222606750769061E-2"/>
          <c:y val="0.58410413876370315"/>
          <c:w val="0.14805398569130471"/>
          <c:h val="0.209292288705831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Overall_x000d_Quality</c:v>
                </c:pt>
                <c:pt idx="1">
                  <c:v>Process_x000d_of Care</c:v>
                </c:pt>
                <c:pt idx="2">
                  <c:v>Functional_x000d_Improvement</c:v>
                </c:pt>
                <c:pt idx="3">
                  <c:v>Avoiding_x000d_Hosp. Admit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0.77200000000000002</c:v>
                </c:pt>
                <c:pt idx="1">
                  <c:v>0.86</c:v>
                </c:pt>
                <c:pt idx="2">
                  <c:v>0.56899999999999995</c:v>
                </c:pt>
                <c:pt idx="3">
                  <c:v>0.71599999999999997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1-3A48-BFE1-22A09D4989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Overall_x000d_Quality</c:v>
                </c:pt>
                <c:pt idx="1">
                  <c:v>Process_x000d_of Care</c:v>
                </c:pt>
                <c:pt idx="2">
                  <c:v>Functional_x000d_Improvement</c:v>
                </c:pt>
                <c:pt idx="3">
                  <c:v>Avoiding_x000d_Hosp. Admit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0.78700000000000003</c:v>
                </c:pt>
                <c:pt idx="1">
                  <c:v>0.874</c:v>
                </c:pt>
                <c:pt idx="2">
                  <c:v>0.60099999999999998</c:v>
                </c:pt>
                <c:pt idx="3">
                  <c:v>0.73499999999999999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11-3A48-BFE1-22A09D498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8"/>
        <c:axId val="-1911140768"/>
        <c:axId val="-1911138288"/>
      </c:barChart>
      <c:catAx>
        <c:axId val="-1911140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11138288"/>
        <c:crosses val="autoZero"/>
        <c:auto val="1"/>
        <c:lblAlgn val="ctr"/>
        <c:lblOffset val="100"/>
        <c:noMultiLvlLbl val="0"/>
      </c:catAx>
      <c:valAx>
        <c:axId val="-1911138288"/>
        <c:scaling>
          <c:orientation val="minMax"/>
          <c:max val="0.88"/>
          <c:min val="0.5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11140768"/>
        <c:crosses val="autoZero"/>
        <c:crossBetween val="between"/>
        <c:majorUnit val="0.1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80961765485782"/>
          <c:y val="0.90149268364915203"/>
          <c:w val="0.48877082513321402"/>
          <c:h val="7.8010680441912297E-2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698556094433527"/>
          <c:y val="4.3555351306489097E-2"/>
          <c:w val="0.76216180060629568"/>
          <c:h val="0.703678336217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Total_x000d_Excluding Profit</c:v>
                </c:pt>
                <c:pt idx="1">
                  <c:v>Administration</c:v>
                </c:pt>
                <c:pt idx="2">
                  <c:v>Profit</c:v>
                </c:pt>
              </c:strCache>
            </c:strRef>
          </c:cat>
          <c:val>
            <c:numRef>
              <c:f>Sheet1!$B$2:$B$4</c:f>
              <c:numCache>
                <c:formatCode>"$"#,##0;[Red]"$"#,##0</c:formatCode>
                <c:ptCount val="3"/>
                <c:pt idx="0">
                  <c:v>4827</c:v>
                </c:pt>
                <c:pt idx="1">
                  <c:v>1279</c:v>
                </c:pt>
                <c:pt idx="2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09-0947-AF4F-A2C2BC5F20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2"/>
              <c:layout>
                <c:manualLayout>
                  <c:x val="0"/>
                  <c:y val="4.2078625176042101E-3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09-0947-AF4F-A2C2BC5F20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Total_x000d_Excluding Profit</c:v>
                </c:pt>
                <c:pt idx="1">
                  <c:v>Administration</c:v>
                </c:pt>
                <c:pt idx="2">
                  <c:v>Profit</c:v>
                </c:pt>
              </c:strCache>
            </c:strRef>
          </c:cat>
          <c:val>
            <c:numRef>
              <c:f>Sheet1!$C$2:$C$4</c:f>
              <c:numCache>
                <c:formatCode>"$"#,##0;[Red]"$"#,##0</c:formatCode>
                <c:ptCount val="3"/>
                <c:pt idx="0">
                  <c:v>4075</c:v>
                </c:pt>
                <c:pt idx="1">
                  <c:v>681</c:v>
                </c:pt>
                <c:pt idx="2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09-0947-AF4F-A2C2BC5F2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8"/>
        <c:axId val="-1909749200"/>
        <c:axId val="-1909746448"/>
      </c:barChart>
      <c:catAx>
        <c:axId val="-1909749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8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746448"/>
        <c:crosses val="autoZero"/>
        <c:auto val="1"/>
        <c:lblAlgn val="ctr"/>
        <c:lblOffset val="100"/>
        <c:noMultiLvlLbl val="0"/>
      </c:catAx>
      <c:valAx>
        <c:axId val="-1909746448"/>
        <c:scaling>
          <c:orientation val="minMax"/>
          <c:max val="4900"/>
          <c:min val="0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-1909749200"/>
        <c:crosses val="autoZero"/>
        <c:crossBetween val="between"/>
        <c:majorUnit val="1000"/>
      </c:valAx>
      <c:spPr>
        <a:noFill/>
        <a:ln>
          <a:noFill/>
        </a:ln>
      </c:spPr>
    </c:plotArea>
    <c:legend>
      <c:legendPos val="l"/>
      <c:overlay val="0"/>
      <c:txPr>
        <a:bodyPr/>
        <a:lstStyle/>
        <a:p>
          <a:pPr>
            <a:defRPr sz="2800">
              <a:solidFill>
                <a:schemeClr val="bg1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30A37-4D81-4699-8A8C-8F89006ED5A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AAE1A-6581-4E47-A3F6-DD072CD69462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Franklin Gothic Book"/>
            </a:rPr>
            <a:t>Hospitals remain privately owned</a:t>
          </a:r>
        </a:p>
      </dgm:t>
    </dgm:pt>
    <dgm:pt modelId="{0137BDA3-373A-4F90-AD83-01447C480E43}" type="parTrans" cxnId="{6D4C1503-953C-4959-92E9-F1CB23DFE8D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31DF35B-C63B-4A82-98B9-7E81702100B7}" type="sibTrans" cxnId="{6D4C1503-953C-4959-92E9-F1CB23DFE8DC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16A14D71-3B2E-494F-8AAB-FA37C6E022B2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Franklin Gothic Book"/>
            </a:rPr>
            <a:t>Capital purchases/expansion budgeted separately based on health planning goals</a:t>
          </a:r>
        </a:p>
      </dgm:t>
    </dgm:pt>
    <dgm:pt modelId="{1A58AD2A-A987-4917-BA68-0ED9AF78DC53}" type="parTrans" cxnId="{96F8D139-19E2-4430-BBB0-58C36E4F1290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523E45B6-E3D5-4AB2-B4E3-ECAE98C0C1AD}" type="sibTrans" cxnId="{96F8D139-19E2-4430-BBB0-58C36E4F1290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A488775-F876-4A04-B5AA-0C17F7C39BC0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Franklin Gothic Book"/>
            </a:rPr>
            <a:t>Negotiated global budget for operating costs. Operating funds cannot be diverted to capital</a:t>
          </a:r>
        </a:p>
      </dgm:t>
    </dgm:pt>
    <dgm:pt modelId="{04D66CAD-3408-4961-8749-8EEFF3BAEC0B}" type="parTrans" cxnId="{9B28B162-D151-41E1-BF70-C345FF313D1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0A044882-EDF1-426D-9C73-78B7E2340DC0}" type="sibTrans" cxnId="{9B28B162-D151-41E1-BF70-C345FF313D1F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E6297E3-2555-4F8B-BBF1-55A9BA504A17}" type="pres">
      <dgm:prSet presAssocID="{26030A37-4D81-4699-8A8C-8F89006ED5AC}" presName="outerComposite" presStyleCnt="0">
        <dgm:presLayoutVars>
          <dgm:chMax val="5"/>
          <dgm:dir/>
          <dgm:resizeHandles val="exact"/>
        </dgm:presLayoutVars>
      </dgm:prSet>
      <dgm:spPr/>
    </dgm:pt>
    <dgm:pt modelId="{C553F0FC-03E8-45F5-B6EF-2DCF7EFEFFA2}" type="pres">
      <dgm:prSet presAssocID="{26030A37-4D81-4699-8A8C-8F89006ED5AC}" presName="dummyMaxCanvas" presStyleCnt="0">
        <dgm:presLayoutVars/>
      </dgm:prSet>
      <dgm:spPr/>
    </dgm:pt>
    <dgm:pt modelId="{CC692FEE-814F-4B44-8887-15F05353284F}" type="pres">
      <dgm:prSet presAssocID="{26030A37-4D81-4699-8A8C-8F89006ED5AC}" presName="ThreeNodes_1" presStyleLbl="node1" presStyleIdx="0" presStyleCnt="3">
        <dgm:presLayoutVars>
          <dgm:bulletEnabled val="1"/>
        </dgm:presLayoutVars>
      </dgm:prSet>
      <dgm:spPr/>
    </dgm:pt>
    <dgm:pt modelId="{CAFFA576-037D-414A-8F6D-2C66E2A04F41}" type="pres">
      <dgm:prSet presAssocID="{26030A37-4D81-4699-8A8C-8F89006ED5AC}" presName="ThreeNodes_2" presStyleLbl="node1" presStyleIdx="1" presStyleCnt="3">
        <dgm:presLayoutVars>
          <dgm:bulletEnabled val="1"/>
        </dgm:presLayoutVars>
      </dgm:prSet>
      <dgm:spPr/>
    </dgm:pt>
    <dgm:pt modelId="{AC482606-6A7D-4754-8A52-0CC72205FAC0}" type="pres">
      <dgm:prSet presAssocID="{26030A37-4D81-4699-8A8C-8F89006ED5AC}" presName="ThreeNodes_3" presStyleLbl="node1" presStyleIdx="2" presStyleCnt="3">
        <dgm:presLayoutVars>
          <dgm:bulletEnabled val="1"/>
        </dgm:presLayoutVars>
      </dgm:prSet>
      <dgm:spPr/>
    </dgm:pt>
    <dgm:pt modelId="{8FAD9C22-BF94-4969-92B4-96D7B7938DD1}" type="pres">
      <dgm:prSet presAssocID="{26030A37-4D81-4699-8A8C-8F89006ED5AC}" presName="ThreeConn_1-2" presStyleLbl="fgAccFollowNode1" presStyleIdx="0" presStyleCnt="2">
        <dgm:presLayoutVars>
          <dgm:bulletEnabled val="1"/>
        </dgm:presLayoutVars>
      </dgm:prSet>
      <dgm:spPr/>
    </dgm:pt>
    <dgm:pt modelId="{35F59A00-6D4F-4E87-B4B2-56CE543F4270}" type="pres">
      <dgm:prSet presAssocID="{26030A37-4D81-4699-8A8C-8F89006ED5AC}" presName="ThreeConn_2-3" presStyleLbl="fgAccFollowNode1" presStyleIdx="1" presStyleCnt="2">
        <dgm:presLayoutVars>
          <dgm:bulletEnabled val="1"/>
        </dgm:presLayoutVars>
      </dgm:prSet>
      <dgm:spPr/>
    </dgm:pt>
    <dgm:pt modelId="{B91B990F-D045-4585-BBF7-2E018D26CC9A}" type="pres">
      <dgm:prSet presAssocID="{26030A37-4D81-4699-8A8C-8F89006ED5AC}" presName="ThreeNodes_1_text" presStyleLbl="node1" presStyleIdx="2" presStyleCnt="3">
        <dgm:presLayoutVars>
          <dgm:bulletEnabled val="1"/>
        </dgm:presLayoutVars>
      </dgm:prSet>
      <dgm:spPr/>
    </dgm:pt>
    <dgm:pt modelId="{F4DA419D-ECA0-4D0F-8C0B-165641B820F4}" type="pres">
      <dgm:prSet presAssocID="{26030A37-4D81-4699-8A8C-8F89006ED5AC}" presName="ThreeNodes_2_text" presStyleLbl="node1" presStyleIdx="2" presStyleCnt="3">
        <dgm:presLayoutVars>
          <dgm:bulletEnabled val="1"/>
        </dgm:presLayoutVars>
      </dgm:prSet>
      <dgm:spPr/>
    </dgm:pt>
    <dgm:pt modelId="{A90DA341-D9A7-4D41-9217-E328FC96D31D}" type="pres">
      <dgm:prSet presAssocID="{26030A37-4D81-4699-8A8C-8F89006ED5A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AF75002-D23A-6046-8D02-7AA0E2DF8CB7}" type="presOf" srcId="{FA488775-F876-4A04-B5AA-0C17F7C39BC0}" destId="{CAFFA576-037D-414A-8F6D-2C66E2A04F41}" srcOrd="0" destOrd="0" presId="urn:microsoft.com/office/officeart/2005/8/layout/vProcess5"/>
    <dgm:cxn modelId="{6D4C1503-953C-4959-92E9-F1CB23DFE8DC}" srcId="{26030A37-4D81-4699-8A8C-8F89006ED5AC}" destId="{BB1AAE1A-6581-4E47-A3F6-DD072CD69462}" srcOrd="0" destOrd="0" parTransId="{0137BDA3-373A-4F90-AD83-01447C480E43}" sibTransId="{F31DF35B-C63B-4A82-98B9-7E81702100B7}"/>
    <dgm:cxn modelId="{96F8D139-19E2-4430-BBB0-58C36E4F1290}" srcId="{26030A37-4D81-4699-8A8C-8F89006ED5AC}" destId="{16A14D71-3B2E-494F-8AAB-FA37C6E022B2}" srcOrd="2" destOrd="0" parTransId="{1A58AD2A-A987-4917-BA68-0ED9AF78DC53}" sibTransId="{523E45B6-E3D5-4AB2-B4E3-ECAE98C0C1AD}"/>
    <dgm:cxn modelId="{2C02C041-7B7E-834E-8A9F-0C2078E373E7}" type="presOf" srcId="{BB1AAE1A-6581-4E47-A3F6-DD072CD69462}" destId="{CC692FEE-814F-4B44-8887-15F05353284F}" srcOrd="0" destOrd="0" presId="urn:microsoft.com/office/officeart/2005/8/layout/vProcess5"/>
    <dgm:cxn modelId="{1C4F7C46-BF34-114C-B71E-DACA8CFA54AE}" type="presOf" srcId="{16A14D71-3B2E-494F-8AAB-FA37C6E022B2}" destId="{A90DA341-D9A7-4D41-9217-E328FC96D31D}" srcOrd="1" destOrd="0" presId="urn:microsoft.com/office/officeart/2005/8/layout/vProcess5"/>
    <dgm:cxn modelId="{9B28B162-D151-41E1-BF70-C345FF313D1F}" srcId="{26030A37-4D81-4699-8A8C-8F89006ED5AC}" destId="{FA488775-F876-4A04-B5AA-0C17F7C39BC0}" srcOrd="1" destOrd="0" parTransId="{04D66CAD-3408-4961-8749-8EEFF3BAEC0B}" sibTransId="{0A044882-EDF1-426D-9C73-78B7E2340DC0}"/>
    <dgm:cxn modelId="{AA815C79-8727-1148-A5DF-898A268731C8}" type="presOf" srcId="{0A044882-EDF1-426D-9C73-78B7E2340DC0}" destId="{35F59A00-6D4F-4E87-B4B2-56CE543F4270}" srcOrd="0" destOrd="0" presId="urn:microsoft.com/office/officeart/2005/8/layout/vProcess5"/>
    <dgm:cxn modelId="{36C8807B-7AF6-4546-97A3-3140726C40BD}" type="presOf" srcId="{26030A37-4D81-4699-8A8C-8F89006ED5AC}" destId="{FE6297E3-2555-4F8B-BBF1-55A9BA504A17}" srcOrd="0" destOrd="0" presId="urn:microsoft.com/office/officeart/2005/8/layout/vProcess5"/>
    <dgm:cxn modelId="{C032FB80-3088-BE40-A786-1E619AA3F2F0}" type="presOf" srcId="{FA488775-F876-4A04-B5AA-0C17F7C39BC0}" destId="{F4DA419D-ECA0-4D0F-8C0B-165641B820F4}" srcOrd="1" destOrd="0" presId="urn:microsoft.com/office/officeart/2005/8/layout/vProcess5"/>
    <dgm:cxn modelId="{898AFB87-D4C6-644B-BAB9-60F19AE7ABA3}" type="presOf" srcId="{BB1AAE1A-6581-4E47-A3F6-DD072CD69462}" destId="{B91B990F-D045-4585-BBF7-2E018D26CC9A}" srcOrd="1" destOrd="0" presId="urn:microsoft.com/office/officeart/2005/8/layout/vProcess5"/>
    <dgm:cxn modelId="{138CD5B7-6BD5-DD40-A34A-E7741F613835}" type="presOf" srcId="{16A14D71-3B2E-494F-8AAB-FA37C6E022B2}" destId="{AC482606-6A7D-4754-8A52-0CC72205FAC0}" srcOrd="0" destOrd="0" presId="urn:microsoft.com/office/officeart/2005/8/layout/vProcess5"/>
    <dgm:cxn modelId="{490096E6-ADC9-1B40-8523-214899627F3C}" type="presOf" srcId="{F31DF35B-C63B-4A82-98B9-7E81702100B7}" destId="{8FAD9C22-BF94-4969-92B4-96D7B7938DD1}" srcOrd="0" destOrd="0" presId="urn:microsoft.com/office/officeart/2005/8/layout/vProcess5"/>
    <dgm:cxn modelId="{B5AAA15C-E648-BD4E-9AC6-C0862B549C1B}" type="presParOf" srcId="{FE6297E3-2555-4F8B-BBF1-55A9BA504A17}" destId="{C553F0FC-03E8-45F5-B6EF-2DCF7EFEFFA2}" srcOrd="0" destOrd="0" presId="urn:microsoft.com/office/officeart/2005/8/layout/vProcess5"/>
    <dgm:cxn modelId="{F88E3E76-CCA5-4B4E-93BB-ECF9868DD96E}" type="presParOf" srcId="{FE6297E3-2555-4F8B-BBF1-55A9BA504A17}" destId="{CC692FEE-814F-4B44-8887-15F05353284F}" srcOrd="1" destOrd="0" presId="urn:microsoft.com/office/officeart/2005/8/layout/vProcess5"/>
    <dgm:cxn modelId="{49AA3342-027C-AE4A-A333-85AFCFC2DBB0}" type="presParOf" srcId="{FE6297E3-2555-4F8B-BBF1-55A9BA504A17}" destId="{CAFFA576-037D-414A-8F6D-2C66E2A04F41}" srcOrd="2" destOrd="0" presId="urn:microsoft.com/office/officeart/2005/8/layout/vProcess5"/>
    <dgm:cxn modelId="{D97BD93A-D0F6-6947-AC51-7ED882B7D642}" type="presParOf" srcId="{FE6297E3-2555-4F8B-BBF1-55A9BA504A17}" destId="{AC482606-6A7D-4754-8A52-0CC72205FAC0}" srcOrd="3" destOrd="0" presId="urn:microsoft.com/office/officeart/2005/8/layout/vProcess5"/>
    <dgm:cxn modelId="{8910BC86-2548-3A47-8C00-D7E3C559BCD4}" type="presParOf" srcId="{FE6297E3-2555-4F8B-BBF1-55A9BA504A17}" destId="{8FAD9C22-BF94-4969-92B4-96D7B7938DD1}" srcOrd="4" destOrd="0" presId="urn:microsoft.com/office/officeart/2005/8/layout/vProcess5"/>
    <dgm:cxn modelId="{B9293673-DA2B-594D-BA84-B2D2C2E08022}" type="presParOf" srcId="{FE6297E3-2555-4F8B-BBF1-55A9BA504A17}" destId="{35F59A00-6D4F-4E87-B4B2-56CE543F4270}" srcOrd="5" destOrd="0" presId="urn:microsoft.com/office/officeart/2005/8/layout/vProcess5"/>
    <dgm:cxn modelId="{094980DF-0068-4343-BF08-55FC6E84D0A3}" type="presParOf" srcId="{FE6297E3-2555-4F8B-BBF1-55A9BA504A17}" destId="{B91B990F-D045-4585-BBF7-2E018D26CC9A}" srcOrd="6" destOrd="0" presId="urn:microsoft.com/office/officeart/2005/8/layout/vProcess5"/>
    <dgm:cxn modelId="{A40B8B08-7067-DD41-B9F2-45788F1D774B}" type="presParOf" srcId="{FE6297E3-2555-4F8B-BBF1-55A9BA504A17}" destId="{F4DA419D-ECA0-4D0F-8C0B-165641B820F4}" srcOrd="7" destOrd="0" presId="urn:microsoft.com/office/officeart/2005/8/layout/vProcess5"/>
    <dgm:cxn modelId="{B9066039-C1E4-774A-B927-630FB0AB8950}" type="presParOf" srcId="{FE6297E3-2555-4F8B-BBF1-55A9BA504A17}" destId="{A90DA341-D9A7-4D41-9217-E328FC96D31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92FEE-814F-4B44-8887-15F05353284F}">
      <dsp:nvSpPr>
        <dsp:cNvPr id="0" name=""/>
        <dsp:cNvSpPr/>
      </dsp:nvSpPr>
      <dsp:spPr>
        <a:xfrm>
          <a:off x="0" y="0"/>
          <a:ext cx="9220097" cy="128479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9144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Franklin Gothic Book"/>
            </a:rPr>
            <a:t>Hospitals remain privately owned</a:t>
          </a:r>
        </a:p>
      </dsp:txBody>
      <dsp:txXfrm>
        <a:off x="37630" y="37630"/>
        <a:ext cx="7833702" cy="1209536"/>
      </dsp:txXfrm>
    </dsp:sp>
    <dsp:sp modelId="{CAFFA576-037D-414A-8F6D-2C66E2A04F41}">
      <dsp:nvSpPr>
        <dsp:cNvPr id="0" name=""/>
        <dsp:cNvSpPr/>
      </dsp:nvSpPr>
      <dsp:spPr>
        <a:xfrm>
          <a:off x="813537" y="1498928"/>
          <a:ext cx="9220097" cy="128479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9144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Franklin Gothic Book"/>
            </a:rPr>
            <a:t>Negotiated global budget for operating costs. Operating funds cannot be diverted to capital</a:t>
          </a:r>
        </a:p>
      </dsp:txBody>
      <dsp:txXfrm>
        <a:off x="851167" y="1536558"/>
        <a:ext cx="7496181" cy="1209536"/>
      </dsp:txXfrm>
    </dsp:sp>
    <dsp:sp modelId="{AC482606-6A7D-4754-8A52-0CC72205FAC0}">
      <dsp:nvSpPr>
        <dsp:cNvPr id="0" name=""/>
        <dsp:cNvSpPr/>
      </dsp:nvSpPr>
      <dsp:spPr>
        <a:xfrm>
          <a:off x="1627075" y="2997857"/>
          <a:ext cx="9220097" cy="128479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9144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Franklin Gothic Book"/>
            </a:rPr>
            <a:t>Capital purchases/expansion budgeted separately based on health planning goals</a:t>
          </a:r>
        </a:p>
      </dsp:txBody>
      <dsp:txXfrm>
        <a:off x="1664705" y="3035487"/>
        <a:ext cx="7496181" cy="1209536"/>
      </dsp:txXfrm>
    </dsp:sp>
    <dsp:sp modelId="{8FAD9C22-BF94-4969-92B4-96D7B7938DD1}">
      <dsp:nvSpPr>
        <dsp:cNvPr id="0" name=""/>
        <dsp:cNvSpPr/>
      </dsp:nvSpPr>
      <dsp:spPr>
        <a:xfrm>
          <a:off x="8384979" y="974303"/>
          <a:ext cx="835117" cy="835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Franklin Gothic Medium" pitchFamily="34" charset="0"/>
          </a:endParaRPr>
        </a:p>
      </dsp:txBody>
      <dsp:txXfrm>
        <a:off x="8572880" y="974303"/>
        <a:ext cx="459315" cy="628426"/>
      </dsp:txXfrm>
    </dsp:sp>
    <dsp:sp modelId="{35F59A00-6D4F-4E87-B4B2-56CE543F4270}">
      <dsp:nvSpPr>
        <dsp:cNvPr id="0" name=""/>
        <dsp:cNvSpPr/>
      </dsp:nvSpPr>
      <dsp:spPr>
        <a:xfrm>
          <a:off x="9198517" y="2464667"/>
          <a:ext cx="835117" cy="835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Franklin Gothic Medium" pitchFamily="34" charset="0"/>
          </a:endParaRPr>
        </a:p>
      </dsp:txBody>
      <dsp:txXfrm>
        <a:off x="9386418" y="2464667"/>
        <a:ext cx="459315" cy="628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0.01133</cdr:x>
      <cdr:y>0.39537</cdr:y>
    </cdr:from>
    <cdr:to>
      <cdr:x>0.98869</cdr:x>
      <cdr:y>0.39537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DE6BA60-5204-4B45-BF5E-A236E4CACC0D}"/>
            </a:ext>
          </a:extLst>
        </cdr:cNvPr>
        <cdr:cNvCxnSpPr/>
      </cdr:nvCxnSpPr>
      <cdr:spPr>
        <a:xfrm xmlns:a="http://schemas.openxmlformats.org/drawingml/2006/main">
          <a:off x="99569" y="2182018"/>
          <a:ext cx="859148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D2E697-CA7B-4912-8ED6-78B3D454C4B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87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291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1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>
            <a:extLst>
              <a:ext uri="{FF2B5EF4-FFF2-40B4-BE49-F238E27FC236}">
                <a16:creationId xmlns:a16="http://schemas.microsoft.com/office/drawing/2014/main" id="{4C4E5B88-109E-42A0-A34E-1CB470B3F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Notes Placeholder 2">
            <a:extLst>
              <a:ext uri="{FF2B5EF4-FFF2-40B4-BE49-F238E27FC236}">
                <a16:creationId xmlns:a16="http://schemas.microsoft.com/office/drawing/2014/main" id="{967287F9-068F-4252-B436-B81FD2400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24" name="Slide Number Placeholder 3">
            <a:extLst>
              <a:ext uri="{FF2B5EF4-FFF2-40B4-BE49-F238E27FC236}">
                <a16:creationId xmlns:a16="http://schemas.microsoft.com/office/drawing/2014/main" id="{1616601A-C68C-4872-82AC-D8F1A6838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FEDCFE9-011A-445C-AB54-E7CC6F1B7BDD}" type="slidenum">
              <a:rPr lang="en-US" altLang="en-US" smtClean="0"/>
              <a:pPr/>
              <a:t>324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85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7BA74C54-07F1-42EF-896D-3E806F40C7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B1A4DFB3-0519-488F-B23F-C592ADC0D050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12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011" name="Rectangle 7">
            <a:extLst>
              <a:ext uri="{FF2B5EF4-FFF2-40B4-BE49-F238E27FC236}">
                <a16:creationId xmlns:a16="http://schemas.microsoft.com/office/drawing/2014/main" id="{446E9DA7-9AA7-447E-AB5E-4503C70609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20CC852-1A7E-44B7-A459-DE5553D4A928}" type="slidenum">
              <a:rPr lang="en-US" altLang="en-US" sz="1200">
                <a:cs typeface="Arial" panose="020B0604020202020204" pitchFamily="34" charset="0"/>
              </a:rPr>
              <a:pPr algn="r"/>
              <a:t>12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71012" name="Rectangle 2">
            <a:extLst>
              <a:ext uri="{FF2B5EF4-FFF2-40B4-BE49-F238E27FC236}">
                <a16:creationId xmlns:a16="http://schemas.microsoft.com/office/drawing/2014/main" id="{BBA38028-FA93-462F-B558-7DC5B4E54F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3" name="Rectangle 3">
            <a:extLst>
              <a:ext uri="{FF2B5EF4-FFF2-40B4-BE49-F238E27FC236}">
                <a16:creationId xmlns:a16="http://schemas.microsoft.com/office/drawing/2014/main" id="{D4A7BBB2-AE64-4858-A8B7-C9CE2DAB3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87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14079FD-2CA3-4EE2-B67E-854A777A1B7B}" type="slidenum">
              <a:rPr lang="en-US" sz="1200">
                <a:solidFill>
                  <a:prstClr val="black"/>
                </a:solidFill>
                <a:latin typeface="Arial" pitchFamily="34" charset="0"/>
                <a:ea typeface="+mn-ea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n-US" sz="1200">
              <a:solidFill>
                <a:prstClr val="black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  <p:extLst>
      <p:ext uri="{BB962C8B-B14F-4D97-AF65-F5344CB8AC3E}">
        <p14:creationId xmlns:p14="http://schemas.microsoft.com/office/powerpoint/2010/main" val="22235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8503685-F97E-DB4E-944E-4DFB5D51674F}" type="slidenum">
              <a:rPr lang="en-US" sz="1200">
                <a:latin typeface="Arial" charset="0"/>
              </a:rPr>
              <a:pPr algn="r" eaLnBrk="1" hangingPunct="1"/>
              <a:t>234</a:t>
            </a:fld>
            <a:endParaRPr lang="en-US" sz="1200">
              <a:latin typeface="Arial" charset="0"/>
            </a:endParaRPr>
          </a:p>
        </p:txBody>
      </p:sp>
      <p:sp>
        <p:nvSpPr>
          <p:cNvPr id="109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4213"/>
            <a:ext cx="6096000" cy="3429000"/>
          </a:xfrm>
          <a:ln/>
        </p:spPr>
      </p:sp>
      <p:sp>
        <p:nvSpPr>
          <p:cNvPr id="1092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4438" cy="411638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68" tIns="45332" rIns="90668" bIns="45332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2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7FFA2B-061A-A54C-8A8A-DFE1769E76DC}" type="slidenum">
              <a:rPr lang="en-US" sz="1200"/>
              <a:pPr/>
              <a:t>264</a:t>
            </a:fld>
            <a:endParaRPr lang="en-US" sz="120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4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Rectangle 7">
            <a:extLst>
              <a:ext uri="{FF2B5EF4-FFF2-40B4-BE49-F238E27FC236}">
                <a16:creationId xmlns:a16="http://schemas.microsoft.com/office/drawing/2014/main" id="{0505191C-4B37-AF45-934A-CA03F70FF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846CB6-DD16-D446-ADC7-AB1DA297D21A}" type="slidenum">
              <a:rPr lang="en-US" altLang="en-US" sz="1200" smtClean="0"/>
              <a:pPr/>
              <a:t>267</a:t>
            </a:fld>
            <a:endParaRPr lang="en-US" altLang="en-US" sz="1200"/>
          </a:p>
        </p:txBody>
      </p:sp>
      <p:sp>
        <p:nvSpPr>
          <p:cNvPr id="476162" name="Rectangle 2">
            <a:extLst>
              <a:ext uri="{FF2B5EF4-FFF2-40B4-BE49-F238E27FC236}">
                <a16:creationId xmlns:a16="http://schemas.microsoft.com/office/drawing/2014/main" id="{97892F85-B53C-854E-BD6B-418D5CBEC7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>
            <a:extLst>
              <a:ext uri="{FF2B5EF4-FFF2-40B4-BE49-F238E27FC236}">
                <a16:creationId xmlns:a16="http://schemas.microsoft.com/office/drawing/2014/main" id="{28240A29-659C-5746-B294-183B579AE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72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Google Shape;225;g421fb5bec0_0_0:notes">
            <a:extLst>
              <a:ext uri="{FF2B5EF4-FFF2-40B4-BE49-F238E27FC236}">
                <a16:creationId xmlns:a16="http://schemas.microsoft.com/office/drawing/2014/main" id="{D0C49DC4-DCD6-574C-A4EA-0E5840FE6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91425" rIns="91425" bIns="91425"/>
          <a:lstStyle/>
          <a:p>
            <a:pPr eaLnBrk="1" hangingPunct="1">
              <a:buSzPts val="1100"/>
            </a:pPr>
            <a:r>
              <a:rPr lang="en-US" altLang="en-US" sz="1000"/>
              <a:t>Duke: 957 beds, 1,600 billing clerks</a:t>
            </a:r>
          </a:p>
        </p:txBody>
      </p:sp>
      <p:sp>
        <p:nvSpPr>
          <p:cNvPr id="467970" name="Google Shape;226;g421fb5bec0_0_0:notes">
            <a:extLst>
              <a:ext uri="{FF2B5EF4-FFF2-40B4-BE49-F238E27FC236}">
                <a16:creationId xmlns:a16="http://schemas.microsoft.com/office/drawing/2014/main" id="{FBD58123-3E6C-9440-A08A-A557011FCEE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23438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Google Shape;225;g421fb5bec0_0_0:notes">
            <a:extLst>
              <a:ext uri="{FF2B5EF4-FFF2-40B4-BE49-F238E27FC236}">
                <a16:creationId xmlns:a16="http://schemas.microsoft.com/office/drawing/2014/main" id="{D0C49DC4-DCD6-574C-A4EA-0E5840FE6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91425" rIns="91425" bIns="91425"/>
          <a:lstStyle/>
          <a:p>
            <a:pPr eaLnBrk="1" hangingPunct="1">
              <a:buSzPts val="1100"/>
            </a:pPr>
            <a:r>
              <a:rPr lang="en-US" altLang="en-US" sz="1000"/>
              <a:t>Duke: 957 beds, 1,600 billing clerks</a:t>
            </a:r>
          </a:p>
        </p:txBody>
      </p:sp>
      <p:sp>
        <p:nvSpPr>
          <p:cNvPr id="467970" name="Google Shape;226;g421fb5bec0_0_0:notes">
            <a:extLst>
              <a:ext uri="{FF2B5EF4-FFF2-40B4-BE49-F238E27FC236}">
                <a16:creationId xmlns:a16="http://schemas.microsoft.com/office/drawing/2014/main" id="{FBD58123-3E6C-9440-A08A-A557011FCEE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281321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290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6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C74F96-1187-448F-94AF-A5442F515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044A4C-E444-441D-8A83-1503838FB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8955DD-9116-4B55-A1DA-1E0171095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7E08-EC98-46E1-9D63-1CEE06D3C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88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3193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42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219201"/>
            <a:ext cx="5486400" cy="168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1"/>
            <a:ext cx="5486400" cy="76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2138363"/>
            <a:ext cx="548640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9870DE-049C-1649-A311-F8E2FA158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E91C31-6150-7E4B-8AC2-2A6DE7F6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58EDC-08E0-494E-9FE2-38A1FC7C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EC42-4CC3-9643-AC7B-A8F6E436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76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9B346C-440F-4DE2-8671-ACDE53512F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D2092-7639-49CD-BC4B-E72343376A1D}" type="datetimeFigureOut">
              <a:rPr lang="en-US" altLang="en-US"/>
              <a:pPr>
                <a:defRPr/>
              </a:pPr>
              <a:t>4/26/23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8346CF-665A-442B-868A-64EFC9442C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ED8E-C682-43E9-B824-551BF64E3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1A57D2-5F46-4D0E-B3E3-CF53466FD77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3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96D5A-857C-4899-813F-C2C6293EB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8EED-A577-41E9-8C4A-67E2EC91CCC6}" type="datetimeFigureOut">
              <a:rPr lang="en-US" altLang="en-US"/>
              <a:pPr>
                <a:defRPr/>
              </a:pPr>
              <a:t>4/26/23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EB33DD-6EB0-4AD9-8ADA-909F746594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AB941-A1E8-4456-9658-BD2C80332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09F923D-7D08-4EE1-8C01-D84F4A43F6E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32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1F6E5-3D59-4641-A4E4-763294AB9A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2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3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5.xml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6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7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8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9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0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1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2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4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5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6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8.xml"/><Relationship Id="rId2" Type="http://schemas.openxmlformats.org/officeDocument/2006/relationships/chart" Target="../charts/chart107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9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0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1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2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3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4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5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6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7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8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9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0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1.xml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2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3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4.xml"/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5.xml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7.xml"/><Relationship Id="rId1" Type="http://schemas.openxmlformats.org/officeDocument/2006/relationships/slideLayout" Target="../slideLayouts/slideLayout8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8.xml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0.xml"/><Relationship Id="rId2" Type="http://schemas.openxmlformats.org/officeDocument/2006/relationships/chart" Target="../charts/chart129.xm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1.xml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2.xml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3.xml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4.xml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5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6.xml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7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8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9.xml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0.xml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1.xml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3.xml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4.xml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5.xml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6.xml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7.xml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116.xml"/><Relationship Id="rId18" Type="http://schemas.openxmlformats.org/officeDocument/2006/relationships/slide" Target="slide214.xml"/><Relationship Id="rId3" Type="http://schemas.openxmlformats.org/officeDocument/2006/relationships/slide" Target="slide10.xml"/><Relationship Id="rId21" Type="http://schemas.openxmlformats.org/officeDocument/2006/relationships/slide" Target="slide239.xml"/><Relationship Id="rId7" Type="http://schemas.openxmlformats.org/officeDocument/2006/relationships/slide" Target="slide39.xml"/><Relationship Id="rId12" Type="http://schemas.openxmlformats.org/officeDocument/2006/relationships/slide" Target="slide112.xml"/><Relationship Id="rId17" Type="http://schemas.openxmlformats.org/officeDocument/2006/relationships/slide" Target="slide204.xml"/><Relationship Id="rId2" Type="http://schemas.openxmlformats.org/officeDocument/2006/relationships/slide" Target="slide3.xml"/><Relationship Id="rId16" Type="http://schemas.openxmlformats.org/officeDocument/2006/relationships/slide" Target="slide173.xml"/><Relationship Id="rId20" Type="http://schemas.openxmlformats.org/officeDocument/2006/relationships/slide" Target="slide2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108.xml"/><Relationship Id="rId24" Type="http://schemas.openxmlformats.org/officeDocument/2006/relationships/slide" Target="slide292.xml"/><Relationship Id="rId5" Type="http://schemas.openxmlformats.org/officeDocument/2006/relationships/slide" Target="slide17.xml"/><Relationship Id="rId15" Type="http://schemas.openxmlformats.org/officeDocument/2006/relationships/slide" Target="slide164.xml"/><Relationship Id="rId23" Type="http://schemas.openxmlformats.org/officeDocument/2006/relationships/slide" Target="slide263.xml"/><Relationship Id="rId10" Type="http://schemas.openxmlformats.org/officeDocument/2006/relationships/slide" Target="slide100.xml"/><Relationship Id="rId19" Type="http://schemas.openxmlformats.org/officeDocument/2006/relationships/slide" Target="slide227.xml"/><Relationship Id="rId4" Type="http://schemas.openxmlformats.org/officeDocument/2006/relationships/slide" Target="slide14.xml"/><Relationship Id="rId9" Type="http://schemas.openxmlformats.org/officeDocument/2006/relationships/slide" Target="slide70.xml"/><Relationship Id="rId14" Type="http://schemas.openxmlformats.org/officeDocument/2006/relationships/slide" Target="slide150.xml"/><Relationship Id="rId22" Type="http://schemas.openxmlformats.org/officeDocument/2006/relationships/slide" Target="slide2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8.xml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9.xml"/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0.xml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2.xml"/><Relationship Id="rId2" Type="http://schemas.openxmlformats.org/officeDocument/2006/relationships/chart" Target="../charts/chart151.xml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3.xml"/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4.xml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5.xml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8.xml"/><Relationship Id="rId2" Type="http://schemas.openxmlformats.org/officeDocument/2006/relationships/chart" Target="../charts/chart157.xml"/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9.xml"/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0.xml"/><Relationship Id="rId1" Type="http://schemas.openxmlformats.org/officeDocument/2006/relationships/slideLayout" Target="../slideLayouts/slideLayout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1.xml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2.xml"/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3.xml"/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4.xml"/><Relationship Id="rId1" Type="http://schemas.openxmlformats.org/officeDocument/2006/relationships/slideLayout" Target="../slideLayouts/slideLayout8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5.xml"/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6.xml"/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7.xml"/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8.xml"/><Relationship Id="rId1" Type="http://schemas.openxmlformats.org/officeDocument/2006/relationships/slideLayout" Target="../slideLayouts/slideLayout4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9.xml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0.xml"/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1.xml"/><Relationship Id="rId1" Type="http://schemas.openxmlformats.org/officeDocument/2006/relationships/slideLayout" Target="../slideLayouts/slideLayout4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?q=nixon&amp;gbv=2&amp;ndsp=20&amp;svnum=10&amp;hl=en&amp;sa=N" TargetMode="External"/><Relationship Id="rId7" Type="http://schemas.openxmlformats.org/officeDocument/2006/relationships/hyperlink" Target="http://www.enigmaticparadox.com/images/ObamaFingerDec6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2.xml"/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3.xml"/><Relationship Id="rId1" Type="http://schemas.openxmlformats.org/officeDocument/2006/relationships/slideLayout" Target="../slideLayouts/slideLayout4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4.xml"/><Relationship Id="rId1" Type="http://schemas.openxmlformats.org/officeDocument/2006/relationships/slideLayout" Target="../slideLayouts/slideLayout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5.xml"/><Relationship Id="rId1" Type="http://schemas.openxmlformats.org/officeDocument/2006/relationships/slideLayout" Target="../slideLayouts/slideLayout8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6.xml"/><Relationship Id="rId1" Type="http://schemas.openxmlformats.org/officeDocument/2006/relationships/slideLayout" Target="../slideLayouts/slideLayout4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7.xml"/><Relationship Id="rId1" Type="http://schemas.openxmlformats.org/officeDocument/2006/relationships/slideLayout" Target="../slideLayouts/slideLayout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8.xml"/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9.xml"/><Relationship Id="rId1" Type="http://schemas.openxmlformats.org/officeDocument/2006/relationships/slideLayout" Target="../slideLayouts/slideLayout4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0.xml"/><Relationship Id="rId1" Type="http://schemas.openxmlformats.org/officeDocument/2006/relationships/slideLayout" Target="../slideLayouts/slideLayout4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1.xml"/><Relationship Id="rId1" Type="http://schemas.openxmlformats.org/officeDocument/2006/relationships/slideLayout" Target="../slideLayouts/slideLayout4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3.xml"/><Relationship Id="rId1" Type="http://schemas.openxmlformats.org/officeDocument/2006/relationships/slideLayout" Target="../slideLayouts/slideLayout4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4.xml"/><Relationship Id="rId1" Type="http://schemas.openxmlformats.org/officeDocument/2006/relationships/slideLayout" Target="../slideLayouts/slideLayout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5.xml"/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6.xml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7.xml"/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8.xml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9.xml"/><Relationship Id="rId1" Type="http://schemas.openxmlformats.org/officeDocument/2006/relationships/slideLayout" Target="../slideLayouts/slideLayout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0.xml"/><Relationship Id="rId1" Type="http://schemas.openxmlformats.org/officeDocument/2006/relationships/slideLayout" Target="../slideLayouts/slideLayout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2.xml"/><Relationship Id="rId1" Type="http://schemas.openxmlformats.org/officeDocument/2006/relationships/slideLayout" Target="../slideLayouts/slideLayout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3.xml"/><Relationship Id="rId1" Type="http://schemas.openxmlformats.org/officeDocument/2006/relationships/slideLayout" Target="../slideLayouts/slideLayout4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4.xml"/><Relationship Id="rId1" Type="http://schemas.openxmlformats.org/officeDocument/2006/relationships/slideLayout" Target="../slideLayouts/slideLayout4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5.xml"/><Relationship Id="rId1" Type="http://schemas.openxmlformats.org/officeDocument/2006/relationships/slideLayout" Target="../slideLayouts/slideLayout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6.xml"/><Relationship Id="rId1" Type="http://schemas.openxmlformats.org/officeDocument/2006/relationships/slideLayout" Target="../slideLayouts/slideLayout8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7.xml"/><Relationship Id="rId1" Type="http://schemas.openxmlformats.org/officeDocument/2006/relationships/slideLayout" Target="../slideLayouts/slideLayout4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9.xml"/><Relationship Id="rId1" Type="http://schemas.openxmlformats.org/officeDocument/2006/relationships/slideLayout" Target="../slideLayouts/slideLayout4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0.xml"/><Relationship Id="rId1" Type="http://schemas.openxmlformats.org/officeDocument/2006/relationships/slideLayout" Target="../slideLayouts/slideLayout4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1.xml"/><Relationship Id="rId1" Type="http://schemas.openxmlformats.org/officeDocument/2006/relationships/slideLayout" Target="../slideLayouts/slideLayout4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2.xml"/><Relationship Id="rId1" Type="http://schemas.openxmlformats.org/officeDocument/2006/relationships/slideLayout" Target="../slideLayouts/slideLayout4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3.xml"/><Relationship Id="rId1" Type="http://schemas.openxmlformats.org/officeDocument/2006/relationships/slideLayout" Target="../slideLayouts/slideLayout4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4.xml"/><Relationship Id="rId1" Type="http://schemas.openxmlformats.org/officeDocument/2006/relationships/slideLayout" Target="../slideLayouts/slideLayout4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5.xml"/><Relationship Id="rId1" Type="http://schemas.openxmlformats.org/officeDocument/2006/relationships/slideLayout" Target="../slideLayouts/slideLayout4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6.xml"/><Relationship Id="rId1" Type="http://schemas.openxmlformats.org/officeDocument/2006/relationships/slideLayout" Target="../slideLayouts/slideLayout4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7.xml"/><Relationship Id="rId1" Type="http://schemas.openxmlformats.org/officeDocument/2006/relationships/slideLayout" Target="../slideLayouts/slideLayout4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9.xml"/><Relationship Id="rId1" Type="http://schemas.openxmlformats.org/officeDocument/2006/relationships/slideLayout" Target="../slideLayouts/slideLayout4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0.xml"/><Relationship Id="rId1" Type="http://schemas.openxmlformats.org/officeDocument/2006/relationships/slideLayout" Target="../slideLayouts/slideLayout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1.xml"/><Relationship Id="rId1" Type="http://schemas.openxmlformats.org/officeDocument/2006/relationships/slideLayout" Target="../slideLayouts/slideLayout4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3.xml"/><Relationship Id="rId2" Type="http://schemas.openxmlformats.org/officeDocument/2006/relationships/chart" Target="../charts/chart212.xml"/><Relationship Id="rId1" Type="http://schemas.openxmlformats.org/officeDocument/2006/relationships/slideLayout" Target="../slideLayouts/slideLayout4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4.xml"/><Relationship Id="rId1" Type="http://schemas.openxmlformats.org/officeDocument/2006/relationships/slideLayout" Target="../slideLayouts/slideLayout4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5.xml"/><Relationship Id="rId1" Type="http://schemas.openxmlformats.org/officeDocument/2006/relationships/slideLayout" Target="../slideLayouts/slideLayout4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6.xml"/><Relationship Id="rId1" Type="http://schemas.openxmlformats.org/officeDocument/2006/relationships/slideLayout" Target="../slideLayouts/slideLayout4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7.xml"/><Relationship Id="rId1" Type="http://schemas.openxmlformats.org/officeDocument/2006/relationships/slideLayout" Target="../slideLayouts/slideLayout8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8.xml"/><Relationship Id="rId1" Type="http://schemas.openxmlformats.org/officeDocument/2006/relationships/slideLayout" Target="../slideLayouts/slideLayout4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9.xml"/><Relationship Id="rId1" Type="http://schemas.openxmlformats.org/officeDocument/2006/relationships/slideLayout" Target="../slideLayouts/slideLayout4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492DD6-BDB1-618A-7388-812279D7E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180572"/>
          </a:xfrm>
        </p:spPr>
        <p:txBody>
          <a:bodyPr anchor="ctr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/>
                <a:latin typeface="+mj-lt"/>
              </a:rPr>
              <a:t>Health Policy Issues Relevant to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/>
                <a:latin typeface="+mj-lt"/>
              </a:rPr>
              <a:t>Health Care Reform and 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="1" dirty="0">
                <a:effectLst/>
                <a:latin typeface="+mj-lt"/>
              </a:rPr>
              <a:t>National Single-Payer Health System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+mj-lt"/>
              </a:rPr>
              <a:t>2023 updates prepared by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+mj-lt"/>
              </a:rPr>
              <a:t>Drs. Steffie Woolhandler and David Himmelstein,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+mj-lt"/>
              </a:rPr>
              <a:t>posted at Public Citizen, and modified by Ed Weisbart MD</a:t>
            </a:r>
            <a:endParaRPr lang="en-US" sz="2000" dirty="0">
              <a:effectLst/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AE2A-7878-2410-01C5-A59EDD1D929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 anchor="b">
            <a:normAutofit/>
          </a:bodyPr>
          <a:lstStyle/>
          <a:p>
            <a:r>
              <a:rPr lang="en-US" sz="1000" dirty="0"/>
              <a:t>Modified version of slides prepared by Drs. Steffie Woolhandler and David Himmelstein. Originals available at https://</a:t>
            </a:r>
            <a:r>
              <a:rPr lang="en-US" sz="1000" dirty="0" err="1"/>
              <a:t>www.citizen.org</a:t>
            </a:r>
            <a:r>
              <a:rPr lang="en-US" sz="1000" dirty="0"/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161797" name="TextBox 1">
            <a:extLst>
              <a:ext uri="{FF2B5EF4-FFF2-40B4-BE49-F238E27FC236}">
                <a16:creationId xmlns:a16="http://schemas.microsoft.com/office/drawing/2014/main" id="{781E48AB-21DB-4E88-8CC7-3E341B453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438400"/>
            <a:ext cx="184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>
            <a:extLst>
              <a:ext uri="{FF2B5EF4-FFF2-40B4-BE49-F238E27FC236}">
                <a16:creationId xmlns:a16="http://schemas.microsoft.com/office/drawing/2014/main" id="{1E8E97B3-3C1D-4DB8-BB5F-03D65B4D0D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76300" y="2316480"/>
            <a:ext cx="10439400" cy="22250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dirty="0">
                <a:latin typeface="Arial" panose="020B0604020202020204" pitchFamily="34" charset="0"/>
              </a:rPr>
              <a:t>Why Did US Longevity Stall </a:t>
            </a:r>
            <a:br>
              <a:rPr lang="en-US" altLang="en-US" sz="5400" dirty="0">
                <a:latin typeface="Arial" panose="020B0604020202020204" pitchFamily="34" charset="0"/>
              </a:rPr>
            </a:br>
            <a:r>
              <a:rPr lang="en-US" altLang="en-US" sz="5400" dirty="0">
                <a:latin typeface="Arial" panose="020B0604020202020204" pitchFamily="34" charset="0"/>
              </a:rPr>
              <a:t>and Health Costs Soar </a:t>
            </a:r>
            <a:br>
              <a:rPr lang="en-US" altLang="en-US" sz="5400" dirty="0">
                <a:latin typeface="Arial" panose="020B0604020202020204" pitchFamily="34" charset="0"/>
              </a:rPr>
            </a:br>
            <a:r>
              <a:rPr lang="en-US" altLang="en-US" sz="5400" dirty="0">
                <a:latin typeface="Arial" panose="020B0604020202020204" pitchFamily="34" charset="0"/>
              </a:rPr>
              <a:t>Starting in ~1980?</a:t>
            </a:r>
            <a:endParaRPr lang="en-US" altLang="en-US" sz="4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B1F5A00C-1B45-4BC4-9FCD-51BD87F1E62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0" y="2130426"/>
            <a:ext cx="89916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dirty="0"/>
              <a:t>Protecting Immigrants’</a:t>
            </a:r>
            <a:br>
              <a:rPr lang="en-US" altLang="en-US" sz="5400" dirty="0"/>
            </a:br>
            <a:r>
              <a:rPr lang="en-US" altLang="en-US" sz="5400" dirty="0"/>
              <a:t>Right to Health Care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17D9FD-9AAB-C496-10F6-45846EE0F4A1}"/>
              </a:ext>
            </a:extLst>
          </p:cNvPr>
          <p:cNvCxnSpPr>
            <a:cxnSpLocks/>
          </p:cNvCxnSpPr>
          <p:nvPr/>
        </p:nvCxnSpPr>
        <p:spPr>
          <a:xfrm>
            <a:off x="3020992" y="2696902"/>
            <a:ext cx="8183302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Birth Weight Increased in Iowa</a:t>
            </a:r>
            <a:br>
              <a:rPr lang="en-US" dirty="0"/>
            </a:br>
            <a:r>
              <a:rPr lang="en-US" dirty="0"/>
              <a:t>After a Massive Immigration Raid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Int J Epidemiol 2017;839</a:t>
            </a:r>
          </a:p>
          <a:p>
            <a:r>
              <a:rPr lang="en-US"/>
              <a:t>Note: 2008 Postville, Iowa raid was the largest single-site immigration raid in history. 900 agents handcuffed and chained all Latinos at meatpacking plant.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10668106"/>
              </p:ext>
            </p:extLst>
          </p:nvPr>
        </p:nvGraphicFramePr>
        <p:xfrm>
          <a:off x="164124" y="1559169"/>
          <a:ext cx="11189676" cy="445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5CACC14-0B3D-7F94-0E26-1184E8A0D6DD}"/>
              </a:ext>
            </a:extLst>
          </p:cNvPr>
          <p:cNvSpPr/>
          <p:nvPr/>
        </p:nvSpPr>
        <p:spPr>
          <a:xfrm>
            <a:off x="305091" y="3792642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9009E-CA8B-EEAD-E8F3-57DFB6520479}"/>
              </a:ext>
            </a:extLst>
          </p:cNvPr>
          <p:cNvSpPr/>
          <p:nvPr/>
        </p:nvSpPr>
        <p:spPr>
          <a:xfrm>
            <a:off x="305091" y="4402323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5091" y="2614756"/>
            <a:ext cx="1872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Relative Risk of Low Birth Weight</a:t>
            </a:r>
          </a:p>
        </p:txBody>
      </p:sp>
    </p:spTree>
    <p:extLst>
      <p:ext uri="{BB962C8B-B14F-4D97-AF65-F5344CB8AC3E}">
        <p14:creationId xmlns:p14="http://schemas.microsoft.com/office/powerpoint/2010/main" val="11439467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2D5ADB-A002-A4BF-D371-97BC5F5681D2}"/>
              </a:ext>
            </a:extLst>
          </p:cNvPr>
          <p:cNvCxnSpPr>
            <a:cxnSpLocks/>
          </p:cNvCxnSpPr>
          <p:nvPr/>
        </p:nvCxnSpPr>
        <p:spPr>
          <a:xfrm>
            <a:off x="989351" y="3627621"/>
            <a:ext cx="1020830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B5C93BE-1005-8D21-087A-63B7D861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Low Birth Weight Rose Among</a:t>
            </a:r>
            <a:br>
              <a:rPr lang="en-US" sz="3600" dirty="0"/>
            </a:br>
            <a:r>
              <a:rPr lang="en-US" sz="3600" dirty="0"/>
              <a:t>Arabic-Named Women in California After 9/11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93C7A-A570-F3B1-1CCB-A1F10FC3ABC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499423" cy="841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" dirty="0"/>
              <a:t>Source: Demography 2006;43:185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" dirty="0"/>
              <a:t>*Mother’s name Arabic, infant’s name not ethnically distinctive   **Mother’s name Arabic, infant’s name ethnically distinctive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E3DF408-FC58-271F-DF6B-3CA041047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738421"/>
              </p:ext>
            </p:extLst>
          </p:nvPr>
        </p:nvGraphicFramePr>
        <p:xfrm>
          <a:off x="838201" y="1514007"/>
          <a:ext cx="10515600" cy="4502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EFFEB89-F83D-B5DD-4FE7-88EBDC690B3E}"/>
              </a:ext>
            </a:extLst>
          </p:cNvPr>
          <p:cNvSpPr txBox="1"/>
          <p:nvPr/>
        </p:nvSpPr>
        <p:spPr>
          <a:xfrm>
            <a:off x="989351" y="2643032"/>
            <a:ext cx="395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Relative risk of Low Birth Weight post- vs. pre- 9/11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0039-1B1B-CB48-AC9D-775CA824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Preterm Latinx Births Increased</a:t>
            </a:r>
            <a:br>
              <a:rPr lang="en-US" dirty="0"/>
            </a:br>
            <a:r>
              <a:rPr lang="en-US" dirty="0"/>
              <a:t>After President Trump’s 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3A848-D07A-B943-831B-6D2C923BD7F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Gemmill et al, JAMA Network Open July 19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Expected number calculated based on trends, 2009 – Oct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2263A-BB36-0F4F-900F-88B64613325F}"/>
              </a:ext>
            </a:extLst>
          </p:cNvPr>
          <p:cNvSpPr txBox="1"/>
          <p:nvPr/>
        </p:nvSpPr>
        <p:spPr>
          <a:xfrm>
            <a:off x="150920" y="2246050"/>
            <a:ext cx="26277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Number of preterm births to Latina women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11/2016 – 7/2017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8CFD90-B1F8-C541-9A66-083C2E968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625956"/>
              </p:ext>
            </p:extLst>
          </p:nvPr>
        </p:nvGraphicFramePr>
        <p:xfrm>
          <a:off x="274320" y="1690688"/>
          <a:ext cx="1107948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A4168C5-CD23-B842-80DD-372B2D46F857}"/>
              </a:ext>
            </a:extLst>
          </p:cNvPr>
          <p:cNvSpPr/>
          <p:nvPr/>
        </p:nvSpPr>
        <p:spPr>
          <a:xfrm>
            <a:off x="3703320" y="3429000"/>
            <a:ext cx="6557620" cy="132588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2,337 excess preterm births </a:t>
            </a:r>
            <a:r>
              <a:rPr lang="en-US" sz="2800" dirty="0"/>
              <a:t>during 9 months post-election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FC1FC-995D-019F-2313-4DA0168EDA5F}"/>
              </a:ext>
            </a:extLst>
          </p:cNvPr>
          <p:cNvSpPr/>
          <p:nvPr/>
        </p:nvSpPr>
        <p:spPr>
          <a:xfrm>
            <a:off x="409086" y="4117972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6AA42-8524-7B28-527A-714EABEDB846}"/>
              </a:ext>
            </a:extLst>
          </p:cNvPr>
          <p:cNvSpPr/>
          <p:nvPr/>
        </p:nvSpPr>
        <p:spPr>
          <a:xfrm>
            <a:off x="409086" y="4579800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043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Get Little Care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*Adjusted for ethnicity, poverty, age, insurance status, patient/parent-reported health status</a:t>
            </a:r>
          </a:p>
          <a:p>
            <a:r>
              <a:rPr lang="en-US" dirty="0"/>
              <a:t>Source: </a:t>
            </a:r>
            <a:r>
              <a:rPr lang="en-US" dirty="0" err="1"/>
              <a:t>Mohanty</a:t>
            </a:r>
            <a:r>
              <a:rPr lang="en-US" dirty="0"/>
              <a:t> et al. Am J Public Health 2005;95:1431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99255111"/>
              </p:ext>
            </p:extLst>
          </p:nvPr>
        </p:nvGraphicFramePr>
        <p:xfrm>
          <a:off x="2344951" y="1605280"/>
          <a:ext cx="9008850" cy="440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517" y="2515344"/>
            <a:ext cx="23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Health Care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$ per capita</a:t>
            </a:r>
          </a:p>
        </p:txBody>
      </p:sp>
      <p:sp useBgFill="1">
        <p:nvSpPr>
          <p:cNvPr id="7" name="Rectangle 6"/>
          <p:cNvSpPr/>
          <p:nvPr/>
        </p:nvSpPr>
        <p:spPr>
          <a:xfrm>
            <a:off x="5822520" y="1320801"/>
            <a:ext cx="200339" cy="384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8287960" y="1270001"/>
            <a:ext cx="200339" cy="384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C3FA0-633A-6E44-8A24-55B549539D2A}"/>
              </a:ext>
            </a:extLst>
          </p:cNvPr>
          <p:cNvSpPr txBox="1"/>
          <p:nvPr/>
        </p:nvSpPr>
        <p:spPr>
          <a:xfrm>
            <a:off x="3382699" y="1508143"/>
            <a:ext cx="2692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Total Health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CDE2D-E0F9-F44C-9284-07E34C8A901A}"/>
              </a:ext>
            </a:extLst>
          </p:cNvPr>
          <p:cNvSpPr txBox="1"/>
          <p:nvPr/>
        </p:nvSpPr>
        <p:spPr>
          <a:xfrm>
            <a:off x="6022859" y="1508143"/>
            <a:ext cx="2265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ED Care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24E5E-D88A-8344-BE37-0841F79858EA}"/>
              </a:ext>
            </a:extLst>
          </p:cNvPr>
          <p:cNvSpPr txBox="1"/>
          <p:nvPr/>
        </p:nvSpPr>
        <p:spPr>
          <a:xfrm>
            <a:off x="8515500" y="1508143"/>
            <a:ext cx="231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Children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78C2E7-EC43-A336-DE08-89A1BCF7699F}"/>
              </a:ext>
            </a:extLst>
          </p:cNvPr>
          <p:cNvSpPr/>
          <p:nvPr/>
        </p:nvSpPr>
        <p:spPr>
          <a:xfrm>
            <a:off x="5178746" y="5587583"/>
            <a:ext cx="329784" cy="3297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8E234F-20B4-E23F-849A-C70AF5B5619F}"/>
              </a:ext>
            </a:extLst>
          </p:cNvPr>
          <p:cNvSpPr/>
          <p:nvPr/>
        </p:nvSpPr>
        <p:spPr>
          <a:xfrm>
            <a:off x="7359011" y="5587583"/>
            <a:ext cx="329784" cy="32978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823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Keep Medicare Afloat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Zallman</a:t>
            </a:r>
            <a:r>
              <a:rPr lang="en-US" dirty="0"/>
              <a:t> et al, Health Affairs 2013;32:1153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16075371"/>
              </p:ext>
            </p:extLst>
          </p:nvPr>
        </p:nvGraphicFramePr>
        <p:xfrm>
          <a:off x="3049719" y="1335478"/>
          <a:ext cx="8304081" cy="467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0131" y="2465298"/>
            <a:ext cx="2487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Net contribution to Medicare Trust Fund,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400" y="4248994"/>
            <a:ext cx="21132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-$30.9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1652494"/>
            <a:ext cx="21188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$3.7 Billion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88399" y="1717849"/>
            <a:ext cx="20828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$10.1 Billion</a:t>
            </a:r>
          </a:p>
        </p:txBody>
      </p:sp>
    </p:spTree>
    <p:extLst>
      <p:ext uri="{BB962C8B-B14F-4D97-AF65-F5344CB8AC3E}">
        <p14:creationId xmlns:p14="http://schemas.microsoft.com/office/powerpoint/2010/main" val="31615772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Subsidize Native-Born in Private Insurance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Zallman</a:t>
            </a:r>
            <a:r>
              <a:rPr lang="en-US" dirty="0"/>
              <a:t> et al. Health Affairs October, 2018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816352" y="1150071"/>
          <a:ext cx="8790431" cy="551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8914" y="2265565"/>
            <a:ext cx="291592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Net contribution to private insurance, 2014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(premiums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minus benefits)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6234" y="2835262"/>
            <a:ext cx="246278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US Born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0384" y="3332984"/>
            <a:ext cx="21336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Documented Immigrants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7167" y="3332984"/>
            <a:ext cx="233070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Undocumented Persons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CB3BE-4088-F64F-B6BA-0A94028ECB4A}"/>
              </a:ext>
            </a:extLst>
          </p:cNvPr>
          <p:cNvSpPr txBox="1"/>
          <p:nvPr/>
        </p:nvSpPr>
        <p:spPr>
          <a:xfrm>
            <a:off x="6071616" y="1594805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$17.0 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7D160-368F-5C47-AB42-78453C54C753}"/>
              </a:ext>
            </a:extLst>
          </p:cNvPr>
          <p:cNvSpPr txBox="1"/>
          <p:nvPr/>
        </p:nvSpPr>
        <p:spPr>
          <a:xfrm>
            <a:off x="8962009" y="2527175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$7.7 Billion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E6B3-C405-6F6F-C195-34103B9C15DD}"/>
              </a:ext>
            </a:extLst>
          </p:cNvPr>
          <p:cNvSpPr txBox="1"/>
          <p:nvPr/>
        </p:nvSpPr>
        <p:spPr>
          <a:xfrm>
            <a:off x="3107184" y="5332541"/>
            <a:ext cx="24627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-$24.7 Billion</a:t>
            </a:r>
          </a:p>
        </p:txBody>
      </p:sp>
    </p:spTree>
    <p:extLst>
      <p:ext uri="{BB962C8B-B14F-4D97-AF65-F5344CB8AC3E}">
        <p14:creationId xmlns:p14="http://schemas.microsoft.com/office/powerpoint/2010/main" val="11774096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>
            <a:extLst>
              <a:ext uri="{FF2B5EF4-FFF2-40B4-BE49-F238E27FC236}">
                <a16:creationId xmlns:a16="http://schemas.microsoft.com/office/drawing/2014/main" id="{A85E8CDA-13E6-401E-A662-D3C3A552F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Immigrants Play Vital Roles in</a:t>
            </a:r>
            <a:br>
              <a:rPr lang="en-US" altLang="en-US" dirty="0"/>
            </a:br>
            <a:r>
              <a:rPr lang="en-US" altLang="en-US" dirty="0"/>
              <a:t>US Care, Science, and Education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3F784-F157-DBF8-8C60-938AFE926CAC}"/>
              </a:ext>
            </a:extLst>
          </p:cNvPr>
          <p:cNvSpPr txBox="1"/>
          <p:nvPr/>
        </p:nvSpPr>
        <p:spPr>
          <a:xfrm>
            <a:off x="329785" y="2323475"/>
            <a:ext cx="2368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Foreign medical graduates’ share of total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45DF-05A9-0785-5E04-73EA705448A5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499423" cy="841248"/>
          </a:xfrm>
          <a:ln/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Ann Int Med 2017;157:584</a:t>
            </a:r>
          </a:p>
          <a:p>
            <a:pPr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CFA0885-B80F-71BA-96CE-8E0B6F871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5247738"/>
              </p:ext>
            </p:extLst>
          </p:nvPr>
        </p:nvGraphicFramePr>
        <p:xfrm>
          <a:off x="2604304" y="1933731"/>
          <a:ext cx="8749495" cy="400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6CB7C3E6-2BDE-4245-A81E-B2D7D7B4C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77" y="1143000"/>
            <a:ext cx="11512445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While Many Go Without Vital Services, </a:t>
            </a:r>
            <a:b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Others Get Low- or No-Value Care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Elective PCIs </a:t>
            </a:r>
            <a:r>
              <a:rPr lang="en-US"/>
              <a:t>Are Inappropriate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011057"/>
            <a:ext cx="8175812" cy="846943"/>
          </a:xfrm>
        </p:spPr>
        <p:txBody>
          <a:bodyPr/>
          <a:lstStyle/>
          <a:p>
            <a:r>
              <a:rPr lang="en-US" dirty="0"/>
              <a:t>JAMA IM 2014;174:1630</a:t>
            </a:r>
          </a:p>
          <a:p>
            <a:r>
              <a:rPr lang="en-US" dirty="0"/>
              <a:t>Based on 1,225,562 patients in PCI </a:t>
            </a:r>
            <a:r>
              <a:rPr lang="en-US" dirty="0" err="1"/>
              <a:t>Cath</a:t>
            </a:r>
            <a:r>
              <a:rPr lang="en-US" dirty="0"/>
              <a:t> Registry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883596" y="1361440"/>
          <a:ext cx="8424809" cy="459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62207" y="2748344"/>
            <a:ext cx="177805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Appropriate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33.9%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7906" y="2829687"/>
            <a:ext cx="150393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Uncertain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41.3%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843" y="4636997"/>
            <a:ext cx="200086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Inappropriate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22.0%</a:t>
            </a:r>
          </a:p>
        </p:txBody>
      </p:sp>
    </p:spTree>
    <p:extLst>
      <p:ext uri="{BB962C8B-B14F-4D97-AF65-F5344CB8AC3E}">
        <p14:creationId xmlns:p14="http://schemas.microsoft.com/office/powerpoint/2010/main" val="2066708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DB2F5A4-B414-44D7-E0CE-858DEA5EC9EF}"/>
              </a:ext>
            </a:extLst>
          </p:cNvPr>
          <p:cNvSpPr/>
          <p:nvPr/>
        </p:nvSpPr>
        <p:spPr>
          <a:xfrm>
            <a:off x="751840" y="1981554"/>
            <a:ext cx="10342880" cy="1256850"/>
          </a:xfrm>
          <a:custGeom>
            <a:avLst/>
            <a:gdLst>
              <a:gd name="connsiteX0" fmla="*/ 0 w 11054080"/>
              <a:gd name="connsiteY0" fmla="*/ 0 h 1256850"/>
              <a:gd name="connsiteX1" fmla="*/ 11054080 w 11054080"/>
              <a:gd name="connsiteY1" fmla="*/ 0 h 1256850"/>
              <a:gd name="connsiteX2" fmla="*/ 11054080 w 11054080"/>
              <a:gd name="connsiteY2" fmla="*/ 1256850 h 1256850"/>
              <a:gd name="connsiteX3" fmla="*/ 0 w 11054080"/>
              <a:gd name="connsiteY3" fmla="*/ 1256850 h 1256850"/>
              <a:gd name="connsiteX4" fmla="*/ 0 w 11054080"/>
              <a:gd name="connsiteY4" fmla="*/ 0 h 125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4080" h="1256850">
                <a:moveTo>
                  <a:pt x="0" y="0"/>
                </a:moveTo>
                <a:lnTo>
                  <a:pt x="11054080" y="0"/>
                </a:lnTo>
                <a:lnTo>
                  <a:pt x="11054080" y="1256850"/>
                </a:lnTo>
                <a:lnTo>
                  <a:pt x="0" y="1256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20" tIns="395732" rIns="857919" bIns="170688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>
                <a:solidFill>
                  <a:schemeClr val="tx1"/>
                </a:solidFill>
              </a:rPr>
              <a:t>They give everyone what they deserve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>
                <a:solidFill>
                  <a:schemeClr val="tx1"/>
                </a:solidFill>
              </a:rPr>
              <a:t>Unions distort markets, impede formation of merit-based hierarchy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444EF8E-89ED-BEC2-CB1B-D26470416ACF}"/>
              </a:ext>
            </a:extLst>
          </p:cNvPr>
          <p:cNvSpPr/>
          <p:nvPr/>
        </p:nvSpPr>
        <p:spPr>
          <a:xfrm>
            <a:off x="948944" y="1701114"/>
            <a:ext cx="9729216" cy="560879"/>
          </a:xfrm>
          <a:custGeom>
            <a:avLst/>
            <a:gdLst>
              <a:gd name="connsiteX0" fmla="*/ 0 w 7737856"/>
              <a:gd name="connsiteY0" fmla="*/ 93482 h 560879"/>
              <a:gd name="connsiteX1" fmla="*/ 93482 w 7737856"/>
              <a:gd name="connsiteY1" fmla="*/ 0 h 560879"/>
              <a:gd name="connsiteX2" fmla="*/ 7644374 w 7737856"/>
              <a:gd name="connsiteY2" fmla="*/ 0 h 560879"/>
              <a:gd name="connsiteX3" fmla="*/ 7737856 w 7737856"/>
              <a:gd name="connsiteY3" fmla="*/ 93482 h 560879"/>
              <a:gd name="connsiteX4" fmla="*/ 7737856 w 7737856"/>
              <a:gd name="connsiteY4" fmla="*/ 467397 h 560879"/>
              <a:gd name="connsiteX5" fmla="*/ 7644374 w 7737856"/>
              <a:gd name="connsiteY5" fmla="*/ 560879 h 560879"/>
              <a:gd name="connsiteX6" fmla="*/ 93482 w 7737856"/>
              <a:gd name="connsiteY6" fmla="*/ 560879 h 560879"/>
              <a:gd name="connsiteX7" fmla="*/ 0 w 7737856"/>
              <a:gd name="connsiteY7" fmla="*/ 467397 h 560879"/>
              <a:gd name="connsiteX8" fmla="*/ 0 w 7737856"/>
              <a:gd name="connsiteY8" fmla="*/ 93482 h 56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7856" h="560879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7644374" y="0"/>
                </a:lnTo>
                <a:cubicBezTo>
                  <a:pt x="7696003" y="0"/>
                  <a:pt x="7737856" y="41853"/>
                  <a:pt x="7737856" y="93482"/>
                </a:cubicBezTo>
                <a:lnTo>
                  <a:pt x="7737856" y="467397"/>
                </a:lnTo>
                <a:cubicBezTo>
                  <a:pt x="7737856" y="519026"/>
                  <a:pt x="7696003" y="560879"/>
                  <a:pt x="7644374" y="560879"/>
                </a:cubicBezTo>
                <a:lnTo>
                  <a:pt x="93482" y="560879"/>
                </a:lnTo>
                <a:cubicBezTo>
                  <a:pt x="41853" y="560879"/>
                  <a:pt x="0" y="519026"/>
                  <a:pt x="0" y="467397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9853" tIns="27380" rIns="319853" bIns="2738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Markets regulate themselves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06C144B-6ABE-0F3C-8FB5-37E0375FDFEA}"/>
              </a:ext>
            </a:extLst>
          </p:cNvPr>
          <p:cNvSpPr/>
          <p:nvPr/>
        </p:nvSpPr>
        <p:spPr>
          <a:xfrm>
            <a:off x="751840" y="3621444"/>
            <a:ext cx="10342880" cy="1256850"/>
          </a:xfrm>
          <a:custGeom>
            <a:avLst/>
            <a:gdLst>
              <a:gd name="connsiteX0" fmla="*/ 0 w 11054080"/>
              <a:gd name="connsiteY0" fmla="*/ 0 h 1256850"/>
              <a:gd name="connsiteX1" fmla="*/ 11054080 w 11054080"/>
              <a:gd name="connsiteY1" fmla="*/ 0 h 1256850"/>
              <a:gd name="connsiteX2" fmla="*/ 11054080 w 11054080"/>
              <a:gd name="connsiteY2" fmla="*/ 1256850 h 1256850"/>
              <a:gd name="connsiteX3" fmla="*/ 0 w 11054080"/>
              <a:gd name="connsiteY3" fmla="*/ 1256850 h 1256850"/>
              <a:gd name="connsiteX4" fmla="*/ 0 w 11054080"/>
              <a:gd name="connsiteY4" fmla="*/ 0 h 125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4080" h="1256850">
                <a:moveTo>
                  <a:pt x="0" y="0"/>
                </a:moveTo>
                <a:lnTo>
                  <a:pt x="11054080" y="0"/>
                </a:lnTo>
                <a:lnTo>
                  <a:pt x="11054080" y="1256850"/>
                </a:lnTo>
                <a:lnTo>
                  <a:pt x="0" y="12568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20" tIns="395732" rIns="857919" bIns="170688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>
                <a:solidFill>
                  <a:schemeClr val="tx1"/>
                </a:solidFill>
              </a:rPr>
              <a:t>Taxes and regulation should be cut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>
                <a:solidFill>
                  <a:schemeClr val="tx1"/>
                </a:solidFill>
              </a:rPr>
              <a:t>Public services should be privatized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110786-3206-4A9D-BD77-28D21044285E}"/>
              </a:ext>
            </a:extLst>
          </p:cNvPr>
          <p:cNvSpPr/>
          <p:nvPr/>
        </p:nvSpPr>
        <p:spPr>
          <a:xfrm>
            <a:off x="948944" y="3341004"/>
            <a:ext cx="9729216" cy="560879"/>
          </a:xfrm>
          <a:custGeom>
            <a:avLst/>
            <a:gdLst>
              <a:gd name="connsiteX0" fmla="*/ 0 w 7737856"/>
              <a:gd name="connsiteY0" fmla="*/ 93482 h 560879"/>
              <a:gd name="connsiteX1" fmla="*/ 93482 w 7737856"/>
              <a:gd name="connsiteY1" fmla="*/ 0 h 560879"/>
              <a:gd name="connsiteX2" fmla="*/ 7644374 w 7737856"/>
              <a:gd name="connsiteY2" fmla="*/ 0 h 560879"/>
              <a:gd name="connsiteX3" fmla="*/ 7737856 w 7737856"/>
              <a:gd name="connsiteY3" fmla="*/ 93482 h 560879"/>
              <a:gd name="connsiteX4" fmla="*/ 7737856 w 7737856"/>
              <a:gd name="connsiteY4" fmla="*/ 467397 h 560879"/>
              <a:gd name="connsiteX5" fmla="*/ 7644374 w 7737856"/>
              <a:gd name="connsiteY5" fmla="*/ 560879 h 560879"/>
              <a:gd name="connsiteX6" fmla="*/ 93482 w 7737856"/>
              <a:gd name="connsiteY6" fmla="*/ 560879 h 560879"/>
              <a:gd name="connsiteX7" fmla="*/ 0 w 7737856"/>
              <a:gd name="connsiteY7" fmla="*/ 467397 h 560879"/>
              <a:gd name="connsiteX8" fmla="*/ 0 w 7737856"/>
              <a:gd name="connsiteY8" fmla="*/ 93482 h 56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7856" h="560879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7644374" y="0"/>
                </a:lnTo>
                <a:cubicBezTo>
                  <a:pt x="7696003" y="0"/>
                  <a:pt x="7737856" y="41853"/>
                  <a:pt x="7737856" y="93482"/>
                </a:cubicBezTo>
                <a:lnTo>
                  <a:pt x="7737856" y="467397"/>
                </a:lnTo>
                <a:cubicBezTo>
                  <a:pt x="7737856" y="519026"/>
                  <a:pt x="7696003" y="560879"/>
                  <a:pt x="7644374" y="560879"/>
                </a:cubicBezTo>
                <a:lnTo>
                  <a:pt x="93482" y="560879"/>
                </a:lnTo>
                <a:cubicBezTo>
                  <a:pt x="41853" y="560879"/>
                  <a:pt x="0" y="519026"/>
                  <a:pt x="0" y="467397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9853" tIns="27380" rIns="319853" bIns="2738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Government is incompetent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65C62A-A933-A6C5-40F7-21D0F2D71BF0}"/>
              </a:ext>
            </a:extLst>
          </p:cNvPr>
          <p:cNvSpPr/>
          <p:nvPr/>
        </p:nvSpPr>
        <p:spPr>
          <a:xfrm>
            <a:off x="948944" y="4980894"/>
            <a:ext cx="9729216" cy="560879"/>
          </a:xfrm>
          <a:custGeom>
            <a:avLst/>
            <a:gdLst>
              <a:gd name="connsiteX0" fmla="*/ 0 w 7737856"/>
              <a:gd name="connsiteY0" fmla="*/ 93482 h 560879"/>
              <a:gd name="connsiteX1" fmla="*/ 93482 w 7737856"/>
              <a:gd name="connsiteY1" fmla="*/ 0 h 560879"/>
              <a:gd name="connsiteX2" fmla="*/ 7644374 w 7737856"/>
              <a:gd name="connsiteY2" fmla="*/ 0 h 560879"/>
              <a:gd name="connsiteX3" fmla="*/ 7737856 w 7737856"/>
              <a:gd name="connsiteY3" fmla="*/ 93482 h 560879"/>
              <a:gd name="connsiteX4" fmla="*/ 7737856 w 7737856"/>
              <a:gd name="connsiteY4" fmla="*/ 467397 h 560879"/>
              <a:gd name="connsiteX5" fmla="*/ 7644374 w 7737856"/>
              <a:gd name="connsiteY5" fmla="*/ 560879 h 560879"/>
              <a:gd name="connsiteX6" fmla="*/ 93482 w 7737856"/>
              <a:gd name="connsiteY6" fmla="*/ 560879 h 560879"/>
              <a:gd name="connsiteX7" fmla="*/ 0 w 7737856"/>
              <a:gd name="connsiteY7" fmla="*/ 467397 h 560879"/>
              <a:gd name="connsiteX8" fmla="*/ 0 w 7737856"/>
              <a:gd name="connsiteY8" fmla="*/ 93482 h 56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7856" h="560879">
                <a:moveTo>
                  <a:pt x="0" y="93482"/>
                </a:moveTo>
                <a:cubicBezTo>
                  <a:pt x="0" y="41853"/>
                  <a:pt x="41853" y="0"/>
                  <a:pt x="93482" y="0"/>
                </a:cubicBezTo>
                <a:lnTo>
                  <a:pt x="7644374" y="0"/>
                </a:lnTo>
                <a:cubicBezTo>
                  <a:pt x="7696003" y="0"/>
                  <a:pt x="7737856" y="41853"/>
                  <a:pt x="7737856" y="93482"/>
                </a:cubicBezTo>
                <a:lnTo>
                  <a:pt x="7737856" y="467397"/>
                </a:lnTo>
                <a:cubicBezTo>
                  <a:pt x="7737856" y="519026"/>
                  <a:pt x="7696003" y="560879"/>
                  <a:pt x="7644374" y="560879"/>
                </a:cubicBezTo>
                <a:lnTo>
                  <a:pt x="93482" y="560879"/>
                </a:lnTo>
                <a:cubicBezTo>
                  <a:pt x="41853" y="560879"/>
                  <a:pt x="0" y="519026"/>
                  <a:pt x="0" y="467397"/>
                </a:cubicBezTo>
                <a:lnTo>
                  <a:pt x="0" y="9348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9853" tIns="27380" rIns="319853" bIns="2738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Seeking equality is counterproductive and morally corrosive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DCA16-845C-A079-5EEA-0FCA0D9D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Neoliberalism explained…</a:t>
            </a:r>
            <a:br>
              <a:rPr lang="en-US" dirty="0"/>
            </a:br>
            <a:r>
              <a:rPr lang="en-US" sz="2800" dirty="0"/>
              <a:t>(AKA Market Fundamentalism)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8A727-EDF7-05AC-0AB7-BF761141605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3920" cy="841248"/>
          </a:xfrm>
        </p:spPr>
        <p:txBody>
          <a:bodyPr/>
          <a:lstStyle/>
          <a:p>
            <a:pPr>
              <a:defRPr/>
            </a:pPr>
            <a:r>
              <a:rPr lang="en-US" altLang="en-US" sz="1000" dirty="0"/>
              <a:t>Background photo from The American Prospect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animBg="1"/>
      <p:bldP spid="8" grpId="0" uiExpand="1" build="p" animBg="1"/>
      <p:bldP spid="9" grpId="0" animBg="1"/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9B2B77-0767-A3BA-D2D8-8F6DBD02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Urgent Care Centers Raise Costs</a:t>
            </a:r>
            <a:br>
              <a:rPr lang="en-US" dirty="0"/>
            </a:br>
            <a:r>
              <a:rPr lang="en-US" sz="2800" dirty="0"/>
              <a:t>Extra Urgent Care visits outweigh decreased ED visits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1CCFA-3D24-15A2-5554-47FA7F6AB71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Health Affairs 2021;40:587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BDFD2BE-EAA0-2F13-7354-13A4B18A9395}"/>
              </a:ext>
            </a:extLst>
          </p:cNvPr>
          <p:cNvSpPr/>
          <p:nvPr/>
        </p:nvSpPr>
        <p:spPr>
          <a:xfrm>
            <a:off x="3233057" y="2215489"/>
            <a:ext cx="8120743" cy="1371528"/>
          </a:xfrm>
          <a:custGeom>
            <a:avLst/>
            <a:gdLst>
              <a:gd name="connsiteX0" fmla="*/ 228592 w 1371527"/>
              <a:gd name="connsiteY0" fmla="*/ 0 h 6729984"/>
              <a:gd name="connsiteX1" fmla="*/ 1142935 w 1371527"/>
              <a:gd name="connsiteY1" fmla="*/ 0 h 6729984"/>
              <a:gd name="connsiteX2" fmla="*/ 1371527 w 1371527"/>
              <a:gd name="connsiteY2" fmla="*/ 228592 h 6729984"/>
              <a:gd name="connsiteX3" fmla="*/ 1371527 w 1371527"/>
              <a:gd name="connsiteY3" fmla="*/ 6729984 h 6729984"/>
              <a:gd name="connsiteX4" fmla="*/ 1371527 w 1371527"/>
              <a:gd name="connsiteY4" fmla="*/ 6729984 h 6729984"/>
              <a:gd name="connsiteX5" fmla="*/ 0 w 1371527"/>
              <a:gd name="connsiteY5" fmla="*/ 6729984 h 6729984"/>
              <a:gd name="connsiteX6" fmla="*/ 0 w 1371527"/>
              <a:gd name="connsiteY6" fmla="*/ 6729984 h 6729984"/>
              <a:gd name="connsiteX7" fmla="*/ 0 w 1371527"/>
              <a:gd name="connsiteY7" fmla="*/ 228592 h 6729984"/>
              <a:gd name="connsiteX8" fmla="*/ 228592 w 1371527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527" h="6729984">
                <a:moveTo>
                  <a:pt x="1371527" y="1121686"/>
                </a:moveTo>
                <a:lnTo>
                  <a:pt x="1371527" y="5608298"/>
                </a:lnTo>
                <a:cubicBezTo>
                  <a:pt x="1371527" y="6227787"/>
                  <a:pt x="1350670" y="6729982"/>
                  <a:pt x="1324941" y="6729982"/>
                </a:cubicBezTo>
                <a:lnTo>
                  <a:pt x="0" y="6729982"/>
                </a:lnTo>
                <a:lnTo>
                  <a:pt x="0" y="6729982"/>
                </a:lnTo>
                <a:lnTo>
                  <a:pt x="0" y="2"/>
                </a:lnTo>
                <a:lnTo>
                  <a:pt x="0" y="2"/>
                </a:lnTo>
                <a:lnTo>
                  <a:pt x="1324941" y="2"/>
                </a:lnTo>
                <a:cubicBezTo>
                  <a:pt x="1350670" y="2"/>
                  <a:pt x="1371527" y="502197"/>
                  <a:pt x="1371527" y="11216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20" tIns="120292" rIns="173632" bIns="120293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A</a:t>
            </a:r>
            <a:r>
              <a:rPr lang="en-US" sz="2800" kern="1200" dirty="0"/>
              <a:t>dditional Urgent Care visits associated with reduction of a single lower-acuity ED visit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B4BC5C9-FEDA-2617-77A5-D1CA57E8698F}"/>
              </a:ext>
            </a:extLst>
          </p:cNvPr>
          <p:cNvSpPr/>
          <p:nvPr/>
        </p:nvSpPr>
        <p:spPr>
          <a:xfrm>
            <a:off x="3233057" y="4015620"/>
            <a:ext cx="8120743" cy="1371528"/>
          </a:xfrm>
          <a:custGeom>
            <a:avLst/>
            <a:gdLst>
              <a:gd name="connsiteX0" fmla="*/ 228592 w 1371527"/>
              <a:gd name="connsiteY0" fmla="*/ 0 h 6729984"/>
              <a:gd name="connsiteX1" fmla="*/ 1142935 w 1371527"/>
              <a:gd name="connsiteY1" fmla="*/ 0 h 6729984"/>
              <a:gd name="connsiteX2" fmla="*/ 1371527 w 1371527"/>
              <a:gd name="connsiteY2" fmla="*/ 228592 h 6729984"/>
              <a:gd name="connsiteX3" fmla="*/ 1371527 w 1371527"/>
              <a:gd name="connsiteY3" fmla="*/ 6729984 h 6729984"/>
              <a:gd name="connsiteX4" fmla="*/ 1371527 w 1371527"/>
              <a:gd name="connsiteY4" fmla="*/ 6729984 h 6729984"/>
              <a:gd name="connsiteX5" fmla="*/ 0 w 1371527"/>
              <a:gd name="connsiteY5" fmla="*/ 6729984 h 6729984"/>
              <a:gd name="connsiteX6" fmla="*/ 0 w 1371527"/>
              <a:gd name="connsiteY6" fmla="*/ 6729984 h 6729984"/>
              <a:gd name="connsiteX7" fmla="*/ 0 w 1371527"/>
              <a:gd name="connsiteY7" fmla="*/ 228592 h 6729984"/>
              <a:gd name="connsiteX8" fmla="*/ 228592 w 1371527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527" h="6729984">
                <a:moveTo>
                  <a:pt x="1371527" y="1121686"/>
                </a:moveTo>
                <a:lnTo>
                  <a:pt x="1371527" y="5608298"/>
                </a:lnTo>
                <a:cubicBezTo>
                  <a:pt x="1371527" y="6227787"/>
                  <a:pt x="1350670" y="6729982"/>
                  <a:pt x="1324941" y="6729982"/>
                </a:cubicBezTo>
                <a:lnTo>
                  <a:pt x="0" y="6729982"/>
                </a:lnTo>
                <a:lnTo>
                  <a:pt x="0" y="6729982"/>
                </a:lnTo>
                <a:lnTo>
                  <a:pt x="0" y="2"/>
                </a:lnTo>
                <a:lnTo>
                  <a:pt x="0" y="2"/>
                </a:lnTo>
                <a:lnTo>
                  <a:pt x="1324941" y="2"/>
                </a:lnTo>
                <a:cubicBezTo>
                  <a:pt x="1350670" y="2"/>
                  <a:pt x="1371527" y="502197"/>
                  <a:pt x="1371527" y="11216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20" tIns="120292" rIns="173632" bIns="120293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kern="1200" dirty="0"/>
              <a:t>Net increase in overall spending for each ED visit avoided by 37 new Urgent Care visits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9F4B3A6-791E-2247-B349-8028ABCB77CA}"/>
              </a:ext>
            </a:extLst>
          </p:cNvPr>
          <p:cNvSpPr/>
          <p:nvPr/>
        </p:nvSpPr>
        <p:spPr>
          <a:xfrm>
            <a:off x="838200" y="2044005"/>
            <a:ext cx="2571644" cy="1714409"/>
          </a:xfrm>
          <a:custGeom>
            <a:avLst/>
            <a:gdLst>
              <a:gd name="connsiteX0" fmla="*/ 0 w 2571644"/>
              <a:gd name="connsiteY0" fmla="*/ 285741 h 1714409"/>
              <a:gd name="connsiteX1" fmla="*/ 285741 w 2571644"/>
              <a:gd name="connsiteY1" fmla="*/ 0 h 1714409"/>
              <a:gd name="connsiteX2" fmla="*/ 2285903 w 2571644"/>
              <a:gd name="connsiteY2" fmla="*/ 0 h 1714409"/>
              <a:gd name="connsiteX3" fmla="*/ 2571644 w 2571644"/>
              <a:gd name="connsiteY3" fmla="*/ 285741 h 1714409"/>
              <a:gd name="connsiteX4" fmla="*/ 2571644 w 2571644"/>
              <a:gd name="connsiteY4" fmla="*/ 1428668 h 1714409"/>
              <a:gd name="connsiteX5" fmla="*/ 2285903 w 2571644"/>
              <a:gd name="connsiteY5" fmla="*/ 1714409 h 1714409"/>
              <a:gd name="connsiteX6" fmla="*/ 285741 w 2571644"/>
              <a:gd name="connsiteY6" fmla="*/ 1714409 h 1714409"/>
              <a:gd name="connsiteX7" fmla="*/ 0 w 2571644"/>
              <a:gd name="connsiteY7" fmla="*/ 1428668 h 1714409"/>
              <a:gd name="connsiteX8" fmla="*/ 0 w 2571644"/>
              <a:gd name="connsiteY8" fmla="*/ 285741 h 171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644" h="1714409">
                <a:moveTo>
                  <a:pt x="0" y="285741"/>
                </a:moveTo>
                <a:cubicBezTo>
                  <a:pt x="0" y="127931"/>
                  <a:pt x="127931" y="0"/>
                  <a:pt x="285741" y="0"/>
                </a:cubicBezTo>
                <a:lnTo>
                  <a:pt x="2285903" y="0"/>
                </a:lnTo>
                <a:cubicBezTo>
                  <a:pt x="2443713" y="0"/>
                  <a:pt x="2571644" y="127931"/>
                  <a:pt x="2571644" y="285741"/>
                </a:cubicBezTo>
                <a:lnTo>
                  <a:pt x="2571644" y="1428668"/>
                </a:lnTo>
                <a:cubicBezTo>
                  <a:pt x="2571644" y="1586478"/>
                  <a:pt x="2443713" y="1714409"/>
                  <a:pt x="2285903" y="1714409"/>
                </a:cubicBezTo>
                <a:lnTo>
                  <a:pt x="285741" y="1714409"/>
                </a:lnTo>
                <a:cubicBezTo>
                  <a:pt x="127931" y="1714409"/>
                  <a:pt x="0" y="1586478"/>
                  <a:pt x="0" y="1428668"/>
                </a:cubicBezTo>
                <a:lnTo>
                  <a:pt x="0" y="2857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6571" tIns="175131" rIns="266571" bIns="175131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37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24809C8-B7F5-328A-3619-6C29113A1EDB}"/>
              </a:ext>
            </a:extLst>
          </p:cNvPr>
          <p:cNvSpPr/>
          <p:nvPr/>
        </p:nvSpPr>
        <p:spPr>
          <a:xfrm>
            <a:off x="838200" y="3844178"/>
            <a:ext cx="2571644" cy="1714409"/>
          </a:xfrm>
          <a:custGeom>
            <a:avLst/>
            <a:gdLst>
              <a:gd name="connsiteX0" fmla="*/ 0 w 2571644"/>
              <a:gd name="connsiteY0" fmla="*/ 285741 h 1714409"/>
              <a:gd name="connsiteX1" fmla="*/ 285741 w 2571644"/>
              <a:gd name="connsiteY1" fmla="*/ 0 h 1714409"/>
              <a:gd name="connsiteX2" fmla="*/ 2285903 w 2571644"/>
              <a:gd name="connsiteY2" fmla="*/ 0 h 1714409"/>
              <a:gd name="connsiteX3" fmla="*/ 2571644 w 2571644"/>
              <a:gd name="connsiteY3" fmla="*/ 285741 h 1714409"/>
              <a:gd name="connsiteX4" fmla="*/ 2571644 w 2571644"/>
              <a:gd name="connsiteY4" fmla="*/ 1428668 h 1714409"/>
              <a:gd name="connsiteX5" fmla="*/ 2285903 w 2571644"/>
              <a:gd name="connsiteY5" fmla="*/ 1714409 h 1714409"/>
              <a:gd name="connsiteX6" fmla="*/ 285741 w 2571644"/>
              <a:gd name="connsiteY6" fmla="*/ 1714409 h 1714409"/>
              <a:gd name="connsiteX7" fmla="*/ 0 w 2571644"/>
              <a:gd name="connsiteY7" fmla="*/ 1428668 h 1714409"/>
              <a:gd name="connsiteX8" fmla="*/ 0 w 2571644"/>
              <a:gd name="connsiteY8" fmla="*/ 285741 h 171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644" h="1714409">
                <a:moveTo>
                  <a:pt x="0" y="285741"/>
                </a:moveTo>
                <a:cubicBezTo>
                  <a:pt x="0" y="127931"/>
                  <a:pt x="127931" y="0"/>
                  <a:pt x="285741" y="0"/>
                </a:cubicBezTo>
                <a:lnTo>
                  <a:pt x="2285903" y="0"/>
                </a:lnTo>
                <a:cubicBezTo>
                  <a:pt x="2443713" y="0"/>
                  <a:pt x="2571644" y="127931"/>
                  <a:pt x="2571644" y="285741"/>
                </a:cubicBezTo>
                <a:lnTo>
                  <a:pt x="2571644" y="1428668"/>
                </a:lnTo>
                <a:cubicBezTo>
                  <a:pt x="2571644" y="1586478"/>
                  <a:pt x="2443713" y="1714409"/>
                  <a:pt x="2285903" y="1714409"/>
                </a:cubicBezTo>
                <a:lnTo>
                  <a:pt x="285741" y="1714409"/>
                </a:lnTo>
                <a:cubicBezTo>
                  <a:pt x="127931" y="1714409"/>
                  <a:pt x="0" y="1586478"/>
                  <a:pt x="0" y="1428668"/>
                </a:cubicBezTo>
                <a:lnTo>
                  <a:pt x="0" y="28574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6571" tIns="175131" rIns="266571" bIns="175131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$4,681</a:t>
            </a:r>
          </a:p>
        </p:txBody>
      </p:sp>
    </p:spTree>
    <p:extLst>
      <p:ext uri="{BB962C8B-B14F-4D97-AF65-F5344CB8AC3E}">
        <p14:creationId xmlns:p14="http://schemas.microsoft.com/office/powerpoint/2010/main" val="3771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216F-869E-33AB-10B9-0F05D0F5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Free-Standing ERs in Texas</a:t>
            </a:r>
            <a:br>
              <a:rPr lang="en-US" dirty="0"/>
            </a:br>
            <a:r>
              <a:rPr lang="en-US" dirty="0"/>
              <a:t>Avoid Areas of Greatest Need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B80E2-9BEF-BAC2-5084-D9E9CE82A52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Health Affairs 2017;36:1712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</a:rPr>
              <a:t>Note: Presence of hospital ED not predictive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30D87F7-8AC8-8FEF-CECF-D159F564C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9662696"/>
              </p:ext>
            </p:extLst>
          </p:nvPr>
        </p:nvGraphicFramePr>
        <p:xfrm>
          <a:off x="2894738" y="1658473"/>
          <a:ext cx="283028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4889C0C-9D1E-FA65-8569-A7C21FD545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613842"/>
              </p:ext>
            </p:extLst>
          </p:nvPr>
        </p:nvGraphicFramePr>
        <p:xfrm>
          <a:off x="5155368" y="1658473"/>
          <a:ext cx="6213997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F20969D4-6D2C-AA96-514F-6D089B26C675}"/>
              </a:ext>
            </a:extLst>
          </p:cNvPr>
          <p:cNvGrpSpPr/>
          <p:nvPr/>
        </p:nvGrpSpPr>
        <p:grpSpPr>
          <a:xfrm>
            <a:off x="759313" y="2893693"/>
            <a:ext cx="2062294" cy="861774"/>
            <a:chOff x="356998" y="2893693"/>
            <a:chExt cx="2062294" cy="86177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99D15B-E443-94F6-F9E7-52FD24F4C099}"/>
                </a:ext>
              </a:extLst>
            </p:cNvPr>
            <p:cNvSpPr txBox="1"/>
            <p:nvPr/>
          </p:nvSpPr>
          <p:spPr>
            <a:xfrm>
              <a:off x="652462" y="2893693"/>
              <a:ext cx="176683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Urgicenter</a:t>
              </a:r>
            </a:p>
            <a:p>
              <a:pPr>
                <a:spcAft>
                  <a:spcPts val="12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No Urgicenter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563CD5-1CFA-378F-AEDD-10C9BCAEC021}"/>
                </a:ext>
              </a:extLst>
            </p:cNvPr>
            <p:cNvSpPr/>
            <p:nvPr/>
          </p:nvSpPr>
          <p:spPr>
            <a:xfrm>
              <a:off x="356998" y="3402591"/>
              <a:ext cx="324040" cy="3240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877B49-B34F-E6E6-A0DA-23E843108522}"/>
                </a:ext>
              </a:extLst>
            </p:cNvPr>
            <p:cNvSpPr/>
            <p:nvPr/>
          </p:nvSpPr>
          <p:spPr>
            <a:xfrm>
              <a:off x="356998" y="2936206"/>
              <a:ext cx="324040" cy="3240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category"/>
        </p:bldSub>
      </p:bldGraphic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2ABDCD2E-BEF1-4699-B3AA-B14A4B225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2382252"/>
            <a:ext cx="7772400" cy="38661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Administrative</a:t>
            </a:r>
            <a:br>
              <a:rPr lang="en-US" altLang="en-US" sz="5400" dirty="0"/>
            </a:br>
            <a:r>
              <a:rPr lang="en-US" altLang="en-US" sz="5400" dirty="0"/>
              <a:t>Overhead Rising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Growth of Physicians and Administrators</a:t>
            </a:r>
            <a:br>
              <a:rPr lang="en-US" sz="4000" dirty="0"/>
            </a:br>
            <a:r>
              <a:rPr lang="en-US" sz="2800" dirty="0"/>
              <a:t>1970 – 2022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07392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Bureau of Labor Statistics; NCHS; Himmelstein/Woolhandler analysis of CPS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Managers shown as moving average of current year and two previous years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034767297"/>
              </p:ext>
            </p:extLst>
          </p:nvPr>
        </p:nvGraphicFramePr>
        <p:xfrm>
          <a:off x="2087687" y="1690688"/>
          <a:ext cx="9942974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8887" y="2707011"/>
            <a:ext cx="1828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Growth since 1970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7B4B0D-3E4A-EFB4-C881-94CCECB01E47}"/>
              </a:ext>
            </a:extLst>
          </p:cNvPr>
          <p:cNvSpPr/>
          <p:nvPr/>
        </p:nvSpPr>
        <p:spPr>
          <a:xfrm>
            <a:off x="5111394" y="5624931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4FD89-1946-4965-5B21-5A08947D5D42}"/>
              </a:ext>
            </a:extLst>
          </p:cNvPr>
          <p:cNvSpPr/>
          <p:nvPr/>
        </p:nvSpPr>
        <p:spPr>
          <a:xfrm>
            <a:off x="7210370" y="5624931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899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Doctors Spend Twice as Much Time on</a:t>
            </a:r>
            <a:br>
              <a:rPr lang="en-US" dirty="0"/>
            </a:br>
            <a:r>
              <a:rPr lang="en-US" dirty="0"/>
              <a:t>EHR/Desk Work as With Patients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9290447"/>
              </p:ext>
            </p:extLst>
          </p:nvPr>
        </p:nvGraphicFramePr>
        <p:xfrm>
          <a:off x="1980139" y="1690688"/>
          <a:ext cx="8057356" cy="472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Sinsky</a:t>
            </a:r>
            <a:r>
              <a:rPr lang="en-US" dirty="0"/>
              <a:t> et al. Ann </a:t>
            </a:r>
            <a:r>
              <a:rPr lang="en-US" dirty="0" err="1"/>
              <a:t>Int</a:t>
            </a:r>
            <a:r>
              <a:rPr lang="en-US" dirty="0"/>
              <a:t> Med 9/6/2016 – based on time/motion observation + home diary</a:t>
            </a:r>
          </a:p>
          <a:p>
            <a:r>
              <a:rPr lang="en-US" dirty="0"/>
              <a:t>Note: Figures are percent of office hours – exclude the 1-2 </a:t>
            </a:r>
            <a:r>
              <a:rPr lang="en-US" dirty="0" err="1"/>
              <a:t>hrs</a:t>
            </a:r>
            <a:r>
              <a:rPr lang="en-US" dirty="0"/>
              <a:t>/night of home EHR/desk work</a:t>
            </a:r>
          </a:p>
        </p:txBody>
      </p:sp>
    </p:spTree>
    <p:extLst>
      <p:ext uri="{BB962C8B-B14F-4D97-AF65-F5344CB8AC3E}">
        <p14:creationId xmlns:p14="http://schemas.microsoft.com/office/powerpoint/2010/main" val="28367747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AF36918-8C22-E841-9674-A58D4328516D}"/>
              </a:ext>
            </a:extLst>
          </p:cNvPr>
          <p:cNvGraphicFramePr/>
          <p:nvPr/>
        </p:nvGraphicFramePr>
        <p:xfrm>
          <a:off x="1679575" y="1439334"/>
          <a:ext cx="10463657" cy="4070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161" name="Rectangle 2">
            <a:extLst>
              <a:ext uri="{FF2B5EF4-FFF2-40B4-BE49-F238E27FC236}">
                <a16:creationId xmlns:a16="http://schemas.microsoft.com/office/drawing/2014/main" id="{CE79EF22-5E6B-254B-B154-9757BC6FE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EPIC EHR Notes Count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70080-E052-6440-91FB-6A7AFA5A144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394492" cy="8412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Ann Intern Med 2018; 169:51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13 international organizations represent 140,000 notes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254 organizations within the United States represent 10 million notes.</a:t>
            </a:r>
          </a:p>
        </p:txBody>
      </p:sp>
      <p:sp>
        <p:nvSpPr>
          <p:cNvPr id="348163" name="AutoShape 4" descr="M180139ff1_Figure_Average_characters_per_ambulatory_progress_note_in_US_and_international_health">
            <a:extLst>
              <a:ext uri="{FF2B5EF4-FFF2-40B4-BE49-F238E27FC236}">
                <a16:creationId xmlns:a16="http://schemas.microsoft.com/office/drawing/2014/main" id="{FA6714C0-F232-4940-809D-B990E3A69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164" name="AutoShape 5" descr="M180139ff1_Figure_Average_characters_per_ambulatory_progress_note_in_US_and_international_health">
            <a:extLst>
              <a:ext uri="{FF2B5EF4-FFF2-40B4-BE49-F238E27FC236}">
                <a16:creationId xmlns:a16="http://schemas.microsoft.com/office/drawing/2014/main" id="{B2D85A74-52D8-6048-9121-721F46057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FA153-5F28-9F41-B5BB-3F0DC394B010}"/>
              </a:ext>
            </a:extLst>
          </p:cNvPr>
          <p:cNvSpPr txBox="1"/>
          <p:nvPr/>
        </p:nvSpPr>
        <p:spPr>
          <a:xfrm>
            <a:off x="48768" y="2697480"/>
            <a:ext cx="178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Number of Institutions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A7C24-5734-8440-997E-B8B8435A498D}"/>
              </a:ext>
            </a:extLst>
          </p:cNvPr>
          <p:cNvSpPr txBox="1"/>
          <p:nvPr/>
        </p:nvSpPr>
        <p:spPr>
          <a:xfrm>
            <a:off x="2992949" y="5509865"/>
            <a:ext cx="858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Average Number of Characters per Ambulatory Note in Epic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9886A-77FF-EF4D-8FE0-B1BDF31B9E10}"/>
              </a:ext>
            </a:extLst>
          </p:cNvPr>
          <p:cNvSpPr txBox="1"/>
          <p:nvPr/>
        </p:nvSpPr>
        <p:spPr>
          <a:xfrm>
            <a:off x="2103492" y="3702675"/>
            <a:ext cx="294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Canada, UK, Australia,</a:t>
            </a:r>
          </a:p>
          <a:p>
            <a:r>
              <a:rPr lang="en-US" sz="2000" dirty="0">
                <a:solidFill>
                  <a:schemeClr val="bg1"/>
                </a:solidFill>
              </a:rPr>
              <a:t>Netherlands, Singapore,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United Arab Emirates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571076-5696-2145-BDF3-6B25A0D3703A}"/>
              </a:ext>
            </a:extLst>
          </p:cNvPr>
          <p:cNvSpPr/>
          <p:nvPr/>
        </p:nvSpPr>
        <p:spPr>
          <a:xfrm>
            <a:off x="6501327" y="3498910"/>
            <a:ext cx="2096958" cy="132556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4678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16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16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6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16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0"/>
                                        <p:tgtEl>
                                          <p:spTgt spid="16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16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16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000"/>
                                        <p:tgtEl>
                                          <p:spTgt spid="16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000"/>
                                        <p:tgtEl>
                                          <p:spTgt spid="16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16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16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000"/>
                                        <p:tgtEl>
                                          <p:spTgt spid="16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000"/>
                                        <p:tgtEl>
                                          <p:spTgt spid="16">
                                            <p:graphicEl>
                                              <a:chart seriesIdx="0" categoryIdx="2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000"/>
                                        <p:tgtEl>
                                          <p:spTgt spid="16">
                                            <p:graphicEl>
                                              <a:chart seriesIdx="0" categoryIdx="3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000"/>
                                        <p:tgtEl>
                                          <p:spTgt spid="16">
                                            <p:graphicEl>
                                              <a:chart seriesIdx="0" categoryIdx="3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000"/>
                                        <p:tgtEl>
                                          <p:spTgt spid="16">
                                            <p:graphicEl>
                                              <a:chart seriesIdx="0" categoryIdx="3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000"/>
                                        <p:tgtEl>
                                          <p:spTgt spid="16">
                                            <p:graphicEl>
                                              <a:chart seriesIdx="0" categoryIdx="3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000"/>
                                        <p:tgtEl>
                                          <p:spTgt spid="16">
                                            <p:graphicEl>
                                              <a:chart seriesIdx="0" categoryIdx="3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16">
                                            <p:graphicEl>
                                              <a:chart seriesIdx="0" categoryIdx="3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16">
                                            <p:graphicEl>
                                              <a:chart seriesIdx="0" categoryIdx="3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000"/>
                                        <p:tgtEl>
                                          <p:spTgt spid="16">
                                            <p:graphicEl>
                                              <a:chart seriesIdx="0" categoryIdx="3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2000"/>
                                        <p:tgtEl>
                                          <p:spTgt spid="16">
                                            <p:graphicEl>
                                              <a:chart seriesIdx="0" categoryIdx="3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16">
                                            <p:graphicEl>
                                              <a:chart seriesIdx="0" categoryIdx="3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16">
                                            <p:graphicEl>
                                              <a:chart seriesIdx="0" categoryIdx="4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000"/>
                                        <p:tgtEl>
                                          <p:spTgt spid="16">
                                            <p:graphicEl>
                                              <a:chart seriesIdx="0" categoryIdx="4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2000"/>
                                        <p:tgtEl>
                                          <p:spTgt spid="16">
                                            <p:graphicEl>
                                              <a:chart seriesIdx="0" categoryIdx="4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2000"/>
                                        <p:tgtEl>
                                          <p:spTgt spid="16">
                                            <p:graphicEl>
                                              <a:chart seriesIdx="0" categoryIdx="4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0"/>
                                        <p:tgtEl>
                                          <p:spTgt spid="16">
                                            <p:graphicEl>
                                              <a:chart seriesIdx="0" categoryIdx="4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000"/>
                                        <p:tgtEl>
                                          <p:spTgt spid="16">
                                            <p:graphicEl>
                                              <a:chart seriesIdx="0" categoryIdx="4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000"/>
                                        <p:tgtEl>
                                          <p:spTgt spid="16">
                                            <p:graphicEl>
                                              <a:chart seriesIdx="0" categoryIdx="4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000"/>
                                        <p:tgtEl>
                                          <p:spTgt spid="16">
                                            <p:graphicEl>
                                              <a:chart seriesIdx="0" categoryIdx="4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000"/>
                                        <p:tgtEl>
                                          <p:spTgt spid="16">
                                            <p:graphicEl>
                                              <a:chart seriesIdx="0" categoryIdx="4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2000"/>
                                        <p:tgtEl>
                                          <p:spTgt spid="16">
                                            <p:graphicEl>
                                              <a:chart seriesIdx="0" categoryIdx="4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000"/>
                                        <p:tgtEl>
                                          <p:spTgt spid="16">
                                            <p:graphicEl>
                                              <a:chart seriesIdx="0" categoryIdx="5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000"/>
                                        <p:tgtEl>
                                          <p:spTgt spid="16">
                                            <p:graphicEl>
                                              <a:chart seriesIdx="0" categoryIdx="5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2000"/>
                                        <p:tgtEl>
                                          <p:spTgt spid="16">
                                            <p:graphicEl>
                                              <a:chart seriesIdx="0" categoryIdx="5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000"/>
                                        <p:tgtEl>
                                          <p:spTgt spid="16">
                                            <p:graphicEl>
                                              <a:chart seriesIdx="0" categoryIdx="5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000"/>
                                        <p:tgtEl>
                                          <p:spTgt spid="16">
                                            <p:graphicEl>
                                              <a:chart seriesIdx="0" categoryIdx="5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16">
                                            <p:graphicEl>
                                              <a:chart seriesIdx="0" categoryIdx="5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2000"/>
                                        <p:tgtEl>
                                          <p:spTgt spid="16">
                                            <p:graphicEl>
                                              <a:chart seriesIdx="0" categoryIdx="5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2000"/>
                                        <p:tgtEl>
                                          <p:spTgt spid="16">
                                            <p:graphicEl>
                                              <a:chart seriesIdx="0" categoryIdx="5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2000"/>
                                        <p:tgtEl>
                                          <p:spTgt spid="16">
                                            <p:graphicEl>
                                              <a:chart seriesIdx="0" categoryIdx="5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2000"/>
                                        <p:tgtEl>
                                          <p:spTgt spid="16">
                                            <p:graphicEl>
                                              <a:chart seriesIdx="0" categoryIdx="5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2000"/>
                                        <p:tgtEl>
                                          <p:spTgt spid="16">
                                            <p:graphicEl>
                                              <a:chart seriesIdx="0" categoryIdx="6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2000"/>
                                        <p:tgtEl>
                                          <p:spTgt spid="16">
                                            <p:graphicEl>
                                              <a:chart seriesIdx="0" categoryIdx="6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2000"/>
                                        <p:tgtEl>
                                          <p:spTgt spid="16">
                                            <p:graphicEl>
                                              <a:chart seriesIdx="0" categoryIdx="6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000"/>
                                        <p:tgtEl>
                                          <p:spTgt spid="16">
                                            <p:graphicEl>
                                              <a:chart seriesIdx="0" categoryIdx="6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2000"/>
                                        <p:tgtEl>
                                          <p:spTgt spid="16">
                                            <p:graphicEl>
                                              <a:chart seriesIdx="0" categoryIdx="6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2000"/>
                                        <p:tgtEl>
                                          <p:spTgt spid="16">
                                            <p:graphicEl>
                                              <a:chart seriesIdx="0" categoryIdx="6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Chart bld="categoryEl"/>
        </p:bldSub>
      </p:bldGraphic>
      <p:bldP spid="3" grpId="0"/>
      <p:bldP spid="37" grpId="0"/>
      <p:bldP spid="4" grpId="0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22D2DF61-3A78-4A7C-B630-23BC94BD3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25909" y="2227006"/>
            <a:ext cx="10540181" cy="38075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Investor-Owned Care:</a:t>
            </a:r>
            <a:br>
              <a:rPr lang="en-US" altLang="en-US" sz="5400" dirty="0"/>
            </a:br>
            <a:r>
              <a:rPr lang="en-US" altLang="en-US" sz="5400" dirty="0"/>
              <a:t>Inflated Costs, Inferior Quality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Extent of For-Profit Ownership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568" cy="84124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Commerce Dept. Service Annual Surveys &amp; </a:t>
            </a:r>
            <a:r>
              <a:rPr lang="en-US" dirty="0" err="1"/>
              <a:t>MedPac</a:t>
            </a:r>
            <a:r>
              <a:rPr lang="en-US" dirty="0"/>
              <a:t>. Data are 2020 or most recent available.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 Data are for non-government-owned hospitals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** Data are for share of establishments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78810171"/>
              </p:ext>
            </p:extLst>
          </p:nvPr>
        </p:nvGraphicFramePr>
        <p:xfrm>
          <a:off x="751438" y="1394234"/>
          <a:ext cx="10602362" cy="4517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4227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50FA-5EF4-B40B-6C44-EB985974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Industry Profits,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A9CEE-BA8A-EFEA-DC4A-CECFC242A84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9819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Fortune 500, 2022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dirty="0">
                <a:solidFill>
                  <a:srgbClr val="FFFFFF"/>
                </a:solidFill>
                <a:ea typeface="+mn-ea"/>
              </a:rPr>
              <a:t>Note: Excludes firms not in Fortune 500 which account for substantial pharma profits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91C0ED4-6775-5D10-6B82-8BC4C20B9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442918"/>
              </p:ext>
            </p:extLst>
          </p:nvPr>
        </p:nvGraphicFramePr>
        <p:xfrm>
          <a:off x="2337301" y="1893888"/>
          <a:ext cx="7517398" cy="3344155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5237042">
                  <a:extLst>
                    <a:ext uri="{9D8B030D-6E8A-4147-A177-3AD203B41FA5}">
                      <a16:colId xmlns:a16="http://schemas.microsoft.com/office/drawing/2014/main" val="4056618188"/>
                    </a:ext>
                  </a:extLst>
                </a:gridCol>
                <a:gridCol w="2280356">
                  <a:extLst>
                    <a:ext uri="{9D8B030D-6E8A-4147-A177-3AD203B41FA5}">
                      <a16:colId xmlns:a16="http://schemas.microsoft.com/office/drawing/2014/main" val="1190632039"/>
                    </a:ext>
                  </a:extLst>
                </a:gridCol>
              </a:tblGrid>
              <a:tr h="6688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Pharmaceuticals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$117.1 Billion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696185"/>
                  </a:ext>
                </a:extLst>
              </a:tr>
              <a:tr h="6688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Insurers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$28.3 Billion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603305"/>
                  </a:ext>
                </a:extLst>
              </a:tr>
              <a:tr h="6688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Equipment / Supplies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$20.3 Billion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492186"/>
                  </a:ext>
                </a:extLst>
              </a:tr>
              <a:tr h="6688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Pharmacy / Lab / Benefit Managers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$18.6 Billion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01590"/>
                  </a:ext>
                </a:extLst>
              </a:tr>
              <a:tr h="6688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Providers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$10.1 Billion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002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660-0FCC-1BD1-FFBB-341AF93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Care CEOs’ Pay,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AE34-405C-6A94-6BDA-A51CB2F79DA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9819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 Herman et al, STAT+ 7/18/2022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A493FD-7DBA-DDD7-DBB3-F8AA2B65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688977"/>
              </p:ext>
            </p:extLst>
          </p:nvPr>
        </p:nvGraphicFramePr>
        <p:xfrm>
          <a:off x="2223320" y="1487905"/>
          <a:ext cx="7745361" cy="435864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848897">
                  <a:extLst>
                    <a:ext uri="{9D8B030D-6E8A-4147-A177-3AD203B41FA5}">
                      <a16:colId xmlns:a16="http://schemas.microsoft.com/office/drawing/2014/main" val="1578417238"/>
                    </a:ext>
                  </a:extLst>
                </a:gridCol>
                <a:gridCol w="2993922">
                  <a:extLst>
                    <a:ext uri="{9D8B030D-6E8A-4147-A177-3AD203B41FA5}">
                      <a16:colId xmlns:a16="http://schemas.microsoft.com/office/drawing/2014/main" val="2084310062"/>
                    </a:ext>
                  </a:extLst>
                </a:gridCol>
                <a:gridCol w="1902542">
                  <a:extLst>
                    <a:ext uri="{9D8B030D-6E8A-4147-A177-3AD203B41FA5}">
                      <a16:colId xmlns:a16="http://schemas.microsoft.com/office/drawing/2014/main" val="1087942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CEO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Firm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 Pay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2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Leonard Schleifer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Regeneron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$453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889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Joe Hogan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Align Technology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$113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3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Mike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Pykosz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Oak Street Health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$92.5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103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David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Cordani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Cigna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$91.2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7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David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Schlanger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Progyny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$80.4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50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Michael Mussallem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Edwards Life Sci.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$76.7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891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Helmy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Eltoukhy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Guardant Health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$75.6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11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Tim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Walbert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Horizon Therapeutics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$70.1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617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Steve MacMillan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Hologic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$68.5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52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Neil Kumar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BridgeBio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Pharma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$62.8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28998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04C8-CD51-320B-4225-B542DD9A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Social Responsibility?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8C255-E37D-2C7B-98B1-0BB10727DC5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4080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Milton Friedman – Capitalism &amp; Freedom, 1962</a:t>
            </a:r>
          </a:p>
          <a:p>
            <a:r>
              <a:rPr lang="en-US" sz="1000" dirty="0"/>
              <a:t>Modified version of slides prepared by Drs. Steffie Woolhandler and David Himmelstein. Originals available at https://</a:t>
            </a:r>
            <a:r>
              <a:rPr lang="en-US" sz="1000" dirty="0" err="1"/>
              <a:t>www.citizen.org</a:t>
            </a:r>
            <a:r>
              <a:rPr lang="en-US" sz="1000" dirty="0"/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75897-9618-9667-1616-6594814C1606}"/>
              </a:ext>
            </a:extLst>
          </p:cNvPr>
          <p:cNvSpPr txBox="1"/>
          <p:nvPr/>
        </p:nvSpPr>
        <p:spPr>
          <a:xfrm>
            <a:off x="3931920" y="2305615"/>
            <a:ext cx="7548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“Few trends could so thoroughly undermine the very foundations of our free society as the acceptance by corporate officials of a social responsibility other than to make as much money for their shareholders as possible.”</a:t>
            </a:r>
          </a:p>
        </p:txBody>
      </p:sp>
      <p:pic>
        <p:nvPicPr>
          <p:cNvPr id="1026" name="Picture 2" descr="Capitalism and Freedom: Fortieth Anniversary Edition (40th Anniversary  Edition): Friedman, Milton: 8580001055558: Amazon.com: Books">
            <a:extLst>
              <a:ext uri="{FF2B5EF4-FFF2-40B4-BE49-F238E27FC236}">
                <a16:creationId xmlns:a16="http://schemas.microsoft.com/office/drawing/2014/main" id="{033B75E0-27BB-CAEB-42F5-AD99699A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0864"/>
            <a:ext cx="2954190" cy="4462273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660-0FCC-1BD1-FFBB-341AF93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Insurer CEI Compensation</a:t>
            </a:r>
            <a:br>
              <a:rPr lang="en-US" dirty="0"/>
            </a:br>
            <a:r>
              <a:rPr lang="en-US" dirty="0"/>
              <a:t>2012 –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AE34-405C-6A94-6BDA-A51CB2F79DA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9819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 Stat News 5/12/22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Note: Excludes UnitedHealth’s severance pay of $142 million to Dave Wichmann in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A493FD-7DBA-DDD7-DBB3-F8AA2B65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855429"/>
              </p:ext>
            </p:extLst>
          </p:nvPr>
        </p:nvGraphicFramePr>
        <p:xfrm>
          <a:off x="3493185" y="2024920"/>
          <a:ext cx="5205630" cy="36576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884439">
                  <a:extLst>
                    <a:ext uri="{9D8B030D-6E8A-4147-A177-3AD203B41FA5}">
                      <a16:colId xmlns:a16="http://schemas.microsoft.com/office/drawing/2014/main" val="2084310062"/>
                    </a:ext>
                  </a:extLst>
                </a:gridCol>
                <a:gridCol w="2321191">
                  <a:extLst>
                    <a:ext uri="{9D8B030D-6E8A-4147-A177-3AD203B41FA5}">
                      <a16:colId xmlns:a16="http://schemas.microsoft.com/office/drawing/2014/main" val="1087942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Firm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 Pay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2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Cigna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$365,959,592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889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UnitedHealth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$349,470,281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3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Centene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$322,619,510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103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CVS-Aetna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$265,741,187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7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Humana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$187,880,631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50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Anthem/Wellpoint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$166,515,815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891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Molina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$112,148,401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11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4026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660-0FCC-1BD1-FFBB-341AF93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Profits of “Non-Profit” Health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AE34-405C-6A94-6BDA-A51CB2F79DA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9819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 Modern Healthcare July 19, 2021:44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A493FD-7DBA-DDD7-DBB3-F8AA2B65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334574"/>
              </p:ext>
            </p:extLst>
          </p:nvPr>
        </p:nvGraphicFramePr>
        <p:xfrm>
          <a:off x="2014516" y="1580381"/>
          <a:ext cx="8162969" cy="41148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199928">
                  <a:extLst>
                    <a:ext uri="{9D8B030D-6E8A-4147-A177-3AD203B41FA5}">
                      <a16:colId xmlns:a16="http://schemas.microsoft.com/office/drawing/2014/main" val="1578417238"/>
                    </a:ext>
                  </a:extLst>
                </a:gridCol>
                <a:gridCol w="2490429">
                  <a:extLst>
                    <a:ext uri="{9D8B030D-6E8A-4147-A177-3AD203B41FA5}">
                      <a16:colId xmlns:a16="http://schemas.microsoft.com/office/drawing/2014/main" val="2084310062"/>
                    </a:ext>
                  </a:extLst>
                </a:gridCol>
                <a:gridCol w="2472612">
                  <a:extLst>
                    <a:ext uri="{9D8B030D-6E8A-4147-A177-3AD203B41FA5}">
                      <a16:colId xmlns:a16="http://schemas.microsoft.com/office/drawing/2014/main" val="1087942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Health System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2020 Profit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2019 Profit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2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Kaiser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$2,217 million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$2,732 million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889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UPMC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$836 million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$27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3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Intermountain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$743 million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$506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103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Mayo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$728 million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$1,063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7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AdventHealth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$694 million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$829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50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Indiana U. Health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$656 million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$679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891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Baylor Scott &amp; White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$558 million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$725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11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Houston Methodist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$402 million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$651 million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61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4913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660-0FCC-1BD1-FFBB-341AF93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“Non-Profit” Health Systems</a:t>
            </a:r>
            <a:br>
              <a:rPr lang="en-US" sz="4000" dirty="0"/>
            </a:br>
            <a:r>
              <a:rPr lang="en-US" sz="4000" dirty="0"/>
              <a:t>Becoming Speculative Investors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AE34-405C-6A94-6BDA-A51CB2F79DA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9819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 Modern Healthcare 5/3/2021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A493FD-7DBA-DDD7-DBB3-F8AA2B65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67155"/>
              </p:ext>
            </p:extLst>
          </p:nvPr>
        </p:nvGraphicFramePr>
        <p:xfrm>
          <a:off x="1474025" y="1765840"/>
          <a:ext cx="9243951" cy="417576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546268">
                  <a:extLst>
                    <a:ext uri="{9D8B030D-6E8A-4147-A177-3AD203B41FA5}">
                      <a16:colId xmlns:a16="http://schemas.microsoft.com/office/drawing/2014/main" val="1578417238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2084310062"/>
                    </a:ext>
                  </a:extLst>
                </a:gridCol>
                <a:gridCol w="2280062">
                  <a:extLst>
                    <a:ext uri="{9D8B030D-6E8A-4147-A177-3AD203B41FA5}">
                      <a16:colId xmlns:a16="http://schemas.microsoft.com/office/drawing/2014/main" val="1087942775"/>
                    </a:ext>
                  </a:extLst>
                </a:gridCol>
                <a:gridCol w="2256312">
                  <a:extLst>
                    <a:ext uri="{9D8B030D-6E8A-4147-A177-3AD203B41FA5}">
                      <a16:colId xmlns:a16="http://schemas.microsoft.com/office/drawing/2014/main" val="3501042502"/>
                    </a:ext>
                  </a:extLst>
                </a:gridCol>
              </a:tblGrid>
              <a:tr h="625823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Organization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Hedge Fund Investments</a:t>
                      </a:r>
                    </a:p>
                  </a:txBody>
                  <a:tcPr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Private 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Equity</a:t>
                      </a:r>
                    </a:p>
                  </a:txBody>
                  <a:tcPr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</a:p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Investments</a:t>
                      </a:r>
                    </a:p>
                  </a:txBody>
                  <a:tcPr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23329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Kaiser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$2,820 billion</a:t>
                      </a:r>
                    </a:p>
                  </a:txBody>
                  <a:tcPr marR="27432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$10,180 billion</a:t>
                      </a:r>
                    </a:p>
                  </a:txBody>
                  <a:tcPr marR="27432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$35,486 billion</a:t>
                      </a:r>
                    </a:p>
                  </a:txBody>
                  <a:tcPr marR="18288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889582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Ascension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$1,357 billion</a:t>
                      </a:r>
                    </a:p>
                  </a:txBody>
                  <a:tcPr marR="27432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$3,424 billion</a:t>
                      </a:r>
                    </a:p>
                  </a:txBody>
                  <a:tcPr marR="27432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$22,002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38780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Mayo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$3,421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$3,869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$14,320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103435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MGH/Brigham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NA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$1,140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$12,914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714526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Cleveland Clinic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$3,335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$2,061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$12,880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505424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Advocate Aurora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$2,115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$1,959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$12,192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891555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Indiana U. Health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$1,218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$802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$7,839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11649"/>
                  </a:ext>
                </a:extLst>
              </a:tr>
              <a:tr h="3476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Sutter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$1,132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$414 billion</a:t>
                      </a:r>
                    </a:p>
                  </a:txBody>
                  <a:tcPr marR="27432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$7,812 billion</a:t>
                      </a:r>
                    </a:p>
                  </a:txBody>
                  <a:tcPr marR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61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1426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49CA-D76D-10F0-8037-6DECC6C5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46" y="13559"/>
            <a:ext cx="11191504" cy="900842"/>
          </a:xfrm>
        </p:spPr>
        <p:txBody>
          <a:bodyPr>
            <a:normAutofit/>
          </a:bodyPr>
          <a:lstStyle/>
          <a:p>
            <a:r>
              <a:rPr lang="en-US" sz="3200" dirty="0"/>
              <a:t>Non-Profit Leaders Collecting Big Paydays from Pharma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FAAE7-FACD-80C1-3CD1-93C51778A1E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4608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BioPharma Dive – “Directors who hold board seats and lead non-profits”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50BDBC-255B-B034-4C78-CEBDEC682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647309"/>
              </p:ext>
            </p:extLst>
          </p:nvPr>
        </p:nvGraphicFramePr>
        <p:xfrm>
          <a:off x="1025237" y="914400"/>
          <a:ext cx="10141527" cy="50292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075420">
                  <a:extLst>
                    <a:ext uri="{9D8B030D-6E8A-4147-A177-3AD203B41FA5}">
                      <a16:colId xmlns:a16="http://schemas.microsoft.com/office/drawing/2014/main" val="852140599"/>
                    </a:ext>
                  </a:extLst>
                </a:gridCol>
                <a:gridCol w="2833713">
                  <a:extLst>
                    <a:ext uri="{9D8B030D-6E8A-4147-A177-3AD203B41FA5}">
                      <a16:colId xmlns:a16="http://schemas.microsoft.com/office/drawing/2014/main" val="1878998209"/>
                    </a:ext>
                  </a:extLst>
                </a:gridCol>
                <a:gridCol w="1526903">
                  <a:extLst>
                    <a:ext uri="{9D8B030D-6E8A-4147-A177-3AD203B41FA5}">
                      <a16:colId xmlns:a16="http://schemas.microsoft.com/office/drawing/2014/main" val="162169043"/>
                    </a:ext>
                  </a:extLst>
                </a:gridCol>
                <a:gridCol w="2035872">
                  <a:extLst>
                    <a:ext uri="{9D8B030D-6E8A-4147-A177-3AD203B41FA5}">
                      <a16:colId xmlns:a16="http://schemas.microsoft.com/office/drawing/2014/main" val="680276100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741252613"/>
                    </a:ext>
                  </a:extLst>
                </a:gridCol>
              </a:tblGrid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Name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Position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Company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Board Pay 2017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Share Value</a:t>
                      </a: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45201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Robert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Alpern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Dean, Yale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AbbVie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$335,929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$4.3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1435138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Peter McDonnell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Dir. Hopkins/Wilmer Eye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Allergan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$449,941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$700,000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3052888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Tyler Jacks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Dir. MIT Koch Inst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Amgen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$343,998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$1.1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430503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Julia Haller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Chief, Wills Eye Hosp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Celgene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$525,470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$86.5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120073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Marshall Rung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Dean, U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Mich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Lilly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$279,000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$1.1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911508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Kevin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Lotton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CEO, Catholic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Hlth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Init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Gilead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$415,803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$1.8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000224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Laurie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Glimcher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CEO, Dana Farber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Glaxo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$101,000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$100,000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771327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Mary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Beckerle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CEO, Huntsman Cancer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J&amp;J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$324,893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$700,000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842295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Mark McClellan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Dir. Duke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Hlth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Pol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J&amp;J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$284,893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$1.2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86278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 E Washington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CEO, Duke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J&amp;J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$284,893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$2.3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010984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John Noseworthy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CEO, Mayo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Merck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$234,167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$300,000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161508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Charles Sawyers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Chair, MSKCC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Novartis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$367,000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$700,000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432793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Dennis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Ausiello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Dir. MGH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Crt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Pfizer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$375,000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$1.9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8980063"/>
                  </a:ext>
                </a:extLst>
              </a:tr>
              <a:tr h="1867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Joseph Goldstein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Chair, U Tx Southwest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Regeneron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$1,307,211</a:t>
                      </a:r>
                    </a:p>
                  </a:txBody>
                  <a:tcPr marR="36576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$4.2 million</a:t>
                      </a:r>
                    </a:p>
                  </a:txBody>
                  <a:tcPr marR="18288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959918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Relative payments for care at private for-profit (PFP) and private not-for-profit (PNFP) hospitals </a:t>
            </a:r>
          </a:p>
          <a:p>
            <a:r>
              <a:rPr lang="en-US" dirty="0"/>
              <a:t>Source: CMAJ </a:t>
            </a:r>
            <a:r>
              <a:rPr lang="en-US" dirty="0" err="1"/>
              <a:t>Devereaux</a:t>
            </a:r>
            <a:r>
              <a:rPr lang="en-US" dirty="0"/>
              <a:t> et al. 170 (12): 1817.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020" y="162171"/>
            <a:ext cx="9077960" cy="57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216613"/>
            <a:ext cx="4260428" cy="1212387"/>
          </a:xfr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For-profit hospitals </a:t>
            </a:r>
            <a:b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cost 19% more</a:t>
            </a:r>
          </a:p>
        </p:txBody>
      </p:sp>
    </p:spTree>
    <p:extLst>
      <p:ext uri="{BB962C8B-B14F-4D97-AF65-F5344CB8AC3E}">
        <p14:creationId xmlns:p14="http://schemas.microsoft.com/office/powerpoint/2010/main" val="36402093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For-Profit Hospitals’ </a:t>
            </a:r>
            <a:br>
              <a:rPr lang="en-US" dirty="0"/>
            </a:br>
            <a:r>
              <a:rPr lang="en-US" dirty="0"/>
              <a:t>Administrative Costs Are Higher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r>
              <a:rPr lang="en-US" sz="1000" dirty="0"/>
              <a:t>Himmelstein and Woolhandler Analysis of Medicare hospital cost reports + Ann Int Med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606" y="2154336"/>
            <a:ext cx="255402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Percentage spent on administration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20957448"/>
              </p:ext>
            </p:extLst>
          </p:nvPr>
        </p:nvGraphicFramePr>
        <p:xfrm>
          <a:off x="2953496" y="1690688"/>
          <a:ext cx="8400304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642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For-Profit Hospitals, Larger Systems</a:t>
            </a:r>
            <a:br>
              <a:rPr lang="en-US" sz="4000" dirty="0"/>
            </a:br>
            <a:r>
              <a:rPr lang="en-US" sz="4000" dirty="0"/>
              <a:t>Deliver More Low/No-Value Care</a:t>
            </a:r>
            <a:br>
              <a:rPr lang="en-US" dirty="0"/>
            </a:br>
            <a:r>
              <a:rPr lang="en-US" sz="2200" dirty="0"/>
              <a:t>Teaching hospitals and those with more primary care delivery less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34400" cy="8412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Source: JAMA Health Forum 2022;3:e214543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Note: Overuse Index is summary measure based on volume of 17 low/no value services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*Highest tertile of primary care physician supply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733" y="2705724"/>
            <a:ext cx="255402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Overuse index</a:t>
            </a:r>
          </a:p>
          <a:p>
            <a:r>
              <a:rPr lang="en-US" sz="2000" dirty="0">
                <a:solidFill>
                  <a:schemeClr val="bg1"/>
                </a:solidFill>
                <a:cs typeface="Franklin Gothic Book"/>
              </a:rPr>
              <a:t>(expressed as standard deviations from mean)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68026550"/>
              </p:ext>
            </p:extLst>
          </p:nvPr>
        </p:nvGraphicFramePr>
        <p:xfrm>
          <a:off x="2953496" y="1959429"/>
          <a:ext cx="8400304" cy="405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61246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Doctors at For-Profits</a:t>
            </a:r>
            <a:br>
              <a:rPr lang="en-US" sz="4000" dirty="0"/>
            </a:br>
            <a:r>
              <a:rPr lang="en-US" sz="4000" dirty="0"/>
              <a:t>Take More Pharma Money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Pro Publica 6/29/2016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733" y="2828835"/>
            <a:ext cx="306806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Proportion of doctors receiving drug company payments</a:t>
            </a:r>
            <a:endParaRPr lang="en-US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25467040"/>
              </p:ext>
            </p:extLst>
          </p:nvPr>
        </p:nvGraphicFramePr>
        <p:xfrm>
          <a:off x="3216728" y="1690688"/>
          <a:ext cx="8137071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9183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61395943"/>
              </p:ext>
            </p:extLst>
          </p:nvPr>
        </p:nvGraphicFramePr>
        <p:xfrm>
          <a:off x="384734" y="1490134"/>
          <a:ext cx="11321844" cy="4526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For-Profit Hospitals</a:t>
            </a:r>
            <a:br>
              <a:rPr lang="en-US" sz="4000" dirty="0"/>
            </a:br>
            <a:r>
              <a:rPr lang="en-US" sz="4000" dirty="0"/>
              <a:t>Avoid Vital but Unprofitable Services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34400" cy="8412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JAMA 2022;327:2145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Other unprofitable services showed similar pattern; for-</a:t>
            </a:r>
            <a:r>
              <a:rPr lang="en-US" sz="1000" dirty="0" err="1"/>
              <a:t>porofits</a:t>
            </a:r>
            <a:r>
              <a:rPr lang="en-US" sz="1000" dirty="0"/>
              <a:t> were more likely to offer profitable services. Differences persisted after adjustment for multiple hospital and community characteristics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782" y="2054669"/>
            <a:ext cx="48965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% of hospitals offering service</a:t>
            </a:r>
            <a:endParaRPr lang="en-US" dirty="0">
              <a:solidFill>
                <a:schemeClr val="bg1"/>
              </a:solidFill>
              <a:cs typeface="Franklin Gothic Boo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A997A-690C-1F5F-1850-CFF457A9CB8D}"/>
              </a:ext>
            </a:extLst>
          </p:cNvPr>
          <p:cNvSpPr/>
          <p:nvPr/>
        </p:nvSpPr>
        <p:spPr>
          <a:xfrm>
            <a:off x="3155900" y="5579531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4C93D6-D61F-E475-2163-716005EF42BA}"/>
              </a:ext>
            </a:extLst>
          </p:cNvPr>
          <p:cNvSpPr/>
          <p:nvPr/>
        </p:nvSpPr>
        <p:spPr>
          <a:xfrm>
            <a:off x="7350858" y="5579531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C318C-941C-A8F4-404E-6AAD0DD19513}"/>
              </a:ext>
            </a:extLst>
          </p:cNvPr>
          <p:cNvSpPr/>
          <p:nvPr/>
        </p:nvSpPr>
        <p:spPr>
          <a:xfrm>
            <a:off x="5403991" y="5579531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875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5AC90-8FBF-3C40-8CCF-B3999E9F976A}"/>
              </a:ext>
            </a:extLst>
          </p:cNvPr>
          <p:cNvCxnSpPr>
            <a:cxnSpLocks/>
          </p:cNvCxnSpPr>
          <p:nvPr/>
        </p:nvCxnSpPr>
        <p:spPr>
          <a:xfrm>
            <a:off x="2743200" y="3683000"/>
            <a:ext cx="86106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6CEAA6-6502-3240-AE2F-68A7E2A2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Profit Hospitals Have Highest Readmission Rates for </a:t>
            </a:r>
            <a:r>
              <a:rPr lang="en-US" i="1" dirty="0"/>
              <a:t>Every</a:t>
            </a:r>
            <a:r>
              <a:rPr lang="en-US" dirty="0"/>
              <a:t> Condition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A3CB-2BD0-7D40-989A-7075696B22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PLOS One 9/18/2018 – based on Medicare data 2012-2015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79B63BD-4B2B-8C44-BB82-DD49C667B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061098"/>
              </p:ext>
            </p:extLst>
          </p:nvPr>
        </p:nvGraphicFramePr>
        <p:xfrm>
          <a:off x="134060" y="1063870"/>
          <a:ext cx="11382750" cy="495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F184C3-A679-914B-8122-962227401E76}"/>
              </a:ext>
            </a:extLst>
          </p:cNvPr>
          <p:cNvSpPr txBox="1"/>
          <p:nvPr/>
        </p:nvSpPr>
        <p:spPr>
          <a:xfrm>
            <a:off x="-1" y="2177143"/>
            <a:ext cx="2257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Readmission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rate adjusted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 severity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(Expected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rate = 1.0)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F20C6-4BBC-B9BA-813C-65DC14424FDD}"/>
              </a:ext>
            </a:extLst>
          </p:cNvPr>
          <p:cNvSpPr/>
          <p:nvPr/>
        </p:nvSpPr>
        <p:spPr>
          <a:xfrm>
            <a:off x="239492" y="4649810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3C2E26-9F0D-CAB4-1D48-0C1E922DCDB8}"/>
              </a:ext>
            </a:extLst>
          </p:cNvPr>
          <p:cNvSpPr/>
          <p:nvPr/>
        </p:nvSpPr>
        <p:spPr>
          <a:xfrm>
            <a:off x="239492" y="5195283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92EDB-BE93-406A-8E3D-3A04DBD1FD2D}"/>
              </a:ext>
            </a:extLst>
          </p:cNvPr>
          <p:cNvSpPr/>
          <p:nvPr/>
        </p:nvSpPr>
        <p:spPr>
          <a:xfrm>
            <a:off x="239492" y="4134317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3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>
            <a:extLst>
              <a:ext uri="{FF2B5EF4-FFF2-40B4-BE49-F238E27FC236}">
                <a16:creationId xmlns:a16="http://schemas.microsoft.com/office/drawing/2014/main" id="{F917B137-6C36-4FC6-87B7-9592F1BAA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/>
              <a:t>Many Democrats Joined </a:t>
            </a:r>
            <a:br>
              <a:rPr lang="en-US" altLang="en-US" dirty="0"/>
            </a:br>
            <a:r>
              <a:rPr lang="en-US" altLang="en-US" dirty="0"/>
              <a:t>The Neoliberal Bandwagon</a:t>
            </a:r>
          </a:p>
        </p:txBody>
      </p:sp>
      <p:sp>
        <p:nvSpPr>
          <p:cNvPr id="852995" name="Rectangle 3">
            <a:extLst>
              <a:ext uri="{FF2B5EF4-FFF2-40B4-BE49-F238E27FC236}">
                <a16:creationId xmlns:a16="http://schemas.microsoft.com/office/drawing/2014/main" id="{61B6FE7C-DE8F-476B-80D1-4F94C9E0E0A6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0" y="6016753"/>
            <a:ext cx="8524240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Presidential photos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whitehouse.gov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A7E16-0DCE-328D-C749-CCF4167F5D0D}"/>
              </a:ext>
            </a:extLst>
          </p:cNvPr>
          <p:cNvSpPr/>
          <p:nvPr/>
        </p:nvSpPr>
        <p:spPr>
          <a:xfrm>
            <a:off x="6167120" y="1987489"/>
            <a:ext cx="5679440" cy="139733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 era of 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big government 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over”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78CC8C-D4D2-0E35-3849-4A4203AD5CED}"/>
              </a:ext>
            </a:extLst>
          </p:cNvPr>
          <p:cNvSpPr/>
          <p:nvPr/>
        </p:nvSpPr>
        <p:spPr>
          <a:xfrm>
            <a:off x="345441" y="3735644"/>
            <a:ext cx="7528560" cy="16154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83280" rtlCol="0" anchor="ctr"/>
          <a:lstStyle/>
          <a:p>
            <a:pPr algn="r"/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 most terrifying words in  </a:t>
            </a:r>
          </a:p>
          <a:p>
            <a:pPr algn="r"/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English language are: </a:t>
            </a:r>
          </a:p>
          <a:p>
            <a:pPr algn="r"/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‘I’m from the government </a:t>
            </a:r>
          </a:p>
          <a:p>
            <a:pPr algn="r"/>
            <a:r>
              <a:rPr lang="en-US" alt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I’m here to help’ ”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07E8D2-E5CC-D29E-F669-285A66CA2B4B}"/>
              </a:ext>
            </a:extLst>
          </p:cNvPr>
          <p:cNvGrpSpPr/>
          <p:nvPr/>
        </p:nvGrpSpPr>
        <p:grpSpPr>
          <a:xfrm>
            <a:off x="8683725" y="1987489"/>
            <a:ext cx="2933005" cy="3363595"/>
            <a:chOff x="8524240" y="1424812"/>
            <a:chExt cx="2933005" cy="3363595"/>
          </a:xfrm>
        </p:grpSpPr>
        <p:pic>
          <p:nvPicPr>
            <p:cNvPr id="2052" name="Picture 4" descr="Portrait of William J. Clinton, the 42nd President of the United States">
              <a:extLst>
                <a:ext uri="{FF2B5EF4-FFF2-40B4-BE49-F238E27FC236}">
                  <a16:creationId xmlns:a16="http://schemas.microsoft.com/office/drawing/2014/main" id="{93259E84-621C-5FBE-EACB-60AFD5153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240" y="1855402"/>
              <a:ext cx="2933005" cy="2933005"/>
            </a:xfrm>
            <a:prstGeom prst="rect">
              <a:avLst/>
            </a:prstGeom>
            <a:noFill/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B29D0C-95AC-6415-AF5D-5C30979E6DFB}"/>
                </a:ext>
              </a:extLst>
            </p:cNvPr>
            <p:cNvSpPr txBox="1"/>
            <p:nvPr/>
          </p:nvSpPr>
          <p:spPr>
            <a:xfrm>
              <a:off x="8713790" y="1424812"/>
              <a:ext cx="25539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President Bill Clinton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57968E-292F-069C-4DB7-607FDB2D0EFD}"/>
              </a:ext>
            </a:extLst>
          </p:cNvPr>
          <p:cNvGrpSpPr/>
          <p:nvPr/>
        </p:nvGrpSpPr>
        <p:grpSpPr>
          <a:xfrm>
            <a:off x="514310" y="2024422"/>
            <a:ext cx="3122971" cy="3320906"/>
            <a:chOff x="514310" y="2024422"/>
            <a:chExt cx="3122971" cy="33209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5A9FBB-BB30-02D2-1A30-5C51B205347E}"/>
                </a:ext>
              </a:extLst>
            </p:cNvPr>
            <p:cNvSpPr txBox="1"/>
            <p:nvPr/>
          </p:nvSpPr>
          <p:spPr>
            <a:xfrm>
              <a:off x="514310" y="4945218"/>
              <a:ext cx="31229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President Ronald Reagan</a:t>
              </a:r>
            </a:p>
          </p:txBody>
        </p:sp>
        <p:pic>
          <p:nvPicPr>
            <p:cNvPr id="2050" name="Picture 2" descr="Portrait of Ronald Reagan, the 40th President of the United States">
              <a:extLst>
                <a:ext uri="{FF2B5EF4-FFF2-40B4-BE49-F238E27FC236}">
                  <a16:creationId xmlns:a16="http://schemas.microsoft.com/office/drawing/2014/main" id="{7EEB8893-C503-DA31-6E4E-6E72DF69A8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3" b="22315"/>
            <a:stretch/>
          </p:blipFill>
          <p:spPr bwMode="auto">
            <a:xfrm>
              <a:off x="609293" y="2024422"/>
              <a:ext cx="2933005" cy="2905979"/>
            </a:xfrm>
            <a:prstGeom prst="rect">
              <a:avLst/>
            </a:prstGeom>
            <a:noFill/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11EC02-8602-4956-B4FF-8FC27721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70" y="1821656"/>
            <a:ext cx="8690460" cy="4027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FD9C96-A789-7984-EB12-798CA644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For-Profit Dialysis Clinics’ </a:t>
            </a:r>
            <a:br>
              <a:rPr lang="en-US" dirty="0"/>
            </a:br>
            <a:r>
              <a:rPr lang="en-US" dirty="0"/>
              <a:t>Death Rates Are 7% Higher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30176-F892-F947-E81A-246459C0649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Dickman, Mirza, et al. Int J Health Serv 2021;51:371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2B794-BF6B-E2CB-0676-58942BFD06AB}"/>
              </a:ext>
            </a:extLst>
          </p:cNvPr>
          <p:cNvSpPr/>
          <p:nvPr/>
        </p:nvSpPr>
        <p:spPr>
          <a:xfrm>
            <a:off x="3878716" y="2701589"/>
            <a:ext cx="4434568" cy="145482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3800 excess </a:t>
            </a:r>
          </a:p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deaths annually</a:t>
            </a:r>
          </a:p>
        </p:txBody>
      </p:sp>
    </p:spTree>
    <p:extLst>
      <p:ext uri="{BB962C8B-B14F-4D97-AF65-F5344CB8AC3E}">
        <p14:creationId xmlns:p14="http://schemas.microsoft.com/office/powerpoint/2010/main" val="40095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2">
            <a:extLst>
              <a:ext uri="{FF2B5EF4-FFF2-40B4-BE49-F238E27FC236}">
                <a16:creationId xmlns:a16="http://schemas.microsoft.com/office/drawing/2014/main" id="{2EDED63B-F65C-5D42-A49C-0DCD96AE8A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Investor-Owned Dialysis Clinics Discourage Transplants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59A48FE-5044-D244-AD9E-397007E3A3C7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621487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JAMA 2019;322:957 (article corrected 4/21/2020)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DCE57-4095-1443-8C22-F27005B22A6F}"/>
              </a:ext>
            </a:extLst>
          </p:cNvPr>
          <p:cNvSpPr txBox="1"/>
          <p:nvPr/>
        </p:nvSpPr>
        <p:spPr>
          <a:xfrm>
            <a:off x="335141" y="2128449"/>
            <a:ext cx="2794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dialysis patients placed on transplant list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C64DA74-B254-F346-B924-7B1325843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405669"/>
              </p:ext>
            </p:extLst>
          </p:nvPr>
        </p:nvGraphicFramePr>
        <p:xfrm>
          <a:off x="3129212" y="1690688"/>
          <a:ext cx="8579084" cy="4366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E6E4E35-C471-9795-D3E4-4039CAEEF72B}"/>
              </a:ext>
            </a:extLst>
          </p:cNvPr>
          <p:cNvGrpSpPr/>
          <p:nvPr/>
        </p:nvGrpSpPr>
        <p:grpSpPr>
          <a:xfrm>
            <a:off x="429942" y="4025634"/>
            <a:ext cx="2604467" cy="984885"/>
            <a:chOff x="429942" y="4025634"/>
            <a:chExt cx="2604467" cy="9848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B70EE-94BC-7CE9-B457-A1EF4570979C}"/>
                </a:ext>
              </a:extLst>
            </p:cNvPr>
            <p:cNvSpPr txBox="1"/>
            <p:nvPr/>
          </p:nvSpPr>
          <p:spPr>
            <a:xfrm>
              <a:off x="743397" y="4025634"/>
              <a:ext cx="229101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Investor-owned</a:t>
              </a:r>
            </a:p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Non-Profit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995D36-A61C-DCF2-4F9D-0BB8F62506DF}"/>
                </a:ext>
              </a:extLst>
            </p:cNvPr>
            <p:cNvSpPr/>
            <p:nvPr/>
          </p:nvSpPr>
          <p:spPr>
            <a:xfrm>
              <a:off x="429942" y="4623026"/>
              <a:ext cx="329784" cy="32978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BB15D3-35C5-A5E9-8857-43A6AC27CCF9}"/>
                </a:ext>
              </a:extLst>
            </p:cNvPr>
            <p:cNvSpPr/>
            <p:nvPr/>
          </p:nvSpPr>
          <p:spPr>
            <a:xfrm>
              <a:off x="429942" y="4076021"/>
              <a:ext cx="329784" cy="32978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07315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EED22B-D3CD-6988-1ACC-340022DC7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050368"/>
              </p:ext>
            </p:extLst>
          </p:nvPr>
        </p:nvGraphicFramePr>
        <p:xfrm>
          <a:off x="3247292" y="1690688"/>
          <a:ext cx="8106508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D13518D-9B9B-BEDB-FA10-A8152CFB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at For-Profit Dialysis Centers</a:t>
            </a:r>
            <a:br>
              <a:rPr lang="en-US" dirty="0"/>
            </a:br>
            <a:r>
              <a:rPr lang="en-US" dirty="0"/>
              <a:t>Less Likely to Get Transplants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D01A5-3E2F-9D46-0554-DBBBE100F98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0954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JAMA 2022;328:451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C5C8B-3F93-040D-923B-316595D0E46C}"/>
              </a:ext>
            </a:extLst>
          </p:cNvPr>
          <p:cNvSpPr/>
          <p:nvPr/>
        </p:nvSpPr>
        <p:spPr>
          <a:xfrm>
            <a:off x="4646316" y="2259034"/>
            <a:ext cx="6032570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dialysis centers,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Transplants = Lost customers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9D023-47CC-7A03-EA57-059309F03BF0}"/>
              </a:ext>
            </a:extLst>
          </p:cNvPr>
          <p:cNvSpPr txBox="1"/>
          <p:nvPr/>
        </p:nvSpPr>
        <p:spPr>
          <a:xfrm>
            <a:off x="539261" y="2203938"/>
            <a:ext cx="2836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Likelihood of kidney transplant (for-profit dialysis clinics vs non-profit)</a:t>
            </a:r>
          </a:p>
        </p:txBody>
      </p:sp>
    </p:spTree>
    <p:extLst>
      <p:ext uri="{BB962C8B-B14F-4D97-AF65-F5344CB8AC3E}">
        <p14:creationId xmlns:p14="http://schemas.microsoft.com/office/powerpoint/2010/main" val="27234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290F-88F5-A745-8326-3766D32B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Kidney Care: </a:t>
            </a:r>
            <a:br>
              <a:rPr lang="en-US" dirty="0"/>
            </a:br>
            <a:r>
              <a:rPr lang="en-US" dirty="0"/>
              <a:t>Less Dialysis, Better Survival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C380A-FDA7-6F41-BFEF-BF2FB11D27D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JAMA IM 2018; 178:657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Kidney failure defined as eGFR&lt;15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Non-VA defined as Medicare-paid, mostly delivered by investor-owned facilities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85DD2C5-12E4-2E4E-B368-128D9B2E6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744461"/>
              </p:ext>
            </p:extLst>
          </p:nvPr>
        </p:nvGraphicFramePr>
        <p:xfrm>
          <a:off x="217714" y="1645050"/>
          <a:ext cx="11338560" cy="4485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782E68-C277-2947-8CB3-FFBE925E5DB2}"/>
              </a:ext>
            </a:extLst>
          </p:cNvPr>
          <p:cNvSpPr txBox="1"/>
          <p:nvPr/>
        </p:nvSpPr>
        <p:spPr>
          <a:xfrm>
            <a:off x="635726" y="3122861"/>
            <a:ext cx="326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patients with new kidney failure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7CB12-607B-4D49-6CD4-6334AF59C6EC}"/>
              </a:ext>
            </a:extLst>
          </p:cNvPr>
          <p:cNvSpPr/>
          <p:nvPr/>
        </p:nvSpPr>
        <p:spPr>
          <a:xfrm>
            <a:off x="1083223" y="4312260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B1F4B-3346-E8ED-FCCE-6CC7F3DEE9D7}"/>
              </a:ext>
            </a:extLst>
          </p:cNvPr>
          <p:cNvSpPr/>
          <p:nvPr/>
        </p:nvSpPr>
        <p:spPr>
          <a:xfrm>
            <a:off x="1083223" y="4819488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07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For Profit Home Care: Lower Quality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Cabin, </a:t>
            </a:r>
            <a:r>
              <a:rPr lang="en-US" dirty="0" err="1"/>
              <a:t>Siman</a:t>
            </a:r>
            <a:r>
              <a:rPr lang="en-US" dirty="0"/>
              <a:t>, Himmelstein &amp; Woolhandler. </a:t>
            </a:r>
          </a:p>
          <a:p>
            <a:r>
              <a:rPr lang="en-US" dirty="0"/>
              <a:t>Health Affairs 8/2014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838200" y="1300480"/>
          <a:ext cx="10515599" cy="464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32DECBE-8B12-61E7-5689-AB908D268284}"/>
              </a:ext>
            </a:extLst>
          </p:cNvPr>
          <p:cNvSpPr/>
          <p:nvPr/>
        </p:nvSpPr>
        <p:spPr>
          <a:xfrm>
            <a:off x="6615851" y="5530034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228F40-34AE-2A8F-290E-0AED1397FB4C}"/>
              </a:ext>
            </a:extLst>
          </p:cNvPr>
          <p:cNvSpPr/>
          <p:nvPr/>
        </p:nvSpPr>
        <p:spPr>
          <a:xfrm>
            <a:off x="4411493" y="5530034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732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For Profit Home Care: Higher Cost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Cabin, </a:t>
            </a:r>
            <a:r>
              <a:rPr lang="en-US" dirty="0" err="1"/>
              <a:t>Siman</a:t>
            </a:r>
            <a:r>
              <a:rPr lang="en-US" dirty="0"/>
              <a:t>, Himmelstein &amp; Woolhandler. </a:t>
            </a:r>
          </a:p>
          <a:p>
            <a:r>
              <a:rPr lang="en-US" dirty="0"/>
              <a:t>Health Affairs 8/2014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560628171"/>
              </p:ext>
            </p:extLst>
          </p:nvPr>
        </p:nvGraphicFramePr>
        <p:xfrm>
          <a:off x="258418" y="1351280"/>
          <a:ext cx="11242702" cy="459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418" y="2184524"/>
            <a:ext cx="223618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Annual Cost per Patient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E17856-4379-AFAD-BE7F-2D68DE3A2A75}"/>
              </a:ext>
            </a:extLst>
          </p:cNvPr>
          <p:cNvSpPr/>
          <p:nvPr/>
        </p:nvSpPr>
        <p:spPr>
          <a:xfrm>
            <a:off x="421071" y="3780185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D2F41D-B76F-916F-7350-1FE3DE14B0D9}"/>
              </a:ext>
            </a:extLst>
          </p:cNvPr>
          <p:cNvSpPr/>
          <p:nvPr/>
        </p:nvSpPr>
        <p:spPr>
          <a:xfrm>
            <a:off x="421071" y="3233180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69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4D2E-390B-7E4B-9055-D7896913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For-Profit Nursing Homes: </a:t>
            </a:r>
            <a:br>
              <a:rPr lang="en-US" dirty="0"/>
            </a:br>
            <a:r>
              <a:rPr lang="en-US" dirty="0"/>
              <a:t>Less Nursing Care</a:t>
            </a:r>
            <a:br>
              <a:rPr lang="en-US" dirty="0"/>
            </a:br>
            <a:r>
              <a:rPr lang="en-US" sz="3100" dirty="0"/>
              <a:t>A National Study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2EE77-7A7A-6B40-8F3B-122B68BD7C0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2019;38:1095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ACD37-98EC-1F43-8389-C5BEB477887D}"/>
              </a:ext>
            </a:extLst>
          </p:cNvPr>
          <p:cNvSpPr txBox="1"/>
          <p:nvPr/>
        </p:nvSpPr>
        <p:spPr>
          <a:xfrm>
            <a:off x="218661" y="2435088"/>
            <a:ext cx="2435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Nursing staff hours per patient day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0C80AAD-7EE2-8D4F-9E31-0F86CA120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541845"/>
              </p:ext>
            </p:extLst>
          </p:nvPr>
        </p:nvGraphicFramePr>
        <p:xfrm>
          <a:off x="2653748" y="1422400"/>
          <a:ext cx="8700052" cy="4486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84316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D686-498A-26D8-B396-4EEA383C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For-Profit Nursing Homes (SNFs):</a:t>
            </a:r>
            <a:br>
              <a:rPr lang="en-US" dirty="0"/>
            </a:br>
            <a:r>
              <a:rPr lang="en-US" dirty="0"/>
              <a:t>More Deaths and Hospital Readmissions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1C5C5-1E34-0874-5BF5-4B9562EB23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JAMA 2014;312:1552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25B3B-280E-A469-F05C-160945AD9F3F}"/>
              </a:ext>
            </a:extLst>
          </p:cNvPr>
          <p:cNvSpPr txBox="1"/>
          <p:nvPr/>
        </p:nvSpPr>
        <p:spPr>
          <a:xfrm>
            <a:off x="408214" y="2204357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patients dying or readmitted within 30 days of hospital discharge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B258C3-B9DD-EC32-7F63-6C204AC7E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5401856"/>
              </p:ext>
            </p:extLst>
          </p:nvPr>
        </p:nvGraphicFramePr>
        <p:xfrm>
          <a:off x="3086100" y="1690688"/>
          <a:ext cx="82677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6FD8349-0F37-4E58-7226-F18191520F29}"/>
              </a:ext>
            </a:extLst>
          </p:cNvPr>
          <p:cNvSpPr/>
          <p:nvPr/>
        </p:nvSpPr>
        <p:spPr>
          <a:xfrm>
            <a:off x="3989007" y="5595098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9B905F-82D1-3EEA-A416-17A14A5FB22F}"/>
              </a:ext>
            </a:extLst>
          </p:cNvPr>
          <p:cNvSpPr/>
          <p:nvPr/>
        </p:nvSpPr>
        <p:spPr>
          <a:xfrm>
            <a:off x="8415067" y="5595098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81A1B-45CA-E4B4-E1AF-08A3398FB4D2}"/>
              </a:ext>
            </a:extLst>
          </p:cNvPr>
          <p:cNvSpPr/>
          <p:nvPr/>
        </p:nvSpPr>
        <p:spPr>
          <a:xfrm>
            <a:off x="6337458" y="5595098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78A1-9310-F3A6-9B67-BAC3BC59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Private Equity Nursing Home Takeovers Harm Patients and Raise Costs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C9C5D-E4CA-6E8C-4991-CAB389F343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Source: “Does Private Equity Investment in Healthcare Benefit Patients” NBER #28474, Feb 2021.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Note: Study used a within-facility </a:t>
            </a:r>
            <a:r>
              <a:rPr lang="en-US" sz="1100" dirty="0" err="1"/>
              <a:t>DinD</a:t>
            </a:r>
            <a:r>
              <a:rPr lang="en-US" sz="1100" dirty="0"/>
              <a:t> analysis + instrumental variable control for pt. factors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www.citizen.org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59A55-C22D-AD12-3828-015AFC0BD497}"/>
              </a:ext>
            </a:extLst>
          </p:cNvPr>
          <p:cNvSpPr txBox="1"/>
          <p:nvPr/>
        </p:nvSpPr>
        <p:spPr>
          <a:xfrm>
            <a:off x="620486" y="2653391"/>
            <a:ext cx="2376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change with private equity acquisition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29E2AD1-0C50-D359-1DE1-73687E6F6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544387"/>
              </p:ext>
            </p:extLst>
          </p:nvPr>
        </p:nvGraphicFramePr>
        <p:xfrm>
          <a:off x="2677886" y="1404258"/>
          <a:ext cx="8675914" cy="432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494952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32DCF-CD7E-9D24-09E8-264BA822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Hospice Goes For-Profit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307E6-83A4-3B6E-B75A-1626BE4FCC6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56171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MedPAC Annual Report, 2022 and previous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1544D-C0C9-BB26-2961-488176E839AE}"/>
              </a:ext>
            </a:extLst>
          </p:cNvPr>
          <p:cNvSpPr txBox="1"/>
          <p:nvPr/>
        </p:nvSpPr>
        <p:spPr>
          <a:xfrm>
            <a:off x="187779" y="2424865"/>
            <a:ext cx="3282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hospices under for-profit ownership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86A9AFC-5C29-CE1F-BDD3-AF51B39A4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0288958"/>
              </p:ext>
            </p:extLst>
          </p:nvPr>
        </p:nvGraphicFramePr>
        <p:xfrm>
          <a:off x="2024743" y="719666"/>
          <a:ext cx="9329057" cy="529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96DEA4A-D6A0-CC3C-10C2-0C06650FB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365009"/>
              </p:ext>
            </p:extLst>
          </p:nvPr>
        </p:nvGraphicFramePr>
        <p:xfrm>
          <a:off x="4016829" y="2482120"/>
          <a:ext cx="6600824" cy="1795965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448693">
                  <a:extLst>
                    <a:ext uri="{9D8B030D-6E8A-4147-A177-3AD203B41FA5}">
                      <a16:colId xmlns:a16="http://schemas.microsoft.com/office/drawing/2014/main" val="2046775950"/>
                    </a:ext>
                  </a:extLst>
                </a:gridCol>
                <a:gridCol w="2034040">
                  <a:extLst>
                    <a:ext uri="{9D8B030D-6E8A-4147-A177-3AD203B41FA5}">
                      <a16:colId xmlns:a16="http://schemas.microsoft.com/office/drawing/2014/main" val="4133347668"/>
                    </a:ext>
                  </a:extLst>
                </a:gridCol>
                <a:gridCol w="2118091">
                  <a:extLst>
                    <a:ext uri="{9D8B030D-6E8A-4147-A177-3AD203B41FA5}">
                      <a16:colId xmlns:a16="http://schemas.microsoft.com/office/drawing/2014/main" val="2836081242"/>
                    </a:ext>
                  </a:extLst>
                </a:gridCol>
              </a:tblGrid>
              <a:tr h="598655">
                <a:tc>
                  <a:txBody>
                    <a:bodyPr/>
                    <a:lstStyle/>
                    <a:p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For-Profits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Non-Profits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067306"/>
                  </a:ext>
                </a:extLst>
              </a:tr>
              <a:tr h="598655">
                <a:tc>
                  <a:txBody>
                    <a:bodyPr/>
                    <a:lstStyle/>
                    <a:p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Profit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139299"/>
                  </a:ext>
                </a:extLst>
              </a:tr>
              <a:tr h="598655">
                <a:tc>
                  <a:txBody>
                    <a:bodyPr/>
                    <a:lstStyle/>
                    <a:p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Length of stay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115 days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73 days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378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78A11AB9-1BDE-4E34-8AC6-368BB02DA53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981200" y="2324100"/>
            <a:ext cx="82296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5400" dirty="0"/>
              <a:t>Weakened </a:t>
            </a:r>
            <a:br>
              <a:rPr lang="en-US" altLang="en-US" sz="5400" dirty="0"/>
            </a:br>
            <a:r>
              <a:rPr lang="en-US" altLang="en-US" sz="5400" dirty="0"/>
              <a:t>Public Health Capacity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4A4E1C-EF2D-4BFD-567A-BA6026597530}"/>
              </a:ext>
            </a:extLst>
          </p:cNvPr>
          <p:cNvCxnSpPr>
            <a:cxnSpLocks/>
          </p:cNvCxnSpPr>
          <p:nvPr/>
        </p:nvCxnSpPr>
        <p:spPr>
          <a:xfrm>
            <a:off x="5080001" y="3429000"/>
            <a:ext cx="649111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72992366"/>
              </p:ext>
            </p:extLst>
          </p:nvPr>
        </p:nvGraphicFramePr>
        <p:xfrm>
          <a:off x="3996266" y="1690688"/>
          <a:ext cx="7708053" cy="426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For-Profit Hospices Avoid </a:t>
            </a:r>
            <a:br>
              <a:rPr lang="en-US" dirty="0"/>
            </a:br>
            <a:r>
              <a:rPr lang="en-US" dirty="0"/>
              <a:t>Unprofitable Patients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56978" cy="841248"/>
          </a:xfrm>
        </p:spPr>
        <p:txBody>
          <a:bodyPr>
            <a:normAutofit/>
          </a:bodyPr>
          <a:lstStyle/>
          <a:p>
            <a:r>
              <a:rPr lang="en-US" sz="1100" dirty="0"/>
              <a:t>Source: Health Affairs 2012;31:2690</a:t>
            </a:r>
          </a:p>
          <a:p>
            <a:r>
              <a:rPr lang="en-US" sz="1100" dirty="0"/>
              <a:t>Note: Based upon accepting patients on chemo, TPN, transfusions, tube feeds, </a:t>
            </a:r>
            <a:r>
              <a:rPr lang="en-US" sz="1100" dirty="0" err="1"/>
              <a:t>intrathecal</a:t>
            </a:r>
            <a:r>
              <a:rPr lang="en-US" sz="1100" dirty="0"/>
              <a:t> </a:t>
            </a:r>
            <a:r>
              <a:rPr lang="en-US" sz="1100" dirty="0" err="1"/>
              <a:t>cath</a:t>
            </a:r>
            <a:r>
              <a:rPr lang="en-US" sz="1100" dirty="0"/>
              <a:t>, palliative radiation, or living alone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94612"/>
            <a:ext cx="3881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Likelihood of accepting all patients, regardless of care needs 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(and profitability)</a:t>
            </a:r>
          </a:p>
        </p:txBody>
      </p:sp>
    </p:spTree>
    <p:extLst>
      <p:ext uri="{BB962C8B-B14F-4D97-AF65-F5344CB8AC3E}">
        <p14:creationId xmlns:p14="http://schemas.microsoft.com/office/powerpoint/2010/main" val="74829060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5AF0F0-041F-2447-90A3-604B7A69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For-Profit Hospices </a:t>
            </a:r>
            <a:br>
              <a:rPr lang="en-US" dirty="0"/>
            </a:br>
            <a:r>
              <a:rPr lang="en-US" dirty="0"/>
              <a:t>Minimize Care, Maximize Payment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8B9A7-AF6B-0919-1B2C-A40B249DE54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JAMA IM 2021;181:1113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426FB-DF4A-D5FC-A400-C0E5D4CC3BDC}"/>
              </a:ext>
            </a:extLst>
          </p:cNvPr>
          <p:cNvSpPr txBox="1"/>
          <p:nvPr/>
        </p:nvSpPr>
        <p:spPr>
          <a:xfrm>
            <a:off x="838200" y="1791617"/>
            <a:ext cx="1051559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Offer narrower range of services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Employ less skilled staff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Choose patients needing less care with longer life expectancies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More complaints and deficiencies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Less charity care, research, and training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More ED and hospital use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More discharges of patients with dementia</a:t>
            </a:r>
          </a:p>
          <a:p>
            <a:pPr marL="174625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Account for 90% of hospices with lowest spending on care</a:t>
            </a:r>
          </a:p>
        </p:txBody>
      </p:sp>
    </p:spTree>
    <p:extLst>
      <p:ext uri="{BB962C8B-B14F-4D97-AF65-F5344CB8AC3E}">
        <p14:creationId xmlns:p14="http://schemas.microsoft.com/office/powerpoint/2010/main" val="13053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A000-944D-F6F3-6243-EA9A2821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For-Profits in Africa Less Likely to Give Children Appropriate Dehydration Treatment</a:t>
            </a:r>
            <a:br>
              <a:rPr lang="en-US" dirty="0"/>
            </a:br>
            <a:r>
              <a:rPr lang="en-US" sz="2700" dirty="0"/>
              <a:t>More likely to give ineffective treatments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B0C71-732A-A7AC-6CEA-B36EB08B03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Am J Trop Med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Hyg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2014;90:939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Study included treatment at any health/pharmacy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faciliy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More than 700,000 children die from diarrhea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annualy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ORT is life-saving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3DF31-322C-65B8-D240-6B48F5BA80BA}"/>
              </a:ext>
            </a:extLst>
          </p:cNvPr>
          <p:cNvSpPr txBox="1"/>
          <p:nvPr/>
        </p:nvSpPr>
        <p:spPr>
          <a:xfrm>
            <a:off x="587829" y="2416629"/>
            <a:ext cx="1894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Probability of treatment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7C4E8B5-C5E9-C8FB-1237-DD3938554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393603"/>
              </p:ext>
            </p:extLst>
          </p:nvPr>
        </p:nvGraphicFramePr>
        <p:xfrm>
          <a:off x="587830" y="1690688"/>
          <a:ext cx="1076597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714744C-5217-753A-D32E-16D9B239F974}"/>
              </a:ext>
            </a:extLst>
          </p:cNvPr>
          <p:cNvSpPr/>
          <p:nvPr/>
        </p:nvSpPr>
        <p:spPr>
          <a:xfrm>
            <a:off x="678897" y="3582455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93C40-8A83-710C-FC88-576D23C3662B}"/>
              </a:ext>
            </a:extLst>
          </p:cNvPr>
          <p:cNvSpPr/>
          <p:nvPr/>
        </p:nvSpPr>
        <p:spPr>
          <a:xfrm>
            <a:off x="678897" y="4196873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B01526A-BA18-7F99-1418-090591E04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01426"/>
              </p:ext>
            </p:extLst>
          </p:nvPr>
        </p:nvGraphicFramePr>
        <p:xfrm>
          <a:off x="417943" y="1690688"/>
          <a:ext cx="11356115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E94096E-C85D-FC28-1D9C-4E272B42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Equity Health Care Takeovers</a:t>
            </a:r>
            <a:br>
              <a:rPr lang="en-US" dirty="0"/>
            </a:br>
            <a:r>
              <a:rPr lang="en-US" dirty="0"/>
              <a:t>$749 Billion, 2010 –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182713-0270-0FEC-B9C0-8F7D5102137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Scheffler et al. “Soaring private equity investment in the healthcare sector” 5/18/2021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6A84F-9159-75DF-ACD7-7A5ACEEFB522}"/>
              </a:ext>
            </a:extLst>
          </p:cNvPr>
          <p:cNvSpPr txBox="1"/>
          <p:nvPr/>
        </p:nvSpPr>
        <p:spPr>
          <a:xfrm>
            <a:off x="506186" y="2792185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Estimated value of deals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($ Billions)</a:t>
            </a:r>
          </a:p>
        </p:txBody>
      </p:sp>
    </p:spTree>
    <p:extLst>
      <p:ext uri="{BB962C8B-B14F-4D97-AF65-F5344CB8AC3E}">
        <p14:creationId xmlns:p14="http://schemas.microsoft.com/office/powerpoint/2010/main" val="35189951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00" name="Picture 4" descr="Private Equity and Venture Investment in Physician Practices chart. 2017: $15 Billion; 2018: $22 Billion; November 2019: $60 Billion.">
            <a:extLst>
              <a:ext uri="{FF2B5EF4-FFF2-40B4-BE49-F238E27FC236}">
                <a16:creationId xmlns:a16="http://schemas.microsoft.com/office/drawing/2014/main" id="{9C4B59F2-8EEE-4052-85B0-D17A84A11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7591" r="5081" b="12457"/>
          <a:stretch/>
        </p:blipFill>
        <p:spPr bwMode="auto">
          <a:xfrm>
            <a:off x="190509" y="195942"/>
            <a:ext cx="11810982" cy="53394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C681F8B-256F-F587-BA13-8BAE52C14891}"/>
              </a:ext>
            </a:extLst>
          </p:cNvPr>
          <p:cNvSpPr/>
          <p:nvPr/>
        </p:nvSpPr>
        <p:spPr>
          <a:xfrm>
            <a:off x="3725334" y="4210756"/>
            <a:ext cx="406400" cy="4650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63C4D8-0F4D-8C3F-3C90-03CC23137ED8}"/>
              </a:ext>
            </a:extLst>
          </p:cNvPr>
          <p:cNvSpPr/>
          <p:nvPr/>
        </p:nvSpPr>
        <p:spPr>
          <a:xfrm>
            <a:off x="4371110" y="4210756"/>
            <a:ext cx="406400" cy="4872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7DE113-DB96-07BD-6A2D-FCFCEE5EB89F}"/>
              </a:ext>
            </a:extLst>
          </p:cNvPr>
          <p:cNvSpPr/>
          <p:nvPr/>
        </p:nvSpPr>
        <p:spPr>
          <a:xfrm>
            <a:off x="5016886" y="4210756"/>
            <a:ext cx="406400" cy="4650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57086D-9577-2ABF-9DF8-C5D3972B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Private Equity Buys Practices, Prices (and Costs) Rise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C43D37-B6E5-24FE-5D27-77A18221945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489244" cy="84124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JAMA Health Forum 2022;2886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Number of patient visits and total billings/revenues also increased after acquisition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0B41E-4434-8B31-A398-D4F3EFF0479A}"/>
              </a:ext>
            </a:extLst>
          </p:cNvPr>
          <p:cNvSpPr txBox="1"/>
          <p:nvPr/>
        </p:nvSpPr>
        <p:spPr>
          <a:xfrm>
            <a:off x="417689" y="2393244"/>
            <a:ext cx="250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Difference from time 0 in allowed $s per claim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E36F2-EE9C-5D04-A13E-CAEFCB5BCE26}"/>
              </a:ext>
            </a:extLst>
          </p:cNvPr>
          <p:cNvSpPr txBox="1"/>
          <p:nvPr/>
        </p:nvSpPr>
        <p:spPr>
          <a:xfrm>
            <a:off x="4131734" y="5525195"/>
            <a:ext cx="684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Months Before/After PE Acquired Practice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BF5B27F-FDE5-BBCE-1DBF-B6DA1CACD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496"/>
              </p:ext>
            </p:extLst>
          </p:nvPr>
        </p:nvGraphicFramePr>
        <p:xfrm>
          <a:off x="3589866" y="1952978"/>
          <a:ext cx="7763934" cy="3047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63934">
                  <a:extLst>
                    <a:ext uri="{9D8B030D-6E8A-4147-A177-3AD203B41FA5}">
                      <a16:colId xmlns:a16="http://schemas.microsoft.com/office/drawing/2014/main" val="600150502"/>
                    </a:ext>
                  </a:extLst>
                </a:gridCol>
              </a:tblGrid>
              <a:tr h="761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733221"/>
                  </a:ext>
                </a:extLst>
              </a:tr>
              <a:tr h="761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77337"/>
                  </a:ext>
                </a:extLst>
              </a:tr>
              <a:tr h="761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009796"/>
                  </a:ext>
                </a:extLst>
              </a:tr>
              <a:tr h="761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904629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8BD6F96-DC75-A31E-658B-9CF56C5CA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606868"/>
              </p:ext>
            </p:extLst>
          </p:nvPr>
        </p:nvGraphicFramePr>
        <p:xfrm>
          <a:off x="2630312" y="1745189"/>
          <a:ext cx="790222" cy="3814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222">
                  <a:extLst>
                    <a:ext uri="{9D8B030D-6E8A-4147-A177-3AD203B41FA5}">
                      <a16:colId xmlns:a16="http://schemas.microsoft.com/office/drawing/2014/main" val="1981243044"/>
                    </a:ext>
                  </a:extLst>
                </a:gridCol>
              </a:tblGrid>
              <a:tr h="7628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994512"/>
                  </a:ext>
                </a:extLst>
              </a:tr>
              <a:tr h="7628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448649"/>
                  </a:ext>
                </a:extLst>
              </a:tr>
              <a:tr h="7628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428765"/>
                  </a:ext>
                </a:extLst>
              </a:tr>
              <a:tr h="7628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827178"/>
                  </a:ext>
                </a:extLst>
              </a:tr>
              <a:tr h="7628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$-30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967811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4BD7484C-F5E3-97B2-E057-6ADFBB8C8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51749"/>
              </p:ext>
            </p:extLst>
          </p:nvPr>
        </p:nvGraphicFramePr>
        <p:xfrm>
          <a:off x="3589866" y="5133226"/>
          <a:ext cx="7763938" cy="396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7226">
                  <a:extLst>
                    <a:ext uri="{9D8B030D-6E8A-4147-A177-3AD203B41FA5}">
                      <a16:colId xmlns:a16="http://schemas.microsoft.com/office/drawing/2014/main" val="1236907121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3968307084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1836640653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4248706339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296229259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2558971355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976491657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3995820037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3567156015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853509876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578795938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4248809136"/>
                    </a:ext>
                  </a:extLst>
                </a:gridCol>
                <a:gridCol w="597226">
                  <a:extLst>
                    <a:ext uri="{9D8B030D-6E8A-4147-A177-3AD203B41FA5}">
                      <a16:colId xmlns:a16="http://schemas.microsoft.com/office/drawing/2014/main" val="1212226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-12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-9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-6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-3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652502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6C16E2F2-CAD1-A9C5-CD43-3627B18F5960}"/>
              </a:ext>
            </a:extLst>
          </p:cNvPr>
          <p:cNvSpPr/>
          <p:nvPr/>
        </p:nvSpPr>
        <p:spPr>
          <a:xfrm>
            <a:off x="6308438" y="3707836"/>
            <a:ext cx="40640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80E334-51EE-EE18-314D-15AC25175E85}"/>
              </a:ext>
            </a:extLst>
          </p:cNvPr>
          <p:cNvSpPr/>
          <p:nvPr/>
        </p:nvSpPr>
        <p:spPr>
          <a:xfrm>
            <a:off x="6954214" y="3429001"/>
            <a:ext cx="406400" cy="781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C985BD-B5FD-C480-825E-C4A6B2630C1B}"/>
              </a:ext>
            </a:extLst>
          </p:cNvPr>
          <p:cNvSpPr/>
          <p:nvPr/>
        </p:nvSpPr>
        <p:spPr>
          <a:xfrm>
            <a:off x="7599990" y="2912535"/>
            <a:ext cx="406400" cy="12982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8B0E27-5168-17F9-D5D1-E6ACB0C5CECA}"/>
              </a:ext>
            </a:extLst>
          </p:cNvPr>
          <p:cNvSpPr/>
          <p:nvPr/>
        </p:nvSpPr>
        <p:spPr>
          <a:xfrm>
            <a:off x="8245766" y="2177975"/>
            <a:ext cx="406400" cy="20327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8A42FC-B10D-29E8-F74A-8E5C31D68B3D}"/>
              </a:ext>
            </a:extLst>
          </p:cNvPr>
          <p:cNvSpPr/>
          <p:nvPr/>
        </p:nvSpPr>
        <p:spPr>
          <a:xfrm>
            <a:off x="8891542" y="2393245"/>
            <a:ext cx="406400" cy="18175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94E851-8078-A0AB-FE36-65D1CF16D59B}"/>
              </a:ext>
            </a:extLst>
          </p:cNvPr>
          <p:cNvSpPr/>
          <p:nvPr/>
        </p:nvSpPr>
        <p:spPr>
          <a:xfrm>
            <a:off x="9537318" y="2709333"/>
            <a:ext cx="406400" cy="15014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329572-2E66-BC97-4FF6-DA5C0FA3AE81}"/>
              </a:ext>
            </a:extLst>
          </p:cNvPr>
          <p:cNvSpPr/>
          <p:nvPr/>
        </p:nvSpPr>
        <p:spPr>
          <a:xfrm>
            <a:off x="10183094" y="2647245"/>
            <a:ext cx="406400" cy="15635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9DC83A-4A44-609C-CF53-BE0E3A1151BA}"/>
              </a:ext>
            </a:extLst>
          </p:cNvPr>
          <p:cNvSpPr/>
          <p:nvPr/>
        </p:nvSpPr>
        <p:spPr>
          <a:xfrm>
            <a:off x="10828866" y="2494845"/>
            <a:ext cx="406400" cy="17159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1FE217-88D5-807E-9C08-96BFBB450773}"/>
              </a:ext>
            </a:extLst>
          </p:cNvPr>
          <p:cNvCxnSpPr>
            <a:cxnSpLocks/>
          </p:cNvCxnSpPr>
          <p:nvPr/>
        </p:nvCxnSpPr>
        <p:spPr>
          <a:xfrm>
            <a:off x="3589863" y="4210756"/>
            <a:ext cx="776393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6161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0EC1-DE9E-4599-8B2A-E3197ABB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Happens When Private Equity</a:t>
            </a:r>
            <a:r>
              <a:rPr lang="en-US" dirty="0"/>
              <a:t> </a:t>
            </a:r>
            <a:r>
              <a:rPr lang="en-US" b="1" dirty="0"/>
              <a:t>Buys a Dermatology Practice?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3AD8-075A-4002-86B8-96423ECD85F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prstClr val="white"/>
                </a:solidFill>
                <a:latin typeface="+mn-lt"/>
              </a:rPr>
              <a:t>Sources: Bloomberg Law 5/20/2020;  NBC News 12/20/2021; NY Times 10/26/2018 &amp; 11/20/2017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B1015-F49B-9D18-D8C5-0CA56C792EDE}"/>
              </a:ext>
            </a:extLst>
          </p:cNvPr>
          <p:cNvSpPr txBox="1"/>
          <p:nvPr/>
        </p:nvSpPr>
        <p:spPr>
          <a:xfrm>
            <a:off x="650421" y="1690688"/>
            <a:ext cx="108911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Push sales of cosmeceuticals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Offer bonuses for increasing elective procedures  (and continued elective procedures throughout pandemic)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Pushed MDs to increase (e.g. double) visit #s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Mobile clinicians do frequent skin check and biopsies on demented nursing homes patients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Bring dermatopathology services “in house”, increasing biopsy rates and likely false positive melanoma </a:t>
            </a:r>
            <a:r>
              <a:rPr lang="en-US" sz="2000" dirty="0" err="1">
                <a:solidFill>
                  <a:schemeClr val="bg1"/>
                </a:solidFill>
              </a:rPr>
              <a:t>Dxs</a:t>
            </a:r>
            <a:endParaRPr lang="en-US" sz="2000" dirty="0">
              <a:solidFill>
                <a:schemeClr val="bg1"/>
              </a:solidFill>
            </a:endParaRP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Extensive use of poorly-supervised PAs and NPs for skin checks and procedures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Skimp on supplies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Increase Medicare billings/taxpayer costs</a:t>
            </a:r>
          </a:p>
        </p:txBody>
      </p:sp>
    </p:spTree>
    <p:extLst>
      <p:ext uri="{BB962C8B-B14F-4D97-AF65-F5344CB8AC3E}">
        <p14:creationId xmlns:p14="http://schemas.microsoft.com/office/powerpoint/2010/main" val="14591031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2329B5-4DF4-E824-3CF8-FFE15C02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Most Physicians Are Corporate Employees</a:t>
            </a:r>
            <a:br>
              <a:rPr lang="en-US" dirty="0"/>
            </a:br>
            <a:r>
              <a:rPr lang="en-US" sz="3100" dirty="0"/>
              <a:t>Rapid growth during pandemic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EA3779-98A2-1CF7-6711-B79C648AB65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Avalere Health April 2022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Data are for Medicare-participating physicians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DDD0F0C-DF50-DEEF-DAC1-A31A5CC758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15028"/>
              </p:ext>
            </p:extLst>
          </p:nvPr>
        </p:nvGraphicFramePr>
        <p:xfrm>
          <a:off x="506186" y="2017145"/>
          <a:ext cx="7282543" cy="412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159669-5E89-808A-D893-D9B031B42CDC}"/>
              </a:ext>
            </a:extLst>
          </p:cNvPr>
          <p:cNvSpPr txBox="1"/>
          <p:nvPr/>
        </p:nvSpPr>
        <p:spPr>
          <a:xfrm>
            <a:off x="4514902" y="1799636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0CD306C-2C71-7612-D555-D251C27C7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720215"/>
              </p:ext>
            </p:extLst>
          </p:nvPr>
        </p:nvGraphicFramePr>
        <p:xfrm>
          <a:off x="6739067" y="2035439"/>
          <a:ext cx="5368621" cy="412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C673CDA-570A-437A-6242-3D6442D43841}"/>
              </a:ext>
            </a:extLst>
          </p:cNvPr>
          <p:cNvSpPr txBox="1"/>
          <p:nvPr/>
        </p:nvSpPr>
        <p:spPr>
          <a:xfrm>
            <a:off x="8860976" y="1799635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2022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02D0E-139B-33CB-2A0E-0B25F647AE58}"/>
              </a:ext>
            </a:extLst>
          </p:cNvPr>
          <p:cNvSpPr/>
          <p:nvPr/>
        </p:nvSpPr>
        <p:spPr>
          <a:xfrm>
            <a:off x="817640" y="2728406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8CA5FD-8CC1-660E-8032-BC12F4899ECF}"/>
              </a:ext>
            </a:extLst>
          </p:cNvPr>
          <p:cNvSpPr/>
          <p:nvPr/>
        </p:nvSpPr>
        <p:spPr>
          <a:xfrm>
            <a:off x="817640" y="3964395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2B5B9A-E026-C515-A604-BF5945E4E539}"/>
              </a:ext>
            </a:extLst>
          </p:cNvPr>
          <p:cNvSpPr/>
          <p:nvPr/>
        </p:nvSpPr>
        <p:spPr>
          <a:xfrm>
            <a:off x="817640" y="3346401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321D6B-0A07-C506-C539-39F8ED12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Equity Hospital Takeovers:</a:t>
            </a:r>
            <a:br>
              <a:rPr lang="en-US" dirty="0"/>
            </a:br>
            <a:r>
              <a:rPr lang="en-US" dirty="0"/>
              <a:t>Falling Care, Rising Profits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38F5A-1108-9904-EB4F-92E572CFD56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Health Affairs 2022;41:523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BCD6C-0BAE-2025-2320-6346A186DA20}"/>
              </a:ext>
            </a:extLst>
          </p:cNvPr>
          <p:cNvSpPr txBox="1"/>
          <p:nvPr/>
        </p:nvSpPr>
        <p:spPr>
          <a:xfrm>
            <a:off x="411562" y="2212731"/>
            <a:ext cx="2227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change after PE acquisition, compared to controls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3BC91A-94DD-2322-E6BA-A219C45D6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948773"/>
              </p:ext>
            </p:extLst>
          </p:nvPr>
        </p:nvGraphicFramePr>
        <p:xfrm>
          <a:off x="2731476" y="1805354"/>
          <a:ext cx="8622323" cy="421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54015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id="{E93E0444-4F75-44FA-8757-0B8B873D0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758043"/>
            <a:ext cx="9144000" cy="26506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Drug and Device Firms Inflate Prices,</a:t>
            </a:r>
            <a:br>
              <a:rPr lang="en-US" altLang="en-US" sz="5400" dirty="0"/>
            </a:br>
            <a:r>
              <a:rPr lang="en-US" altLang="en-US" sz="5400" dirty="0"/>
              <a:t>Distort Priorities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93AFC35-432D-85F8-443C-0277BCEB8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058810"/>
              </p:ext>
            </p:extLst>
          </p:nvPr>
        </p:nvGraphicFramePr>
        <p:xfrm>
          <a:off x="2032000" y="1690688"/>
          <a:ext cx="93218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162BF8-B9EA-C141-94B6-6B2847F1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Public health’s falling share of total health spending </a:t>
            </a:r>
            <a:br>
              <a:rPr lang="en-US" dirty="0"/>
            </a:br>
            <a:r>
              <a:rPr lang="en-US" dirty="0"/>
              <a:t>Left the US Vulnerable to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E694-9A83-7B37-296E-631CE4FA6AD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public health’s share in Canada = 6.2%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www.cms.gov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/research-statistics-data-and-systems/statistics-trends-and-reports/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nationalhealthexpenddata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nationalhealthaccountshistorical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0942C-CF0A-CDC4-2110-3D7A856D7E23}"/>
              </a:ext>
            </a:extLst>
          </p:cNvPr>
          <p:cNvSpPr txBox="1"/>
          <p:nvPr/>
        </p:nvSpPr>
        <p:spPr>
          <a:xfrm>
            <a:off x="163286" y="2228671"/>
            <a:ext cx="186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total health spending</a:t>
            </a:r>
          </a:p>
        </p:txBody>
      </p:sp>
    </p:spTree>
    <p:extLst>
      <p:ext uri="{BB962C8B-B14F-4D97-AF65-F5344CB8AC3E}">
        <p14:creationId xmlns:p14="http://schemas.microsoft.com/office/powerpoint/2010/main" val="317976081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Prescription Drug Spending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493760" cy="84124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Source: CMS, Office of the Actuary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Note: 2021-2022 estimated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015" y="2305615"/>
            <a:ext cx="2696945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Outpatient prescription drug spending,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Billions of dollars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00055355"/>
              </p:ext>
            </p:extLst>
          </p:nvPr>
        </p:nvGraphicFramePr>
        <p:xfrm>
          <a:off x="3108960" y="1341120"/>
          <a:ext cx="8493760" cy="466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 rot="16200000">
            <a:off x="10309534" y="3331829"/>
            <a:ext cx="1442302" cy="32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Estimated</a:t>
            </a:r>
          </a:p>
        </p:txBody>
      </p:sp>
    </p:spTree>
    <p:extLst>
      <p:ext uri="{BB962C8B-B14F-4D97-AF65-F5344CB8AC3E}">
        <p14:creationId xmlns:p14="http://schemas.microsoft.com/office/powerpoint/2010/main" val="7716696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B0-DC91-1B4E-B927-A59CC090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9304" cy="1325563"/>
          </a:xfrm>
        </p:spPr>
        <p:txBody>
          <a:bodyPr>
            <a:noAutofit/>
          </a:bodyPr>
          <a:lstStyle/>
          <a:p>
            <a:r>
              <a:rPr lang="en-US" sz="2800" dirty="0"/>
              <a:t>If Medicare paid VA prices, it would have</a:t>
            </a:r>
            <a:br>
              <a:rPr lang="en-US" sz="2800" dirty="0"/>
            </a:br>
            <a:r>
              <a:rPr lang="en-US" dirty="0"/>
              <a:t>Saved $71 Billion Over 6 Years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E0E80-6B20-C940-87D9-4DA12980F6F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JAMA IM 2019;179:431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9B3B-8513-F346-99A6-AD518E812F98}"/>
              </a:ext>
            </a:extLst>
          </p:cNvPr>
          <p:cNvSpPr txBox="1"/>
          <p:nvPr/>
        </p:nvSpPr>
        <p:spPr>
          <a:xfrm>
            <a:off x="619725" y="2054225"/>
            <a:ext cx="227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Spending for top 50 drugs ($s Billions)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98E5AF-A05E-1541-ADE7-BCC14A02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2201155"/>
              </p:ext>
            </p:extLst>
          </p:nvPr>
        </p:nvGraphicFramePr>
        <p:xfrm>
          <a:off x="2514600" y="1431236"/>
          <a:ext cx="8839200" cy="458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28BB0B5-A346-7E45-8655-DB64C54C1D0D}"/>
              </a:ext>
            </a:extLst>
          </p:cNvPr>
          <p:cNvSpPr/>
          <p:nvPr/>
        </p:nvSpPr>
        <p:spPr>
          <a:xfrm>
            <a:off x="742493" y="4480458"/>
            <a:ext cx="258418" cy="25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69F574-3DCA-C74A-8E50-BD302B21F3DD}"/>
              </a:ext>
            </a:extLst>
          </p:cNvPr>
          <p:cNvSpPr/>
          <p:nvPr/>
        </p:nvSpPr>
        <p:spPr>
          <a:xfrm>
            <a:off x="742493" y="3493822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5CAB3-4BE1-9C43-B25B-FF2A46AFDF33}"/>
              </a:ext>
            </a:extLst>
          </p:cNvPr>
          <p:cNvSpPr txBox="1"/>
          <p:nvPr/>
        </p:nvSpPr>
        <p:spPr>
          <a:xfrm>
            <a:off x="1000911" y="3407215"/>
            <a:ext cx="198782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Medicare Spending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2F8BC-CBBA-254F-8713-866C7A39F993}"/>
              </a:ext>
            </a:extLst>
          </p:cNvPr>
          <p:cNvSpPr txBox="1"/>
          <p:nvPr/>
        </p:nvSpPr>
        <p:spPr>
          <a:xfrm>
            <a:off x="1000911" y="4430163"/>
            <a:ext cx="18089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Cost at VA Prices</a:t>
            </a:r>
          </a:p>
        </p:txBody>
      </p:sp>
    </p:spTree>
    <p:extLst>
      <p:ext uri="{BB962C8B-B14F-4D97-AF65-F5344CB8AC3E}">
        <p14:creationId xmlns:p14="http://schemas.microsoft.com/office/powerpoint/2010/main" val="284786177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20CF9E-EA18-7D68-3375-D0840E72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Prices of Newly-Launched </a:t>
            </a:r>
            <a:br>
              <a:rPr lang="en-US" dirty="0"/>
            </a:br>
            <a:r>
              <a:rPr lang="en-US" dirty="0"/>
              <a:t>Drugs Have Skyrocketed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5405A-AA3A-04F3-8A8C-923F791F03E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499231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JAMA 2022;327:2145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E47FA-B929-3AD4-DBAE-77611087421F}"/>
              </a:ext>
            </a:extLst>
          </p:cNvPr>
          <p:cNvSpPr txBox="1"/>
          <p:nvPr/>
        </p:nvSpPr>
        <p:spPr>
          <a:xfrm>
            <a:off x="638489" y="2929165"/>
            <a:ext cx="2953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Mean price/year of newly-launched drugs ($ thousands)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9B884CA-EA54-EC7F-BFAE-1BD959232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743978"/>
              </p:ext>
            </p:extLst>
          </p:nvPr>
        </p:nvGraphicFramePr>
        <p:xfrm>
          <a:off x="638490" y="1469571"/>
          <a:ext cx="10915022" cy="454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35545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6CEF-C278-4141-A564-6B9DDFF9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094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Medicare Part D Drug Prices Are</a:t>
            </a:r>
            <a:br>
              <a:rPr lang="en-US" dirty="0"/>
            </a:br>
            <a:r>
              <a:rPr lang="en-US" dirty="0"/>
              <a:t>Several-Fold Higher than in Other 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1E596-AA65-494F-BFF2-4F9593E5015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Health Affairs 2019;38:804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E5FA9-3893-5E4F-9FDE-F44CE3240363}"/>
              </a:ext>
            </a:extLst>
          </p:cNvPr>
          <p:cNvSpPr txBox="1"/>
          <p:nvPr/>
        </p:nvSpPr>
        <p:spPr>
          <a:xfrm>
            <a:off x="748840" y="2580451"/>
            <a:ext cx="2022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Average price of 79 single-source drugs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F81471-D7B5-5444-8E7B-9FCCFBEE4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276571"/>
              </p:ext>
            </p:extLst>
          </p:nvPr>
        </p:nvGraphicFramePr>
        <p:xfrm>
          <a:off x="2594113" y="1480930"/>
          <a:ext cx="9312965" cy="453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27DE84-ECD4-BE49-92A1-493171068D81}"/>
              </a:ext>
            </a:extLst>
          </p:cNvPr>
          <p:cNvSpPr/>
          <p:nvPr/>
        </p:nvSpPr>
        <p:spPr>
          <a:xfrm>
            <a:off x="3443110" y="2881075"/>
            <a:ext cx="7099115" cy="8412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Purchasing these 79 drugs at the UK price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would have saved Medicare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$41 billion 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2018</a:t>
            </a:r>
          </a:p>
        </p:txBody>
      </p:sp>
    </p:spTree>
    <p:extLst>
      <p:ext uri="{BB962C8B-B14F-4D97-AF65-F5344CB8AC3E}">
        <p14:creationId xmlns:p14="http://schemas.microsoft.com/office/powerpoint/2010/main" val="169176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A8531A-746A-474D-9D80-B96107735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717129"/>
              </p:ext>
            </p:extLst>
          </p:nvPr>
        </p:nvGraphicFramePr>
        <p:xfrm>
          <a:off x="20773" y="1513114"/>
          <a:ext cx="11594283" cy="462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4B6E3A5-79A7-3A4A-B1F8-F0B7FC98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 With Drugs, </a:t>
            </a:r>
            <a:br>
              <a:rPr lang="en-US" dirty="0"/>
            </a:br>
            <a:r>
              <a:rPr lang="en-US" dirty="0"/>
              <a:t>Device Prices Are Highest in the USA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C2026-BD78-C146-92D9-1B066574C8D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Health Affairs 2018;37:1570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Devices account for 6% of U.S. health expenditures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AFD17-FF4C-CC4E-B6C1-A8A74B2B7E97}"/>
              </a:ext>
            </a:extLst>
          </p:cNvPr>
          <p:cNvSpPr txBox="1"/>
          <p:nvPr/>
        </p:nvSpPr>
        <p:spPr>
          <a:xfrm>
            <a:off x="494908" y="2113182"/>
            <a:ext cx="2354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Mean cost per device, 2014</a:t>
            </a:r>
          </a:p>
          <a:p>
            <a:r>
              <a:rPr lang="en-US" sz="2400" dirty="0">
                <a:solidFill>
                  <a:schemeClr val="bg1"/>
                </a:solidFill>
              </a:rPr>
              <a:t>(exchange rate adjusted $s)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D739F-656F-DDDC-491B-7F32BFC685C1}"/>
              </a:ext>
            </a:extLst>
          </p:cNvPr>
          <p:cNvSpPr/>
          <p:nvPr/>
        </p:nvSpPr>
        <p:spPr>
          <a:xfrm>
            <a:off x="738305" y="4218314"/>
            <a:ext cx="258418" cy="25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FFA9C-3DDC-11E6-FDE8-920D10EE0BF5}"/>
              </a:ext>
            </a:extLst>
          </p:cNvPr>
          <p:cNvSpPr/>
          <p:nvPr/>
        </p:nvSpPr>
        <p:spPr>
          <a:xfrm>
            <a:off x="738305" y="3802873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7191F0-65B3-69AD-8A9C-554D46DC30CE}"/>
              </a:ext>
            </a:extLst>
          </p:cNvPr>
          <p:cNvSpPr/>
          <p:nvPr/>
        </p:nvSpPr>
        <p:spPr>
          <a:xfrm>
            <a:off x="738305" y="5049197"/>
            <a:ext cx="258418" cy="25841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A546B-ABC7-0618-41A4-F59463CAA40E}"/>
              </a:ext>
            </a:extLst>
          </p:cNvPr>
          <p:cNvSpPr/>
          <p:nvPr/>
        </p:nvSpPr>
        <p:spPr>
          <a:xfrm>
            <a:off x="738305" y="4633755"/>
            <a:ext cx="258418" cy="25841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0B769E-FF62-3DAA-8860-EE8A8EB1DBE4}"/>
              </a:ext>
            </a:extLst>
          </p:cNvPr>
          <p:cNvSpPr/>
          <p:nvPr/>
        </p:nvSpPr>
        <p:spPr>
          <a:xfrm>
            <a:off x="738305" y="5464639"/>
            <a:ext cx="258418" cy="258418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6972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76FF-1BBE-0B4C-9C24-404233C5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What Goes Into a $6,000 Orthopedic Implant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29E92-DE44-8A41-944F-92E272CAE13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Modern Healthcare 2/5/2018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3B670E-6604-6142-946B-B891F90E72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276730"/>
              </p:ext>
            </p:extLst>
          </p:nvPr>
        </p:nvGraphicFramePr>
        <p:xfrm>
          <a:off x="2032000" y="1193471"/>
          <a:ext cx="8128000" cy="5299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45452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Companies’ Cost Structure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Health Affairs 2001;20(5):136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74900" y="1373220"/>
            <a:ext cx="6839712" cy="4637836"/>
            <a:chOff x="1250900" y="1163117"/>
            <a:chExt cx="6839712" cy="4637836"/>
          </a:xfrm>
        </p:grpSpPr>
        <p:graphicFrame>
          <p:nvGraphicFramePr>
            <p:cNvPr id="4" name="Chart 3"/>
            <p:cNvGraphicFramePr/>
            <p:nvPr/>
          </p:nvGraphicFramePr>
          <p:xfrm>
            <a:off x="1250900" y="1163117"/>
            <a:ext cx="6839712" cy="4637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2459521" y="2149527"/>
              <a:ext cx="232849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EBF1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Marketing </a:t>
              </a:r>
            </a:p>
            <a:p>
              <a:pPr algn="ctr"/>
              <a:r>
                <a:rPr lang="en-US" sz="2400" dirty="0">
                  <a:solidFill>
                    <a:srgbClr val="EBF1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and Admin</a:t>
              </a:r>
            </a:p>
            <a:p>
              <a:pPr algn="ctr"/>
              <a:r>
                <a:rPr lang="en-US" sz="2400" dirty="0">
                  <a:solidFill>
                    <a:srgbClr val="EBF1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35%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0" y="2516961"/>
              <a:ext cx="23055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Manufacturing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27%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51840" y="3617371"/>
              <a:ext cx="212566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Profits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(After Taxes)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18%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1568" y="4439107"/>
              <a:ext cx="958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R&amp;D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ranklin Gothic Book"/>
                </a:rPr>
                <a:t>13%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35846" y="5153961"/>
            <a:ext cx="109458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Franklin Gothic Book"/>
              </a:rPr>
              <a:t>Taxes</a:t>
            </a:r>
          </a:p>
          <a:p>
            <a:pPr algn="ctr"/>
            <a:r>
              <a:rPr lang="en-US" sz="2400" dirty="0">
                <a:cs typeface="Franklin Gothic Book"/>
              </a:rPr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81479548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Company Profits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-1" y="6016753"/>
            <a:ext cx="853984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Fortune 500 rankings for 1995-2022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19711"/>
            <a:ext cx="239619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Return on Revenue (%)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1271873"/>
              </p:ext>
            </p:extLst>
          </p:nvPr>
        </p:nvGraphicFramePr>
        <p:xfrm>
          <a:off x="2122715" y="725557"/>
          <a:ext cx="9734668" cy="523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6AC8C16-80C2-5373-8B18-11A716504F51}"/>
              </a:ext>
            </a:extLst>
          </p:cNvPr>
          <p:cNvSpPr/>
          <p:nvPr/>
        </p:nvSpPr>
        <p:spPr>
          <a:xfrm>
            <a:off x="6950293" y="5536745"/>
            <a:ext cx="258418" cy="25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F44F8-6DD5-59A3-09A7-551A78BEC0EB}"/>
              </a:ext>
            </a:extLst>
          </p:cNvPr>
          <p:cNvSpPr/>
          <p:nvPr/>
        </p:nvSpPr>
        <p:spPr>
          <a:xfrm>
            <a:off x="3992217" y="5536745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1388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52C412-C034-1272-9670-29E6B18F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Pharma Firms Have Paid $43.33 Billion in Penalties Since 2000</a:t>
            </a:r>
            <a:br>
              <a:rPr lang="en-US" dirty="0"/>
            </a:br>
            <a:r>
              <a:rPr lang="en-US" sz="2400" dirty="0"/>
              <a:t>Despite fines, profits totaled ~$2 Trillion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B6FE61A-BD2B-619D-3A0F-6A7F9A09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791855"/>
              </p:ext>
            </p:extLst>
          </p:nvPr>
        </p:nvGraphicFramePr>
        <p:xfrm>
          <a:off x="1779814" y="1861457"/>
          <a:ext cx="9813472" cy="4155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EE42B0-0339-EE51-2159-1FCBE4CC22D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39843" cy="841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/>
              <a:t>Source: </a:t>
            </a:r>
            <a:r>
              <a:rPr lang="en-US" sz="1000" dirty="0" err="1"/>
              <a:t>GoodJobsFirst</a:t>
            </a:r>
            <a:r>
              <a:rPr lang="en-US" sz="1000" dirty="0"/>
              <a:t> Violation Tracker – 8/2021 and JAMA 2020;323:834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E1FAF-47E6-9135-0E85-3A9C87261BAA}"/>
              </a:ext>
            </a:extLst>
          </p:cNvPr>
          <p:cNvSpPr txBox="1"/>
          <p:nvPr/>
        </p:nvSpPr>
        <p:spPr>
          <a:xfrm>
            <a:off x="342900" y="2955472"/>
            <a:ext cx="2204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Penalties since 2000 ($billions)</a:t>
            </a:r>
          </a:p>
        </p:txBody>
      </p:sp>
    </p:spTree>
    <p:extLst>
      <p:ext uri="{BB962C8B-B14F-4D97-AF65-F5344CB8AC3E}">
        <p14:creationId xmlns:p14="http://schemas.microsoft.com/office/powerpoint/2010/main" val="30010202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E3F7-9B64-E141-9A11-FE005C1B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Goldman Sachs asks in biotech research report:</a:t>
            </a:r>
            <a:br>
              <a:rPr lang="en-US" sz="2200" dirty="0"/>
            </a:br>
            <a:r>
              <a:rPr lang="en-US" sz="3600" dirty="0"/>
              <a:t>“Is Curing Patients a Sustainable Business Model?”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5600B-3DDF-A9B3-56E3-9A089929B3A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2677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Tae Kim, CNBC Investing. April 11 2018.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22565" name="Rectangle 5">
            <a:extLst>
              <a:ext uri="{FF2B5EF4-FFF2-40B4-BE49-F238E27FC236}">
                <a16:creationId xmlns:a16="http://schemas.microsoft.com/office/drawing/2014/main" id="{2872287C-A9E4-47C1-BCCC-5A0E056B2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892" y="1874731"/>
            <a:ext cx="9812216" cy="3108543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txBody>
          <a:bodyPr wrap="square" lIns="182880" tIns="182880" rIns="182880" bIns="182880" anchor="ctr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 success of its [Gilead’s] hepatitis C franchise has gradually exhausted the available pool of treatable patients…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“In the case of infectious diseases such as hepatitis C, curing existing patients also decreases the number of carriers able to transmit the virus to new patients.”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5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>
            <a:extLst>
              <a:ext uri="{FF2B5EF4-FFF2-40B4-BE49-F238E27FC236}">
                <a16:creationId xmlns:a16="http://schemas.microsoft.com/office/drawing/2014/main" id="{B5419C15-F30A-417E-9BA0-286BE3CC5D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Public Health Workforce Declined 20%</a:t>
            </a:r>
            <a:br>
              <a:rPr lang="en-US" altLang="en-US" dirty="0"/>
            </a:br>
            <a:r>
              <a:rPr lang="en-US" altLang="en-US" sz="2800" dirty="0"/>
              <a:t>Frontline personnel to fight epidemics</a:t>
            </a:r>
            <a:endParaRPr lang="en-US" alt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203B0A4-4716-34BB-FEF3-839C96BB693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16753"/>
            <a:ext cx="8524240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Am J Preventive Med 2018;54:334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BC9B2-396D-57BF-9D17-BD3997E7242E}"/>
              </a:ext>
            </a:extLst>
          </p:cNvPr>
          <p:cNvSpPr txBox="1"/>
          <p:nvPr/>
        </p:nvSpPr>
        <p:spPr>
          <a:xfrm>
            <a:off x="495300" y="2334558"/>
            <a:ext cx="3020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Number of personnel employed by state/local health departments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9732D0F-C8B0-FD96-84AF-96E7596CA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924836"/>
              </p:ext>
            </p:extLst>
          </p:nvPr>
        </p:nvGraphicFramePr>
        <p:xfrm>
          <a:off x="3515360" y="1690689"/>
          <a:ext cx="7315200" cy="432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Profits Dwarf Cancer Drug R&amp;D Costs</a:t>
            </a:r>
            <a:br>
              <a:rPr lang="en-US" dirty="0"/>
            </a:br>
            <a:r>
              <a:rPr lang="en-US" sz="2400" dirty="0"/>
              <a:t>Analysis of All Drugs Approved 2006 </a:t>
            </a:r>
            <a:r>
              <a:rPr lang="mr-IN" sz="2400" dirty="0"/>
              <a:t>–</a:t>
            </a:r>
            <a:r>
              <a:rPr lang="en-US" sz="2400" dirty="0"/>
              <a:t> 2015 </a:t>
            </a:r>
            <a:br>
              <a:rPr lang="en-US" sz="2400" dirty="0"/>
            </a:br>
            <a:r>
              <a:rPr lang="en-US" sz="2400" dirty="0"/>
              <a:t>From Firms With Only One Approved Drug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Prasad et al. JAMA IM, online 9/11/2017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* Costs of all company R&amp;D, including their non-approved agents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** Total revenue from sales since approve </a:t>
            </a:r>
            <a:r>
              <a:rPr lang="mr-IN"/>
              <a:t>–</a:t>
            </a:r>
            <a:r>
              <a:rPr lang="en-US"/>
              <a:t> mean of 3.8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962" y="2290527"/>
            <a:ext cx="1819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Mean Cost or Revenue per Drug</a:t>
            </a:r>
          </a:p>
          <a:p>
            <a:r>
              <a:rPr lang="en-US" sz="2400">
                <a:solidFill>
                  <a:schemeClr val="bg1"/>
                </a:solidFill>
              </a:rPr>
              <a:t>(Millions)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01642302"/>
              </p:ext>
            </p:extLst>
          </p:nvPr>
        </p:nvGraphicFramePr>
        <p:xfrm>
          <a:off x="2032000" y="1569156"/>
          <a:ext cx="9321800" cy="426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318979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8AFC7-96E6-36DE-1BED-191324C1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Firms Spent More on Stock Buybacks and Dividends than on R&amp;D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C6122-EBCB-5200-541E-CB2EFF1EC8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47652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Congressional Committee on Oversight and Reform. July, 2021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30079-3FBC-793A-136A-39A9241E7592}"/>
              </a:ext>
            </a:extLst>
          </p:cNvPr>
          <p:cNvSpPr txBox="1"/>
          <p:nvPr/>
        </p:nvSpPr>
        <p:spPr>
          <a:xfrm>
            <a:off x="344557" y="2862470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 Billions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6437403-0E0A-5C69-A5CC-CAAD34799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477652"/>
              </p:ext>
            </p:extLst>
          </p:nvPr>
        </p:nvGraphicFramePr>
        <p:xfrm>
          <a:off x="1763535" y="1690688"/>
          <a:ext cx="9590265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98158D-FE20-1490-6289-7158B4E85209}"/>
              </a:ext>
            </a:extLst>
          </p:cNvPr>
          <p:cNvSpPr/>
          <p:nvPr/>
        </p:nvSpPr>
        <p:spPr>
          <a:xfrm>
            <a:off x="4037987" y="3593313"/>
            <a:ext cx="6016486" cy="9919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$522 billion for R&amp;D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$578 billion 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shareholders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00507-50D6-9D36-0E30-1C437EE0B5EB}"/>
              </a:ext>
            </a:extLst>
          </p:cNvPr>
          <p:cNvSpPr/>
          <p:nvPr/>
        </p:nvSpPr>
        <p:spPr>
          <a:xfrm>
            <a:off x="6516948" y="5595768"/>
            <a:ext cx="258418" cy="25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E5387-58EC-DF8E-B67F-E9FB30FD7965}"/>
              </a:ext>
            </a:extLst>
          </p:cNvPr>
          <p:cNvSpPr/>
          <p:nvPr/>
        </p:nvSpPr>
        <p:spPr>
          <a:xfrm>
            <a:off x="2519263" y="5595768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1770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90FA9F0-6C63-4D5F-AA51-A3FF42A95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6000" dirty="0"/>
              <a:t>The US Government </a:t>
            </a:r>
            <a:br>
              <a:rPr lang="en-US" altLang="en-US" sz="6000" dirty="0"/>
            </a:br>
            <a:r>
              <a:rPr lang="en-US" altLang="en-US" sz="6000" dirty="0"/>
              <a:t>Paid Twice for Vaccines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7F4D6D1-2480-45E5-99BE-FF53A4A0CF60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lang="en-US" altLang="en-US" sz="1000" dirty="0">
                <a:solidFill>
                  <a:schemeClr val="bg1">
                    <a:lumMod val="95000"/>
                  </a:schemeClr>
                </a:solidFill>
              </a:rPr>
              <a:t>J Royal Soc Med 2021;114:502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lang="en-US" altLang="en-US" sz="1000" dirty="0">
                <a:solidFill>
                  <a:schemeClr val="bg1">
                    <a:lumMod val="95000"/>
                  </a:schemeClr>
                </a:solidFill>
              </a:rPr>
              <a:t>Peoples Vaccine Alliance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2B1663-E2A4-80D1-B5B5-9B3E278E4CE8}"/>
              </a:ext>
            </a:extLst>
          </p:cNvPr>
          <p:cNvSpPr txBox="1"/>
          <p:nvPr/>
        </p:nvSpPr>
        <p:spPr>
          <a:xfrm>
            <a:off x="774424" y="1920895"/>
            <a:ext cx="7905750" cy="329320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lIns="182880" tIns="182880" rIns="914400" bIns="18288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Funded most of the basic science research 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underlying mRNA vaccines and that characterized the spike protein. 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Spent at least 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$18 billion subsidizing vaccine makers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 research and production, purchased all doses used in US.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Firms refused to share vaccine recipe, limiting global production capacity and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leaving billions unprotected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Cost to manufacture mRNA vaccine:  ~$2/dose for Moderna, ~$1/dose for Pfizer. 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Sale price ~$25/dose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r>
              <a:rPr lang="en-US" altLang="en-US" sz="2000" baseline="30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2000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04DBBA-6FE3-0FBA-22DF-7E16FC1A500F}"/>
              </a:ext>
            </a:extLst>
          </p:cNvPr>
          <p:cNvSpPr/>
          <p:nvPr/>
        </p:nvSpPr>
        <p:spPr>
          <a:xfrm>
            <a:off x="7663070" y="2309842"/>
            <a:ext cx="4104861" cy="201036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“Pfizer, BioNTech and Moderna will make pre-tax profits of $34 billion this year between them, which works out as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 a thousand dollars a second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.”</a:t>
            </a:r>
            <a:r>
              <a:rPr lang="en-US" altLang="en-US" sz="2000" baseline="30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29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05A34F-CCB3-5E77-D663-EE3D6ED8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Vaccine Makers </a:t>
            </a:r>
            <a:br>
              <a:rPr lang="en-US" dirty="0"/>
            </a:br>
            <a:r>
              <a:rPr lang="en-US" dirty="0"/>
              <a:t>Jack Up the Price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EAF24-EAD2-3C20-87AB-931674183A0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Light and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Lexchin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 J Royal Soc Med 2021;114:502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*Cost figure includes estimated cost of materials + capital + personnel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86B0C-01A4-CAEC-D344-19F409C8570C}"/>
              </a:ext>
            </a:extLst>
          </p:cNvPr>
          <p:cNvSpPr txBox="1"/>
          <p:nvPr/>
        </p:nvSpPr>
        <p:spPr>
          <a:xfrm>
            <a:off x="495852" y="2604390"/>
            <a:ext cx="1878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 per dose of vaccine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91A9174-22D5-47E1-C479-F73522A9B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331775"/>
              </p:ext>
            </p:extLst>
          </p:nvPr>
        </p:nvGraphicFramePr>
        <p:xfrm>
          <a:off x="2374348" y="1690688"/>
          <a:ext cx="8979452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0ED8468-B6AB-438E-4AC6-56DF35A3311B}"/>
              </a:ext>
            </a:extLst>
          </p:cNvPr>
          <p:cNvSpPr/>
          <p:nvPr/>
        </p:nvSpPr>
        <p:spPr>
          <a:xfrm>
            <a:off x="5667459" y="5588561"/>
            <a:ext cx="258418" cy="25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243FA-0361-58E3-55A4-7E94A93C136C}"/>
              </a:ext>
            </a:extLst>
          </p:cNvPr>
          <p:cNvSpPr/>
          <p:nvPr/>
        </p:nvSpPr>
        <p:spPr>
          <a:xfrm>
            <a:off x="7050157" y="5588561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9747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ADC61A6B-5A8A-459F-9256-E7F01B6B6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87287" y="1726095"/>
            <a:ext cx="10217426" cy="2408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Private Insurers: </a:t>
            </a:r>
            <a:br>
              <a:rPr lang="en-US" altLang="en-US" sz="5400" dirty="0"/>
            </a:br>
            <a:r>
              <a:rPr lang="en-US" altLang="en-US" sz="5400" dirty="0"/>
              <a:t>Middlemen Who Add Costs But Not Value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3737-EC6C-E598-4C06-C165CFA8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Overhead,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17614-3FF2-8DEE-AA2E-B56CFD4882D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7896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SEC filings for second quarter, 2022 (figure for Cigna is for first quarter 2022)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Note: “Overhead” = percent of premiums not spent on medical services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55CE0EE-7569-B748-B955-0F887C631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633639"/>
              </p:ext>
            </p:extLst>
          </p:nvPr>
        </p:nvGraphicFramePr>
        <p:xfrm>
          <a:off x="838200" y="1404730"/>
          <a:ext cx="10863468" cy="4499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1C44E9E-7097-20F9-B9FA-E8E3F30E0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31999"/>
              </p:ext>
            </p:extLst>
          </p:nvPr>
        </p:nvGraphicFramePr>
        <p:xfrm>
          <a:off x="331304" y="1337813"/>
          <a:ext cx="11022496" cy="469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F7A0EDD-85A6-D70A-46EA-CB8490E4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Private Insurers’ Overhead and Profit Per Enrollee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5EBA5-0A74-FCF8-7EB9-B5C84C9191C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7896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Kaiser Family Foundation analysis of National Association of Insurance Commissioners’ data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Note: Data are for Jan. 1 – Sept 30, annualized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D3D4A-32DF-4F28-8303-6A193FFA2F04}"/>
              </a:ext>
            </a:extLst>
          </p:cNvPr>
          <p:cNvSpPr txBox="1"/>
          <p:nvPr/>
        </p:nvSpPr>
        <p:spPr>
          <a:xfrm>
            <a:off x="838200" y="2570265"/>
            <a:ext cx="210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 per enrollee/year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A0289-88AA-6113-C03D-5FDE3B7CF930}"/>
              </a:ext>
            </a:extLst>
          </p:cNvPr>
          <p:cNvSpPr/>
          <p:nvPr/>
        </p:nvSpPr>
        <p:spPr>
          <a:xfrm>
            <a:off x="1005201" y="3986378"/>
            <a:ext cx="258418" cy="25841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C446A9-FF4E-6740-4C24-92BEB99D5209}"/>
              </a:ext>
            </a:extLst>
          </p:cNvPr>
          <p:cNvSpPr/>
          <p:nvPr/>
        </p:nvSpPr>
        <p:spPr>
          <a:xfrm>
            <a:off x="1005201" y="3425163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783143-67B9-A311-81B3-391455320AE5}"/>
              </a:ext>
            </a:extLst>
          </p:cNvPr>
          <p:cNvSpPr/>
          <p:nvPr/>
        </p:nvSpPr>
        <p:spPr>
          <a:xfrm>
            <a:off x="1005201" y="4547593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613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A08B4AB-F604-C72E-2B0C-7FF1B0B0E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09100"/>
              </p:ext>
            </p:extLst>
          </p:nvPr>
        </p:nvGraphicFramePr>
        <p:xfrm>
          <a:off x="430924" y="1409700"/>
          <a:ext cx="11330152" cy="472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6658" name="Rectangle 2">
            <a:extLst>
              <a:ext uri="{FF2B5EF4-FFF2-40B4-BE49-F238E27FC236}">
                <a16:creationId xmlns:a16="http://schemas.microsoft.com/office/drawing/2014/main" id="{014C1F66-BA06-4950-98DC-1B4A3E52E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COVID-19 Boosted Insurers’ Profits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E5203CB-B6FA-7261-6B60-88865496AB82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07896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SEC filings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A60A8-155D-5378-3DB4-EAFCD5EF62B7}"/>
              </a:ext>
            </a:extLst>
          </p:cNvPr>
          <p:cNvSpPr txBox="1"/>
          <p:nvPr/>
        </p:nvSpPr>
        <p:spPr>
          <a:xfrm>
            <a:off x="430924" y="1938007"/>
            <a:ext cx="2492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Percent of premiums reported to SEC as overhead + profits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08908-B100-762B-02C0-3023BCD35392}"/>
              </a:ext>
            </a:extLst>
          </p:cNvPr>
          <p:cNvSpPr/>
          <p:nvPr/>
        </p:nvSpPr>
        <p:spPr>
          <a:xfrm>
            <a:off x="5038199" y="5735570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C6D8D-8C1E-1A53-2015-FB06DDCECA6B}"/>
              </a:ext>
            </a:extLst>
          </p:cNvPr>
          <p:cNvSpPr/>
          <p:nvPr/>
        </p:nvSpPr>
        <p:spPr>
          <a:xfrm>
            <a:off x="6779824" y="5735570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EDD867-C3CD-709C-5894-D2709534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Insurers “Double Dip” to</a:t>
            </a:r>
            <a:br>
              <a:rPr lang="en-US" dirty="0"/>
            </a:br>
            <a:r>
              <a:rPr lang="en-US" dirty="0"/>
              <a:t>Skirt Medical Loss Ratio Limits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1F34F-EC8A-3124-7C58-4EEBA0ECCB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851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Bob Herman.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Axios</a:t>
            </a:r>
            <a:r>
              <a:rPr lang="en-US" sz="1000" dirty="0">
                <a:solidFill>
                  <a:srgbClr val="FFFFFF"/>
                </a:solidFill>
                <a:ea typeface="+mn-ea"/>
              </a:rPr>
              <a:t>.. July 16,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1E5EE-5AA3-4489-3D29-C329CBE1385C}"/>
              </a:ext>
            </a:extLst>
          </p:cNvPr>
          <p:cNvSpPr txBox="1"/>
          <p:nvPr/>
        </p:nvSpPr>
        <p:spPr>
          <a:xfrm>
            <a:off x="451461" y="2567225"/>
            <a:ext cx="21279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UnitedHealth payments to providers it owns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($ billions)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183F78-0663-7196-5BE6-2705C1340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840105"/>
              </p:ext>
            </p:extLst>
          </p:nvPr>
        </p:nvGraphicFramePr>
        <p:xfrm>
          <a:off x="2122312" y="1815152"/>
          <a:ext cx="9231488" cy="420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702FE0-286F-ECD2-2FC1-E57076BBF18E}"/>
              </a:ext>
            </a:extLst>
          </p:cNvPr>
          <p:cNvSpPr/>
          <p:nvPr/>
        </p:nvSpPr>
        <p:spPr>
          <a:xfrm>
            <a:off x="2741515" y="1927608"/>
            <a:ext cx="5104263" cy="111972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“Profits swell when insurers are also your doctors”</a:t>
            </a:r>
          </a:p>
        </p:txBody>
      </p:sp>
    </p:spTree>
    <p:extLst>
      <p:ext uri="{BB962C8B-B14F-4D97-AF65-F5344CB8AC3E}">
        <p14:creationId xmlns:p14="http://schemas.microsoft.com/office/powerpoint/2010/main" val="33020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E1CD-15DB-F0AA-CF4D-EE5569E4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61% of Private Insurers’ Revenues</a:t>
            </a:r>
            <a:br>
              <a:rPr lang="en-US" dirty="0"/>
            </a:br>
            <a:r>
              <a:rPr lang="en-US" dirty="0"/>
              <a:t>Come from Government Payers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DF85A-758E-34B3-3AE1-E23198E44D6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43499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AM Best 8/13/2018. Government workers’ benefit costs estimated from CMS data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DC3389B-A8BF-D070-E2DC-BAE0B31C2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678476"/>
              </p:ext>
            </p:extLst>
          </p:nvPr>
        </p:nvGraphicFramePr>
        <p:xfrm>
          <a:off x="2032000" y="1690688"/>
          <a:ext cx="81280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086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88AA9C76-84BE-4796-9C5B-993555CAF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040" y="2646680"/>
            <a:ext cx="977392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dirty="0">
                <a:latin typeface="Arial" panose="020B0604020202020204" pitchFamily="34" charset="0"/>
              </a:rPr>
              <a:t>Increasing Economic Inequality</a:t>
            </a:r>
            <a:endParaRPr lang="en-US" altLang="en-US" sz="6000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>
            <a:extLst>
              <a:ext uri="{FF2B5EF4-FFF2-40B4-BE49-F238E27FC236}">
                <a16:creationId xmlns:a16="http://schemas.microsoft.com/office/drawing/2014/main" id="{8509BFAB-C921-40B7-8F7E-21D93836D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Employer Payments for Private Insurance, 2020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7C85D9B-8833-A896-2DE5-0B5AD7FA9CF5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43499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NCHS 2020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7985D5C-54D4-121F-AC91-7FDEEDB66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090048"/>
              </p:ext>
            </p:extLst>
          </p:nvPr>
        </p:nvGraphicFramePr>
        <p:xfrm>
          <a:off x="2032000" y="1460310"/>
          <a:ext cx="8128000" cy="4556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Insurers Risk Select Via Formulary Design</a:t>
            </a:r>
            <a:br>
              <a:rPr lang="en-US" sz="4000" dirty="0"/>
            </a:br>
            <a:r>
              <a:rPr lang="en-US" sz="2200" dirty="0"/>
              <a:t>Put generics needed by sicker patients into high co-pay tier</a:t>
            </a:r>
            <a:endParaRPr lang="en-US" sz="27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Oster &amp; </a:t>
            </a:r>
            <a:r>
              <a:rPr lang="en-US" dirty="0" err="1"/>
              <a:t>Fendrick</a:t>
            </a:r>
            <a:r>
              <a:rPr lang="en-US" dirty="0"/>
              <a:t>, Am J Managed Care 2014;9:693-4</a:t>
            </a:r>
          </a:p>
          <a:p>
            <a:r>
              <a:rPr lang="en-US" dirty="0"/>
              <a:t>Plan 3 = Harvard Pilgrim</a:t>
            </a:r>
          </a:p>
          <a:p>
            <a:r>
              <a:rPr lang="en-US" dirty="0"/>
              <a:t>“No” = No drug of choice available on Tier 1 (lowest co-pay)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561125"/>
              </p:ext>
            </p:extLst>
          </p:nvPr>
        </p:nvGraphicFramePr>
        <p:xfrm>
          <a:off x="1188721" y="1592831"/>
          <a:ext cx="981455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1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4688"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Drugs of Choice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Illness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Plan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Plan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Plan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Anti-</a:t>
                      </a:r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Retrovirals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Triptans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Migraines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Anti-Psychotics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Schizophrenia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Macrolides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Pneumonia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L-Dopa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Parkinson’s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Anti-</a:t>
                      </a:r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Convulsants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Seizures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ACE Inhibitors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Hypertension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Metformin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Diabetes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4777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84E4-2561-E660-5B84-489706CE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Hospital and Insurer</a:t>
            </a:r>
            <a:br>
              <a:rPr lang="en-US" dirty="0"/>
            </a:br>
            <a:r>
              <a:rPr lang="en-US" dirty="0"/>
              <a:t>Consolidations Raise Premium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135EB-2423-C240-973E-55DB672307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203" cy="84124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Health Affairs 2019;34:668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Difference between regions with most and least concentrated </a:t>
            </a:r>
            <a:r>
              <a:rPr lang="en-US" dirty="0" err="1"/>
              <a:t>tertiles</a:t>
            </a:r>
            <a:r>
              <a:rPr lang="en-US" dirty="0"/>
              <a:t> of ownership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** Difference associated with the presence of one fewer insurer in region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2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2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D663F-F040-0A49-75AB-5A60F03C68D1}"/>
              </a:ext>
            </a:extLst>
          </p:cNvPr>
          <p:cNvSpPr txBox="1"/>
          <p:nvPr/>
        </p:nvSpPr>
        <p:spPr>
          <a:xfrm>
            <a:off x="461749" y="2653391"/>
            <a:ext cx="230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Annual premium boost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D213A90-8F1E-7581-A149-EC8704C328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1882463"/>
              </p:ext>
            </p:extLst>
          </p:nvPr>
        </p:nvGraphicFramePr>
        <p:xfrm>
          <a:off x="2390633" y="1869743"/>
          <a:ext cx="7410734" cy="414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2">
            <a:extLst>
              <a:ext uri="{FF2B5EF4-FFF2-40B4-BE49-F238E27FC236}">
                <a16:creationId xmlns:a16="http://schemas.microsoft.com/office/drawing/2014/main" id="{01A0AD51-E889-438E-93D6-839FF56AD3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1446" y="2857500"/>
            <a:ext cx="1116386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dirty="0"/>
              <a:t>Medicare Advantage:</a:t>
            </a:r>
            <a:br>
              <a:rPr lang="en-US" altLang="en-US" sz="5400" dirty="0"/>
            </a:br>
            <a:r>
              <a:rPr lang="en-US" altLang="en-US" sz="4900" dirty="0"/>
              <a:t>The Only Working Model of </a:t>
            </a:r>
            <a:br>
              <a:rPr lang="en-US" altLang="en-US" sz="4900" dirty="0"/>
            </a:br>
            <a:r>
              <a:rPr lang="en-US" altLang="en-US" sz="4900" dirty="0"/>
              <a:t>Competing Private Plans and a </a:t>
            </a:r>
            <a:br>
              <a:rPr lang="en-US" altLang="en-US" sz="4900" dirty="0"/>
            </a:br>
            <a:r>
              <a:rPr lang="en-US" altLang="en-US" sz="4900" dirty="0"/>
              <a:t>Public Option (Traditional, FFS Medicare)</a:t>
            </a:r>
            <a:endParaRPr lang="en-US" altLang="en-US" sz="5400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Advantage Plans’ </a:t>
            </a:r>
            <a:br>
              <a:rPr lang="en-US" dirty="0"/>
            </a:br>
            <a:r>
              <a:rPr lang="en-US" dirty="0"/>
              <a:t>High Overhead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GAO 12/2013 and Medicare Trustees Report 2012 – Figures are for 2011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MA overhead = $905/enrollee; profit = $447/enrollee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Total MA profit = $3.3 Billion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6445250" y="1708035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226807" y="1708035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E01E36-F743-A44C-9DD2-ABE9662733E4}"/>
              </a:ext>
            </a:extLst>
          </p:cNvPr>
          <p:cNvSpPr txBox="1"/>
          <p:nvPr/>
        </p:nvSpPr>
        <p:spPr>
          <a:xfrm>
            <a:off x="1677388" y="3564127"/>
            <a:ext cx="163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Medical Services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97.8%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BC08D-31F9-EB42-9778-0449EE4706BB}"/>
              </a:ext>
            </a:extLst>
          </p:cNvPr>
          <p:cNvSpPr txBox="1"/>
          <p:nvPr/>
        </p:nvSpPr>
        <p:spPr>
          <a:xfrm>
            <a:off x="6817424" y="3429000"/>
            <a:ext cx="163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Medical Services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86.3%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753BE-A7F8-2B4C-B91E-EA338137BBE5}"/>
              </a:ext>
            </a:extLst>
          </p:cNvPr>
          <p:cNvSpPr txBox="1"/>
          <p:nvPr/>
        </p:nvSpPr>
        <p:spPr>
          <a:xfrm>
            <a:off x="4566307" y="361366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Overhead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2.2%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93C1B-53E6-FD4A-8EDA-75BB4190B24B}"/>
              </a:ext>
            </a:extLst>
          </p:cNvPr>
          <p:cNvSpPr txBox="1"/>
          <p:nvPr/>
        </p:nvSpPr>
        <p:spPr>
          <a:xfrm>
            <a:off x="9554980" y="377559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Profit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AAE2F-0B52-9341-B8D4-99F532E66796}"/>
              </a:ext>
            </a:extLst>
          </p:cNvPr>
          <p:cNvSpPr txBox="1"/>
          <p:nvPr/>
        </p:nvSpPr>
        <p:spPr>
          <a:xfrm>
            <a:off x="9697688" y="470938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Overhead</a:t>
            </a:r>
          </a:p>
          <a:p>
            <a:r>
              <a:rPr lang="en-US" sz="2400" dirty="0">
                <a:solidFill>
                  <a:schemeClr val="bg1"/>
                </a:solidFill>
              </a:rPr>
              <a:t>9.1%</a:t>
            </a:r>
          </a:p>
        </p:txBody>
      </p:sp>
    </p:spTree>
    <p:extLst>
      <p:ext uri="{BB962C8B-B14F-4D97-AF65-F5344CB8AC3E}">
        <p14:creationId xmlns:p14="http://schemas.microsoft.com/office/powerpoint/2010/main" val="309699305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HMO Enrollment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CMS and Kaiser Foundation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81266"/>
            <a:ext cx="29362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Medicare HMO Enrollees (millions)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62848485"/>
              </p:ext>
            </p:extLst>
          </p:nvPr>
        </p:nvGraphicFramePr>
        <p:xfrm>
          <a:off x="2590800" y="1300480"/>
          <a:ext cx="9194800" cy="471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607403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640" y="2189949"/>
            <a:ext cx="4677151" cy="247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spcAft>
                <a:spcPts val="1200"/>
              </a:spcAft>
            </a:pPr>
            <a:r>
              <a:rPr lang="en-US" sz="2400" b="1" dirty="0"/>
              <a:t>More than a third </a:t>
            </a:r>
            <a:r>
              <a:rPr lang="en-US" sz="2400" dirty="0"/>
              <a:t>of all Medicare Advantage plans lack an NCI cancer center.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49% of narrow networks </a:t>
            </a:r>
            <a:r>
              <a:rPr lang="en-US" sz="2400" dirty="0"/>
              <a:t>exclude academic med centers.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31880" cy="1325563"/>
          </a:xfrm>
        </p:spPr>
        <p:txBody>
          <a:bodyPr>
            <a:noAutofit/>
          </a:bodyPr>
          <a:lstStyle/>
          <a:p>
            <a:r>
              <a:rPr lang="en-US" sz="4000" dirty="0"/>
              <a:t>Medicare Advantage Plans’ Narrow Networks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Kaiser Family Foundation June, 2016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“Narrow” = &lt;30% of hospitals; “Medium Small” = 20-49%; “Medium” = 50-69%; “Broad” = &gt;69%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4920791" y="1510175"/>
          <a:ext cx="3877310" cy="450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D4142A9-868E-DE49-B96A-2D426DD82641}"/>
              </a:ext>
            </a:extLst>
          </p:cNvPr>
          <p:cNvSpPr/>
          <p:nvPr/>
        </p:nvSpPr>
        <p:spPr>
          <a:xfrm>
            <a:off x="8682869" y="2639795"/>
            <a:ext cx="3211286" cy="321128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Broad</a:t>
            </a:r>
          </a:p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9B1F-24D2-B443-8115-ABFC4FA9F751}"/>
              </a:ext>
            </a:extLst>
          </p:cNvPr>
          <p:cNvSpPr txBox="1"/>
          <p:nvPr/>
        </p:nvSpPr>
        <p:spPr>
          <a:xfrm>
            <a:off x="8966751" y="1547485"/>
            <a:ext cx="264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Traditional Medicare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788B5-FE61-3643-BBD4-263464BAC2A2}"/>
              </a:ext>
            </a:extLst>
          </p:cNvPr>
          <p:cNvSpPr txBox="1"/>
          <p:nvPr/>
        </p:nvSpPr>
        <p:spPr>
          <a:xfrm>
            <a:off x="5637216" y="2874459"/>
            <a:ext cx="163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Medium</a:t>
            </a:r>
          </a:p>
          <a:p>
            <a:pPr algn="ctr"/>
            <a:r>
              <a:rPr lang="en-US" sz="2400" dirty="0"/>
              <a:t>Small</a:t>
            </a:r>
          </a:p>
          <a:p>
            <a:pPr algn="ctr"/>
            <a:r>
              <a:rPr lang="en-US" sz="2400" dirty="0"/>
              <a:t>31%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11924-47B4-6C46-BC09-BBC56BFC2D37}"/>
              </a:ext>
            </a:extLst>
          </p:cNvPr>
          <p:cNvSpPr txBox="1"/>
          <p:nvPr/>
        </p:nvSpPr>
        <p:spPr>
          <a:xfrm>
            <a:off x="5007726" y="4211924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Narrow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3BC19-C243-D843-ABC6-931BEE70CE73}"/>
              </a:ext>
            </a:extLst>
          </p:cNvPr>
          <p:cNvSpPr txBox="1"/>
          <p:nvPr/>
        </p:nvSpPr>
        <p:spPr>
          <a:xfrm>
            <a:off x="5984906" y="4834299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Broad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B1998-5F65-8C4B-9451-5540128FAEA0}"/>
              </a:ext>
            </a:extLst>
          </p:cNvPr>
          <p:cNvSpPr txBox="1"/>
          <p:nvPr/>
        </p:nvSpPr>
        <p:spPr>
          <a:xfrm>
            <a:off x="6888765" y="376061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Medium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48841742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10">
            <a:extLst>
              <a:ext uri="{FF2B5EF4-FFF2-40B4-BE49-F238E27FC236}">
                <a16:creationId xmlns:a16="http://schemas.microsoft.com/office/drawing/2014/main" id="{03CC9401-04A2-0B0A-A887-1CFDEA9D15B5}"/>
              </a:ext>
            </a:extLst>
          </p:cNvPr>
          <p:cNvSpPr/>
          <p:nvPr/>
        </p:nvSpPr>
        <p:spPr>
          <a:xfrm>
            <a:off x="1461218" y="1704336"/>
            <a:ext cx="4488296" cy="3351528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6B4A80F5-EA75-414D-9B60-423210631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076296" cy="13255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Three Ways Medicare Advantage Plans Outcompete Traditional Medicare</a:t>
            </a:r>
          </a:p>
        </p:txBody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92DDAFB3-48FC-4F5E-B74F-FAF86BCF24B3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-1" y="6016753"/>
            <a:ext cx="8529851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778225C-9158-6C86-E04E-1BD3BF5B1021}"/>
              </a:ext>
            </a:extLst>
          </p:cNvPr>
          <p:cNvSpPr/>
          <p:nvPr/>
        </p:nvSpPr>
        <p:spPr>
          <a:xfrm>
            <a:off x="4240949" y="2255966"/>
            <a:ext cx="7673547" cy="2310329"/>
          </a:xfrm>
          <a:custGeom>
            <a:avLst/>
            <a:gdLst>
              <a:gd name="connsiteX0" fmla="*/ 0 w 10649803"/>
              <a:gd name="connsiteY0" fmla="*/ 0 h 1686825"/>
              <a:gd name="connsiteX1" fmla="*/ 10649803 w 10649803"/>
              <a:gd name="connsiteY1" fmla="*/ 0 h 1686825"/>
              <a:gd name="connsiteX2" fmla="*/ 10649803 w 10649803"/>
              <a:gd name="connsiteY2" fmla="*/ 1686825 h 1686825"/>
              <a:gd name="connsiteX3" fmla="*/ 0 w 10649803"/>
              <a:gd name="connsiteY3" fmla="*/ 1686825 h 1686825"/>
              <a:gd name="connsiteX4" fmla="*/ 0 w 10649803"/>
              <a:gd name="connsiteY4" fmla="*/ 0 h 168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9803" h="1686825">
                <a:moveTo>
                  <a:pt x="0" y="0"/>
                </a:moveTo>
                <a:lnTo>
                  <a:pt x="10649803" y="0"/>
                </a:lnTo>
                <a:lnTo>
                  <a:pt x="10649803" y="1686825"/>
                </a:lnTo>
                <a:lnTo>
                  <a:pt x="0" y="16868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6543" tIns="437388" rIns="826543" bIns="170688" numCol="1" spcCol="1270" anchor="t" anchorCtr="0">
            <a:noAutofit/>
          </a:bodyPr>
          <a:lstStyle/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800" kern="1200" dirty="0">
                <a:solidFill>
                  <a:schemeClr val="bg1"/>
                </a:solidFill>
              </a:rPr>
              <a:t>Exclude hospitals/doctors attractive to high-cost patients</a:t>
            </a:r>
          </a:p>
          <a:p>
            <a:pPr marL="685800" lvl="2" indent="-228600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800" kern="1200" dirty="0">
                <a:solidFill>
                  <a:schemeClr val="bg1"/>
                </a:solidFill>
              </a:rPr>
              <a:t>Benefit/formulary design</a:t>
            </a:r>
          </a:p>
          <a:p>
            <a:pPr marL="1143000" lvl="3" indent="-228600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800" kern="1200" dirty="0">
                <a:solidFill>
                  <a:schemeClr val="bg1"/>
                </a:solidFill>
              </a:rPr>
              <a:t>Hassle factor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D3B58DD-C1DE-1B33-C878-7D5F2A6CC723}"/>
              </a:ext>
            </a:extLst>
          </p:cNvPr>
          <p:cNvSpPr/>
          <p:nvPr/>
        </p:nvSpPr>
        <p:spPr>
          <a:xfrm>
            <a:off x="4192508" y="2078134"/>
            <a:ext cx="7180624" cy="619920"/>
          </a:xfrm>
          <a:custGeom>
            <a:avLst/>
            <a:gdLst>
              <a:gd name="connsiteX0" fmla="*/ 0 w 7791523"/>
              <a:gd name="connsiteY0" fmla="*/ 103322 h 619920"/>
              <a:gd name="connsiteX1" fmla="*/ 103322 w 7791523"/>
              <a:gd name="connsiteY1" fmla="*/ 0 h 619920"/>
              <a:gd name="connsiteX2" fmla="*/ 7688201 w 7791523"/>
              <a:gd name="connsiteY2" fmla="*/ 0 h 619920"/>
              <a:gd name="connsiteX3" fmla="*/ 7791523 w 7791523"/>
              <a:gd name="connsiteY3" fmla="*/ 103322 h 619920"/>
              <a:gd name="connsiteX4" fmla="*/ 7791523 w 7791523"/>
              <a:gd name="connsiteY4" fmla="*/ 516598 h 619920"/>
              <a:gd name="connsiteX5" fmla="*/ 7688201 w 7791523"/>
              <a:gd name="connsiteY5" fmla="*/ 619920 h 619920"/>
              <a:gd name="connsiteX6" fmla="*/ 103322 w 7791523"/>
              <a:gd name="connsiteY6" fmla="*/ 619920 h 619920"/>
              <a:gd name="connsiteX7" fmla="*/ 0 w 7791523"/>
              <a:gd name="connsiteY7" fmla="*/ 516598 h 619920"/>
              <a:gd name="connsiteX8" fmla="*/ 0 w 7791523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1523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7688201" y="0"/>
                </a:lnTo>
                <a:cubicBezTo>
                  <a:pt x="7745264" y="0"/>
                  <a:pt x="7791523" y="46259"/>
                  <a:pt x="7791523" y="103322"/>
                </a:cubicBezTo>
                <a:lnTo>
                  <a:pt x="7791523" y="516598"/>
                </a:lnTo>
                <a:cubicBezTo>
                  <a:pt x="7791523" y="573661"/>
                  <a:pt x="7745264" y="619920"/>
                  <a:pt x="7688201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038" tIns="30262" rIns="312038" bIns="30262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Cherry-picking and lemon-dropping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4140638-F10C-96E8-3BDA-4064B9BB7824}"/>
              </a:ext>
            </a:extLst>
          </p:cNvPr>
          <p:cNvSpPr/>
          <p:nvPr/>
        </p:nvSpPr>
        <p:spPr>
          <a:xfrm>
            <a:off x="732197" y="5219992"/>
            <a:ext cx="5946338" cy="619920"/>
          </a:xfrm>
          <a:custGeom>
            <a:avLst/>
            <a:gdLst>
              <a:gd name="connsiteX0" fmla="*/ 0 w 7791523"/>
              <a:gd name="connsiteY0" fmla="*/ 103322 h 619920"/>
              <a:gd name="connsiteX1" fmla="*/ 103322 w 7791523"/>
              <a:gd name="connsiteY1" fmla="*/ 0 h 619920"/>
              <a:gd name="connsiteX2" fmla="*/ 7688201 w 7791523"/>
              <a:gd name="connsiteY2" fmla="*/ 0 h 619920"/>
              <a:gd name="connsiteX3" fmla="*/ 7791523 w 7791523"/>
              <a:gd name="connsiteY3" fmla="*/ 103322 h 619920"/>
              <a:gd name="connsiteX4" fmla="*/ 7791523 w 7791523"/>
              <a:gd name="connsiteY4" fmla="*/ 516598 h 619920"/>
              <a:gd name="connsiteX5" fmla="*/ 7688201 w 7791523"/>
              <a:gd name="connsiteY5" fmla="*/ 619920 h 619920"/>
              <a:gd name="connsiteX6" fmla="*/ 103322 w 7791523"/>
              <a:gd name="connsiteY6" fmla="*/ 619920 h 619920"/>
              <a:gd name="connsiteX7" fmla="*/ 0 w 7791523"/>
              <a:gd name="connsiteY7" fmla="*/ 516598 h 619920"/>
              <a:gd name="connsiteX8" fmla="*/ 0 w 7791523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1523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7688201" y="0"/>
                </a:lnTo>
                <a:cubicBezTo>
                  <a:pt x="7745264" y="0"/>
                  <a:pt x="7791523" y="46259"/>
                  <a:pt x="7791523" y="103322"/>
                </a:cubicBezTo>
                <a:lnTo>
                  <a:pt x="7791523" y="516598"/>
                </a:lnTo>
                <a:cubicBezTo>
                  <a:pt x="7791523" y="573661"/>
                  <a:pt x="7745264" y="619920"/>
                  <a:pt x="7688201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038" tIns="30262" rIns="121702" bIns="30262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Upcode and over-diagnose to game risk adjustment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B63AA66-D26A-4B3A-672B-2353E89C4A82}"/>
              </a:ext>
            </a:extLst>
          </p:cNvPr>
          <p:cNvSpPr/>
          <p:nvPr/>
        </p:nvSpPr>
        <p:spPr>
          <a:xfrm>
            <a:off x="545911" y="2078134"/>
            <a:ext cx="2530993" cy="1037704"/>
          </a:xfrm>
          <a:custGeom>
            <a:avLst/>
            <a:gdLst>
              <a:gd name="connsiteX0" fmla="*/ 0 w 7791523"/>
              <a:gd name="connsiteY0" fmla="*/ 103322 h 619920"/>
              <a:gd name="connsiteX1" fmla="*/ 103322 w 7791523"/>
              <a:gd name="connsiteY1" fmla="*/ 0 h 619920"/>
              <a:gd name="connsiteX2" fmla="*/ 7688201 w 7791523"/>
              <a:gd name="connsiteY2" fmla="*/ 0 h 619920"/>
              <a:gd name="connsiteX3" fmla="*/ 7791523 w 7791523"/>
              <a:gd name="connsiteY3" fmla="*/ 103322 h 619920"/>
              <a:gd name="connsiteX4" fmla="*/ 7791523 w 7791523"/>
              <a:gd name="connsiteY4" fmla="*/ 516598 h 619920"/>
              <a:gd name="connsiteX5" fmla="*/ 7688201 w 7791523"/>
              <a:gd name="connsiteY5" fmla="*/ 619920 h 619920"/>
              <a:gd name="connsiteX6" fmla="*/ 103322 w 7791523"/>
              <a:gd name="connsiteY6" fmla="*/ 619920 h 619920"/>
              <a:gd name="connsiteX7" fmla="*/ 0 w 7791523"/>
              <a:gd name="connsiteY7" fmla="*/ 516598 h 619920"/>
              <a:gd name="connsiteX8" fmla="*/ 0 w 7791523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1523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7688201" y="0"/>
                </a:lnTo>
                <a:cubicBezTo>
                  <a:pt x="7745264" y="0"/>
                  <a:pt x="7791523" y="46259"/>
                  <a:pt x="7791523" y="103322"/>
                </a:cubicBezTo>
                <a:lnTo>
                  <a:pt x="7791523" y="516598"/>
                </a:lnTo>
                <a:cubicBezTo>
                  <a:pt x="7791523" y="573661"/>
                  <a:pt x="7745264" y="619920"/>
                  <a:pt x="7688201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038" tIns="30262" rIns="312038" bIns="30262" numCol="1" spcCol="1270" anchor="t" anchorCtr="0">
            <a:noAutofit/>
          </a:bodyPr>
          <a:lstStyle/>
          <a:p>
            <a:pPr lvl="0" indent="228600" algn="r" defTabSz="1066800">
              <a:spcBef>
                <a:spcPct val="0"/>
              </a:spcBef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Outright</a:t>
            </a:r>
          </a:p>
          <a:p>
            <a:pPr marL="12700" lvl="0" indent="161925" algn="r" defTabSz="1066800">
              <a:spcBef>
                <a:spcPct val="0"/>
              </a:spcBef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cheating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uiExpand="1" build="p"/>
      <p:bldP spid="6" grpId="0" animBg="1"/>
      <p:bldP spid="8" grpId="0" animBg="1"/>
      <p:bldP spid="10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BDE7-7A72-C241-B2FD-46AADBC63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dirty="0"/>
              <a:t>A Few Sick People </a:t>
            </a:r>
            <a:br>
              <a:rPr lang="en-US" dirty="0"/>
            </a:br>
            <a:r>
              <a:rPr lang="en-US" dirty="0"/>
              <a:t>Account for Most Health Spending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365AB-A3C0-9741-AFCD-2442F0D948E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JAMA 2016;316:1348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08884-4460-7F40-8575-95FF9A5454EE}"/>
              </a:ext>
            </a:extLst>
          </p:cNvPr>
          <p:cNvSpPr txBox="1"/>
          <p:nvPr/>
        </p:nvSpPr>
        <p:spPr>
          <a:xfrm>
            <a:off x="756356" y="2166602"/>
            <a:ext cx="3963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total spending accounted for by each decile among non-institutionalized Americans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BDCFA47-1C8C-9048-AE16-5F7024475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798820"/>
              </p:ext>
            </p:extLst>
          </p:nvPr>
        </p:nvGraphicFramePr>
        <p:xfrm>
          <a:off x="1979407" y="1363133"/>
          <a:ext cx="9595821" cy="433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C306D3-A063-D048-B755-FDA85F72562D}"/>
              </a:ext>
            </a:extLst>
          </p:cNvPr>
          <p:cNvSpPr txBox="1"/>
          <p:nvPr/>
        </p:nvSpPr>
        <p:spPr>
          <a:xfrm>
            <a:off x="5164667" y="5494867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Decile of Health Spending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F496C6-9FDF-4E43-B6ED-815E6AEE44E2}"/>
              </a:ext>
            </a:extLst>
          </p:cNvPr>
          <p:cNvSpPr txBox="1"/>
          <p:nvPr/>
        </p:nvSpPr>
        <p:spPr>
          <a:xfrm>
            <a:off x="8228532" y="2404852"/>
            <a:ext cx="14927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81.5%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3D1B65-C049-2440-A8D3-F528F450F609}"/>
              </a:ext>
            </a:extLst>
          </p:cNvPr>
          <p:cNvCxnSpPr>
            <a:cxnSpLocks/>
          </p:cNvCxnSpPr>
          <p:nvPr/>
        </p:nvCxnSpPr>
        <p:spPr>
          <a:xfrm flipH="1" flipV="1">
            <a:off x="9266400" y="3051183"/>
            <a:ext cx="454848" cy="80931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9154A5-4798-1345-A2BF-B881DB43CD78}"/>
              </a:ext>
            </a:extLst>
          </p:cNvPr>
          <p:cNvCxnSpPr>
            <a:cxnSpLocks/>
          </p:cNvCxnSpPr>
          <p:nvPr/>
        </p:nvCxnSpPr>
        <p:spPr>
          <a:xfrm flipH="1">
            <a:off x="9519469" y="1700485"/>
            <a:ext cx="1001775" cy="7384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6160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>
            <a:extLst>
              <a:ext uri="{FF2B5EF4-FFF2-40B4-BE49-F238E27FC236}">
                <a16:creationId xmlns:a16="http://schemas.microsoft.com/office/drawing/2014/main" id="{861A94BB-5B2B-D149-87F1-2FAD48FC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63992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en-US" dirty="0"/>
              <a:t>Medicare Advantage Plans’</a:t>
            </a:r>
            <a:br>
              <a:rPr lang="en-US" altLang="en-US" dirty="0"/>
            </a:br>
            <a:r>
              <a:rPr lang="en-US" altLang="en-US" sz="5300" dirty="0"/>
              <a:t>Strategy #1: Cherry Picking</a:t>
            </a:r>
            <a:endParaRPr lang="en-US" altLang="en-US" dirty="0"/>
          </a:p>
        </p:txBody>
      </p:sp>
      <p:sp>
        <p:nvSpPr>
          <p:cNvPr id="367620" name="Text Box 4">
            <a:extLst>
              <a:ext uri="{FF2B5EF4-FFF2-40B4-BE49-F238E27FC236}">
                <a16:creationId xmlns:a16="http://schemas.microsoft.com/office/drawing/2014/main" id="{1CEBE844-32D4-5645-8864-50BB25AD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954" y="2444171"/>
            <a:ext cx="613624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5938" indent="-515938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Marketing</a:t>
            </a:r>
          </a:p>
          <a:p>
            <a:pPr marL="515938" indent="-515938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Network manipulation</a:t>
            </a:r>
          </a:p>
          <a:p>
            <a:pPr marL="515938" indent="-515938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Benefit design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86250-23DB-9D40-9D0E-9B3193AC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67067"/>
            <a:ext cx="3124200" cy="4625808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603409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A0431-D7C0-7A72-4FA3-7170F322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Family Income for Each Fifth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A5249-AB34-B0A1-ADF0-A3AEB8A1521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/>
              <a:t>Source: https://</a:t>
            </a:r>
            <a:r>
              <a:rPr lang="en-US" sz="1000" dirty="0" err="1"/>
              <a:t>www.census.gov</a:t>
            </a:r>
            <a:r>
              <a:rPr lang="en-US" sz="1000" dirty="0"/>
              <a:t>/library/publications/2022/demo/p60-276.html   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/>
              <a:t>Income in 2021 dollars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E9AFEB2-BD38-6390-50C6-985B31420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003765"/>
              </p:ext>
            </p:extLst>
          </p:nvPr>
        </p:nvGraphicFramePr>
        <p:xfrm>
          <a:off x="838200" y="1381759"/>
          <a:ext cx="10515600" cy="463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7CA6-854B-6E44-8354-1B1233EC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</p:spPr>
        <p:txBody>
          <a:bodyPr>
            <a:normAutofit/>
          </a:bodyPr>
          <a:lstStyle/>
          <a:p>
            <a:r>
              <a:rPr lang="en-US" dirty="0"/>
              <a:t>Medicare Advantage Enrollees</a:t>
            </a:r>
            <a:br>
              <a:rPr lang="en-US" dirty="0"/>
            </a:br>
            <a:r>
              <a:rPr lang="en-US" dirty="0"/>
              <a:t>Cost $1,253/year Less Before Enrolling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1C29-1BC2-914A-99D7-4700C6BB904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Kaiser Foundation. May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For example, difference for patients with asthma = $1,410; depression = $1,198; arthritis = $1,371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B961F-D01F-B548-8242-5E9EA304C433}"/>
              </a:ext>
            </a:extLst>
          </p:cNvPr>
          <p:cNvSpPr txBox="1"/>
          <p:nvPr/>
        </p:nvSpPr>
        <p:spPr>
          <a:xfrm>
            <a:off x="271850" y="2557849"/>
            <a:ext cx="3408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Medicare expenditures in prior year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(Risk-score adjusted)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219BF5-F3E2-E647-AEF0-4FD22B508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236199"/>
              </p:ext>
            </p:extLst>
          </p:nvPr>
        </p:nvGraphicFramePr>
        <p:xfrm>
          <a:off x="3307644" y="1690688"/>
          <a:ext cx="7776366" cy="414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24318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>
            <a:extLst>
              <a:ext uri="{FF2B5EF4-FFF2-40B4-BE49-F238E27FC236}">
                <a16:creationId xmlns:a16="http://schemas.microsoft.com/office/drawing/2014/main" id="{FDA3A37F-FDB6-FF46-9964-82D035616F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FF"/>
                </a:solidFill>
              </a:rPr>
              <a:t>Medicare Advantage Plans’</a:t>
            </a:r>
            <a:br>
              <a:rPr lang="en-US" altLang="en-US" sz="4000" dirty="0">
                <a:solidFill>
                  <a:srgbClr val="FFFFFF"/>
                </a:solidFill>
              </a:rPr>
            </a:br>
            <a:r>
              <a:rPr lang="en-US" altLang="en-US" sz="4800" dirty="0">
                <a:solidFill>
                  <a:srgbClr val="FFFFFF"/>
                </a:solidFill>
              </a:rPr>
              <a:t>Strategy #2: Lemon Dropping</a:t>
            </a:r>
            <a:endParaRPr lang="en-US" altLang="en-US" sz="4000" dirty="0"/>
          </a:p>
        </p:txBody>
      </p:sp>
      <p:sp>
        <p:nvSpPr>
          <p:cNvPr id="370692" name="Text Box 4">
            <a:extLst>
              <a:ext uri="{FF2B5EF4-FFF2-40B4-BE49-F238E27FC236}">
                <a16:creationId xmlns:a16="http://schemas.microsoft.com/office/drawing/2014/main" id="{A5E69784-FE72-D44E-B299-031B0779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042" y="2557848"/>
            <a:ext cx="599096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Network manipulation</a:t>
            </a:r>
          </a:p>
          <a:p>
            <a:pPr marL="571500" indent="-5715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Benefit design</a:t>
            </a:r>
          </a:p>
          <a:p>
            <a:pPr marL="571500" indent="-5715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Hassle factor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CFD4D4-E596-414F-91E2-0DD77151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87" y="1816529"/>
            <a:ext cx="4676346" cy="46763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0740955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9868F1-50AE-AC69-B4A8-4B17692718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180850"/>
              </p:ext>
            </p:extLst>
          </p:nvPr>
        </p:nvGraphicFramePr>
        <p:xfrm>
          <a:off x="409433" y="1690688"/>
          <a:ext cx="10944367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6101914-365B-5A4A-1884-594CEA31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 Plans Eject Patients</a:t>
            </a:r>
            <a:br>
              <a:rPr lang="en-US" dirty="0"/>
            </a:br>
            <a:r>
              <a:rPr lang="en-US" dirty="0"/>
              <a:t>Using Expensive 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84FD7-1EE1-63B7-1CE5-65EBB100551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203" cy="841248"/>
          </a:xfrm>
        </p:spPr>
        <p:txBody>
          <a:bodyPr>
            <a:noAutofit/>
          </a:bodyPr>
          <a:lstStyle/>
          <a:p>
            <a:r>
              <a:rPr lang="en-US" sz="1000" dirty="0"/>
              <a:t>Source: Health Affairs 2021;40:469</a:t>
            </a:r>
          </a:p>
          <a:p>
            <a:r>
              <a:rPr lang="en-US" sz="1000" dirty="0"/>
              <a:t>Note: Data shown are for non-rural enrollees. Differences were similar for rural enrollees.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ECC13-AB1F-4BD1-2591-93FDA4881562}"/>
              </a:ext>
            </a:extLst>
          </p:cNvPr>
          <p:cNvSpPr txBox="1"/>
          <p:nvPr/>
        </p:nvSpPr>
        <p:spPr>
          <a:xfrm>
            <a:off x="532263" y="2361063"/>
            <a:ext cx="251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switching from MA to Traditional Medicare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BD9402-DC2C-AF6E-C119-D0DAF80DDE41}"/>
              </a:ext>
            </a:extLst>
          </p:cNvPr>
          <p:cNvSpPr/>
          <p:nvPr/>
        </p:nvSpPr>
        <p:spPr>
          <a:xfrm>
            <a:off x="620726" y="3970829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3ED45D-231F-A99D-8F7B-3C4714B267E5}"/>
              </a:ext>
            </a:extLst>
          </p:cNvPr>
          <p:cNvSpPr/>
          <p:nvPr/>
        </p:nvSpPr>
        <p:spPr>
          <a:xfrm>
            <a:off x="620726" y="4506402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2998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04DF2391-067C-474C-BC5B-F3AFF1E4E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Patients Acquiring New Disabilities</a:t>
            </a:r>
            <a:br>
              <a:rPr lang="en-US" altLang="en-US" dirty="0"/>
            </a:br>
            <a:r>
              <a:rPr lang="en-US" altLang="en-US" dirty="0"/>
              <a:t>Switch Out of Medicare Advantage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136B2-5E5E-E43B-F283-DCF32724D06D}"/>
              </a:ext>
            </a:extLst>
          </p:cNvPr>
          <p:cNvSpPr txBox="1"/>
          <p:nvPr/>
        </p:nvSpPr>
        <p:spPr>
          <a:xfrm>
            <a:off x="736979" y="2361063"/>
            <a:ext cx="226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newly disabled who switched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49CB147-C2DD-41AB-1AC3-9A278404C2B6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16203" cy="841248"/>
          </a:xfrm>
          <a:ln/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Health Affairs 2020;39:809</a:t>
            </a:r>
          </a:p>
          <a:p>
            <a:r>
              <a:rPr lang="en-US" sz="1000" dirty="0">
                <a:solidFill>
                  <a:schemeClr val="bg1"/>
                </a:solidFill>
              </a:rPr>
              <a:t>Note: New functional disability = needs assistance with &gt;1ADL</a:t>
            </a:r>
          </a:p>
          <a:p>
            <a:pPr>
              <a:buFont typeface="Arial"/>
              <a:buNone/>
              <a:defRPr/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A2BC44-AF64-6F43-D4B6-857B853752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431324"/>
              </p:ext>
            </p:extLst>
          </p:nvPr>
        </p:nvGraphicFramePr>
        <p:xfrm>
          <a:off x="3002506" y="1690688"/>
          <a:ext cx="835129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7C3B1-6CAE-062F-99DB-FD07C62F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 Advantage Plans Disenroll</a:t>
            </a:r>
            <a:br>
              <a:rPr lang="en-US" dirty="0"/>
            </a:br>
            <a:r>
              <a:rPr lang="en-US" dirty="0"/>
              <a:t>Dying (Expensive) Enrollees</a:t>
            </a:r>
            <a:endParaRPr lang="en-US" sz="2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69757-0C9D-18A2-A8D9-A59C1CC478A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43499" cy="8412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Source: GAO June 28,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A1D02-9489-9133-116D-38F0177CA3B6}"/>
              </a:ext>
            </a:extLst>
          </p:cNvPr>
          <p:cNvSpPr txBox="1"/>
          <p:nvPr/>
        </p:nvSpPr>
        <p:spPr>
          <a:xfrm>
            <a:off x="327546" y="2415654"/>
            <a:ext cx="259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of MA enrollees who switched to FFS Medicare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17D6047-FA36-844F-9458-E0E020D32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55160"/>
              </p:ext>
            </p:extLst>
          </p:nvPr>
        </p:nvGraphicFramePr>
        <p:xfrm>
          <a:off x="232012" y="1883391"/>
          <a:ext cx="11121788" cy="413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EE26927-CD8E-8021-01A6-8A2396784B51}"/>
              </a:ext>
            </a:extLst>
          </p:cNvPr>
          <p:cNvSpPr/>
          <p:nvPr/>
        </p:nvSpPr>
        <p:spPr>
          <a:xfrm>
            <a:off x="497896" y="4230136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267A9F-CDFD-16DD-FBC5-F22B3D6DADFD}"/>
              </a:ext>
            </a:extLst>
          </p:cNvPr>
          <p:cNvSpPr/>
          <p:nvPr/>
        </p:nvSpPr>
        <p:spPr>
          <a:xfrm>
            <a:off x="497896" y="4793005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89CD71-8DA4-9B08-A5E7-5912E80AB8B2}"/>
              </a:ext>
            </a:extLst>
          </p:cNvPr>
          <p:cNvSpPr/>
          <p:nvPr/>
        </p:nvSpPr>
        <p:spPr>
          <a:xfrm>
            <a:off x="4114800" y="2687699"/>
            <a:ext cx="6325737" cy="106237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Last-year-of-life switches raised taxpayers’ costs by $912 million.</a:t>
            </a:r>
          </a:p>
        </p:txBody>
      </p:sp>
    </p:spTree>
    <p:extLst>
      <p:ext uri="{BB962C8B-B14F-4D97-AF65-F5344CB8AC3E}">
        <p14:creationId xmlns:p14="http://schemas.microsoft.com/office/powerpoint/2010/main" val="32498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AutoShape 3" descr="Fig. 1">
            <a:extLst>
              <a:ext uri="{FF2B5EF4-FFF2-40B4-BE49-F238E27FC236}">
                <a16:creationId xmlns:a16="http://schemas.microsoft.com/office/drawing/2014/main" id="{CECB0F32-A66C-CE4A-91B6-BD55B2117C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3765" name="Rectangle 6">
            <a:extLst>
              <a:ext uri="{FF2B5EF4-FFF2-40B4-BE49-F238E27FC236}">
                <a16:creationId xmlns:a16="http://schemas.microsoft.com/office/drawing/2014/main" id="{CC244CA9-76A1-4444-88F0-D30E6C699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Most MA Plans Now Require </a:t>
            </a:r>
            <a:br>
              <a:rPr lang="en-US" altLang="en-US" sz="4000" dirty="0"/>
            </a:br>
            <a:r>
              <a:rPr lang="en-US" altLang="en-US" sz="4000" dirty="0"/>
              <a:t>20% Co-Insurance for Chemotherapy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F7E2A-E7D2-764A-84FE-DCA26D86C1B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altLang="en-US" dirty="0"/>
              <a:t>Source J Gen Intern Med 2019;34:1119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998D86-6D3B-9C4D-A1A3-20FDE17C2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063881"/>
              </p:ext>
            </p:extLst>
          </p:nvPr>
        </p:nvGraphicFramePr>
        <p:xfrm>
          <a:off x="1624085" y="1629898"/>
          <a:ext cx="10127192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3766" name="Text Box 7">
            <a:extLst>
              <a:ext uri="{FF2B5EF4-FFF2-40B4-BE49-F238E27FC236}">
                <a16:creationId xmlns:a16="http://schemas.microsoft.com/office/drawing/2014/main" id="{E1CF2A73-95F5-3442-A2A9-521F14D8C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96" y="2011740"/>
            <a:ext cx="314829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Percent of plans requiring 20%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co-insurance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for chemo</a:t>
            </a:r>
          </a:p>
        </p:txBody>
      </p:sp>
    </p:spTree>
    <p:extLst>
      <p:ext uri="{BB962C8B-B14F-4D97-AF65-F5344CB8AC3E}">
        <p14:creationId xmlns:p14="http://schemas.microsoft.com/office/powerpoint/2010/main" val="392760627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1A6F4-1AC7-FD44-9C31-23C85FDED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Medicare plans put generics into higher “tiers”, </a:t>
            </a:r>
            <a:r>
              <a:rPr lang="en-US" dirty="0"/>
              <a:t>Boosting Copays by $6.2 Billion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74C22-BD89-BD4C-B507-88A212BFC4B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Avalere</a:t>
            </a:r>
            <a:r>
              <a:rPr lang="en-US" dirty="0"/>
              <a:t> 5/22/2018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F8956-1E50-7B4D-9E75-3575C2ED48E2}"/>
              </a:ext>
            </a:extLst>
          </p:cNvPr>
          <p:cNvSpPr txBox="1"/>
          <p:nvPr/>
        </p:nvSpPr>
        <p:spPr>
          <a:xfrm>
            <a:off x="471488" y="2044005"/>
            <a:ext cx="4377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Percent of generic drugs in each tier, Private Medicare Part D plans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67B1B26-A95F-DD43-A6A3-C46D81023B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556577"/>
              </p:ext>
            </p:extLst>
          </p:nvPr>
        </p:nvGraphicFramePr>
        <p:xfrm>
          <a:off x="333948" y="1640524"/>
          <a:ext cx="10515600" cy="4376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C408BAF-0ACC-B29B-F7F3-C15329423EF8}"/>
              </a:ext>
            </a:extLst>
          </p:cNvPr>
          <p:cNvSpPr/>
          <p:nvPr/>
        </p:nvSpPr>
        <p:spPr>
          <a:xfrm>
            <a:off x="606386" y="4575190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D6582-99E8-67E1-425E-AA7EE4EE698E}"/>
              </a:ext>
            </a:extLst>
          </p:cNvPr>
          <p:cNvSpPr/>
          <p:nvPr/>
        </p:nvSpPr>
        <p:spPr>
          <a:xfrm>
            <a:off x="606386" y="3639460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977FA-EEA0-EF80-B3E1-C93881915F95}"/>
              </a:ext>
            </a:extLst>
          </p:cNvPr>
          <p:cNvSpPr/>
          <p:nvPr/>
        </p:nvSpPr>
        <p:spPr>
          <a:xfrm>
            <a:off x="606386" y="4107325"/>
            <a:ext cx="258418" cy="25841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599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AF162-3C11-AB9B-0ED9-376AB138ECF6}"/>
              </a:ext>
            </a:extLst>
          </p:cNvPr>
          <p:cNvCxnSpPr>
            <a:cxnSpLocks/>
          </p:cNvCxnSpPr>
          <p:nvPr/>
        </p:nvCxnSpPr>
        <p:spPr>
          <a:xfrm>
            <a:off x="3871415" y="3507474"/>
            <a:ext cx="781106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9989C80-933D-B6D9-6992-1EC502E9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Advantage Cancer Patients:</a:t>
            </a:r>
            <a:br>
              <a:rPr lang="en-US" dirty="0"/>
            </a:br>
            <a:r>
              <a:rPr lang="en-US" dirty="0"/>
              <a:t>Inferior Surgical 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52705-F5F9-74AD-2E7D-E494588D05B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203" cy="8412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Source: J Clin Oncol. Published online 11/2/2020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*&gt;2 weeks between diagnosis and treatment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42478-9E09-1BE8-1BDE-44371C63C7DF}"/>
              </a:ext>
            </a:extLst>
          </p:cNvPr>
          <p:cNvSpPr txBox="1"/>
          <p:nvPr/>
        </p:nvSpPr>
        <p:spPr>
          <a:xfrm>
            <a:off x="150124" y="2499503"/>
            <a:ext cx="31526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Medicare Advantage: Traditional Medicare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(Adjusted risk ratio)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9D352E-0B92-B950-197B-4F214F865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808032"/>
              </p:ext>
            </p:extLst>
          </p:nvPr>
        </p:nvGraphicFramePr>
        <p:xfrm>
          <a:off x="150124" y="1690688"/>
          <a:ext cx="11687036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CDFA86A-E8E4-BB1B-D726-A8C15BE87E0E}"/>
              </a:ext>
            </a:extLst>
          </p:cNvPr>
          <p:cNvSpPr/>
          <p:nvPr/>
        </p:nvSpPr>
        <p:spPr>
          <a:xfrm>
            <a:off x="504967" y="4484326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B1231-CCE7-D64F-6932-4982ED7670DE}"/>
              </a:ext>
            </a:extLst>
          </p:cNvPr>
          <p:cNvSpPr/>
          <p:nvPr/>
        </p:nvSpPr>
        <p:spPr>
          <a:xfrm>
            <a:off x="504967" y="4050687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9C61B4-7D99-9056-9765-05B3BD5FE697}"/>
              </a:ext>
            </a:extLst>
          </p:cNvPr>
          <p:cNvSpPr/>
          <p:nvPr/>
        </p:nvSpPr>
        <p:spPr>
          <a:xfrm>
            <a:off x="504967" y="5351603"/>
            <a:ext cx="258418" cy="25841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9DE35B-73AB-EDC1-51A5-70516818CB39}"/>
              </a:ext>
            </a:extLst>
          </p:cNvPr>
          <p:cNvSpPr/>
          <p:nvPr/>
        </p:nvSpPr>
        <p:spPr>
          <a:xfrm>
            <a:off x="504967" y="4917965"/>
            <a:ext cx="258418" cy="25841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6127D3-1597-EEE3-B306-E9087485B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959730"/>
              </p:ext>
            </p:extLst>
          </p:nvPr>
        </p:nvGraphicFramePr>
        <p:xfrm>
          <a:off x="3307644" y="1690688"/>
          <a:ext cx="8046156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FE6A1E7-9C34-7214-8856-673BC07D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Advantage Plans’ Narrow Patients’ Choice of Providers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363073-B0A5-B313-EC17-2DF9E4D338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3111" cy="841248"/>
          </a:xfrm>
        </p:spPr>
        <p:txBody>
          <a:bodyPr>
            <a:normAutofit/>
          </a:bodyPr>
          <a:lstStyle/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Source: JGIM 2021;37:488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5C92E-2E1C-8897-BD60-FD0729EE1FFB}"/>
              </a:ext>
            </a:extLst>
          </p:cNvPr>
          <p:cNvSpPr txBox="1"/>
          <p:nvPr/>
        </p:nvSpPr>
        <p:spPr>
          <a:xfrm>
            <a:off x="611013" y="2055813"/>
            <a:ext cx="25950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% of Medicare participating providers in-network for ANY Medicare Advantage plan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E71E8C-4397-A935-518B-4AA3CA7A7C51}"/>
              </a:ext>
            </a:extLst>
          </p:cNvPr>
          <p:cNvSpPr/>
          <p:nvPr/>
        </p:nvSpPr>
        <p:spPr>
          <a:xfrm>
            <a:off x="4363155" y="4357511"/>
            <a:ext cx="914400" cy="8408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F4E5-AC8D-6999-5436-7903AEBDC800}"/>
              </a:ext>
            </a:extLst>
          </p:cNvPr>
          <p:cNvSpPr/>
          <p:nvPr/>
        </p:nvSpPr>
        <p:spPr>
          <a:xfrm>
            <a:off x="5795433" y="3552436"/>
            <a:ext cx="914400" cy="1645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A1E7F9-0EC1-4466-30C3-E7A570EF7ED9}"/>
              </a:ext>
            </a:extLst>
          </p:cNvPr>
          <p:cNvSpPr/>
          <p:nvPr/>
        </p:nvSpPr>
        <p:spPr>
          <a:xfrm>
            <a:off x="7216422" y="2810934"/>
            <a:ext cx="914400" cy="23874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644700-F93A-2828-D0F5-1718D4E47E80}"/>
              </a:ext>
            </a:extLst>
          </p:cNvPr>
          <p:cNvSpPr/>
          <p:nvPr/>
        </p:nvSpPr>
        <p:spPr>
          <a:xfrm>
            <a:off x="8637411" y="2370667"/>
            <a:ext cx="914400" cy="28276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B5A95D-9430-2272-445F-4733B5F449C4}"/>
              </a:ext>
            </a:extLst>
          </p:cNvPr>
          <p:cNvSpPr/>
          <p:nvPr/>
        </p:nvSpPr>
        <p:spPr>
          <a:xfrm>
            <a:off x="10058400" y="1769357"/>
            <a:ext cx="914400" cy="3429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947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6BFA5-2B4D-17CC-7105-6E1DE9A5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Medicare Advantage Plans</a:t>
            </a:r>
            <a:br>
              <a:rPr lang="en-US" dirty="0"/>
            </a:br>
            <a:r>
              <a:rPr lang="en-US" dirty="0"/>
              <a:t>Deny Needed Home Care</a:t>
            </a:r>
            <a:br>
              <a:rPr lang="en-US" dirty="0"/>
            </a:br>
            <a:r>
              <a:rPr lang="en-US" sz="2700" dirty="0"/>
              <a:t>Pushing out unprofitably ill patients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0B378-BF53-1DA3-E90F-DFBF892DC48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203" cy="8412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Source: JGIM 2021;36(8):2323-31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Receipt of home care among those whose hospital record indicated “discharged with home care”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5EDF4-D55B-59A6-F0A5-B51259B73DB3}"/>
              </a:ext>
            </a:extLst>
          </p:cNvPr>
          <p:cNvSpPr txBox="1"/>
          <p:nvPr/>
        </p:nvSpPr>
        <p:spPr>
          <a:xfrm>
            <a:off x="722763" y="2476436"/>
            <a:ext cx="2587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receiving home care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A55E719-E9AF-C23D-78C4-FBDF62D95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319124"/>
              </p:ext>
            </p:extLst>
          </p:nvPr>
        </p:nvGraphicFramePr>
        <p:xfrm>
          <a:off x="3439236" y="1869744"/>
          <a:ext cx="8030000" cy="414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943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CDC33-3B5D-CAC7-BEC0-05C26D22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Families’ Median Income </a:t>
            </a:r>
            <a:br>
              <a:rPr lang="en-US" dirty="0"/>
            </a:br>
            <a:r>
              <a:rPr lang="en-US" dirty="0"/>
              <a:t>As % of White Families’ Income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FDCB3-F3D6-37B4-3E25-F056B56C9F3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44560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Bureau of the Census https://</a:t>
            </a:r>
            <a:r>
              <a:rPr lang="en-US" sz="1000" dirty="0" err="1"/>
              <a:t>www.census.gov</a:t>
            </a:r>
            <a:r>
              <a:rPr lang="en-US" sz="1000" dirty="0"/>
              <a:t>/library/publications/2021/demo/p60-273.html accessed Apr 12 2023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86E898A-28E2-4706-230E-4001E7C634FE}"/>
              </a:ext>
            </a:extLst>
          </p:cNvPr>
          <p:cNvGraphicFramePr>
            <a:graphicFrameLocks noGrp="1"/>
          </p:cNvGraphicFramePr>
          <p:nvPr/>
        </p:nvGraphicFramePr>
        <p:xfrm>
          <a:off x="599440" y="5579873"/>
          <a:ext cx="1099312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4140">
                  <a:extLst>
                    <a:ext uri="{9D8B030D-6E8A-4147-A177-3AD203B41FA5}">
                      <a16:colId xmlns:a16="http://schemas.microsoft.com/office/drawing/2014/main" val="3859641317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988031520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1480728587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664968432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466783868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3544732788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900669184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1197710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1947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1957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1967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1977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1997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38500"/>
                  </a:ext>
                </a:extLst>
              </a:tr>
            </a:tbl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1D3FC732-4F0E-697F-56C0-1EF7B4C07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36006" r="10811" b="15131"/>
          <a:stretch/>
        </p:blipFill>
        <p:spPr bwMode="auto">
          <a:xfrm>
            <a:off x="1595120" y="1895790"/>
            <a:ext cx="10180320" cy="35926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A09A67-F76D-3AE5-F383-2BA6B541CBEE}"/>
              </a:ext>
            </a:extLst>
          </p:cNvPr>
          <p:cNvGraphicFramePr>
            <a:graphicFrameLocks noGrp="1"/>
          </p:cNvGraphicFramePr>
          <p:nvPr/>
        </p:nvGraphicFramePr>
        <p:xfrm>
          <a:off x="599440" y="1690688"/>
          <a:ext cx="995680" cy="4588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val="3516812395"/>
                    </a:ext>
                  </a:extLst>
                </a:gridCol>
              </a:tblGrid>
              <a:tr h="917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832596"/>
                  </a:ext>
                </a:extLst>
              </a:tr>
              <a:tr h="917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469499"/>
                  </a:ext>
                </a:extLst>
              </a:tr>
              <a:tr h="917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830574"/>
                  </a:ext>
                </a:extLst>
              </a:tr>
              <a:tr h="917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413894"/>
                  </a:ext>
                </a:extLst>
              </a:tr>
              <a:tr h="917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938306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0FAF089-D413-D089-CCE1-0A93C1024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32902"/>
              </p:ext>
            </p:extLst>
          </p:nvPr>
        </p:nvGraphicFramePr>
        <p:xfrm>
          <a:off x="1595120" y="1895789"/>
          <a:ext cx="10180320" cy="3592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80320">
                  <a:extLst>
                    <a:ext uri="{9D8B030D-6E8A-4147-A177-3AD203B41FA5}">
                      <a16:colId xmlns:a16="http://schemas.microsoft.com/office/drawing/2014/main" val="1912955024"/>
                    </a:ext>
                  </a:extLst>
                </a:gridCol>
              </a:tblGrid>
              <a:tr h="8981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667509"/>
                  </a:ext>
                </a:extLst>
              </a:tr>
              <a:tr h="8981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874428"/>
                  </a:ext>
                </a:extLst>
              </a:tr>
              <a:tr h="8981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080901"/>
                  </a:ext>
                </a:extLst>
              </a:tr>
              <a:tr h="8981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965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17288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BF01AF55-9108-428A-B806-811BB212A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Medicare Advantage Plans Skimp on</a:t>
            </a:r>
            <a:br>
              <a:rPr lang="en-US" altLang="en-US" dirty="0"/>
            </a:br>
            <a:r>
              <a:rPr lang="en-US" altLang="en-US" dirty="0"/>
              <a:t>Rehabilitation and Home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AC003-13C2-04C2-0A58-B760FA2C00C2}"/>
              </a:ext>
            </a:extLst>
          </p:cNvPr>
          <p:cNvSpPr txBox="1"/>
          <p:nvPr/>
        </p:nvSpPr>
        <p:spPr>
          <a:xfrm>
            <a:off x="600500" y="2333767"/>
            <a:ext cx="339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Decreased use relative to Traditional Medicare*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4DFDDC3-1711-EBC6-D337-B22109AE259B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16203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Health </a:t>
            </a:r>
            <a:r>
              <a:rPr lang="en-US" sz="1000" dirty="0" err="1">
                <a:solidFill>
                  <a:schemeClr val="bg1"/>
                </a:solidFill>
              </a:rPr>
              <a:t>Aff</a:t>
            </a:r>
            <a:r>
              <a:rPr lang="en-US" sz="1000" dirty="0">
                <a:solidFill>
                  <a:schemeClr val="bg1"/>
                </a:solidFill>
              </a:rPr>
              <a:t> 2020;39:837</a:t>
            </a:r>
          </a:p>
          <a:p>
            <a:r>
              <a:rPr lang="en-US" sz="1000" dirty="0">
                <a:solidFill>
                  <a:schemeClr val="bg1"/>
                </a:solidFill>
              </a:rPr>
              <a:t>*Difference in share of patients receiving services in 90 days after discharge, adjusted for demographic, clinical, and hospital characteristics</a:t>
            </a:r>
          </a:p>
          <a:p>
            <a:pPr>
              <a:buFont typeface="Arial"/>
              <a:buNone/>
              <a:defRPr/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4F59E98-FCEA-8ED0-127A-8AF794263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664599"/>
              </p:ext>
            </p:extLst>
          </p:nvPr>
        </p:nvGraphicFramePr>
        <p:xfrm>
          <a:off x="491319" y="1690688"/>
          <a:ext cx="10862481" cy="4218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5095481-8E1F-8208-B649-09D071ED9C01}"/>
              </a:ext>
            </a:extLst>
          </p:cNvPr>
          <p:cNvSpPr/>
          <p:nvPr/>
        </p:nvSpPr>
        <p:spPr>
          <a:xfrm>
            <a:off x="992752" y="3919028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2B2BE9-DADE-4257-B721-FFFFBC6A4E35}"/>
              </a:ext>
            </a:extLst>
          </p:cNvPr>
          <p:cNvSpPr/>
          <p:nvPr/>
        </p:nvSpPr>
        <p:spPr>
          <a:xfrm>
            <a:off x="992752" y="3499037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2">
            <a:extLst>
              <a:ext uri="{FF2B5EF4-FFF2-40B4-BE49-F238E27FC236}">
                <a16:creationId xmlns:a16="http://schemas.microsoft.com/office/drawing/2014/main" id="{9A0CE7D9-7BB3-7846-BCBE-2A7982363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solidFill>
                  <a:srgbClr val="FFFFFF"/>
                </a:solidFill>
              </a:rPr>
              <a:t>Medicare Advantage Plans’</a:t>
            </a:r>
            <a:br>
              <a:rPr lang="en-US" altLang="en-US" sz="4000" dirty="0">
                <a:solidFill>
                  <a:srgbClr val="FFFFFF"/>
                </a:solidFill>
              </a:rPr>
            </a:br>
            <a:r>
              <a:rPr lang="en-US" altLang="en-US" sz="4800" dirty="0">
                <a:solidFill>
                  <a:srgbClr val="FFFFFF"/>
                </a:solidFill>
              </a:rPr>
              <a:t>Strategy #3: Cheating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F7D3D-DA8A-3C41-ACBA-F8DE58D3A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2" r="4476"/>
          <a:stretch/>
        </p:blipFill>
        <p:spPr>
          <a:xfrm>
            <a:off x="2126512" y="1690688"/>
            <a:ext cx="3593804" cy="4861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5E42A-D2AE-4649-BCFD-B776FC21ACE1}"/>
              </a:ext>
            </a:extLst>
          </p:cNvPr>
          <p:cNvSpPr txBox="1"/>
          <p:nvPr/>
        </p:nvSpPr>
        <p:spPr>
          <a:xfrm>
            <a:off x="6096000" y="2305615"/>
            <a:ext cx="32383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Risk scores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Upcoding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Lying</a:t>
            </a:r>
          </a:p>
        </p:txBody>
      </p:sp>
    </p:spTree>
    <p:extLst>
      <p:ext uri="{BB962C8B-B14F-4D97-AF65-F5344CB8AC3E}">
        <p14:creationId xmlns:p14="http://schemas.microsoft.com/office/powerpoint/2010/main" val="62321686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192C-289C-A046-BD05-76507091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6997"/>
          </a:xfrm>
        </p:spPr>
        <p:txBody>
          <a:bodyPr>
            <a:normAutofit/>
          </a:bodyPr>
          <a:lstStyle/>
          <a:p>
            <a:r>
              <a:rPr lang="en-US" dirty="0"/>
              <a:t>Medicare Advantage Plans “</a:t>
            </a:r>
            <a:r>
              <a:rPr lang="en-US" dirty="0" err="1"/>
              <a:t>Upcode</a:t>
            </a:r>
            <a:r>
              <a:rPr lang="en-US" dirty="0"/>
              <a:t>”</a:t>
            </a:r>
            <a:br>
              <a:rPr lang="en-US" dirty="0"/>
            </a:br>
            <a:r>
              <a:rPr lang="en-US" sz="2800" dirty="0"/>
              <a:t>Risk Scores spike immediately after patients enroll;</a:t>
            </a:r>
            <a:br>
              <a:rPr lang="en-US" sz="2800" dirty="0"/>
            </a:br>
            <a:r>
              <a:rPr lang="en-US" sz="2800" dirty="0"/>
              <a:t>Biggest jump in HMOs that employ doctors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B59A6-1459-DD41-9EA2-EEC92B27E37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NBER Working Paper #21222</a:t>
            </a:r>
          </a:p>
          <a:p>
            <a:r>
              <a:rPr lang="en-US" dirty="0"/>
              <a:t>The 6.4% coding increases ups MA plans’ payments from Medicare by $10 billion per year; ~$650 per enrollee. It is equivalent to 6% of all enrollees become paraplegic or 39% becoming diabetic.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C0D58-E725-2943-ADDB-AF81A94E4867}"/>
              </a:ext>
            </a:extLst>
          </p:cNvPr>
          <p:cNvSpPr txBox="1"/>
          <p:nvPr/>
        </p:nvSpPr>
        <p:spPr>
          <a:xfrm>
            <a:off x="170822" y="2220686"/>
            <a:ext cx="2934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% increase in risk score vs. patients staying in FFS Medicare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BC34C5-B9C5-AF40-84F0-63465C8D9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235788"/>
              </p:ext>
            </p:extLst>
          </p:nvPr>
        </p:nvGraphicFramePr>
        <p:xfrm>
          <a:off x="3104939" y="1848897"/>
          <a:ext cx="8691825" cy="4009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707247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3A73-A56E-5247-A32F-B36BE0A7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Advantage Plans’ </a:t>
            </a:r>
            <a:br>
              <a:rPr lang="en-US" dirty="0"/>
            </a:br>
            <a:r>
              <a:rPr lang="en-US" dirty="0"/>
              <a:t>Claims for Unsupported Diagnoses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76896-0D4E-7545-B0AB-F405296FEEC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CMS chart audit (but CMS only pursued recovery for 0.2% of projected overcharges)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Kaiser Health News 7/16/2019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877E9-4E23-4447-8371-12CC2190C908}"/>
              </a:ext>
            </a:extLst>
          </p:cNvPr>
          <p:cNvSpPr txBox="1"/>
          <p:nvPr/>
        </p:nvSpPr>
        <p:spPr>
          <a:xfrm>
            <a:off x="147918" y="2608729"/>
            <a:ext cx="3388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CMS estimate of overcharges to Medicare for diagnoses not supported in chart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9B9B73-ABB1-7048-BA81-41277F356F9B}"/>
              </a:ext>
            </a:extLst>
          </p:cNvPr>
          <p:cNvGraphicFramePr/>
          <p:nvPr/>
        </p:nvGraphicFramePr>
        <p:xfrm>
          <a:off x="3355413" y="1690688"/>
          <a:ext cx="81280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907688-9B3F-BC4C-ADF6-729E615A6F05}"/>
              </a:ext>
            </a:extLst>
          </p:cNvPr>
          <p:cNvSpPr txBox="1"/>
          <p:nvPr/>
        </p:nvSpPr>
        <p:spPr>
          <a:xfrm>
            <a:off x="3827930" y="1884389"/>
            <a:ext cx="190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$11.484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3682C-FAC4-0D47-B507-AC792CFC1129}"/>
              </a:ext>
            </a:extLst>
          </p:cNvPr>
          <p:cNvSpPr txBox="1"/>
          <p:nvPr/>
        </p:nvSpPr>
        <p:spPr>
          <a:xfrm>
            <a:off x="6454588" y="2554941"/>
            <a:ext cx="190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$9.311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A3D0F-E36A-714E-96B9-1488BC64095A}"/>
              </a:ext>
            </a:extLst>
          </p:cNvPr>
          <p:cNvSpPr txBox="1"/>
          <p:nvPr/>
        </p:nvSpPr>
        <p:spPr>
          <a:xfrm>
            <a:off x="9092826" y="2617761"/>
            <a:ext cx="190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$9.095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150722381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197D2D-D759-F348-B68C-7776E9B6C2CF}"/>
              </a:ext>
            </a:extLst>
          </p:cNvPr>
          <p:cNvCxnSpPr>
            <a:cxnSpLocks/>
          </p:cNvCxnSpPr>
          <p:nvPr/>
        </p:nvCxnSpPr>
        <p:spPr>
          <a:xfrm>
            <a:off x="4522694" y="3765177"/>
            <a:ext cx="697454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9C998AA-C265-634A-BC75-D141C4A0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Advantage Plans Lie About Quality</a:t>
            </a:r>
            <a:br>
              <a:rPr lang="en-US" dirty="0"/>
            </a:br>
            <a:r>
              <a:rPr lang="en-US" sz="2700" dirty="0"/>
              <a:t>M.A. Plans report few readmits </a:t>
            </a:r>
            <a:br>
              <a:rPr lang="en-US" sz="2700" dirty="0"/>
            </a:br>
            <a:r>
              <a:rPr lang="en-US" sz="2700" dirty="0"/>
              <a:t>But audit shows rates higher than FFS Medicare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52C1C-D24E-A04B-BEE5-5B2A112E431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Annals of Internal Medicine 2019;171:99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C6892-4F28-4D42-B9DC-C13DB10D03EA}"/>
              </a:ext>
            </a:extLst>
          </p:cNvPr>
          <p:cNvSpPr txBox="1"/>
          <p:nvPr/>
        </p:nvSpPr>
        <p:spPr>
          <a:xfrm>
            <a:off x="208431" y="2164977"/>
            <a:ext cx="2790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30-day readmission rate relative to Traditional Medicare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EBF43C-CC6E-8248-ACB1-ED9B49B3D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6129518"/>
              </p:ext>
            </p:extLst>
          </p:nvPr>
        </p:nvGraphicFramePr>
        <p:xfrm>
          <a:off x="208431" y="1869141"/>
          <a:ext cx="11463616" cy="402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83BB65E-AF2F-2DB8-FCBB-6B0C0F477589}"/>
              </a:ext>
            </a:extLst>
          </p:cNvPr>
          <p:cNvSpPr/>
          <p:nvPr/>
        </p:nvSpPr>
        <p:spPr>
          <a:xfrm>
            <a:off x="427791" y="5096667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6823D-018D-6969-F5B2-0EBC5EE4891C}"/>
              </a:ext>
            </a:extLst>
          </p:cNvPr>
          <p:cNvSpPr/>
          <p:nvPr/>
        </p:nvSpPr>
        <p:spPr>
          <a:xfrm>
            <a:off x="427791" y="4579691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123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69253"/>
            <a:ext cx="11765280" cy="1325563"/>
          </a:xfrm>
        </p:spPr>
        <p:txBody>
          <a:bodyPr>
            <a:noAutofit/>
          </a:bodyPr>
          <a:lstStyle/>
          <a:p>
            <a:r>
              <a:rPr lang="en-US" sz="4000" dirty="0"/>
              <a:t>95% of Plans Cheat on HEDIS Quality Measures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Annals of Internal Medicine 2013;159:456</a:t>
            </a:r>
          </a:p>
          <a:p>
            <a:r>
              <a:rPr lang="en-US" dirty="0"/>
              <a:t>Researchers compared reported HEDIS scores for high risk prescribing to actual Medicare Part D payment records for all enrollees and for enrollees sampled for HEDIS scoring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" y="1290578"/>
            <a:ext cx="723480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Franklin Gothic Medium"/>
              </a:rPr>
              <a:t>Medicare Advantage plans failing to cheat fall in rankings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171" y="2206267"/>
            <a:ext cx="3309257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of elderly patients prescribed drugs that should be avoided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39864486"/>
              </p:ext>
            </p:extLst>
          </p:nvPr>
        </p:nvGraphicFramePr>
        <p:xfrm>
          <a:off x="0" y="1690688"/>
          <a:ext cx="11876313" cy="44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9711477-EEAE-CC5F-352C-8A962A74DFBC}"/>
              </a:ext>
            </a:extLst>
          </p:cNvPr>
          <p:cNvSpPr/>
          <p:nvPr/>
        </p:nvSpPr>
        <p:spPr>
          <a:xfrm>
            <a:off x="413939" y="4639467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5641C-1879-8CFB-323C-B39E3E28E83D}"/>
              </a:ext>
            </a:extLst>
          </p:cNvPr>
          <p:cNvSpPr/>
          <p:nvPr/>
        </p:nvSpPr>
        <p:spPr>
          <a:xfrm>
            <a:off x="413939" y="4150201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8030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HMO “House Calls”: </a:t>
            </a:r>
            <a:br>
              <a:rPr lang="en-US" dirty="0"/>
            </a:br>
            <a:r>
              <a:rPr lang="en-US" dirty="0"/>
              <a:t>A New </a:t>
            </a:r>
            <a:r>
              <a:rPr lang="en-US" dirty="0" err="1"/>
              <a:t>Upcoding</a:t>
            </a:r>
            <a:r>
              <a:rPr lang="en-US" dirty="0"/>
              <a:t> Scam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Schulte, Center for Public Integrity, 2014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5440" y="1879600"/>
            <a:ext cx="8351520" cy="4212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HMOs send their 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house call doctor” – or one from Mobile Medical Examination Services Inc. 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Doctor seeks out unimportant diagnoses, e.g. mild arthritis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No treatment offered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Extra diagnoses allow HMOs to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upcode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, adding  &gt;$3 billion/year to Medicare Advantage payments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Efforts to outlaw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upcoding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house calls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”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 were scrapped after industry lobbying blitz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6960" y="1382226"/>
            <a:ext cx="3328227" cy="451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37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itle 1">
            <a:extLst>
              <a:ext uri="{FF2B5EF4-FFF2-40B4-BE49-F238E27FC236}">
                <a16:creationId xmlns:a16="http://schemas.microsoft.com/office/drawing/2014/main" id="{11446B0E-E9F4-4638-AAE7-BB172A3ABEE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98561" y="1464410"/>
            <a:ext cx="10194878" cy="39291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dirty="0"/>
              <a:t>Profit-Driven Upcoding Makes Accurate Risk Adjustment Impossible: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sz="4000" dirty="0"/>
              <a:t>High-cost</a:t>
            </a:r>
            <a:r>
              <a:rPr lang="en-US" altLang="en-US" sz="3600" dirty="0"/>
              <a:t> providers inflate both reimbursement and quality scores by making patients look sicker on paper    </a:t>
            </a:r>
            <a:br>
              <a:rPr lang="en-US" altLang="en-US" sz="3600" dirty="0"/>
            </a:br>
            <a:br>
              <a:rPr lang="en-US" altLang="en-US" sz="3600" dirty="0"/>
            </a:br>
            <a:endParaRPr lang="en-US" altLang="en-US" sz="3600" dirty="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DE2066-2B61-1D78-6E1B-D95E8C64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99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Dr. Smith sees Ms. Jones, a 76-year-old Medicare beneficiary as a FFS patient, and simply submits the one or two diagnoses treated during any visit.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D53B3-5BF8-DF9D-9093-AF9C7614D1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20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2019 schedules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Source: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downloads.healthcatalyst.com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/wp-content/uploads/2019/04/HCC-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coding.png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latin typeface="+mn-lt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3BEEAEE-FB39-1DAD-BFE9-D3B44D36B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009424"/>
              </p:ext>
            </p:extLst>
          </p:nvPr>
        </p:nvGraphicFramePr>
        <p:xfrm>
          <a:off x="838199" y="1458463"/>
          <a:ext cx="483925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014">
                  <a:extLst>
                    <a:ext uri="{9D8B030D-6E8A-4147-A177-3AD203B41FA5}">
                      <a16:colId xmlns:a16="http://schemas.microsoft.com/office/drawing/2014/main" val="1806424438"/>
                    </a:ext>
                  </a:extLst>
                </a:gridCol>
                <a:gridCol w="1452243">
                  <a:extLst>
                    <a:ext uri="{9D8B030D-6E8A-4147-A177-3AD203B41FA5}">
                      <a16:colId xmlns:a16="http://schemas.microsoft.com/office/drawing/2014/main" val="1656224100"/>
                    </a:ext>
                  </a:extLst>
                </a:gridCol>
              </a:tblGrid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Dr. Smith dx sent to CMS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64572029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Baseline for age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.45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2532001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Obesity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97853703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Type 2 Diabetes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.104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3128084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Major Depression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4741717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CHF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.323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7590940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Asthma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03122141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Ulcer, unspecified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5113719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CHF*DM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.154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082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B80AE3-EB86-7042-0C21-108E058BD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54398"/>
              </p:ext>
            </p:extLst>
          </p:nvPr>
        </p:nvGraphicFramePr>
        <p:xfrm>
          <a:off x="838199" y="5034554"/>
          <a:ext cx="4839257" cy="853440"/>
        </p:xfrm>
        <a:graphic>
          <a:graphicData uri="http://schemas.openxmlformats.org/drawingml/2006/table">
            <a:tbl>
              <a:tblPr lastRow="1" bandRow="1">
                <a:tableStyleId>{5C22544A-7EE6-4342-B048-85BDC9FD1C3A}</a:tableStyleId>
              </a:tblPr>
              <a:tblGrid>
                <a:gridCol w="4839257">
                  <a:extLst>
                    <a:ext uri="{9D8B030D-6E8A-4147-A177-3AD203B41FA5}">
                      <a16:colId xmlns:a16="http://schemas.microsoft.com/office/drawing/2014/main" val="4104131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/>
                        <a:t>Risk Score = 1.03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67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FFS expected cost = $9,000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11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8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DE2066-2B61-1D78-6E1B-D95E8C64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99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Ms. Jones joins an MA Plan which sends a nurse to her home, reviews her charts, suggests Dr. Smith record other diagnoses.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D53B3-5BF8-DF9D-9093-AF9C7614D1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20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2019 schedules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Source: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downloads.healthcatalyst.com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/wp-content/uploads/2019/04/HCC-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coding.png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latin typeface="+mn-lt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3BEEAEE-FB39-1DAD-BFE9-D3B44D36B8DA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458463"/>
          <a:ext cx="483925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014">
                  <a:extLst>
                    <a:ext uri="{9D8B030D-6E8A-4147-A177-3AD203B41FA5}">
                      <a16:colId xmlns:a16="http://schemas.microsoft.com/office/drawing/2014/main" val="1806424438"/>
                    </a:ext>
                  </a:extLst>
                </a:gridCol>
                <a:gridCol w="1452243">
                  <a:extLst>
                    <a:ext uri="{9D8B030D-6E8A-4147-A177-3AD203B41FA5}">
                      <a16:colId xmlns:a16="http://schemas.microsoft.com/office/drawing/2014/main" val="1656224100"/>
                    </a:ext>
                  </a:extLst>
                </a:gridCol>
              </a:tblGrid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Dr. Smith dx sent to CMS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64572029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Baseline for age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.45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2532001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Obesity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97853703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Type 2 Diabetes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.104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3128084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Major Depression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4741717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CHF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.323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7590940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Asthma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03122141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Ulcer, unspecified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5113719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CHF*DM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.154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0820003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E0C487DD-D84F-5138-E6D4-88DF7FB705F1}"/>
              </a:ext>
            </a:extLst>
          </p:cNvPr>
          <p:cNvGraphicFramePr>
            <a:graphicFrameLocks noGrp="1"/>
          </p:cNvGraphicFramePr>
          <p:nvPr/>
        </p:nvGraphicFramePr>
        <p:xfrm>
          <a:off x="6499385" y="1458463"/>
          <a:ext cx="485440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1493">
                  <a:extLst>
                    <a:ext uri="{9D8B030D-6E8A-4147-A177-3AD203B41FA5}">
                      <a16:colId xmlns:a16="http://schemas.microsoft.com/office/drawing/2014/main" val="1806424438"/>
                    </a:ext>
                  </a:extLst>
                </a:gridCol>
                <a:gridCol w="1622912">
                  <a:extLst>
                    <a:ext uri="{9D8B030D-6E8A-4147-A177-3AD203B41FA5}">
                      <a16:colId xmlns:a16="http://schemas.microsoft.com/office/drawing/2014/main" val="1656224100"/>
                    </a:ext>
                  </a:extLst>
                </a:gridCol>
              </a:tblGrid>
              <a:tr h="375326">
                <a:tc>
                  <a:txBody>
                    <a:bodyPr/>
                    <a:lstStyle/>
                    <a:p>
                      <a:r>
                        <a:rPr lang="en-US" sz="2000" b="1" dirty="0"/>
                        <a:t>Med. </a:t>
                      </a:r>
                      <a:r>
                        <a:rPr lang="en-US" sz="2000" b="1" dirty="0" err="1"/>
                        <a:t>Advtg</a:t>
                      </a:r>
                      <a:r>
                        <a:rPr lang="en-US" sz="2000" b="1" dirty="0"/>
                        <a:t>. Coding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64572029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Baseline for age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.45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55230157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Morbid Obesity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.273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97853703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DM w/ retinopathy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.318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3128084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MD, Sing Ep, Mild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.395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4741717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CHF, Class 3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.323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7590940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COPD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.328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03122141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Ulcer, stage 3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1.204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5113719"/>
                  </a:ext>
                </a:extLst>
              </a:tr>
              <a:tr h="375326">
                <a:tc>
                  <a:txBody>
                    <a:bodyPr/>
                    <a:lstStyle/>
                    <a:p>
                      <a:r>
                        <a:rPr lang="en-US" sz="2000" dirty="0"/>
                        <a:t>CHF*DM,COPD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.154, .19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082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B80AE3-EB86-7042-0C21-108E058BD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2624"/>
              </p:ext>
            </p:extLst>
          </p:nvPr>
        </p:nvGraphicFramePr>
        <p:xfrm>
          <a:off x="838199" y="5034554"/>
          <a:ext cx="4839257" cy="853440"/>
        </p:xfrm>
        <a:graphic>
          <a:graphicData uri="http://schemas.openxmlformats.org/drawingml/2006/table">
            <a:tbl>
              <a:tblPr lastRow="1" bandRow="1">
                <a:tableStyleId>{5C22544A-7EE6-4342-B048-85BDC9FD1C3A}</a:tableStyleId>
              </a:tblPr>
              <a:tblGrid>
                <a:gridCol w="4839257">
                  <a:extLst>
                    <a:ext uri="{9D8B030D-6E8A-4147-A177-3AD203B41FA5}">
                      <a16:colId xmlns:a16="http://schemas.microsoft.com/office/drawing/2014/main" val="4104131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/>
                        <a:t>Risk Score = 1.03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67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FFS expected cost = $9,000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11874"/>
                  </a:ext>
                </a:extLst>
              </a:tr>
            </a:tbl>
          </a:graphicData>
        </a:graphic>
      </p:graphicFrame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26E12691-9628-8CDA-A26B-9385D884B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52134"/>
              </p:ext>
            </p:extLst>
          </p:nvPr>
        </p:nvGraphicFramePr>
        <p:xfrm>
          <a:off x="6499384" y="5034554"/>
          <a:ext cx="4854395" cy="853440"/>
        </p:xfrm>
        <a:graphic>
          <a:graphicData uri="http://schemas.openxmlformats.org/drawingml/2006/table">
            <a:tbl>
              <a:tblPr lastRow="1" bandRow="1">
                <a:tableStyleId>{5C22544A-7EE6-4342-B048-85BDC9FD1C3A}</a:tableStyleId>
              </a:tblPr>
              <a:tblGrid>
                <a:gridCol w="4854395">
                  <a:extLst>
                    <a:ext uri="{9D8B030D-6E8A-4147-A177-3AD203B41FA5}">
                      <a16:colId xmlns:a16="http://schemas.microsoft.com/office/drawing/2014/main" val="4104131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/>
                        <a:t>Risk Score = 3.63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67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CMS pays MA $32,000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1187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742935D-D131-E927-031B-DBD935EF3282}"/>
              </a:ext>
            </a:extLst>
          </p:cNvPr>
          <p:cNvSpPr/>
          <p:nvPr/>
        </p:nvSpPr>
        <p:spPr>
          <a:xfrm rot="10800000" flipV="1">
            <a:off x="4987635" y="2459460"/>
            <a:ext cx="4671754" cy="156416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Joining an MA plan increased the costs to CMS by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350%</a:t>
            </a:r>
          </a:p>
        </p:txBody>
      </p:sp>
    </p:spTree>
    <p:extLst>
      <p:ext uri="{BB962C8B-B14F-4D97-AF65-F5344CB8AC3E}">
        <p14:creationId xmlns:p14="http://schemas.microsoft.com/office/powerpoint/2010/main" val="6238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06BF-7E04-7C0F-7CAD-3C2C6113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Table of Contents</a:t>
            </a:r>
            <a:br>
              <a:rPr lang="en-US" sz="3200" dirty="0"/>
            </a:br>
            <a:r>
              <a:rPr lang="en-US" sz="2200" dirty="0"/>
              <a:t>These set of slides is a resource library from which subsets can be selected for specific presentations</a:t>
            </a:r>
            <a:r>
              <a:rPr lang="en-US" sz="32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BB48-E8F6-9E2B-CC65-48E6C57CD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3175"/>
          </a:xfrm>
        </p:spPr>
        <p:txBody>
          <a:bodyPr numCol="3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 COVID-19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 Neoliberalism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14. Public Health Capacity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17. Economic Inequality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32. Uninsured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39. Medicaid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47. Under-insurance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76. Racism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100. Immigrant Health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108. Low-value care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112. Administrative overhead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116. Investor-owned care</a:t>
            </a:r>
            <a:r>
              <a:rPr lang="en-US" sz="2000" dirty="0"/>
              <a:t>239.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150. Pharmaceuticals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164. Insurers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173. Medicare Advantage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204. ACOs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214. Pay for Performance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227. VA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233. ACA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239. Finance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243. International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263. Canada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292. Medicare for All</a:t>
            </a: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9278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D1EF98-B4D0-64DA-F1BB-2E2721E56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6439183"/>
              </p:ext>
            </p:extLst>
          </p:nvPr>
        </p:nvGraphicFramePr>
        <p:xfrm>
          <a:off x="386080" y="1686198"/>
          <a:ext cx="10967720" cy="3942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0402" name="Rectangle 2">
            <a:extLst>
              <a:ext uri="{FF2B5EF4-FFF2-40B4-BE49-F238E27FC236}">
                <a16:creationId xmlns:a16="http://schemas.microsoft.com/office/drawing/2014/main" id="{D52240AE-F38A-4187-BC61-30862820DD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Tax Rate Has Fallen for the </a:t>
            </a:r>
            <a:br>
              <a:rPr lang="en-US" altLang="en-US" dirty="0"/>
            </a:br>
            <a:r>
              <a:rPr lang="en-US" altLang="en-US" dirty="0"/>
              <a:t>Super-Rich and Risen for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F88EE-2356-A66B-0E2E-8ED84E0177F7}"/>
              </a:ext>
            </a:extLst>
          </p:cNvPr>
          <p:cNvSpPr txBox="1"/>
          <p:nvPr/>
        </p:nvSpPr>
        <p:spPr>
          <a:xfrm>
            <a:off x="355600" y="2265680"/>
            <a:ext cx="181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Taxes as share of income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23A57-DF9A-8DA9-5D75-833748ECDF1E}"/>
              </a:ext>
            </a:extLst>
          </p:cNvPr>
          <p:cNvSpPr txBox="1"/>
          <p:nvPr/>
        </p:nvSpPr>
        <p:spPr>
          <a:xfrm>
            <a:off x="4968240" y="555508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Income group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B2B89C-B1A6-5D7C-6E60-742297EEBE67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34400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</a:t>
            </a:r>
            <a:r>
              <a:rPr lang="en-US" sz="1000" dirty="0" err="1">
                <a:solidFill>
                  <a:schemeClr val="bg1"/>
                </a:solidFill>
              </a:rPr>
              <a:t>Saez</a:t>
            </a:r>
            <a:r>
              <a:rPr lang="en-US" sz="1000" dirty="0">
                <a:solidFill>
                  <a:schemeClr val="bg1"/>
                </a:solidFill>
              </a:rPr>
              <a:t> and Zucman (</a:t>
            </a:r>
            <a:r>
              <a:rPr lang="en-US" sz="1000" dirty="0" err="1">
                <a:solidFill>
                  <a:schemeClr val="bg1"/>
                </a:solidFill>
              </a:rPr>
              <a:t>Saez’s</a:t>
            </a:r>
            <a:r>
              <a:rPr lang="en-US" sz="1000" dirty="0">
                <a:solidFill>
                  <a:schemeClr val="bg1"/>
                </a:solidFill>
              </a:rPr>
              <a:t> website, 2020)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7C5F3D-6A10-FB4C-807C-2C1509472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621299"/>
              </p:ext>
            </p:extLst>
          </p:nvPr>
        </p:nvGraphicFramePr>
        <p:xfrm>
          <a:off x="150725" y="1465729"/>
          <a:ext cx="11714063" cy="455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30819B7-9A2F-F842-8D20-75068014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6588" cy="1325563"/>
          </a:xfrm>
        </p:spPr>
        <p:txBody>
          <a:bodyPr/>
          <a:lstStyle/>
          <a:p>
            <a:r>
              <a:rPr lang="en-US" dirty="0"/>
              <a:t>Medicare Advantage Plans Raise Costs</a:t>
            </a:r>
            <a:br>
              <a:rPr lang="en-US" dirty="0"/>
            </a:br>
            <a:r>
              <a:rPr lang="en-US" sz="2800" dirty="0"/>
              <a:t>Less spending on care, more on overhead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33653-F533-A34B-9A39-797A6F77AE8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Am. Econ. J. Applied Econ 2019;11:302 – Data are for 2010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Adjusted based on diagnoses and mortality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D592D-E9E0-F349-A4AB-BF0D9522CD67}"/>
              </a:ext>
            </a:extLst>
          </p:cNvPr>
          <p:cNvSpPr txBox="1"/>
          <p:nvPr/>
        </p:nvSpPr>
        <p:spPr>
          <a:xfrm>
            <a:off x="838200" y="2474893"/>
            <a:ext cx="279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Monthly cost per beneficiary*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53A99-9782-454D-A2A9-C352458A57AC}"/>
              </a:ext>
            </a:extLst>
          </p:cNvPr>
          <p:cNvSpPr txBox="1"/>
          <p:nvPr/>
        </p:nvSpPr>
        <p:spPr>
          <a:xfrm>
            <a:off x="4679576" y="1752059"/>
            <a:ext cx="242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Total: $720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EE0F8-C672-8A44-8BBC-E27ED623EA92}"/>
              </a:ext>
            </a:extLst>
          </p:cNvPr>
          <p:cNvSpPr txBox="1"/>
          <p:nvPr/>
        </p:nvSpPr>
        <p:spPr>
          <a:xfrm>
            <a:off x="8529917" y="1532595"/>
            <a:ext cx="242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Total: $767</a:t>
            </a:r>
          </a:p>
        </p:txBody>
      </p:sp>
    </p:spTree>
    <p:extLst>
      <p:ext uri="{BB962C8B-B14F-4D97-AF65-F5344CB8AC3E}">
        <p14:creationId xmlns:p14="http://schemas.microsoft.com/office/powerpoint/2010/main" val="21989698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0F479A6-CBC9-815D-92D2-DCD28DE1F8BB}"/>
              </a:ext>
            </a:extLst>
          </p:cNvPr>
          <p:cNvGraphicFramePr>
            <a:graphicFrameLocks noGrp="1"/>
          </p:cNvGraphicFramePr>
          <p:nvPr/>
        </p:nvGraphicFramePr>
        <p:xfrm>
          <a:off x="2656699" y="1760219"/>
          <a:ext cx="8908621" cy="3831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8621">
                  <a:extLst>
                    <a:ext uri="{9D8B030D-6E8A-4147-A177-3AD203B41FA5}">
                      <a16:colId xmlns:a16="http://schemas.microsoft.com/office/drawing/2014/main" val="2431726150"/>
                    </a:ext>
                  </a:extLst>
                </a:gridCol>
              </a:tblGrid>
              <a:tr h="4263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005374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005582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216570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303837"/>
                  </a:ext>
                </a:extLst>
              </a:tr>
              <a:tr h="4204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718721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285646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109515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816720"/>
                  </a:ext>
                </a:extLst>
              </a:tr>
              <a:tr h="4263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2806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444935E-1EA0-A11D-6E87-64CD745A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7229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Medicare has been consistently </a:t>
            </a:r>
            <a:br>
              <a:rPr lang="en-US" sz="3200" dirty="0"/>
            </a:br>
            <a:r>
              <a:rPr lang="en-US" dirty="0"/>
              <a:t>Overpaying Medicare Advantage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4452B-1014-9FA6-F642-67B13309D80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www.medpac.gov</a:t>
            </a:r>
            <a:r>
              <a:rPr lang="en-US" dirty="0"/>
              <a:t>/wp-content/uploads/2023/03/Mar23_MedPAC_Report_To_Congress_SEC.pdf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Pg 344 Fig 11-4. Accessed Mar 27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21B5A-7C2A-1B90-F051-28547088D711}"/>
              </a:ext>
            </a:extLst>
          </p:cNvPr>
          <p:cNvSpPr txBox="1"/>
          <p:nvPr/>
        </p:nvSpPr>
        <p:spPr>
          <a:xfrm>
            <a:off x="152402" y="2371725"/>
            <a:ext cx="1990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MA payments as a % above FFS Medicare spending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E5709C9-19BF-4B73-71E8-42184CA97376}"/>
              </a:ext>
            </a:extLst>
          </p:cNvPr>
          <p:cNvGraphicFramePr>
            <a:graphicFrameLocks noGrp="1"/>
          </p:cNvGraphicFramePr>
          <p:nvPr/>
        </p:nvGraphicFramePr>
        <p:xfrm>
          <a:off x="1263008" y="1581665"/>
          <a:ext cx="1387475" cy="4140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1767486048"/>
                    </a:ext>
                  </a:extLst>
                </a:gridCol>
              </a:tblGrid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979801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61562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529398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332440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049036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542365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675313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969465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585871"/>
                  </a:ext>
                </a:extLst>
              </a:tr>
              <a:tr h="4140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232259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06D61B9-D869-8FD8-0A5B-987A24C4D5E1}"/>
              </a:ext>
            </a:extLst>
          </p:cNvPr>
          <p:cNvGraphicFramePr>
            <a:graphicFrameLocks noGrp="1"/>
          </p:cNvGraphicFramePr>
          <p:nvPr/>
        </p:nvGraphicFramePr>
        <p:xfrm>
          <a:off x="2113000" y="5618578"/>
          <a:ext cx="92582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22">
                  <a:extLst>
                    <a:ext uri="{9D8B030D-6E8A-4147-A177-3AD203B41FA5}">
                      <a16:colId xmlns:a16="http://schemas.microsoft.com/office/drawing/2014/main" val="253975347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4109162284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3400757197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1023737696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606970680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1118154063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805610518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3048494778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1027494523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116438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2004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2022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30523"/>
                  </a:ext>
                </a:extLst>
              </a:tr>
            </a:tbl>
          </a:graphicData>
        </a:graphic>
      </p:graphicFrame>
      <p:sp>
        <p:nvSpPr>
          <p:cNvPr id="3" name="Freeform 2">
            <a:extLst>
              <a:ext uri="{FF2B5EF4-FFF2-40B4-BE49-F238E27FC236}">
                <a16:creationId xmlns:a16="http://schemas.microsoft.com/office/drawing/2014/main" id="{D0A09C27-D35E-E0AF-74B9-5DEA54A5A6C0}"/>
              </a:ext>
            </a:extLst>
          </p:cNvPr>
          <p:cNvSpPr/>
          <p:nvPr/>
        </p:nvSpPr>
        <p:spPr>
          <a:xfrm>
            <a:off x="2660754" y="1933731"/>
            <a:ext cx="8896662" cy="3650105"/>
          </a:xfrm>
          <a:custGeom>
            <a:avLst/>
            <a:gdLst>
              <a:gd name="connsiteX0" fmla="*/ 0 w 8896662"/>
              <a:gd name="connsiteY0" fmla="*/ 3650105 h 3650105"/>
              <a:gd name="connsiteX1" fmla="*/ 0 w 8896662"/>
              <a:gd name="connsiteY1" fmla="*/ 2188564 h 3650105"/>
              <a:gd name="connsiteX2" fmla="*/ 951876 w 8896662"/>
              <a:gd name="connsiteY2" fmla="*/ 1094282 h 3650105"/>
              <a:gd name="connsiteX3" fmla="*/ 1454046 w 8896662"/>
              <a:gd name="connsiteY3" fmla="*/ 989351 h 3650105"/>
              <a:gd name="connsiteX4" fmla="*/ 2345961 w 8896662"/>
              <a:gd name="connsiteY4" fmla="*/ 0 h 3650105"/>
              <a:gd name="connsiteX5" fmla="*/ 2818151 w 8896662"/>
              <a:gd name="connsiteY5" fmla="*/ 764499 h 3650105"/>
              <a:gd name="connsiteX6" fmla="*/ 3267856 w 8896662"/>
              <a:gd name="connsiteY6" fmla="*/ 1041817 h 3650105"/>
              <a:gd name="connsiteX7" fmla="*/ 3755036 w 8896662"/>
              <a:gd name="connsiteY7" fmla="*/ 1558977 h 3650105"/>
              <a:gd name="connsiteX8" fmla="*/ 4174761 w 8896662"/>
              <a:gd name="connsiteY8" fmla="*/ 1933731 h 3650105"/>
              <a:gd name="connsiteX9" fmla="*/ 4654446 w 8896662"/>
              <a:gd name="connsiteY9" fmla="*/ 1903751 h 3650105"/>
              <a:gd name="connsiteX10" fmla="*/ 5096656 w 8896662"/>
              <a:gd name="connsiteY10" fmla="*/ 2300990 h 3650105"/>
              <a:gd name="connsiteX11" fmla="*/ 5606321 w 8896662"/>
              <a:gd name="connsiteY11" fmla="*/ 2615784 h 3650105"/>
              <a:gd name="connsiteX12" fmla="*/ 6063521 w 8896662"/>
              <a:gd name="connsiteY12" fmla="*/ 3125449 h 3650105"/>
              <a:gd name="connsiteX13" fmla="*/ 6543207 w 8896662"/>
              <a:gd name="connsiteY13" fmla="*/ 2863121 h 3650105"/>
              <a:gd name="connsiteX14" fmla="*/ 6985416 w 8896662"/>
              <a:gd name="connsiteY14" fmla="*/ 2705725 h 3650105"/>
              <a:gd name="connsiteX15" fmla="*/ 7457607 w 8896662"/>
              <a:gd name="connsiteY15" fmla="*/ 2668249 h 3650105"/>
              <a:gd name="connsiteX16" fmla="*/ 7914807 w 8896662"/>
              <a:gd name="connsiteY16" fmla="*/ 2323476 h 3650105"/>
              <a:gd name="connsiteX17" fmla="*/ 8372007 w 8896662"/>
              <a:gd name="connsiteY17" fmla="*/ 2510853 h 3650105"/>
              <a:gd name="connsiteX18" fmla="*/ 8896662 w 8896662"/>
              <a:gd name="connsiteY18" fmla="*/ 2450892 h 3650105"/>
              <a:gd name="connsiteX19" fmla="*/ 8881672 w 8896662"/>
              <a:gd name="connsiteY19" fmla="*/ 3642610 h 3650105"/>
              <a:gd name="connsiteX20" fmla="*/ 0 w 8896662"/>
              <a:gd name="connsiteY20" fmla="*/ 3650105 h 365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96662" h="3650105">
                <a:moveTo>
                  <a:pt x="0" y="3650105"/>
                </a:moveTo>
                <a:lnTo>
                  <a:pt x="0" y="2188564"/>
                </a:lnTo>
                <a:lnTo>
                  <a:pt x="951876" y="1094282"/>
                </a:lnTo>
                <a:lnTo>
                  <a:pt x="1454046" y="989351"/>
                </a:lnTo>
                <a:lnTo>
                  <a:pt x="2345961" y="0"/>
                </a:lnTo>
                <a:lnTo>
                  <a:pt x="2818151" y="764499"/>
                </a:lnTo>
                <a:lnTo>
                  <a:pt x="3267856" y="1041817"/>
                </a:lnTo>
                <a:lnTo>
                  <a:pt x="3755036" y="1558977"/>
                </a:lnTo>
                <a:lnTo>
                  <a:pt x="4174761" y="1933731"/>
                </a:lnTo>
                <a:lnTo>
                  <a:pt x="4654446" y="1903751"/>
                </a:lnTo>
                <a:lnTo>
                  <a:pt x="5096656" y="2300990"/>
                </a:lnTo>
                <a:lnTo>
                  <a:pt x="5606321" y="2615784"/>
                </a:lnTo>
                <a:lnTo>
                  <a:pt x="6063521" y="3125449"/>
                </a:lnTo>
                <a:lnTo>
                  <a:pt x="6543207" y="2863121"/>
                </a:lnTo>
                <a:lnTo>
                  <a:pt x="6985416" y="2705725"/>
                </a:lnTo>
                <a:lnTo>
                  <a:pt x="7457607" y="2668249"/>
                </a:lnTo>
                <a:lnTo>
                  <a:pt x="7914807" y="2323476"/>
                </a:lnTo>
                <a:lnTo>
                  <a:pt x="8372007" y="2510853"/>
                </a:lnTo>
                <a:lnTo>
                  <a:pt x="8896662" y="2450892"/>
                </a:lnTo>
                <a:lnTo>
                  <a:pt x="8881672" y="3642610"/>
                </a:lnTo>
                <a:lnTo>
                  <a:pt x="0" y="365010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4BC3B-18DA-D3D2-BCE7-9EF3F2313C2E}"/>
              </a:ext>
            </a:extLst>
          </p:cNvPr>
          <p:cNvSpPr txBox="1"/>
          <p:nvPr/>
        </p:nvSpPr>
        <p:spPr>
          <a:xfrm>
            <a:off x="7044196" y="1758772"/>
            <a:ext cx="45132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dirty="0">
                <a:solidFill>
                  <a:schemeClr val="bg1"/>
                </a:solidFill>
              </a:rPr>
              <a:t>Per MedPAC,</a:t>
            </a:r>
          </a:p>
          <a:p>
            <a:pPr algn="ctr">
              <a:lnSpc>
                <a:spcPct val="92000"/>
              </a:lnSpc>
            </a:pPr>
            <a:r>
              <a:rPr lang="en-US" sz="2800" dirty="0">
                <a:solidFill>
                  <a:schemeClr val="bg1"/>
                </a:solidFill>
              </a:rPr>
              <a:t> this chart </a:t>
            </a:r>
          </a:p>
          <a:p>
            <a:pPr algn="ctr">
              <a:lnSpc>
                <a:spcPct val="92000"/>
              </a:lnSpc>
            </a:pPr>
            <a:r>
              <a:rPr lang="en-US" sz="3200" b="1" dirty="0">
                <a:solidFill>
                  <a:schemeClr val="bg1"/>
                </a:solidFill>
              </a:rPr>
              <a:t>underestimates</a:t>
            </a:r>
          </a:p>
          <a:p>
            <a:pPr algn="ctr">
              <a:lnSpc>
                <a:spcPct val="92000"/>
              </a:lnSpc>
            </a:pPr>
            <a:r>
              <a:rPr lang="en-US" sz="3200" b="1" dirty="0">
                <a:solidFill>
                  <a:schemeClr val="bg1"/>
                </a:solidFill>
              </a:rPr>
              <a:t> the overpayments</a:t>
            </a:r>
          </a:p>
        </p:txBody>
      </p:sp>
    </p:spTree>
    <p:extLst>
      <p:ext uri="{BB962C8B-B14F-4D97-AF65-F5344CB8AC3E}">
        <p14:creationId xmlns:p14="http://schemas.microsoft.com/office/powerpoint/2010/main" val="217426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A4989-00E2-36E2-E871-3AAD286B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Advantage Plans Cut</a:t>
            </a:r>
            <a:br>
              <a:rPr lang="en-US" dirty="0"/>
            </a:br>
            <a:r>
              <a:rPr lang="en-US" dirty="0"/>
              <a:t>Both Needed and Unneeded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6E7E9-D420-3633-F72E-48DADBE8CF3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223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NBER Working Paper #23090. Jan.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8BD60-2196-4E15-E664-E2E9A47837BC}"/>
              </a:ext>
            </a:extLst>
          </p:cNvPr>
          <p:cNvSpPr txBox="1"/>
          <p:nvPr/>
        </p:nvSpPr>
        <p:spPr>
          <a:xfrm>
            <a:off x="532015" y="2543695"/>
            <a:ext cx="3358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Difference in rate: Traditional Medicare – Medicare Advantage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6DBF6B-8BC4-2A4F-DE8A-CC39963AF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096644"/>
              </p:ext>
            </p:extLst>
          </p:nvPr>
        </p:nvGraphicFramePr>
        <p:xfrm>
          <a:off x="3574472" y="1690688"/>
          <a:ext cx="7779328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793D-5AC1-6424-F7AE-125051DE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 Needs Improvement</a:t>
            </a:r>
            <a:br>
              <a:rPr lang="en-US" dirty="0"/>
            </a:br>
            <a:r>
              <a:rPr lang="en-US" sz="2800" dirty="0"/>
              <a:t>Financial problems of seriously ill enrollees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C7F27-4339-B509-0E64-415303E885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495607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Source: Health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Aff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 2019; 38:1801    Note: “Necessity” = food, heat, housing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D6DE86D-9F4F-A9D7-BBCE-88F7D514D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20908"/>
              </p:ext>
            </p:extLst>
          </p:nvPr>
        </p:nvGraphicFramePr>
        <p:xfrm>
          <a:off x="838200" y="1690688"/>
          <a:ext cx="105156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4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 vert="horz" lIns="91291" tIns="45648" rIns="91291" bIns="45648" rtlCol="0" anchor="ctr">
            <a:noAutofit/>
          </a:bodyPr>
          <a:lstStyle/>
          <a:p>
            <a:pPr eaLnBrk="1" hangingPunct="1">
              <a:defRPr/>
            </a:pPr>
            <a:r>
              <a:rPr lang="en-US" altLang="en-US" sz="4800" dirty="0"/>
              <a:t>ACOs: </a:t>
            </a:r>
            <a:r>
              <a:rPr lang="en-US" altLang="en-US" sz="4800" b="1" dirty="0"/>
              <a:t>Warmed Over Managed Care</a:t>
            </a:r>
          </a:p>
        </p:txBody>
      </p:sp>
      <p:pic>
        <p:nvPicPr>
          <p:cNvPr id="283651" name="Picture 12" descr="yogi-b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1371600"/>
            <a:ext cx="4058920" cy="5073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0" name="Picture 10" descr="it-s-like-deja-vu-all-over-again-yogi-berra_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6" y="1690688"/>
            <a:ext cx="3260725" cy="411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69336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Risk HMO Patients </a:t>
            </a:r>
            <a:br>
              <a:rPr lang="en-US" dirty="0"/>
            </a:br>
            <a:r>
              <a:rPr lang="en-US" dirty="0"/>
              <a:t>Fared Poorly in the RAND Experiment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RAND Health Insurance Experiment, Lancet 1988;1:1017</a:t>
            </a:r>
          </a:p>
          <a:p>
            <a:r>
              <a:rPr lang="en-US" dirty="0"/>
              <a:t>Note: High Risk = 20% of population with lowest income + highest medical risk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2258" y="1934082"/>
            <a:ext cx="4307840" cy="4027009"/>
            <a:chOff x="1117600" y="2075487"/>
            <a:chExt cx="4307840" cy="4027009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254370259"/>
                </p:ext>
              </p:extLst>
            </p:nvPr>
          </p:nvGraphicFramePr>
          <p:xfrm>
            <a:off x="1117600" y="2164080"/>
            <a:ext cx="4307840" cy="39384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300480" y="2075487"/>
              <a:ext cx="394208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Relative Risk of Dying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19036" y="1934081"/>
            <a:ext cx="4307840" cy="4027010"/>
            <a:chOff x="6614160" y="2075486"/>
            <a:chExt cx="4307840" cy="4027010"/>
          </a:xfrm>
        </p:grpSpPr>
        <p:graphicFrame>
          <p:nvGraphicFramePr>
            <p:cNvPr id="14" name="Chart 13"/>
            <p:cNvGraphicFramePr/>
            <p:nvPr>
              <p:extLst>
                <p:ext uri="{D42A27DB-BD31-4B8C-83A1-F6EECF244321}">
                  <p14:modId xmlns:p14="http://schemas.microsoft.com/office/powerpoint/2010/main" val="1431548724"/>
                </p:ext>
              </p:extLst>
            </p:nvPr>
          </p:nvGraphicFramePr>
          <p:xfrm>
            <a:off x="6614160" y="2164080"/>
            <a:ext cx="4307840" cy="39384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797040" y="2075486"/>
              <a:ext cx="394208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Diastolic Blood 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9609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A0AE-C4BA-8E41-B5BD-4CCE727F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 Got Rid of Patients</a:t>
            </a:r>
            <a:br>
              <a:rPr lang="en-US" dirty="0"/>
            </a:br>
            <a:r>
              <a:rPr lang="en-US" dirty="0"/>
              <a:t>In Deteriorating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4125-FFEA-564C-8586-1D048E0ADD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2019;38:253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82C09-D7C8-944B-9C71-BB4E18C35A5D}"/>
              </a:ext>
            </a:extLst>
          </p:cNvPr>
          <p:cNvSpPr txBox="1"/>
          <p:nvPr/>
        </p:nvSpPr>
        <p:spPr>
          <a:xfrm>
            <a:off x="234778" y="2137719"/>
            <a:ext cx="3089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Change, 2012-2013 in risk score (“Hierarchical Condition Code”)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1A58E4-E57A-7948-A8C3-A3E778AC4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457838"/>
              </p:ext>
            </p:extLst>
          </p:nvPr>
        </p:nvGraphicFramePr>
        <p:xfrm>
          <a:off x="3052118" y="1482812"/>
          <a:ext cx="6490043" cy="453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2D6FC1-E139-F64E-B458-78095E814CB6}"/>
              </a:ext>
            </a:extLst>
          </p:cNvPr>
          <p:cNvSpPr txBox="1"/>
          <p:nvPr/>
        </p:nvSpPr>
        <p:spPr>
          <a:xfrm>
            <a:off x="5237018" y="2137719"/>
            <a:ext cx="6116782" cy="101566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patients already enrolled in an ACO, upcoding doesn’t boost risk-adjusted payments, so ACOs “Lemon Drop” with increasing care needs.</a:t>
            </a:r>
          </a:p>
        </p:txBody>
      </p:sp>
    </p:spTree>
    <p:extLst>
      <p:ext uri="{BB962C8B-B14F-4D97-AF65-F5344CB8AC3E}">
        <p14:creationId xmlns:p14="http://schemas.microsoft.com/office/powerpoint/2010/main" val="377442424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A0AE-C4BA-8E41-B5BD-4CCE727F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 Got Rid of High Cost Patients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4125-FFEA-564C-8586-1D048E0ADD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2019;38:253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82C09-D7C8-944B-9C71-BB4E18C35A5D}"/>
              </a:ext>
            </a:extLst>
          </p:cNvPr>
          <p:cNvSpPr txBox="1"/>
          <p:nvPr/>
        </p:nvSpPr>
        <p:spPr>
          <a:xfrm>
            <a:off x="234778" y="2137719"/>
            <a:ext cx="2162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Total annual spending per patient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1A58E4-E57A-7948-A8C3-A3E778AC4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337534"/>
              </p:ext>
            </p:extLst>
          </p:nvPr>
        </p:nvGraphicFramePr>
        <p:xfrm>
          <a:off x="2108200" y="790832"/>
          <a:ext cx="6490043" cy="522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2D6FC1-E139-F64E-B458-78095E814CB6}"/>
              </a:ext>
            </a:extLst>
          </p:cNvPr>
          <p:cNvSpPr txBox="1"/>
          <p:nvPr/>
        </p:nvSpPr>
        <p:spPr>
          <a:xfrm>
            <a:off x="5239265" y="1690688"/>
            <a:ext cx="6717957" cy="156966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For patients already enrolled in an ACO, upcoding doesn’t boost risk-adjusted payments, so ACOs “Lemon Drop” high cost patients to generate bonuses from fake savings.</a:t>
            </a:r>
          </a:p>
        </p:txBody>
      </p:sp>
    </p:spTree>
    <p:extLst>
      <p:ext uri="{BB962C8B-B14F-4D97-AF65-F5344CB8AC3E}">
        <p14:creationId xmlns:p14="http://schemas.microsoft.com/office/powerpoint/2010/main" val="301586944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A0AE-C4BA-8E41-B5BD-4CCE727F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 Got Rid of High Cost Patients</a:t>
            </a:r>
            <a:br>
              <a:rPr lang="en-US" dirty="0"/>
            </a:br>
            <a:r>
              <a:rPr lang="en-US" dirty="0"/>
              <a:t>By Ejecting Their Doctors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4125-FFEA-564C-8586-1D048E0ADD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 Intern Med 2019;171:27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82C09-D7C8-944B-9C71-BB4E18C35A5D}"/>
              </a:ext>
            </a:extLst>
          </p:cNvPr>
          <p:cNvSpPr txBox="1"/>
          <p:nvPr/>
        </p:nvSpPr>
        <p:spPr>
          <a:xfrm>
            <a:off x="234778" y="2137719"/>
            <a:ext cx="3089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doctors leaving ACO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1A58E4-E57A-7948-A8C3-A3E778AC4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491027"/>
              </p:ext>
            </p:extLst>
          </p:nvPr>
        </p:nvGraphicFramePr>
        <p:xfrm>
          <a:off x="2908106" y="1124465"/>
          <a:ext cx="8445693" cy="4386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E506C6-025A-434C-9839-C4AC19B7DFD8}"/>
              </a:ext>
            </a:extLst>
          </p:cNvPr>
          <p:cNvSpPr txBox="1"/>
          <p:nvPr/>
        </p:nvSpPr>
        <p:spPr>
          <a:xfrm>
            <a:off x="2908106" y="5434925"/>
            <a:ext cx="858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Doctors Rank According to cost of Their Patients</a:t>
            </a:r>
          </a:p>
        </p:txBody>
      </p:sp>
    </p:spTree>
    <p:extLst>
      <p:ext uri="{BB962C8B-B14F-4D97-AF65-F5344CB8AC3E}">
        <p14:creationId xmlns:p14="http://schemas.microsoft.com/office/powerpoint/2010/main" val="223194971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AC7E-3CB6-7E14-9504-47D3B4CB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ACO savings across eight years: </a:t>
            </a:r>
            <a:br>
              <a:rPr lang="en-US" dirty="0"/>
            </a:br>
            <a:r>
              <a:rPr lang="en-US" dirty="0"/>
              <a:t>$4.2 Billion = 0.59% of Spending on ACOs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A0A65-0DCB-DB11-E8FF-3763982EE34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0016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Himmelstein and Woolhandler analysis of CMS ACO Public Use Files, 8/2022 and MedPAC staff 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D653E-10AB-F782-35F6-7C1061665BDE}"/>
              </a:ext>
            </a:extLst>
          </p:cNvPr>
          <p:cNvSpPr txBox="1"/>
          <p:nvPr/>
        </p:nvSpPr>
        <p:spPr>
          <a:xfrm>
            <a:off x="390144" y="2462784"/>
            <a:ext cx="24993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ACO savings, bonuses, and total payments ($ billions)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2013-2020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92918D-9EC0-AB8E-F589-B358B0050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9300628"/>
              </p:ext>
            </p:extLst>
          </p:nvPr>
        </p:nvGraphicFramePr>
        <p:xfrm>
          <a:off x="2731008" y="1690688"/>
          <a:ext cx="8622792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051C8E9-CA59-5899-0C9F-5D0521E0167A}"/>
              </a:ext>
            </a:extLst>
          </p:cNvPr>
          <p:cNvSpPr txBox="1"/>
          <p:nvPr/>
        </p:nvSpPr>
        <p:spPr>
          <a:xfrm>
            <a:off x="3719079" y="4766815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$10.5 Billion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48FE4-0B10-EB10-B2AB-7F7BC990E220}"/>
              </a:ext>
            </a:extLst>
          </p:cNvPr>
          <p:cNvSpPr txBox="1"/>
          <p:nvPr/>
        </p:nvSpPr>
        <p:spPr>
          <a:xfrm>
            <a:off x="5750194" y="4805931"/>
            <a:ext cx="144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$6.4 Billion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D1786-EFEF-9192-F8D0-9D55AE6FA875}"/>
              </a:ext>
            </a:extLst>
          </p:cNvPr>
          <p:cNvSpPr txBox="1"/>
          <p:nvPr/>
        </p:nvSpPr>
        <p:spPr>
          <a:xfrm>
            <a:off x="7598644" y="4804951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$4.2 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CCE6-D847-BDEC-3699-FB0E42E228A0}"/>
              </a:ext>
            </a:extLst>
          </p:cNvPr>
          <p:cNvSpPr txBox="1"/>
          <p:nvPr/>
        </p:nvSpPr>
        <p:spPr>
          <a:xfrm>
            <a:off x="9398945" y="1924284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$703.6 Billion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9BACCC-6F4C-0C88-5163-709AAC221D46}"/>
              </a:ext>
            </a:extLst>
          </p:cNvPr>
          <p:cNvSpPr/>
          <p:nvPr/>
        </p:nvSpPr>
        <p:spPr>
          <a:xfrm>
            <a:off x="3913719" y="2073689"/>
            <a:ext cx="5114370" cy="209288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MedPAC estimate: </a:t>
            </a:r>
          </a:p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ACOs increased </a:t>
            </a:r>
          </a:p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administrative costs by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$12.8 billion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  <p:bldP spid="7" grpId="0"/>
      <p:bldP spid="8" grpId="0"/>
      <p:bldP spid="9" grpId="0"/>
      <p:bldP spid="10" grpId="0"/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D2784-F65F-6760-3F60-19CF73A5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Health Workers’ Low Pay</a:t>
            </a:r>
            <a:br>
              <a:rPr lang="en-US" dirty="0"/>
            </a:br>
            <a:r>
              <a:rPr lang="en-US" sz="2800" dirty="0"/>
              <a:t>1.7 million of them and their children live in poverty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BD0EC-4ACD-6C80-0601-FD20750ACCD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240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Himmelstein K. Am J Public Health 2019;109:198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34.9% of the 14.1 million women health care workers earn &lt; $15/hour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0BE0C0-01A3-DCC1-F89F-084AF99035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231836"/>
              </p:ext>
            </p:extLst>
          </p:nvPr>
        </p:nvGraphicFramePr>
        <p:xfrm>
          <a:off x="838200" y="1513840"/>
          <a:ext cx="10515600" cy="450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3849165-FCF8-D1D2-0301-5E5B7F38673B}"/>
              </a:ext>
            </a:extLst>
          </p:cNvPr>
          <p:cNvSpPr/>
          <p:nvPr/>
        </p:nvSpPr>
        <p:spPr>
          <a:xfrm>
            <a:off x="939800" y="3296194"/>
            <a:ext cx="209005" cy="20900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0665B-214D-7137-CEE7-1422F3C20CB5}"/>
              </a:ext>
            </a:extLst>
          </p:cNvPr>
          <p:cNvSpPr/>
          <p:nvPr/>
        </p:nvSpPr>
        <p:spPr>
          <a:xfrm>
            <a:off x="939800" y="3643898"/>
            <a:ext cx="209005" cy="20900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1731A-C72B-A314-781F-ED565E75B9E4}"/>
              </a:ext>
            </a:extLst>
          </p:cNvPr>
          <p:cNvSpPr/>
          <p:nvPr/>
        </p:nvSpPr>
        <p:spPr>
          <a:xfrm>
            <a:off x="939800" y="4011922"/>
            <a:ext cx="209005" cy="209005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20D9-6757-AC47-B39B-4FEBEB42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625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ACOs: No Savings, No Quality Improvement After Control for Selective Enrollment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3B30B-CDEF-284B-8C3C-3289108B991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 Intern Med 2019;171:27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E3280-C55D-1D44-AAAE-ADE68278EB81}"/>
              </a:ext>
            </a:extLst>
          </p:cNvPr>
          <p:cNvSpPr txBox="1"/>
          <p:nvPr/>
        </p:nvSpPr>
        <p:spPr>
          <a:xfrm>
            <a:off x="138025" y="2251494"/>
            <a:ext cx="24790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Estimated difference, ACO vs non-ACO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(Per quarter)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328D13E-CE7E-D549-8330-7B64F60477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658691"/>
              </p:ext>
            </p:extLst>
          </p:nvPr>
        </p:nvGraphicFramePr>
        <p:xfrm>
          <a:off x="2764971" y="1690689"/>
          <a:ext cx="4256315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106311-7C2F-8446-87F0-BB9C1EC2F95A}"/>
              </a:ext>
            </a:extLst>
          </p:cNvPr>
          <p:cNvSpPr txBox="1"/>
          <p:nvPr/>
        </p:nvSpPr>
        <p:spPr>
          <a:xfrm>
            <a:off x="3048001" y="3159435"/>
            <a:ext cx="168728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$118 Apparent Savings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DC9D9-BABD-2D41-B416-5F5CC24D163B}"/>
              </a:ext>
            </a:extLst>
          </p:cNvPr>
          <p:cNvSpPr txBox="1"/>
          <p:nvPr/>
        </p:nvSpPr>
        <p:spPr>
          <a:xfrm>
            <a:off x="4818061" y="4509526"/>
            <a:ext cx="20834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- $6 Corrected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5B35FAA-5E79-424E-A659-BEA9D45E8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459757"/>
              </p:ext>
            </p:extLst>
          </p:nvPr>
        </p:nvGraphicFramePr>
        <p:xfrm>
          <a:off x="7334711" y="1690689"/>
          <a:ext cx="4569741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306709B-8B10-0843-AD6C-EEC8018D3AF3}"/>
              </a:ext>
            </a:extLst>
          </p:cNvPr>
          <p:cNvSpPr txBox="1"/>
          <p:nvPr/>
        </p:nvSpPr>
        <p:spPr>
          <a:xfrm>
            <a:off x="7645875" y="3431580"/>
            <a:ext cx="180312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+2.2 Apparent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7482C-A2B5-C545-AC0E-1FC326FA8D6E}"/>
              </a:ext>
            </a:extLst>
          </p:cNvPr>
          <p:cNvSpPr txBox="1"/>
          <p:nvPr/>
        </p:nvSpPr>
        <p:spPr>
          <a:xfrm>
            <a:off x="9634383" y="4415163"/>
            <a:ext cx="210833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-1.9 Corrected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E6F80-3E99-A642-B17F-9696AD95D7BF}"/>
              </a:ext>
            </a:extLst>
          </p:cNvPr>
          <p:cNvSpPr txBox="1"/>
          <p:nvPr/>
        </p:nvSpPr>
        <p:spPr>
          <a:xfrm>
            <a:off x="7334711" y="1695078"/>
            <a:ext cx="456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/>
              <a:t>Diabetes Quality Score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6040D-ED5C-9D4E-91FA-EB2AB2206CF6}"/>
              </a:ext>
            </a:extLst>
          </p:cNvPr>
          <p:cNvSpPr txBox="1"/>
          <p:nvPr/>
        </p:nvSpPr>
        <p:spPr>
          <a:xfrm>
            <a:off x="2764971" y="1695078"/>
            <a:ext cx="425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/>
              <a:t>Cost Savings</a:t>
            </a:r>
          </a:p>
        </p:txBody>
      </p:sp>
    </p:spTree>
    <p:extLst>
      <p:ext uri="{BB962C8B-B14F-4D97-AF65-F5344CB8AC3E}">
        <p14:creationId xmlns:p14="http://schemas.microsoft.com/office/powerpoint/2010/main" val="113649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 uiExpand="1">
        <p:bldSub>
          <a:bldChart bld="category"/>
        </p:bldSub>
      </p:bldGraphic>
      <p:bldP spid="7" grpId="0"/>
      <p:bldP spid="9" grpId="0"/>
      <p:bldGraphic spid="10" grpId="0" uiExpand="1">
        <p:bldSub>
          <a:bldChart bld="category"/>
        </p:bldSub>
      </p:bldGraphic>
      <p:bldP spid="11" grpId="0"/>
      <p:bldP spid="12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>
            <a:extLst>
              <a:ext uri="{FF2B5EF4-FFF2-40B4-BE49-F238E27FC236}">
                <a16:creationId xmlns:a16="http://schemas.microsoft.com/office/drawing/2014/main" id="{C42BBA9F-108B-4808-BD41-AA5A378DD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800" dirty="0"/>
              <a:t>McKinsey &amp; Co, August 2020:</a:t>
            </a:r>
            <a:br>
              <a:rPr lang="en-US" altLang="en-US" sz="4800" dirty="0"/>
            </a:br>
            <a:r>
              <a:rPr lang="en-US" altLang="en-US" sz="4800" dirty="0"/>
              <a:t>“The Math of ACOs”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31F62-4529-76A3-5B8F-653BB7480D12}"/>
              </a:ext>
            </a:extLst>
          </p:cNvPr>
          <p:cNvSpPr txBox="1"/>
          <p:nvPr/>
        </p:nvSpPr>
        <p:spPr>
          <a:xfrm>
            <a:off x="1027980" y="2120949"/>
            <a:ext cx="1032581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~$9 million/year/ACA spent on new data/analytics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~1.25% of total revenues for care management: Success depends on curtailing patients’ use of care and steering enrollees to lower-price providers,  </a:t>
            </a:r>
            <a:r>
              <a:rPr lang="en-US" sz="2400" i="1" dirty="0">
                <a:solidFill>
                  <a:schemeClr val="bg1"/>
                </a:solidFill>
              </a:rPr>
              <a:t>not</a:t>
            </a:r>
            <a:r>
              <a:rPr lang="en-US" sz="2400" dirty="0">
                <a:solidFill>
                  <a:schemeClr val="bg1"/>
                </a:solidFill>
              </a:rPr>
              <a:t> managing chronic conditions.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Additional costs for “executive director, head of real estate, head of care management, and lawyers and actuaries”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CD754-CB87-4ABF-BB69-6570EF67C80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2898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McKinsey &amp; Co..  August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2FCE-7288-4E8D-49C2-B077CBEE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Hot-spotting Didn’t Work – RCT</a:t>
            </a:r>
            <a:br>
              <a:rPr lang="en-US" dirty="0"/>
            </a:br>
            <a:r>
              <a:rPr lang="en-US" sz="2800" dirty="0"/>
              <a:t>Much touted Camden Model failed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47BA5-ECCF-4EFC-C7BB-5746EB543C1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289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NEJM 2020;382:152 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55C0D-FE4F-7B40-E94B-30E1CD56D8CE}"/>
              </a:ext>
            </a:extLst>
          </p:cNvPr>
          <p:cNvSpPr txBox="1"/>
          <p:nvPr/>
        </p:nvSpPr>
        <p:spPr>
          <a:xfrm>
            <a:off x="586595" y="2467155"/>
            <a:ext cx="2380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180-day post-discharge outcomes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7C98BBC-305B-E4A6-85D0-0579361F6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5077105"/>
              </p:ext>
            </p:extLst>
          </p:nvPr>
        </p:nvGraphicFramePr>
        <p:xfrm>
          <a:off x="586595" y="1690688"/>
          <a:ext cx="10767205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DFEC6B-EE55-806F-270A-EF7CD8DD6096}"/>
              </a:ext>
            </a:extLst>
          </p:cNvPr>
          <p:cNvSpPr txBox="1"/>
          <p:nvPr/>
        </p:nvSpPr>
        <p:spPr>
          <a:xfrm>
            <a:off x="9139425" y="3784445"/>
            <a:ext cx="1112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$18,000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3381A-0EFB-E92D-CE9E-2B160FCA5B59}"/>
              </a:ext>
            </a:extLst>
          </p:cNvPr>
          <p:cNvSpPr txBox="1"/>
          <p:nvPr/>
        </p:nvSpPr>
        <p:spPr>
          <a:xfrm>
            <a:off x="9993704" y="4026065"/>
            <a:ext cx="1112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$16,000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EE978-6D8D-2EA4-82EA-3A9F5AE61357}"/>
              </a:ext>
            </a:extLst>
          </p:cNvPr>
          <p:cNvSpPr txBox="1"/>
          <p:nvPr/>
        </p:nvSpPr>
        <p:spPr>
          <a:xfrm>
            <a:off x="7241481" y="4685785"/>
            <a:ext cx="683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66019-11DD-3B89-E8EB-11AF359F14FE}"/>
              </a:ext>
            </a:extLst>
          </p:cNvPr>
          <p:cNvSpPr txBox="1"/>
          <p:nvPr/>
        </p:nvSpPr>
        <p:spPr>
          <a:xfrm>
            <a:off x="8098108" y="4630391"/>
            <a:ext cx="683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FD1F2F-B731-2D2B-3D92-647B19A5EF45}"/>
              </a:ext>
            </a:extLst>
          </p:cNvPr>
          <p:cNvSpPr/>
          <p:nvPr/>
        </p:nvSpPr>
        <p:spPr>
          <a:xfrm>
            <a:off x="635612" y="4528633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CAFA92-51E6-38D9-12C1-A62DF11536F2}"/>
              </a:ext>
            </a:extLst>
          </p:cNvPr>
          <p:cNvSpPr/>
          <p:nvPr/>
        </p:nvSpPr>
        <p:spPr>
          <a:xfrm>
            <a:off x="635612" y="4025512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>
            <a:extLst>
              <a:ext uri="{FF2B5EF4-FFF2-40B4-BE49-F238E27FC236}">
                <a16:creationId xmlns:a16="http://schemas.microsoft.com/office/drawing/2014/main" id="{FF5FA4C5-C91E-4974-9E4F-EB92E7472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Failure of Medicare HMO Risk Adjustment: Implications for ACOs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4BAED-1DDF-DFC9-EB71-DAF1C899EBC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0545" cy="841248"/>
          </a:xfrm>
        </p:spPr>
        <p:txBody>
          <a:bodyPr>
            <a:normAutofit/>
          </a:bodyPr>
          <a:lstStyle/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77400-3291-8E74-6B8D-BA550E8903E7}"/>
              </a:ext>
            </a:extLst>
          </p:cNvPr>
          <p:cNvSpPr txBox="1"/>
          <p:nvPr/>
        </p:nvSpPr>
        <p:spPr>
          <a:xfrm>
            <a:off x="838200" y="1801524"/>
            <a:ext cx="105155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Despite decades-long effort, CMS has failed to stop cherry-picking</a:t>
            </a:r>
          </a:p>
          <a:p>
            <a:pPr marL="176213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Intensive coding makes patients appear sicker on paper, ups risk-adjusted capitation fee and factitiously raises quality scores</a:t>
            </a:r>
          </a:p>
          <a:p>
            <a:pPr marL="176213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ACOs that fail to cherry pick/upcode get low payments, and factitiously poor quality scores</a:t>
            </a:r>
          </a:p>
          <a:p>
            <a:pPr marL="176213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Implications:</a:t>
            </a:r>
          </a:p>
          <a:p>
            <a:pPr marL="641350" lvl="1" indent="-1841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net savings, probable increased costs</a:t>
            </a:r>
          </a:p>
          <a:p>
            <a:pPr marL="641350" lvl="1" indent="-1841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Resources transferred from sick to healthy</a:t>
            </a:r>
          </a:p>
          <a:p>
            <a:pPr marL="641350" lvl="1" indent="-1841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Biggest cheaters are biggest winners</a:t>
            </a:r>
          </a:p>
          <a:p>
            <a:pPr marL="641350" lvl="1" indent="-1841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ACOs that embrace problem patients driven from the market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>
            <a:extLst>
              <a:ext uri="{FF2B5EF4-FFF2-40B4-BE49-F238E27FC236}">
                <a16:creationId xmlns:a16="http://schemas.microsoft.com/office/drawing/2014/main" id="{595B2ED8-BB4C-4E69-8F64-5F300FAD7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41764" y="2542309"/>
            <a:ext cx="897081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5400" dirty="0"/>
              <a:t>The Toxicity of </a:t>
            </a:r>
            <a:br>
              <a:rPr lang="en-US" altLang="en-US" sz="5400" dirty="0"/>
            </a:br>
            <a:r>
              <a:rPr lang="en-US" altLang="en-US" sz="5400" dirty="0"/>
              <a:t>Pay for Performance (P4P)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6D178912-CBC8-45E9-A303-35A27FE2D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Implicit Assumptions in </a:t>
            </a:r>
            <a:br>
              <a:rPr lang="en-US" altLang="en-US" dirty="0"/>
            </a:br>
            <a:r>
              <a:rPr lang="en-US" altLang="en-US" dirty="0"/>
              <a:t>“Pay for Performance”</a:t>
            </a:r>
          </a:p>
        </p:txBody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DD222952-98AF-4801-80D8-6A6B7C7A57DC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-1" y="6016753"/>
            <a:ext cx="8520545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1A33C-7251-FAC0-BF18-2E3F5EE590F5}"/>
              </a:ext>
            </a:extLst>
          </p:cNvPr>
          <p:cNvSpPr txBox="1"/>
          <p:nvPr/>
        </p:nvSpPr>
        <p:spPr>
          <a:xfrm>
            <a:off x="751609" y="1940069"/>
            <a:ext cx="106887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Performance can be accurately ascertained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Individual variation is caused by variation in motivation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Financial incentives will add to intrinsic motivation 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Current payment system is too simple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dirty="0">
                <a:solidFill>
                  <a:srgbClr val="FFFFFF"/>
                </a:solidFill>
              </a:rPr>
              <a:t>Hospitals and physicians delivering poor quality care should get fewer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25D80389-6AD9-4FA5-B462-192AE8F3C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Medicare Quality Scores </a:t>
            </a:r>
            <a:br>
              <a:rPr lang="en-US" altLang="en-US" dirty="0"/>
            </a:br>
            <a:r>
              <a:rPr lang="en-US" altLang="en-US" dirty="0"/>
              <a:t>Penalize Doctors Caring for Poor Seniors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02199-3829-402B-FD51-C57244171CCC}"/>
              </a:ext>
            </a:extLst>
          </p:cNvPr>
          <p:cNvSpPr txBox="1"/>
          <p:nvPr/>
        </p:nvSpPr>
        <p:spPr>
          <a:xfrm>
            <a:off x="526473" y="2730055"/>
            <a:ext cx="214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Mean MIPS “quality” score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53AC90-7CA0-8F84-0CC3-B7D6D28DB0BA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6016753"/>
            <a:ext cx="8520545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Source: JAMA 2020;324:975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Note: “Poor” is defined as dual (i.e., Medicaid) eligible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panose="020B0604020202020204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61E23-B4AE-816D-EBAA-1EBC88F6A2C2}"/>
              </a:ext>
            </a:extLst>
          </p:cNvPr>
          <p:cNvSpPr txBox="1"/>
          <p:nvPr/>
        </p:nvSpPr>
        <p:spPr>
          <a:xfrm>
            <a:off x="4094018" y="5362085"/>
            <a:ext cx="601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Share of Poor Patients in Practice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B88A877-1F1D-7A86-FF7A-73399DC67D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655582"/>
              </p:ext>
            </p:extLst>
          </p:nvPr>
        </p:nvGraphicFramePr>
        <p:xfrm>
          <a:off x="2549236" y="1690689"/>
          <a:ext cx="8991600" cy="4133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A28A604-5C33-C0F3-D7BC-4BA9919D501B}"/>
              </a:ext>
            </a:extLst>
          </p:cNvPr>
          <p:cNvSpPr/>
          <p:nvPr/>
        </p:nvSpPr>
        <p:spPr>
          <a:xfrm>
            <a:off x="3844634" y="3010317"/>
            <a:ext cx="6400800" cy="113607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MIPS score difference =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$15,000 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lower Medicare payments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F7146F6-ADA5-07A7-AD35-175E3BC9A9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422238"/>
              </p:ext>
            </p:extLst>
          </p:nvPr>
        </p:nvGraphicFramePr>
        <p:xfrm>
          <a:off x="443346" y="1690688"/>
          <a:ext cx="10910454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514DFC4-A94E-787D-19F6-B51BDA02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Scores Tell More </a:t>
            </a:r>
            <a:br>
              <a:rPr lang="en-US" dirty="0"/>
            </a:br>
            <a:r>
              <a:rPr lang="en-US" dirty="0"/>
              <a:t>About Patients than Doctors</a:t>
            </a:r>
            <a:br>
              <a:rPr lang="en-US" dirty="0"/>
            </a:br>
            <a:r>
              <a:rPr lang="en-US" sz="3100" dirty="0"/>
              <a:t>Harvard docs with poorer/minority patients score low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A4651-6EF2-B12A-A627-E9964F77BC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6691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JAMA 9/8/2010:1107</a:t>
            </a:r>
          </a:p>
          <a:p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panose="020B0604020202020204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28995-5648-FB13-CE55-4A0E3500EB66}"/>
              </a:ext>
            </a:extLst>
          </p:cNvPr>
          <p:cNvSpPr txBox="1"/>
          <p:nvPr/>
        </p:nvSpPr>
        <p:spPr>
          <a:xfrm>
            <a:off x="443345" y="2341418"/>
            <a:ext cx="2729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Patient characteristics in panels of high/low scoring physicians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219FE4-B244-F73F-B66F-67FAA88FDAD5}"/>
              </a:ext>
            </a:extLst>
          </p:cNvPr>
          <p:cNvSpPr/>
          <p:nvPr/>
        </p:nvSpPr>
        <p:spPr>
          <a:xfrm>
            <a:off x="413932" y="4005231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1FB03-2E37-1F4D-212B-3748485008DB}"/>
              </a:ext>
            </a:extLst>
          </p:cNvPr>
          <p:cNvSpPr/>
          <p:nvPr/>
        </p:nvSpPr>
        <p:spPr>
          <a:xfrm>
            <a:off x="413932" y="3529820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22C23A-056D-D94F-A554-3D5BB748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9749" cy="1325563"/>
          </a:xfrm>
        </p:spPr>
        <p:txBody>
          <a:bodyPr>
            <a:noAutofit/>
          </a:bodyPr>
          <a:lstStyle/>
          <a:p>
            <a:r>
              <a:rPr lang="en-US" sz="3600" dirty="0"/>
              <a:t>Medicare Value-Based Payment Program Penalizes Doctors Caring for High-Needs Patients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279AE-185C-A448-BB47-BF7BDEEDAEC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JAMA 2017;318:453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Note: Estimate based on simulation of penalties under mandatory Physicians Value-Based Payment Modifier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6FA8C-F6BD-BC43-BAAA-3C2312B8E4D9}"/>
              </a:ext>
            </a:extLst>
          </p:cNvPr>
          <p:cNvSpPr txBox="1"/>
          <p:nvPr/>
        </p:nvSpPr>
        <p:spPr>
          <a:xfrm>
            <a:off x="121920" y="2229394"/>
            <a:ext cx="2124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practices penalized*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1D16-E704-9441-9D43-D32411A88D78}"/>
              </a:ext>
            </a:extLst>
          </p:cNvPr>
          <p:cNvSpPr txBox="1"/>
          <p:nvPr/>
        </p:nvSpPr>
        <p:spPr>
          <a:xfrm>
            <a:off x="1862254" y="5493533"/>
            <a:ext cx="953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Characteristics of Practices’ Patients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49563F0-244E-5A4A-A312-7C18E14D9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932224"/>
              </p:ext>
            </p:extLst>
          </p:nvPr>
        </p:nvGraphicFramePr>
        <p:xfrm>
          <a:off x="1683835" y="1384663"/>
          <a:ext cx="9891132" cy="418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314345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Pay for Performance?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latin typeface="Franklin Gothic Book"/>
                <a:cs typeface="Franklin Gothic Book"/>
              </a:rPr>
              <a:t>Health Affairs. 1/12/2005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478" y="136113"/>
            <a:ext cx="2401602" cy="1804447"/>
          </a:xfrm>
          <a:prstGeom prst="ellipse">
            <a:avLst/>
          </a:prstGeom>
          <a:ln w="63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0080" y="1713558"/>
            <a:ext cx="10383520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 dirty="0">
                <a:solidFill>
                  <a:schemeClr val="bg1"/>
                </a:solidFill>
                <a:cs typeface="Franklin Gothic Book"/>
              </a:rPr>
              <a:t>“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I do not think it’s true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that the way to get better doctoring and better nursing is to put money on the table in front of doctors and nurses. I think that's a </a:t>
            </a:r>
            <a:r>
              <a:rPr lang="en-US" sz="2400" dirty="0">
                <a:solidFill>
                  <a:schemeClr val="bg1"/>
                </a:solidFill>
                <a:cs typeface="Franklin Gothic Medium"/>
              </a:rPr>
              <a:t>fundamental misunderstanding of human motivation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“I think 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people respond to joy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and work and love and achievement and learning and appreciation and gratitude – and a sense of a job well done. I think that </a:t>
            </a:r>
            <a:r>
              <a:rPr lang="en-US" sz="2400" b="1" dirty="0">
                <a:solidFill>
                  <a:srgbClr val="FFFF00"/>
                </a:solidFill>
                <a:cs typeface="Franklin Gothic Medium"/>
              </a:rPr>
              <a:t>it feels good to be a doctor, and better to be a better doctor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.</a:t>
            </a:r>
            <a:r>
              <a:rPr lang="en-US" sz="2400" dirty="0">
                <a:solidFill>
                  <a:srgbClr val="FFFF00"/>
                </a:solidFill>
                <a:cs typeface="Franklin Gothic Book"/>
              </a:rPr>
              <a:t>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“When we begin to attach dollar amounts to throughputs and to individual pay, 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we are playing with fire.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The first and most important effect of that may be to begin to </a:t>
            </a:r>
            <a:r>
              <a:rPr lang="en-US" sz="2400" b="1" dirty="0">
                <a:solidFill>
                  <a:srgbClr val="FFFF00"/>
                </a:solidFill>
                <a:cs typeface="Franklin Gothic Medium"/>
              </a:rPr>
              <a:t>dissociate people from their work</a:t>
            </a:r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.</a:t>
            </a:r>
            <a:r>
              <a:rPr lang="ja-JP" altLang="en-US" sz="2400" dirty="0">
                <a:solidFill>
                  <a:schemeClr val="bg1"/>
                </a:solidFill>
                <a:cs typeface="Franklin Gothic Book"/>
              </a:rPr>
              <a:t>”</a:t>
            </a:r>
            <a:r>
              <a:rPr lang="en-US" altLang="ja-JP" sz="2400" dirty="0">
                <a:solidFill>
                  <a:schemeClr val="bg1"/>
                </a:solidFill>
                <a:cs typeface="Franklin Gothic Book"/>
              </a:rPr>
              <a:t> </a:t>
            </a:r>
          </a:p>
          <a:p>
            <a:pPr algn="r">
              <a:spcAft>
                <a:spcPts val="1200"/>
              </a:spcAft>
            </a:pPr>
            <a:r>
              <a:rPr lang="mr-IN" altLang="ja-JP" sz="2400" dirty="0">
                <a:solidFill>
                  <a:schemeClr val="bg1"/>
                </a:solidFill>
                <a:cs typeface="Franklin Gothic Book"/>
              </a:rPr>
              <a:t>–</a:t>
            </a:r>
            <a:r>
              <a:rPr lang="en-US" altLang="ja-JP" sz="2400" dirty="0">
                <a:solidFill>
                  <a:schemeClr val="bg1"/>
                </a:solidFill>
                <a:cs typeface="Franklin Gothic Book"/>
              </a:rPr>
              <a:t> Don Berwick M.D.</a:t>
            </a:r>
            <a:endParaRPr lang="en-US" sz="2400" b="1" dirty="0">
              <a:solidFill>
                <a:schemeClr val="bg1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1897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2EFF383-2420-43AE-AA2E-90A03F4C6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Unionized Nursing Homes:</a:t>
            </a:r>
            <a:br>
              <a:rPr lang="en-US" altLang="en-US" dirty="0"/>
            </a:br>
            <a:r>
              <a:rPr lang="en-US" altLang="en-US" sz="2800" dirty="0"/>
              <a:t>Fewer COVID-19 Deaths, Infections, and PPE Shortages</a:t>
            </a:r>
            <a:endParaRPr lang="en-US" alt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AD82CFB-8D8B-F6C9-986B-1A7DD1F307AB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24240" cy="841248"/>
          </a:xfrm>
          <a:ln/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Dean, 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Venkataramani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, Kimmel. Health 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Aff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 2020;39:11:1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Note: Data are from nursing homes in NY State – adjusted for resident, NH, and county characteristics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92444-A918-3E42-7A98-B43B3C33EBA1}"/>
              </a:ext>
            </a:extLst>
          </p:cNvPr>
          <p:cNvSpPr txBox="1"/>
          <p:nvPr/>
        </p:nvSpPr>
        <p:spPr>
          <a:xfrm>
            <a:off x="219075" y="2284060"/>
            <a:ext cx="278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Difference between union and non-union facilities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C4DEAD-069E-857E-AAD3-D7C39CE40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066405"/>
              </p:ext>
            </p:extLst>
          </p:nvPr>
        </p:nvGraphicFramePr>
        <p:xfrm>
          <a:off x="3000374" y="1690689"/>
          <a:ext cx="8353425" cy="421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862D6-F387-6C44-8D18-DA45AE107D2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JGIM 2017;33:268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163DE-12FD-2C43-9299-E0815EB2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Performance Monitoring Increased Documentation of Alcohol Counseling, But Not Real Counseling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7D4F9-FBD3-3044-AC42-D62D6C63AB59}"/>
              </a:ext>
            </a:extLst>
          </p:cNvPr>
          <p:cNvSpPr txBox="1"/>
          <p:nvPr/>
        </p:nvSpPr>
        <p:spPr>
          <a:xfrm>
            <a:off x="1" y="2383604"/>
            <a:ext cx="3000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Alcohol counseling rate among patients screening positive for unhealthy use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0BA21D-F824-D147-98F0-9C4D9CCE9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84009"/>
              </p:ext>
            </p:extLst>
          </p:nvPr>
        </p:nvGraphicFramePr>
        <p:xfrm>
          <a:off x="3000055" y="1690688"/>
          <a:ext cx="8353745" cy="424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909B402-8413-9A38-296B-CC24558A59F7}"/>
              </a:ext>
            </a:extLst>
          </p:cNvPr>
          <p:cNvSpPr/>
          <p:nvPr/>
        </p:nvSpPr>
        <p:spPr>
          <a:xfrm>
            <a:off x="7562885" y="5520707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6760A3-BD73-70DB-39B4-D5BF9B6AC9C0}"/>
              </a:ext>
            </a:extLst>
          </p:cNvPr>
          <p:cNvSpPr/>
          <p:nvPr/>
        </p:nvSpPr>
        <p:spPr>
          <a:xfrm>
            <a:off x="6302120" y="5520707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2524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>
            <a:extLst>
              <a:ext uri="{FF2B5EF4-FFF2-40B4-BE49-F238E27FC236}">
                <a16:creationId xmlns:a16="http://schemas.microsoft.com/office/drawing/2014/main" id="{6E1A3D0C-4F4E-4844-9D64-BF66921CF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$450 Incentive to Take Statins Improved Pill Bottle Openings but Not LDL-C Levels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1801FF-9AD4-3F81-F313-32E7733391A6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06691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JAMA Network Open 2020;3(10):32019429 (RCT with 805 patients)</a:t>
            </a:r>
          </a:p>
          <a:p>
            <a:r>
              <a:rPr lang="en-US" sz="1000" dirty="0">
                <a:solidFill>
                  <a:schemeClr val="bg1"/>
                </a:solidFill>
              </a:rPr>
              <a:t>*Percent of first 180 days with pill bottle opening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82F43-35BA-7270-B655-299A115B153D}"/>
              </a:ext>
            </a:extLst>
          </p:cNvPr>
          <p:cNvSpPr txBox="1"/>
          <p:nvPr/>
        </p:nvSpPr>
        <p:spPr>
          <a:xfrm>
            <a:off x="318655" y="2258291"/>
            <a:ext cx="285403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Change from baseline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(% opening bottles or mg/dL)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8ABA05-4CD0-FFFA-B029-1A685BE4B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07261"/>
              </p:ext>
            </p:extLst>
          </p:nvPr>
        </p:nvGraphicFramePr>
        <p:xfrm>
          <a:off x="318655" y="1690688"/>
          <a:ext cx="11035145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42A8E67-5241-BAFB-DF81-F73A23950125}"/>
              </a:ext>
            </a:extLst>
          </p:cNvPr>
          <p:cNvSpPr/>
          <p:nvPr/>
        </p:nvSpPr>
        <p:spPr>
          <a:xfrm>
            <a:off x="649716" y="4717818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DD624-7211-8D97-DCA7-8C1CFC583B76}"/>
              </a:ext>
            </a:extLst>
          </p:cNvPr>
          <p:cNvSpPr/>
          <p:nvPr/>
        </p:nvSpPr>
        <p:spPr>
          <a:xfrm>
            <a:off x="649716" y="4271588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966D02-5A21-9C42-9C35-567DC507A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856698"/>
              </p:ext>
            </p:extLst>
          </p:nvPr>
        </p:nvGraphicFramePr>
        <p:xfrm>
          <a:off x="80536" y="1690688"/>
          <a:ext cx="11605942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163634E-3737-A948-88C8-DE01BE87C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CHF and Pneumonia Death Rates Rose with Readmission Penalties</a:t>
            </a:r>
            <a:br>
              <a:rPr lang="en-US" dirty="0"/>
            </a:br>
            <a:r>
              <a:rPr lang="en-US" sz="2800" dirty="0"/>
              <a:t>Big penalties for readmission; small penalties for mortality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939BA-2AD5-C54E-9631-C2146A12B97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JAMA 2018;320:2542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C0C95-A2FA-3D4E-965F-D4A895DCD0C9}"/>
              </a:ext>
            </a:extLst>
          </p:cNvPr>
          <p:cNvSpPr txBox="1"/>
          <p:nvPr/>
        </p:nvSpPr>
        <p:spPr>
          <a:xfrm>
            <a:off x="282497" y="2332155"/>
            <a:ext cx="294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Time trend in 30-day post-discharge mortality rate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9D7F0A-C36C-2885-1425-55A2E8FA2223}"/>
              </a:ext>
            </a:extLst>
          </p:cNvPr>
          <p:cNvSpPr/>
          <p:nvPr/>
        </p:nvSpPr>
        <p:spPr>
          <a:xfrm>
            <a:off x="124078" y="4221515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13CC4-4612-639C-52DF-7201E78DB6BF}"/>
              </a:ext>
            </a:extLst>
          </p:cNvPr>
          <p:cNvSpPr/>
          <p:nvPr/>
        </p:nvSpPr>
        <p:spPr>
          <a:xfrm>
            <a:off x="124078" y="3795914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012280-9C60-E5C5-13D0-08681DA52D43}"/>
              </a:ext>
            </a:extLst>
          </p:cNvPr>
          <p:cNvSpPr/>
          <p:nvPr/>
        </p:nvSpPr>
        <p:spPr>
          <a:xfrm>
            <a:off x="124078" y="5072716"/>
            <a:ext cx="258418" cy="25841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30EDC-1279-C42C-F5FB-9537EB8B4C69}"/>
              </a:ext>
            </a:extLst>
          </p:cNvPr>
          <p:cNvSpPr/>
          <p:nvPr/>
        </p:nvSpPr>
        <p:spPr>
          <a:xfrm>
            <a:off x="124078" y="4647116"/>
            <a:ext cx="258418" cy="25841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126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2360" cy="1325563"/>
          </a:xfrm>
        </p:spPr>
        <p:txBody>
          <a:bodyPr/>
          <a:lstStyle/>
          <a:p>
            <a:r>
              <a:rPr lang="en-US" dirty="0"/>
              <a:t>P4P Did Not Improve Mortality in England</a:t>
            </a:r>
            <a:br>
              <a:rPr lang="en-US" dirty="0"/>
            </a:br>
            <a:r>
              <a:rPr lang="en-US" sz="2400" dirty="0"/>
              <a:t>World’s largest P4P program tied 25% of GP income to quality targets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Lancet 2016;388:268</a:t>
            </a:r>
          </a:p>
          <a:p>
            <a:r>
              <a:rPr lang="en-US" dirty="0"/>
              <a:t>Note: Data shows trends compared to developed nations without P4P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281212"/>
            <a:ext cx="2997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Change </a:t>
            </a:r>
            <a:r>
              <a:rPr lang="en-US" sz="2400">
                <a:solidFill>
                  <a:schemeClr val="bg1"/>
                </a:solidFill>
              </a:rPr>
              <a:t>in Deaths/100,000 From Pre to Post P4P Implementation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2997200" y="1574800"/>
          <a:ext cx="8768080" cy="462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084878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3CFDA-08FA-4795-9D99-BBBC3E593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4" y="0"/>
            <a:ext cx="56040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1D872-3CBC-40F5-AADC-E0F5F4BE9048}"/>
              </a:ext>
            </a:extLst>
          </p:cNvPr>
          <p:cNvSpPr txBox="1"/>
          <p:nvPr/>
        </p:nvSpPr>
        <p:spPr>
          <a:xfrm>
            <a:off x="6706092" y="1859472"/>
            <a:ext cx="48200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chemeClr val="bg1"/>
                </a:solidFill>
              </a:rPr>
              <a:t>Most value-based payment programs </a:t>
            </a:r>
          </a:p>
          <a:p>
            <a:pPr algn="ctr" defTabSz="457200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have flopped;</a:t>
            </a:r>
          </a:p>
          <a:p>
            <a:pPr algn="ctr" defTabSz="457200"/>
            <a:r>
              <a:rPr lang="en-US" sz="3200" b="1" i="1" dirty="0">
                <a:solidFill>
                  <a:schemeClr val="bg1"/>
                </a:solidFill>
              </a:rPr>
              <a:t>Costs exceed savings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1ABBE-5575-4095-A805-A172A16A2CF4}"/>
              </a:ext>
            </a:extLst>
          </p:cNvPr>
          <p:cNvSpPr txBox="1"/>
          <p:nvPr/>
        </p:nvSpPr>
        <p:spPr>
          <a:xfrm>
            <a:off x="3512040" y="1244852"/>
            <a:ext cx="141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000" b="1" dirty="0"/>
              <a:t>Net Losses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8ED6A-EFE7-42F8-8542-1CADCD984A3A}"/>
              </a:ext>
            </a:extLst>
          </p:cNvPr>
          <p:cNvSpPr txBox="1"/>
          <p:nvPr/>
        </p:nvSpPr>
        <p:spPr>
          <a:xfrm>
            <a:off x="4935677" y="1244852"/>
            <a:ext cx="1231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/>
              <a:t>Net Savings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7703D-36BF-458F-B908-4BEE84ACE85B}"/>
              </a:ext>
            </a:extLst>
          </p:cNvPr>
          <p:cNvSpPr txBox="1"/>
          <p:nvPr/>
        </p:nvSpPr>
        <p:spPr>
          <a:xfrm>
            <a:off x="8357192" y="4998528"/>
            <a:ext cx="3834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00" dirty="0">
                <a:solidFill>
                  <a:schemeClr val="bg1"/>
                </a:solidFill>
              </a:rPr>
              <a:t>Source: NEJM 2021;384:759</a:t>
            </a:r>
          </a:p>
          <a:p>
            <a:pPr algn="r" defTabSz="457200"/>
            <a:r>
              <a:rPr lang="en-US" sz="1000" dirty="0">
                <a:solidFill>
                  <a:srgbClr val="FFFFFF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  <a:p>
            <a:pPr algn="r" defTabSz="457200"/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AA62EE-6025-1A9F-5D52-5AAB76D480E4}"/>
              </a:ext>
            </a:extLst>
          </p:cNvPr>
          <p:cNvCxnSpPr/>
          <p:nvPr/>
        </p:nvCxnSpPr>
        <p:spPr>
          <a:xfrm>
            <a:off x="4925870" y="159488"/>
            <a:ext cx="0" cy="62833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8935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8B4089-EDA3-4DC9-1261-FFBAE413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Worksite Wellness Program – an RCT</a:t>
            </a:r>
            <a:br>
              <a:rPr lang="en-US" dirty="0"/>
            </a:br>
            <a:r>
              <a:rPr lang="en-US" dirty="0"/>
              <a:t>No Benefit at 6 Months or 3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0A32D-A78B-0C23-F68B-9C65EB13B8A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679" cy="841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JAMA 2019;32:1491; Health </a:t>
            </a:r>
            <a:r>
              <a:rPr lang="en-US" sz="1000" dirty="0" err="1"/>
              <a:t>Aff</a:t>
            </a:r>
            <a:r>
              <a:rPr lang="en-US" sz="1000" dirty="0"/>
              <a:t> 2021;40:951. 6-month results show, 3 year almost identical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*PHQ-s&gt;3 indicates likely depression; SF-8 Physical is a physical health score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Note: No significant differences in utilization of care or medical costs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panose="020B0604020202020204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BA0E05-9544-0DF9-3702-14A0DB019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888610"/>
              </p:ext>
            </p:extLst>
          </p:nvPr>
        </p:nvGraphicFramePr>
        <p:xfrm>
          <a:off x="838200" y="1690688"/>
          <a:ext cx="10515600" cy="423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31CC16C-0B3A-EEA6-55F3-4D6BCB43F3D4}"/>
              </a:ext>
            </a:extLst>
          </p:cNvPr>
          <p:cNvSpPr/>
          <p:nvPr/>
        </p:nvSpPr>
        <p:spPr>
          <a:xfrm>
            <a:off x="6020205" y="5531477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EB88E-FCCB-0555-C145-8DA35C5083D7}"/>
              </a:ext>
            </a:extLst>
          </p:cNvPr>
          <p:cNvSpPr/>
          <p:nvPr/>
        </p:nvSpPr>
        <p:spPr>
          <a:xfrm>
            <a:off x="3360469" y="5531477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192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/>
              <a:t>ACOs and  P4P:</a:t>
            </a:r>
            <a:br>
              <a:rPr lang="en-US" altLang="en-US"/>
            </a:br>
            <a:r>
              <a:rPr lang="en-US" altLang="en-US"/>
              <a:t>Implementation Without Evidence</a:t>
            </a:r>
          </a:p>
        </p:txBody>
      </p:sp>
      <p:sp>
        <p:nvSpPr>
          <p:cNvPr id="5" name="Freeform 4"/>
          <p:cNvSpPr/>
          <p:nvPr/>
        </p:nvSpPr>
        <p:spPr>
          <a:xfrm>
            <a:off x="429985" y="2439264"/>
            <a:ext cx="7162800" cy="1865382"/>
          </a:xfrm>
          <a:custGeom>
            <a:avLst/>
            <a:gdLst>
              <a:gd name="connsiteX0" fmla="*/ 0 w 10515600"/>
              <a:gd name="connsiteY0" fmla="*/ 0 h 1965599"/>
              <a:gd name="connsiteX1" fmla="*/ 10515600 w 10515600"/>
              <a:gd name="connsiteY1" fmla="*/ 0 h 1965599"/>
              <a:gd name="connsiteX2" fmla="*/ 10515600 w 10515600"/>
              <a:gd name="connsiteY2" fmla="*/ 1965599 h 1965599"/>
              <a:gd name="connsiteX3" fmla="*/ 0 w 10515600"/>
              <a:gd name="connsiteY3" fmla="*/ 1965599 h 1965599"/>
              <a:gd name="connsiteX4" fmla="*/ 0 w 10515600"/>
              <a:gd name="connsiteY4" fmla="*/ 0 h 196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965599">
                <a:moveTo>
                  <a:pt x="0" y="0"/>
                </a:moveTo>
                <a:lnTo>
                  <a:pt x="10515600" y="0"/>
                </a:lnTo>
                <a:lnTo>
                  <a:pt x="10515600" y="1965599"/>
                </a:lnTo>
                <a:lnTo>
                  <a:pt x="0" y="1965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33248" rIns="457200" bIns="170688" numCol="1" spcCol="1270" anchor="t" anchorCtr="0">
            <a:noAutofit/>
          </a:bodyPr>
          <a:lstStyle/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No RCTs showing improved outcomes.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No improvement in 3 largest programs.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Negative side effects likely, e.g. increased CHF deaths.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VA (no P4P) has better quality than hospitals paid P4P</a:t>
            </a:r>
          </a:p>
        </p:txBody>
      </p:sp>
      <p:sp>
        <p:nvSpPr>
          <p:cNvPr id="6" name="Freeform 5"/>
          <p:cNvSpPr/>
          <p:nvPr/>
        </p:nvSpPr>
        <p:spPr>
          <a:xfrm>
            <a:off x="612865" y="1838569"/>
            <a:ext cx="6196149" cy="904631"/>
          </a:xfrm>
          <a:custGeom>
            <a:avLst/>
            <a:gdLst>
              <a:gd name="connsiteX0" fmla="*/ 0 w 9799298"/>
              <a:gd name="connsiteY0" fmla="*/ 78722 h 472320"/>
              <a:gd name="connsiteX1" fmla="*/ 78722 w 9799298"/>
              <a:gd name="connsiteY1" fmla="*/ 0 h 472320"/>
              <a:gd name="connsiteX2" fmla="*/ 9720576 w 9799298"/>
              <a:gd name="connsiteY2" fmla="*/ 0 h 472320"/>
              <a:gd name="connsiteX3" fmla="*/ 9799298 w 9799298"/>
              <a:gd name="connsiteY3" fmla="*/ 78722 h 472320"/>
              <a:gd name="connsiteX4" fmla="*/ 9799298 w 9799298"/>
              <a:gd name="connsiteY4" fmla="*/ 393598 h 472320"/>
              <a:gd name="connsiteX5" fmla="*/ 9720576 w 9799298"/>
              <a:gd name="connsiteY5" fmla="*/ 472320 h 472320"/>
              <a:gd name="connsiteX6" fmla="*/ 78722 w 9799298"/>
              <a:gd name="connsiteY6" fmla="*/ 472320 h 472320"/>
              <a:gd name="connsiteX7" fmla="*/ 0 w 9799298"/>
              <a:gd name="connsiteY7" fmla="*/ 393598 h 472320"/>
              <a:gd name="connsiteX8" fmla="*/ 0 w 9799298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9298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9720576" y="0"/>
                </a:lnTo>
                <a:cubicBezTo>
                  <a:pt x="9764053" y="0"/>
                  <a:pt x="9799298" y="35245"/>
                  <a:pt x="9799298" y="78722"/>
                </a:cubicBezTo>
                <a:lnTo>
                  <a:pt x="9799298" y="393598"/>
                </a:lnTo>
                <a:cubicBezTo>
                  <a:pt x="9799298" y="437075"/>
                  <a:pt x="9764053" y="472320"/>
                  <a:pt x="9720576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282" tIns="23057" rIns="114497" bIns="23057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P4P – Official Medicare policy, widely adopted by private payers</a:t>
            </a:r>
          </a:p>
        </p:txBody>
      </p:sp>
      <p:sp>
        <p:nvSpPr>
          <p:cNvPr id="7" name="Freeform 6"/>
          <p:cNvSpPr/>
          <p:nvPr/>
        </p:nvSpPr>
        <p:spPr>
          <a:xfrm>
            <a:off x="429985" y="4711837"/>
            <a:ext cx="7162800" cy="1482740"/>
          </a:xfrm>
          <a:custGeom>
            <a:avLst/>
            <a:gdLst>
              <a:gd name="connsiteX0" fmla="*/ 0 w 10515600"/>
              <a:gd name="connsiteY0" fmla="*/ 0 h 1562400"/>
              <a:gd name="connsiteX1" fmla="*/ 10515600 w 10515600"/>
              <a:gd name="connsiteY1" fmla="*/ 0 h 1562400"/>
              <a:gd name="connsiteX2" fmla="*/ 10515600 w 10515600"/>
              <a:gd name="connsiteY2" fmla="*/ 1562400 h 1562400"/>
              <a:gd name="connsiteX3" fmla="*/ 0 w 10515600"/>
              <a:gd name="connsiteY3" fmla="*/ 1562400 h 1562400"/>
              <a:gd name="connsiteX4" fmla="*/ 0 w 10515600"/>
              <a:gd name="connsiteY4" fmla="*/ 0 h 15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562400">
                <a:moveTo>
                  <a:pt x="0" y="0"/>
                </a:moveTo>
                <a:lnTo>
                  <a:pt x="10515600" y="0"/>
                </a:lnTo>
                <a:lnTo>
                  <a:pt x="10515600" y="1562400"/>
                </a:lnTo>
                <a:lnTo>
                  <a:pt x="0" y="1562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33248" rIns="457200" bIns="170688" numCol="1" spcCol="1270" anchor="t" anchorCtr="0">
            <a:noAutofit/>
          </a:bodyPr>
          <a:lstStyle/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No RCTs.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No savings once bonuses factored in.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Disturbing HMO experience.</a:t>
            </a:r>
          </a:p>
        </p:txBody>
      </p:sp>
      <p:sp>
        <p:nvSpPr>
          <p:cNvPr id="8" name="Freeform 7"/>
          <p:cNvSpPr/>
          <p:nvPr/>
        </p:nvSpPr>
        <p:spPr>
          <a:xfrm>
            <a:off x="612865" y="4475677"/>
            <a:ext cx="6196149" cy="472320"/>
          </a:xfrm>
          <a:custGeom>
            <a:avLst/>
            <a:gdLst>
              <a:gd name="connsiteX0" fmla="*/ 0 w 9799298"/>
              <a:gd name="connsiteY0" fmla="*/ 78722 h 472320"/>
              <a:gd name="connsiteX1" fmla="*/ 78722 w 9799298"/>
              <a:gd name="connsiteY1" fmla="*/ 0 h 472320"/>
              <a:gd name="connsiteX2" fmla="*/ 9720576 w 9799298"/>
              <a:gd name="connsiteY2" fmla="*/ 0 h 472320"/>
              <a:gd name="connsiteX3" fmla="*/ 9799298 w 9799298"/>
              <a:gd name="connsiteY3" fmla="*/ 78722 h 472320"/>
              <a:gd name="connsiteX4" fmla="*/ 9799298 w 9799298"/>
              <a:gd name="connsiteY4" fmla="*/ 393598 h 472320"/>
              <a:gd name="connsiteX5" fmla="*/ 9720576 w 9799298"/>
              <a:gd name="connsiteY5" fmla="*/ 472320 h 472320"/>
              <a:gd name="connsiteX6" fmla="*/ 78722 w 9799298"/>
              <a:gd name="connsiteY6" fmla="*/ 472320 h 472320"/>
              <a:gd name="connsiteX7" fmla="*/ 0 w 9799298"/>
              <a:gd name="connsiteY7" fmla="*/ 393598 h 472320"/>
              <a:gd name="connsiteX8" fmla="*/ 0 w 9799298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9298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9720576" y="0"/>
                </a:lnTo>
                <a:cubicBezTo>
                  <a:pt x="9764053" y="0"/>
                  <a:pt x="9799298" y="35245"/>
                  <a:pt x="9799298" y="78722"/>
                </a:cubicBezTo>
                <a:lnTo>
                  <a:pt x="9799298" y="393598"/>
                </a:lnTo>
                <a:cubicBezTo>
                  <a:pt x="9799298" y="437075"/>
                  <a:pt x="9764053" y="472320"/>
                  <a:pt x="9720576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282" tIns="23057" rIns="114497" bIns="23057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ACOs – Newest health policy panacea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98870" y="2032641"/>
            <a:ext cx="4359730" cy="375487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rtlCol="0" anchor="ctr" anchorCtr="0">
            <a:spAutoFit/>
          </a:bodyPr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Implementing </a:t>
            </a:r>
            <a:r>
              <a:rPr lang="en-US" alt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everywhere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interventions which </a:t>
            </a:r>
          </a:p>
          <a:p>
            <a:pPr algn="ctr"/>
            <a:r>
              <a:rPr lang="en-US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have been proven </a:t>
            </a:r>
            <a:r>
              <a:rPr lang="en-US" alt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nowhere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altLang="en-US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risks failure on a colossal scale </a:t>
            </a:r>
            <a:endParaRPr lang="en-US" alt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7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uiExpand="1" build="p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>
            <a:extLst>
              <a:ext uri="{FF2B5EF4-FFF2-40B4-BE49-F238E27FC236}">
                <a16:creationId xmlns:a16="http://schemas.microsoft.com/office/drawing/2014/main" id="{D6A1EB62-6321-451A-A3FD-1DCB1DC42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82762" y="1829608"/>
            <a:ext cx="7743371" cy="24150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Veterans Health Administration:</a:t>
            </a:r>
            <a:br>
              <a:rPr lang="en-US" altLang="en-US" sz="5400" dirty="0"/>
            </a:br>
            <a:r>
              <a:rPr lang="en-US" altLang="en-US" sz="5400" dirty="0"/>
              <a:t>Better and Fairer Care 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 Hospitals Have Lower Mortality and Readmissions than Other Hospitals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JAMA IM 2017;177:882</a:t>
            </a:r>
          </a:p>
          <a:p>
            <a:r>
              <a:rPr lang="en-US"/>
              <a:t>PNA = Pneumonia; All rates are risk-adjusted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47365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30 Day Mortality or readmissions per 100 patients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93332438"/>
              </p:ext>
            </p:extLst>
          </p:nvPr>
        </p:nvGraphicFramePr>
        <p:xfrm>
          <a:off x="1" y="1901953"/>
          <a:ext cx="11693768" cy="396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17985" y="1794202"/>
            <a:ext cx="3552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Mortality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7908" y="1794202"/>
            <a:ext cx="347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Readmissions</a:t>
            </a:r>
          </a:p>
        </p:txBody>
      </p:sp>
      <p:sp useBgFill="1">
        <p:nvSpPr>
          <p:cNvPr id="7" name="Rectangle 6"/>
          <p:cNvSpPr/>
          <p:nvPr/>
        </p:nvSpPr>
        <p:spPr>
          <a:xfrm>
            <a:off x="6981088" y="2141572"/>
            <a:ext cx="720973" cy="32217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9ACCE-8889-4313-EBA2-4DBE5F0FC44E}"/>
              </a:ext>
            </a:extLst>
          </p:cNvPr>
          <p:cNvSpPr/>
          <p:nvPr/>
        </p:nvSpPr>
        <p:spPr>
          <a:xfrm>
            <a:off x="152729" y="4285100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32D75-E17F-D5B2-F0FF-8CC89C795CBC}"/>
              </a:ext>
            </a:extLst>
          </p:cNvPr>
          <p:cNvSpPr/>
          <p:nvPr/>
        </p:nvSpPr>
        <p:spPr>
          <a:xfrm>
            <a:off x="152729" y="3829931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3316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97C54-BE8D-D6EB-26E5-DD62FC8D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vs. Non-VA Care for MI:</a:t>
            </a:r>
            <a:br>
              <a:rPr lang="en-US" dirty="0"/>
            </a:br>
            <a:r>
              <a:rPr lang="en-US" dirty="0"/>
              <a:t>Fewer Deaths, Lower Costs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51414-43DF-D5A6-F9FC-6AD0508F948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9886" cy="84124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A quasi-randomized analysis based on ambulance transport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Source: “Is There a VA Advantage: Evidence From Dually Eligible </a:t>
            </a:r>
            <a:r>
              <a:rPr lang="en-US" sz="1100" dirty="0" err="1"/>
              <a:t>Veterns</a:t>
            </a:r>
            <a:r>
              <a:rPr lang="en-US" sz="1100" dirty="0"/>
              <a:t>.” NBER November 2020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100" dirty="0" err="1">
                <a:solidFill>
                  <a:srgbClr val="FFFFFF"/>
                </a:solidFill>
                <a:latin typeface="Arial" panose="020B0604020202020204"/>
                <a:cs typeface="Arial" charset="0"/>
              </a:rPr>
              <a:t>www.citizen.org</a:t>
            </a:r>
            <a:r>
              <a:rPr lang="en-US" sz="11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616A95C-68C2-9551-F57E-E169965BC0FF}"/>
              </a:ext>
            </a:extLst>
          </p:cNvPr>
          <p:cNvSpPr/>
          <p:nvPr/>
        </p:nvSpPr>
        <p:spPr>
          <a:xfrm>
            <a:off x="3468914" y="2212674"/>
            <a:ext cx="7884885" cy="1349004"/>
          </a:xfrm>
          <a:custGeom>
            <a:avLst/>
            <a:gdLst>
              <a:gd name="connsiteX0" fmla="*/ 224838 w 1349004"/>
              <a:gd name="connsiteY0" fmla="*/ 0 h 6729984"/>
              <a:gd name="connsiteX1" fmla="*/ 1124166 w 1349004"/>
              <a:gd name="connsiteY1" fmla="*/ 0 h 6729984"/>
              <a:gd name="connsiteX2" fmla="*/ 1349004 w 1349004"/>
              <a:gd name="connsiteY2" fmla="*/ 224838 h 6729984"/>
              <a:gd name="connsiteX3" fmla="*/ 1349004 w 1349004"/>
              <a:gd name="connsiteY3" fmla="*/ 6729984 h 6729984"/>
              <a:gd name="connsiteX4" fmla="*/ 1349004 w 1349004"/>
              <a:gd name="connsiteY4" fmla="*/ 6729984 h 6729984"/>
              <a:gd name="connsiteX5" fmla="*/ 0 w 1349004"/>
              <a:gd name="connsiteY5" fmla="*/ 6729984 h 6729984"/>
              <a:gd name="connsiteX6" fmla="*/ 0 w 1349004"/>
              <a:gd name="connsiteY6" fmla="*/ 6729984 h 6729984"/>
              <a:gd name="connsiteX7" fmla="*/ 0 w 1349004"/>
              <a:gd name="connsiteY7" fmla="*/ 224838 h 6729984"/>
              <a:gd name="connsiteX8" fmla="*/ 224838 w 1349004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9004" h="6729984">
                <a:moveTo>
                  <a:pt x="1349004" y="1121686"/>
                </a:moveTo>
                <a:lnTo>
                  <a:pt x="1349004" y="5608298"/>
                </a:lnTo>
                <a:cubicBezTo>
                  <a:pt x="1349004" y="6227789"/>
                  <a:pt x="1328826" y="6729982"/>
                  <a:pt x="1303936" y="6729982"/>
                </a:cubicBezTo>
                <a:lnTo>
                  <a:pt x="0" y="6729982"/>
                </a:lnTo>
                <a:lnTo>
                  <a:pt x="0" y="6729982"/>
                </a:lnTo>
                <a:lnTo>
                  <a:pt x="0" y="2"/>
                </a:lnTo>
                <a:lnTo>
                  <a:pt x="0" y="2"/>
                </a:lnTo>
                <a:lnTo>
                  <a:pt x="1303936" y="2"/>
                </a:lnTo>
                <a:cubicBezTo>
                  <a:pt x="1328826" y="2"/>
                  <a:pt x="1349004" y="502195"/>
                  <a:pt x="1349004" y="11216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20" tIns="142052" rIns="218252" bIns="142054" numCol="1" spcCol="1270" anchor="ctr" anchorCtr="0">
            <a:noAutofit/>
          </a:bodyPr>
          <a:lstStyle/>
          <a:p>
            <a:pPr marL="0" lvl="1" algn="l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kern="1200" dirty="0"/>
              <a:t>Improved 28-day mortality at VA vs non-VA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A873BF0-0BF1-6313-E415-D6450A656532}"/>
              </a:ext>
            </a:extLst>
          </p:cNvPr>
          <p:cNvSpPr/>
          <p:nvPr/>
        </p:nvSpPr>
        <p:spPr>
          <a:xfrm>
            <a:off x="838200" y="2044047"/>
            <a:ext cx="2761343" cy="1686255"/>
          </a:xfrm>
          <a:custGeom>
            <a:avLst/>
            <a:gdLst>
              <a:gd name="connsiteX0" fmla="*/ 0 w 3785616"/>
              <a:gd name="connsiteY0" fmla="*/ 281048 h 1686255"/>
              <a:gd name="connsiteX1" fmla="*/ 281048 w 3785616"/>
              <a:gd name="connsiteY1" fmla="*/ 0 h 1686255"/>
              <a:gd name="connsiteX2" fmla="*/ 3504568 w 3785616"/>
              <a:gd name="connsiteY2" fmla="*/ 0 h 1686255"/>
              <a:gd name="connsiteX3" fmla="*/ 3785616 w 3785616"/>
              <a:gd name="connsiteY3" fmla="*/ 281048 h 1686255"/>
              <a:gd name="connsiteX4" fmla="*/ 3785616 w 3785616"/>
              <a:gd name="connsiteY4" fmla="*/ 1405207 h 1686255"/>
              <a:gd name="connsiteX5" fmla="*/ 3504568 w 3785616"/>
              <a:gd name="connsiteY5" fmla="*/ 1686255 h 1686255"/>
              <a:gd name="connsiteX6" fmla="*/ 281048 w 3785616"/>
              <a:gd name="connsiteY6" fmla="*/ 1686255 h 1686255"/>
              <a:gd name="connsiteX7" fmla="*/ 0 w 3785616"/>
              <a:gd name="connsiteY7" fmla="*/ 1405207 h 1686255"/>
              <a:gd name="connsiteX8" fmla="*/ 0 w 3785616"/>
              <a:gd name="connsiteY8" fmla="*/ 281048 h 16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1686255">
                <a:moveTo>
                  <a:pt x="0" y="281048"/>
                </a:moveTo>
                <a:cubicBezTo>
                  <a:pt x="0" y="125829"/>
                  <a:pt x="125829" y="0"/>
                  <a:pt x="281048" y="0"/>
                </a:cubicBezTo>
                <a:lnTo>
                  <a:pt x="3504568" y="0"/>
                </a:lnTo>
                <a:cubicBezTo>
                  <a:pt x="3659787" y="0"/>
                  <a:pt x="3785616" y="125829"/>
                  <a:pt x="3785616" y="281048"/>
                </a:cubicBezTo>
                <a:lnTo>
                  <a:pt x="3785616" y="1405207"/>
                </a:lnTo>
                <a:cubicBezTo>
                  <a:pt x="3785616" y="1560426"/>
                  <a:pt x="3659787" y="1686255"/>
                  <a:pt x="3504568" y="1686255"/>
                </a:cubicBezTo>
                <a:lnTo>
                  <a:pt x="281048" y="1686255"/>
                </a:lnTo>
                <a:cubicBezTo>
                  <a:pt x="125829" y="1686255"/>
                  <a:pt x="0" y="1560426"/>
                  <a:pt x="0" y="1405207"/>
                </a:cubicBezTo>
                <a:lnTo>
                  <a:pt x="0" y="2810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966" tIns="206141" rIns="329966" bIns="206141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4.5%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D446BE6-1891-2278-5C03-ACE728227683}"/>
              </a:ext>
            </a:extLst>
          </p:cNvPr>
          <p:cNvSpPr/>
          <p:nvPr/>
        </p:nvSpPr>
        <p:spPr>
          <a:xfrm>
            <a:off x="3468914" y="3983242"/>
            <a:ext cx="7884885" cy="1349004"/>
          </a:xfrm>
          <a:custGeom>
            <a:avLst/>
            <a:gdLst>
              <a:gd name="connsiteX0" fmla="*/ 224838 w 1349004"/>
              <a:gd name="connsiteY0" fmla="*/ 0 h 6729984"/>
              <a:gd name="connsiteX1" fmla="*/ 1124166 w 1349004"/>
              <a:gd name="connsiteY1" fmla="*/ 0 h 6729984"/>
              <a:gd name="connsiteX2" fmla="*/ 1349004 w 1349004"/>
              <a:gd name="connsiteY2" fmla="*/ 224838 h 6729984"/>
              <a:gd name="connsiteX3" fmla="*/ 1349004 w 1349004"/>
              <a:gd name="connsiteY3" fmla="*/ 6729984 h 6729984"/>
              <a:gd name="connsiteX4" fmla="*/ 1349004 w 1349004"/>
              <a:gd name="connsiteY4" fmla="*/ 6729984 h 6729984"/>
              <a:gd name="connsiteX5" fmla="*/ 0 w 1349004"/>
              <a:gd name="connsiteY5" fmla="*/ 6729984 h 6729984"/>
              <a:gd name="connsiteX6" fmla="*/ 0 w 1349004"/>
              <a:gd name="connsiteY6" fmla="*/ 6729984 h 6729984"/>
              <a:gd name="connsiteX7" fmla="*/ 0 w 1349004"/>
              <a:gd name="connsiteY7" fmla="*/ 224838 h 6729984"/>
              <a:gd name="connsiteX8" fmla="*/ 224838 w 1349004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9004" h="6729984">
                <a:moveTo>
                  <a:pt x="1349004" y="1121686"/>
                </a:moveTo>
                <a:lnTo>
                  <a:pt x="1349004" y="5608298"/>
                </a:lnTo>
                <a:cubicBezTo>
                  <a:pt x="1349004" y="6227789"/>
                  <a:pt x="1328826" y="6729982"/>
                  <a:pt x="1303936" y="6729982"/>
                </a:cubicBezTo>
                <a:lnTo>
                  <a:pt x="0" y="6729982"/>
                </a:lnTo>
                <a:lnTo>
                  <a:pt x="0" y="6729982"/>
                </a:lnTo>
                <a:lnTo>
                  <a:pt x="0" y="2"/>
                </a:lnTo>
                <a:lnTo>
                  <a:pt x="0" y="2"/>
                </a:lnTo>
                <a:lnTo>
                  <a:pt x="1303936" y="2"/>
                </a:lnTo>
                <a:cubicBezTo>
                  <a:pt x="1328826" y="2"/>
                  <a:pt x="1349004" y="502195"/>
                  <a:pt x="1349004" y="11216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20" tIns="142052" rIns="218252" bIns="142054" numCol="1" spcCol="1270" anchor="ctr" anchorCtr="0">
            <a:noAutofit/>
          </a:bodyPr>
          <a:lstStyle/>
          <a:p>
            <a:pPr marL="0" lvl="1" algn="l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kern="1200" dirty="0"/>
              <a:t>Total decrease in 28-day cost at VA vs non-VA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5FB8FEE-937D-B55F-7683-E1B260C775E5}"/>
              </a:ext>
            </a:extLst>
          </p:cNvPr>
          <p:cNvSpPr/>
          <p:nvPr/>
        </p:nvSpPr>
        <p:spPr>
          <a:xfrm>
            <a:off x="838200" y="3814615"/>
            <a:ext cx="2761343" cy="1686255"/>
          </a:xfrm>
          <a:custGeom>
            <a:avLst/>
            <a:gdLst>
              <a:gd name="connsiteX0" fmla="*/ 0 w 3785616"/>
              <a:gd name="connsiteY0" fmla="*/ 281048 h 1686255"/>
              <a:gd name="connsiteX1" fmla="*/ 281048 w 3785616"/>
              <a:gd name="connsiteY1" fmla="*/ 0 h 1686255"/>
              <a:gd name="connsiteX2" fmla="*/ 3504568 w 3785616"/>
              <a:gd name="connsiteY2" fmla="*/ 0 h 1686255"/>
              <a:gd name="connsiteX3" fmla="*/ 3785616 w 3785616"/>
              <a:gd name="connsiteY3" fmla="*/ 281048 h 1686255"/>
              <a:gd name="connsiteX4" fmla="*/ 3785616 w 3785616"/>
              <a:gd name="connsiteY4" fmla="*/ 1405207 h 1686255"/>
              <a:gd name="connsiteX5" fmla="*/ 3504568 w 3785616"/>
              <a:gd name="connsiteY5" fmla="*/ 1686255 h 1686255"/>
              <a:gd name="connsiteX6" fmla="*/ 281048 w 3785616"/>
              <a:gd name="connsiteY6" fmla="*/ 1686255 h 1686255"/>
              <a:gd name="connsiteX7" fmla="*/ 0 w 3785616"/>
              <a:gd name="connsiteY7" fmla="*/ 1405207 h 1686255"/>
              <a:gd name="connsiteX8" fmla="*/ 0 w 3785616"/>
              <a:gd name="connsiteY8" fmla="*/ 281048 h 16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1686255">
                <a:moveTo>
                  <a:pt x="0" y="281048"/>
                </a:moveTo>
                <a:cubicBezTo>
                  <a:pt x="0" y="125829"/>
                  <a:pt x="125829" y="0"/>
                  <a:pt x="281048" y="0"/>
                </a:cubicBezTo>
                <a:lnTo>
                  <a:pt x="3504568" y="0"/>
                </a:lnTo>
                <a:cubicBezTo>
                  <a:pt x="3659787" y="0"/>
                  <a:pt x="3785616" y="125829"/>
                  <a:pt x="3785616" y="281048"/>
                </a:cubicBezTo>
                <a:lnTo>
                  <a:pt x="3785616" y="1405207"/>
                </a:lnTo>
                <a:cubicBezTo>
                  <a:pt x="3785616" y="1560426"/>
                  <a:pt x="3659787" y="1686255"/>
                  <a:pt x="3504568" y="1686255"/>
                </a:cubicBezTo>
                <a:lnTo>
                  <a:pt x="281048" y="1686255"/>
                </a:lnTo>
                <a:cubicBezTo>
                  <a:pt x="125829" y="1686255"/>
                  <a:pt x="0" y="1560426"/>
                  <a:pt x="0" y="1405207"/>
                </a:cubicBezTo>
                <a:lnTo>
                  <a:pt x="0" y="2810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966" tIns="206141" rIns="329966" bIns="206141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$2,548</a:t>
            </a:r>
          </a:p>
        </p:txBody>
      </p:sp>
    </p:spTree>
    <p:extLst>
      <p:ext uri="{BB962C8B-B14F-4D97-AF65-F5344CB8AC3E}">
        <p14:creationId xmlns:p14="http://schemas.microsoft.com/office/powerpoint/2010/main" val="9815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0EFC-5AC2-9F47-E407-CC68331A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5480" cy="1325563"/>
          </a:xfrm>
        </p:spPr>
        <p:txBody>
          <a:bodyPr/>
          <a:lstStyle/>
          <a:p>
            <a:r>
              <a:rPr lang="en-US" dirty="0"/>
              <a:t>Income Inequality Worst in USA (2021*)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D60C9-19BB-3494-7D01-E8E579220C8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4875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World Inequality Database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*D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are for 2021 or most recent available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79796-FCFC-99B0-D111-E0243CAE006E}"/>
              </a:ext>
            </a:extLst>
          </p:cNvPr>
          <p:cNvSpPr txBox="1"/>
          <p:nvPr/>
        </p:nvSpPr>
        <p:spPr>
          <a:xfrm>
            <a:off x="695324" y="2053227"/>
            <a:ext cx="1571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Top 1% Income Share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A3C9CD-45A2-5EE6-FD37-BF63FF967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084856"/>
              </p:ext>
            </p:extLst>
          </p:nvPr>
        </p:nvGraphicFramePr>
        <p:xfrm>
          <a:off x="1924049" y="1476375"/>
          <a:ext cx="9429751" cy="4540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791231-852A-3532-8C64-083D5A2A520D}"/>
              </a:ext>
            </a:extLst>
          </p:cNvPr>
          <p:cNvCxnSpPr>
            <a:cxnSpLocks/>
          </p:cNvCxnSpPr>
          <p:nvPr/>
        </p:nvCxnSpPr>
        <p:spPr>
          <a:xfrm>
            <a:off x="2975429" y="4331694"/>
            <a:ext cx="869405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61CB0C6-E15C-5664-65EE-E959BC8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VA-Paid Knee Replacement: </a:t>
            </a:r>
            <a:br>
              <a:rPr lang="en-US" dirty="0"/>
            </a:br>
            <a:r>
              <a:rPr lang="en-US" sz="3600" dirty="0"/>
              <a:t>Better at VA hospital than purchased private care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36ADD-4ABD-C930-405D-4D88F19EC9F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9886" cy="841248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Source: Health Affairs 2021;40:1312v- Figures are adjusted for multiple patient characteristics</a:t>
            </a:r>
          </a:p>
          <a:p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panose="020B0604020202020204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8DE0E-62DF-7201-3DF9-8C6A5CFA85B4}"/>
              </a:ext>
            </a:extLst>
          </p:cNvPr>
          <p:cNvSpPr txBox="1"/>
          <p:nvPr/>
        </p:nvSpPr>
        <p:spPr>
          <a:xfrm>
            <a:off x="333829" y="2613392"/>
            <a:ext cx="22061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Odds ratio for complication: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VA-purchased vs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VA-delivered surgery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EA48AF-89BC-42E0-CD9E-919D0202B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626560"/>
              </p:ext>
            </p:extLst>
          </p:nvPr>
        </p:nvGraphicFramePr>
        <p:xfrm>
          <a:off x="2540000" y="1690688"/>
          <a:ext cx="9129485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5C62647-A32B-2575-81C4-E8EB7E84DF74}"/>
              </a:ext>
            </a:extLst>
          </p:cNvPr>
          <p:cNvSpPr/>
          <p:nvPr/>
        </p:nvSpPr>
        <p:spPr>
          <a:xfrm>
            <a:off x="5587999" y="2053976"/>
            <a:ext cx="5544457" cy="92776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Conclusion:</a:t>
            </a:r>
          </a:p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 privatization </a:t>
            </a:r>
            <a:r>
              <a:rPr lang="en-US" sz="2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worsens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care</a:t>
            </a:r>
          </a:p>
        </p:txBody>
      </p:sp>
    </p:spTree>
    <p:extLst>
      <p:ext uri="{BB962C8B-B14F-4D97-AF65-F5344CB8AC3E}">
        <p14:creationId xmlns:p14="http://schemas.microsoft.com/office/powerpoint/2010/main" val="31569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DA6DC41-90C0-7C48-8E08-DD8F6AC83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725183"/>
              </p:ext>
            </p:extLst>
          </p:nvPr>
        </p:nvGraphicFramePr>
        <p:xfrm>
          <a:off x="245327" y="1884556"/>
          <a:ext cx="11418849" cy="4253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6E5D13-E969-1F4A-A13D-DAF0A041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130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VA Hospitals Have Lower Mortality Than Nearby Hospitals</a:t>
            </a:r>
            <a:br>
              <a:rPr lang="en-US" dirty="0"/>
            </a:br>
            <a:r>
              <a:rPr lang="en-US" sz="2800" dirty="0"/>
              <a:t>A comparison of VA and non-VA hospitals in 121 hospital market areas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D3C92-4414-EF42-9A27-0C1104233C8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 Intern Med 2019;170:426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04BE2-7126-A645-A8EA-0886FD001718}"/>
              </a:ext>
            </a:extLst>
          </p:cNvPr>
          <p:cNvSpPr txBox="1"/>
          <p:nvPr/>
        </p:nvSpPr>
        <p:spPr>
          <a:xfrm>
            <a:off x="345689" y="2595758"/>
            <a:ext cx="221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30-day mortality rate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926917-A615-FBE5-DB19-BD2EDDA31704}"/>
              </a:ext>
            </a:extLst>
          </p:cNvPr>
          <p:cNvSpPr/>
          <p:nvPr/>
        </p:nvSpPr>
        <p:spPr>
          <a:xfrm>
            <a:off x="470432" y="3980300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0A67C-2A53-7C47-C432-4F2FE84C6A72}"/>
              </a:ext>
            </a:extLst>
          </p:cNvPr>
          <p:cNvSpPr/>
          <p:nvPr/>
        </p:nvSpPr>
        <p:spPr>
          <a:xfrm>
            <a:off x="470432" y="3525131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1605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21828-10EB-F605-AE68-EE35A82FC322}"/>
              </a:ext>
            </a:extLst>
          </p:cNvPr>
          <p:cNvCxnSpPr>
            <a:cxnSpLocks/>
          </p:cNvCxnSpPr>
          <p:nvPr/>
        </p:nvCxnSpPr>
        <p:spPr>
          <a:xfrm>
            <a:off x="3962399" y="3296356"/>
            <a:ext cx="7202312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Blacks in VA: No Health Disadvantage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Kovesdy</a:t>
            </a:r>
            <a:r>
              <a:rPr lang="en-US" dirty="0"/>
              <a:t> et al. Circulation 9/18/2015</a:t>
            </a:r>
          </a:p>
          <a:p>
            <a:r>
              <a:rPr lang="en-US" dirty="0"/>
              <a:t>Longitudinal study of 3,072,966 Vets cared for at VAs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85018603"/>
              </p:ext>
            </p:extLst>
          </p:nvPr>
        </p:nvGraphicFramePr>
        <p:xfrm>
          <a:off x="2912532" y="1351280"/>
          <a:ext cx="8441267" cy="465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67833" y="2480839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Odds ratio for Black vs White Vets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DE50F-CB86-074B-8927-735683882E51}"/>
              </a:ext>
            </a:extLst>
          </p:cNvPr>
          <p:cNvSpPr txBox="1"/>
          <p:nvPr/>
        </p:nvSpPr>
        <p:spPr>
          <a:xfrm>
            <a:off x="3962399" y="2806333"/>
            <a:ext cx="720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Odds ratio &lt;1.0 indicates lower rate for Blacks</a:t>
            </a:r>
          </a:p>
        </p:txBody>
      </p:sp>
    </p:spTree>
    <p:extLst>
      <p:ext uri="{BB962C8B-B14F-4D97-AF65-F5344CB8AC3E}">
        <p14:creationId xmlns:p14="http://schemas.microsoft.com/office/powerpoint/2010/main" val="239212441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:a16="http://schemas.microsoft.com/office/drawing/2014/main" id="{DD4C59B6-1196-4427-A56B-A19025404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64343" y="1632857"/>
            <a:ext cx="9463314" cy="299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Mandate Model Reform:</a:t>
            </a:r>
            <a:br>
              <a:rPr lang="en-US" altLang="en-US" sz="5400" dirty="0"/>
            </a:br>
            <a:r>
              <a:rPr lang="en-US" altLang="en-US" sz="5400" dirty="0"/>
              <a:t>Keeping Private Insurers</a:t>
            </a:r>
            <a:br>
              <a:rPr lang="en-US" altLang="en-US" sz="5400" dirty="0"/>
            </a:br>
            <a:r>
              <a:rPr lang="en-US" altLang="en-US" sz="5400" dirty="0"/>
              <a:t>In Charge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“Mandate Model” of Reform</a:t>
            </a:r>
          </a:p>
        </p:txBody>
      </p:sp>
      <p:pic>
        <p:nvPicPr>
          <p:cNvPr id="34" name="Picture 4" descr="richard-nixon-pictur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5130" y="3958523"/>
            <a:ext cx="1448690" cy="18656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38200" y="1579059"/>
            <a:ext cx="7405309" cy="443185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Expanded Medicaid-like program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Free for the poor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Subsidies for low income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Buy-in without subsidies for others</a:t>
            </a:r>
          </a:p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Employer Mandate +/- Individual</a:t>
            </a:r>
          </a:p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Insurance Exchanges</a:t>
            </a:r>
          </a:p>
        </p:txBody>
      </p:sp>
      <p:pic>
        <p:nvPicPr>
          <p:cNvPr id="7" name="Picture 7" descr="heritage-foundation-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904" y="3110663"/>
            <a:ext cx="1364573" cy="1481328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Mitt_Romney-0_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8561" y="1878438"/>
            <a:ext cx="1457855" cy="18656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2" descr="ObamaFingerDec6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6501" y="646211"/>
            <a:ext cx="1449275" cy="18656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87746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62482" y="243840"/>
            <a:ext cx="8467036" cy="5711737"/>
            <a:chOff x="890324" y="294640"/>
            <a:chExt cx="8467036" cy="5711737"/>
          </a:xfrm>
        </p:grpSpPr>
        <p:pic>
          <p:nvPicPr>
            <p:cNvPr id="3" name="Picture 2" descr="cartoon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78869" y="294640"/>
              <a:ext cx="3178491" cy="267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cartoon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78869" y="2843644"/>
              <a:ext cx="3178491" cy="316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081" name="Picture 2" descr="cartoon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0324" y="294640"/>
              <a:ext cx="5429195" cy="571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artoon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4520" y="5745863"/>
            <a:ext cx="584998" cy="20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7785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Medicare’s “Software”</a:t>
            </a:r>
            <a:br>
              <a:rPr lang="en-US" dirty="0"/>
            </a:br>
            <a:r>
              <a:rPr lang="en-US" sz="2700" dirty="0"/>
              <a:t>18.9 million seniors enrolled within 11 months</a:t>
            </a:r>
          </a:p>
        </p:txBody>
      </p:sp>
      <p:pic>
        <p:nvPicPr>
          <p:cNvPr id="3" name="Picture 3" descr="truman-medicare-enrollment-card-cropp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18" y="1578155"/>
            <a:ext cx="8225790" cy="4338534"/>
          </a:xfrm>
          <a:prstGeom prst="rect">
            <a:avLst/>
          </a:prstGeom>
          <a:ln w="19050" cmpd="sng"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ruman-medicare-enrollment-card-croppe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3992" y="2487966"/>
            <a:ext cx="9619944" cy="1315722"/>
          </a:xfrm>
          <a:prstGeom prst="rect">
            <a:avLst/>
          </a:prstGeom>
          <a:ln w="12700" cmpd="sng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ruman-medicare-enrollment-card-cropped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95" y="3946848"/>
            <a:ext cx="11068895" cy="1595536"/>
          </a:xfrm>
          <a:prstGeom prst="rect">
            <a:avLst/>
          </a:prstGeom>
          <a:ln w="12700" cmpd="sng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16141952"/>
              </p:ext>
            </p:extLst>
          </p:nvPr>
        </p:nvGraphicFramePr>
        <p:xfrm>
          <a:off x="0" y="1512277"/>
          <a:ext cx="11353800" cy="3902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ACA Decreased Incidence of Unmet Medical Needs Due to Cost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Health Affairs 2017;36:1656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4509" y="5363439"/>
            <a:ext cx="7666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Income as Percent of Federal Poverty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1396" y="2424442"/>
            <a:ext cx="2696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Percent of adults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Ages 18-64 reporting an unmet health need in past 12 months</a:t>
            </a:r>
          </a:p>
        </p:txBody>
      </p:sp>
      <p:sp useBgFill="1">
        <p:nvSpPr>
          <p:cNvPr id="7" name="TextBox 6"/>
          <p:cNvSpPr txBox="1"/>
          <p:nvPr/>
        </p:nvSpPr>
        <p:spPr>
          <a:xfrm>
            <a:off x="6292630" y="1908707"/>
            <a:ext cx="5007974" cy="584775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</a:rPr>
              <a:t>Better, but still not good.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71A382-8423-E668-A1F7-368DBBBBF895}"/>
              </a:ext>
            </a:extLst>
          </p:cNvPr>
          <p:cNvSpPr/>
          <p:nvPr/>
        </p:nvSpPr>
        <p:spPr>
          <a:xfrm>
            <a:off x="1057455" y="4300467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A9361E-1DB2-F183-8007-4D7907CB5E07}"/>
              </a:ext>
            </a:extLst>
          </p:cNvPr>
          <p:cNvSpPr/>
          <p:nvPr/>
        </p:nvSpPr>
        <p:spPr>
          <a:xfrm>
            <a:off x="1057455" y="3879165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6075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582C-57E8-80DF-37A9-5181D6AE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Under</a:t>
            </a:r>
            <a:r>
              <a:rPr lang="en-US" dirty="0"/>
              <a:t>-Insurance Increased After ACA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BBD8C-5054-28D9-2642-4DB3F531CC7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Source: Commonwealth Fund Health Insurance Surveys 2003-2022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*Under-insurance: Insured all year but OOP &gt;10% of income (&gt;5% if low income) or deduct &gt;5% of income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100" dirty="0" err="1">
                <a:solidFill>
                  <a:srgbClr val="FFFFFF"/>
                </a:solidFill>
                <a:latin typeface="Arial" panose="020B0604020202020204"/>
                <a:cs typeface="Arial" charset="0"/>
              </a:rPr>
              <a:t>www.citizen.org</a:t>
            </a:r>
            <a:r>
              <a:rPr lang="en-US" sz="1100" dirty="0">
                <a:solidFill>
                  <a:srgbClr val="FFFFFF"/>
                </a:solidFill>
                <a:latin typeface="Arial" panose="020B0604020202020204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53C3C-0803-CD75-B3EC-81B917B13E6A}"/>
              </a:ext>
            </a:extLst>
          </p:cNvPr>
          <p:cNvSpPr txBox="1"/>
          <p:nvPr/>
        </p:nvSpPr>
        <p:spPr>
          <a:xfrm>
            <a:off x="551543" y="2307771"/>
            <a:ext cx="226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adults 19-64 under-insured*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C8F5423-0A29-A2DE-4AD9-B60A85B4B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472349"/>
              </p:ext>
            </p:extLst>
          </p:nvPr>
        </p:nvGraphicFramePr>
        <p:xfrm>
          <a:off x="2815770" y="1393371"/>
          <a:ext cx="8538029" cy="4623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>
            <a:extLst>
              <a:ext uri="{FF2B5EF4-FFF2-40B4-BE49-F238E27FC236}">
                <a16:creationId xmlns:a16="http://schemas.microsoft.com/office/drawing/2014/main" id="{E604EEB2-642D-4A23-BE1D-B89B09AD1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144000" cy="4419600"/>
          </a:xfrm>
        </p:spPr>
        <p:txBody>
          <a:bodyPr/>
          <a:lstStyle/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American Taxpayers Already Pay More Than People in Nations With National Health Insurance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0EFC-5AC2-9F47-E407-CC68331A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/>
          <a:lstStyle/>
          <a:p>
            <a:r>
              <a:rPr lang="en-US" dirty="0"/>
              <a:t>US Income Inequality Was Less in </a:t>
            </a:r>
            <a:r>
              <a:rPr lang="en-US" dirty="0">
                <a:solidFill>
                  <a:srgbClr val="FFFF00"/>
                </a:solidFill>
              </a:rPr>
              <a:t>1981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D60C9-19BB-3494-7D01-E8E579220C8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4875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World Inequality Database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79796-FCFC-99B0-D111-E0243CAE006E}"/>
              </a:ext>
            </a:extLst>
          </p:cNvPr>
          <p:cNvSpPr txBox="1"/>
          <p:nvPr/>
        </p:nvSpPr>
        <p:spPr>
          <a:xfrm>
            <a:off x="695324" y="2053227"/>
            <a:ext cx="1571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Top 1% Income Share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A3C9CD-45A2-5EE6-FD37-BF63FF967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847994"/>
              </p:ext>
            </p:extLst>
          </p:nvPr>
        </p:nvGraphicFramePr>
        <p:xfrm>
          <a:off x="1924049" y="1476375"/>
          <a:ext cx="9429751" cy="4540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5840" y="1791408"/>
            <a:ext cx="3654352" cy="36543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0" bIns="0" rtlCol="0" anchor="b"/>
          <a:lstStyle/>
          <a:p>
            <a:pPr algn="ctr">
              <a:lnSpc>
                <a:spcPct val="90000"/>
              </a:lnSpc>
            </a:pPr>
            <a:endParaRPr lang="en-US" sz="36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Tax Funded</a:t>
            </a:r>
          </a:p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tx1"/>
                </a:solidFill>
              </a:rPr>
              <a:t>65%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baseline="-25000" dirty="0"/>
              <a:t>3</a:t>
            </a:r>
            <a:r>
              <a:rPr lang="en-US" dirty="0"/>
              <a:t> of Our Healthcare Spending</a:t>
            </a:r>
            <a:br>
              <a:rPr lang="en-US" dirty="0"/>
            </a:br>
            <a:r>
              <a:rPr lang="en-US" dirty="0"/>
              <a:t>Comes From Our Taxes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&amp; </a:t>
            </a:r>
            <a:r>
              <a:rPr lang="en-US" dirty="0" err="1"/>
              <a:t>Woolhandler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Analysis of NCHS data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03450109"/>
              </p:ext>
            </p:extLst>
          </p:nvPr>
        </p:nvGraphicFramePr>
        <p:xfrm>
          <a:off x="0" y="1595120"/>
          <a:ext cx="12192000" cy="454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3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Sub>
          <a:bldChart bld="category"/>
        </p:bldSub>
      </p:bldGraphic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>
            <a:extLst>
              <a:ext uri="{FF2B5EF4-FFF2-40B4-BE49-F238E27FC236}">
                <a16:creationId xmlns:a16="http://schemas.microsoft.com/office/drawing/2014/main" id="{FAB4EDCD-5482-46A9-B3F1-1252DECDF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Tax-Financed Share of </a:t>
            </a:r>
            <a:br>
              <a:rPr lang="en-US" altLang="en-US" dirty="0"/>
            </a:br>
            <a:r>
              <a:rPr lang="en-US" altLang="en-US" dirty="0"/>
              <a:t>Total Health Spending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68CFF2-0DD9-B642-6369-23E4646E7493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34400" cy="841248"/>
          </a:xfrm>
          <a:ln/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00" dirty="0">
                <a:solidFill>
                  <a:schemeClr val="bg1"/>
                </a:solidFill>
              </a:rPr>
              <a:t>Source: Woolhandler &amp; Himmelstein – Health </a:t>
            </a:r>
            <a:r>
              <a:rPr lang="en-US" sz="1100" dirty="0" err="1">
                <a:solidFill>
                  <a:schemeClr val="bg1"/>
                </a:solidFill>
              </a:rPr>
              <a:t>Aff</a:t>
            </a:r>
            <a:r>
              <a:rPr lang="en-US" sz="1100" dirty="0">
                <a:solidFill>
                  <a:schemeClr val="bg1"/>
                </a:solidFill>
              </a:rPr>
              <a:t> July /Aug 2002 &amp; AJPH March, 2016 – Updated</a:t>
            </a:r>
          </a:p>
          <a:p>
            <a:pPr>
              <a:lnSpc>
                <a:spcPct val="110000"/>
              </a:lnSpc>
            </a:pPr>
            <a:r>
              <a:rPr lang="en-US" sz="1100" dirty="0">
                <a:solidFill>
                  <a:schemeClr val="bg1"/>
                </a:solidFill>
              </a:rPr>
              <a:t>Tax-financed = govt. health programs + govt. employees’ benefit costs + tax subsidy for private insurance</a:t>
            </a:r>
          </a:p>
          <a:p>
            <a:pPr>
              <a:lnSpc>
                <a:spcPct val="110000"/>
              </a:lnSpc>
            </a:pPr>
            <a:r>
              <a:rPr lang="en-US" sz="11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1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1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7FC8F-4FEA-EA8D-014D-172220B8200A}"/>
              </a:ext>
            </a:extLst>
          </p:cNvPr>
          <p:cNvSpPr txBox="1"/>
          <p:nvPr/>
        </p:nvSpPr>
        <p:spPr>
          <a:xfrm>
            <a:off x="485192" y="3073220"/>
            <a:ext cx="197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Tax-financed share as % of NHE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4115AB1-FAF8-C525-F8E6-430E60B669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715719"/>
              </p:ext>
            </p:extLst>
          </p:nvPr>
        </p:nvGraphicFramePr>
        <p:xfrm>
          <a:off x="2463280" y="1690688"/>
          <a:ext cx="8890519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 </a:t>
            </a:r>
            <a:r>
              <a:rPr lang="en-US" i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Public</a:t>
            </a:r>
            <a:r>
              <a:rPr lang="en-US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dirty="0"/>
              <a:t>Spending per Capita for Health Exceeds </a:t>
            </a:r>
            <a:r>
              <a:rPr lang="en-US" i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Total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Spending in Other Nations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8569" cy="84124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Note: “Public” includes benefit costs for </a:t>
            </a:r>
            <a:r>
              <a:rPr lang="en-US" sz="1100" dirty="0" err="1"/>
              <a:t>gvt</a:t>
            </a:r>
            <a:r>
              <a:rPr lang="en-US" sz="1100" dirty="0"/>
              <a:t> employees and tax subsidies for private insurance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/>
              <a:t>OECD 2021; NCHS; AJPH 2016;106:449 (updated) </a:t>
            </a:r>
            <a:r>
              <a:rPr lang="mr-IN" sz="1100" dirty="0"/>
              <a:t>–</a:t>
            </a:r>
            <a:r>
              <a:rPr lang="en-US" sz="1100" dirty="0"/>
              <a:t> Data are for 2020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1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1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73799997"/>
              </p:ext>
            </p:extLst>
          </p:nvPr>
        </p:nvGraphicFramePr>
        <p:xfrm>
          <a:off x="345687" y="1690688"/>
          <a:ext cx="11641873" cy="410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418186" y="5520946"/>
            <a:ext cx="273169" cy="27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7506825" y="5520946"/>
            <a:ext cx="273169" cy="27316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8015112" y="3833485"/>
            <a:ext cx="3251200" cy="101566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2020 USA Total: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$13,030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E7CD0-E8A2-1A41-9E7A-7DAD296C5373}"/>
              </a:ext>
            </a:extLst>
          </p:cNvPr>
          <p:cNvSpPr txBox="1"/>
          <p:nvPr/>
        </p:nvSpPr>
        <p:spPr>
          <a:xfrm>
            <a:off x="2661785" y="5426698"/>
            <a:ext cx="238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Total Spending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28D52-9873-FA48-A76E-FFA6CBDD95E7}"/>
              </a:ext>
            </a:extLst>
          </p:cNvPr>
          <p:cNvSpPr txBox="1"/>
          <p:nvPr/>
        </p:nvSpPr>
        <p:spPr>
          <a:xfrm>
            <a:off x="5452160" y="5426698"/>
            <a:ext cx="183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Public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6E04B-3E4B-2E49-B1DC-D40D7065B486}"/>
              </a:ext>
            </a:extLst>
          </p:cNvPr>
          <p:cNvSpPr txBox="1"/>
          <p:nvPr/>
        </p:nvSpPr>
        <p:spPr>
          <a:xfrm>
            <a:off x="7722119" y="5426698"/>
            <a:ext cx="193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Private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5741A6-5033-1140-B8E8-79B4914DAC9D}"/>
              </a:ext>
            </a:extLst>
          </p:cNvPr>
          <p:cNvSpPr/>
          <p:nvPr/>
        </p:nvSpPr>
        <p:spPr>
          <a:xfrm>
            <a:off x="5220798" y="5520946"/>
            <a:ext cx="273169" cy="273169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2867295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:a16="http://schemas.microsoft.com/office/drawing/2014/main" id="{1D3AD35E-ED8F-4127-9958-396473680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855922"/>
            <a:ext cx="9144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The U.S. Trails Other Nations on Health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USA Patients Skip Care More Often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Commonwealth Fund Survey,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92824"/>
            <a:ext cx="2729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Patients skipping a consultation, test, treatment, Rx, or follow-up due to cost in the past 12 months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47369442"/>
              </p:ext>
            </p:extLst>
          </p:nvPr>
        </p:nvGraphicFramePr>
        <p:xfrm>
          <a:off x="2524836" y="1255594"/>
          <a:ext cx="8828964" cy="476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598302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0DD5-416F-3270-4A00-B33209A4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Expectancy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235FB-C0AA-A362-2770-C5059F93DD4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OECD 2022. Note: Data are for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4877A-9957-472A-E438-5A9A8F0E421C}"/>
              </a:ext>
            </a:extLst>
          </p:cNvPr>
          <p:cNvSpPr txBox="1"/>
          <p:nvPr/>
        </p:nvSpPr>
        <p:spPr>
          <a:xfrm>
            <a:off x="94079" y="2943522"/>
            <a:ext cx="961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Years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F80682-6741-F71D-F81A-029CA6A62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115784"/>
              </p:ext>
            </p:extLst>
          </p:nvPr>
        </p:nvGraphicFramePr>
        <p:xfrm>
          <a:off x="1055176" y="1518834"/>
          <a:ext cx="10298624" cy="449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0DD5-416F-3270-4A00-B33209A4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Infant Mortality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235FB-C0AA-A362-2770-C5059F93DD4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OECD 2022. Note: Data are for 2021 or most recent year available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F80682-6741-F71D-F81A-029CA6A62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657457"/>
              </p:ext>
            </p:extLst>
          </p:nvPr>
        </p:nvGraphicFramePr>
        <p:xfrm>
          <a:off x="2254837" y="1518834"/>
          <a:ext cx="9098963" cy="449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C9FCFF5-1901-FB0C-6636-4DDAFDBFF966}"/>
              </a:ext>
            </a:extLst>
          </p:cNvPr>
          <p:cNvSpPr txBox="1"/>
          <p:nvPr/>
        </p:nvSpPr>
        <p:spPr>
          <a:xfrm>
            <a:off x="325464" y="2712203"/>
            <a:ext cx="1929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Deaths in the first year of life / 1000 live births</a:t>
            </a:r>
          </a:p>
        </p:txBody>
      </p:sp>
    </p:spTree>
    <p:extLst>
      <p:ext uri="{BB962C8B-B14F-4D97-AF65-F5344CB8AC3E}">
        <p14:creationId xmlns:p14="http://schemas.microsoft.com/office/powerpoint/2010/main" val="251984656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960F1D-A9A2-F7DB-6895-3581CB98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Wealthy White Americans </a:t>
            </a:r>
            <a:br>
              <a:rPr lang="en-US" dirty="0"/>
            </a:br>
            <a:r>
              <a:rPr lang="en-US" dirty="0"/>
              <a:t>Have High Infant Mortality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476BA-238D-2971-E46C-351785AC1BF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9566" cy="84124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Source: JAMA IM 2021;181:339 (note data are for 2015)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*White people living in the wealthiest 1% of US counties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2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2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A9985-FCAA-7BCA-E62E-8006DABC5257}"/>
              </a:ext>
            </a:extLst>
          </p:cNvPr>
          <p:cNvSpPr txBox="1"/>
          <p:nvPr/>
        </p:nvSpPr>
        <p:spPr>
          <a:xfrm>
            <a:off x="325464" y="2712203"/>
            <a:ext cx="1929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Deaths in the first year of life / 1000 live births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E94D211-21EF-90DF-6238-8FE5D1790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255623"/>
              </p:ext>
            </p:extLst>
          </p:nvPr>
        </p:nvGraphicFramePr>
        <p:xfrm>
          <a:off x="2254838" y="1690688"/>
          <a:ext cx="9098961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105045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960F1D-A9A2-F7DB-6895-3581CB98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Mothers at Risk</a:t>
            </a:r>
            <a:br>
              <a:rPr lang="en-US" dirty="0"/>
            </a:br>
            <a:r>
              <a:rPr lang="en-US" sz="2800" dirty="0"/>
              <a:t>Black women at highest risk, but all fare poorly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476BA-238D-2971-E46C-351785AC1BF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9566" cy="841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/>
              <a:t>Source: CDC, Feb 25, 2022 and OECD 2021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A9985-FCAA-7BCA-E62E-8006DABC5257}"/>
              </a:ext>
            </a:extLst>
          </p:cNvPr>
          <p:cNvSpPr txBox="1"/>
          <p:nvPr/>
        </p:nvSpPr>
        <p:spPr>
          <a:xfrm>
            <a:off x="325464" y="2712203"/>
            <a:ext cx="1929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Maternal deaths / 100,000 live births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6271178-0F33-FB6D-4FE3-4C15407AD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767337"/>
              </p:ext>
            </p:extLst>
          </p:nvPr>
        </p:nvGraphicFramePr>
        <p:xfrm>
          <a:off x="2088444" y="1690688"/>
          <a:ext cx="9572978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425731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C354032-7B5F-08E4-90D2-E299A57110F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Race/Ethnicity and Maternal Mortality</a:t>
            </a:r>
            <a:br>
              <a:rPr lang="en-US" dirty="0"/>
            </a:br>
            <a:r>
              <a:rPr lang="en-US" sz="2800" dirty="0"/>
              <a:t>Every group in the US does worse than Canadians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77A9445-4383-306E-3E95-7AB4B6B20EFB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39566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</a:rPr>
              <a:t>Source: MMWR Sept 2019 and OECD</a:t>
            </a:r>
          </a:p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65C32-E286-2620-A9E8-A2059448012D}"/>
              </a:ext>
            </a:extLst>
          </p:cNvPr>
          <p:cNvSpPr txBox="1"/>
          <p:nvPr/>
        </p:nvSpPr>
        <p:spPr>
          <a:xfrm>
            <a:off x="325464" y="2712203"/>
            <a:ext cx="19293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Maternal deaths / 100,000 live births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2016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23C9BD9-4529-C087-3AC4-72E0EAF80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5912064"/>
              </p:ext>
            </p:extLst>
          </p:nvPr>
        </p:nvGraphicFramePr>
        <p:xfrm>
          <a:off x="2032000" y="1690688"/>
          <a:ext cx="93218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0513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186B2-2A2F-84FC-6D00-3CC54527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Incarceration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E4530-5280-327A-3018-AC09AAB5BB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568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Walmsley – World Prison Population List, 13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Ed.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*Figure for China includes only sentenced prisoners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779B3-1717-44A1-3739-F5F0A8F7CA3C}"/>
              </a:ext>
            </a:extLst>
          </p:cNvPr>
          <p:cNvSpPr txBox="1"/>
          <p:nvPr/>
        </p:nvSpPr>
        <p:spPr>
          <a:xfrm>
            <a:off x="363794" y="2310581"/>
            <a:ext cx="248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Prisoners per 100,000 population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CFFF2D1-142E-DF52-552A-020FD92C3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9127879"/>
              </p:ext>
            </p:extLst>
          </p:nvPr>
        </p:nvGraphicFramePr>
        <p:xfrm>
          <a:off x="2399071" y="1288027"/>
          <a:ext cx="9045677" cy="4678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6348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>
            <a:extLst>
              <a:ext uri="{FF2B5EF4-FFF2-40B4-BE49-F238E27FC236}">
                <a16:creationId xmlns:a16="http://schemas.microsoft.com/office/drawing/2014/main" id="{DC99EE02-F33A-4C1F-84A4-B809DEF97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8318" y="1012556"/>
            <a:ext cx="8875363" cy="4343400"/>
          </a:xfrm>
        </p:spPr>
        <p:txBody>
          <a:bodyPr/>
          <a:lstStyle/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High U.S. Costs Don’t</a:t>
            </a:r>
            <a:b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Result From Bad Health Habits, Aging or </a:t>
            </a:r>
            <a:b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Overuse of Care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Smoking Prevalence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479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of population &gt;15 who smoke daily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871390"/>
              </p:ext>
            </p:extLst>
          </p:nvPr>
        </p:nvGraphicFramePr>
        <p:xfrm>
          <a:off x="2913680" y="1286934"/>
          <a:ext cx="8524068" cy="472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Elderly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47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of population &gt; age 64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223141"/>
              </p:ext>
            </p:extLst>
          </p:nvPr>
        </p:nvGraphicFramePr>
        <p:xfrm>
          <a:off x="2557218" y="1253068"/>
          <a:ext cx="8911527" cy="476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858759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Inpatient Days per Capita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0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Days / person / year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978432"/>
              </p:ext>
            </p:extLst>
          </p:nvPr>
        </p:nvGraphicFramePr>
        <p:xfrm>
          <a:off x="2557218" y="1207912"/>
          <a:ext cx="8911527" cy="480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519194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Physician Visits per Capita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51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Physician Visits / person / year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970148"/>
              </p:ext>
            </p:extLst>
          </p:nvPr>
        </p:nvGraphicFramePr>
        <p:xfrm>
          <a:off x="2557218" y="1441342"/>
          <a:ext cx="8911527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4436614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1200" cy="1325563"/>
          </a:xfrm>
        </p:spPr>
        <p:txBody>
          <a:bodyPr/>
          <a:lstStyle/>
          <a:p>
            <a:r>
              <a:rPr lang="en-US" dirty="0"/>
              <a:t>Number of Nurses per 1,000 Population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51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Nurses / 1,000 population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174171"/>
              </p:ext>
            </p:extLst>
          </p:nvPr>
        </p:nvGraphicFramePr>
        <p:xfrm>
          <a:off x="2557218" y="1441342"/>
          <a:ext cx="8911527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331008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Scan Units / Million Population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518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PET Scanners per Million Population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96350"/>
              </p:ext>
            </p:extLst>
          </p:nvPr>
        </p:nvGraphicFramePr>
        <p:xfrm>
          <a:off x="2557218" y="1441342"/>
          <a:ext cx="8911527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28371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Fewer US Renal Failure Patients Receive Transplants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US Renal Data System Annual </a:t>
            </a:r>
            <a:r>
              <a:rPr lang="en-US" sz="1000" dirty="0" err="1"/>
              <a:t>Reort</a:t>
            </a:r>
            <a:r>
              <a:rPr lang="en-US" sz="1000" dirty="0"/>
              <a:t>, 2020 &amp; 2021 – Data are for 2019 or most recent available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518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of ESRD patients with functioning transplant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974490"/>
              </p:ext>
            </p:extLst>
          </p:nvPr>
        </p:nvGraphicFramePr>
        <p:xfrm>
          <a:off x="2146300" y="1441342"/>
          <a:ext cx="9322445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208677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Countries Provide More</a:t>
            </a:r>
            <a:br>
              <a:rPr lang="en-US" dirty="0"/>
            </a:br>
            <a:r>
              <a:rPr lang="en-US" dirty="0"/>
              <a:t>Long-Term Care at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(Data are for 2021 or more recent year available)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518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total population receiving home care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944156"/>
              </p:ext>
            </p:extLst>
          </p:nvPr>
        </p:nvGraphicFramePr>
        <p:xfrm>
          <a:off x="2557218" y="1441342"/>
          <a:ext cx="8911527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356236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Journal Articles per Capita</a:t>
            </a:r>
            <a:br>
              <a:rPr lang="en-US" dirty="0"/>
            </a:br>
            <a:r>
              <a:rPr lang="en-US" sz="2200" dirty="0"/>
              <a:t>Number of clinical medicine articles 1992-2002 per thousand population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Lancet 2004;363:250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33427338"/>
              </p:ext>
            </p:extLst>
          </p:nvPr>
        </p:nvGraphicFramePr>
        <p:xfrm>
          <a:off x="564443" y="1493521"/>
          <a:ext cx="10789357" cy="442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452880" y="2402797"/>
            <a:ext cx="731520" cy="29932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48900" y="4301935"/>
            <a:ext cx="731520" cy="109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2383" y="2534681"/>
            <a:ext cx="731520" cy="28614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1885" y="2956712"/>
            <a:ext cx="731520" cy="24393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51387" y="3378743"/>
            <a:ext cx="731520" cy="2017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50890" y="3528212"/>
            <a:ext cx="731520" cy="18678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50393" y="3950243"/>
            <a:ext cx="731520" cy="14458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49896" y="3950243"/>
            <a:ext cx="731520" cy="14458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49398" y="4011789"/>
            <a:ext cx="731520" cy="13843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49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icken wire close-up">
            <a:extLst>
              <a:ext uri="{FF2B5EF4-FFF2-40B4-BE49-F238E27FC236}">
                <a16:creationId xmlns:a16="http://schemas.microsoft.com/office/drawing/2014/main" id="{347936A9-8B96-0182-6363-0E8E8F0AE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26" b="18708"/>
          <a:stretch/>
        </p:blipFill>
        <p:spPr>
          <a:xfrm>
            <a:off x="838200" y="1470991"/>
            <a:ext cx="10707861" cy="43264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2514" name="Rectangle 2">
            <a:extLst>
              <a:ext uri="{FF2B5EF4-FFF2-40B4-BE49-F238E27FC236}">
                <a16:creationId xmlns:a16="http://schemas.microsoft.com/office/drawing/2014/main" id="{7E6091FD-D2BC-49B1-9287-88D30CC93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Prisoners Face Copays for Care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173D0122-D0D5-48A0-AC31-816484C101F2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r>
              <a:rPr lang="en-US" altLang="en-US" sz="1000" dirty="0">
                <a:solidFill>
                  <a:srgbClr val="FFFFFF"/>
                </a:solidFill>
                <a:latin typeface="+mn-lt"/>
              </a:rPr>
              <a:t>Source: The Marshall Project, May 30, 2018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192516" name="Text Box 4">
            <a:extLst>
              <a:ext uri="{FF2B5EF4-FFF2-40B4-BE49-F238E27FC236}">
                <a16:creationId xmlns:a16="http://schemas.microsoft.com/office/drawing/2014/main" id="{65C1D9D4-2075-4E4B-8D20-DB0643481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495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46A1EE6-EE39-25C1-ECCE-0B908C3985B2}"/>
              </a:ext>
            </a:extLst>
          </p:cNvPr>
          <p:cNvSpPr/>
          <p:nvPr/>
        </p:nvSpPr>
        <p:spPr>
          <a:xfrm>
            <a:off x="838200" y="1872567"/>
            <a:ext cx="10707862" cy="834750"/>
          </a:xfrm>
          <a:custGeom>
            <a:avLst/>
            <a:gdLst>
              <a:gd name="connsiteX0" fmla="*/ 0 w 10707862"/>
              <a:gd name="connsiteY0" fmla="*/ 0 h 834750"/>
              <a:gd name="connsiteX1" fmla="*/ 10707862 w 10707862"/>
              <a:gd name="connsiteY1" fmla="*/ 0 h 834750"/>
              <a:gd name="connsiteX2" fmla="*/ 10707862 w 10707862"/>
              <a:gd name="connsiteY2" fmla="*/ 834750 h 834750"/>
              <a:gd name="connsiteX3" fmla="*/ 0 w 10707862"/>
              <a:gd name="connsiteY3" fmla="*/ 834750 h 834750"/>
              <a:gd name="connsiteX4" fmla="*/ 0 w 10707862"/>
              <a:gd name="connsiteY4" fmla="*/ 0 h 83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7862" h="834750">
                <a:moveTo>
                  <a:pt x="0" y="0"/>
                </a:moveTo>
                <a:lnTo>
                  <a:pt x="10707862" y="0"/>
                </a:lnTo>
                <a:lnTo>
                  <a:pt x="10707862" y="834750"/>
                </a:lnTo>
                <a:lnTo>
                  <a:pt x="0" y="8347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1049" tIns="416560" rIns="831049" bIns="14224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42 states and the federal prison system charge copays for a visit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34E7458-F165-A99A-0770-1F7B9752724C}"/>
              </a:ext>
            </a:extLst>
          </p:cNvPr>
          <p:cNvSpPr/>
          <p:nvPr/>
        </p:nvSpPr>
        <p:spPr>
          <a:xfrm>
            <a:off x="1373593" y="1577367"/>
            <a:ext cx="7495503" cy="590399"/>
          </a:xfrm>
          <a:custGeom>
            <a:avLst/>
            <a:gdLst>
              <a:gd name="connsiteX0" fmla="*/ 0 w 7495503"/>
              <a:gd name="connsiteY0" fmla="*/ 98402 h 590399"/>
              <a:gd name="connsiteX1" fmla="*/ 98402 w 7495503"/>
              <a:gd name="connsiteY1" fmla="*/ 0 h 590399"/>
              <a:gd name="connsiteX2" fmla="*/ 7397101 w 7495503"/>
              <a:gd name="connsiteY2" fmla="*/ 0 h 590399"/>
              <a:gd name="connsiteX3" fmla="*/ 7495503 w 7495503"/>
              <a:gd name="connsiteY3" fmla="*/ 98402 h 590399"/>
              <a:gd name="connsiteX4" fmla="*/ 7495503 w 7495503"/>
              <a:gd name="connsiteY4" fmla="*/ 491997 h 590399"/>
              <a:gd name="connsiteX5" fmla="*/ 7397101 w 7495503"/>
              <a:gd name="connsiteY5" fmla="*/ 590399 h 590399"/>
              <a:gd name="connsiteX6" fmla="*/ 98402 w 7495503"/>
              <a:gd name="connsiteY6" fmla="*/ 590399 h 590399"/>
              <a:gd name="connsiteX7" fmla="*/ 0 w 7495503"/>
              <a:gd name="connsiteY7" fmla="*/ 491997 h 590399"/>
              <a:gd name="connsiteX8" fmla="*/ 0 w 7495503"/>
              <a:gd name="connsiteY8" fmla="*/ 98402 h 59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5503" h="590399">
                <a:moveTo>
                  <a:pt x="0" y="98402"/>
                </a:moveTo>
                <a:cubicBezTo>
                  <a:pt x="0" y="44056"/>
                  <a:pt x="44056" y="0"/>
                  <a:pt x="98402" y="0"/>
                </a:cubicBezTo>
                <a:lnTo>
                  <a:pt x="7397101" y="0"/>
                </a:lnTo>
                <a:cubicBezTo>
                  <a:pt x="7451447" y="0"/>
                  <a:pt x="7495503" y="44056"/>
                  <a:pt x="7495503" y="98402"/>
                </a:cubicBezTo>
                <a:lnTo>
                  <a:pt x="7495503" y="491997"/>
                </a:lnTo>
                <a:cubicBezTo>
                  <a:pt x="7495503" y="546343"/>
                  <a:pt x="7451447" y="590399"/>
                  <a:pt x="7397101" y="590399"/>
                </a:cubicBezTo>
                <a:lnTo>
                  <a:pt x="98402" y="590399"/>
                </a:lnTo>
                <a:cubicBezTo>
                  <a:pt x="44056" y="590399"/>
                  <a:pt x="0" y="546343"/>
                  <a:pt x="0" y="491997"/>
                </a:cubicBezTo>
                <a:lnTo>
                  <a:pt x="0" y="98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33" tIns="28821" rIns="312133" bIns="28821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Prison healthcare copays are common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11AF0E-E829-722C-054C-7E6BBFBE79AA}"/>
              </a:ext>
            </a:extLst>
          </p:cNvPr>
          <p:cNvSpPr/>
          <p:nvPr/>
        </p:nvSpPr>
        <p:spPr>
          <a:xfrm>
            <a:off x="838200" y="3110517"/>
            <a:ext cx="10707862" cy="834750"/>
          </a:xfrm>
          <a:custGeom>
            <a:avLst/>
            <a:gdLst>
              <a:gd name="connsiteX0" fmla="*/ 0 w 10707862"/>
              <a:gd name="connsiteY0" fmla="*/ 0 h 834750"/>
              <a:gd name="connsiteX1" fmla="*/ 10707862 w 10707862"/>
              <a:gd name="connsiteY1" fmla="*/ 0 h 834750"/>
              <a:gd name="connsiteX2" fmla="*/ 10707862 w 10707862"/>
              <a:gd name="connsiteY2" fmla="*/ 834750 h 834750"/>
              <a:gd name="connsiteX3" fmla="*/ 0 w 10707862"/>
              <a:gd name="connsiteY3" fmla="*/ 834750 h 834750"/>
              <a:gd name="connsiteX4" fmla="*/ 0 w 10707862"/>
              <a:gd name="connsiteY4" fmla="*/ 0 h 83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7862" h="834750">
                <a:moveTo>
                  <a:pt x="0" y="0"/>
                </a:moveTo>
                <a:lnTo>
                  <a:pt x="10707862" y="0"/>
                </a:lnTo>
                <a:lnTo>
                  <a:pt x="10707862" y="834750"/>
                </a:lnTo>
                <a:lnTo>
                  <a:pt x="0" y="8347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1049" tIns="416560" rIns="831049" bIns="14224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Average copay = $3.47/visit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7D1DFC2-0D61-D35F-9A1D-76F33AD1BDE8}"/>
              </a:ext>
            </a:extLst>
          </p:cNvPr>
          <p:cNvSpPr/>
          <p:nvPr/>
        </p:nvSpPr>
        <p:spPr>
          <a:xfrm>
            <a:off x="1373593" y="2815317"/>
            <a:ext cx="7495503" cy="590399"/>
          </a:xfrm>
          <a:custGeom>
            <a:avLst/>
            <a:gdLst>
              <a:gd name="connsiteX0" fmla="*/ 0 w 7495503"/>
              <a:gd name="connsiteY0" fmla="*/ 98402 h 590399"/>
              <a:gd name="connsiteX1" fmla="*/ 98402 w 7495503"/>
              <a:gd name="connsiteY1" fmla="*/ 0 h 590399"/>
              <a:gd name="connsiteX2" fmla="*/ 7397101 w 7495503"/>
              <a:gd name="connsiteY2" fmla="*/ 0 h 590399"/>
              <a:gd name="connsiteX3" fmla="*/ 7495503 w 7495503"/>
              <a:gd name="connsiteY3" fmla="*/ 98402 h 590399"/>
              <a:gd name="connsiteX4" fmla="*/ 7495503 w 7495503"/>
              <a:gd name="connsiteY4" fmla="*/ 491997 h 590399"/>
              <a:gd name="connsiteX5" fmla="*/ 7397101 w 7495503"/>
              <a:gd name="connsiteY5" fmla="*/ 590399 h 590399"/>
              <a:gd name="connsiteX6" fmla="*/ 98402 w 7495503"/>
              <a:gd name="connsiteY6" fmla="*/ 590399 h 590399"/>
              <a:gd name="connsiteX7" fmla="*/ 0 w 7495503"/>
              <a:gd name="connsiteY7" fmla="*/ 491997 h 590399"/>
              <a:gd name="connsiteX8" fmla="*/ 0 w 7495503"/>
              <a:gd name="connsiteY8" fmla="*/ 98402 h 59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5503" h="590399">
                <a:moveTo>
                  <a:pt x="0" y="98402"/>
                </a:moveTo>
                <a:cubicBezTo>
                  <a:pt x="0" y="44056"/>
                  <a:pt x="44056" y="0"/>
                  <a:pt x="98402" y="0"/>
                </a:cubicBezTo>
                <a:lnTo>
                  <a:pt x="7397101" y="0"/>
                </a:lnTo>
                <a:cubicBezTo>
                  <a:pt x="7451447" y="0"/>
                  <a:pt x="7495503" y="44056"/>
                  <a:pt x="7495503" y="98402"/>
                </a:cubicBezTo>
                <a:lnTo>
                  <a:pt x="7495503" y="491997"/>
                </a:lnTo>
                <a:cubicBezTo>
                  <a:pt x="7495503" y="546343"/>
                  <a:pt x="7451447" y="590399"/>
                  <a:pt x="7397101" y="590399"/>
                </a:cubicBezTo>
                <a:lnTo>
                  <a:pt x="98402" y="590399"/>
                </a:lnTo>
                <a:cubicBezTo>
                  <a:pt x="44056" y="590399"/>
                  <a:pt x="0" y="546343"/>
                  <a:pt x="0" y="491997"/>
                </a:cubicBezTo>
                <a:lnTo>
                  <a:pt x="0" y="98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33" tIns="28821" rIns="312133" bIns="28821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copays may sound reasonable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4074B-CED1-7AC3-24F5-F5E8E99C8816}"/>
              </a:ext>
            </a:extLst>
          </p:cNvPr>
          <p:cNvSpPr/>
          <p:nvPr/>
        </p:nvSpPr>
        <p:spPr>
          <a:xfrm>
            <a:off x="838200" y="4348467"/>
            <a:ext cx="10707862" cy="1449000"/>
          </a:xfrm>
          <a:custGeom>
            <a:avLst/>
            <a:gdLst>
              <a:gd name="connsiteX0" fmla="*/ 0 w 10707862"/>
              <a:gd name="connsiteY0" fmla="*/ 0 h 1449000"/>
              <a:gd name="connsiteX1" fmla="*/ 10707862 w 10707862"/>
              <a:gd name="connsiteY1" fmla="*/ 0 h 1449000"/>
              <a:gd name="connsiteX2" fmla="*/ 10707862 w 10707862"/>
              <a:gd name="connsiteY2" fmla="*/ 1449000 h 1449000"/>
              <a:gd name="connsiteX3" fmla="*/ 0 w 10707862"/>
              <a:gd name="connsiteY3" fmla="*/ 1449000 h 1449000"/>
              <a:gd name="connsiteX4" fmla="*/ 0 w 10707862"/>
              <a:gd name="connsiteY4" fmla="*/ 0 h 14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7862" h="1449000">
                <a:moveTo>
                  <a:pt x="0" y="0"/>
                </a:moveTo>
                <a:lnTo>
                  <a:pt x="10707862" y="0"/>
                </a:lnTo>
                <a:lnTo>
                  <a:pt x="10707862" y="1449000"/>
                </a:lnTo>
                <a:lnTo>
                  <a:pt x="0" y="1449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1049" tIns="416560" rIns="831049" bIns="14224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In Oklahoma, prisoners </a:t>
            </a:r>
            <a:r>
              <a:rPr lang="en-US" sz="2000" b="1" kern="1200" dirty="0"/>
              <a:t>earning</a:t>
            </a:r>
            <a:r>
              <a:rPr lang="en-US" sz="2000" kern="1200" dirty="0"/>
              <a:t> </a:t>
            </a:r>
            <a:r>
              <a:rPr lang="en-US" sz="2000" b="1" kern="1200" dirty="0"/>
              <a:t>5 cents/</a:t>
            </a:r>
            <a:r>
              <a:rPr lang="en-US" sz="2000" b="1" kern="1200" dirty="0" err="1"/>
              <a:t>hr</a:t>
            </a:r>
            <a:r>
              <a:rPr lang="en-US" sz="2000" b="1" kern="1200" dirty="0"/>
              <a:t> face a $4 copay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One visit copay requires the income of </a:t>
            </a:r>
            <a:r>
              <a:rPr lang="en-US" sz="2000" b="1" kern="1200" dirty="0"/>
              <a:t>80 hours of prison work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This is the equivalent of a copay of </a:t>
            </a:r>
            <a:r>
              <a:rPr lang="en-US" sz="2000" b="1" kern="1200" dirty="0"/>
              <a:t>$580 for a minimum wage worker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3FD8AD-1E46-8FC2-9413-45BD17E7D398}"/>
              </a:ext>
            </a:extLst>
          </p:cNvPr>
          <p:cNvSpPr/>
          <p:nvPr/>
        </p:nvSpPr>
        <p:spPr>
          <a:xfrm>
            <a:off x="1373593" y="4053267"/>
            <a:ext cx="7495503" cy="590399"/>
          </a:xfrm>
          <a:custGeom>
            <a:avLst/>
            <a:gdLst>
              <a:gd name="connsiteX0" fmla="*/ 0 w 7495503"/>
              <a:gd name="connsiteY0" fmla="*/ 98402 h 590399"/>
              <a:gd name="connsiteX1" fmla="*/ 98402 w 7495503"/>
              <a:gd name="connsiteY1" fmla="*/ 0 h 590399"/>
              <a:gd name="connsiteX2" fmla="*/ 7397101 w 7495503"/>
              <a:gd name="connsiteY2" fmla="*/ 0 h 590399"/>
              <a:gd name="connsiteX3" fmla="*/ 7495503 w 7495503"/>
              <a:gd name="connsiteY3" fmla="*/ 98402 h 590399"/>
              <a:gd name="connsiteX4" fmla="*/ 7495503 w 7495503"/>
              <a:gd name="connsiteY4" fmla="*/ 491997 h 590399"/>
              <a:gd name="connsiteX5" fmla="*/ 7397101 w 7495503"/>
              <a:gd name="connsiteY5" fmla="*/ 590399 h 590399"/>
              <a:gd name="connsiteX6" fmla="*/ 98402 w 7495503"/>
              <a:gd name="connsiteY6" fmla="*/ 590399 h 590399"/>
              <a:gd name="connsiteX7" fmla="*/ 0 w 7495503"/>
              <a:gd name="connsiteY7" fmla="*/ 491997 h 590399"/>
              <a:gd name="connsiteX8" fmla="*/ 0 w 7495503"/>
              <a:gd name="connsiteY8" fmla="*/ 98402 h 59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5503" h="590399">
                <a:moveTo>
                  <a:pt x="0" y="98402"/>
                </a:moveTo>
                <a:cubicBezTo>
                  <a:pt x="0" y="44056"/>
                  <a:pt x="44056" y="0"/>
                  <a:pt x="98402" y="0"/>
                </a:cubicBezTo>
                <a:lnTo>
                  <a:pt x="7397101" y="0"/>
                </a:lnTo>
                <a:cubicBezTo>
                  <a:pt x="7451447" y="0"/>
                  <a:pt x="7495503" y="44056"/>
                  <a:pt x="7495503" y="98402"/>
                </a:cubicBezTo>
                <a:lnTo>
                  <a:pt x="7495503" y="491997"/>
                </a:lnTo>
                <a:cubicBezTo>
                  <a:pt x="7495503" y="546343"/>
                  <a:pt x="7451447" y="590399"/>
                  <a:pt x="7397101" y="590399"/>
                </a:cubicBezTo>
                <a:lnTo>
                  <a:pt x="98402" y="590399"/>
                </a:lnTo>
                <a:cubicBezTo>
                  <a:pt x="44056" y="590399"/>
                  <a:pt x="0" y="546343"/>
                  <a:pt x="0" y="491997"/>
                </a:cubicBezTo>
                <a:lnTo>
                  <a:pt x="0" y="98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33" tIns="28821" rIns="312133" bIns="28821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so trivial if you’re a prisoner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uiExpand="1" build="p" animBg="1"/>
      <p:bldP spid="11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Out-of-Pocket Payments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 and NCHS (Data are for 2021 or more recent year available; figures adjusted for Purchasing Power Parity)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BB00-B1C1-6382-47D0-1E7B99D0453B}"/>
              </a:ext>
            </a:extLst>
          </p:cNvPr>
          <p:cNvSpPr txBox="1"/>
          <p:nvPr/>
        </p:nvSpPr>
        <p:spPr>
          <a:xfrm>
            <a:off x="542442" y="2216258"/>
            <a:ext cx="251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USD per capita, PPP-adjusted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42686"/>
              </p:ext>
            </p:extLst>
          </p:nvPr>
        </p:nvGraphicFramePr>
        <p:xfrm>
          <a:off x="2557218" y="1441342"/>
          <a:ext cx="8911527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620250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E569-5525-36E2-9EEB-7247DDDE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Overhead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7894-14BD-383D-26D8-FFF388B08C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068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OECD 2022; NCHS; CIHI (Data are for 2021 or more recent year available; figures adjusted for Purchasing Power Parity)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9E3206-2B25-7D06-A1AC-0CA27D34D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92033"/>
              </p:ext>
            </p:extLst>
          </p:nvPr>
        </p:nvGraphicFramePr>
        <p:xfrm>
          <a:off x="2100649" y="1441342"/>
          <a:ext cx="9368096" cy="45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600DE03-BC1F-B299-7810-C0FA4AB961A8}"/>
              </a:ext>
            </a:extLst>
          </p:cNvPr>
          <p:cNvSpPr txBox="1"/>
          <p:nvPr/>
        </p:nvSpPr>
        <p:spPr>
          <a:xfrm>
            <a:off x="662601" y="2774940"/>
            <a:ext cx="1613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per Capita</a:t>
            </a:r>
          </a:p>
        </p:txBody>
      </p:sp>
    </p:spTree>
    <p:extLst>
      <p:ext uri="{BB962C8B-B14F-4D97-AF65-F5344CB8AC3E}">
        <p14:creationId xmlns:p14="http://schemas.microsoft.com/office/powerpoint/2010/main" val="144907754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420E8E-BC41-A443-87EA-53EC2E88C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64601"/>
              </p:ext>
            </p:extLst>
          </p:nvPr>
        </p:nvGraphicFramePr>
        <p:xfrm>
          <a:off x="147918" y="1690688"/>
          <a:ext cx="11500743" cy="432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85D19F0-3E38-464F-B6DD-1839C642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Insurance: </a:t>
            </a:r>
            <a:br>
              <a:rPr lang="en-US" dirty="0"/>
            </a:br>
            <a:r>
              <a:rPr lang="en-US" dirty="0"/>
              <a:t>High Overhead Everywhere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7CE9F-EB66-5049-BA92-03B2C3B0C61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Int. J Health Planning and Management 2018;e:263 and NCHS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A673C-1DA8-164C-92F3-83848C2F5B94}"/>
              </a:ext>
            </a:extLst>
          </p:cNvPr>
          <p:cNvSpPr txBox="1"/>
          <p:nvPr/>
        </p:nvSpPr>
        <p:spPr>
          <a:xfrm>
            <a:off x="147918" y="2716306"/>
            <a:ext cx="1734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overhead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8301F-65D3-2D8F-4C8A-455C7F903445}"/>
              </a:ext>
            </a:extLst>
          </p:cNvPr>
          <p:cNvSpPr/>
          <p:nvPr/>
        </p:nvSpPr>
        <p:spPr>
          <a:xfrm>
            <a:off x="194609" y="4025704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96BD-517A-CDC6-F00D-5683864E54E5}"/>
              </a:ext>
            </a:extLst>
          </p:cNvPr>
          <p:cNvSpPr/>
          <p:nvPr/>
        </p:nvSpPr>
        <p:spPr>
          <a:xfrm>
            <a:off x="194609" y="3604402"/>
            <a:ext cx="258418" cy="2584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9352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>
            <a:extLst>
              <a:ext uri="{FF2B5EF4-FFF2-40B4-BE49-F238E27FC236}">
                <a16:creationId xmlns:a16="http://schemas.microsoft.com/office/drawing/2014/main" id="{5D1DB9AC-578C-4BE7-8CE0-D7C16EE88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04621" y="1219200"/>
            <a:ext cx="9798757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Canada’s Single Payer </a:t>
            </a:r>
            <a:br>
              <a:rPr lang="en-US" altLang="en-US" sz="5400" dirty="0"/>
            </a:br>
            <a:r>
              <a:rPr lang="en-US" altLang="en-US" sz="5400" dirty="0"/>
              <a:t>National Health Insurance Program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Standards for</a:t>
            </a:r>
            <a:br>
              <a:rPr lang="en-US" dirty="0"/>
            </a:br>
            <a:r>
              <a:rPr lang="en-US" dirty="0"/>
              <a:t>Canada’s Provincial Programs</a:t>
            </a:r>
          </a:p>
        </p:txBody>
      </p:sp>
      <p:sp>
        <p:nvSpPr>
          <p:cNvPr id="6" name="Freeform 5"/>
          <p:cNvSpPr/>
          <p:nvPr/>
        </p:nvSpPr>
        <p:spPr>
          <a:xfrm>
            <a:off x="3628212" y="1913077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/>
              <a:t>Universal coverage that is not impeded, either directly or indirectly, whether by charges or otherwise, reasonable access</a:t>
            </a:r>
          </a:p>
        </p:txBody>
      </p:sp>
      <p:sp>
        <p:nvSpPr>
          <p:cNvPr id="7" name="Freeform 6"/>
          <p:cNvSpPr/>
          <p:nvPr/>
        </p:nvSpPr>
        <p:spPr>
          <a:xfrm>
            <a:off x="688357" y="1820127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Universal</a:t>
            </a:r>
          </a:p>
        </p:txBody>
      </p:sp>
      <p:sp>
        <p:nvSpPr>
          <p:cNvPr id="8" name="Freeform 7"/>
          <p:cNvSpPr/>
          <p:nvPr/>
        </p:nvSpPr>
        <p:spPr>
          <a:xfrm>
            <a:off x="3628212" y="2987254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/>
              <a:t>Portability of benefits from province to province</a:t>
            </a:r>
          </a:p>
        </p:txBody>
      </p:sp>
      <p:sp>
        <p:nvSpPr>
          <p:cNvPr id="9" name="Freeform 8"/>
          <p:cNvSpPr/>
          <p:nvPr/>
        </p:nvSpPr>
        <p:spPr>
          <a:xfrm>
            <a:off x="688357" y="2894304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Portable</a:t>
            </a:r>
          </a:p>
        </p:txBody>
      </p:sp>
      <p:sp>
        <p:nvSpPr>
          <p:cNvPr id="10" name="Freeform 9"/>
          <p:cNvSpPr/>
          <p:nvPr/>
        </p:nvSpPr>
        <p:spPr>
          <a:xfrm>
            <a:off x="3628212" y="4061431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/>
              <a:t>Coverage for all medically necessary services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8357" y="3968481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Comprehensive</a:t>
            </a:r>
          </a:p>
        </p:txBody>
      </p:sp>
      <p:sp>
        <p:nvSpPr>
          <p:cNvPr id="12" name="Freeform 11"/>
          <p:cNvSpPr/>
          <p:nvPr/>
        </p:nvSpPr>
        <p:spPr>
          <a:xfrm>
            <a:off x="3628212" y="5135608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/>
              <a:t>Publicly administered, non-profit program</a:t>
            </a:r>
          </a:p>
        </p:txBody>
      </p:sp>
      <p:sp>
        <p:nvSpPr>
          <p:cNvPr id="13" name="Freeform 12"/>
          <p:cNvSpPr/>
          <p:nvPr/>
        </p:nvSpPr>
        <p:spPr>
          <a:xfrm>
            <a:off x="688357" y="5042658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8132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86390173"/>
              </p:ext>
            </p:extLst>
          </p:nvPr>
        </p:nvGraphicFramePr>
        <p:xfrm>
          <a:off x="0" y="1804016"/>
          <a:ext cx="11958320" cy="421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NEJM 1973;289:1174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157" y="2096546"/>
            <a:ext cx="234695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serious symptoms for which physician was seen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 Care in Quebec Increased Physician Care for Serious Symptoms</a:t>
            </a:r>
            <a:br>
              <a:rPr lang="en-US" dirty="0"/>
            </a:br>
            <a:r>
              <a:rPr lang="en-US" sz="2400" dirty="0"/>
              <a:t>Biggest impact on poor and middle class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97713" y="4294201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97713" y="4680134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8601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>
            <a:extLst>
              <a:ext uri="{FF2B5EF4-FFF2-40B4-BE49-F238E27FC236}">
                <a16:creationId xmlns:a16="http://schemas.microsoft.com/office/drawing/2014/main" id="{01AC38FB-84B1-4538-AD0F-433A27CF6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Free Care in Quebec </a:t>
            </a:r>
            <a:br>
              <a:rPr lang="en-US" altLang="en-US" dirty="0"/>
            </a:br>
            <a:r>
              <a:rPr lang="en-US" altLang="en-US" dirty="0"/>
              <a:t>Improved Maternal/Infant Care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49FCF6F-F171-756D-66E3-CE1A90045A70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24068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NEJM 1974;291:649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0A847-2149-0BCE-7F69-15CFFAC5B342}"/>
              </a:ext>
            </a:extLst>
          </p:cNvPr>
          <p:cNvSpPr txBox="1"/>
          <p:nvPr/>
        </p:nvSpPr>
        <p:spPr>
          <a:xfrm>
            <a:off x="564444" y="2280356"/>
            <a:ext cx="1478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with visit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7E02C4F-5EA8-A99C-8EF8-1C38E4CFA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735484"/>
              </p:ext>
            </p:extLst>
          </p:nvPr>
        </p:nvGraphicFramePr>
        <p:xfrm>
          <a:off x="564444" y="1690688"/>
          <a:ext cx="10789356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36C879E-D638-64D3-6BE4-726C3D62790E}"/>
              </a:ext>
            </a:extLst>
          </p:cNvPr>
          <p:cNvSpPr/>
          <p:nvPr/>
        </p:nvSpPr>
        <p:spPr>
          <a:xfrm>
            <a:off x="634006" y="3531912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AB79D-F923-4E7A-4DC2-80F2F4DDDF16}"/>
              </a:ext>
            </a:extLst>
          </p:cNvPr>
          <p:cNvSpPr/>
          <p:nvPr/>
        </p:nvSpPr>
        <p:spPr>
          <a:xfrm>
            <a:off x="634006" y="3917845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1C40-84BE-A041-BB88-C3784D68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of Care Slightly Better in Canada than in the USA</a:t>
            </a:r>
            <a:br>
              <a:rPr lang="en-US" dirty="0"/>
            </a:br>
            <a:r>
              <a:rPr lang="en-US" sz="2700" dirty="0"/>
              <a:t>A meta-analysis of patients treated for same illnesses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304D7-E66F-2F47-BD3F-8AC3A44556A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Guyatt</a:t>
            </a:r>
            <a:r>
              <a:rPr lang="en-US" dirty="0"/>
              <a:t> et al, Open Medicine, April 19, 2007. Table 1.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87429E-8CCC-4243-A222-07588A543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84367"/>
              </p:ext>
            </p:extLst>
          </p:nvPr>
        </p:nvGraphicFramePr>
        <p:xfrm>
          <a:off x="838200" y="2166729"/>
          <a:ext cx="10515600" cy="337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0382">
                  <a:extLst>
                    <a:ext uri="{9D8B030D-6E8A-4147-A177-3AD203B41FA5}">
                      <a16:colId xmlns:a16="http://schemas.microsoft.com/office/drawing/2014/main" val="730822364"/>
                    </a:ext>
                  </a:extLst>
                </a:gridCol>
                <a:gridCol w="2570018">
                  <a:extLst>
                    <a:ext uri="{9D8B030D-6E8A-4147-A177-3AD203B41FA5}">
                      <a16:colId xmlns:a16="http://schemas.microsoft.com/office/drawing/2014/main" val="41966218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28802272"/>
                    </a:ext>
                  </a:extLst>
                </a:gridCol>
              </a:tblGrid>
              <a:tr h="102185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High-Quality Studies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Low-Quality Studies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003839"/>
                  </a:ext>
                </a:extLst>
              </a:tr>
              <a:tr h="78404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Results favored USA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871174"/>
                  </a:ext>
                </a:extLst>
              </a:tr>
              <a:tr h="78404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Results favored Canada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173524"/>
                  </a:ext>
                </a:extLst>
              </a:tr>
              <a:tr h="78404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Mixed or equivocal results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145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442115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Cystic Fibrosis Patients </a:t>
            </a:r>
            <a:br>
              <a:rPr lang="en-US"/>
            </a:br>
            <a:r>
              <a:rPr lang="en-US"/>
              <a:t>Live Longer in Canada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Ann Int Med 2017;166:537</a:t>
            </a:r>
          </a:p>
          <a:p>
            <a:r>
              <a:rPr lang="en-US"/>
              <a:t>Note: Hazard Ratios are adjusted for multiple genetic and clinical characteristics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65141"/>
            <a:ext cx="25994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Hazard Ratio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 death.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USA vs Canadian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CF patients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(Canada = 1.0)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45709465"/>
              </p:ext>
            </p:extLst>
          </p:nvPr>
        </p:nvGraphicFramePr>
        <p:xfrm>
          <a:off x="2765502" y="1690689"/>
          <a:ext cx="8755938" cy="414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>
            <a:cxnSpLocks/>
          </p:cNvCxnSpPr>
          <p:nvPr/>
        </p:nvCxnSpPr>
        <p:spPr>
          <a:xfrm>
            <a:off x="3543007" y="4212289"/>
            <a:ext cx="781079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Callout 10"/>
          <p:cNvSpPr/>
          <p:nvPr/>
        </p:nvSpPr>
        <p:spPr>
          <a:xfrm>
            <a:off x="8781668" y="240655"/>
            <a:ext cx="3223647" cy="2530740"/>
          </a:xfrm>
          <a:prstGeom prst="downArrowCallout">
            <a:avLst>
              <a:gd name="adj1" fmla="val 14015"/>
              <a:gd name="adj2" fmla="val 15114"/>
              <a:gd name="adj3" fmla="val 25000"/>
              <a:gd name="adj4" fmla="val 49049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Uninsured in USA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die youngest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88417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64525821"/>
              </p:ext>
            </p:extLst>
          </p:nvPr>
        </p:nvGraphicFramePr>
        <p:xfrm>
          <a:off x="-1" y="1307939"/>
          <a:ext cx="11864051" cy="470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 Mortality, USA and Canada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11822" cy="841248"/>
          </a:xfrm>
        </p:spPr>
        <p:txBody>
          <a:bodyPr>
            <a:normAutofit/>
          </a:bodyPr>
          <a:lstStyle/>
          <a:p>
            <a:r>
              <a:rPr lang="en-US" sz="1000" dirty="0"/>
              <a:t>Statistics Canada, Canadian Institute for </a:t>
            </a:r>
            <a:r>
              <a:rPr lang="en-US" sz="1000" dirty="0" err="1"/>
              <a:t>Healtb</a:t>
            </a:r>
            <a:r>
              <a:rPr lang="en-US" sz="1000" dirty="0"/>
              <a:t> Information, Natl Ctr for Health Statistics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58005"/>
            <a:ext cx="20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Deaths per 1,000 Live Births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6CF2C-C013-E642-A37C-18F375171D47}"/>
              </a:ext>
            </a:extLst>
          </p:cNvPr>
          <p:cNvSpPr txBox="1"/>
          <p:nvPr/>
        </p:nvSpPr>
        <p:spPr>
          <a:xfrm>
            <a:off x="10578269" y="425334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61FF4-660D-F443-8215-253B95932E89}"/>
              </a:ext>
            </a:extLst>
          </p:cNvPr>
          <p:cNvSpPr txBox="1"/>
          <p:nvPr/>
        </p:nvSpPr>
        <p:spPr>
          <a:xfrm>
            <a:off x="10036454" y="498863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Canada</a:t>
            </a:r>
          </a:p>
        </p:txBody>
      </p: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8BBD4206-0075-A345-B838-39FAE884B9DB}"/>
              </a:ext>
            </a:extLst>
          </p:cNvPr>
          <p:cNvSpPr/>
          <p:nvPr/>
        </p:nvSpPr>
        <p:spPr>
          <a:xfrm>
            <a:off x="2535381" y="2751784"/>
            <a:ext cx="2071869" cy="2203873"/>
          </a:xfrm>
          <a:prstGeom prst="upArrowCallou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First province implements NHP</a:t>
            </a:r>
          </a:p>
        </p:txBody>
      </p:sp>
    </p:spTree>
    <p:extLst>
      <p:ext uri="{BB962C8B-B14F-4D97-AF65-F5344CB8AC3E}">
        <p14:creationId xmlns:p14="http://schemas.microsoft.com/office/powerpoint/2010/main" val="4069773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0530A-DBDF-FC30-1074-292034E3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410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Outsourcing Jail Medical Care = More Deaths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65042-0E09-E97A-CBDF-D522173E73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3379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Szep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J. Reuters, Oct 26 2020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ACB95-578C-4A24-32B2-E4BBAB839B8A}"/>
              </a:ext>
            </a:extLst>
          </p:cNvPr>
          <p:cNvSpPr txBox="1"/>
          <p:nvPr/>
        </p:nvSpPr>
        <p:spPr>
          <a:xfrm>
            <a:off x="294290" y="2165131"/>
            <a:ext cx="2585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Annual deaths per 10,000 inmates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B8699F9-2BC5-BAFE-8DE9-E8D74A012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47469"/>
              </p:ext>
            </p:extLst>
          </p:nvPr>
        </p:nvGraphicFramePr>
        <p:xfrm>
          <a:off x="2585544" y="1476336"/>
          <a:ext cx="8513379" cy="4540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923661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A27B-2CFE-FD4B-BB21-37D3AE26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Infant Deaths by Income, Canada 2011</a:t>
            </a:r>
            <a:br>
              <a:rPr lang="en-US" dirty="0"/>
            </a:br>
            <a:r>
              <a:rPr lang="en-US" sz="2800" dirty="0"/>
              <a:t>Even poor Canadians do as well as average Americans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2A6E7-D599-6149-842C-311EACB88DF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CDC and </a:t>
            </a:r>
            <a:r>
              <a:rPr lang="en-US" dirty="0" err="1"/>
              <a:t>StatCan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6A67C-C76F-2845-914B-B6C5DEC0A2FA}"/>
              </a:ext>
            </a:extLst>
          </p:cNvPr>
          <p:cNvSpPr txBox="1"/>
          <p:nvPr/>
        </p:nvSpPr>
        <p:spPr>
          <a:xfrm>
            <a:off x="838200" y="2228671"/>
            <a:ext cx="1842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Infant mortality per 1,000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4972A-D02A-284F-8F58-0891F5DF5E8F}"/>
              </a:ext>
            </a:extLst>
          </p:cNvPr>
          <p:cNvSpPr txBox="1"/>
          <p:nvPr/>
        </p:nvSpPr>
        <p:spPr>
          <a:xfrm>
            <a:off x="4327236" y="5559693"/>
            <a:ext cx="47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Income quintiles, Canada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B06F9C-8B94-FC4E-A0D2-D3B9CECB9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846247"/>
              </p:ext>
            </p:extLst>
          </p:nvPr>
        </p:nvGraphicFramePr>
        <p:xfrm>
          <a:off x="2381955" y="1496291"/>
          <a:ext cx="9532953" cy="406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550190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Life Expectancy Falling for Lower-Income Americans, Rising for All Canadians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Growing Gap in Life Expectancy by Income. NAS; Rich man Poor Man, CD Howe Institute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Data is non-weighted average of male and female figures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Data are for Canadians turning 50 in 2000 vs 1970, and for Americans turning 50 in 2010 vs 1980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87579559"/>
              </p:ext>
            </p:extLst>
          </p:nvPr>
        </p:nvGraphicFramePr>
        <p:xfrm>
          <a:off x="108488" y="1862667"/>
          <a:ext cx="11768552" cy="4148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0156" y="2464025"/>
            <a:ext cx="254846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Change in life expectancy at age 50 over past 3 decades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E01578-7FBC-2199-CC67-CF50D3461A32}"/>
              </a:ext>
            </a:extLst>
          </p:cNvPr>
          <p:cNvSpPr/>
          <p:nvPr/>
        </p:nvSpPr>
        <p:spPr>
          <a:xfrm>
            <a:off x="8085616" y="5594915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D3BD0-2219-A6BE-2F6C-2769E41D1990}"/>
              </a:ext>
            </a:extLst>
          </p:cNvPr>
          <p:cNvSpPr/>
          <p:nvPr/>
        </p:nvSpPr>
        <p:spPr>
          <a:xfrm>
            <a:off x="8921119" y="5594915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02A837-64A0-4486-BDF3-44036BB4155B}"/>
              </a:ext>
            </a:extLst>
          </p:cNvPr>
          <p:cNvSpPr/>
          <p:nvPr/>
        </p:nvSpPr>
        <p:spPr>
          <a:xfrm>
            <a:off x="6427522" y="5594915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C57F03-FBB1-5AE3-1A90-6E0A821D922D}"/>
              </a:ext>
            </a:extLst>
          </p:cNvPr>
          <p:cNvSpPr/>
          <p:nvPr/>
        </p:nvSpPr>
        <p:spPr>
          <a:xfrm>
            <a:off x="7268835" y="5594915"/>
            <a:ext cx="274320" cy="27432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08A76-938C-F861-E94E-535EEBEC305E}"/>
              </a:ext>
            </a:extLst>
          </p:cNvPr>
          <p:cNvSpPr/>
          <p:nvPr/>
        </p:nvSpPr>
        <p:spPr>
          <a:xfrm>
            <a:off x="4513278" y="5594915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9765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 Medicare Coverage </a:t>
            </a:r>
            <a:br>
              <a:rPr lang="en-US" sz="4000" dirty="0"/>
            </a:br>
            <a:r>
              <a:rPr lang="en-US" sz="4000" dirty="0"/>
              <a:t>Much Worse than Canada’s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Not comparable to figures for employer coverage because of high LTC needs in elderly</a:t>
            </a:r>
          </a:p>
          <a:p>
            <a:r>
              <a:rPr lang="en-US" dirty="0"/>
              <a:t>Source: EBRI and </a:t>
            </a:r>
            <a:r>
              <a:rPr lang="en-US" dirty="0" err="1"/>
              <a:t>Himmelstein</a:t>
            </a:r>
            <a:r>
              <a:rPr lang="en-US" dirty="0"/>
              <a:t>/</a:t>
            </a:r>
            <a:r>
              <a:rPr lang="en-US" dirty="0" err="1"/>
              <a:t>Woolhandler</a:t>
            </a:r>
            <a:r>
              <a:rPr lang="en-US" dirty="0"/>
              <a:t> analysis of Health Canada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405" y="2416527"/>
            <a:ext cx="3271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of Seniors’ Total Medical Expenses Covered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04145471"/>
              </p:ext>
            </p:extLst>
          </p:nvPr>
        </p:nvGraphicFramePr>
        <p:xfrm>
          <a:off x="4065373" y="1574800"/>
          <a:ext cx="6815988" cy="44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5901074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Costs as a % of GDP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6016753"/>
            <a:ext cx="8539480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Sources: Statistics Canada, Canadian Inst. for Health Inf., and NCHS/Commerce Dept.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9474974"/>
              </p:ext>
            </p:extLst>
          </p:nvPr>
        </p:nvGraphicFramePr>
        <p:xfrm>
          <a:off x="1721922" y="1280160"/>
          <a:ext cx="10056790" cy="470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8539480" y="1804534"/>
            <a:ext cx="914400" cy="483544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USA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71414" y="4129741"/>
            <a:ext cx="1776266" cy="48354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Canada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Franklin Gothic Medium" charset="0"/>
              <a:cs typeface="Franklin Gothic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833" y="2173277"/>
            <a:ext cx="180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Health costs </a:t>
            </a:r>
          </a:p>
          <a:p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% of GDP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2165642" y="1819738"/>
            <a:ext cx="2483319" cy="3269498"/>
          </a:xfrm>
          <a:prstGeom prst="downArrowCallout">
            <a:avLst>
              <a:gd name="adj1" fmla="val 16473"/>
              <a:gd name="adj2" fmla="val 18411"/>
              <a:gd name="adj3" fmla="val 21512"/>
              <a:gd name="adj4" fmla="val 29414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Canada’s NHP Enacted</a:t>
            </a:r>
            <a:endParaRPr lang="en-US" sz="28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2826780" y="2983344"/>
            <a:ext cx="2483319" cy="1711835"/>
          </a:xfrm>
          <a:prstGeom prst="downArrowCallout">
            <a:avLst>
              <a:gd name="adj1" fmla="val 16473"/>
              <a:gd name="adj2" fmla="val 18411"/>
              <a:gd name="adj3" fmla="val 21512"/>
              <a:gd name="adj4" fmla="val 57699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NHP Fully Implemented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035EE15-6E28-4FBC-E8EE-CB8C82DFE262}"/>
              </a:ext>
            </a:extLst>
          </p:cNvPr>
          <p:cNvSpPr/>
          <p:nvPr/>
        </p:nvSpPr>
        <p:spPr>
          <a:xfrm>
            <a:off x="2523460" y="1835888"/>
            <a:ext cx="7981507" cy="3607982"/>
          </a:xfrm>
          <a:custGeom>
            <a:avLst/>
            <a:gdLst>
              <a:gd name="connsiteX0" fmla="*/ 0 w 7981507"/>
              <a:gd name="connsiteY0" fmla="*/ 3607982 h 3607982"/>
              <a:gd name="connsiteX1" fmla="*/ 155945 w 7981507"/>
              <a:gd name="connsiteY1" fmla="*/ 3530010 h 3607982"/>
              <a:gd name="connsiteX2" fmla="*/ 290624 w 7981507"/>
              <a:gd name="connsiteY2" fmla="*/ 3530010 h 3607982"/>
              <a:gd name="connsiteX3" fmla="*/ 496187 w 7981507"/>
              <a:gd name="connsiteY3" fmla="*/ 3452038 h 3607982"/>
              <a:gd name="connsiteX4" fmla="*/ 645042 w 7981507"/>
              <a:gd name="connsiteY4" fmla="*/ 3423684 h 3607982"/>
              <a:gd name="connsiteX5" fmla="*/ 800987 w 7981507"/>
              <a:gd name="connsiteY5" fmla="*/ 3423684 h 3607982"/>
              <a:gd name="connsiteX6" fmla="*/ 978196 w 7981507"/>
              <a:gd name="connsiteY6" fmla="*/ 3317359 h 3607982"/>
              <a:gd name="connsiteX7" fmla="*/ 1148317 w 7981507"/>
              <a:gd name="connsiteY7" fmla="*/ 3232298 h 3607982"/>
              <a:gd name="connsiteX8" fmla="*/ 1290084 w 7981507"/>
              <a:gd name="connsiteY8" fmla="*/ 3104707 h 3607982"/>
              <a:gd name="connsiteX9" fmla="*/ 1531089 w 7981507"/>
              <a:gd name="connsiteY9" fmla="*/ 3026735 h 3607982"/>
              <a:gd name="connsiteX10" fmla="*/ 1729563 w 7981507"/>
              <a:gd name="connsiteY10" fmla="*/ 3019647 h 3607982"/>
              <a:gd name="connsiteX11" fmla="*/ 2041452 w 7981507"/>
              <a:gd name="connsiteY11" fmla="*/ 2821172 h 3607982"/>
              <a:gd name="connsiteX12" fmla="*/ 2232838 w 7981507"/>
              <a:gd name="connsiteY12" fmla="*/ 2764465 h 3607982"/>
              <a:gd name="connsiteX13" fmla="*/ 2438400 w 7981507"/>
              <a:gd name="connsiteY13" fmla="*/ 2757377 h 3607982"/>
              <a:gd name="connsiteX14" fmla="*/ 2587256 w 7981507"/>
              <a:gd name="connsiteY14" fmla="*/ 2693582 h 3607982"/>
              <a:gd name="connsiteX15" fmla="*/ 2665228 w 7981507"/>
              <a:gd name="connsiteY15" fmla="*/ 2622698 h 3607982"/>
              <a:gd name="connsiteX16" fmla="*/ 2806996 w 7981507"/>
              <a:gd name="connsiteY16" fmla="*/ 2516372 h 3607982"/>
              <a:gd name="connsiteX17" fmla="*/ 2913321 w 7981507"/>
              <a:gd name="connsiteY17" fmla="*/ 2346252 h 3607982"/>
              <a:gd name="connsiteX18" fmla="*/ 3069266 w 7981507"/>
              <a:gd name="connsiteY18" fmla="*/ 2303721 h 3607982"/>
              <a:gd name="connsiteX19" fmla="*/ 3211033 w 7981507"/>
              <a:gd name="connsiteY19" fmla="*/ 2317898 h 3607982"/>
              <a:gd name="connsiteX20" fmla="*/ 3352800 w 7981507"/>
              <a:gd name="connsiteY20" fmla="*/ 2261191 h 3607982"/>
              <a:gd name="connsiteX21" fmla="*/ 3473303 w 7981507"/>
              <a:gd name="connsiteY21" fmla="*/ 2261191 h 3607982"/>
              <a:gd name="connsiteX22" fmla="*/ 3778103 w 7981507"/>
              <a:gd name="connsiteY22" fmla="*/ 2020186 h 3607982"/>
              <a:gd name="connsiteX23" fmla="*/ 3778103 w 7981507"/>
              <a:gd name="connsiteY23" fmla="*/ 2020186 h 3607982"/>
              <a:gd name="connsiteX24" fmla="*/ 4004931 w 7981507"/>
              <a:gd name="connsiteY24" fmla="*/ 1814624 h 3607982"/>
              <a:gd name="connsiteX25" fmla="*/ 4089991 w 7981507"/>
              <a:gd name="connsiteY25" fmla="*/ 1644503 h 3607982"/>
              <a:gd name="connsiteX26" fmla="*/ 4224670 w 7981507"/>
              <a:gd name="connsiteY26" fmla="*/ 1538177 h 3607982"/>
              <a:gd name="connsiteX27" fmla="*/ 4366438 w 7981507"/>
              <a:gd name="connsiteY27" fmla="*/ 1481470 h 3607982"/>
              <a:gd name="connsiteX28" fmla="*/ 4536559 w 7981507"/>
              <a:gd name="connsiteY28" fmla="*/ 1460205 h 3607982"/>
              <a:gd name="connsiteX29" fmla="*/ 4649973 w 7981507"/>
              <a:gd name="connsiteY29" fmla="*/ 1446028 h 3607982"/>
              <a:gd name="connsiteX30" fmla="*/ 4919331 w 7981507"/>
              <a:gd name="connsiteY30" fmla="*/ 1481470 h 3607982"/>
              <a:gd name="connsiteX31" fmla="*/ 5103628 w 7981507"/>
              <a:gd name="connsiteY31" fmla="*/ 1495647 h 3607982"/>
              <a:gd name="connsiteX32" fmla="*/ 5344633 w 7981507"/>
              <a:gd name="connsiteY32" fmla="*/ 1424763 h 3607982"/>
              <a:gd name="connsiteX33" fmla="*/ 5465135 w 7981507"/>
              <a:gd name="connsiteY33" fmla="*/ 1360968 h 3607982"/>
              <a:gd name="connsiteX34" fmla="*/ 5720317 w 7981507"/>
              <a:gd name="connsiteY34" fmla="*/ 949842 h 3607982"/>
              <a:gd name="connsiteX35" fmla="*/ 5854996 w 7981507"/>
              <a:gd name="connsiteY35" fmla="*/ 1006549 h 3607982"/>
              <a:gd name="connsiteX36" fmla="*/ 5996763 w 7981507"/>
              <a:gd name="connsiteY36" fmla="*/ 1027814 h 3607982"/>
              <a:gd name="connsiteX37" fmla="*/ 6181061 w 7981507"/>
              <a:gd name="connsiteY37" fmla="*/ 964019 h 3607982"/>
              <a:gd name="connsiteX38" fmla="*/ 6393712 w 7981507"/>
              <a:gd name="connsiteY38" fmla="*/ 786810 h 3607982"/>
              <a:gd name="connsiteX39" fmla="*/ 6521303 w 7981507"/>
              <a:gd name="connsiteY39" fmla="*/ 567070 h 3607982"/>
              <a:gd name="connsiteX40" fmla="*/ 6648893 w 7981507"/>
              <a:gd name="connsiteY40" fmla="*/ 538717 h 3607982"/>
              <a:gd name="connsiteX41" fmla="*/ 6776484 w 7981507"/>
              <a:gd name="connsiteY41" fmla="*/ 559982 h 3607982"/>
              <a:gd name="connsiteX42" fmla="*/ 6918252 w 7981507"/>
              <a:gd name="connsiteY42" fmla="*/ 595424 h 3607982"/>
              <a:gd name="connsiteX43" fmla="*/ 7045842 w 7981507"/>
              <a:gd name="connsiteY43" fmla="*/ 623777 h 3607982"/>
              <a:gd name="connsiteX44" fmla="*/ 7173433 w 7981507"/>
              <a:gd name="connsiteY44" fmla="*/ 559982 h 3607982"/>
              <a:gd name="connsiteX45" fmla="*/ 7357731 w 7981507"/>
              <a:gd name="connsiteY45" fmla="*/ 467833 h 3607982"/>
              <a:gd name="connsiteX46" fmla="*/ 7449880 w 7981507"/>
              <a:gd name="connsiteY46" fmla="*/ 425303 h 3607982"/>
              <a:gd name="connsiteX47" fmla="*/ 7577470 w 7981507"/>
              <a:gd name="connsiteY47" fmla="*/ 425303 h 3607982"/>
              <a:gd name="connsiteX48" fmla="*/ 7705061 w 7981507"/>
              <a:gd name="connsiteY48" fmla="*/ 496186 h 3607982"/>
              <a:gd name="connsiteX49" fmla="*/ 7853917 w 7981507"/>
              <a:gd name="connsiteY49" fmla="*/ 489098 h 3607982"/>
              <a:gd name="connsiteX50" fmla="*/ 7981507 w 7981507"/>
              <a:gd name="connsiteY50" fmla="*/ 0 h 360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981507" h="3607982">
                <a:moveTo>
                  <a:pt x="0" y="3607982"/>
                </a:moveTo>
                <a:lnTo>
                  <a:pt x="155945" y="3530010"/>
                </a:lnTo>
                <a:lnTo>
                  <a:pt x="290624" y="3530010"/>
                </a:lnTo>
                <a:lnTo>
                  <a:pt x="496187" y="3452038"/>
                </a:lnTo>
                <a:lnTo>
                  <a:pt x="645042" y="3423684"/>
                </a:lnTo>
                <a:lnTo>
                  <a:pt x="800987" y="3423684"/>
                </a:lnTo>
                <a:lnTo>
                  <a:pt x="978196" y="3317359"/>
                </a:lnTo>
                <a:lnTo>
                  <a:pt x="1148317" y="3232298"/>
                </a:lnTo>
                <a:lnTo>
                  <a:pt x="1290084" y="3104707"/>
                </a:lnTo>
                <a:lnTo>
                  <a:pt x="1531089" y="3026735"/>
                </a:lnTo>
                <a:lnTo>
                  <a:pt x="1729563" y="3019647"/>
                </a:lnTo>
                <a:lnTo>
                  <a:pt x="2041452" y="2821172"/>
                </a:lnTo>
                <a:lnTo>
                  <a:pt x="2232838" y="2764465"/>
                </a:lnTo>
                <a:lnTo>
                  <a:pt x="2438400" y="2757377"/>
                </a:lnTo>
                <a:lnTo>
                  <a:pt x="2587256" y="2693582"/>
                </a:lnTo>
                <a:lnTo>
                  <a:pt x="2665228" y="2622698"/>
                </a:lnTo>
                <a:lnTo>
                  <a:pt x="2806996" y="2516372"/>
                </a:lnTo>
                <a:lnTo>
                  <a:pt x="2913321" y="2346252"/>
                </a:lnTo>
                <a:lnTo>
                  <a:pt x="3069266" y="2303721"/>
                </a:lnTo>
                <a:lnTo>
                  <a:pt x="3211033" y="2317898"/>
                </a:lnTo>
                <a:lnTo>
                  <a:pt x="3352800" y="2261191"/>
                </a:lnTo>
                <a:lnTo>
                  <a:pt x="3473303" y="2261191"/>
                </a:lnTo>
                <a:lnTo>
                  <a:pt x="3778103" y="2020186"/>
                </a:lnTo>
                <a:lnTo>
                  <a:pt x="3778103" y="2020186"/>
                </a:lnTo>
                <a:lnTo>
                  <a:pt x="4004931" y="1814624"/>
                </a:lnTo>
                <a:lnTo>
                  <a:pt x="4089991" y="1644503"/>
                </a:lnTo>
                <a:lnTo>
                  <a:pt x="4224670" y="1538177"/>
                </a:lnTo>
                <a:lnTo>
                  <a:pt x="4366438" y="1481470"/>
                </a:lnTo>
                <a:lnTo>
                  <a:pt x="4536559" y="1460205"/>
                </a:lnTo>
                <a:lnTo>
                  <a:pt x="4649973" y="1446028"/>
                </a:lnTo>
                <a:lnTo>
                  <a:pt x="4919331" y="1481470"/>
                </a:lnTo>
                <a:lnTo>
                  <a:pt x="5103628" y="1495647"/>
                </a:lnTo>
                <a:lnTo>
                  <a:pt x="5344633" y="1424763"/>
                </a:lnTo>
                <a:lnTo>
                  <a:pt x="5465135" y="1360968"/>
                </a:lnTo>
                <a:lnTo>
                  <a:pt x="5720317" y="949842"/>
                </a:lnTo>
                <a:lnTo>
                  <a:pt x="5854996" y="1006549"/>
                </a:lnTo>
                <a:lnTo>
                  <a:pt x="5996763" y="1027814"/>
                </a:lnTo>
                <a:lnTo>
                  <a:pt x="6181061" y="964019"/>
                </a:lnTo>
                <a:lnTo>
                  <a:pt x="6393712" y="786810"/>
                </a:lnTo>
                <a:lnTo>
                  <a:pt x="6521303" y="567070"/>
                </a:lnTo>
                <a:lnTo>
                  <a:pt x="6648893" y="538717"/>
                </a:lnTo>
                <a:lnTo>
                  <a:pt x="6776484" y="559982"/>
                </a:lnTo>
                <a:lnTo>
                  <a:pt x="6918252" y="595424"/>
                </a:lnTo>
                <a:lnTo>
                  <a:pt x="7045842" y="623777"/>
                </a:lnTo>
                <a:lnTo>
                  <a:pt x="7173433" y="559982"/>
                </a:lnTo>
                <a:lnTo>
                  <a:pt x="7357731" y="467833"/>
                </a:lnTo>
                <a:lnTo>
                  <a:pt x="7449880" y="425303"/>
                </a:lnTo>
                <a:lnTo>
                  <a:pt x="7577470" y="425303"/>
                </a:lnTo>
                <a:lnTo>
                  <a:pt x="7705061" y="496186"/>
                </a:lnTo>
                <a:lnTo>
                  <a:pt x="7853917" y="489098"/>
                </a:lnTo>
                <a:lnTo>
                  <a:pt x="7981507" y="0"/>
                </a:lnTo>
              </a:path>
            </a:pathLst>
          </a:custGeom>
          <a:noFill/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595D500-A35E-8869-937C-A432FDF8F6BB}"/>
              </a:ext>
            </a:extLst>
          </p:cNvPr>
          <p:cNvSpPr/>
          <p:nvPr/>
        </p:nvSpPr>
        <p:spPr>
          <a:xfrm>
            <a:off x="10512056" y="1842977"/>
            <a:ext cx="900223" cy="340242"/>
          </a:xfrm>
          <a:custGeom>
            <a:avLst/>
            <a:gdLst>
              <a:gd name="connsiteX0" fmla="*/ 0 w 900223"/>
              <a:gd name="connsiteY0" fmla="*/ 0 h 340242"/>
              <a:gd name="connsiteX1" fmla="*/ 120502 w 900223"/>
              <a:gd name="connsiteY1" fmla="*/ 155944 h 340242"/>
              <a:gd name="connsiteX2" fmla="*/ 241004 w 900223"/>
              <a:gd name="connsiteY2" fmla="*/ 326065 h 340242"/>
              <a:gd name="connsiteX3" fmla="*/ 432391 w 900223"/>
              <a:gd name="connsiteY3" fmla="*/ 340242 h 340242"/>
              <a:gd name="connsiteX4" fmla="*/ 666307 w 900223"/>
              <a:gd name="connsiteY4" fmla="*/ 262270 h 340242"/>
              <a:gd name="connsiteX5" fmla="*/ 900223 w 900223"/>
              <a:gd name="connsiteY5" fmla="*/ 148856 h 34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0223" h="340242">
                <a:moveTo>
                  <a:pt x="0" y="0"/>
                </a:moveTo>
                <a:lnTo>
                  <a:pt x="120502" y="155944"/>
                </a:lnTo>
                <a:lnTo>
                  <a:pt x="241004" y="326065"/>
                </a:lnTo>
                <a:lnTo>
                  <a:pt x="432391" y="340242"/>
                </a:lnTo>
                <a:lnTo>
                  <a:pt x="666307" y="262270"/>
                </a:lnTo>
                <a:lnTo>
                  <a:pt x="900223" y="148856"/>
                </a:lnTo>
              </a:path>
            </a:pathLst>
          </a:custGeom>
          <a:noFill/>
          <a:ln w="76200">
            <a:solidFill>
              <a:schemeClr val="accent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5F25AFF-CE64-013A-26FC-2721D9661CBE}"/>
              </a:ext>
            </a:extLst>
          </p:cNvPr>
          <p:cNvSpPr/>
          <p:nvPr/>
        </p:nvSpPr>
        <p:spPr>
          <a:xfrm>
            <a:off x="2537637" y="3331535"/>
            <a:ext cx="8087833" cy="1998921"/>
          </a:xfrm>
          <a:custGeom>
            <a:avLst/>
            <a:gdLst>
              <a:gd name="connsiteX0" fmla="*/ 0 w 8087833"/>
              <a:gd name="connsiteY0" fmla="*/ 1998921 h 1998921"/>
              <a:gd name="connsiteX1" fmla="*/ 106326 w 8087833"/>
              <a:gd name="connsiteY1" fmla="*/ 1935125 h 1998921"/>
              <a:gd name="connsiteX2" fmla="*/ 276447 w 8087833"/>
              <a:gd name="connsiteY2" fmla="*/ 1949302 h 1998921"/>
              <a:gd name="connsiteX3" fmla="*/ 396949 w 8087833"/>
              <a:gd name="connsiteY3" fmla="*/ 1899684 h 1998921"/>
              <a:gd name="connsiteX4" fmla="*/ 538716 w 8087833"/>
              <a:gd name="connsiteY4" fmla="*/ 1913860 h 1998921"/>
              <a:gd name="connsiteX5" fmla="*/ 730103 w 8087833"/>
              <a:gd name="connsiteY5" fmla="*/ 1885507 h 1998921"/>
              <a:gd name="connsiteX6" fmla="*/ 800986 w 8087833"/>
              <a:gd name="connsiteY6" fmla="*/ 1885507 h 1998921"/>
              <a:gd name="connsiteX7" fmla="*/ 1162493 w 8087833"/>
              <a:gd name="connsiteY7" fmla="*/ 1701209 h 1998921"/>
              <a:gd name="connsiteX8" fmla="*/ 1332614 w 8087833"/>
              <a:gd name="connsiteY8" fmla="*/ 1609060 h 1998921"/>
              <a:gd name="connsiteX9" fmla="*/ 1460205 w 8087833"/>
              <a:gd name="connsiteY9" fmla="*/ 1538177 h 1998921"/>
              <a:gd name="connsiteX10" fmla="*/ 1736651 w 8087833"/>
              <a:gd name="connsiteY10" fmla="*/ 1672856 h 1998921"/>
              <a:gd name="connsiteX11" fmla="*/ 1857154 w 8087833"/>
              <a:gd name="connsiteY11" fmla="*/ 1694121 h 1998921"/>
              <a:gd name="connsiteX12" fmla="*/ 1970568 w 8087833"/>
              <a:gd name="connsiteY12" fmla="*/ 1651591 h 1998921"/>
              <a:gd name="connsiteX13" fmla="*/ 2367516 w 8087833"/>
              <a:gd name="connsiteY13" fmla="*/ 1651591 h 1998921"/>
              <a:gd name="connsiteX14" fmla="*/ 2502196 w 8087833"/>
              <a:gd name="connsiteY14" fmla="*/ 1694121 h 1998921"/>
              <a:gd name="connsiteX15" fmla="*/ 2658140 w 8087833"/>
              <a:gd name="connsiteY15" fmla="*/ 1616149 h 1998921"/>
              <a:gd name="connsiteX16" fmla="*/ 2799907 w 8087833"/>
              <a:gd name="connsiteY16" fmla="*/ 1559442 h 1998921"/>
              <a:gd name="connsiteX17" fmla="*/ 2913321 w 8087833"/>
              <a:gd name="connsiteY17" fmla="*/ 1382232 h 1998921"/>
              <a:gd name="connsiteX18" fmla="*/ 3062177 w 8087833"/>
              <a:gd name="connsiteY18" fmla="*/ 1318437 h 1998921"/>
              <a:gd name="connsiteX19" fmla="*/ 3203944 w 8087833"/>
              <a:gd name="connsiteY19" fmla="*/ 1353879 h 1998921"/>
              <a:gd name="connsiteX20" fmla="*/ 3324447 w 8087833"/>
              <a:gd name="connsiteY20" fmla="*/ 1353879 h 1998921"/>
              <a:gd name="connsiteX21" fmla="*/ 3437861 w 8087833"/>
              <a:gd name="connsiteY21" fmla="*/ 1268818 h 1998921"/>
              <a:gd name="connsiteX22" fmla="*/ 3586716 w 8087833"/>
              <a:gd name="connsiteY22" fmla="*/ 1297172 h 1998921"/>
              <a:gd name="connsiteX23" fmla="*/ 3685954 w 8087833"/>
              <a:gd name="connsiteY23" fmla="*/ 1318437 h 1998921"/>
              <a:gd name="connsiteX24" fmla="*/ 3806456 w 8087833"/>
              <a:gd name="connsiteY24" fmla="*/ 1297172 h 1998921"/>
              <a:gd name="connsiteX25" fmla="*/ 3962400 w 8087833"/>
              <a:gd name="connsiteY25" fmla="*/ 1155405 h 1998921"/>
              <a:gd name="connsiteX26" fmla="*/ 4097079 w 8087833"/>
              <a:gd name="connsiteY26" fmla="*/ 964018 h 1998921"/>
              <a:gd name="connsiteX27" fmla="*/ 4253023 w 8087833"/>
              <a:gd name="connsiteY27" fmla="*/ 900223 h 1998921"/>
              <a:gd name="connsiteX28" fmla="*/ 4451498 w 8087833"/>
              <a:gd name="connsiteY28" fmla="*/ 978195 h 1998921"/>
              <a:gd name="connsiteX29" fmla="*/ 4572000 w 8087833"/>
              <a:gd name="connsiteY29" fmla="*/ 1049079 h 1998921"/>
              <a:gd name="connsiteX30" fmla="*/ 4664149 w 8087833"/>
              <a:gd name="connsiteY30" fmla="*/ 1134139 h 1998921"/>
              <a:gd name="connsiteX31" fmla="*/ 4756298 w 8087833"/>
              <a:gd name="connsiteY31" fmla="*/ 1176670 h 1998921"/>
              <a:gd name="connsiteX32" fmla="*/ 4890977 w 8087833"/>
              <a:gd name="connsiteY32" fmla="*/ 1176670 h 1998921"/>
              <a:gd name="connsiteX33" fmla="*/ 5046921 w 8087833"/>
              <a:gd name="connsiteY33" fmla="*/ 1098698 h 1998921"/>
              <a:gd name="connsiteX34" fmla="*/ 5195777 w 8087833"/>
              <a:gd name="connsiteY34" fmla="*/ 1112874 h 1998921"/>
              <a:gd name="connsiteX35" fmla="*/ 5302103 w 8087833"/>
              <a:gd name="connsiteY35" fmla="*/ 1127051 h 1998921"/>
              <a:gd name="connsiteX36" fmla="*/ 5422605 w 8087833"/>
              <a:gd name="connsiteY36" fmla="*/ 999460 h 1998921"/>
              <a:gd name="connsiteX37" fmla="*/ 5578549 w 8087833"/>
              <a:gd name="connsiteY37" fmla="*/ 893135 h 1998921"/>
              <a:gd name="connsiteX38" fmla="*/ 5670698 w 8087833"/>
              <a:gd name="connsiteY38" fmla="*/ 871870 h 1998921"/>
              <a:gd name="connsiteX39" fmla="*/ 5833730 w 8087833"/>
              <a:gd name="connsiteY39" fmla="*/ 843516 h 1998921"/>
              <a:gd name="connsiteX40" fmla="*/ 5968410 w 8087833"/>
              <a:gd name="connsiteY40" fmla="*/ 928577 h 1998921"/>
              <a:gd name="connsiteX41" fmla="*/ 6159796 w 8087833"/>
              <a:gd name="connsiteY41" fmla="*/ 864781 h 1998921"/>
              <a:gd name="connsiteX42" fmla="*/ 6259033 w 8087833"/>
              <a:gd name="connsiteY42" fmla="*/ 850605 h 1998921"/>
              <a:gd name="connsiteX43" fmla="*/ 6386623 w 8087833"/>
              <a:gd name="connsiteY43" fmla="*/ 793898 h 1998921"/>
              <a:gd name="connsiteX44" fmla="*/ 6514214 w 8087833"/>
              <a:gd name="connsiteY44" fmla="*/ 496186 h 1998921"/>
              <a:gd name="connsiteX45" fmla="*/ 6627628 w 8087833"/>
              <a:gd name="connsiteY45" fmla="*/ 496186 h 1998921"/>
              <a:gd name="connsiteX46" fmla="*/ 6755219 w 8087833"/>
              <a:gd name="connsiteY46" fmla="*/ 567070 h 1998921"/>
              <a:gd name="connsiteX47" fmla="*/ 6819014 w 8087833"/>
              <a:gd name="connsiteY47" fmla="*/ 567070 h 1998921"/>
              <a:gd name="connsiteX48" fmla="*/ 6896986 w 8087833"/>
              <a:gd name="connsiteY48" fmla="*/ 538716 h 1998921"/>
              <a:gd name="connsiteX49" fmla="*/ 7060019 w 8087833"/>
              <a:gd name="connsiteY49" fmla="*/ 609600 h 1998921"/>
              <a:gd name="connsiteX50" fmla="*/ 7187610 w 8087833"/>
              <a:gd name="connsiteY50" fmla="*/ 666307 h 1998921"/>
              <a:gd name="connsiteX51" fmla="*/ 7272670 w 8087833"/>
              <a:gd name="connsiteY51" fmla="*/ 567070 h 1998921"/>
              <a:gd name="connsiteX52" fmla="*/ 7435703 w 8087833"/>
              <a:gd name="connsiteY52" fmla="*/ 467832 h 1998921"/>
              <a:gd name="connsiteX53" fmla="*/ 7549116 w 8087833"/>
              <a:gd name="connsiteY53" fmla="*/ 517451 h 1998921"/>
              <a:gd name="connsiteX54" fmla="*/ 7747591 w 8087833"/>
              <a:gd name="connsiteY54" fmla="*/ 510363 h 1998921"/>
              <a:gd name="connsiteX55" fmla="*/ 7839740 w 8087833"/>
              <a:gd name="connsiteY55" fmla="*/ 482009 h 1998921"/>
              <a:gd name="connsiteX56" fmla="*/ 7974419 w 8087833"/>
              <a:gd name="connsiteY56" fmla="*/ 0 h 1998921"/>
              <a:gd name="connsiteX57" fmla="*/ 8087833 w 8087833"/>
              <a:gd name="connsiteY57" fmla="*/ 205563 h 1998921"/>
              <a:gd name="connsiteX0" fmla="*/ 0 w 8087833"/>
              <a:gd name="connsiteY0" fmla="*/ 1998921 h 1998921"/>
              <a:gd name="connsiteX1" fmla="*/ 106326 w 8087833"/>
              <a:gd name="connsiteY1" fmla="*/ 1935125 h 1998921"/>
              <a:gd name="connsiteX2" fmla="*/ 276447 w 8087833"/>
              <a:gd name="connsiteY2" fmla="*/ 1949302 h 1998921"/>
              <a:gd name="connsiteX3" fmla="*/ 396949 w 8087833"/>
              <a:gd name="connsiteY3" fmla="*/ 1899684 h 1998921"/>
              <a:gd name="connsiteX4" fmla="*/ 538716 w 8087833"/>
              <a:gd name="connsiteY4" fmla="*/ 1913860 h 1998921"/>
              <a:gd name="connsiteX5" fmla="*/ 730103 w 8087833"/>
              <a:gd name="connsiteY5" fmla="*/ 1885507 h 1998921"/>
              <a:gd name="connsiteX6" fmla="*/ 800986 w 8087833"/>
              <a:gd name="connsiteY6" fmla="*/ 1885507 h 1998921"/>
              <a:gd name="connsiteX7" fmla="*/ 1162493 w 8087833"/>
              <a:gd name="connsiteY7" fmla="*/ 1701209 h 1998921"/>
              <a:gd name="connsiteX8" fmla="*/ 1332614 w 8087833"/>
              <a:gd name="connsiteY8" fmla="*/ 1609060 h 1998921"/>
              <a:gd name="connsiteX9" fmla="*/ 1460205 w 8087833"/>
              <a:gd name="connsiteY9" fmla="*/ 1538177 h 1998921"/>
              <a:gd name="connsiteX10" fmla="*/ 1736651 w 8087833"/>
              <a:gd name="connsiteY10" fmla="*/ 1672856 h 1998921"/>
              <a:gd name="connsiteX11" fmla="*/ 1857154 w 8087833"/>
              <a:gd name="connsiteY11" fmla="*/ 1694121 h 1998921"/>
              <a:gd name="connsiteX12" fmla="*/ 1970568 w 8087833"/>
              <a:gd name="connsiteY12" fmla="*/ 1651591 h 1998921"/>
              <a:gd name="connsiteX13" fmla="*/ 2367516 w 8087833"/>
              <a:gd name="connsiteY13" fmla="*/ 1651591 h 1998921"/>
              <a:gd name="connsiteX14" fmla="*/ 2502196 w 8087833"/>
              <a:gd name="connsiteY14" fmla="*/ 1694121 h 1998921"/>
              <a:gd name="connsiteX15" fmla="*/ 2658140 w 8087833"/>
              <a:gd name="connsiteY15" fmla="*/ 1616149 h 1998921"/>
              <a:gd name="connsiteX16" fmla="*/ 2799907 w 8087833"/>
              <a:gd name="connsiteY16" fmla="*/ 1559442 h 1998921"/>
              <a:gd name="connsiteX17" fmla="*/ 2913321 w 8087833"/>
              <a:gd name="connsiteY17" fmla="*/ 1382232 h 1998921"/>
              <a:gd name="connsiteX18" fmla="*/ 3062177 w 8087833"/>
              <a:gd name="connsiteY18" fmla="*/ 1318437 h 1998921"/>
              <a:gd name="connsiteX19" fmla="*/ 3203944 w 8087833"/>
              <a:gd name="connsiteY19" fmla="*/ 1353879 h 1998921"/>
              <a:gd name="connsiteX20" fmla="*/ 3324447 w 8087833"/>
              <a:gd name="connsiteY20" fmla="*/ 1353879 h 1998921"/>
              <a:gd name="connsiteX21" fmla="*/ 3437861 w 8087833"/>
              <a:gd name="connsiteY21" fmla="*/ 1268818 h 1998921"/>
              <a:gd name="connsiteX22" fmla="*/ 3586716 w 8087833"/>
              <a:gd name="connsiteY22" fmla="*/ 1297172 h 1998921"/>
              <a:gd name="connsiteX23" fmla="*/ 3685954 w 8087833"/>
              <a:gd name="connsiteY23" fmla="*/ 1318437 h 1998921"/>
              <a:gd name="connsiteX24" fmla="*/ 3806456 w 8087833"/>
              <a:gd name="connsiteY24" fmla="*/ 1297172 h 1998921"/>
              <a:gd name="connsiteX25" fmla="*/ 3962400 w 8087833"/>
              <a:gd name="connsiteY25" fmla="*/ 1155405 h 1998921"/>
              <a:gd name="connsiteX26" fmla="*/ 4097079 w 8087833"/>
              <a:gd name="connsiteY26" fmla="*/ 964018 h 1998921"/>
              <a:gd name="connsiteX27" fmla="*/ 4253023 w 8087833"/>
              <a:gd name="connsiteY27" fmla="*/ 900223 h 1998921"/>
              <a:gd name="connsiteX28" fmla="*/ 4451498 w 8087833"/>
              <a:gd name="connsiteY28" fmla="*/ 978195 h 1998921"/>
              <a:gd name="connsiteX29" fmla="*/ 4572000 w 8087833"/>
              <a:gd name="connsiteY29" fmla="*/ 1049079 h 1998921"/>
              <a:gd name="connsiteX30" fmla="*/ 4664149 w 8087833"/>
              <a:gd name="connsiteY30" fmla="*/ 1134139 h 1998921"/>
              <a:gd name="connsiteX31" fmla="*/ 4756298 w 8087833"/>
              <a:gd name="connsiteY31" fmla="*/ 1176670 h 1998921"/>
              <a:gd name="connsiteX32" fmla="*/ 4890977 w 8087833"/>
              <a:gd name="connsiteY32" fmla="*/ 1176670 h 1998921"/>
              <a:gd name="connsiteX33" fmla="*/ 5046921 w 8087833"/>
              <a:gd name="connsiteY33" fmla="*/ 1098698 h 1998921"/>
              <a:gd name="connsiteX34" fmla="*/ 5188688 w 8087833"/>
              <a:gd name="connsiteY34" fmla="*/ 1091609 h 1998921"/>
              <a:gd name="connsiteX35" fmla="*/ 5302103 w 8087833"/>
              <a:gd name="connsiteY35" fmla="*/ 1127051 h 1998921"/>
              <a:gd name="connsiteX36" fmla="*/ 5422605 w 8087833"/>
              <a:gd name="connsiteY36" fmla="*/ 999460 h 1998921"/>
              <a:gd name="connsiteX37" fmla="*/ 5578549 w 8087833"/>
              <a:gd name="connsiteY37" fmla="*/ 893135 h 1998921"/>
              <a:gd name="connsiteX38" fmla="*/ 5670698 w 8087833"/>
              <a:gd name="connsiteY38" fmla="*/ 871870 h 1998921"/>
              <a:gd name="connsiteX39" fmla="*/ 5833730 w 8087833"/>
              <a:gd name="connsiteY39" fmla="*/ 843516 h 1998921"/>
              <a:gd name="connsiteX40" fmla="*/ 5968410 w 8087833"/>
              <a:gd name="connsiteY40" fmla="*/ 928577 h 1998921"/>
              <a:gd name="connsiteX41" fmla="*/ 6159796 w 8087833"/>
              <a:gd name="connsiteY41" fmla="*/ 864781 h 1998921"/>
              <a:gd name="connsiteX42" fmla="*/ 6259033 w 8087833"/>
              <a:gd name="connsiteY42" fmla="*/ 850605 h 1998921"/>
              <a:gd name="connsiteX43" fmla="*/ 6386623 w 8087833"/>
              <a:gd name="connsiteY43" fmla="*/ 793898 h 1998921"/>
              <a:gd name="connsiteX44" fmla="*/ 6514214 w 8087833"/>
              <a:gd name="connsiteY44" fmla="*/ 496186 h 1998921"/>
              <a:gd name="connsiteX45" fmla="*/ 6627628 w 8087833"/>
              <a:gd name="connsiteY45" fmla="*/ 496186 h 1998921"/>
              <a:gd name="connsiteX46" fmla="*/ 6755219 w 8087833"/>
              <a:gd name="connsiteY46" fmla="*/ 567070 h 1998921"/>
              <a:gd name="connsiteX47" fmla="*/ 6819014 w 8087833"/>
              <a:gd name="connsiteY47" fmla="*/ 567070 h 1998921"/>
              <a:gd name="connsiteX48" fmla="*/ 6896986 w 8087833"/>
              <a:gd name="connsiteY48" fmla="*/ 538716 h 1998921"/>
              <a:gd name="connsiteX49" fmla="*/ 7060019 w 8087833"/>
              <a:gd name="connsiteY49" fmla="*/ 609600 h 1998921"/>
              <a:gd name="connsiteX50" fmla="*/ 7187610 w 8087833"/>
              <a:gd name="connsiteY50" fmla="*/ 666307 h 1998921"/>
              <a:gd name="connsiteX51" fmla="*/ 7272670 w 8087833"/>
              <a:gd name="connsiteY51" fmla="*/ 567070 h 1998921"/>
              <a:gd name="connsiteX52" fmla="*/ 7435703 w 8087833"/>
              <a:gd name="connsiteY52" fmla="*/ 467832 h 1998921"/>
              <a:gd name="connsiteX53" fmla="*/ 7549116 w 8087833"/>
              <a:gd name="connsiteY53" fmla="*/ 517451 h 1998921"/>
              <a:gd name="connsiteX54" fmla="*/ 7747591 w 8087833"/>
              <a:gd name="connsiteY54" fmla="*/ 510363 h 1998921"/>
              <a:gd name="connsiteX55" fmla="*/ 7839740 w 8087833"/>
              <a:gd name="connsiteY55" fmla="*/ 482009 h 1998921"/>
              <a:gd name="connsiteX56" fmla="*/ 7974419 w 8087833"/>
              <a:gd name="connsiteY56" fmla="*/ 0 h 1998921"/>
              <a:gd name="connsiteX57" fmla="*/ 8087833 w 8087833"/>
              <a:gd name="connsiteY57" fmla="*/ 205563 h 19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087833" h="1998921">
                <a:moveTo>
                  <a:pt x="0" y="1998921"/>
                </a:moveTo>
                <a:lnTo>
                  <a:pt x="106326" y="1935125"/>
                </a:lnTo>
                <a:lnTo>
                  <a:pt x="276447" y="1949302"/>
                </a:lnTo>
                <a:lnTo>
                  <a:pt x="396949" y="1899684"/>
                </a:lnTo>
                <a:lnTo>
                  <a:pt x="538716" y="1913860"/>
                </a:lnTo>
                <a:lnTo>
                  <a:pt x="730103" y="1885507"/>
                </a:lnTo>
                <a:lnTo>
                  <a:pt x="800986" y="1885507"/>
                </a:lnTo>
                <a:lnTo>
                  <a:pt x="1162493" y="1701209"/>
                </a:lnTo>
                <a:lnTo>
                  <a:pt x="1332614" y="1609060"/>
                </a:lnTo>
                <a:lnTo>
                  <a:pt x="1460205" y="1538177"/>
                </a:lnTo>
                <a:lnTo>
                  <a:pt x="1736651" y="1672856"/>
                </a:lnTo>
                <a:lnTo>
                  <a:pt x="1857154" y="1694121"/>
                </a:lnTo>
                <a:lnTo>
                  <a:pt x="1970568" y="1651591"/>
                </a:lnTo>
                <a:lnTo>
                  <a:pt x="2367516" y="1651591"/>
                </a:lnTo>
                <a:lnTo>
                  <a:pt x="2502196" y="1694121"/>
                </a:lnTo>
                <a:lnTo>
                  <a:pt x="2658140" y="1616149"/>
                </a:lnTo>
                <a:lnTo>
                  <a:pt x="2799907" y="1559442"/>
                </a:lnTo>
                <a:lnTo>
                  <a:pt x="2913321" y="1382232"/>
                </a:lnTo>
                <a:lnTo>
                  <a:pt x="3062177" y="1318437"/>
                </a:lnTo>
                <a:lnTo>
                  <a:pt x="3203944" y="1353879"/>
                </a:lnTo>
                <a:lnTo>
                  <a:pt x="3324447" y="1353879"/>
                </a:lnTo>
                <a:lnTo>
                  <a:pt x="3437861" y="1268818"/>
                </a:lnTo>
                <a:lnTo>
                  <a:pt x="3586716" y="1297172"/>
                </a:lnTo>
                <a:lnTo>
                  <a:pt x="3685954" y="1318437"/>
                </a:lnTo>
                <a:lnTo>
                  <a:pt x="3806456" y="1297172"/>
                </a:lnTo>
                <a:lnTo>
                  <a:pt x="3962400" y="1155405"/>
                </a:lnTo>
                <a:lnTo>
                  <a:pt x="4097079" y="964018"/>
                </a:lnTo>
                <a:lnTo>
                  <a:pt x="4253023" y="900223"/>
                </a:lnTo>
                <a:lnTo>
                  <a:pt x="4451498" y="978195"/>
                </a:lnTo>
                <a:lnTo>
                  <a:pt x="4572000" y="1049079"/>
                </a:lnTo>
                <a:lnTo>
                  <a:pt x="4664149" y="1134139"/>
                </a:lnTo>
                <a:lnTo>
                  <a:pt x="4756298" y="1176670"/>
                </a:lnTo>
                <a:lnTo>
                  <a:pt x="4890977" y="1176670"/>
                </a:lnTo>
                <a:lnTo>
                  <a:pt x="5046921" y="1098698"/>
                </a:lnTo>
                <a:lnTo>
                  <a:pt x="5188688" y="1091609"/>
                </a:lnTo>
                <a:lnTo>
                  <a:pt x="5302103" y="1127051"/>
                </a:lnTo>
                <a:lnTo>
                  <a:pt x="5422605" y="999460"/>
                </a:lnTo>
                <a:lnTo>
                  <a:pt x="5578549" y="893135"/>
                </a:lnTo>
                <a:lnTo>
                  <a:pt x="5670698" y="871870"/>
                </a:lnTo>
                <a:lnTo>
                  <a:pt x="5833730" y="843516"/>
                </a:lnTo>
                <a:lnTo>
                  <a:pt x="5968410" y="928577"/>
                </a:lnTo>
                <a:lnTo>
                  <a:pt x="6159796" y="864781"/>
                </a:lnTo>
                <a:lnTo>
                  <a:pt x="6259033" y="850605"/>
                </a:lnTo>
                <a:lnTo>
                  <a:pt x="6386623" y="793898"/>
                </a:lnTo>
                <a:lnTo>
                  <a:pt x="6514214" y="496186"/>
                </a:lnTo>
                <a:lnTo>
                  <a:pt x="6627628" y="496186"/>
                </a:lnTo>
                <a:lnTo>
                  <a:pt x="6755219" y="567070"/>
                </a:lnTo>
                <a:lnTo>
                  <a:pt x="6819014" y="567070"/>
                </a:lnTo>
                <a:lnTo>
                  <a:pt x="6896986" y="538716"/>
                </a:lnTo>
                <a:lnTo>
                  <a:pt x="7060019" y="609600"/>
                </a:lnTo>
                <a:lnTo>
                  <a:pt x="7187610" y="666307"/>
                </a:lnTo>
                <a:lnTo>
                  <a:pt x="7272670" y="567070"/>
                </a:lnTo>
                <a:lnTo>
                  <a:pt x="7435703" y="467832"/>
                </a:lnTo>
                <a:lnTo>
                  <a:pt x="7549116" y="517451"/>
                </a:lnTo>
                <a:lnTo>
                  <a:pt x="7747591" y="510363"/>
                </a:lnTo>
                <a:lnTo>
                  <a:pt x="7839740" y="482009"/>
                </a:lnTo>
                <a:lnTo>
                  <a:pt x="7974419" y="0"/>
                </a:lnTo>
                <a:lnTo>
                  <a:pt x="8087833" y="205563"/>
                </a:lnTo>
              </a:path>
            </a:pathLst>
          </a:custGeom>
          <a:noFill/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0319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eaLnBrk="1" hangingPunct="1"/>
            <a:r>
              <a:rPr lang="en-US" altLang="en-US" sz="5100"/>
              <a:t>How Canada Controls Costs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&amp; </a:t>
            </a:r>
            <a:r>
              <a:rPr lang="en-US" dirty="0" err="1"/>
              <a:t>Woolhandler</a:t>
            </a:r>
            <a:r>
              <a:rPr lang="en-US" dirty="0"/>
              <a:t>, Arch Intern Med, December,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" y="1533823"/>
            <a:ext cx="10439400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administrative costs (16.7% of health spending vs. 31.0% in USA)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Lump-sum, global budgets for hospitals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Stringent controls on capital spending for new buildings and equipment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Single buyer purchasing reins in drug/device prices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litigation and malpractice costs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Emphasis on primary care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Exclusion of private insurers (private plans overcharge U.S. Medicare by tens of billions annually)</a:t>
            </a:r>
          </a:p>
        </p:txBody>
      </p:sp>
    </p:spTree>
    <p:extLst>
      <p:ext uri="{BB962C8B-B14F-4D97-AF65-F5344CB8AC3E}">
        <p14:creationId xmlns:p14="http://schemas.microsoft.com/office/powerpoint/2010/main" val="236124403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D725-7C9A-2094-0030-A12AFD1D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Overhead,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0042C-DBEF-AB18-ED37-7CCF16A7D64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50876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NCHS and CIHI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1BD601-0B99-9E9D-A6FC-86735B60C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791901"/>
              </p:ext>
            </p:extLst>
          </p:nvPr>
        </p:nvGraphicFramePr>
        <p:xfrm>
          <a:off x="2031999" y="1532238"/>
          <a:ext cx="9113795" cy="448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FACA71-5139-8F0F-BBAF-34673A7B19F3}"/>
              </a:ext>
            </a:extLst>
          </p:cNvPr>
          <p:cNvSpPr txBox="1"/>
          <p:nvPr/>
        </p:nvSpPr>
        <p:spPr>
          <a:xfrm>
            <a:off x="838200" y="2960403"/>
            <a:ext cx="1613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per Capita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D725-7C9A-2094-0030-A12AFD1D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Hospital Billing and Administration,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0042C-DBEF-AB18-ED37-7CCF16A7D64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50876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Himmelstein, Campbell, Woolhandler – Ann Int Med 2020 (updated)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1BD601-0B99-9E9D-A6FC-86735B60C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610846"/>
              </p:ext>
            </p:extLst>
          </p:nvPr>
        </p:nvGraphicFramePr>
        <p:xfrm>
          <a:off x="2031999" y="1532238"/>
          <a:ext cx="9113795" cy="448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FACA71-5139-8F0F-BBAF-34673A7B19F3}"/>
              </a:ext>
            </a:extLst>
          </p:cNvPr>
          <p:cNvSpPr txBox="1"/>
          <p:nvPr/>
        </p:nvSpPr>
        <p:spPr>
          <a:xfrm>
            <a:off x="494271" y="2342726"/>
            <a:ext cx="19205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per Capita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PPP adjusted</a:t>
            </a:r>
          </a:p>
        </p:txBody>
      </p:sp>
    </p:spTree>
    <p:extLst>
      <p:ext uri="{BB962C8B-B14F-4D97-AF65-F5344CB8AC3E}">
        <p14:creationId xmlns:p14="http://schemas.microsoft.com/office/powerpoint/2010/main" val="331832223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5" name="Rectangle 2">
            <a:extLst>
              <a:ext uri="{FF2B5EF4-FFF2-40B4-BE49-F238E27FC236}">
                <a16:creationId xmlns:a16="http://schemas.microsoft.com/office/drawing/2014/main" id="{238E7EFB-69E2-4145-B297-32799BACB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Hospital Financing:</a:t>
            </a:r>
            <a:br>
              <a:rPr lang="en-US" altLang="en-US" dirty="0"/>
            </a:br>
            <a:r>
              <a:rPr lang="en-US" altLang="en-US" dirty="0"/>
              <a:t>Medicare vs. Medicare</a:t>
            </a:r>
            <a:r>
              <a:rPr lang="en-US" altLang="en-US" sz="4000" dirty="0"/>
              <a:t>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F953C4E-6728-E347-A1AF-E4A4A2AD561F}"/>
              </a:ext>
            </a:extLst>
          </p:cNvPr>
          <p:cNvSpPr/>
          <p:nvPr/>
        </p:nvSpPr>
        <p:spPr>
          <a:xfrm>
            <a:off x="838251" y="1690688"/>
            <a:ext cx="4913783" cy="748800"/>
          </a:xfrm>
          <a:custGeom>
            <a:avLst/>
            <a:gdLst>
              <a:gd name="connsiteX0" fmla="*/ 0 w 4913783"/>
              <a:gd name="connsiteY0" fmla="*/ 0 h 748800"/>
              <a:gd name="connsiteX1" fmla="*/ 4913783 w 4913783"/>
              <a:gd name="connsiteY1" fmla="*/ 0 h 748800"/>
              <a:gd name="connsiteX2" fmla="*/ 4913783 w 4913783"/>
              <a:gd name="connsiteY2" fmla="*/ 748800 h 748800"/>
              <a:gd name="connsiteX3" fmla="*/ 0 w 4913783"/>
              <a:gd name="connsiteY3" fmla="*/ 748800 h 748800"/>
              <a:gd name="connsiteX4" fmla="*/ 0 w 4913783"/>
              <a:gd name="connsiteY4" fmla="*/ 0 h 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748800">
                <a:moveTo>
                  <a:pt x="0" y="0"/>
                </a:moveTo>
                <a:lnTo>
                  <a:pt x="4913783" y="0"/>
                </a:lnTo>
                <a:lnTo>
                  <a:pt x="4913783" y="748800"/>
                </a:lnTo>
                <a:lnTo>
                  <a:pt x="0" y="7488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American Medicare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4DC7493-F59E-5E44-9385-1471981C898E}"/>
              </a:ext>
            </a:extLst>
          </p:cNvPr>
          <p:cNvSpPr/>
          <p:nvPr/>
        </p:nvSpPr>
        <p:spPr>
          <a:xfrm>
            <a:off x="838251" y="2439487"/>
            <a:ext cx="4913783" cy="3308170"/>
          </a:xfrm>
          <a:custGeom>
            <a:avLst/>
            <a:gdLst>
              <a:gd name="connsiteX0" fmla="*/ 0 w 4913783"/>
              <a:gd name="connsiteY0" fmla="*/ 0 h 2854800"/>
              <a:gd name="connsiteX1" fmla="*/ 4913783 w 4913783"/>
              <a:gd name="connsiteY1" fmla="*/ 0 h 2854800"/>
              <a:gd name="connsiteX2" fmla="*/ 4913783 w 4913783"/>
              <a:gd name="connsiteY2" fmla="*/ 2854800 h 2854800"/>
              <a:gd name="connsiteX3" fmla="*/ 0 w 4913783"/>
              <a:gd name="connsiteY3" fmla="*/ 2854800 h 2854800"/>
              <a:gd name="connsiteX4" fmla="*/ 0 w 4913783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2854800">
                <a:moveTo>
                  <a:pt x="0" y="0"/>
                </a:moveTo>
                <a:lnTo>
                  <a:pt x="4913783" y="0"/>
                </a:lnTo>
                <a:lnTo>
                  <a:pt x="4913783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/>
              <a:t>Per-patient payments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Capital and operating payments intermixed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/>
              <a:t>New investments funded from surplus/profit	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/>
              <a:t>For-profits thrive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C1C82C-4D29-FA42-9B1D-23085B102545}"/>
              </a:ext>
            </a:extLst>
          </p:cNvPr>
          <p:cNvSpPr/>
          <p:nvPr/>
        </p:nvSpPr>
        <p:spPr>
          <a:xfrm>
            <a:off x="6439964" y="1690688"/>
            <a:ext cx="4913783" cy="748800"/>
          </a:xfrm>
          <a:custGeom>
            <a:avLst/>
            <a:gdLst>
              <a:gd name="connsiteX0" fmla="*/ 0 w 4913783"/>
              <a:gd name="connsiteY0" fmla="*/ 0 h 748800"/>
              <a:gd name="connsiteX1" fmla="*/ 4913783 w 4913783"/>
              <a:gd name="connsiteY1" fmla="*/ 0 h 748800"/>
              <a:gd name="connsiteX2" fmla="*/ 4913783 w 4913783"/>
              <a:gd name="connsiteY2" fmla="*/ 748800 h 748800"/>
              <a:gd name="connsiteX3" fmla="*/ 0 w 4913783"/>
              <a:gd name="connsiteY3" fmla="*/ 748800 h 748800"/>
              <a:gd name="connsiteX4" fmla="*/ 0 w 4913783"/>
              <a:gd name="connsiteY4" fmla="*/ 0 h 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748800">
                <a:moveTo>
                  <a:pt x="0" y="0"/>
                </a:moveTo>
                <a:lnTo>
                  <a:pt x="4913783" y="0"/>
                </a:lnTo>
                <a:lnTo>
                  <a:pt x="4913783" y="748800"/>
                </a:lnTo>
                <a:lnTo>
                  <a:pt x="0" y="7488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Canadian Medicare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D28169B-6769-0A4C-931C-49F767FAF02D}"/>
              </a:ext>
            </a:extLst>
          </p:cNvPr>
          <p:cNvSpPr/>
          <p:nvPr/>
        </p:nvSpPr>
        <p:spPr>
          <a:xfrm>
            <a:off x="6439964" y="2439487"/>
            <a:ext cx="4913783" cy="3308170"/>
          </a:xfrm>
          <a:custGeom>
            <a:avLst/>
            <a:gdLst>
              <a:gd name="connsiteX0" fmla="*/ 0 w 4913783"/>
              <a:gd name="connsiteY0" fmla="*/ 0 h 2854800"/>
              <a:gd name="connsiteX1" fmla="*/ 4913783 w 4913783"/>
              <a:gd name="connsiteY1" fmla="*/ 0 h 2854800"/>
              <a:gd name="connsiteX2" fmla="*/ 4913783 w 4913783"/>
              <a:gd name="connsiteY2" fmla="*/ 2854800 h 2854800"/>
              <a:gd name="connsiteX3" fmla="*/ 0 w 4913783"/>
              <a:gd name="connsiteY3" fmla="*/ 2854800 h 2854800"/>
              <a:gd name="connsiteX4" fmla="*/ 0 w 4913783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2854800">
                <a:moveTo>
                  <a:pt x="0" y="0"/>
                </a:moveTo>
                <a:lnTo>
                  <a:pt x="4913783" y="0"/>
                </a:lnTo>
                <a:lnTo>
                  <a:pt x="4913783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Global budgets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Separate payment for capital and operations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New investments funded by government grants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Eliminates opportunity for profitmaking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D3869-DEA0-C745-A6B3-514865CAC8F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8" grpId="0" uiExpand="1" build="p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2" name="Rectangle 4">
            <a:extLst>
              <a:ext uri="{FF2B5EF4-FFF2-40B4-BE49-F238E27FC236}">
                <a16:creationId xmlns:a16="http://schemas.microsoft.com/office/drawing/2014/main" id="{83C78318-104E-4951-86EF-E695DE308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American Association of Professional Coders: “Over 200,000 Members and Growing”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F9B6EF-410B-8F63-9828-B5A81288AC3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50876" cy="84124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https://</a:t>
            </a:r>
            <a:r>
              <a:rPr lang="en-US" sz="1000" dirty="0" err="1"/>
              <a:t>www.aapc.com</a:t>
            </a:r>
            <a:r>
              <a:rPr lang="en-US" sz="1000" dirty="0"/>
              <a:t>/?</a:t>
            </a:r>
            <a:r>
              <a:rPr lang="en-US" sz="1000" dirty="0" err="1"/>
              <a:t>utm_medium</a:t>
            </a:r>
            <a:r>
              <a:rPr lang="en-US" sz="1000" dirty="0"/>
              <a:t>=</a:t>
            </a:r>
            <a:r>
              <a:rPr lang="en-US" sz="1000" dirty="0" err="1"/>
              <a:t>ppc&amp;utm_source</a:t>
            </a:r>
            <a:r>
              <a:rPr lang="en-US" sz="1000" dirty="0"/>
              <a:t>=</a:t>
            </a:r>
            <a:r>
              <a:rPr lang="en-US" sz="1000" dirty="0" err="1"/>
              <a:t>adwords&amp;utm_term</a:t>
            </a:r>
            <a:r>
              <a:rPr lang="en-US" sz="1000" dirty="0"/>
              <a:t>=american%20association%20of%20professional%20coders&amp;utm_campaign=</a:t>
            </a:r>
            <a:r>
              <a:rPr lang="en-US" sz="1000" dirty="0" err="1"/>
              <a:t>Search_Google_Brand_AAPC-Core_Exact&amp;hsa_cam</a:t>
            </a:r>
            <a:r>
              <a:rPr lang="en-US" sz="1000" dirty="0"/>
              <a:t>=6492563249&amp;hsa_tgt=kwd-317454627105&amp;hsa_kw=american%20association%20of%20professional%20coders&amp;hsa_ver=3&amp;hsa_ad=474840609737&amp;hsa_acc=8669576186&amp;hsa_grp=77939806076&amp;hsa_src=</a:t>
            </a:r>
            <a:r>
              <a:rPr lang="en-US" sz="1000" dirty="0" err="1"/>
              <a:t>g&amp;hsa_net</a:t>
            </a:r>
            <a:r>
              <a:rPr lang="en-US" sz="1000" dirty="0"/>
              <a:t>=</a:t>
            </a:r>
            <a:r>
              <a:rPr lang="en-US" sz="1000" dirty="0" err="1"/>
              <a:t>adwords&amp;hsa_mt</a:t>
            </a:r>
            <a:r>
              <a:rPr lang="en-US" sz="1000" dirty="0"/>
              <a:t>=</a:t>
            </a:r>
            <a:r>
              <a:rPr lang="en-US" sz="1000" dirty="0" err="1"/>
              <a:t>e&amp;gclid</a:t>
            </a:r>
            <a:r>
              <a:rPr lang="en-US" sz="1000" dirty="0"/>
              <a:t>=CjwKCAjw6IiiBhAOEiwALNqncSncKTulqHSI4SGuxg0hhw1N-IQta7AY_zYLz6dKCFRBFwoGP7WXBhoCQpwQAvD_BwE  Accessed Apr 21 2003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67EFE8-7EBB-135B-01F9-505CF18923A7}"/>
              </a:ext>
            </a:extLst>
          </p:cNvPr>
          <p:cNvGrpSpPr/>
          <p:nvPr/>
        </p:nvGrpSpPr>
        <p:grpSpPr>
          <a:xfrm>
            <a:off x="926268" y="1556951"/>
            <a:ext cx="10339465" cy="4324865"/>
            <a:chOff x="2327456" y="1569308"/>
            <a:chExt cx="7537088" cy="31526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8186CE-2B8E-FBA4-3E2A-2B8D842DE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541" b="62657"/>
            <a:stretch/>
          </p:blipFill>
          <p:spPr>
            <a:xfrm>
              <a:off x="2327457" y="2279603"/>
              <a:ext cx="7537087" cy="10320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0D79E1-5BB1-6DB0-8B4E-838417D37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8436"/>
            <a:stretch/>
          </p:blipFill>
          <p:spPr>
            <a:xfrm>
              <a:off x="2327456" y="1569308"/>
              <a:ext cx="7537086" cy="7102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AD6E57-80CD-0082-CF1D-D0A0B44E9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037" b="19001"/>
            <a:stretch/>
          </p:blipFill>
          <p:spPr>
            <a:xfrm>
              <a:off x="2327456" y="3311611"/>
              <a:ext cx="7537087" cy="1410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AutoShape 2" descr="Image result for cleveland clinic">
            <a:extLst>
              <a:ext uri="{FF2B5EF4-FFF2-40B4-BE49-F238E27FC236}">
                <a16:creationId xmlns:a16="http://schemas.microsoft.com/office/drawing/2014/main" id="{C78E83B0-0A51-004D-9AF6-3C9C9DF1EA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5924" name="Rectangle 5">
            <a:extLst>
              <a:ext uri="{FF2B5EF4-FFF2-40B4-BE49-F238E27FC236}">
                <a16:creationId xmlns:a16="http://schemas.microsoft.com/office/drawing/2014/main" id="{4A55E0A9-7B2D-824D-8AAF-C4E89134D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40" y="1690688"/>
            <a:ext cx="10358719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“Compounding the complexity, we have many different payers and multiple different products within each payer.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“Specifically we estimate that we have </a:t>
            </a:r>
            <a:r>
              <a:rPr lang="en-US" altLang="en-US" sz="2800" b="1" dirty="0">
                <a:solidFill>
                  <a:srgbClr val="FFFF00"/>
                </a:solidFill>
              </a:rPr>
              <a:t>3,000 contracted rate schedules</a:t>
            </a:r>
            <a:r>
              <a:rPr lang="en-US" altLang="en-US" sz="2800" dirty="0">
                <a:solidFill>
                  <a:schemeClr val="bg1"/>
                </a:solidFill>
              </a:rPr>
              <a:t> across the Cleveland Clinic…system.  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“Further, our chargemaster reflects over </a:t>
            </a:r>
            <a:r>
              <a:rPr lang="en-US" altLang="en-US" sz="2800" b="1" dirty="0">
                <a:solidFill>
                  <a:srgbClr val="FFFF00"/>
                </a:solidFill>
              </a:rPr>
              <a:t>70,000 lines</a:t>
            </a:r>
            <a:r>
              <a:rPr lang="en-US" altLang="en-US" sz="2800" dirty="0">
                <a:solidFill>
                  <a:schemeClr val="bg1"/>
                </a:solidFill>
              </a:rPr>
              <a:t>…. 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“Thus, the number of data points needed to be posted would </a:t>
            </a:r>
            <a:r>
              <a:rPr lang="en-US" altLang="en-US" sz="2800" b="1" dirty="0">
                <a:solidFill>
                  <a:srgbClr val="FFFF00"/>
                </a:solidFill>
              </a:rPr>
              <a:t>exceed 210 million</a:t>
            </a:r>
            <a:r>
              <a:rPr lang="en-US" altLang="en-US" sz="2800" dirty="0">
                <a:solidFill>
                  <a:schemeClr val="bg1"/>
                </a:solidFill>
              </a:rPr>
              <a:t>….” </a:t>
            </a:r>
          </a:p>
        </p:txBody>
      </p:sp>
      <p:sp>
        <p:nvSpPr>
          <p:cNvPr id="465925" name="Rectangle 6">
            <a:extLst>
              <a:ext uri="{FF2B5EF4-FFF2-40B4-BE49-F238E27FC236}">
                <a16:creationId xmlns:a16="http://schemas.microsoft.com/office/drawing/2014/main" id="{F9C6D58F-3B71-DA44-96E7-2A5F1CE7A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Cleveland Clinic: </a:t>
            </a:r>
            <a:r>
              <a:rPr lang="en-US" altLang="en-US" i="1" dirty="0">
                <a:solidFill>
                  <a:srgbClr val="FFFF00"/>
                </a:solidFill>
              </a:rPr>
              <a:t>210 Million Prices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520B5-7A06-0D4A-85D7-9F953A8263F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altLang="en-US" dirty="0"/>
              <a:t>Cleveland Clinic comment to CMS quoted in Modern Healthcare 9/30/2019</a:t>
            </a:r>
          </a:p>
        </p:txBody>
      </p:sp>
    </p:spTree>
    <p:extLst>
      <p:ext uri="{BB962C8B-B14F-4D97-AF65-F5344CB8AC3E}">
        <p14:creationId xmlns:p14="http://schemas.microsoft.com/office/powerpoint/2010/main" val="20834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5580527-1CB6-4577-A36E-69D08189F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1" y="1752600"/>
            <a:ext cx="10010774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5400" dirty="0">
                <a:solidFill>
                  <a:srgbClr val="FFFFFF"/>
                </a:solidFill>
              </a:rPr>
              <a:t>Increasing Economic Inequality Harms Health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Google Shape;229;p41">
            <a:extLst>
              <a:ext uri="{FF2B5EF4-FFF2-40B4-BE49-F238E27FC236}">
                <a16:creationId xmlns:a16="http://schemas.microsoft.com/office/drawing/2014/main" id="{302E118A-273D-9242-A783-9EB187053239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/>
        <p:txBody>
          <a:bodyPr vert="horz" lIns="91425" tIns="45700" rIns="91425" bIns="45700" rtlCol="0">
            <a:norm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altLang="en-US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JAMA 2018;319:691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F9A6E-3E52-5142-8FF6-037CB620C912}"/>
              </a:ext>
            </a:extLst>
          </p:cNvPr>
          <p:cNvSpPr/>
          <p:nvPr/>
        </p:nvSpPr>
        <p:spPr>
          <a:xfrm>
            <a:off x="954611" y="1383603"/>
            <a:ext cx="10282778" cy="34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chemeClr val="accent1"/>
              </a:buClr>
              <a:buSzPts val="1800"/>
            </a:pPr>
            <a:r>
              <a:rPr lang="en-US" altLang="en-US" sz="6600" b="1" dirty="0">
                <a:solidFill>
                  <a:schemeClr val="bg1"/>
                </a:solidFill>
                <a:sym typeface="Century Gothic" panose="020B0502020202020204" pitchFamily="34" charset="0"/>
              </a:rPr>
              <a:t>Duke Medical Center: 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ts val="1800"/>
            </a:pPr>
            <a:r>
              <a:rPr lang="en-US" altLang="en-US" sz="6600" dirty="0">
                <a:solidFill>
                  <a:schemeClr val="bg1"/>
                </a:solidFill>
                <a:sym typeface="Century Gothic" panose="020B0502020202020204" pitchFamily="34" charset="0"/>
              </a:rPr>
              <a:t>957 beds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ts val="1800"/>
            </a:pPr>
            <a:r>
              <a:rPr lang="en-US" altLang="en-US" sz="6600" dirty="0">
                <a:solidFill>
                  <a:schemeClr val="bg1"/>
                </a:solidFill>
                <a:sym typeface="Century Gothic" panose="020B0502020202020204" pitchFamily="34" charset="0"/>
              </a:rPr>
              <a:t>1,600 billing clerks</a:t>
            </a:r>
          </a:p>
        </p:txBody>
      </p:sp>
    </p:spTree>
    <p:extLst>
      <p:ext uri="{BB962C8B-B14F-4D97-AF65-F5344CB8AC3E}">
        <p14:creationId xmlns:p14="http://schemas.microsoft.com/office/powerpoint/2010/main" val="190525328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EE92-4B5A-2A48-2607-C1913F0D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186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Physicians’ Billing-Related Expenses,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9D3BE-1C98-66DA-77EE-57A1BC7D42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1449" cy="841248"/>
          </a:xfrm>
        </p:spPr>
        <p:txBody>
          <a:bodyPr>
            <a:normAutofit fontScale="92500" lnSpcReduction="10000"/>
          </a:bodyPr>
          <a:lstStyle/>
          <a:p>
            <a:r>
              <a:rPr lang="en-US" sz="1100" dirty="0"/>
              <a:t>Source: Woolhandler/Campbell/Himmelstein Ann Int Med 2020 (updated)</a:t>
            </a:r>
          </a:p>
          <a:p>
            <a:r>
              <a:rPr lang="en-US" sz="1100" dirty="0"/>
              <a:t>Note: Excludes dentists and other non-physician office-based practitioners; excludes non-billing-related costs for document compliance, etc.</a:t>
            </a:r>
          </a:p>
          <a:p>
            <a:r>
              <a:rPr lang="en-US" sz="11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1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1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985F0-0392-86E9-4519-82F51255322A}"/>
              </a:ext>
            </a:extLst>
          </p:cNvPr>
          <p:cNvSpPr txBox="1"/>
          <p:nvPr/>
        </p:nvSpPr>
        <p:spPr>
          <a:xfrm>
            <a:off x="222422" y="2236573"/>
            <a:ext cx="20449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 per capita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PPP adjusted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CFCCB7E-39C1-D7EB-5C58-06D5681F9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20935"/>
              </p:ext>
            </p:extLst>
          </p:nvPr>
        </p:nvGraphicFramePr>
        <p:xfrm>
          <a:off x="2557848" y="1516905"/>
          <a:ext cx="8501449" cy="449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Google Shape;229;p41">
            <a:extLst>
              <a:ext uri="{FF2B5EF4-FFF2-40B4-BE49-F238E27FC236}">
                <a16:creationId xmlns:a16="http://schemas.microsoft.com/office/drawing/2014/main" id="{302E118A-273D-9242-A783-9EB187053239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/>
        <p:txBody>
          <a:bodyPr vert="horz" lIns="91425" tIns="45700" rIns="91425" bIns="45700" rtlCol="0">
            <a:norm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altLang="en-US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JAMA 2018;319:691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F9A6E-3E52-5142-8FF6-037CB620C912}"/>
              </a:ext>
            </a:extLst>
          </p:cNvPr>
          <p:cNvSpPr/>
          <p:nvPr/>
        </p:nvSpPr>
        <p:spPr>
          <a:xfrm>
            <a:off x="455141" y="1358890"/>
            <a:ext cx="112817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1800"/>
            </a:pPr>
            <a:r>
              <a:rPr lang="en-US" altLang="en-US" sz="6600" b="1" dirty="0">
                <a:solidFill>
                  <a:schemeClr val="bg1"/>
                </a:solidFill>
                <a:sym typeface="Century Gothic" panose="020B0502020202020204" pitchFamily="34" charset="0"/>
              </a:rPr>
              <a:t>Duke Medical Center </a:t>
            </a:r>
          </a:p>
          <a:p>
            <a:pPr algn="ctr">
              <a:buClr>
                <a:schemeClr val="accent1"/>
              </a:buClr>
              <a:buSzPts val="1800"/>
            </a:pPr>
            <a:r>
              <a:rPr lang="en-US" altLang="en-US" sz="4800" dirty="0">
                <a:solidFill>
                  <a:schemeClr val="bg1"/>
                </a:solidFill>
                <a:sym typeface="Century Gothic" panose="020B0502020202020204" pitchFamily="34" charset="0"/>
              </a:rPr>
              <a:t>costs to send bills for </a:t>
            </a:r>
          </a:p>
          <a:p>
            <a:pPr algn="ctr">
              <a:buClr>
                <a:schemeClr val="accent1"/>
              </a:buClr>
              <a:buSzPts val="1800"/>
            </a:pPr>
            <a:r>
              <a:rPr lang="en-US" altLang="en-US" sz="4800" dirty="0">
                <a:solidFill>
                  <a:schemeClr val="bg1"/>
                </a:solidFill>
                <a:sym typeface="Century Gothic" panose="020B0502020202020204" pitchFamily="34" charset="0"/>
              </a:rPr>
              <a:t>one primary care physician:</a:t>
            </a:r>
          </a:p>
          <a:p>
            <a:pPr algn="ctr">
              <a:buClr>
                <a:schemeClr val="accent1"/>
              </a:buClr>
              <a:buSzPts val="1800"/>
            </a:pPr>
            <a:r>
              <a:rPr lang="en-US" altLang="en-US" sz="8000" b="1" dirty="0">
                <a:solidFill>
                  <a:srgbClr val="FFFF00"/>
                </a:solidFill>
                <a:sym typeface="Century Gothic" panose="020B0502020202020204" pitchFamily="34" charset="0"/>
              </a:rPr>
              <a:t>$99,000 annually</a:t>
            </a:r>
          </a:p>
        </p:txBody>
      </p:sp>
    </p:spTree>
    <p:extLst>
      <p:ext uri="{BB962C8B-B14F-4D97-AF65-F5344CB8AC3E}">
        <p14:creationId xmlns:p14="http://schemas.microsoft.com/office/powerpoint/2010/main" val="23926621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EE92-4B5A-2A48-2607-C1913F0D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Overall Administrative Costs,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9D3BE-1C98-66DA-77EE-57A1BC7D429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Source: Himmelstein/Campbell/Woolhandler – Ann Int Med 2020 (updated)</a:t>
            </a:r>
          </a:p>
          <a:p>
            <a:r>
              <a:rPr lang="en-US" sz="11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1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1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985F0-0392-86E9-4519-82F51255322A}"/>
              </a:ext>
            </a:extLst>
          </p:cNvPr>
          <p:cNvSpPr txBox="1"/>
          <p:nvPr/>
        </p:nvSpPr>
        <p:spPr>
          <a:xfrm>
            <a:off x="222422" y="2236573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 per capita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CFCCB7E-39C1-D7EB-5C58-06D5681F9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895124"/>
              </p:ext>
            </p:extLst>
          </p:nvPr>
        </p:nvGraphicFramePr>
        <p:xfrm>
          <a:off x="2557848" y="1516905"/>
          <a:ext cx="8501449" cy="449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732692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E4914-58DA-D065-33E6-C31802E4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Canadian Physicians Emigrate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633CF-154B-2064-2C37-3AD4E35DEA7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6162" cy="841248"/>
          </a:xfr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Canadian Institute for Health Information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Note: A negative number indicates that more physicians returned from abroad than moved abroad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80538-8420-4E7B-B900-4D7641684119}"/>
              </a:ext>
            </a:extLst>
          </p:cNvPr>
          <p:cNvSpPr txBox="1"/>
          <p:nvPr/>
        </p:nvSpPr>
        <p:spPr>
          <a:xfrm>
            <a:off x="358346" y="2335427"/>
            <a:ext cx="29161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Net Loss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(# moving abroad minus # returning)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3CEAC9B-4E94-4679-608B-1AA3F6BFFD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904262"/>
              </p:ext>
            </p:extLst>
          </p:nvPr>
        </p:nvGraphicFramePr>
        <p:xfrm>
          <a:off x="3089188" y="1519881"/>
          <a:ext cx="8365526" cy="449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81FAAC2A-6483-6515-6BE3-540A01E582AE}"/>
              </a:ext>
            </a:extLst>
          </p:cNvPr>
          <p:cNvSpPr txBox="1"/>
          <p:nvPr/>
        </p:nvSpPr>
        <p:spPr>
          <a:xfrm>
            <a:off x="10120183" y="5604287"/>
            <a:ext cx="129746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2021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/>
              <a:t>Canadian Physicians’ Incomes </a:t>
            </a:r>
            <a:br>
              <a:rPr lang="en-US" dirty="0"/>
            </a:br>
            <a:r>
              <a:rPr lang="en-US" sz="2400" dirty="0"/>
              <a:t>Average Clinical Payments per Physician, 2019/2020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" y="6016753"/>
            <a:ext cx="8538519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Canadian Institute for Health Information; Figures are in Canadian $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200823"/>
              </p:ext>
            </p:extLst>
          </p:nvPr>
        </p:nvGraphicFramePr>
        <p:xfrm>
          <a:off x="955040" y="1657772"/>
          <a:ext cx="5053523" cy="4107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Specialty</a:t>
                      </a:r>
                    </a:p>
                  </a:txBody>
                  <a:tcPr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Income</a:t>
                      </a: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Family Medicine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$287,326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Internal Med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$414,126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Pediatrics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$316,265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Psychiatry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$280,078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Dermatology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$398,522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58966"/>
              </p:ext>
            </p:extLst>
          </p:nvPr>
        </p:nvGraphicFramePr>
        <p:xfrm>
          <a:off x="6234266" y="1653593"/>
          <a:ext cx="5480214" cy="410712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78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Specialty</a:t>
                      </a:r>
                    </a:p>
                  </a:txBody>
                  <a:tcPr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Income</a:t>
                      </a: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OB-GYN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$394,684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General Surgery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$472,415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Thoracic Surgery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$594,141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Ophthalmology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$804,945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Avg All Canada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b="1" dirty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Book"/>
                        </a:rPr>
                        <a:t>$354,487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493961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Trends in Canadian Physician Incomes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Grant and Hurley, U Calgary School of Public Pol. Research Papers. July 2013, </a:t>
            </a:r>
            <a:r>
              <a:rPr lang="en-US" dirty="0" err="1"/>
              <a:t>Vol</a:t>
            </a:r>
            <a:r>
              <a:rPr lang="en-US" dirty="0"/>
              <a:t> 6, </a:t>
            </a:r>
            <a:r>
              <a:rPr lang="en-US" dirty="0" err="1"/>
              <a:t>Iss</a:t>
            </a:r>
            <a:r>
              <a:rPr lang="en-US" dirty="0"/>
              <a:t> 22.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31158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Mean physician income as multiple of all Canadian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full time employees</a:t>
            </a: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880" y="1463039"/>
            <a:ext cx="7603961" cy="3884372"/>
          </a:xfrm>
          <a:prstGeom prst="rect">
            <a:avLst/>
          </a:prstGeom>
          <a:noFill/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259186127"/>
              </p:ext>
            </p:extLst>
          </p:nvPr>
        </p:nvGraphicFramePr>
        <p:xfrm>
          <a:off x="3048000" y="1351280"/>
          <a:ext cx="8930640" cy="465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06948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Canadian Malpractice Insurance Costs, 2022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" y="6016753"/>
            <a:ext cx="8486775" cy="8412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*Government reimburses physicians for premiums above 1986 level. All figures in Canadian $s.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Canadian Medical Protective Association </a:t>
            </a:r>
            <a:r>
              <a:rPr lang="en-US" sz="1000" dirty="0" err="1"/>
              <a:t>www.cmpa-acpm.ca</a:t>
            </a:r>
            <a:endParaRPr lang="en-US" sz="1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08889"/>
              </p:ext>
            </p:extLst>
          </p:nvPr>
        </p:nvGraphicFramePr>
        <p:xfrm>
          <a:off x="739140" y="1585757"/>
          <a:ext cx="10713720" cy="394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4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4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735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Specialty</a:t>
                      </a:r>
                    </a:p>
                  </a:txBody>
                  <a:tcPr marL="0" marR="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Ontario*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Quebec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cs typeface="Franklin Gothic Medium"/>
                        </a:rPr>
                        <a:t>BC &amp; Alberta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Family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 Med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$3,540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$445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$2,568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Psychiatry</a:t>
                      </a:r>
                    </a:p>
                  </a:txBody>
                  <a:tcPr marL="0" marR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$3540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$445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$2,568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Cardiology</a:t>
                      </a:r>
                    </a:p>
                  </a:txBody>
                  <a:tcPr marL="0" marR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$5,904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$549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$3,552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Anesthesia</a:t>
                      </a:r>
                    </a:p>
                  </a:txBody>
                  <a:tcPr marL="0" marR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$8,472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$667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$5,304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Neurosurgery</a:t>
                      </a:r>
                    </a:p>
                  </a:txBody>
                  <a:tcPr marL="0" marR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$17,304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$903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$27,000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Obstetrics</a:t>
                      </a:r>
                    </a:p>
                  </a:txBody>
                  <a:tcPr marL="0" marR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$50,532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$2,354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$31,416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41468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6E4D9-C07C-F34E-9245-6DE92216A92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r"/>
            <a:r>
              <a:rPr lang="en-US" altLang="en-US" dirty="0">
                <a:latin typeface="Arial" panose="020B0604020202020204" pitchFamily="34" charset="0"/>
              </a:rPr>
              <a:t>Source: Modern Healthcare 4/9/18</a:t>
            </a:r>
          </a:p>
        </p:txBody>
      </p:sp>
      <p:pic>
        <p:nvPicPr>
          <p:cNvPr id="493571" name="Picture 4" descr="Picture1_0001">
            <a:extLst>
              <a:ext uri="{FF2B5EF4-FFF2-40B4-BE49-F238E27FC236}">
                <a16:creationId xmlns:a16="http://schemas.microsoft.com/office/drawing/2014/main" id="{50C3E6E9-33ED-CD4F-AF2C-EC5148760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623" y="358392"/>
            <a:ext cx="4477019" cy="61412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AEF0F-BFC9-E44D-9382-AF19CB38594A}"/>
              </a:ext>
            </a:extLst>
          </p:cNvPr>
          <p:cNvSpPr txBox="1"/>
          <p:nvPr/>
        </p:nvSpPr>
        <p:spPr>
          <a:xfrm>
            <a:off x="3890569" y="851981"/>
            <a:ext cx="7951808" cy="280076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“It’s not a big hassle. I can focus on patient issues, not administrative issues.”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Dr. Trina Larsen Soles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President of Doctors of BC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Represents physicians in British Columbia</a:t>
            </a:r>
          </a:p>
        </p:txBody>
      </p:sp>
    </p:spTree>
    <p:extLst>
      <p:ext uri="{BB962C8B-B14F-4D97-AF65-F5344CB8AC3E}">
        <p14:creationId xmlns:p14="http://schemas.microsoft.com/office/powerpoint/2010/main" val="81923398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A3B62-853D-A34F-A4BE-1E5DA669DF5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Source: Modern Healthcare 4/9/18</a:t>
            </a:r>
          </a:p>
        </p:txBody>
      </p:sp>
      <p:pic>
        <p:nvPicPr>
          <p:cNvPr id="494595" name="Picture 4" descr="Picture2">
            <a:extLst>
              <a:ext uri="{FF2B5EF4-FFF2-40B4-BE49-F238E27FC236}">
                <a16:creationId xmlns:a16="http://schemas.microsoft.com/office/drawing/2014/main" id="{BDCEB250-1E1F-6949-955E-642EFDDC3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4956" y="208343"/>
            <a:ext cx="3900669" cy="55631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28D79-F1E4-5544-9BC3-AE688F725D9E}"/>
              </a:ext>
            </a:extLst>
          </p:cNvPr>
          <p:cNvSpPr txBox="1"/>
          <p:nvPr/>
        </p:nvSpPr>
        <p:spPr>
          <a:xfrm>
            <a:off x="419099" y="1589520"/>
            <a:ext cx="7951808" cy="280076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“It’s an incredible bureaucratic mess to get anything done for patients.”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Dr. John Cullen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President-Elect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American Academy of Family Physicians</a:t>
            </a:r>
          </a:p>
        </p:txBody>
      </p:sp>
    </p:spTree>
    <p:extLst>
      <p:ext uri="{BB962C8B-B14F-4D97-AF65-F5344CB8AC3E}">
        <p14:creationId xmlns:p14="http://schemas.microsoft.com/office/powerpoint/2010/main" val="1890585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0FC477-7922-D24A-9BB5-9EBFC501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Income, Shorter Lives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9FB9B-C7AE-A242-BCBA-3E24DD9C2F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>
            <a:normAutofit/>
          </a:bodyPr>
          <a:lstStyle/>
          <a:p>
            <a:r>
              <a:rPr lang="en-US" sz="1000" dirty="0"/>
              <a:t>GAO – Income and Wealth Disparities Continue Through Old Age. Aug 2019 (data from HRS)</a:t>
            </a:r>
          </a:p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3B114-97A7-4B42-83B6-6DB489FF72A3}"/>
              </a:ext>
            </a:extLst>
          </p:cNvPr>
          <p:cNvSpPr txBox="1"/>
          <p:nvPr/>
        </p:nvSpPr>
        <p:spPr>
          <a:xfrm>
            <a:off x="69574" y="2228671"/>
            <a:ext cx="3349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people aged 51-61 in 1992 still alive in 2014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9860BAB-29EE-4C4D-B823-20099409E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31855"/>
              </p:ext>
            </p:extLst>
          </p:nvPr>
        </p:nvGraphicFramePr>
        <p:xfrm>
          <a:off x="3269972" y="950964"/>
          <a:ext cx="8428383" cy="4813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527A79-433E-E646-A4C0-73B84F630419}"/>
              </a:ext>
            </a:extLst>
          </p:cNvPr>
          <p:cNvSpPr txBox="1"/>
          <p:nvPr/>
        </p:nvSpPr>
        <p:spPr>
          <a:xfrm>
            <a:off x="5547727" y="5383817"/>
            <a:ext cx="342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Mid-Career Income</a:t>
            </a:r>
          </a:p>
        </p:txBody>
      </p:sp>
    </p:spTree>
    <p:extLst>
      <p:ext uri="{BB962C8B-B14F-4D97-AF65-F5344CB8AC3E}">
        <p14:creationId xmlns:p14="http://schemas.microsoft.com/office/powerpoint/2010/main" val="4487300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OK in Canada?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314898"/>
            <a:ext cx="106324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cs typeface="Franklin Gothic Medium"/>
              </a:rPr>
              <a:t>Compared to the USA…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Life expectancy 2 years longer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Infant deaths 25% lower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Universal comprehensive coverage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More physician visits, hospital care; less bureaucracy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Quality of care equivalent to insured Americans’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Free choice of doctor and hospital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Health spending half of USA level</a:t>
            </a:r>
          </a:p>
        </p:txBody>
      </p:sp>
    </p:spTree>
    <p:extLst>
      <p:ext uri="{BB962C8B-B14F-4D97-AF65-F5344CB8AC3E}">
        <p14:creationId xmlns:p14="http://schemas.microsoft.com/office/powerpoint/2010/main" val="2796890356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Matter in Canada?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404685"/>
            <a:ext cx="108437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The wealthy lobby for private funding and tax cuts; they resent subsidizing care for others.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Result: government funding cuts (</a:t>
            </a:r>
            <a:r>
              <a:rPr lang="en-US" sz="2400" i="1" dirty="0">
                <a:solidFill>
                  <a:schemeClr val="bg1"/>
                </a:solidFill>
                <a:cs typeface="Franklin Gothic Book"/>
              </a:rPr>
              <a:t>e.g.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, 30% of hospital beds closed during the 1990s) causing dissatisfaction and waits for care.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USA and Canadian firms seek profit opportunities in health care privatization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Conservative foes of public services own many Canadian newspapers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Misleading waiting list surveys by right wing Fraser Institute</a:t>
            </a:r>
          </a:p>
        </p:txBody>
      </p:sp>
    </p:spTree>
    <p:extLst>
      <p:ext uri="{BB962C8B-B14F-4D97-AF65-F5344CB8AC3E}">
        <p14:creationId xmlns:p14="http://schemas.microsoft.com/office/powerpoint/2010/main" val="2665043210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>
            <a:extLst>
              <a:ext uri="{FF2B5EF4-FFF2-40B4-BE49-F238E27FC236}">
                <a16:creationId xmlns:a16="http://schemas.microsoft.com/office/drawing/2014/main" id="{7B39868D-D445-4CB2-A289-07D6FB0E9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2338466"/>
            <a:ext cx="7772400" cy="36051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Medicare for All </a:t>
            </a:r>
            <a:br>
              <a:rPr lang="en-US" altLang="en-US" sz="5400" dirty="0"/>
            </a:br>
            <a:r>
              <a:rPr lang="en-US" altLang="en-US" sz="5400" dirty="0"/>
              <a:t>Enjoys Wide Support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F59-128B-DC47-9B5C-ACC4E401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Favor Phasing Out Private Plans if They Can Keep Their Doctor/Hospital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E3A07-0C2F-7149-831A-488F75A5CE2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Morning Consult July,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Question asked about choice of doctor </a:t>
            </a:r>
            <a:r>
              <a:rPr lang="en-US" i="1" dirty="0"/>
              <a:t>and</a:t>
            </a:r>
            <a:r>
              <a:rPr lang="en-US" dirty="0"/>
              <a:t> hospital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C641A-7D49-CF49-84E1-4ABC247B882A}"/>
              </a:ext>
            </a:extLst>
          </p:cNvPr>
          <p:cNvSpPr txBox="1"/>
          <p:nvPr/>
        </p:nvSpPr>
        <p:spPr>
          <a:xfrm>
            <a:off x="106326" y="2158409"/>
            <a:ext cx="2753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supporting Medicare for All with…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7CCBB6D-426E-5D41-B717-CA7A5BED8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715856"/>
              </p:ext>
            </p:extLst>
          </p:nvPr>
        </p:nvGraphicFramePr>
        <p:xfrm>
          <a:off x="2713703" y="1552353"/>
          <a:ext cx="8801357" cy="430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70FC1F0-7D15-80E6-2719-65AF554D56CD}"/>
              </a:ext>
            </a:extLst>
          </p:cNvPr>
          <p:cNvSpPr/>
          <p:nvPr/>
        </p:nvSpPr>
        <p:spPr>
          <a:xfrm>
            <a:off x="7767559" y="5429389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F5EFC-3660-5153-32AE-9C198049AE0E}"/>
              </a:ext>
            </a:extLst>
          </p:cNvPr>
          <p:cNvSpPr/>
          <p:nvPr/>
        </p:nvSpPr>
        <p:spPr>
          <a:xfrm>
            <a:off x="4551242" y="5429389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868B9-94C0-5812-CD92-4865D466E87C}"/>
              </a:ext>
            </a:extLst>
          </p:cNvPr>
          <p:cNvSpPr/>
          <p:nvPr/>
        </p:nvSpPr>
        <p:spPr>
          <a:xfrm>
            <a:off x="6170950" y="5429389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4202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DD3D-BA53-F92F-FB8A-A89A91DE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Increasing Support for Single Payer</a:t>
            </a:r>
            <a:br>
              <a:rPr lang="en-US" dirty="0"/>
            </a:br>
            <a:r>
              <a:rPr lang="en-US" sz="2200" dirty="0"/>
              <a:t>“All Americans would get their insurance from a single government plan”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5C679-8803-4171-4769-DAD1A44DA56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59384" cy="841248"/>
          </a:xfrm>
        </p:spPr>
        <p:txBody>
          <a:bodyPr>
            <a:normAutofit/>
          </a:bodyPr>
          <a:lstStyle/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Kaiser Family Foundation Polls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CC52AC-0CAC-39D2-E795-EA904A7A4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518597"/>
              </p:ext>
            </p:extLst>
          </p:nvPr>
        </p:nvGraphicFramePr>
        <p:xfrm>
          <a:off x="522515" y="1514008"/>
          <a:ext cx="10831284" cy="4502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C8E397B-07A0-D849-349F-BE05EBD3C1BB}"/>
              </a:ext>
            </a:extLst>
          </p:cNvPr>
          <p:cNvSpPr/>
          <p:nvPr/>
        </p:nvSpPr>
        <p:spPr>
          <a:xfrm>
            <a:off x="733296" y="3154680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FCC6AB-9EC9-1278-BA48-B09CCB8E350C}"/>
              </a:ext>
            </a:extLst>
          </p:cNvPr>
          <p:cNvSpPr/>
          <p:nvPr/>
        </p:nvSpPr>
        <p:spPr>
          <a:xfrm>
            <a:off x="733296" y="3652503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>
            <a:extLst>
              <a:ext uri="{FF2B5EF4-FFF2-40B4-BE49-F238E27FC236}">
                <a16:creationId xmlns:a16="http://schemas.microsoft.com/office/drawing/2014/main" id="{BB9D9E91-D559-4971-BB66-BC49D5C0F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4255" y="304800"/>
            <a:ext cx="10658007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Consistent Support for Medicare for All</a:t>
            </a:r>
          </a:p>
        </p:txBody>
      </p:sp>
      <p:pic>
        <p:nvPicPr>
          <p:cNvPr id="461827" name="Picture 3">
            <a:extLst>
              <a:ext uri="{FF2B5EF4-FFF2-40B4-BE49-F238E27FC236}">
                <a16:creationId xmlns:a16="http://schemas.microsoft.com/office/drawing/2014/main" id="{C8019B2F-DEA7-48FA-877F-2680FA08FBD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b="20581"/>
          <a:stretch/>
        </p:blipFill>
        <p:spPr>
          <a:xfrm>
            <a:off x="1738859" y="1432011"/>
            <a:ext cx="9713622" cy="3752088"/>
          </a:xfr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C7B515-E4C9-F670-65F9-1FD5E1D21C1E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59384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Kaiser Family Foundation October 2020</a:t>
            </a:r>
          </a:p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58A8A04-E916-0284-6522-2F2221AA7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477761"/>
              </p:ext>
            </p:extLst>
          </p:nvPr>
        </p:nvGraphicFramePr>
        <p:xfrm>
          <a:off x="1289153" y="5257801"/>
          <a:ext cx="10658008" cy="701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2251">
                  <a:extLst>
                    <a:ext uri="{9D8B030D-6E8A-4147-A177-3AD203B41FA5}">
                      <a16:colId xmlns:a16="http://schemas.microsoft.com/office/drawing/2014/main" val="2771112439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1897718276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1692145347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930598204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1762788668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3789252684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941718091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331988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Nov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July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Mar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Nov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July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Mar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Nov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July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136257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C9F09C8-FD42-AB6F-F8BA-2597360EB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453352"/>
              </p:ext>
            </p:extLst>
          </p:nvPr>
        </p:nvGraphicFramePr>
        <p:xfrm>
          <a:off x="819696" y="1049311"/>
          <a:ext cx="906072" cy="4329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6072">
                  <a:extLst>
                    <a:ext uri="{9D8B030D-6E8A-4147-A177-3AD203B41FA5}">
                      <a16:colId xmlns:a16="http://schemas.microsoft.com/office/drawing/2014/main" val="1905832217"/>
                    </a:ext>
                  </a:extLst>
                </a:gridCol>
              </a:tblGrid>
              <a:tr h="10823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60%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129810"/>
                  </a:ext>
                </a:extLst>
              </a:tr>
              <a:tr h="10823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584094"/>
                  </a:ext>
                </a:extLst>
              </a:tr>
              <a:tr h="10823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20%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159157"/>
                  </a:ext>
                </a:extLst>
              </a:tr>
              <a:tr h="10823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567397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121788F-3C70-DE67-9912-8EBC266E9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138504"/>
              </p:ext>
            </p:extLst>
          </p:nvPr>
        </p:nvGraphicFramePr>
        <p:xfrm>
          <a:off x="1738858" y="1963711"/>
          <a:ext cx="9713621" cy="3160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13621">
                  <a:extLst>
                    <a:ext uri="{9D8B030D-6E8A-4147-A177-3AD203B41FA5}">
                      <a16:colId xmlns:a16="http://schemas.microsoft.com/office/drawing/2014/main" val="2654786820"/>
                    </a:ext>
                  </a:extLst>
                </a:gridCol>
              </a:tblGrid>
              <a:tr h="10534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583345"/>
                  </a:ext>
                </a:extLst>
              </a:tr>
              <a:tr h="10534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777221"/>
                  </a:ext>
                </a:extLst>
              </a:tr>
              <a:tr h="10534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352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9BC6D6-1D8D-4F3A-6B03-BE84C3328AA6}"/>
              </a:ext>
            </a:extLst>
          </p:cNvPr>
          <p:cNvSpPr txBox="1"/>
          <p:nvPr/>
        </p:nvSpPr>
        <p:spPr>
          <a:xfrm>
            <a:off x="2264064" y="3586305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31B79-88E9-FE15-C54D-6EC64F3162DC}"/>
              </a:ext>
            </a:extLst>
          </p:cNvPr>
          <p:cNvSpPr txBox="1"/>
          <p:nvPr/>
        </p:nvSpPr>
        <p:spPr>
          <a:xfrm>
            <a:off x="2250973" y="4077950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Oppose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84895F-ED1C-B5CE-765C-D9A2DEAE1254}"/>
              </a:ext>
            </a:extLst>
          </p:cNvPr>
          <p:cNvSpPr/>
          <p:nvPr/>
        </p:nvSpPr>
        <p:spPr>
          <a:xfrm>
            <a:off x="1956947" y="3659032"/>
            <a:ext cx="352087" cy="352087"/>
          </a:xfrm>
          <a:prstGeom prst="ellipse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D79A21-49FA-CCCF-B711-7E9081C44574}"/>
              </a:ext>
            </a:extLst>
          </p:cNvPr>
          <p:cNvSpPr/>
          <p:nvPr/>
        </p:nvSpPr>
        <p:spPr>
          <a:xfrm>
            <a:off x="1956947" y="4132738"/>
            <a:ext cx="352087" cy="352087"/>
          </a:xfrm>
          <a:prstGeom prst="ellipse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6456D1-3251-CF8E-906C-479E934C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Poll: 60% Want Medicare for 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8A002-D06B-C8E6-ACA3-EE66514C2D6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Commonwealth Fund/Harvard Public Health School Survey January 2021</a:t>
            </a:r>
          </a:p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0F8F77-5F94-D532-E574-C7159939590D}"/>
              </a:ext>
            </a:extLst>
          </p:cNvPr>
          <p:cNvSpPr/>
          <p:nvPr/>
        </p:nvSpPr>
        <p:spPr>
          <a:xfrm>
            <a:off x="5946098" y="2048725"/>
            <a:ext cx="5791201" cy="309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/>
              <a:t>“Do you support/oppose changing our health care system so that all Americans would get health insurance from Medicare… </a:t>
            </a:r>
          </a:p>
          <a:p>
            <a:pPr algn="ctr">
              <a:spcAft>
                <a:spcPts val="1200"/>
              </a:spcAft>
            </a:pPr>
            <a:r>
              <a:rPr lang="en-US" sz="2800" dirty="0"/>
              <a:t>paid for by taxpayers… </a:t>
            </a:r>
          </a:p>
          <a:p>
            <a:pPr algn="ctr">
              <a:spcAft>
                <a:spcPts val="1200"/>
              </a:spcAft>
            </a:pPr>
            <a:r>
              <a:rPr lang="en-US" sz="2800" dirty="0"/>
              <a:t>often called Medicare for All?”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E897BAD-7C4F-4F29-7BD3-556E834D75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983667"/>
              </p:ext>
            </p:extLst>
          </p:nvPr>
        </p:nvGraphicFramePr>
        <p:xfrm>
          <a:off x="-336446" y="886580"/>
          <a:ext cx="772659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361546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Doctors Favor Single Payer</a:t>
            </a:r>
            <a:br>
              <a:rPr lang="en-US" dirty="0"/>
            </a:br>
            <a:r>
              <a:rPr lang="en-US" sz="2800" dirty="0"/>
              <a:t>Support Has Sharply Increased</a:t>
            </a:r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Merritt Hawkins surveys of physicians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8232" y="1660948"/>
            <a:ext cx="5486400" cy="4334187"/>
            <a:chOff x="1270431" y="1660948"/>
            <a:chExt cx="5486400" cy="4334187"/>
          </a:xfrm>
        </p:grpSpPr>
        <p:sp>
          <p:nvSpPr>
            <p:cNvPr id="12" name="Rectangle 11"/>
            <p:cNvSpPr/>
            <p:nvPr/>
          </p:nvSpPr>
          <p:spPr>
            <a:xfrm>
              <a:off x="1270431" y="1660948"/>
              <a:ext cx="5486400" cy="431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/>
                <a:t>2008</a:t>
              </a:r>
            </a:p>
          </p:txBody>
        </p:sp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1148242349"/>
                </p:ext>
              </p:extLst>
            </p:nvPr>
          </p:nvGraphicFramePr>
          <p:xfrm>
            <a:off x="1598785" y="2204618"/>
            <a:ext cx="4829692" cy="37905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5997368" y="1660948"/>
            <a:ext cx="5486400" cy="4325780"/>
            <a:chOff x="6559567" y="1660948"/>
            <a:chExt cx="5486400" cy="4325780"/>
          </a:xfrm>
        </p:grpSpPr>
        <p:sp>
          <p:nvSpPr>
            <p:cNvPr id="13" name="Rectangle 12"/>
            <p:cNvSpPr/>
            <p:nvPr/>
          </p:nvSpPr>
          <p:spPr>
            <a:xfrm>
              <a:off x="6559567" y="1660948"/>
              <a:ext cx="5486400" cy="431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/>
                <a:t>2017</a:t>
              </a:r>
            </a:p>
          </p:txBody>
        </p:sp>
        <p:graphicFrame>
          <p:nvGraphicFramePr>
            <p:cNvPr id="11" name="Chart 10"/>
            <p:cNvGraphicFramePr/>
            <p:nvPr>
              <p:extLst>
                <p:ext uri="{D42A27DB-BD31-4B8C-83A1-F6EECF244321}">
                  <p14:modId xmlns:p14="http://schemas.microsoft.com/office/powerpoint/2010/main" val="2967494752"/>
                </p:ext>
              </p:extLst>
            </p:nvPr>
          </p:nvGraphicFramePr>
          <p:xfrm>
            <a:off x="6887921" y="2196211"/>
            <a:ext cx="4829692" cy="37905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67588396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2950BFDE-C911-4B17-8891-CF1C4935C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43000"/>
            <a:ext cx="9144000" cy="34589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A National Health Program for the U.S.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Health Insurance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6016753"/>
            <a:ext cx="8527055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Proposal of the Physicians Working Group for Single Payer NHI. JAMA 2003;290:798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199" y="1475995"/>
            <a:ext cx="1125906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Universal – covers everyone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Comprehensive – all needed care, no co-pays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Single, public payer – simplified reimbursement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No investor-owned HMOs, hospitals, etc.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Improved health planning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Public accountability for quality and cost, but minimal bureaucracy</a:t>
            </a:r>
          </a:p>
        </p:txBody>
      </p:sp>
    </p:spTree>
    <p:extLst>
      <p:ext uri="{BB962C8B-B14F-4D97-AF65-F5344CB8AC3E}">
        <p14:creationId xmlns:p14="http://schemas.microsoft.com/office/powerpoint/2010/main" val="3881055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0133CF7-738E-E702-7266-C2D1FE0F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4407" cy="1325563"/>
          </a:xfrm>
        </p:spPr>
        <p:txBody>
          <a:bodyPr>
            <a:normAutofit/>
          </a:bodyPr>
          <a:lstStyle/>
          <a:p>
            <a:r>
              <a:rPr lang="en-US" sz="2800" dirty="0"/>
              <a:t>Life expectancy shortened by COVID-19</a:t>
            </a:r>
            <a:br>
              <a:rPr lang="en-US" sz="2800" dirty="0"/>
            </a:br>
            <a:r>
              <a:rPr lang="en-US" dirty="0"/>
              <a:t>Deeper and Longer in USA Than Europe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259324-4349-99A6-060B-D45769CA6AB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496300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Scholey</a:t>
            </a:r>
            <a:r>
              <a:rPr lang="en-US" sz="1000" dirty="0"/>
              <a:t> et al. “Bounce back amid continued losses: Life expectancy changes since 2019”</a:t>
            </a:r>
          </a:p>
          <a:p>
            <a:r>
              <a:rPr lang="en-US" sz="1000" dirty="0"/>
              <a:t>Modified version of slides prepared by Drs. Steffie Woolhandler and David Himmelstein. Originals available at https://</a:t>
            </a:r>
            <a:r>
              <a:rPr lang="en-US" sz="1000" dirty="0" err="1"/>
              <a:t>www.citizen.org</a:t>
            </a:r>
            <a:r>
              <a:rPr lang="en-US" sz="1000" dirty="0"/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8516175-7A4F-B02B-AECC-3202BEEEE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288247"/>
              </p:ext>
            </p:extLst>
          </p:nvPr>
        </p:nvGraphicFramePr>
        <p:xfrm>
          <a:off x="515007" y="1555531"/>
          <a:ext cx="10838793" cy="4461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22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El" animBg="0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Widening Gap in Life Expectancy Between High and Low Earners</a:t>
            </a: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Source: </a:t>
            </a:r>
            <a:r>
              <a:rPr lang="en-US" dirty="0">
                <a:latin typeface="+mn-lt"/>
                <a:cs typeface="Franklin Gothic Book"/>
              </a:rPr>
              <a:t>Waldron. ORES, Social Security Admin, #108, 2007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485140" y="1690687"/>
          <a:ext cx="1122172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5140" y="2193342"/>
            <a:ext cx="2407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Remaining Life Expectancy for Men Turning 60</a:t>
            </a:r>
          </a:p>
        </p:txBody>
      </p:sp>
    </p:spTree>
    <p:extLst>
      <p:ext uri="{BB962C8B-B14F-4D97-AF65-F5344CB8AC3E}">
        <p14:creationId xmlns:p14="http://schemas.microsoft.com/office/powerpoint/2010/main" val="3146411791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17865" y="1481924"/>
            <a:ext cx="4935935" cy="435254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Recipients of Money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9799" y="194278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Hospital Operating Costs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19799" y="258481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Hospital Capital Costs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9799" y="322684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HMOs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19799" y="386887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Fee-for-Service Physicians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19799" y="451090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Home Care Agencies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19799" y="515293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Long-Term Care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4571" y="1481924"/>
            <a:ext cx="4935935" cy="435254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Revenue Sources</a:t>
            </a:r>
          </a:p>
        </p:txBody>
      </p:sp>
      <p:sp>
        <p:nvSpPr>
          <p:cNvPr id="24" name="Isosceles Triangle 23"/>
          <p:cNvSpPr/>
          <p:nvPr/>
        </p:nvSpPr>
        <p:spPr>
          <a:xfrm rot="5400000">
            <a:off x="6479456" y="2077525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6479456" y="5290117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 rot="5400000">
            <a:off x="6479456" y="4647597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6479456" y="4005079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rot="5400000">
            <a:off x="6479456" y="3362561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 rot="5400000">
            <a:off x="6479456" y="2720043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58024" y="1739936"/>
            <a:ext cx="1499617" cy="41330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NHP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Fund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56302" y="1942783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Medicare and Medicaid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56302" y="2744560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State / Local Governments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56302" y="3546337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Employers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856302" y="4348114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Private Insurance Revenues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56302" y="5149890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New Taxes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for the NHP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NEJM 1989;320:102</a:t>
            </a:r>
          </a:p>
        </p:txBody>
      </p:sp>
    </p:spTree>
    <p:extLst>
      <p:ext uri="{BB962C8B-B14F-4D97-AF65-F5344CB8AC3E}">
        <p14:creationId xmlns:p14="http://schemas.microsoft.com/office/powerpoint/2010/main" val="25702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28" grpId="0" animBg="1"/>
      <p:bldP spid="27" grpId="0" animBg="1"/>
      <p:bldP spid="26" grpId="0" animBg="1"/>
      <p:bldP spid="25" grpId="0" animBg="1"/>
      <p:bldP spid="15" grpId="0" animBg="1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 Payment Under an NHP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NEJM 1989;320:102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84070170"/>
              </p:ext>
            </p:extLst>
          </p:nvPr>
        </p:nvGraphicFramePr>
        <p:xfrm>
          <a:off x="672414" y="1450881"/>
          <a:ext cx="10847173" cy="428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36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4">
            <a:extLst>
              <a:ext uri="{FF2B5EF4-FFF2-40B4-BE49-F238E27FC236}">
                <a16:creationId xmlns:a16="http://schemas.microsoft.com/office/drawing/2014/main" id="{2C152AAA-88A7-904C-AF55-4BB4DB309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Global Operating Budgets: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Key to Single Payer Savings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72B57-47BD-5E4B-B433-9CD9B425149C}"/>
              </a:ext>
            </a:extLst>
          </p:cNvPr>
          <p:cNvSpPr txBox="1"/>
          <p:nvPr/>
        </p:nvSpPr>
        <p:spPr>
          <a:xfrm>
            <a:off x="838199" y="2033739"/>
            <a:ext cx="10515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Cuts hospital administrative costs</a:t>
            </a:r>
          </a:p>
          <a:p>
            <a:pPr marL="290513" indent="-2905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Eliminates disparities in profitability of  patients</a:t>
            </a:r>
          </a:p>
          <a:p>
            <a:pPr marL="290513" indent="-2905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Banning hospitals from keeping surplus minimizes entrepreneurial incentives</a:t>
            </a:r>
          </a:p>
          <a:p>
            <a:pPr marL="290513" indent="-2905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Funding capital through explicit grants minimizes unneeded duplication of expensive services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4">
            <a:extLst>
              <a:ext uri="{FF2B5EF4-FFF2-40B4-BE49-F238E27FC236}">
                <a16:creationId xmlns:a16="http://schemas.microsoft.com/office/drawing/2014/main" id="{976149DC-4CC5-4A1C-8191-4D18369C2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cs typeface="Times New Roman" panose="02020603050405020304" pitchFamily="18" charset="0"/>
              </a:rPr>
              <a:t>Prescription Drugs and Single Payer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C02BB-7E56-07E8-4AF6-22990DE22EC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000" dirty="0"/>
              <a:t>Source: Gaffney, </a:t>
            </a:r>
            <a:r>
              <a:rPr lang="en-US" altLang="en-US" sz="1000" dirty="0" err="1"/>
              <a:t>Lexchin</a:t>
            </a:r>
            <a:r>
              <a:rPr lang="en-US" altLang="en-US" sz="1000" dirty="0"/>
              <a:t>, Angell, </a:t>
            </a:r>
            <a:r>
              <a:rPr lang="en-US" altLang="en-US" sz="1000" dirty="0" err="1"/>
              <a:t>Carome</a:t>
            </a:r>
            <a:r>
              <a:rPr lang="en-US" altLang="en-US" sz="1000" dirty="0"/>
              <a:t> et al. BMJ 2018;361:K1039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0A0CF1-2750-746F-AB54-DB69ACF35734}"/>
              </a:ext>
            </a:extLst>
          </p:cNvPr>
          <p:cNvSpPr txBox="1"/>
          <p:nvPr/>
        </p:nvSpPr>
        <p:spPr>
          <a:xfrm>
            <a:off x="838201" y="1997839"/>
            <a:ext cx="10515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>
              <a:spcAft>
                <a:spcPts val="1200"/>
              </a:spcAft>
              <a:buClr>
                <a:srgbClr val="FF00FF"/>
              </a:buClr>
            </a:pPr>
            <a:r>
              <a:rPr lang="en-US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Full coverage, no deductibles/copays</a:t>
            </a:r>
          </a:p>
          <a:p>
            <a:pPr marL="58738">
              <a:spcAft>
                <a:spcPts val="1200"/>
              </a:spcAft>
              <a:buClr>
                <a:srgbClr val="FF00FF"/>
              </a:buClr>
            </a:pPr>
            <a:r>
              <a:rPr lang="en-US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Prices reduced by negotiations, national formulary, threat of patent revocation</a:t>
            </a:r>
          </a:p>
          <a:p>
            <a:pPr marL="58738">
              <a:spcAft>
                <a:spcPts val="1200"/>
              </a:spcAft>
              <a:buClr>
                <a:srgbClr val="FF00FF"/>
              </a:buClr>
            </a:pPr>
            <a:r>
              <a:rPr lang="en-US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Funding for public drug development, testing, and (when necessary) manufacture</a:t>
            </a:r>
          </a:p>
          <a:p>
            <a:pPr marL="58738">
              <a:spcAft>
                <a:spcPts val="1200"/>
              </a:spcAft>
              <a:buClr>
                <a:srgbClr val="FF00FF"/>
              </a:buClr>
            </a:pPr>
            <a:r>
              <a:rPr lang="en-US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Raise standards and FDA funding for drug approval, marketing and post-approval surveillance</a:t>
            </a:r>
          </a:p>
          <a:p>
            <a:pPr marL="58738">
              <a:spcAft>
                <a:spcPts val="1200"/>
              </a:spcAft>
              <a:buClr>
                <a:srgbClr val="FF00FF"/>
              </a:buClr>
            </a:pPr>
            <a:r>
              <a:rPr lang="en-US" alt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Eliminate tax deductions for advertising; prohibit pharma-funded CME and guideline development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4">
            <a:extLst>
              <a:ext uri="{FF2B5EF4-FFF2-40B4-BE49-F238E27FC236}">
                <a16:creationId xmlns:a16="http://schemas.microsoft.com/office/drawing/2014/main" id="{E0629DAA-52B4-B349-9D85-6784D51B1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latin typeface="+mj-lt"/>
                <a:cs typeface="Times New Roman" panose="02020603050405020304" pitchFamily="18" charset="0"/>
              </a:rPr>
              <a:t>2022 House and Senate Bills</a:t>
            </a:r>
            <a:br>
              <a:rPr lang="en-US" altLang="en-US" sz="48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4800" i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Strengths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9BA04-731F-1A43-8C75-6D07007B2AF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7908" name="AutoShape 7" descr="Image result for pramila jayapal">
            <a:extLst>
              <a:ext uri="{FF2B5EF4-FFF2-40B4-BE49-F238E27FC236}">
                <a16:creationId xmlns:a16="http://schemas.microsoft.com/office/drawing/2014/main" id="{F2AA328C-FE4C-434D-B3F2-05E91362D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09" name="AutoShape 9" descr="Image result for pramila jayapal">
            <a:extLst>
              <a:ext uri="{FF2B5EF4-FFF2-40B4-BE49-F238E27FC236}">
                <a16:creationId xmlns:a16="http://schemas.microsoft.com/office/drawing/2014/main" id="{68BDACA4-FFA4-BD46-A155-2526E1500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10" name="AutoShape 11" descr="Image result for pramila jayapal">
            <a:extLst>
              <a:ext uri="{FF2B5EF4-FFF2-40B4-BE49-F238E27FC236}">
                <a16:creationId xmlns:a16="http://schemas.microsoft.com/office/drawing/2014/main" id="{389DDFF8-CFAE-3740-B834-73C6325A0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BEC27-B6F3-304C-BB83-1DE008FF2F6F}"/>
              </a:ext>
            </a:extLst>
          </p:cNvPr>
          <p:cNvSpPr txBox="1"/>
          <p:nvPr/>
        </p:nvSpPr>
        <p:spPr>
          <a:xfrm>
            <a:off x="3315784" y="2042517"/>
            <a:ext cx="571064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Universal coverage, single public plan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Comprehensive acute care benefits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No copays for covered services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Bans duplicative private coverage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Exemption from Hyde Amendment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Drug formulary and price negotiations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CAD6D-4F7B-740B-4CC9-A1C3505E1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4" r="26921" b="31182"/>
          <a:stretch/>
        </p:blipFill>
        <p:spPr>
          <a:xfrm>
            <a:off x="8969952" y="2042517"/>
            <a:ext cx="2776101" cy="30133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63666-C958-4D2B-8809-28C78434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4" r="47936"/>
          <a:stretch/>
        </p:blipFill>
        <p:spPr>
          <a:xfrm>
            <a:off x="445947" y="2042517"/>
            <a:ext cx="2776101" cy="30133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972816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4">
            <a:extLst>
              <a:ext uri="{FF2B5EF4-FFF2-40B4-BE49-F238E27FC236}">
                <a16:creationId xmlns:a16="http://schemas.microsoft.com/office/drawing/2014/main" id="{E0629DAA-52B4-B349-9D85-6784D51B1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latin typeface="+mj-lt"/>
                <a:cs typeface="Times New Roman" panose="02020603050405020304" pitchFamily="18" charset="0"/>
              </a:rPr>
              <a:t>2022 House and Senate Bills</a:t>
            </a:r>
            <a:br>
              <a:rPr lang="en-US" altLang="en-US" sz="48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4800" i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9BA04-731F-1A43-8C75-6D07007B2AF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7908" name="AutoShape 7" descr="Image result for pramila jayapal">
            <a:extLst>
              <a:ext uri="{FF2B5EF4-FFF2-40B4-BE49-F238E27FC236}">
                <a16:creationId xmlns:a16="http://schemas.microsoft.com/office/drawing/2014/main" id="{F2AA328C-FE4C-434D-B3F2-05E91362D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09" name="AutoShape 9" descr="Image result for pramila jayapal">
            <a:extLst>
              <a:ext uri="{FF2B5EF4-FFF2-40B4-BE49-F238E27FC236}">
                <a16:creationId xmlns:a16="http://schemas.microsoft.com/office/drawing/2014/main" id="{68BDACA4-FFA4-BD46-A155-2526E1500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10" name="AutoShape 11" descr="Image result for pramila jayapal">
            <a:extLst>
              <a:ext uri="{FF2B5EF4-FFF2-40B4-BE49-F238E27FC236}">
                <a16:creationId xmlns:a16="http://schemas.microsoft.com/office/drawing/2014/main" id="{389DDFF8-CFAE-3740-B834-73C6325A0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BEC27-B6F3-304C-BB83-1DE008FF2F6F}"/>
              </a:ext>
            </a:extLst>
          </p:cNvPr>
          <p:cNvSpPr txBox="1"/>
          <p:nvPr/>
        </p:nvSpPr>
        <p:spPr>
          <a:xfrm>
            <a:off x="3374509" y="2042517"/>
            <a:ext cx="544298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Both allow for-profit providers, with constraints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Senate bill: Adopts Medicare’s needlessly complex payment strategies, raising administrative burdens/costs and perpetuating incentives for upcoding etc., focusing on profitable services,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52E0C-5886-080F-EF7F-B3C9F1DE0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4" r="26921" b="31182"/>
          <a:stretch/>
        </p:blipFill>
        <p:spPr>
          <a:xfrm>
            <a:off x="8969952" y="2042517"/>
            <a:ext cx="2776101" cy="30133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12500-C88B-8A3E-FC85-8ACF73475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4" r="47936"/>
          <a:stretch/>
        </p:blipFill>
        <p:spPr>
          <a:xfrm>
            <a:off x="445947" y="2042517"/>
            <a:ext cx="2776101" cy="30133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37122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5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800">
                <a:latin typeface="+mn-lt"/>
                <a:ea typeface="Times New Roman" charset="0"/>
                <a:cs typeface="Times New Roman" charset="0"/>
              </a:rPr>
              <a:t>Single Payer Transition:</a:t>
            </a:r>
            <a:br>
              <a:rPr lang="en-US" altLang="en-US" sz="4800">
                <a:latin typeface="+mn-lt"/>
                <a:ea typeface="Times New Roman" charset="0"/>
                <a:cs typeface="Times New Roman" charset="0"/>
              </a:rPr>
            </a:br>
            <a:r>
              <a:rPr lang="en-US" altLang="en-US" sz="3200">
                <a:latin typeface="+mn-lt"/>
                <a:ea typeface="Times New Roman" charset="0"/>
                <a:cs typeface="Times New Roman" charset="0"/>
              </a:rPr>
              <a:t>For Displaced Clerical and Administrative Workers </a:t>
            </a:r>
          </a:p>
        </p:txBody>
      </p:sp>
      <p:sp>
        <p:nvSpPr>
          <p:cNvPr id="18432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30195" y="1690688"/>
            <a:ext cx="10960443" cy="4289982"/>
          </a:xfrm>
        </p:spPr>
        <p:txBody>
          <a:bodyPr>
            <a:norm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All 400,000 health insurance workers and about ½ of the 2.6 million clerical/administrative employees in healthcare providers likely to be displaced – total 1.7 million.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Many likely to be redeployed in expanded clinical workforce.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Funding for income support and job retraining modeled on WWII GI Bill.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Job displacement is common in the US – 60 million/year, including 20 million who are fired: 1.7 million = number who are fired every 31 days. (source: People’s Policy Report)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None/>
            </a:pPr>
            <a:endParaRPr lang="en-US" altLang="en-US" sz="240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84634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B2E3-25ED-6149-B09B-22A51B9B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1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66.1 Million US Workers </a:t>
            </a:r>
            <a:br>
              <a:rPr lang="en-US" dirty="0"/>
            </a:br>
            <a:r>
              <a:rPr lang="en-US" dirty="0"/>
              <a:t>Separated from Jobs in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EEED7-B620-4D46-A1B1-E68BD77E27B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Bureau of Labor Statistics – Job Opening and Labor Turnover Survey. January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”Other” includes deaths, retirements, transfers, disability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7F8765-D651-634A-AC60-F6D3C58439F7}"/>
              </a:ext>
            </a:extLst>
          </p:cNvPr>
          <p:cNvGraphicFramePr/>
          <p:nvPr/>
        </p:nvGraphicFramePr>
        <p:xfrm>
          <a:off x="1398639" y="1854704"/>
          <a:ext cx="5843639" cy="416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84A93E3-7986-8943-A6BC-888118574C40}"/>
              </a:ext>
            </a:extLst>
          </p:cNvPr>
          <p:cNvSpPr txBox="1"/>
          <p:nvPr/>
        </p:nvSpPr>
        <p:spPr>
          <a:xfrm>
            <a:off x="6961239" y="2644170"/>
            <a:ext cx="4742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Job displacement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due to Single Payer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put into 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9CEBF-AA45-2744-84EB-5AA0522F390A}"/>
              </a:ext>
            </a:extLst>
          </p:cNvPr>
          <p:cNvSpPr txBox="1"/>
          <p:nvPr/>
        </p:nvSpPr>
        <p:spPr>
          <a:xfrm>
            <a:off x="2406427" y="3382134"/>
            <a:ext cx="1705915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Quit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41 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15201-0686-B44D-953D-5B76C70B0F71}"/>
              </a:ext>
            </a:extLst>
          </p:cNvPr>
          <p:cNvSpPr txBox="1"/>
          <p:nvPr/>
        </p:nvSpPr>
        <p:spPr>
          <a:xfrm>
            <a:off x="4267795" y="2740790"/>
            <a:ext cx="2005677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Laid off 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 fired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21.9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52958-C606-9245-B07E-395C7AE9F177}"/>
              </a:ext>
            </a:extLst>
          </p:cNvPr>
          <p:cNvSpPr txBox="1"/>
          <p:nvPr/>
        </p:nvSpPr>
        <p:spPr>
          <a:xfrm>
            <a:off x="5753788" y="4952347"/>
            <a:ext cx="1805302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Other*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4.1 million</a:t>
            </a:r>
          </a:p>
        </p:txBody>
      </p:sp>
    </p:spTree>
    <p:extLst>
      <p:ext uri="{BB962C8B-B14F-4D97-AF65-F5344CB8AC3E}">
        <p14:creationId xmlns:p14="http://schemas.microsoft.com/office/powerpoint/2010/main" val="3142997509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5400">
                <a:latin typeface="+mn-lt"/>
                <a:ea typeface="Times New Roman" charset="0"/>
                <a:cs typeface="Times New Roman" charset="0"/>
              </a:rPr>
              <a:t>Single Payer Transition:</a:t>
            </a:r>
            <a:br>
              <a:rPr lang="en-US" altLang="en-US" sz="5400">
                <a:latin typeface="+mn-lt"/>
                <a:ea typeface="Times New Roman" charset="0"/>
                <a:cs typeface="Times New Roman" charset="0"/>
              </a:rPr>
            </a:br>
            <a:r>
              <a:rPr lang="en-US" altLang="en-US" sz="5400">
                <a:latin typeface="+mn-lt"/>
                <a:ea typeface="Times New Roman" charset="0"/>
                <a:cs typeface="Times New Roman" charset="0"/>
              </a:rPr>
              <a:t>For Patients </a:t>
            </a:r>
          </a:p>
        </p:txBody>
      </p:sp>
      <p:sp>
        <p:nvSpPr>
          <p:cNvPr id="163123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1"/>
            <a:ext cx="10515600" cy="4077730"/>
          </a:xfrm>
        </p:spPr>
        <p:txBody>
          <a:bodyPr/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Every U.S. resident receives an insurance card.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Full coverage for all medically necessary care, no copayments, deductibles or coinsurance.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Prescription drug formulary, with alternatives covered when medically indicated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Free choice of any participating provider or hospital.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endParaRPr lang="en-US" altLang="en-US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60069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2">
            <a:extLst>
              <a:ext uri="{FF2B5EF4-FFF2-40B4-BE49-F238E27FC236}">
                <a16:creationId xmlns:a16="http://schemas.microsoft.com/office/drawing/2014/main" id="{1AFF6A0D-1F5D-4A02-9844-D668AECBBB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76400" y="1219200"/>
            <a:ext cx="8839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en-US" sz="5400" dirty="0"/>
              <a:t>Medicare for All</a:t>
            </a:r>
            <a:br>
              <a:rPr lang="en-US" altLang="en-US" sz="5400" dirty="0"/>
            </a:br>
            <a:r>
              <a:rPr lang="en-US" altLang="en-US" sz="5400" dirty="0"/>
              <a:t>or</a:t>
            </a:r>
            <a:br>
              <a:rPr lang="en-US" altLang="en-US" sz="5400" dirty="0"/>
            </a:br>
            <a:r>
              <a:rPr lang="en-US" altLang="en-US" sz="5400" dirty="0"/>
              <a:t>Medicare for More?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0B6D-E3AB-6559-A27D-13B8AABB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Growing Gap in Life Expectancy by Income</a:t>
            </a:r>
            <a:br>
              <a:rPr lang="en-US" dirty="0"/>
            </a:br>
            <a:r>
              <a:rPr lang="en-US" sz="2700" dirty="0"/>
              <a:t>Dramatic gains for the wealthy, losses for lower income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7ACE9-B0DA-171D-3C65-847D4927AAD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568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Growing Gap in Life Expectancy by Income, National Academy of Sciences, 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BBDEA-739D-AE78-A464-C5687083CC60}"/>
              </a:ext>
            </a:extLst>
          </p:cNvPr>
          <p:cNvSpPr txBox="1"/>
          <p:nvPr/>
        </p:nvSpPr>
        <p:spPr>
          <a:xfrm>
            <a:off x="462117" y="2228671"/>
            <a:ext cx="2231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Remaining life expectancy at age 50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9A8AB09-2825-4EF0-1265-73DA2ADF8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407239"/>
              </p:ext>
            </p:extLst>
          </p:nvPr>
        </p:nvGraphicFramePr>
        <p:xfrm>
          <a:off x="561703" y="1502229"/>
          <a:ext cx="10792097" cy="46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3E0512A-410B-5FA4-FF9E-1526A3411AAD}"/>
              </a:ext>
            </a:extLst>
          </p:cNvPr>
          <p:cNvSpPr/>
          <p:nvPr/>
        </p:nvSpPr>
        <p:spPr>
          <a:xfrm>
            <a:off x="733697" y="3578875"/>
            <a:ext cx="209005" cy="20900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0227E4-ABF9-06E7-D67A-902E3E059A33}"/>
              </a:ext>
            </a:extLst>
          </p:cNvPr>
          <p:cNvSpPr/>
          <p:nvPr/>
        </p:nvSpPr>
        <p:spPr>
          <a:xfrm>
            <a:off x="733697" y="4028179"/>
            <a:ext cx="209005" cy="20900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D0D721-01C1-DAE1-21A0-A9FAFCDF9C6A}"/>
              </a:ext>
            </a:extLst>
          </p:cNvPr>
          <p:cNvSpPr/>
          <p:nvPr/>
        </p:nvSpPr>
        <p:spPr>
          <a:xfrm>
            <a:off x="733697" y="4477483"/>
            <a:ext cx="209005" cy="209005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D45F16-A7BD-BEC9-2DED-7316092FC70A}"/>
              </a:ext>
            </a:extLst>
          </p:cNvPr>
          <p:cNvSpPr/>
          <p:nvPr/>
        </p:nvSpPr>
        <p:spPr>
          <a:xfrm>
            <a:off x="733697" y="4926787"/>
            <a:ext cx="209005" cy="20900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CFE813-B71F-DA15-BF02-7EB6D999B991}"/>
              </a:ext>
            </a:extLst>
          </p:cNvPr>
          <p:cNvSpPr/>
          <p:nvPr/>
        </p:nvSpPr>
        <p:spPr>
          <a:xfrm>
            <a:off x="733697" y="5376091"/>
            <a:ext cx="209005" cy="20900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Rectangle 2">
            <a:extLst>
              <a:ext uri="{FF2B5EF4-FFF2-40B4-BE49-F238E27FC236}">
                <a16:creationId xmlns:a16="http://schemas.microsoft.com/office/drawing/2014/main" id="{5781E08F-3509-974F-8B72-822A2C9CA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Single Payer and Private Coverage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A64212E-E006-D445-843F-DC315490AC32}"/>
              </a:ext>
            </a:extLst>
          </p:cNvPr>
          <p:cNvSpPr/>
          <p:nvPr/>
        </p:nvSpPr>
        <p:spPr>
          <a:xfrm>
            <a:off x="998024" y="1611029"/>
            <a:ext cx="4839123" cy="921600"/>
          </a:xfrm>
          <a:custGeom>
            <a:avLst/>
            <a:gdLst>
              <a:gd name="connsiteX0" fmla="*/ 0 w 4839123"/>
              <a:gd name="connsiteY0" fmla="*/ 0 h 921600"/>
              <a:gd name="connsiteX1" fmla="*/ 4839123 w 4839123"/>
              <a:gd name="connsiteY1" fmla="*/ 0 h 921600"/>
              <a:gd name="connsiteX2" fmla="*/ 4839123 w 4839123"/>
              <a:gd name="connsiteY2" fmla="*/ 921600 h 921600"/>
              <a:gd name="connsiteX3" fmla="*/ 0 w 4839123"/>
              <a:gd name="connsiteY3" fmla="*/ 921600 h 921600"/>
              <a:gd name="connsiteX4" fmla="*/ 0 w 4839123"/>
              <a:gd name="connsiteY4" fmla="*/ 0 h 9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921600">
                <a:moveTo>
                  <a:pt x="0" y="0"/>
                </a:moveTo>
                <a:lnTo>
                  <a:pt x="4839123" y="0"/>
                </a:lnTo>
                <a:lnTo>
                  <a:pt x="4839123" y="921600"/>
                </a:lnTo>
                <a:lnTo>
                  <a:pt x="0" y="921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Allowed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19CE8EE-C213-8644-B0F3-53AB69398481}"/>
              </a:ext>
            </a:extLst>
          </p:cNvPr>
          <p:cNvSpPr/>
          <p:nvPr/>
        </p:nvSpPr>
        <p:spPr>
          <a:xfrm>
            <a:off x="998024" y="2532629"/>
            <a:ext cx="4839123" cy="3351645"/>
          </a:xfrm>
          <a:custGeom>
            <a:avLst/>
            <a:gdLst>
              <a:gd name="connsiteX0" fmla="*/ 0 w 4839123"/>
              <a:gd name="connsiteY0" fmla="*/ 0 h 3351645"/>
              <a:gd name="connsiteX1" fmla="*/ 4839123 w 4839123"/>
              <a:gd name="connsiteY1" fmla="*/ 0 h 3351645"/>
              <a:gd name="connsiteX2" fmla="*/ 4839123 w 4839123"/>
              <a:gd name="connsiteY2" fmla="*/ 3351645 h 3351645"/>
              <a:gd name="connsiteX3" fmla="*/ 0 w 4839123"/>
              <a:gd name="connsiteY3" fmla="*/ 3351645 h 3351645"/>
              <a:gd name="connsiteX4" fmla="*/ 0 w 4839123"/>
              <a:gd name="connsiteY4" fmla="*/ 0 h 335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3351645">
                <a:moveTo>
                  <a:pt x="0" y="0"/>
                </a:moveTo>
                <a:lnTo>
                  <a:pt x="4839123" y="0"/>
                </a:lnTo>
                <a:lnTo>
                  <a:pt x="4839123" y="3351645"/>
                </a:lnTo>
                <a:lnTo>
                  <a:pt x="0" y="33516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227584" bIns="256032" numCol="1" spcCol="1270" anchor="t" anchorCtr="0">
            <a:noAutofit/>
          </a:bodyPr>
          <a:lstStyle/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Supplemental </a:t>
            </a:r>
            <a:r>
              <a:rPr lang="en-US" sz="3200" i="1" kern="1200" dirty="0"/>
              <a:t>non-competing</a:t>
            </a:r>
            <a:r>
              <a:rPr lang="en-US" sz="3200" kern="1200" dirty="0"/>
              <a:t> insurance</a:t>
            </a:r>
          </a:p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Can only cover benefits </a:t>
            </a:r>
            <a:r>
              <a:rPr lang="en-US" sz="3200" i="1" kern="1200" dirty="0"/>
              <a:t>not</a:t>
            </a:r>
            <a:r>
              <a:rPr lang="en-US" sz="3200" kern="1200" dirty="0"/>
              <a:t> covered by the public plan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46067C3-5D7D-8647-B656-E2D4A0B96FBA}"/>
              </a:ext>
            </a:extLst>
          </p:cNvPr>
          <p:cNvSpPr/>
          <p:nvPr/>
        </p:nvSpPr>
        <p:spPr>
          <a:xfrm>
            <a:off x="6514625" y="1611029"/>
            <a:ext cx="4839123" cy="921600"/>
          </a:xfrm>
          <a:custGeom>
            <a:avLst/>
            <a:gdLst>
              <a:gd name="connsiteX0" fmla="*/ 0 w 4839123"/>
              <a:gd name="connsiteY0" fmla="*/ 0 h 921600"/>
              <a:gd name="connsiteX1" fmla="*/ 4839123 w 4839123"/>
              <a:gd name="connsiteY1" fmla="*/ 0 h 921600"/>
              <a:gd name="connsiteX2" fmla="*/ 4839123 w 4839123"/>
              <a:gd name="connsiteY2" fmla="*/ 921600 h 921600"/>
              <a:gd name="connsiteX3" fmla="*/ 0 w 4839123"/>
              <a:gd name="connsiteY3" fmla="*/ 921600 h 921600"/>
              <a:gd name="connsiteX4" fmla="*/ 0 w 4839123"/>
              <a:gd name="connsiteY4" fmla="*/ 0 h 9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921600">
                <a:moveTo>
                  <a:pt x="0" y="0"/>
                </a:moveTo>
                <a:lnTo>
                  <a:pt x="4839123" y="0"/>
                </a:lnTo>
                <a:lnTo>
                  <a:pt x="4839123" y="921600"/>
                </a:lnTo>
                <a:lnTo>
                  <a:pt x="0" y="9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Banned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643BDE-F593-DB48-B722-8793A23EDF56}"/>
              </a:ext>
            </a:extLst>
          </p:cNvPr>
          <p:cNvSpPr/>
          <p:nvPr/>
        </p:nvSpPr>
        <p:spPr>
          <a:xfrm>
            <a:off x="6514625" y="2532629"/>
            <a:ext cx="4839123" cy="3351645"/>
          </a:xfrm>
          <a:custGeom>
            <a:avLst/>
            <a:gdLst>
              <a:gd name="connsiteX0" fmla="*/ 0 w 4839123"/>
              <a:gd name="connsiteY0" fmla="*/ 0 h 3351645"/>
              <a:gd name="connsiteX1" fmla="*/ 4839123 w 4839123"/>
              <a:gd name="connsiteY1" fmla="*/ 0 h 3351645"/>
              <a:gd name="connsiteX2" fmla="*/ 4839123 w 4839123"/>
              <a:gd name="connsiteY2" fmla="*/ 3351645 h 3351645"/>
              <a:gd name="connsiteX3" fmla="*/ 0 w 4839123"/>
              <a:gd name="connsiteY3" fmla="*/ 3351645 h 3351645"/>
              <a:gd name="connsiteX4" fmla="*/ 0 w 4839123"/>
              <a:gd name="connsiteY4" fmla="*/ 0 h 335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3351645">
                <a:moveTo>
                  <a:pt x="0" y="0"/>
                </a:moveTo>
                <a:lnTo>
                  <a:pt x="4839123" y="0"/>
                </a:lnTo>
                <a:lnTo>
                  <a:pt x="4839123" y="3351645"/>
                </a:lnTo>
                <a:lnTo>
                  <a:pt x="0" y="33516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227584" bIns="256032" numCol="1" spcCol="1270" anchor="t" anchorCtr="0">
            <a:noAutofit/>
          </a:bodyPr>
          <a:lstStyle/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Private insurance (including Medicare Advantage) </a:t>
            </a:r>
            <a:r>
              <a:rPr lang="en-US" sz="3200" i="1" kern="1200" dirty="0"/>
              <a:t>duplicating</a:t>
            </a:r>
            <a:r>
              <a:rPr lang="en-US" sz="3200" kern="1200" dirty="0"/>
              <a:t> public plan benefits </a:t>
            </a:r>
          </a:p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b="1" kern="1200" dirty="0"/>
              <a:t>Key to administrative savings</a:t>
            </a:r>
          </a:p>
        </p:txBody>
      </p:sp>
    </p:spTree>
    <p:extLst>
      <p:ext uri="{BB962C8B-B14F-4D97-AF65-F5344CB8AC3E}">
        <p14:creationId xmlns:p14="http://schemas.microsoft.com/office/powerpoint/2010/main" val="19239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4">
            <a:extLst>
              <a:ext uri="{FF2B5EF4-FFF2-40B4-BE49-F238E27FC236}">
                <a16:creationId xmlns:a16="http://schemas.microsoft.com/office/drawing/2014/main" id="{02E9198D-5085-694C-8E89-4A3052C1C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+mn-lt"/>
                <a:cs typeface="Times New Roman" panose="02020603050405020304" pitchFamily="18" charset="0"/>
              </a:rPr>
              <a:t>Public Option Rhetoric</a:t>
            </a:r>
          </a:p>
        </p:txBody>
      </p:sp>
      <p:sp>
        <p:nvSpPr>
          <p:cNvPr id="498692" name="Rectangle 5">
            <a:extLst>
              <a:ext uri="{FF2B5EF4-FFF2-40B4-BE49-F238E27FC236}">
                <a16:creationId xmlns:a16="http://schemas.microsoft.com/office/drawing/2014/main" id="{81615C4D-9863-C846-929D-A12FA59189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10515600" cy="4208206"/>
          </a:xfrm>
        </p:spPr>
        <p:txBody>
          <a:bodyPr>
            <a:normAutofit/>
          </a:bodyPr>
          <a:lstStyle/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“Don’t strip 150 million Americans of their private insurance; let them choose”</a:t>
            </a:r>
          </a:p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“M4A means a giant tax increase”</a:t>
            </a:r>
          </a:p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“If public is better, it will outcompete private insurance”</a:t>
            </a:r>
          </a:p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“There’s lots of ways to get to universal care”</a:t>
            </a:r>
          </a:p>
        </p:txBody>
      </p:sp>
      <p:sp>
        <p:nvSpPr>
          <p:cNvPr id="498693" name="TextBox 1">
            <a:extLst>
              <a:ext uri="{FF2B5EF4-FFF2-40B4-BE49-F238E27FC236}">
                <a16:creationId xmlns:a16="http://schemas.microsoft.com/office/drawing/2014/main" id="{404E7500-3271-1F4B-8DF3-BA96FA20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154739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2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8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8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8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8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2" grpId="0" uiExpand="1" build="p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948B-93E6-9B4B-AA13-58EAF5CC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79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Millions Lose Private Insurance Every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1BD0D-7C31-DB43-9875-432F4F6B86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Bruenig</a:t>
            </a:r>
            <a:r>
              <a:rPr lang="en-US" dirty="0"/>
              <a:t> – Jacobin Blog Post. July 2019</a:t>
            </a:r>
          </a:p>
          <a:p>
            <a:r>
              <a:rPr lang="en-US" dirty="0"/>
              <a:t>Other reasons for involuntary switch: Employer stopped offering coverage; coverage too expensive; policy holder died; hours dropped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7B162-0C40-F84A-978A-F131B401E240}"/>
              </a:ext>
            </a:extLst>
          </p:cNvPr>
          <p:cNvSpPr txBox="1"/>
          <p:nvPr/>
        </p:nvSpPr>
        <p:spPr>
          <a:xfrm>
            <a:off x="141514" y="2307771"/>
            <a:ext cx="194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Millions affected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991D7F-3C60-4A42-A28A-CA40D3FDA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802340"/>
              </p:ext>
            </p:extLst>
          </p:nvPr>
        </p:nvGraphicFramePr>
        <p:xfrm>
          <a:off x="1594825" y="1401098"/>
          <a:ext cx="9953162" cy="456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47B5845C-7FCB-064B-B82B-8A84BD85F599}"/>
              </a:ext>
            </a:extLst>
          </p:cNvPr>
          <p:cNvSpPr txBox="1"/>
          <p:nvPr/>
        </p:nvSpPr>
        <p:spPr>
          <a:xfrm>
            <a:off x="5788418" y="1742070"/>
            <a:ext cx="5451988" cy="20621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One in seven firms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switch coverage every year;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unknown millions affected</a:t>
            </a:r>
          </a:p>
        </p:txBody>
      </p:sp>
    </p:spTree>
    <p:extLst>
      <p:ext uri="{BB962C8B-B14F-4D97-AF65-F5344CB8AC3E}">
        <p14:creationId xmlns:p14="http://schemas.microsoft.com/office/powerpoint/2010/main" val="3316583573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CF73FD3D-58FD-5A4B-A904-089942FFF6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Transitioning to Germany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81914F-0A2F-2642-820A-A76479151081}"/>
              </a:ext>
            </a:extLst>
          </p:cNvPr>
          <p:cNvSpPr/>
          <p:nvPr/>
        </p:nvSpPr>
        <p:spPr>
          <a:xfrm>
            <a:off x="414772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funds are non-profit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D69C9EA-EF33-3649-AA75-C3A3721DE81D}"/>
              </a:ext>
            </a:extLst>
          </p:cNvPr>
          <p:cNvSpPr/>
          <p:nvPr/>
        </p:nvSpPr>
        <p:spPr>
          <a:xfrm>
            <a:off x="414772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Non-profit sickness fund boards: </a:t>
            </a:r>
          </a:p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½ unions and ½ employers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437A921-D496-6E4A-87AD-4950BC4D3192}"/>
              </a:ext>
            </a:extLst>
          </p:cNvPr>
          <p:cNvSpPr/>
          <p:nvPr/>
        </p:nvSpPr>
        <p:spPr>
          <a:xfrm>
            <a:off x="3345360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national fee schedule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8914604-051F-3E40-BA77-C798A2C658A4}"/>
              </a:ext>
            </a:extLst>
          </p:cNvPr>
          <p:cNvSpPr/>
          <p:nvPr/>
        </p:nvSpPr>
        <p:spPr>
          <a:xfrm>
            <a:off x="3345360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All insurers pay same rates and include every doctor, every hospital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853C783-6D67-FB44-A88E-50FC58A9F4AD}"/>
              </a:ext>
            </a:extLst>
          </p:cNvPr>
          <p:cNvSpPr/>
          <p:nvPr/>
        </p:nvSpPr>
        <p:spPr>
          <a:xfrm>
            <a:off x="6275948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Capital planning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0A3AD36-0091-7646-986A-469B8229AE89}"/>
              </a:ext>
            </a:extLst>
          </p:cNvPr>
          <p:cNvSpPr/>
          <p:nvPr/>
        </p:nvSpPr>
        <p:spPr>
          <a:xfrm>
            <a:off x="6275948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States fund most hospital capital investment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5E4734-009D-764A-87F8-D1B42D24E7A4}"/>
              </a:ext>
            </a:extLst>
          </p:cNvPr>
          <p:cNvSpPr/>
          <p:nvPr/>
        </p:nvSpPr>
        <p:spPr>
          <a:xfrm>
            <a:off x="9206536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Long term care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A5885DA-D143-6140-96E5-822AE058912A}"/>
              </a:ext>
            </a:extLst>
          </p:cNvPr>
          <p:cNvSpPr/>
          <p:nvPr/>
        </p:nvSpPr>
        <p:spPr>
          <a:xfrm>
            <a:off x="9206536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Single payer for long term care</a:t>
            </a:r>
          </a:p>
        </p:txBody>
      </p:sp>
    </p:spTree>
    <p:extLst>
      <p:ext uri="{BB962C8B-B14F-4D97-AF65-F5344CB8AC3E}">
        <p14:creationId xmlns:p14="http://schemas.microsoft.com/office/powerpoint/2010/main" val="35077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CF73FD3D-58FD-5A4B-A904-089942FFF6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Transitioning to Switzerland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81914F-0A2F-2642-820A-A76479151081}"/>
              </a:ext>
            </a:extLst>
          </p:cNvPr>
          <p:cNvSpPr/>
          <p:nvPr/>
        </p:nvSpPr>
        <p:spPr>
          <a:xfrm>
            <a:off x="414772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funds are non-profit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D69C9EA-EF33-3649-AA75-C3A3721DE81D}"/>
              </a:ext>
            </a:extLst>
          </p:cNvPr>
          <p:cNvSpPr/>
          <p:nvPr/>
        </p:nvSpPr>
        <p:spPr>
          <a:xfrm>
            <a:off x="414772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lvl="0"/>
            <a:r>
              <a:rPr lang="en-US" sz="2700" dirty="0"/>
              <a:t>Mandatory coverage sold ONLY by non-profit insurers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437A921-D496-6E4A-87AD-4950BC4D3192}"/>
              </a:ext>
            </a:extLst>
          </p:cNvPr>
          <p:cNvSpPr/>
          <p:nvPr/>
        </p:nvSpPr>
        <p:spPr>
          <a:xfrm>
            <a:off x="3345360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national fee schedule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8914604-051F-3E40-BA77-C798A2C658A4}"/>
              </a:ext>
            </a:extLst>
          </p:cNvPr>
          <p:cNvSpPr/>
          <p:nvPr/>
        </p:nvSpPr>
        <p:spPr>
          <a:xfrm>
            <a:off x="3345360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All insurers pay same rates and include every doctor, every hospital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853C783-6D67-FB44-A88E-50FC58A9F4AD}"/>
              </a:ext>
            </a:extLst>
          </p:cNvPr>
          <p:cNvSpPr/>
          <p:nvPr/>
        </p:nvSpPr>
        <p:spPr>
          <a:xfrm>
            <a:off x="6275948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Capital planning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0A3AD36-0091-7646-986A-469B8229AE89}"/>
              </a:ext>
            </a:extLst>
          </p:cNvPr>
          <p:cNvSpPr/>
          <p:nvPr/>
        </p:nvSpPr>
        <p:spPr>
          <a:xfrm>
            <a:off x="6275948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Cantons fund most hospital capital investment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5E4734-009D-764A-87F8-D1B42D24E7A4}"/>
              </a:ext>
            </a:extLst>
          </p:cNvPr>
          <p:cNvSpPr/>
          <p:nvPr/>
        </p:nvSpPr>
        <p:spPr>
          <a:xfrm>
            <a:off x="9206536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Expensive model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A5885DA-D143-6140-96E5-822AE058912A}"/>
              </a:ext>
            </a:extLst>
          </p:cNvPr>
          <p:cNvSpPr/>
          <p:nvPr/>
        </p:nvSpPr>
        <p:spPr>
          <a:xfrm>
            <a:off x="9206536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lvl="0"/>
            <a:r>
              <a:rPr lang="en-US" sz="2700" dirty="0"/>
              <a:t>Only the USA has higher health costs</a:t>
            </a:r>
          </a:p>
        </p:txBody>
      </p:sp>
    </p:spTree>
    <p:extLst>
      <p:ext uri="{BB962C8B-B14F-4D97-AF65-F5344CB8AC3E}">
        <p14:creationId xmlns:p14="http://schemas.microsoft.com/office/powerpoint/2010/main" val="41432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CF73FD3D-58FD-5A4B-A904-089942FFF6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Transitioning to Netherlands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E3280D1-8B85-4C41-9895-417114E78247}"/>
              </a:ext>
            </a:extLst>
          </p:cNvPr>
          <p:cNvSpPr/>
          <p:nvPr/>
        </p:nvSpPr>
        <p:spPr>
          <a:xfrm>
            <a:off x="407403" y="1585480"/>
            <a:ext cx="2778249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Mixed 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model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9F7701D-7A6E-A242-A295-718FE01AD60B}"/>
              </a:ext>
            </a:extLst>
          </p:cNvPr>
          <p:cNvSpPr/>
          <p:nvPr/>
        </p:nvSpPr>
        <p:spPr>
          <a:xfrm>
            <a:off x="407403" y="2557714"/>
            <a:ext cx="2778249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2700" kern="1200" dirty="0"/>
              <a:t>Developed as German-style universal coverage</a:t>
            </a:r>
          </a:p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700" kern="1200" dirty="0"/>
              <a:t>Private insurers introduced 2006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75AA0F-65C7-7547-B8AD-746CD7DE2D6E}"/>
              </a:ext>
            </a:extLst>
          </p:cNvPr>
          <p:cNvSpPr/>
          <p:nvPr/>
        </p:nvSpPr>
        <p:spPr>
          <a:xfrm>
            <a:off x="3466335" y="1585480"/>
            <a:ext cx="2778249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Unhappy physicians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BEBF460-5382-D342-A6EC-313615B5762C}"/>
              </a:ext>
            </a:extLst>
          </p:cNvPr>
          <p:cNvSpPr/>
          <p:nvPr/>
        </p:nvSpPr>
        <p:spPr>
          <a:xfrm>
            <a:off x="3466335" y="2557714"/>
            <a:ext cx="2778249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Doctors now complain of unbearable administrative burdens and rupture of cooperation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7AAEA9D-8B09-594C-B885-E5B36C50FA1D}"/>
              </a:ext>
            </a:extLst>
          </p:cNvPr>
          <p:cNvSpPr/>
          <p:nvPr/>
        </p:nvSpPr>
        <p:spPr>
          <a:xfrm>
            <a:off x="6525267" y="1585480"/>
            <a:ext cx="2574024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/>
              <a:t>Expensive model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E113E9C-D21E-A046-B195-EA13C24F1B90}"/>
              </a:ext>
            </a:extLst>
          </p:cNvPr>
          <p:cNvSpPr/>
          <p:nvPr/>
        </p:nvSpPr>
        <p:spPr>
          <a:xfrm>
            <a:off x="6525267" y="2557714"/>
            <a:ext cx="2574024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Hospital administrative costs 2</a:t>
            </a:r>
            <a:r>
              <a:rPr lang="en-US" sz="2700" kern="1200" baseline="30000" dirty="0"/>
              <a:t>nd</a:t>
            </a:r>
            <a:r>
              <a:rPr lang="en-US" sz="2700" kern="1200" dirty="0"/>
              <a:t> only to the USA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FDE6FA7-2652-B64E-BAF8-6B478A01860E}"/>
              </a:ext>
            </a:extLst>
          </p:cNvPr>
          <p:cNvSpPr/>
          <p:nvPr/>
        </p:nvSpPr>
        <p:spPr>
          <a:xfrm>
            <a:off x="9379973" y="1585480"/>
            <a:ext cx="2404623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Long term care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4093672-C68C-1E4D-BA15-B5D46F07C47F}"/>
              </a:ext>
            </a:extLst>
          </p:cNvPr>
          <p:cNvSpPr/>
          <p:nvPr/>
        </p:nvSpPr>
        <p:spPr>
          <a:xfrm>
            <a:off x="9379973" y="2557714"/>
            <a:ext cx="2404623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Single payer for long term care</a:t>
            </a:r>
          </a:p>
        </p:txBody>
      </p:sp>
    </p:spTree>
    <p:extLst>
      <p:ext uri="{BB962C8B-B14F-4D97-AF65-F5344CB8AC3E}">
        <p14:creationId xmlns:p14="http://schemas.microsoft.com/office/powerpoint/2010/main" val="29984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>
            <a:extLst>
              <a:ext uri="{FF2B5EF4-FFF2-40B4-BE49-F238E27FC236}">
                <a16:creationId xmlns:a16="http://schemas.microsoft.com/office/drawing/2014/main" id="{7E97DD67-6E84-448B-9972-4B14887F6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65% of Dutch GPs Sign Manifesto</a:t>
            </a:r>
          </a:p>
        </p:txBody>
      </p:sp>
      <p:sp>
        <p:nvSpPr>
          <p:cNvPr id="482307" name="Rectangle 3">
            <a:extLst>
              <a:ext uri="{FF2B5EF4-FFF2-40B4-BE49-F238E27FC236}">
                <a16:creationId xmlns:a16="http://schemas.microsoft.com/office/drawing/2014/main" id="{0A0EC8CF-D0C9-4B2B-84EA-3D148F408E2F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000" dirty="0"/>
              <a:t>Source: “Competition Hurts Healthcare: Doctors” NL Times 4/17/15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9F484-37E0-DEBB-8481-2DFFA9391C4E}"/>
              </a:ext>
            </a:extLst>
          </p:cNvPr>
          <p:cNvSpPr txBox="1"/>
          <p:nvPr/>
        </p:nvSpPr>
        <p:spPr>
          <a:xfrm>
            <a:off x="838199" y="1808233"/>
            <a:ext cx="1051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“Everything must change”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“Insurers have too much power”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“Bureaucracy is growing”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The “Competition Act” forces each GP to negotiate individual contract with insurers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Manifesto calls for removing physicians from the Competition Act and make “cohesion through cooperation” the guiding principle in primary 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1">
            <a:extLst>
              <a:ext uri="{FF2B5EF4-FFF2-40B4-BE49-F238E27FC236}">
                <a16:creationId xmlns:a16="http://schemas.microsoft.com/office/drawing/2014/main" id="{720E95DF-C069-F14F-9CB6-3302A130F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13" y="427704"/>
            <a:ext cx="11437374" cy="51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“Insurers in the Netherlands  and Switzerland are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not as a matter of public policy conceived of as private businesses</a:t>
            </a: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in important respects they are not allowed to function as private businesses. The Dutch and Swiss models--built on a uniform mandated benefit package, a limited menu of cost sharing, and provider rate regulation-- are not the models that private insurers in the United States are in fact advocating, but rather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represent a quite different tradition based on social solidarity and not on market competition</a:t>
            </a: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“They have not, moreover, been successful in holding down costs or expanding access to insurance. Finally, their experience demonstrates again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the tendency of insurers – even nonprofit insurers – to compete based on risk selection rather than cost</a:t>
            </a: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 and the difficulty posed by trying to control this tendency through legal regulation.”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C206B7-5AFE-2646-83AE-DE01576D0F2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The Experience of Switzerland and the Netherlands with Individual Health Insurance Mandates: A Model for the United States? Timothy Stoltzfus </a:t>
            </a:r>
            <a:r>
              <a:rPr lang="en-US" dirty="0" err="1"/>
              <a:t>Jost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34317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CC5A-0767-781C-94F5-FDE5A2AAD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Doctors in Multi-Payer Systems</a:t>
            </a:r>
            <a:br>
              <a:rPr lang="en-US" dirty="0"/>
            </a:br>
            <a:r>
              <a:rPr lang="en-US" dirty="0"/>
              <a:t>Have More Insurance Hassles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FB8FC-BF18-1339-C1A9-4403D20593B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Commonwealth Fund Physician Survey, 2015</a:t>
            </a:r>
          </a:p>
          <a:p>
            <a:r>
              <a:rPr lang="en-US" sz="1000" dirty="0"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926D7-7FB2-36AC-568A-3AF94FBD8066}"/>
              </a:ext>
            </a:extLst>
          </p:cNvPr>
          <p:cNvSpPr txBox="1"/>
          <p:nvPr/>
        </p:nvSpPr>
        <p:spPr>
          <a:xfrm>
            <a:off x="299803" y="1798819"/>
            <a:ext cx="2748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doctors reporting that time spent on insurance/claims is “major problem”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BB0E71-58AC-D75D-3306-CB5CD051F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61428"/>
              </p:ext>
            </p:extLst>
          </p:nvPr>
        </p:nvGraphicFramePr>
        <p:xfrm>
          <a:off x="3347802" y="1690688"/>
          <a:ext cx="8005997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828349-05E6-67BE-D3C9-9001D59F55E4}"/>
              </a:ext>
            </a:extLst>
          </p:cNvPr>
          <p:cNvSpPr/>
          <p:nvPr/>
        </p:nvSpPr>
        <p:spPr>
          <a:xfrm>
            <a:off x="563880" y="4564223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7EA05-0229-4A84-E277-02A0313E88B6}"/>
              </a:ext>
            </a:extLst>
          </p:cNvPr>
          <p:cNvSpPr/>
          <p:nvPr/>
        </p:nvSpPr>
        <p:spPr>
          <a:xfrm>
            <a:off x="563880" y="3910670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E3F4B-0944-8D7A-67A5-FD61B0A3A4CC}"/>
              </a:ext>
            </a:extLst>
          </p:cNvPr>
          <p:cNvSpPr txBox="1"/>
          <p:nvPr/>
        </p:nvSpPr>
        <p:spPr>
          <a:xfrm>
            <a:off x="838200" y="3816997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Multi-payer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EBC42-06F9-919B-1BBD-768EA421E6AA}"/>
              </a:ext>
            </a:extLst>
          </p:cNvPr>
          <p:cNvSpPr txBox="1"/>
          <p:nvPr/>
        </p:nvSpPr>
        <p:spPr>
          <a:xfrm>
            <a:off x="838200" y="4451521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Single-payer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2">
            <a:extLst>
              <a:ext uri="{FF2B5EF4-FFF2-40B4-BE49-F238E27FC236}">
                <a16:creationId xmlns:a16="http://schemas.microsoft.com/office/drawing/2014/main" id="{41360E62-5312-D84F-95C5-7E0AF1618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5400" dirty="0"/>
              <a:t>Public Option = High Costs</a:t>
            </a:r>
          </a:p>
        </p:txBody>
      </p:sp>
      <p:sp>
        <p:nvSpPr>
          <p:cNvPr id="509956" name="Rectangle 3">
            <a:extLst>
              <a:ext uri="{FF2B5EF4-FFF2-40B4-BE49-F238E27FC236}">
                <a16:creationId xmlns:a16="http://schemas.microsoft.com/office/drawing/2014/main" id="{8D6213FD-BDAE-9446-A4B4-6F4366B71F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554481"/>
            <a:ext cx="10789920" cy="435864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Less savings than single payer on </a:t>
            </a:r>
            <a:r>
              <a:rPr lang="en-US" altLang="en-US" sz="2800" b="1" dirty="0">
                <a:solidFill>
                  <a:srgbClr val="FFFF00"/>
                </a:solidFill>
              </a:rPr>
              <a:t>insurers’ overhead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Multiple payers = no savings on </a:t>
            </a:r>
            <a:r>
              <a:rPr lang="en-US" altLang="en-US" sz="2800" b="1" dirty="0">
                <a:solidFill>
                  <a:srgbClr val="FFFF00"/>
                </a:solidFill>
              </a:rPr>
              <a:t>billing and administration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Private insurers will </a:t>
            </a:r>
            <a:r>
              <a:rPr lang="en-US" altLang="en-US" sz="2800" b="1" dirty="0">
                <a:solidFill>
                  <a:srgbClr val="FFFF00"/>
                </a:solidFill>
              </a:rPr>
              <a:t>tilt the playing field </a:t>
            </a:r>
            <a:r>
              <a:rPr lang="en-US" altLang="en-US" sz="2800" dirty="0"/>
              <a:t>(as under Medicare Advantage) raising system-wide costs and perpetuating network restrictions, cherry-picking, lemon dropping etc.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Higher system-wide costs (compared to single payer) assure </a:t>
            </a:r>
            <a:r>
              <a:rPr lang="en-US" altLang="en-US" sz="2800" b="1" dirty="0">
                <a:solidFill>
                  <a:srgbClr val="FFFF00"/>
                </a:solidFill>
              </a:rPr>
              <a:t>political pressure for benefit cuts</a:t>
            </a:r>
          </a:p>
        </p:txBody>
      </p:sp>
    </p:spTree>
    <p:extLst>
      <p:ext uri="{BB962C8B-B14F-4D97-AF65-F5344CB8AC3E}">
        <p14:creationId xmlns:p14="http://schemas.microsoft.com/office/powerpoint/2010/main" val="3830929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FE7D462F-B374-4DBE-AD7E-ADA1584316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09800" y="1958976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The Uninsured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>
            <a:extLst>
              <a:ext uri="{FF2B5EF4-FFF2-40B4-BE49-F238E27FC236}">
                <a16:creationId xmlns:a16="http://schemas.microsoft.com/office/drawing/2014/main" id="{99C1AAF9-1082-4076-8B1C-0BC57D68559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139252" y="749508"/>
            <a:ext cx="9913495" cy="4931763"/>
          </a:xfrm>
        </p:spPr>
        <p:txBody>
          <a:bodyPr>
            <a:normAutofit/>
          </a:bodyPr>
          <a:lstStyle/>
          <a:p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For Any Level of Spending,</a:t>
            </a:r>
            <a:b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Single Payer Would Purchase More Care and Less Administration Than Public Option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>
            <a:extLst>
              <a:ext uri="{FF2B5EF4-FFF2-40B4-BE49-F238E27FC236}">
                <a16:creationId xmlns:a16="http://schemas.microsoft.com/office/drawing/2014/main" id="{4BDC6F28-FDC5-4A8B-B3C8-DA3175F71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Single Payer Would Cost $631 Billion Less</a:t>
            </a:r>
            <a:br>
              <a:rPr lang="en-US" altLang="en-US" dirty="0"/>
            </a:br>
            <a:r>
              <a:rPr lang="en-US" altLang="en-US" dirty="0"/>
              <a:t>Than a Universal Multi-Payer Reform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9BB2C2-82AA-BCDE-E610-78332071A07D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29403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Galvani and Fitzpatrick. Lancet 2020;395:1692</a:t>
            </a:r>
          </a:p>
          <a:p>
            <a:r>
              <a:rPr lang="en-US" sz="1000" dirty="0">
                <a:solidFill>
                  <a:schemeClr val="bg1"/>
                </a:solidFill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703C9-8305-7F75-071D-19E2CAF94957}"/>
              </a:ext>
            </a:extLst>
          </p:cNvPr>
          <p:cNvSpPr txBox="1"/>
          <p:nvPr/>
        </p:nvSpPr>
        <p:spPr>
          <a:xfrm>
            <a:off x="689547" y="2418915"/>
            <a:ext cx="320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Total health expenditures / year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9ABEA-2635-7F4E-EBF1-758CF1E0C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511732"/>
              </p:ext>
            </p:extLst>
          </p:nvPr>
        </p:nvGraphicFramePr>
        <p:xfrm>
          <a:off x="3492708" y="1690688"/>
          <a:ext cx="786109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F10361-79D1-38AD-9EF3-000E1DBEC9C0}"/>
              </a:ext>
            </a:extLst>
          </p:cNvPr>
          <p:cNvSpPr txBox="1"/>
          <p:nvPr/>
        </p:nvSpPr>
        <p:spPr>
          <a:xfrm>
            <a:off x="4314669" y="2524606"/>
            <a:ext cx="243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$3.005 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AE665-BE60-6BA2-6E11-2333951691FD}"/>
              </a:ext>
            </a:extLst>
          </p:cNvPr>
          <p:cNvSpPr txBox="1"/>
          <p:nvPr/>
        </p:nvSpPr>
        <p:spPr>
          <a:xfrm>
            <a:off x="8101562" y="1904029"/>
            <a:ext cx="243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$3.636 Trillion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2A25A0-F29E-B74D-8A41-F05EB3C1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Total Payments to ~1 Million Physicians </a:t>
            </a:r>
            <a:br>
              <a:rPr lang="en-US" dirty="0"/>
            </a:br>
            <a:r>
              <a:rPr lang="en-US" dirty="0"/>
              <a:t>With and Without Medicare for 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E60D-E199-FB49-8B5E-0CB0BEABB31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Rand Corporation (2019), Urban Institute (2016), </a:t>
            </a:r>
            <a:r>
              <a:rPr lang="en-US" dirty="0" err="1"/>
              <a:t>Mercatus</a:t>
            </a:r>
            <a:r>
              <a:rPr lang="en-US" dirty="0"/>
              <a:t> Center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Percentage estimates from original studies, applied to 2019 total physician expenditures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Urban argued that “physician incomes would be squeezed” even as payments rose by &gt;$100 billion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052F02-76E8-664A-8C11-FABC1D5CC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403536"/>
              </p:ext>
            </p:extLst>
          </p:nvPr>
        </p:nvGraphicFramePr>
        <p:xfrm>
          <a:off x="289560" y="1405978"/>
          <a:ext cx="11201400" cy="461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F1EEB6E-2DDC-35F8-9E6B-9A16AAB2CED8}"/>
              </a:ext>
            </a:extLst>
          </p:cNvPr>
          <p:cNvSpPr/>
          <p:nvPr/>
        </p:nvSpPr>
        <p:spPr>
          <a:xfrm>
            <a:off x="440675" y="3198668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B4DD31-5957-1CAD-17BD-0DF1EFD0D51A}"/>
              </a:ext>
            </a:extLst>
          </p:cNvPr>
          <p:cNvSpPr/>
          <p:nvPr/>
        </p:nvSpPr>
        <p:spPr>
          <a:xfrm>
            <a:off x="440675" y="2695015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3294C-7E4E-25FA-9591-B042433A56E3}"/>
              </a:ext>
            </a:extLst>
          </p:cNvPr>
          <p:cNvSpPr txBox="1"/>
          <p:nvPr/>
        </p:nvSpPr>
        <p:spPr>
          <a:xfrm>
            <a:off x="3880987" y="2535416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BDF6C-7D44-412D-26A0-58F5DFF70987}"/>
              </a:ext>
            </a:extLst>
          </p:cNvPr>
          <p:cNvSpPr txBox="1"/>
          <p:nvPr/>
        </p:nvSpPr>
        <p:spPr>
          <a:xfrm>
            <a:off x="4912973" y="2481331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E2AAE-216F-0C9F-748D-9F9C751D7611}"/>
              </a:ext>
            </a:extLst>
          </p:cNvPr>
          <p:cNvSpPr txBox="1"/>
          <p:nvPr/>
        </p:nvSpPr>
        <p:spPr>
          <a:xfrm>
            <a:off x="6470407" y="2531486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48D57-F9D5-394C-36DF-442E1D78E62C}"/>
              </a:ext>
            </a:extLst>
          </p:cNvPr>
          <p:cNvSpPr txBox="1"/>
          <p:nvPr/>
        </p:nvSpPr>
        <p:spPr>
          <a:xfrm>
            <a:off x="7502393" y="2522371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D6611-48CF-4545-D6A9-A4FF7D52DF89}"/>
              </a:ext>
            </a:extLst>
          </p:cNvPr>
          <p:cNvSpPr txBox="1"/>
          <p:nvPr/>
        </p:nvSpPr>
        <p:spPr>
          <a:xfrm>
            <a:off x="9044837" y="2505436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B1A44-A037-5C86-464F-03E9C774677B}"/>
              </a:ext>
            </a:extLst>
          </p:cNvPr>
          <p:cNvSpPr txBox="1"/>
          <p:nvPr/>
        </p:nvSpPr>
        <p:spPr>
          <a:xfrm>
            <a:off x="10076823" y="2046621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2144059861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2A25A0-F29E-B74D-8A41-F05EB3C1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Total Payments to America’s ~5,500 Hospitals</a:t>
            </a:r>
            <a:br>
              <a:rPr lang="en-US" dirty="0"/>
            </a:br>
            <a:r>
              <a:rPr lang="en-US" dirty="0"/>
              <a:t>With and Without Medicare for 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E60D-E199-FB49-8B5E-0CB0BEABB31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Sources: Rand Corporation (2019), Urban Institute (2016), </a:t>
            </a:r>
            <a:r>
              <a:rPr lang="en-US" sz="1000" dirty="0" err="1"/>
              <a:t>Mercatus</a:t>
            </a:r>
            <a:r>
              <a:rPr lang="en-US" sz="1000" dirty="0"/>
              <a:t> Center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Note: Percentage estimates from original studies, applied to 2017 total hospital payments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Note: Urban’s 2019 estimate is similar to 2016 estimate overall, but lacks detail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052F02-76E8-664A-8C11-FABC1D5CC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512844"/>
              </p:ext>
            </p:extLst>
          </p:nvPr>
        </p:nvGraphicFramePr>
        <p:xfrm>
          <a:off x="289560" y="1405978"/>
          <a:ext cx="11201400" cy="461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0F57A2-0040-2546-BE04-9136491B3AF0}"/>
              </a:ext>
            </a:extLst>
          </p:cNvPr>
          <p:cNvSpPr txBox="1"/>
          <p:nvPr/>
        </p:nvSpPr>
        <p:spPr>
          <a:xfrm>
            <a:off x="3940947" y="2430486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EEB6E-2DDC-35F8-9E6B-9A16AAB2CED8}"/>
              </a:ext>
            </a:extLst>
          </p:cNvPr>
          <p:cNvSpPr/>
          <p:nvPr/>
        </p:nvSpPr>
        <p:spPr>
          <a:xfrm>
            <a:off x="440675" y="3198668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B4DD31-5957-1CAD-17BD-0DF1EFD0D51A}"/>
              </a:ext>
            </a:extLst>
          </p:cNvPr>
          <p:cNvSpPr/>
          <p:nvPr/>
        </p:nvSpPr>
        <p:spPr>
          <a:xfrm>
            <a:off x="440675" y="2695015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258D4-754C-92D8-A2C7-D77A6AF1F482}"/>
              </a:ext>
            </a:extLst>
          </p:cNvPr>
          <p:cNvSpPr txBox="1"/>
          <p:nvPr/>
        </p:nvSpPr>
        <p:spPr>
          <a:xfrm>
            <a:off x="4972933" y="2376401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D56C5-3CB7-B311-D774-BB341CBFE1EC}"/>
              </a:ext>
            </a:extLst>
          </p:cNvPr>
          <p:cNvSpPr txBox="1"/>
          <p:nvPr/>
        </p:nvSpPr>
        <p:spPr>
          <a:xfrm>
            <a:off x="6530367" y="2411566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3DE93-E40D-D033-3965-BA88D963DA05}"/>
              </a:ext>
            </a:extLst>
          </p:cNvPr>
          <p:cNvSpPr txBox="1"/>
          <p:nvPr/>
        </p:nvSpPr>
        <p:spPr>
          <a:xfrm>
            <a:off x="7562353" y="2402451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15C62-DD45-631B-1977-F1CB8B76E34B}"/>
              </a:ext>
            </a:extLst>
          </p:cNvPr>
          <p:cNvSpPr txBox="1"/>
          <p:nvPr/>
        </p:nvSpPr>
        <p:spPr>
          <a:xfrm>
            <a:off x="9089807" y="2400506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43A924-24A0-B3E3-8F18-30A95881C3EE}"/>
              </a:ext>
            </a:extLst>
          </p:cNvPr>
          <p:cNvSpPr txBox="1"/>
          <p:nvPr/>
        </p:nvSpPr>
        <p:spPr>
          <a:xfrm>
            <a:off x="10121793" y="1896721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1573629958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7097C67D-A75F-579D-EDFA-5CD88EC6BD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0499" name="Picture 4">
            <a:extLst>
              <a:ext uri="{FF2B5EF4-FFF2-40B4-BE49-F238E27FC236}">
                <a16:creationId xmlns:a16="http://schemas.microsoft.com/office/drawing/2014/main" id="{6DD38111-3AF6-4D09-9AA7-A88B23F6251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0500" name="TextBox 1">
            <a:extLst>
              <a:ext uri="{FF2B5EF4-FFF2-40B4-BE49-F238E27FC236}">
                <a16:creationId xmlns:a16="http://schemas.microsoft.com/office/drawing/2014/main" id="{92FE038B-56E6-42E3-97B7-E4EDC6847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280" y="4737211"/>
            <a:ext cx="414415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500" dirty="0"/>
              <a:t>Source: Cai et al, PLOS Medicine, 2020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>
            <a:extLst>
              <a:ext uri="{FF2B5EF4-FFF2-40B4-BE49-F238E27FC236}">
                <a16:creationId xmlns:a16="http://schemas.microsoft.com/office/drawing/2014/main" id="{7AC59EF1-243B-E48B-A226-0E6A6558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8" y="90124"/>
            <a:ext cx="11271463" cy="333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>
            <a:extLst>
              <a:ext uri="{FF2B5EF4-FFF2-40B4-BE49-F238E27FC236}">
                <a16:creationId xmlns:a16="http://schemas.microsoft.com/office/drawing/2014/main" id="{2534D978-12CB-3E32-A98C-D52B1FDEA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10" y="3134220"/>
            <a:ext cx="5041900" cy="3589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14">
            <a:extLst>
              <a:ext uri="{FF2B5EF4-FFF2-40B4-BE49-F238E27FC236}">
                <a16:creationId xmlns:a16="http://schemas.microsoft.com/office/drawing/2014/main" id="{D0B6A6DA-9BCC-1348-E929-7859BFD52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88" y="90177"/>
            <a:ext cx="2225743" cy="7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2">
            <a:extLst>
              <a:ext uri="{FF2B5EF4-FFF2-40B4-BE49-F238E27FC236}">
                <a16:creationId xmlns:a16="http://schemas.microsoft.com/office/drawing/2014/main" id="{4488325E-FCB6-3BB6-BD2F-D2D17CEE7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301" y="2896095"/>
            <a:ext cx="1438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69988-FDAD-350E-3445-1A74DDBD4A91}"/>
              </a:ext>
            </a:extLst>
          </p:cNvPr>
          <p:cNvSpPr txBox="1"/>
          <p:nvPr/>
        </p:nvSpPr>
        <p:spPr>
          <a:xfrm>
            <a:off x="113169" y="5707894"/>
            <a:ext cx="3259617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pic>
        <p:nvPicPr>
          <p:cNvPr id="13313" name="Picture 4">
            <a:extLst>
              <a:ext uri="{FF2B5EF4-FFF2-40B4-BE49-F238E27FC236}">
                <a16:creationId xmlns:a16="http://schemas.microsoft.com/office/drawing/2014/main" id="{C433DB08-9F7D-6987-FE76-0A45C9AF6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82" y="3542479"/>
            <a:ext cx="2397125" cy="2446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Content Placeholder 2">
            <a:extLst>
              <a:ext uri="{FF2B5EF4-FFF2-40B4-BE49-F238E27FC236}">
                <a16:creationId xmlns:a16="http://schemas.microsoft.com/office/drawing/2014/main" id="{3579E178-7CFB-4D6B-88FA-C1C4E8DD192F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 bwMode="auto">
          <a:xfrm>
            <a:off x="-1" y="6016753"/>
            <a:ext cx="8514413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defTabSz="457200">
              <a:lnSpc>
                <a:spcPct val="80000"/>
              </a:lnSpc>
              <a:buNone/>
            </a:pPr>
            <a:r>
              <a:rPr lang="en-US" altLang="en-US" sz="1000" dirty="0"/>
              <a:t>Source: http://</a:t>
            </a:r>
            <a:r>
              <a:rPr lang="en-US" altLang="en-US" sz="1000" dirty="0" err="1"/>
              <a:t>museum.hackney.gov.uk</a:t>
            </a:r>
            <a:r>
              <a:rPr lang="en-US" altLang="en-US" sz="1000" dirty="0"/>
              <a:t>/object9232</a:t>
            </a:r>
          </a:p>
          <a:p>
            <a:pPr defTabSz="457200">
              <a:lnSpc>
                <a:spcPct val="80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pic>
        <p:nvPicPr>
          <p:cNvPr id="492547" name="Picture 2" descr="http://museum.hackney.gov.uk/assets/object_images/6/74/41/eg/am/Image14476/v0_high.jpg">
            <a:extLst>
              <a:ext uri="{FF2B5EF4-FFF2-40B4-BE49-F238E27FC236}">
                <a16:creationId xmlns:a16="http://schemas.microsoft.com/office/drawing/2014/main" id="{92BB02F4-27FA-457B-963F-74FE61D5C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8"/>
          <a:stretch/>
        </p:blipFill>
        <p:spPr bwMode="auto">
          <a:xfrm>
            <a:off x="996845" y="183149"/>
            <a:ext cx="4679430" cy="583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48" name="TextBox 1">
            <a:extLst>
              <a:ext uri="{FF2B5EF4-FFF2-40B4-BE49-F238E27FC236}">
                <a16:creationId xmlns:a16="http://schemas.microsoft.com/office/drawing/2014/main" id="{432A6138-D875-453D-A4B2-EA5E79D50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635" y="1673265"/>
            <a:ext cx="6370820" cy="2462213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274320" tIns="91440" rIns="274320" bIns="91440" anchor="ctr" anchorCtr="0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“…There are no charges, except for a few special items”</a:t>
            </a:r>
          </a:p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“…no insurance qualifications”</a:t>
            </a:r>
          </a:p>
          <a:p>
            <a:pPr>
              <a:spcAft>
                <a:spcPts val="1200"/>
              </a:spcAft>
            </a:pPr>
            <a:r>
              <a:rPr lang="en-US" altLang="en-US" sz="32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An equal right to healthcare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Uninsured All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54" y="2569113"/>
            <a:ext cx="16125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cs typeface="Franklin Gothic Book"/>
              </a:rPr>
              <a:t>Millions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-1" y="6011056"/>
            <a:ext cx="8516983" cy="84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Himmelstein &amp; Woolhandler – Tabulation from CPS, ACS, and NHIS data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Note: At time of survey, an additional 2 to 3 million were uninsured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E83EF2DA-07D3-A151-CA07-2F2068C59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661406"/>
              </p:ext>
            </p:extLst>
          </p:nvPr>
        </p:nvGraphicFramePr>
        <p:xfrm>
          <a:off x="1841511" y="1254985"/>
          <a:ext cx="589280" cy="43838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9280">
                  <a:extLst>
                    <a:ext uri="{9D8B030D-6E8A-4147-A177-3AD203B41FA5}">
                      <a16:colId xmlns:a16="http://schemas.microsoft.com/office/drawing/2014/main" val="3789397937"/>
                    </a:ext>
                  </a:extLst>
                </a:gridCol>
              </a:tblGrid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709469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254613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393138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559887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396380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665855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54453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378619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285977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3BC2A0D-7B73-1872-80E3-CE40ED903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78633"/>
              </p:ext>
            </p:extLst>
          </p:nvPr>
        </p:nvGraphicFramePr>
        <p:xfrm>
          <a:off x="1849120" y="5423607"/>
          <a:ext cx="9885680" cy="396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88568">
                  <a:extLst>
                    <a:ext uri="{9D8B030D-6E8A-4147-A177-3AD203B41FA5}">
                      <a16:colId xmlns:a16="http://schemas.microsoft.com/office/drawing/2014/main" val="4126903179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2664411061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108009708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3002979856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2776901519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716927949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1829284376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2107010363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3432585022"/>
                    </a:ext>
                  </a:extLst>
                </a:gridCol>
                <a:gridCol w="988568">
                  <a:extLst>
                    <a:ext uri="{9D8B030D-6E8A-4147-A177-3AD203B41FA5}">
                      <a16:colId xmlns:a16="http://schemas.microsoft.com/office/drawing/2014/main" val="3927617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1991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977055"/>
                  </a:ext>
                </a:extLst>
              </a:tr>
            </a:tbl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8C73239F-042F-500F-BA64-79D0B862F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37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22823" r="10937" b="23642"/>
          <a:stretch/>
        </p:blipFill>
        <p:spPr bwMode="auto">
          <a:xfrm>
            <a:off x="2481942" y="1462351"/>
            <a:ext cx="8871856" cy="386565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2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502A-D399-8735-0E51-8FA93551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Percent Uninsured by Race/Ethnicity,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A448A-CD6A-822A-76AF-C1F74A8CA39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568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CPS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891C7A-CF62-823D-7BDC-DFB0E1C03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25911"/>
              </p:ext>
            </p:extLst>
          </p:nvPr>
        </p:nvGraphicFramePr>
        <p:xfrm>
          <a:off x="838200" y="1376516"/>
          <a:ext cx="10515600" cy="464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502A-D399-8735-0E51-8FA93551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Percent Uninsured by Age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A448A-CD6A-822A-76AF-C1F74A8CA39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568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CPS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891C7A-CF62-823D-7BDC-DFB0E1C03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789536"/>
              </p:ext>
            </p:extLst>
          </p:nvPr>
        </p:nvGraphicFramePr>
        <p:xfrm>
          <a:off x="838200" y="1376516"/>
          <a:ext cx="10515600" cy="464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8369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09BD504-3CEA-4B63-82BC-04F559A59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2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Many Frontline Health Workers Are Uninsured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80935FF-37F9-72D6-FF12-A62D43372AB2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24568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Himmelstein &amp; Woolhandler, Analysis of data from the 2019 Current Population Survey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Note: 663,000 hospital, nursing home and home care workers were uninsured. 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70% of New York home care agencies do not provide PPE to employees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9C185-3EBB-F06F-9ED1-1C52647D3DF2}"/>
              </a:ext>
            </a:extLst>
          </p:cNvPr>
          <p:cNvSpPr txBox="1"/>
          <p:nvPr/>
        </p:nvSpPr>
        <p:spPr>
          <a:xfrm>
            <a:off x="426720" y="2220686"/>
            <a:ext cx="235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uninsured, 2019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3207462-C6AF-559A-C67A-20EFDA45D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702952"/>
              </p:ext>
            </p:extLst>
          </p:nvPr>
        </p:nvGraphicFramePr>
        <p:xfrm>
          <a:off x="2782389" y="1345474"/>
          <a:ext cx="8128000" cy="4402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36,355 Deaths During 2021 </a:t>
            </a:r>
            <a:br>
              <a:rPr lang="en-US" dirty="0"/>
            </a:br>
            <a:r>
              <a:rPr lang="en-US" dirty="0"/>
              <a:t>Due to Uninsurance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6983" cy="841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Woolhandler &amp; </a:t>
            </a:r>
            <a:r>
              <a:rPr lang="en-US" sz="1000" dirty="0" err="1"/>
              <a:t>Himmelsetin</a:t>
            </a:r>
            <a:r>
              <a:rPr lang="en-US" sz="1000" dirty="0"/>
              <a:t>. Ann </a:t>
            </a:r>
            <a:r>
              <a:rPr lang="en-US" sz="1000" dirty="0" err="1"/>
              <a:t>Int</a:t>
            </a:r>
            <a:r>
              <a:rPr lang="en-US" sz="1000" dirty="0"/>
              <a:t> Med 2017;167:424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Based on best estimate from multiple studies of 1 death per 769 uninsured/year and number of uninsured at the time of the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502375"/>
              </p:ext>
            </p:extLst>
          </p:nvPr>
        </p:nvGraphicFramePr>
        <p:xfrm>
          <a:off x="1709207" y="1725296"/>
          <a:ext cx="8773586" cy="390575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517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State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Uninsured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Excess Deaths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Texas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18.0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6,793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California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7.0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3,528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Florida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12.1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3,378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Georgia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12.6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1,741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North Carolina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10.4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1,402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379544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New York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5.2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1,325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21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USA 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8.6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36,771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476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65750435"/>
              </p:ext>
            </p:extLst>
          </p:nvPr>
        </p:nvGraphicFramePr>
        <p:xfrm>
          <a:off x="293914" y="1690688"/>
          <a:ext cx="11059886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 Coverage Improves </a:t>
            </a:r>
            <a:br>
              <a:rPr lang="en-US" dirty="0"/>
            </a:br>
            <a:r>
              <a:rPr lang="en-US" dirty="0"/>
              <a:t>Cancer Detection and Outcomes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NBER Working Paper 26292, Sept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*Breast, colorectal, or lung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0" y="1872817"/>
            <a:ext cx="241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Rate per 100,000 women/year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86703-045F-FA46-B6B1-DAC472A8C559}"/>
              </a:ext>
            </a:extLst>
          </p:cNvPr>
          <p:cNvSpPr/>
          <p:nvPr/>
        </p:nvSpPr>
        <p:spPr>
          <a:xfrm>
            <a:off x="6807200" y="2501814"/>
            <a:ext cx="4836886" cy="841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Cancer diagnoses rise </a:t>
            </a:r>
          </a:p>
          <a:p>
            <a:pPr algn="ctr"/>
            <a:r>
              <a:rPr lang="en-US" sz="2800" b="1" dirty="0"/>
              <a:t>and deaths fall at age 65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DA4C5-11F0-586B-C246-7FC8333A0F3D}"/>
              </a:ext>
            </a:extLst>
          </p:cNvPr>
          <p:cNvSpPr/>
          <p:nvPr/>
        </p:nvSpPr>
        <p:spPr>
          <a:xfrm>
            <a:off x="579120" y="3660906"/>
            <a:ext cx="209005" cy="20900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9AA140-ADA1-B25F-CE1F-1F0F975F8749}"/>
              </a:ext>
            </a:extLst>
          </p:cNvPr>
          <p:cNvSpPr/>
          <p:nvPr/>
        </p:nvSpPr>
        <p:spPr>
          <a:xfrm>
            <a:off x="579120" y="4394690"/>
            <a:ext cx="209005" cy="20900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88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64378DA-448B-472B-8CDF-B746FEFC2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7056" y="1334877"/>
            <a:ext cx="8797887" cy="3733800"/>
          </a:xfrm>
        </p:spPr>
        <p:txBody>
          <a:bodyPr/>
          <a:lstStyle/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Medicaid: Poor Access, But Better Than Nothing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A9B36C99-3E46-4F12-9112-2A9F263D5C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Why was the USA </a:t>
            </a:r>
            <a:br>
              <a:rPr lang="en-US" altLang="en-US" sz="4800" dirty="0"/>
            </a:br>
            <a:r>
              <a:rPr lang="en-US" altLang="en-US" sz="4800" dirty="0"/>
              <a:t>So Vulnerable to</a:t>
            </a:r>
            <a:r>
              <a:rPr lang="en-US" altLang="en-US" dirty="0"/>
              <a:t> COVID-19?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FBCB-21DB-66C1-3711-D03720F97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1836181"/>
            <a:ext cx="10887075" cy="418057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Deteriorating health status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Weakened public health capacity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Increasing economic inequality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Racism that harms people of color and erodes support for safety-net programs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Wasteful health care system that prioritizes profitability over needs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EE75ECC-DCA9-4979-8E66-0D610168DC2F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>
          <a:xfrm>
            <a:off x="-1" y="6016753"/>
            <a:ext cx="8513379" cy="84124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2037B4-636F-F884-5A70-87CEE268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Medicaid Enrollment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B31AE-E4AD-0AFA-094E-8247ABACDF4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3920" cy="841248"/>
          </a:xfrm>
        </p:spPr>
        <p:txBody>
          <a:bodyPr>
            <a:normAutofit/>
          </a:bodyPr>
          <a:lstStyle/>
          <a:p>
            <a:r>
              <a:rPr lang="en-US" sz="1000" dirty="0"/>
              <a:t>Source: Kaiser Foundation- Figures are for mid year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F1B1C9-C095-516B-F063-6EAE85D6B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660329"/>
              </p:ext>
            </p:extLst>
          </p:nvPr>
        </p:nvGraphicFramePr>
        <p:xfrm>
          <a:off x="1270000" y="5588000"/>
          <a:ext cx="10769604" cy="396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4934">
                  <a:extLst>
                    <a:ext uri="{9D8B030D-6E8A-4147-A177-3AD203B41FA5}">
                      <a16:colId xmlns:a16="http://schemas.microsoft.com/office/drawing/2014/main" val="4117833226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2061717658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2537569592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97573516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852772137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4036815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849090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9459260-979D-21E1-A41B-86FECEF7D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643045"/>
              </p:ext>
            </p:extLst>
          </p:nvPr>
        </p:nvGraphicFramePr>
        <p:xfrm>
          <a:off x="271780" y="1330958"/>
          <a:ext cx="1630680" cy="508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335967425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90 million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34976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70 million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714235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50 million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095874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30 million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038498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 million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280412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C19DA0A-EBC1-BEDA-4F66-852EC9987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007090"/>
              </p:ext>
            </p:extLst>
          </p:nvPr>
        </p:nvGraphicFramePr>
        <p:xfrm>
          <a:off x="1943100" y="1570801"/>
          <a:ext cx="9410700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0700">
                  <a:extLst>
                    <a:ext uri="{9D8B030D-6E8A-4147-A177-3AD203B41FA5}">
                      <a16:colId xmlns:a16="http://schemas.microsoft.com/office/drawing/2014/main" val="2364545983"/>
                    </a:ext>
                  </a:extLst>
                </a:gridCol>
              </a:tblGrid>
              <a:tr h="232451"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334250"/>
                  </a:ext>
                </a:extLst>
              </a:tr>
              <a:tr h="232451"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456668"/>
                  </a:ext>
                </a:extLst>
              </a:tr>
              <a:tr h="232451"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26060"/>
                  </a:ext>
                </a:extLst>
              </a:tr>
              <a:tr h="282007"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62532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187557F-E500-E3EE-999E-DA19310A0416}"/>
              </a:ext>
            </a:extLst>
          </p:cNvPr>
          <p:cNvSpPr/>
          <p:nvPr/>
        </p:nvSpPr>
        <p:spPr>
          <a:xfrm>
            <a:off x="2103120" y="5017939"/>
            <a:ext cx="193040" cy="5762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34DA8C-5A93-A267-0B85-DEC40862EF70}"/>
              </a:ext>
            </a:extLst>
          </p:cNvPr>
          <p:cNvSpPr/>
          <p:nvPr/>
        </p:nvSpPr>
        <p:spPr>
          <a:xfrm>
            <a:off x="2358282" y="4986408"/>
            <a:ext cx="193040" cy="6077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87112-EF2B-2727-BA9E-612EC70B4592}"/>
              </a:ext>
            </a:extLst>
          </p:cNvPr>
          <p:cNvSpPr/>
          <p:nvPr/>
        </p:nvSpPr>
        <p:spPr>
          <a:xfrm>
            <a:off x="2613444" y="4954877"/>
            <a:ext cx="193040" cy="6392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724010-029D-F967-8C3A-76D4C86D45C1}"/>
              </a:ext>
            </a:extLst>
          </p:cNvPr>
          <p:cNvSpPr/>
          <p:nvPr/>
        </p:nvSpPr>
        <p:spPr>
          <a:xfrm>
            <a:off x="2868606" y="4806231"/>
            <a:ext cx="193040" cy="787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FD2AF-3245-AA21-B106-FAC56EBA6204}"/>
              </a:ext>
            </a:extLst>
          </p:cNvPr>
          <p:cNvSpPr/>
          <p:nvPr/>
        </p:nvSpPr>
        <p:spPr>
          <a:xfrm>
            <a:off x="3123768" y="4684611"/>
            <a:ext cx="193040" cy="9095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F95BE-BED5-18BB-0F00-BC12254F5F90}"/>
              </a:ext>
            </a:extLst>
          </p:cNvPr>
          <p:cNvSpPr/>
          <p:nvPr/>
        </p:nvSpPr>
        <p:spPr>
          <a:xfrm>
            <a:off x="3378930" y="4558487"/>
            <a:ext cx="193040" cy="10356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C6AC2-6F5E-7473-ECA5-0AF8A4405CCF}"/>
              </a:ext>
            </a:extLst>
          </p:cNvPr>
          <p:cNvSpPr/>
          <p:nvPr/>
        </p:nvSpPr>
        <p:spPr>
          <a:xfrm>
            <a:off x="3634092" y="4432363"/>
            <a:ext cx="193040" cy="1161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D9F0B7-930B-670E-B735-A607B334545C}"/>
              </a:ext>
            </a:extLst>
          </p:cNvPr>
          <p:cNvSpPr/>
          <p:nvPr/>
        </p:nvSpPr>
        <p:spPr>
          <a:xfrm>
            <a:off x="3889254" y="4432363"/>
            <a:ext cx="193040" cy="1161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54C1A-396A-B1EA-8259-A556994CD3D8}"/>
              </a:ext>
            </a:extLst>
          </p:cNvPr>
          <p:cNvSpPr/>
          <p:nvPr/>
        </p:nvSpPr>
        <p:spPr>
          <a:xfrm>
            <a:off x="4144416" y="4432363"/>
            <a:ext cx="193040" cy="1161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0200E0-3481-5AB4-DEAA-62218ED33D5B}"/>
              </a:ext>
            </a:extLst>
          </p:cNvPr>
          <p:cNvSpPr/>
          <p:nvPr/>
        </p:nvSpPr>
        <p:spPr>
          <a:xfrm>
            <a:off x="4399578" y="4432363"/>
            <a:ext cx="193040" cy="1161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C2A602-97D5-EC7F-9DBD-FD79BF83A21A}"/>
              </a:ext>
            </a:extLst>
          </p:cNvPr>
          <p:cNvSpPr/>
          <p:nvPr/>
        </p:nvSpPr>
        <p:spPr>
          <a:xfrm>
            <a:off x="4654740" y="4558487"/>
            <a:ext cx="193040" cy="10356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D48E05-E19C-9281-14D9-F5F74904885D}"/>
              </a:ext>
            </a:extLst>
          </p:cNvPr>
          <p:cNvSpPr/>
          <p:nvPr/>
        </p:nvSpPr>
        <p:spPr>
          <a:xfrm>
            <a:off x="4909902" y="4639567"/>
            <a:ext cx="193040" cy="9545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4EDF98-EDF0-688D-EE0C-097C3D35C5DF}"/>
              </a:ext>
            </a:extLst>
          </p:cNvPr>
          <p:cNvSpPr/>
          <p:nvPr/>
        </p:nvSpPr>
        <p:spPr>
          <a:xfrm>
            <a:off x="5165064" y="4608035"/>
            <a:ext cx="193040" cy="986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144659-6F1F-6996-C784-A6AE34736A60}"/>
              </a:ext>
            </a:extLst>
          </p:cNvPr>
          <p:cNvSpPr/>
          <p:nvPr/>
        </p:nvSpPr>
        <p:spPr>
          <a:xfrm>
            <a:off x="5420226" y="4608035"/>
            <a:ext cx="193040" cy="986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DE99DF-E4FD-D7E6-5B90-AAA888DCA93A}"/>
              </a:ext>
            </a:extLst>
          </p:cNvPr>
          <p:cNvSpPr/>
          <p:nvPr/>
        </p:nvSpPr>
        <p:spPr>
          <a:xfrm>
            <a:off x="5675388" y="4481911"/>
            <a:ext cx="193040" cy="11122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BC5AD2-10FD-F948-99BB-3BB6DBF578B1}"/>
              </a:ext>
            </a:extLst>
          </p:cNvPr>
          <p:cNvSpPr/>
          <p:nvPr/>
        </p:nvSpPr>
        <p:spPr>
          <a:xfrm>
            <a:off x="5930550" y="4432363"/>
            <a:ext cx="193040" cy="1161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D20711-3B04-9D76-6D32-DE7089D862D2}"/>
              </a:ext>
            </a:extLst>
          </p:cNvPr>
          <p:cNvSpPr/>
          <p:nvPr/>
        </p:nvSpPr>
        <p:spPr>
          <a:xfrm>
            <a:off x="6185712" y="4268598"/>
            <a:ext cx="193040" cy="13255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9E6C2B-9900-C111-B73B-27E288711779}"/>
              </a:ext>
            </a:extLst>
          </p:cNvPr>
          <p:cNvSpPr/>
          <p:nvPr/>
        </p:nvSpPr>
        <p:spPr>
          <a:xfrm>
            <a:off x="6440874" y="4171105"/>
            <a:ext cx="193040" cy="1423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5F163F-AAAF-D9AB-3A5D-33BD8C38FDF2}"/>
              </a:ext>
            </a:extLst>
          </p:cNvPr>
          <p:cNvSpPr/>
          <p:nvPr/>
        </p:nvSpPr>
        <p:spPr>
          <a:xfrm>
            <a:off x="6696036" y="4171105"/>
            <a:ext cx="193040" cy="1423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B99FDD-183E-4900-A12F-5EAB39504CC0}"/>
              </a:ext>
            </a:extLst>
          </p:cNvPr>
          <p:cNvSpPr/>
          <p:nvPr/>
        </p:nvSpPr>
        <p:spPr>
          <a:xfrm>
            <a:off x="6951198" y="4139574"/>
            <a:ext cx="193040" cy="14545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8C7DC3-21C1-6C53-41EC-946429A97E51}"/>
              </a:ext>
            </a:extLst>
          </p:cNvPr>
          <p:cNvSpPr/>
          <p:nvPr/>
        </p:nvSpPr>
        <p:spPr>
          <a:xfrm>
            <a:off x="7206360" y="4085521"/>
            <a:ext cx="193040" cy="150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F447DF-40BF-462F-F949-B26C6A64B473}"/>
              </a:ext>
            </a:extLst>
          </p:cNvPr>
          <p:cNvSpPr/>
          <p:nvPr/>
        </p:nvSpPr>
        <p:spPr>
          <a:xfrm>
            <a:off x="7461522" y="3810751"/>
            <a:ext cx="193040" cy="17834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81852C-2A10-4A10-E07C-11188F8CF7D6}"/>
              </a:ext>
            </a:extLst>
          </p:cNvPr>
          <p:cNvSpPr/>
          <p:nvPr/>
        </p:nvSpPr>
        <p:spPr>
          <a:xfrm>
            <a:off x="7716684" y="3621565"/>
            <a:ext cx="193040" cy="19725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DC2EDD-48BE-8A2D-5E39-7CCE30B919CE}"/>
              </a:ext>
            </a:extLst>
          </p:cNvPr>
          <p:cNvSpPr/>
          <p:nvPr/>
        </p:nvSpPr>
        <p:spPr>
          <a:xfrm>
            <a:off x="7971846" y="3467937"/>
            <a:ext cx="193040" cy="21262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45D7EC-10D5-2768-6789-E3B7CB96CAEC}"/>
              </a:ext>
            </a:extLst>
          </p:cNvPr>
          <p:cNvSpPr/>
          <p:nvPr/>
        </p:nvSpPr>
        <p:spPr>
          <a:xfrm>
            <a:off x="8227008" y="3346794"/>
            <a:ext cx="193040" cy="2247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EC780A-67D8-308C-C5C2-3349DFE1E8B6}"/>
              </a:ext>
            </a:extLst>
          </p:cNvPr>
          <p:cNvSpPr/>
          <p:nvPr/>
        </p:nvSpPr>
        <p:spPr>
          <a:xfrm>
            <a:off x="8482170" y="3310759"/>
            <a:ext cx="193040" cy="22834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604C9C-735B-D7F8-FDCC-3388E87D2D4F}"/>
              </a:ext>
            </a:extLst>
          </p:cNvPr>
          <p:cNvSpPr/>
          <p:nvPr/>
        </p:nvSpPr>
        <p:spPr>
          <a:xfrm>
            <a:off x="8737332" y="3193167"/>
            <a:ext cx="193040" cy="24009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A5381E-8AF4-F09F-DA67-537FCF07BCE4}"/>
              </a:ext>
            </a:extLst>
          </p:cNvPr>
          <p:cNvSpPr/>
          <p:nvPr/>
        </p:nvSpPr>
        <p:spPr>
          <a:xfrm>
            <a:off x="8992494" y="2670653"/>
            <a:ext cx="193040" cy="29235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DB0DBC-BA64-60E5-DBDA-871122944615}"/>
              </a:ext>
            </a:extLst>
          </p:cNvPr>
          <p:cNvSpPr/>
          <p:nvPr/>
        </p:nvSpPr>
        <p:spPr>
          <a:xfrm>
            <a:off x="9247656" y="2418881"/>
            <a:ext cx="193040" cy="31752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61C383-B639-89E3-45DF-460E28C5A99D}"/>
              </a:ext>
            </a:extLst>
          </p:cNvPr>
          <p:cNvSpPr/>
          <p:nvPr/>
        </p:nvSpPr>
        <p:spPr>
          <a:xfrm>
            <a:off x="9502818" y="2382845"/>
            <a:ext cx="193040" cy="32113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B1F417-EA98-D693-0CBB-92AEE7F1D092}"/>
              </a:ext>
            </a:extLst>
          </p:cNvPr>
          <p:cNvSpPr/>
          <p:nvPr/>
        </p:nvSpPr>
        <p:spPr>
          <a:xfrm>
            <a:off x="9757980" y="2382845"/>
            <a:ext cx="193040" cy="32113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992D51-D16A-16C0-B18A-E511B845483D}"/>
              </a:ext>
            </a:extLst>
          </p:cNvPr>
          <p:cNvSpPr/>
          <p:nvPr/>
        </p:nvSpPr>
        <p:spPr>
          <a:xfrm>
            <a:off x="10013142" y="2418881"/>
            <a:ext cx="193040" cy="31752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F1BC39-F572-EBEC-D1BD-E24FBCF96A5E}"/>
              </a:ext>
            </a:extLst>
          </p:cNvPr>
          <p:cNvSpPr/>
          <p:nvPr/>
        </p:nvSpPr>
        <p:spPr>
          <a:xfrm>
            <a:off x="10268304" y="2472457"/>
            <a:ext cx="193040" cy="31217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447E87-31C7-5F55-5FA7-76AB4CFB5A47}"/>
              </a:ext>
            </a:extLst>
          </p:cNvPr>
          <p:cNvSpPr/>
          <p:nvPr/>
        </p:nvSpPr>
        <p:spPr>
          <a:xfrm>
            <a:off x="10523466" y="2292280"/>
            <a:ext cx="193040" cy="33018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0F9F59-901A-7A78-0FF6-F3DB1FC60B72}"/>
              </a:ext>
            </a:extLst>
          </p:cNvPr>
          <p:cNvSpPr/>
          <p:nvPr/>
        </p:nvSpPr>
        <p:spPr>
          <a:xfrm>
            <a:off x="10778628" y="1995464"/>
            <a:ext cx="193040" cy="35986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2A023B-B64F-C368-B53E-8FD303A93F91}"/>
              </a:ext>
            </a:extLst>
          </p:cNvPr>
          <p:cNvSpPr/>
          <p:nvPr/>
        </p:nvSpPr>
        <p:spPr>
          <a:xfrm>
            <a:off x="11033794" y="1644977"/>
            <a:ext cx="193040" cy="3949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Specialists Won’t See </a:t>
            </a:r>
            <a:br>
              <a:rPr lang="en-US" dirty="0"/>
            </a:br>
            <a:r>
              <a:rPr lang="en-US" dirty="0"/>
              <a:t>Kids With Medicaid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Bisgaier</a:t>
            </a:r>
            <a:r>
              <a:rPr lang="en-US" dirty="0"/>
              <a:t> J, Rhodes KV.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2011;364:2324-2333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201036"/>
            <a:ext cx="2641600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% of Clinics Scheduling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Appointments for Children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21970480"/>
              </p:ext>
            </p:extLst>
          </p:nvPr>
        </p:nvGraphicFramePr>
        <p:xfrm>
          <a:off x="2323549" y="1752423"/>
          <a:ext cx="9182651" cy="431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>
            <a:spLocks noChangeAspect="1"/>
          </p:cNvSpPr>
          <p:nvPr/>
        </p:nvSpPr>
        <p:spPr>
          <a:xfrm>
            <a:off x="4319000" y="5619198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197239" y="5619199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0326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90EC-4914-159A-DF26-3F7617F3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Medicaid Helps</a:t>
            </a:r>
            <a:br>
              <a:rPr lang="en-US" dirty="0"/>
            </a:br>
            <a:r>
              <a:rPr lang="en-US" sz="2800" dirty="0"/>
              <a:t>An RCT in Oregon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D8FD2-398B-2BF2-F05D-A00B432FA52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8072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NEJM May 2,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Note: Catastrophic medical costs = out-of-pocket spending &gt;30% of income. Depression = screened positive for depression using PHQ8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7EDEA2-C3E1-0A24-5A0A-702AEA4684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247744"/>
              </p:ext>
            </p:extLst>
          </p:nvPr>
        </p:nvGraphicFramePr>
        <p:xfrm>
          <a:off x="462709" y="1520328"/>
          <a:ext cx="11195586" cy="449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DADED72-6501-0EA0-2717-B17B25C81859}"/>
              </a:ext>
            </a:extLst>
          </p:cNvPr>
          <p:cNvSpPr/>
          <p:nvPr/>
        </p:nvSpPr>
        <p:spPr>
          <a:xfrm>
            <a:off x="473726" y="3702439"/>
            <a:ext cx="319489" cy="3194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FFE4A-675D-E177-3E9F-254FD3778922}"/>
              </a:ext>
            </a:extLst>
          </p:cNvPr>
          <p:cNvSpPr/>
          <p:nvPr/>
        </p:nvSpPr>
        <p:spPr>
          <a:xfrm>
            <a:off x="473727" y="3189383"/>
            <a:ext cx="319489" cy="31948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170451-790D-BBC1-D343-B505FEBFF069}"/>
              </a:ext>
            </a:extLst>
          </p:cNvPr>
          <p:cNvCxnSpPr>
            <a:cxnSpLocks/>
          </p:cNvCxnSpPr>
          <p:nvPr/>
        </p:nvCxnSpPr>
        <p:spPr>
          <a:xfrm>
            <a:off x="2865120" y="4541520"/>
            <a:ext cx="836168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70897038"/>
              </p:ext>
            </p:extLst>
          </p:nvPr>
        </p:nvGraphicFramePr>
        <p:xfrm>
          <a:off x="2208628" y="1690688"/>
          <a:ext cx="9145172" cy="432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Medicaid Improved Access and Hypertension Control for the Poor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Christopher, </a:t>
            </a:r>
            <a:r>
              <a:rPr lang="en-US" dirty="0" err="1"/>
              <a:t>Wilper</a:t>
            </a:r>
            <a:r>
              <a:rPr lang="en-US" dirty="0"/>
              <a:t>, Himmelstein, Woolhandler, McCormick </a:t>
            </a:r>
            <a:r>
              <a:rPr lang="mr-IN" dirty="0"/>
              <a:t>–</a:t>
            </a:r>
            <a:r>
              <a:rPr lang="en-US" dirty="0"/>
              <a:t> AJPH 2015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Odds ratios are adjusted for sex, age, race/ethnicity, presence of chronic conditions, disability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678" y="2298282"/>
            <a:ext cx="223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Odds ratio for Medicaid vs Uninsured</a:t>
            </a:r>
          </a:p>
        </p:txBody>
      </p:sp>
    </p:spTree>
    <p:extLst>
      <p:ext uri="{BB962C8B-B14F-4D97-AF65-F5344CB8AC3E}">
        <p14:creationId xmlns:p14="http://schemas.microsoft.com/office/powerpoint/2010/main" val="2214982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BD91-0A13-E9DD-6A5B-A8B0287A2B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/>
              <a:t>Medicaid Managed Care Enrollment Soaring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56B2-36C0-AEE5-4B58-2DA7D1B7C0CF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16983" cy="841248"/>
          </a:xfrm>
          <a:ln/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 Sanofi Public Payer Digest, 2016 and 2020</a:t>
            </a:r>
          </a:p>
          <a:p>
            <a:r>
              <a:rPr lang="en-US" sz="1000" dirty="0">
                <a:solidFill>
                  <a:schemeClr val="bg1"/>
                </a:solidFill>
              </a:rPr>
              <a:t>Note: Medicaid payments to </a:t>
            </a:r>
            <a:r>
              <a:rPr lang="en-US" sz="1000" dirty="0" err="1">
                <a:solidFill>
                  <a:schemeClr val="bg1"/>
                </a:solidFill>
              </a:rPr>
              <a:t>mgd</a:t>
            </a:r>
            <a:r>
              <a:rPr lang="en-US" sz="1000" dirty="0">
                <a:solidFill>
                  <a:schemeClr val="bg1"/>
                </a:solidFill>
              </a:rPr>
              <a:t> care firms, 2019=$279.1 billion; MLR=88.6 (overhead=$9 billion).</a:t>
            </a:r>
          </a:p>
          <a:p>
            <a:r>
              <a:rPr lang="en-US" sz="1000" dirty="0">
                <a:solidFill>
                  <a:schemeClr val="bg1"/>
                </a:solidFill>
              </a:rPr>
              <a:t>No evidence of cost savings; some evidence of worse quality</a:t>
            </a:r>
          </a:p>
          <a:p>
            <a:pPr>
              <a:buFont typeface="Arial"/>
              <a:buNone/>
              <a:defRPr/>
            </a:pPr>
            <a:r>
              <a:rPr lang="en-US" sz="1000" dirty="0">
                <a:solidFill>
                  <a:schemeClr val="bg1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chemeClr val="bg1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2334F-7223-5365-733F-B39284F94893}"/>
              </a:ext>
            </a:extLst>
          </p:cNvPr>
          <p:cNvSpPr txBox="1"/>
          <p:nvPr/>
        </p:nvSpPr>
        <p:spPr>
          <a:xfrm>
            <a:off x="308473" y="2170323"/>
            <a:ext cx="200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Millions of Enrollees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20C5B3-36C1-E8DC-53E6-52B7A4670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542287"/>
              </p:ext>
            </p:extLst>
          </p:nvPr>
        </p:nvGraphicFramePr>
        <p:xfrm>
          <a:off x="1817783" y="1443210"/>
          <a:ext cx="9617725" cy="4573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C314-FB89-0BEB-C7C1-1A22E5A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major revenue source for insurers in 2020:</a:t>
            </a:r>
            <a:br>
              <a:rPr lang="en-US" sz="2400" dirty="0"/>
            </a:br>
            <a:r>
              <a:rPr lang="en-US" dirty="0"/>
              <a:t>Medicaid Managed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01FA0-6DCB-88CB-C2C0-94489F26ED7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8358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Kaiser Family Foundation,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Note: Per Milliman, average overhead + profit = 11.4% of revenues (~$37 billion)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42ABB-8973-2BF2-62BC-235C8EA9C019}"/>
              </a:ext>
            </a:extLst>
          </p:cNvPr>
          <p:cNvSpPr txBox="1"/>
          <p:nvPr/>
        </p:nvSpPr>
        <p:spPr>
          <a:xfrm>
            <a:off x="3630421" y="4382278"/>
            <a:ext cx="4931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2020 USA total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Medicaid managed care spending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$322.8 Billion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676C94A-050D-91D7-588D-13D0FA0F2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68906"/>
              </p:ext>
            </p:extLst>
          </p:nvPr>
        </p:nvGraphicFramePr>
        <p:xfrm>
          <a:off x="1704975" y="1790562"/>
          <a:ext cx="8782050" cy="240379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429670">
                  <a:extLst>
                    <a:ext uri="{9D8B030D-6E8A-4147-A177-3AD203B41FA5}">
                      <a16:colId xmlns:a16="http://schemas.microsoft.com/office/drawing/2014/main" val="3353965987"/>
                    </a:ext>
                  </a:extLst>
                </a:gridCol>
                <a:gridCol w="2699443">
                  <a:extLst>
                    <a:ext uri="{9D8B030D-6E8A-4147-A177-3AD203B41FA5}">
                      <a16:colId xmlns:a16="http://schemas.microsoft.com/office/drawing/2014/main" val="2521483576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428279953"/>
                    </a:ext>
                  </a:extLst>
                </a:gridCol>
                <a:gridCol w="2242477">
                  <a:extLst>
                    <a:ext uri="{9D8B030D-6E8A-4147-A177-3AD203B41FA5}">
                      <a16:colId xmlns:a16="http://schemas.microsoft.com/office/drawing/2014/main" val="3728865825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1557366873"/>
                    </a:ext>
                  </a:extLst>
                </a:gridCol>
              </a:tblGrid>
              <a:tr h="6009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Arizona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$11.1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Pennsylvania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$21.4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5029826"/>
                  </a:ext>
                </a:extLst>
              </a:tr>
              <a:tr h="6009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Illinois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$15.0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Texas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$24.5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9208205"/>
                  </a:ext>
                </a:extLst>
              </a:tr>
              <a:tr h="6009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Ohio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$15.6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New York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$42.7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3237379"/>
                  </a:ext>
                </a:extLst>
              </a:tr>
              <a:tr h="6009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Florida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$15.9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California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$43.0 billion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182880" marR="18288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2522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862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Medicaid Managed Care Patients</a:t>
            </a:r>
            <a:br>
              <a:rPr lang="en-US" dirty="0"/>
            </a:br>
            <a:r>
              <a:rPr lang="en-US" dirty="0"/>
              <a:t>Can’t Get Appointments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Franklin Gothic Book"/>
              </a:rPr>
              <a:t>Source: HHS Inspector General’s Report. 12/2014. OEI-02-00670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306869" y="1551413"/>
          <a:ext cx="6356061" cy="475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44148" y="4353452"/>
            <a:ext cx="25814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Not participating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43%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887" y="1933915"/>
            <a:ext cx="265321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Won’t take new plan patient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0766" y="2057390"/>
            <a:ext cx="199319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Offered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appt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 &gt;2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wks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Franklin Gothic Book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24%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2314" y="3549719"/>
            <a:ext cx="218802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Offered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appt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 &lt;2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Franklin Gothic Book"/>
              </a:rPr>
              <a:t>wks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Franklin Gothic Book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25%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3038" y="2316352"/>
            <a:ext cx="4536891" cy="2831544"/>
          </a:xfrm>
          <a:prstGeom prst="rect">
            <a:avLst/>
          </a:prstGeom>
          <a:noFill/>
        </p:spPr>
        <p:txBody>
          <a:bodyPr wrap="square" lIns="182880" tIns="182880" rIns="182880" bIns="18288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HHS OIG survey of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1800 physicians listed on managed care rosters finds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majority are unavailable</a:t>
            </a:r>
          </a:p>
        </p:txBody>
      </p:sp>
    </p:spTree>
    <p:extLst>
      <p:ext uri="{BB962C8B-B14F-4D97-AF65-F5344CB8AC3E}">
        <p14:creationId xmlns:p14="http://schemas.microsoft.com/office/powerpoint/2010/main" val="1734227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8A1311CB-32A1-46A4-BBBD-89BCA185E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743200"/>
            <a:ext cx="9144000" cy="1859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8013700" algn="l"/>
              </a:tabLst>
            </a:pPr>
            <a:r>
              <a:rPr lang="en-US" altLang="en-US" sz="5400" dirty="0"/>
              <a:t>Under-Insurance</a:t>
            </a:r>
            <a:br>
              <a:rPr lang="en-US" altLang="en-US" sz="5400" dirty="0"/>
            </a:br>
            <a:endParaRPr lang="en-US" altLang="en-US" sz="5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B6D2-3E08-317A-D192-905A7E08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Deductibles Are Rising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A262D-6D0A-6FFF-C08B-511130AEE5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2898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Kaiser/HRET Survey of Employer-Sponsored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BCE05-C47D-D96A-AD81-F8F5AB11DC5D}"/>
              </a:ext>
            </a:extLst>
          </p:cNvPr>
          <p:cNvSpPr txBox="1"/>
          <p:nvPr/>
        </p:nvSpPr>
        <p:spPr>
          <a:xfrm>
            <a:off x="228601" y="2430379"/>
            <a:ext cx="264694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Average Deductible for Covered Workers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(Single Coverage)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FEAF16C-D915-F255-82DE-83D5F7081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958413"/>
              </p:ext>
            </p:extLst>
          </p:nvPr>
        </p:nvGraphicFramePr>
        <p:xfrm>
          <a:off x="2830902" y="1395663"/>
          <a:ext cx="8522898" cy="462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3E87-1B47-4A21-93FD-C3966DD0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ACA Exchange Plans’ Deductibles</a:t>
            </a:r>
            <a:br>
              <a:rPr lang="en-US" dirty="0"/>
            </a:br>
            <a:r>
              <a:rPr lang="en-US" dirty="0"/>
              <a:t>Higher than Average Job-Based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ED472-2C87-452C-F19A-C2C663D4D2A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05645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KFF and Kaiser Foundation 2022 Employer Health Benefits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DEB18-839B-FCBF-FAE8-B5806E0466FE}"/>
              </a:ext>
            </a:extLst>
          </p:cNvPr>
          <p:cNvSpPr txBox="1"/>
          <p:nvPr/>
        </p:nvSpPr>
        <p:spPr>
          <a:xfrm>
            <a:off x="537712" y="2284060"/>
            <a:ext cx="299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Average deductible (single coverage)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5CABE8-4E5A-3034-ECF5-8F3A3BEC4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394931"/>
              </p:ext>
            </p:extLst>
          </p:nvPr>
        </p:nvGraphicFramePr>
        <p:xfrm>
          <a:off x="3314700" y="1690688"/>
          <a:ext cx="77470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59F13C-9AA6-BE1C-5C21-E376BF7E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Mortality Slowed, </a:t>
            </a:r>
            <a:br>
              <a:rPr lang="en-US" dirty="0"/>
            </a:br>
            <a:r>
              <a:rPr lang="en-US" dirty="0"/>
              <a:t>Even Before COVID-19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011B2A-A230-C16D-ECCB-E09F879AC05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NCHS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C5505-2BD7-08CB-D402-E478AE356676}"/>
              </a:ext>
            </a:extLst>
          </p:cNvPr>
          <p:cNvSpPr txBox="1"/>
          <p:nvPr/>
        </p:nvSpPr>
        <p:spPr>
          <a:xfrm>
            <a:off x="438150" y="2352675"/>
            <a:ext cx="215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Age-adjusted mortality/100,000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2B6D5FC-7E1B-6CC7-4A88-0E5D74099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304868"/>
              </p:ext>
            </p:extLst>
          </p:nvPr>
        </p:nvGraphicFramePr>
        <p:xfrm>
          <a:off x="2590800" y="1552576"/>
          <a:ext cx="9163050" cy="446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>
            <a:extLst>
              <a:ext uri="{FF2B5EF4-FFF2-40B4-BE49-F238E27FC236}">
                <a16:creationId xmlns:a16="http://schemas.microsoft.com/office/drawing/2014/main" id="{5B302CF2-F50C-714E-BBB3-68777DF7B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Many Plans Now Pay </a:t>
            </a:r>
            <a:r>
              <a:rPr lang="en-US" altLang="en-US" i="1" dirty="0">
                <a:solidFill>
                  <a:srgbClr val="FFFF00"/>
                </a:solidFill>
              </a:rPr>
              <a:t>Nothing</a:t>
            </a:r>
            <a:r>
              <a:rPr lang="en-US" altLang="en-US" dirty="0"/>
              <a:t> for </a:t>
            </a:r>
            <a:br>
              <a:rPr lang="en-US" altLang="en-US" dirty="0"/>
            </a:br>
            <a:r>
              <a:rPr lang="en-US" altLang="en-US" dirty="0"/>
              <a:t>Out-of-Network Care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373709D-9629-EE47-81B9-8D50B22CE2C2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229600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RWJF 10/4/2018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4DE4AE-36E5-8A4E-B980-D2476379AD94}"/>
              </a:ext>
            </a:extLst>
          </p:cNvPr>
          <p:cNvSpPr txBox="1"/>
          <p:nvPr/>
        </p:nvSpPr>
        <p:spPr>
          <a:xfrm>
            <a:off x="197963" y="2309101"/>
            <a:ext cx="2432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with </a:t>
            </a:r>
            <a:r>
              <a:rPr lang="en-US" sz="2400" i="1" dirty="0">
                <a:solidFill>
                  <a:schemeClr val="bg1"/>
                </a:solidFill>
              </a:rPr>
              <a:t>any</a:t>
            </a:r>
            <a:r>
              <a:rPr lang="en-US" sz="2400" dirty="0">
                <a:solidFill>
                  <a:schemeClr val="bg1"/>
                </a:solidFill>
              </a:rPr>
              <a:t> out-of-network benefit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34B3FD1-701C-C647-86E8-DDB04A9F8D68}"/>
              </a:ext>
            </a:extLst>
          </p:cNvPr>
          <p:cNvGraphicFramePr/>
          <p:nvPr/>
        </p:nvGraphicFramePr>
        <p:xfrm>
          <a:off x="197963" y="1583703"/>
          <a:ext cx="11155837" cy="4298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6646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601E-7A18-6277-6DFC-796C4E5D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Out-of-Network Bills Are Rising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07E62-5181-FE51-F95F-B73366FF4D0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41834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JAMA IM 2019;179:1543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FB9E5-6041-1002-26A7-7F3850CE4BCD}"/>
              </a:ext>
            </a:extLst>
          </p:cNvPr>
          <p:cNvSpPr txBox="1"/>
          <p:nvPr/>
        </p:nvSpPr>
        <p:spPr>
          <a:xfrm>
            <a:off x="367991" y="2668015"/>
            <a:ext cx="1940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receiving out-of-network bill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590E73A-694D-8370-FE00-F1A22B77B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526905"/>
              </p:ext>
            </p:extLst>
          </p:nvPr>
        </p:nvGraphicFramePr>
        <p:xfrm>
          <a:off x="1271239" y="1929161"/>
          <a:ext cx="5561701" cy="4039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0172052-C098-ED66-1289-5B4433F45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7765910"/>
              </p:ext>
            </p:extLst>
          </p:nvPr>
        </p:nvGraphicFramePr>
        <p:xfrm>
          <a:off x="6176818" y="1929161"/>
          <a:ext cx="5561701" cy="4039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CFD1A7-B42A-632C-5402-57F408DBE85C}"/>
              </a:ext>
            </a:extLst>
          </p:cNvPr>
          <p:cNvSpPr txBox="1"/>
          <p:nvPr/>
        </p:nvSpPr>
        <p:spPr>
          <a:xfrm>
            <a:off x="2308303" y="1560131"/>
            <a:ext cx="441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Emergency Department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9C32E-4A41-0588-7CD3-DAA69DCF7924}"/>
              </a:ext>
            </a:extLst>
          </p:cNvPr>
          <p:cNvSpPr txBox="1"/>
          <p:nvPr/>
        </p:nvSpPr>
        <p:spPr>
          <a:xfrm>
            <a:off x="7265979" y="1560131"/>
            <a:ext cx="441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Inpatient Hospitalization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D51363-503B-F405-5050-C656CDC9578B}"/>
              </a:ext>
            </a:extLst>
          </p:cNvPr>
          <p:cNvSpPr/>
          <p:nvPr/>
        </p:nvSpPr>
        <p:spPr>
          <a:xfrm>
            <a:off x="2241394" y="4316828"/>
            <a:ext cx="4548360" cy="77889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 out-of-network bill for ED</a:t>
            </a:r>
          </a:p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rose from $220 to $628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98A318-A04D-1D37-4635-63141ECAE96A}"/>
              </a:ext>
            </a:extLst>
          </p:cNvPr>
          <p:cNvSpPr/>
          <p:nvPr/>
        </p:nvSpPr>
        <p:spPr>
          <a:xfrm>
            <a:off x="7191646" y="4316828"/>
            <a:ext cx="4545969" cy="77889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 out-of-network bill for inpatients</a:t>
            </a:r>
          </a:p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rose from $804 to $2,040</a:t>
            </a:r>
          </a:p>
        </p:txBody>
      </p:sp>
    </p:spTree>
    <p:extLst>
      <p:ext uri="{BB962C8B-B14F-4D97-AF65-F5344CB8AC3E}">
        <p14:creationId xmlns:p14="http://schemas.microsoft.com/office/powerpoint/2010/main" val="1540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8" grpId="0"/>
      <p:bldP spid="9" grpId="0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F64778-65F2-53D3-534D-146483F1D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273505"/>
              </p:ext>
            </p:extLst>
          </p:nvPr>
        </p:nvGraphicFramePr>
        <p:xfrm>
          <a:off x="568712" y="852396"/>
          <a:ext cx="10785088" cy="5414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BEDAA5-B96A-9510-8559-DF98667A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Bill and Debt Problems</a:t>
            </a:r>
            <a:br>
              <a:rPr lang="en-US" dirty="0"/>
            </a:br>
            <a:r>
              <a:rPr lang="en-US" sz="2800" dirty="0"/>
              <a:t>Now worse than in 2005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6CB-A16C-21B5-470F-A770459DE4A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8380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Commonwealth Fund Biennial Health Insurance Surveys 2005, 2010, 2012, 2014, 2016, 2018,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03F5F-935A-A811-38DE-27579833299B}"/>
              </a:ext>
            </a:extLst>
          </p:cNvPr>
          <p:cNvSpPr txBox="1"/>
          <p:nvPr/>
        </p:nvSpPr>
        <p:spPr>
          <a:xfrm>
            <a:off x="568712" y="1827953"/>
            <a:ext cx="2854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adults 19-64 reporting medical bill / debt problems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0900DB-F281-A71D-CE14-3F6D28741C73}"/>
              </a:ext>
            </a:extLst>
          </p:cNvPr>
          <p:cNvSpPr/>
          <p:nvPr/>
        </p:nvSpPr>
        <p:spPr>
          <a:xfrm>
            <a:off x="905106" y="3559689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3E30C-819A-81D1-5E53-F4F29DF94A37}"/>
              </a:ext>
            </a:extLst>
          </p:cNvPr>
          <p:cNvSpPr/>
          <p:nvPr/>
        </p:nvSpPr>
        <p:spPr>
          <a:xfrm>
            <a:off x="905106" y="3913963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0FE8CC-6D4E-D9B8-8FB3-97F4FE37F028}"/>
              </a:ext>
            </a:extLst>
          </p:cNvPr>
          <p:cNvSpPr/>
          <p:nvPr/>
        </p:nvSpPr>
        <p:spPr>
          <a:xfrm>
            <a:off x="905106" y="4268237"/>
            <a:ext cx="274320" cy="27432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9B7E0-6805-534E-9860-A1629BF7ADDA}"/>
              </a:ext>
            </a:extLst>
          </p:cNvPr>
          <p:cNvSpPr/>
          <p:nvPr/>
        </p:nvSpPr>
        <p:spPr>
          <a:xfrm>
            <a:off x="905106" y="4622511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A6E2A-A13F-5346-A652-CEE7C28A86C5}"/>
              </a:ext>
            </a:extLst>
          </p:cNvPr>
          <p:cNvSpPr/>
          <p:nvPr/>
        </p:nvSpPr>
        <p:spPr>
          <a:xfrm>
            <a:off x="905106" y="4976785"/>
            <a:ext cx="274320" cy="274320"/>
          </a:xfrm>
          <a:prstGeom prst="rect">
            <a:avLst/>
          </a:prstGeom>
          <a:solidFill>
            <a:srgbClr val="00534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0C13ED-EE74-0966-FB24-E51D32CE50F0}"/>
              </a:ext>
            </a:extLst>
          </p:cNvPr>
          <p:cNvSpPr/>
          <p:nvPr/>
        </p:nvSpPr>
        <p:spPr>
          <a:xfrm>
            <a:off x="905106" y="5331059"/>
            <a:ext cx="274320" cy="27432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02D0D-2BA0-949E-E982-33F3ED844F5E}"/>
              </a:ext>
            </a:extLst>
          </p:cNvPr>
          <p:cNvSpPr/>
          <p:nvPr/>
        </p:nvSpPr>
        <p:spPr>
          <a:xfrm>
            <a:off x="905106" y="5685335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F64778-65F2-53D3-534D-146483F1D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121015"/>
              </p:ext>
            </p:extLst>
          </p:nvPr>
        </p:nvGraphicFramePr>
        <p:xfrm>
          <a:off x="568712" y="852396"/>
          <a:ext cx="10785088" cy="5414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BEDAA5-B96A-9510-8559-DF98667A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Care Problems Increasing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6CB-A16C-21B5-470F-A770459DE4A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8380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Commonwealth Fund Biennial Health Insurance Surveys  2003-2022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03F5F-935A-A811-38DE-27579833299B}"/>
              </a:ext>
            </a:extLst>
          </p:cNvPr>
          <p:cNvSpPr txBox="1"/>
          <p:nvPr/>
        </p:nvSpPr>
        <p:spPr>
          <a:xfrm>
            <a:off x="568712" y="1827953"/>
            <a:ext cx="285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adults 19-64 reporting access problems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0900DB-F281-A71D-CE14-3F6D28741C73}"/>
              </a:ext>
            </a:extLst>
          </p:cNvPr>
          <p:cNvSpPr/>
          <p:nvPr/>
        </p:nvSpPr>
        <p:spPr>
          <a:xfrm>
            <a:off x="905106" y="3203554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3E30C-819A-81D1-5E53-F4F29DF94A37}"/>
              </a:ext>
            </a:extLst>
          </p:cNvPr>
          <p:cNvSpPr/>
          <p:nvPr/>
        </p:nvSpPr>
        <p:spPr>
          <a:xfrm>
            <a:off x="905106" y="3557828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0FE8CC-6D4E-D9B8-8FB3-97F4FE37F028}"/>
              </a:ext>
            </a:extLst>
          </p:cNvPr>
          <p:cNvSpPr/>
          <p:nvPr/>
        </p:nvSpPr>
        <p:spPr>
          <a:xfrm>
            <a:off x="905106" y="3912102"/>
            <a:ext cx="274320" cy="27432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9B7E0-6805-534E-9860-A1629BF7ADDA}"/>
              </a:ext>
            </a:extLst>
          </p:cNvPr>
          <p:cNvSpPr/>
          <p:nvPr/>
        </p:nvSpPr>
        <p:spPr>
          <a:xfrm>
            <a:off x="905106" y="4266376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A6E2A-A13F-5346-A652-CEE7C28A86C5}"/>
              </a:ext>
            </a:extLst>
          </p:cNvPr>
          <p:cNvSpPr/>
          <p:nvPr/>
        </p:nvSpPr>
        <p:spPr>
          <a:xfrm>
            <a:off x="905106" y="4620650"/>
            <a:ext cx="274320" cy="274320"/>
          </a:xfrm>
          <a:prstGeom prst="rect">
            <a:avLst/>
          </a:prstGeom>
          <a:solidFill>
            <a:srgbClr val="00534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0C13ED-EE74-0966-FB24-E51D32CE50F0}"/>
              </a:ext>
            </a:extLst>
          </p:cNvPr>
          <p:cNvSpPr/>
          <p:nvPr/>
        </p:nvSpPr>
        <p:spPr>
          <a:xfrm>
            <a:off x="905106" y="4974924"/>
            <a:ext cx="274320" cy="27432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02D0D-2BA0-949E-E982-33F3ED844F5E}"/>
              </a:ext>
            </a:extLst>
          </p:cNvPr>
          <p:cNvSpPr/>
          <p:nvPr/>
        </p:nvSpPr>
        <p:spPr>
          <a:xfrm>
            <a:off x="905106" y="5329200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65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Pays for Long Term Care?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03101545"/>
              </p:ext>
            </p:extLst>
          </p:nvPr>
        </p:nvGraphicFramePr>
        <p:xfrm>
          <a:off x="1315634" y="1074208"/>
          <a:ext cx="956073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Woolhandler/Himmelstein analysis of NCHS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</p:spTree>
    <p:extLst>
      <p:ext uri="{BB962C8B-B14F-4D97-AF65-F5344CB8AC3E}">
        <p14:creationId xmlns:p14="http://schemas.microsoft.com/office/powerpoint/2010/main" val="2827352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13071A40-9212-4112-BE8F-1CEC442E0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84157" y="1502763"/>
            <a:ext cx="10303240" cy="31291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>
              <a:tabLst>
                <a:tab pos="8013700" algn="l"/>
              </a:tabLst>
            </a:pPr>
            <a:r>
              <a:rPr lang="en-US" altLang="en-US" sz="5400" dirty="0"/>
              <a:t>Under-Insurance</a:t>
            </a:r>
            <a:br>
              <a:rPr lang="en-US" altLang="en-US" sz="5400" dirty="0"/>
            </a:br>
            <a:r>
              <a:rPr lang="en-US" altLang="en-US" sz="5400" dirty="0"/>
              <a:t>Impedes Care,</a:t>
            </a:r>
            <a:br>
              <a:rPr lang="en-US" altLang="en-US" sz="5400" dirty="0"/>
            </a:br>
            <a:r>
              <a:rPr lang="en-US" altLang="en-US" sz="5400" dirty="0"/>
              <a:t>Worsens Health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Deductible Coverage (HDHP) Compromises Finances and Access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Cohen &amp; Zammitti, NCHS, June, 2017 </a:t>
            </a:r>
            <a:r>
              <a:rPr lang="mr-IN"/>
              <a:t>–</a:t>
            </a:r>
            <a:r>
              <a:rPr lang="en-US"/>
              <a:t> Based on 2016 NHIS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Note: Of people with job-based coverage, 26.9% had HDHP in 2011, rising to 39.6% in 2016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Note: HDHP = &gt;$1200/$2400 single/family deductible in 2011. $1300/$2600 in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1" y="2053227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Percent of Adults 18-64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73230997"/>
              </p:ext>
            </p:extLst>
          </p:nvPr>
        </p:nvGraphicFramePr>
        <p:xfrm>
          <a:off x="293914" y="1690688"/>
          <a:ext cx="1105988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1AA8911-1EAC-BACB-C984-A698348FB68A}"/>
              </a:ext>
            </a:extLst>
          </p:cNvPr>
          <p:cNvSpPr/>
          <p:nvPr/>
        </p:nvSpPr>
        <p:spPr>
          <a:xfrm>
            <a:off x="487681" y="3388553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A3EF8-F182-F3CF-CFCE-6A89516081F1}"/>
              </a:ext>
            </a:extLst>
          </p:cNvPr>
          <p:cNvSpPr/>
          <p:nvPr/>
        </p:nvSpPr>
        <p:spPr>
          <a:xfrm>
            <a:off x="487681" y="4296325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8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>
            <a:extLst>
              <a:ext uri="{FF2B5EF4-FFF2-40B4-BE49-F238E27FC236}">
                <a16:creationId xmlns:a16="http://schemas.microsoft.com/office/drawing/2014/main" id="{13F4334F-D4F2-B54A-A217-02E3E5AE0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Many Families Lack Assets </a:t>
            </a:r>
            <a:br>
              <a:rPr lang="en-US" altLang="en-US" dirty="0"/>
            </a:br>
            <a:r>
              <a:rPr lang="en-US" altLang="en-US" dirty="0"/>
              <a:t>To Pay High Deductibles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A2E8C-ACDC-0B4A-AD62-C94CD45D1AA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/>
          </a:bodyPr>
          <a:lstStyle/>
          <a:p>
            <a:r>
              <a:rPr lang="en-US" sz="1000" dirty="0"/>
              <a:t>Federal Reserve Survey of Consumer Finance, 2019</a:t>
            </a:r>
          </a:p>
          <a:p>
            <a:r>
              <a:rPr lang="en-US" sz="1000" dirty="0"/>
              <a:t>Modified version of slides prepared by Drs. Steffie Woolhandler and David Himmelstein. Originals available at https://</a:t>
            </a:r>
            <a:r>
              <a:rPr lang="en-US" sz="1000" dirty="0" err="1"/>
              <a:t>www.citizen.org</a:t>
            </a:r>
            <a:r>
              <a:rPr lang="en-US" sz="1000" dirty="0"/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A2560-F600-7C49-9E4A-AFD7833A10D3}"/>
              </a:ext>
            </a:extLst>
          </p:cNvPr>
          <p:cNvSpPr txBox="1"/>
          <p:nvPr/>
        </p:nvSpPr>
        <p:spPr>
          <a:xfrm>
            <a:off x="448195" y="2237893"/>
            <a:ext cx="218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Median Financial Assets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3871B9-7D98-3E4B-AD4D-54AD8BB1E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709704"/>
              </p:ext>
            </p:extLst>
          </p:nvPr>
        </p:nvGraphicFramePr>
        <p:xfrm>
          <a:off x="1708880" y="929390"/>
          <a:ext cx="9644920" cy="4974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C870AB-6D81-8842-8367-5D084F5CACFB}"/>
              </a:ext>
            </a:extLst>
          </p:cNvPr>
          <p:cNvSpPr txBox="1"/>
          <p:nvPr/>
        </p:nvSpPr>
        <p:spPr>
          <a:xfrm>
            <a:off x="4807669" y="5555088"/>
            <a:ext cx="4203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Income Quintile or Decile</a:t>
            </a:r>
          </a:p>
        </p:txBody>
      </p:sp>
    </p:spTree>
    <p:extLst>
      <p:ext uri="{BB962C8B-B14F-4D97-AF65-F5344CB8AC3E}">
        <p14:creationId xmlns:p14="http://schemas.microsoft.com/office/powerpoint/2010/main" val="2022487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7AA-370C-B747-A352-A139CFAF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High Deductibles Cut All Kinds of Care</a:t>
            </a:r>
            <a:br>
              <a:rPr lang="en-US" dirty="0"/>
            </a:br>
            <a:r>
              <a:rPr lang="en-US" sz="2700" dirty="0"/>
              <a:t>150,000 employees lost “Cadillac” coverage</a:t>
            </a:r>
            <a:br>
              <a:rPr lang="en-US" sz="2700" dirty="0"/>
            </a:br>
            <a:r>
              <a:rPr lang="en-US" sz="2700" dirty="0">
                <a:solidFill>
                  <a:srgbClr val="FFFF00"/>
                </a:solidFill>
              </a:rPr>
              <a:t>No evidence that patients shifted to “Higher Value” care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3B91F-DC2B-0740-B216-CAB42942192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</a:t>
            </a:r>
            <a:r>
              <a:rPr lang="en-US" dirty="0" err="1"/>
              <a:t>Brot</a:t>
            </a:r>
            <a:r>
              <a:rPr lang="en-US" dirty="0"/>
              <a:t>-Goldberg et al, 6/2015 – http://</a:t>
            </a:r>
            <a:r>
              <a:rPr lang="en-US" dirty="0" err="1"/>
              <a:t>eml.berkeley.edu</a:t>
            </a:r>
            <a:r>
              <a:rPr lang="en-US" dirty="0"/>
              <a:t>/~</a:t>
            </a:r>
            <a:r>
              <a:rPr lang="en-US" dirty="0" err="1"/>
              <a:t>bhandel</a:t>
            </a:r>
            <a:r>
              <a:rPr lang="en-US" dirty="0"/>
              <a:t>/wp/</a:t>
            </a:r>
            <a:r>
              <a:rPr lang="en-US" dirty="0" err="1"/>
              <a:t>BCHK.pdf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Findings closely resemble those of Rand Health Insurance Experiment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Study found no evidence that patients shopped for lower prices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9F154-073F-384F-8575-5C6D5615B477}"/>
              </a:ext>
            </a:extLst>
          </p:cNvPr>
          <p:cNvSpPr txBox="1"/>
          <p:nvPr/>
        </p:nvSpPr>
        <p:spPr>
          <a:xfrm>
            <a:off x="0" y="3013501"/>
            <a:ext cx="1703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Utilization Reduction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A263DB8-62CE-B143-9670-D23FF9C96F2E}"/>
              </a:ext>
            </a:extLst>
          </p:cNvPr>
          <p:cNvGraphicFramePr/>
          <p:nvPr/>
        </p:nvGraphicFramePr>
        <p:xfrm>
          <a:off x="1481559" y="1977614"/>
          <a:ext cx="10417216" cy="424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33929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203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Drug Deductible Reduced Needed Medication Use</a:t>
            </a:r>
            <a:br>
              <a:rPr lang="en-US" dirty="0"/>
            </a:br>
            <a:r>
              <a:rPr lang="en-US" sz="2700" dirty="0"/>
              <a:t>Comparison at Firms That Added vs Didn’t Add Drug Deductible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Source: </a:t>
            </a:r>
            <a:r>
              <a:rPr lang="en-US" dirty="0" err="1">
                <a:latin typeface="+mj-lt"/>
              </a:rPr>
              <a:t>Huckfeldt</a:t>
            </a:r>
            <a:r>
              <a:rPr lang="en-US" dirty="0">
                <a:latin typeface="+mj-lt"/>
              </a:rPr>
              <a:t> et al. NBER W20927 – 2/2015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943150" y="1880315"/>
          <a:ext cx="8647836" cy="413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8841" y="2299148"/>
            <a:ext cx="2784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change in days of medication use after drug deductible implemented</a:t>
            </a:r>
          </a:p>
        </p:txBody>
      </p:sp>
    </p:spTree>
    <p:extLst>
      <p:ext uri="{BB962C8B-B14F-4D97-AF65-F5344CB8AC3E}">
        <p14:creationId xmlns:p14="http://schemas.microsoft.com/office/powerpoint/2010/main" val="95280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03F54262-7C54-49B4-BAE7-3C1679B048B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983686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US Life Expectancy Has Fallen Off Norm</a:t>
            </a:r>
            <a:endParaRPr lang="en-US" altLang="en-US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26BD5-F9A4-4304-B71C-F8BB947A472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3379" cy="8412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Notes: Comparable countries include: Australia, Austria, Belgium, Canada (except for 2021), France, Germany, Japan, the Netherlands, Sweden, Switzerland, and the U.K.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Source: KFF analysis of CDC, OECD, Japanese Ministry of Health, </a:t>
            </a:r>
            <a:r>
              <a:rPr lang="en-US" altLang="en-US" sz="1000" dirty="0" err="1">
                <a:latin typeface="Arial" panose="020B0604020202020204" pitchFamily="34" charset="0"/>
              </a:rPr>
              <a:t>Labour</a:t>
            </a:r>
            <a:r>
              <a:rPr lang="en-US" altLang="en-US" sz="1000" dirty="0">
                <a:latin typeface="Arial" panose="020B0604020202020204" pitchFamily="34" charset="0"/>
              </a:rPr>
              <a:t>, and Welfare, Australian Bureau of Statistics, and UK Office for Health Improvement and Disparities data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https://</a:t>
            </a:r>
            <a:r>
              <a:rPr lang="en-US" altLang="en-US" sz="1000" dirty="0" err="1">
                <a:latin typeface="Arial" panose="020B0604020202020204" pitchFamily="34" charset="0"/>
              </a:rPr>
              <a:t>www.healthsystemtracker.org</a:t>
            </a:r>
            <a:r>
              <a:rPr lang="en-US" altLang="en-US" sz="1000" dirty="0">
                <a:latin typeface="Arial" panose="020B0604020202020204" pitchFamily="34" charset="0"/>
              </a:rPr>
              <a:t>/chart-collection/u-s-life-expectancy-compare-countries/#Life%20expectancy%20at%20birth%20in%20years,%201980-2021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Accessed Apr 13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7F064-45AF-737A-8700-EC60F71D50A4}"/>
              </a:ext>
            </a:extLst>
          </p:cNvPr>
          <p:cNvSpPr txBox="1"/>
          <p:nvPr/>
        </p:nvSpPr>
        <p:spPr>
          <a:xfrm>
            <a:off x="174734" y="2698547"/>
            <a:ext cx="1996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Life Expectancy at Birth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CDA6A75-D35C-EF7D-52AB-A0BF1A251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628038"/>
              </p:ext>
            </p:extLst>
          </p:nvPr>
        </p:nvGraphicFramePr>
        <p:xfrm>
          <a:off x="2171700" y="1428750"/>
          <a:ext cx="9454242" cy="458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EE9C687-715C-8079-5D40-68D9A9F0FF3D}"/>
              </a:ext>
            </a:extLst>
          </p:cNvPr>
          <p:cNvSpPr/>
          <p:nvPr/>
        </p:nvSpPr>
        <p:spPr>
          <a:xfrm>
            <a:off x="3722916" y="2111829"/>
            <a:ext cx="4005942" cy="5007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Comparable countries, average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6026C-044E-D849-B7F4-88AF6FE9F88D}"/>
              </a:ext>
            </a:extLst>
          </p:cNvPr>
          <p:cNvSpPr/>
          <p:nvPr/>
        </p:nvSpPr>
        <p:spPr>
          <a:xfrm>
            <a:off x="8894377" y="3048339"/>
            <a:ext cx="1822607" cy="50074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3509095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BDCB044E-596D-4EFE-8768-676B4AF4C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Medication Co-pays Increased Post-MI Vascular Events in Minorities – An RCT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47360-EE3F-2BAE-371C-310C3938480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484433" cy="841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Source: Health </a:t>
            </a:r>
            <a:r>
              <a:rPr lang="en-US" sz="1000" dirty="0" err="1"/>
              <a:t>Aff</a:t>
            </a:r>
            <a:r>
              <a:rPr lang="en-US" sz="1000" dirty="0"/>
              <a:t> 2014:33:863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www.healthaffairs.org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doi</a:t>
            </a:r>
            <a:r>
              <a:rPr lang="en-US" sz="1000" dirty="0">
                <a:solidFill>
                  <a:schemeClr val="bg1"/>
                </a:solidFill>
              </a:rPr>
              <a:t>/full/10.1377/hlthaff.2013.0654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32451" name="Picture 3">
            <a:extLst>
              <a:ext uri="{FF2B5EF4-FFF2-40B4-BE49-F238E27FC236}">
                <a16:creationId xmlns:a16="http://schemas.microsoft.com/office/drawing/2014/main" id="{F061D551-8214-4A92-AD50-701349920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14097" r="1572" b="11616"/>
          <a:stretch/>
        </p:blipFill>
        <p:spPr bwMode="auto">
          <a:xfrm>
            <a:off x="3225123" y="1946690"/>
            <a:ext cx="7972529" cy="317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2453" name="Text Box 5">
            <a:extLst>
              <a:ext uri="{FF2B5EF4-FFF2-40B4-BE49-F238E27FC236}">
                <a16:creationId xmlns:a16="http://schemas.microsoft.com/office/drawing/2014/main" id="{FC0B2E3E-A1BB-4657-854F-003F0E9C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744" y="3358713"/>
            <a:ext cx="185175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Co-Pay Group</a:t>
            </a:r>
          </a:p>
        </p:txBody>
      </p:sp>
      <p:sp>
        <p:nvSpPr>
          <p:cNvPr id="232454" name="Text Box 6">
            <a:extLst>
              <a:ext uri="{FF2B5EF4-FFF2-40B4-BE49-F238E27FC236}">
                <a16:creationId xmlns:a16="http://schemas.microsoft.com/office/drawing/2014/main" id="{73400BF7-1A09-4966-8E5E-3078ED78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498" y="4250160"/>
            <a:ext cx="2971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Free Med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98088-9DBF-19DF-6819-22FDC1F72D5C}"/>
              </a:ext>
            </a:extLst>
          </p:cNvPr>
          <p:cNvSpPr txBox="1"/>
          <p:nvPr/>
        </p:nvSpPr>
        <p:spPr>
          <a:xfrm>
            <a:off x="509663" y="2539822"/>
            <a:ext cx="1921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Cumulative Incidence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2EE53-A211-8F0C-0646-E26A6B9C83B1}"/>
              </a:ext>
            </a:extLst>
          </p:cNvPr>
          <p:cNvSpPr txBox="1"/>
          <p:nvPr/>
        </p:nvSpPr>
        <p:spPr>
          <a:xfrm>
            <a:off x="6181224" y="5557051"/>
            <a:ext cx="192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Months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6CFB6EB-23D0-4C75-4867-E5D84410F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79803"/>
              </p:ext>
            </p:extLst>
          </p:nvPr>
        </p:nvGraphicFramePr>
        <p:xfrm>
          <a:off x="1962503" y="5124431"/>
          <a:ext cx="9493729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56247">
                  <a:extLst>
                    <a:ext uri="{9D8B030D-6E8A-4147-A177-3AD203B41FA5}">
                      <a16:colId xmlns:a16="http://schemas.microsoft.com/office/drawing/2014/main" val="1960524904"/>
                    </a:ext>
                  </a:extLst>
                </a:gridCol>
                <a:gridCol w="1356247">
                  <a:extLst>
                    <a:ext uri="{9D8B030D-6E8A-4147-A177-3AD203B41FA5}">
                      <a16:colId xmlns:a16="http://schemas.microsoft.com/office/drawing/2014/main" val="3862234231"/>
                    </a:ext>
                  </a:extLst>
                </a:gridCol>
                <a:gridCol w="1356247">
                  <a:extLst>
                    <a:ext uri="{9D8B030D-6E8A-4147-A177-3AD203B41FA5}">
                      <a16:colId xmlns:a16="http://schemas.microsoft.com/office/drawing/2014/main" val="651496531"/>
                    </a:ext>
                  </a:extLst>
                </a:gridCol>
                <a:gridCol w="1356247">
                  <a:extLst>
                    <a:ext uri="{9D8B030D-6E8A-4147-A177-3AD203B41FA5}">
                      <a16:colId xmlns:a16="http://schemas.microsoft.com/office/drawing/2014/main" val="3313118548"/>
                    </a:ext>
                  </a:extLst>
                </a:gridCol>
                <a:gridCol w="1356247">
                  <a:extLst>
                    <a:ext uri="{9D8B030D-6E8A-4147-A177-3AD203B41FA5}">
                      <a16:colId xmlns:a16="http://schemas.microsoft.com/office/drawing/2014/main" val="2863743024"/>
                    </a:ext>
                  </a:extLst>
                </a:gridCol>
                <a:gridCol w="1356247">
                  <a:extLst>
                    <a:ext uri="{9D8B030D-6E8A-4147-A177-3AD203B41FA5}">
                      <a16:colId xmlns:a16="http://schemas.microsoft.com/office/drawing/2014/main" val="71345415"/>
                    </a:ext>
                  </a:extLst>
                </a:gridCol>
                <a:gridCol w="1356247">
                  <a:extLst>
                    <a:ext uri="{9D8B030D-6E8A-4147-A177-3AD203B41FA5}">
                      <a16:colId xmlns:a16="http://schemas.microsoft.com/office/drawing/2014/main" val="417339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052908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038670-4D70-27D2-5CC2-669333F70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191009"/>
              </p:ext>
            </p:extLst>
          </p:nvPr>
        </p:nvGraphicFramePr>
        <p:xfrm>
          <a:off x="2172363" y="1946691"/>
          <a:ext cx="981086" cy="34812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81086">
                  <a:extLst>
                    <a:ext uri="{9D8B030D-6E8A-4147-A177-3AD203B41FA5}">
                      <a16:colId xmlns:a16="http://schemas.microsoft.com/office/drawing/2014/main" val="2209298004"/>
                    </a:ext>
                  </a:extLst>
                </a:gridCol>
              </a:tblGrid>
              <a:tr h="58021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087356"/>
                  </a:ext>
                </a:extLst>
              </a:tr>
              <a:tr h="58021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867566"/>
                  </a:ext>
                </a:extLst>
              </a:tr>
              <a:tr h="58021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756955"/>
                  </a:ext>
                </a:extLst>
              </a:tr>
              <a:tr h="58021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654102"/>
                  </a:ext>
                </a:extLst>
              </a:tr>
              <a:tr h="58021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281308"/>
                  </a:ext>
                </a:extLst>
              </a:tr>
              <a:tr h="58021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2065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83BD14-F1C4-D6FE-2255-92CCC54A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Copayments Kill</a:t>
            </a:r>
            <a:br>
              <a:rPr lang="en-US" dirty="0"/>
            </a:br>
            <a:r>
              <a:rPr lang="en-US" sz="2800" dirty="0"/>
              <a:t>Quasi-experimental analysis of Medicare Part D copays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27160-001E-9506-7355-9C47CBB48E3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34400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“The Health Costs of Cost Sharing”. NBER #28439, Feb,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</a:rPr>
              <a:t>Many patients stopped all drugs; reductions in use largest in patients on many drugs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E3DBCA-EFAA-9D01-F578-8CC6C8C5A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72580"/>
              </p:ext>
            </p:extLst>
          </p:nvPr>
        </p:nvGraphicFramePr>
        <p:xfrm>
          <a:off x="3120571" y="1600200"/>
          <a:ext cx="8128000" cy="4416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8652B85-7C67-5507-B854-A6E37413C964}"/>
              </a:ext>
            </a:extLst>
          </p:cNvPr>
          <p:cNvSpPr txBox="1"/>
          <p:nvPr/>
        </p:nvSpPr>
        <p:spPr>
          <a:xfrm>
            <a:off x="293914" y="2536371"/>
            <a:ext cx="2296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% change with $10.40 (34%) increase in copay per drug</a:t>
            </a:r>
          </a:p>
        </p:txBody>
      </p:sp>
    </p:spTree>
    <p:extLst>
      <p:ext uri="{BB962C8B-B14F-4D97-AF65-F5344CB8AC3E}">
        <p14:creationId xmlns:p14="http://schemas.microsoft.com/office/powerpoint/2010/main" val="42336948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5762-43A5-DB7D-68A0-E97880C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RCT: Free Meds Improved </a:t>
            </a:r>
            <a:br>
              <a:rPr lang="en-US" dirty="0"/>
            </a:br>
            <a:r>
              <a:rPr lang="en-US" dirty="0"/>
              <a:t>Compliance and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035D-77EA-5483-D4A4-FF597592D5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JAMA IM 2020;180:27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79F78-2F74-A20C-C9C9-F151462B6FD3}"/>
              </a:ext>
            </a:extLst>
          </p:cNvPr>
          <p:cNvSpPr txBox="1"/>
          <p:nvPr/>
        </p:nvSpPr>
        <p:spPr>
          <a:xfrm>
            <a:off x="578070" y="2342083"/>
            <a:ext cx="203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Difference: Free meds vs. control group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505F810-F578-DBBB-4D20-4522EA8C73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23576"/>
              </p:ext>
            </p:extLst>
          </p:nvPr>
        </p:nvGraphicFramePr>
        <p:xfrm>
          <a:off x="2218544" y="1748711"/>
          <a:ext cx="9135255" cy="4210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B9822-96D1-3C43-8D54-5C606AEB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Deductible Plans</a:t>
            </a:r>
            <a:br>
              <a:rPr lang="en-US" dirty="0"/>
            </a:br>
            <a:r>
              <a:rPr lang="en-US" dirty="0"/>
              <a:t>Delayed Breast Cancer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BF282-68CE-3648-8E03-189116157CB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2019;38:408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AA15A-EAEE-0340-A9B5-845048832A92}"/>
              </a:ext>
            </a:extLst>
          </p:cNvPr>
          <p:cNvSpPr txBox="1"/>
          <p:nvPr/>
        </p:nvSpPr>
        <p:spPr>
          <a:xfrm>
            <a:off x="0" y="2145539"/>
            <a:ext cx="2766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Extra delay (months) for high vs. low deductible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54C0EA-D363-B048-BBEB-52EC9AA64592}"/>
              </a:ext>
            </a:extLst>
          </p:cNvPr>
          <p:cNvGraphicFramePr/>
          <p:nvPr/>
        </p:nvGraphicFramePr>
        <p:xfrm>
          <a:off x="2592729" y="1400538"/>
          <a:ext cx="8761071" cy="461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6CDA4E1-52EF-1EF0-EA3F-2536DBB66B0C}"/>
              </a:ext>
            </a:extLst>
          </p:cNvPr>
          <p:cNvSpPr/>
          <p:nvPr/>
        </p:nvSpPr>
        <p:spPr>
          <a:xfrm>
            <a:off x="8452876" y="5597957"/>
            <a:ext cx="217398" cy="2173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00963-34EC-C853-A94F-8C08C026A04C}"/>
              </a:ext>
            </a:extLst>
          </p:cNvPr>
          <p:cNvSpPr/>
          <p:nvPr/>
        </p:nvSpPr>
        <p:spPr>
          <a:xfrm>
            <a:off x="3587829" y="5597957"/>
            <a:ext cx="217398" cy="21739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A76773-D7D9-22D3-620C-23B008F2085D}"/>
              </a:ext>
            </a:extLst>
          </p:cNvPr>
          <p:cNvSpPr/>
          <p:nvPr/>
        </p:nvSpPr>
        <p:spPr>
          <a:xfrm>
            <a:off x="5858039" y="5597957"/>
            <a:ext cx="217398" cy="21739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52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19C00F-7959-76C6-9F49-546445687D41}"/>
              </a:ext>
            </a:extLst>
          </p:cNvPr>
          <p:cNvCxnSpPr>
            <a:cxnSpLocks/>
          </p:cNvCxnSpPr>
          <p:nvPr/>
        </p:nvCxnSpPr>
        <p:spPr>
          <a:xfrm>
            <a:off x="3415230" y="2908452"/>
            <a:ext cx="773384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Uninsured and Under-Insured</a:t>
            </a:r>
            <a:br>
              <a:rPr lang="en-US" dirty="0"/>
            </a:br>
            <a:r>
              <a:rPr lang="en-US" dirty="0"/>
              <a:t>Delay Seeking Care for Heart Attacks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JAMA April 15, 2010. 303:1392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*Adjusted for age, sex, race, </a:t>
            </a:r>
            <a:r>
              <a:rPr lang="en-US" dirty="0" err="1"/>
              <a:t>clin</a:t>
            </a:r>
            <a:r>
              <a:rPr lang="en-US" dirty="0"/>
              <a:t>. </a:t>
            </a:r>
            <a:r>
              <a:rPr lang="en-US" dirty="0" err="1"/>
              <a:t>charact</a:t>
            </a:r>
            <a:r>
              <a:rPr lang="en-US" dirty="0"/>
              <a:t>., </a:t>
            </a:r>
            <a:r>
              <a:rPr lang="en-US" dirty="0" err="1"/>
              <a:t>hlth</a:t>
            </a:r>
            <a:r>
              <a:rPr lang="en-US" dirty="0"/>
              <a:t> status, social/psych </a:t>
            </a:r>
            <a:r>
              <a:rPr lang="en-US" dirty="0" err="1"/>
              <a:t>fx</a:t>
            </a:r>
            <a:r>
              <a:rPr lang="en-US" dirty="0"/>
              <a:t>, urban/rural.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Under-insured=had coverage but patient concerned about cost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92042162"/>
              </p:ext>
            </p:extLst>
          </p:nvPr>
        </p:nvGraphicFramePr>
        <p:xfrm>
          <a:off x="2343955" y="1690688"/>
          <a:ext cx="9009845" cy="42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419711"/>
            <a:ext cx="247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Odds ratio for delayed care*</a:t>
            </a:r>
          </a:p>
        </p:txBody>
      </p:sp>
    </p:spTree>
    <p:extLst>
      <p:ext uri="{BB962C8B-B14F-4D97-AF65-F5344CB8AC3E}">
        <p14:creationId xmlns:p14="http://schemas.microsoft.com/office/powerpoint/2010/main" val="30171366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Higher Medication Co-Pays =</a:t>
            </a:r>
            <a:br>
              <a:rPr lang="en-US" dirty="0"/>
            </a:br>
            <a:r>
              <a:rPr lang="en-US" dirty="0"/>
              <a:t>Worse Pediatric Asthma Outcomes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Children age 5-18</a:t>
            </a:r>
          </a:p>
          <a:p>
            <a:r>
              <a:rPr lang="en-US" dirty="0"/>
              <a:t>Source: JAMA 2012;307:1284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882483679"/>
              </p:ext>
            </p:extLst>
          </p:nvPr>
        </p:nvGraphicFramePr>
        <p:xfrm>
          <a:off x="838199" y="1560347"/>
          <a:ext cx="11061879" cy="4491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4DF6784-A8F0-F359-AB36-4B8A36E5B5F4}"/>
              </a:ext>
            </a:extLst>
          </p:cNvPr>
          <p:cNvSpPr/>
          <p:nvPr/>
        </p:nvSpPr>
        <p:spPr>
          <a:xfrm>
            <a:off x="1188365" y="2806517"/>
            <a:ext cx="217398" cy="2173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6EA2D-9683-D243-6FA9-D23D5F9B2B72}"/>
              </a:ext>
            </a:extLst>
          </p:cNvPr>
          <p:cNvSpPr/>
          <p:nvPr/>
        </p:nvSpPr>
        <p:spPr>
          <a:xfrm>
            <a:off x="1188365" y="3845318"/>
            <a:ext cx="217398" cy="21739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13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8751-D5AD-A805-C231-828AFE01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200 Euro Copayment Cut Routine Psych Visits</a:t>
            </a:r>
            <a:br>
              <a:rPr lang="en-US" sz="3600" dirty="0"/>
            </a:br>
            <a:r>
              <a:rPr lang="en-US" sz="3600" dirty="0"/>
              <a:t>And Increased Crisis Care in Holland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91B2-C8BB-3513-6F67-C2C66B0265B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JAMA Psychiatry 2017;74:932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</a:rPr>
              <a:t>Note: Copay was not applied to children, whose use rates remained stable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A1609-A0B5-2374-1627-A3F80AA90C76}"/>
              </a:ext>
            </a:extLst>
          </p:cNvPr>
          <p:cNvSpPr txBox="1"/>
          <p:nvPr/>
        </p:nvSpPr>
        <p:spPr>
          <a:xfrm>
            <a:off x="838200" y="2368446"/>
            <a:ext cx="295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Change in visit rates after copay added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C73A2D-F5E0-D9B3-F2F3-A38906060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58836"/>
              </p:ext>
            </p:extLst>
          </p:nvPr>
        </p:nvGraphicFramePr>
        <p:xfrm>
          <a:off x="2650760" y="1690688"/>
          <a:ext cx="870304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BDFB0AF9-ABD5-4E73-8356-711990D11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4302" y="1486525"/>
            <a:ext cx="9507511" cy="2572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8013700" algn="l"/>
              </a:tabLst>
            </a:pPr>
            <a:r>
              <a:rPr lang="en-US" altLang="en-US" sz="5400" dirty="0"/>
              <a:t>Under-Insurance:</a:t>
            </a:r>
            <a:br>
              <a:rPr lang="en-US" altLang="en-US" sz="5400" dirty="0"/>
            </a:br>
            <a:r>
              <a:rPr lang="en-US" altLang="en-US" sz="5400" dirty="0"/>
              <a:t>A Leading Cause of Financial Distress and Ruin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933C3D-25B1-4D47-B713-034CC53A9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9329" cy="1325563"/>
          </a:xfrm>
        </p:spPr>
        <p:txBody>
          <a:bodyPr/>
          <a:lstStyle/>
          <a:p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baseline="-25000" dirty="0"/>
              <a:t>3</a:t>
            </a:r>
            <a:r>
              <a:rPr lang="en-US" dirty="0"/>
              <a:t> of Bankruptcy Filers Cite Medical Bills</a:t>
            </a:r>
            <a:br>
              <a:rPr lang="en-US" dirty="0"/>
            </a:br>
            <a:r>
              <a:rPr lang="en-US" dirty="0"/>
              <a:t>or Illness-Related Work Loss as a Cause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1E1842-3970-CA4D-BA02-E78D76D8399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National Survey of Debtors, 2013-2016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Himmelstein, Thorne, Lawless, </a:t>
            </a:r>
            <a:r>
              <a:rPr lang="en-US" dirty="0" err="1"/>
              <a:t>Foohey</a:t>
            </a:r>
            <a:r>
              <a:rPr lang="en-US" dirty="0"/>
              <a:t>, Woolhandler. AJPH 2019;109:431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EAA5A64-71FC-464E-910F-E1348EA6F7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8563140"/>
              </p:ext>
            </p:extLst>
          </p:nvPr>
        </p:nvGraphicFramePr>
        <p:xfrm>
          <a:off x="2032000" y="1585732"/>
          <a:ext cx="8128000" cy="4768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F4BF12-18F0-C343-9D72-337BD54EA2A0}"/>
              </a:ext>
            </a:extLst>
          </p:cNvPr>
          <p:cNvSpPr txBox="1"/>
          <p:nvPr/>
        </p:nvSpPr>
        <p:spPr>
          <a:xfrm>
            <a:off x="58271" y="2822265"/>
            <a:ext cx="3229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“Work Loss” defined here as “Work loss due to illness”</a:t>
            </a:r>
          </a:p>
        </p:txBody>
      </p:sp>
    </p:spTree>
    <p:extLst>
      <p:ext uri="{BB962C8B-B14F-4D97-AF65-F5344CB8AC3E}">
        <p14:creationId xmlns:p14="http://schemas.microsoft.com/office/powerpoint/2010/main" val="1213276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Most of the Medically Bankrupt Had Insurance at the Onset of Their Illness</a:t>
            </a:r>
            <a:endParaRPr 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et al. Am J Med: August, 2009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28473077"/>
              </p:ext>
            </p:extLst>
          </p:nvPr>
        </p:nvGraphicFramePr>
        <p:xfrm>
          <a:off x="3042095" y="1797867"/>
          <a:ext cx="8453372" cy="48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097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AD127540-52EF-4726-AB5A-25EF3A682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Blood pressure control among US adults with </a:t>
            </a:r>
            <a:br>
              <a:rPr lang="en-US" altLang="en-US" dirty="0"/>
            </a:br>
            <a:r>
              <a:rPr lang="en-US" altLang="en-US" dirty="0"/>
              <a:t>Hypertension Is Getting Worse</a:t>
            </a:r>
            <a:endParaRPr lang="en-US" altLang="en-US" sz="66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DA3BFA6-F56D-8877-05ED-9CC69F79BE9E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13379" cy="841248"/>
          </a:xfrm>
          <a:ln/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JAMA 2020;324:1190. Worsening control was seen in virtually every demographic group</a:t>
            </a:r>
          </a:p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Note: On average, 35.3% of US adults had hypertension during the study 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perio</a:t>
            </a:r>
            <a:endParaRPr lang="en-US" sz="1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67365-D342-93AB-F998-D5889CFA6217}"/>
              </a:ext>
            </a:extLst>
          </p:cNvPr>
          <p:cNvSpPr txBox="1"/>
          <p:nvPr/>
        </p:nvSpPr>
        <p:spPr>
          <a:xfrm>
            <a:off x="346841" y="2543503"/>
            <a:ext cx="2469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US adults with hypertension whose </a:t>
            </a:r>
            <a:r>
              <a:rPr lang="en-US" sz="2400" i="1" dirty="0">
                <a:solidFill>
                  <a:schemeClr val="bg1"/>
                </a:solidFill>
              </a:rPr>
              <a:t>blood pressure was </a:t>
            </a:r>
            <a:r>
              <a:rPr lang="en-US" sz="2400" b="1" i="1" dirty="0">
                <a:solidFill>
                  <a:schemeClr val="bg1"/>
                </a:solidFill>
              </a:rPr>
              <a:t>un</a:t>
            </a:r>
            <a:r>
              <a:rPr lang="en-US" sz="2400" i="1" dirty="0">
                <a:solidFill>
                  <a:schemeClr val="bg1"/>
                </a:solidFill>
              </a:rPr>
              <a:t>controlled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720AC92-8079-81DE-7A56-650F447A9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547267"/>
              </p:ext>
            </p:extLst>
          </p:nvPr>
        </p:nvGraphicFramePr>
        <p:xfrm>
          <a:off x="2532994" y="1628420"/>
          <a:ext cx="9133490" cy="438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Bills Are Most Common Reason for Collection Calls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Medical collection calls were the only category which did not differ by income</a:t>
            </a:r>
          </a:p>
          <a:p>
            <a:r>
              <a:rPr lang="en-US"/>
              <a:t>Consumer Financial Protection Bureau, January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84060"/>
            <a:ext cx="3329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Percent of Consumers Receiving Collection Calls with Specific Type of Debt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51596751"/>
              </p:ext>
            </p:extLst>
          </p:nvPr>
        </p:nvGraphicFramePr>
        <p:xfrm>
          <a:off x="3329796" y="1690688"/>
          <a:ext cx="8333116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48798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2A50-D86F-7140-91DD-2EBAD0A0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088"/>
            <a:ext cx="105156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900" dirty="0"/>
              <a:t>Health Costs Force Millions into Debt </a:t>
            </a:r>
            <a:br>
              <a:rPr lang="en-US" sz="4900" dirty="0"/>
            </a:br>
            <a:r>
              <a:rPr lang="en-US" sz="4900" dirty="0"/>
              <a:t>And to Forego Other Essentials</a:t>
            </a:r>
            <a:br>
              <a:rPr lang="en-US" dirty="0"/>
            </a:br>
            <a:r>
              <a:rPr lang="en-US" sz="3100" dirty="0">
                <a:solidFill>
                  <a:srgbClr val="FFFF00"/>
                </a:solidFill>
                <a:ea typeface="+mn-ea"/>
              </a:rPr>
              <a:t>Total borrowing to pay health costs: $88 billion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ABF70-D9B3-1A44-BA82-C2807880FB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Westhealth</a:t>
            </a:r>
            <a:r>
              <a:rPr lang="en-US" dirty="0"/>
              <a:t>/Gallup. Public Perceptions of the US Healthcare System - 2019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6157A-4EB5-1240-88AE-4E0035689767}"/>
              </a:ext>
            </a:extLst>
          </p:cNvPr>
          <p:cNvSpPr txBox="1"/>
          <p:nvPr/>
        </p:nvSpPr>
        <p:spPr>
          <a:xfrm>
            <a:off x="81023" y="2430684"/>
            <a:ext cx="2672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adults who borrowed money or reduced spending due to health care costs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7D7696-B016-604F-A6CB-66CC21C281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064148"/>
              </p:ext>
            </p:extLst>
          </p:nvPr>
        </p:nvGraphicFramePr>
        <p:xfrm>
          <a:off x="2963537" y="1690688"/>
          <a:ext cx="8893846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0209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">
            <a:extLst>
              <a:ext uri="{FF2B5EF4-FFF2-40B4-BE49-F238E27FC236}">
                <a16:creationId xmlns:a16="http://schemas.microsoft.com/office/drawing/2014/main" id="{7E563FC7-C7EE-7247-B192-0988A78F6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Insured Cancer Survivors’ </a:t>
            </a:r>
            <a:br>
              <a:rPr lang="en-US" altLang="en-US" dirty="0"/>
            </a:br>
            <a:r>
              <a:rPr lang="en-US" altLang="en-US" dirty="0"/>
              <a:t>High Out-of-Pocket Costs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EF9DF7D-20B6-ED4A-B184-D4A19BEA9C86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229600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1,409 cancer survivors above age 50; Median household income was $51,371</a:t>
            </a:r>
          </a:p>
          <a:p>
            <a:r>
              <a:rPr lang="en-US" sz="1200" dirty="0">
                <a:solidFill>
                  <a:schemeClr val="bg1"/>
                </a:solidFill>
              </a:rPr>
              <a:t>Source: JAMA Oncology 2017;3:753. Based on analysis of data from Health and Retirement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5C6AE-2003-A942-96A0-64A4E82D13C3}"/>
              </a:ext>
            </a:extLst>
          </p:cNvPr>
          <p:cNvSpPr txBox="1"/>
          <p:nvPr/>
        </p:nvSpPr>
        <p:spPr>
          <a:xfrm>
            <a:off x="214183" y="2413687"/>
            <a:ext cx="228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Mean annual out-of-pocket medical costs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30AB1B-056A-2946-BFED-F1CC17051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956567"/>
              </p:ext>
            </p:extLst>
          </p:nvPr>
        </p:nvGraphicFramePr>
        <p:xfrm>
          <a:off x="2496063" y="1282046"/>
          <a:ext cx="9053385" cy="466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06029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642E2B-916B-481B-124C-61B320DE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Dementia in US = </a:t>
            </a:r>
            <a:br>
              <a:rPr lang="en-US" dirty="0"/>
            </a:br>
            <a:r>
              <a:rPr lang="en-US" dirty="0"/>
              <a:t>High Out-of-Pocket Costs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39629-C080-AFD1-7E4A-1580653083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Medical Care 2021;59:543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CC7BFE-F4EF-F89F-0644-97718126555F}"/>
              </a:ext>
            </a:extLst>
          </p:cNvPr>
          <p:cNvSpPr txBox="1"/>
          <p:nvPr/>
        </p:nvSpPr>
        <p:spPr>
          <a:xfrm>
            <a:off x="569626" y="2413417"/>
            <a:ext cx="2848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Average annual out-of-pocket spending by people with dementia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7A5E2FF-9117-17CE-BE56-C4C0EFE194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611142"/>
              </p:ext>
            </p:extLst>
          </p:nvPr>
        </p:nvGraphicFramePr>
        <p:xfrm>
          <a:off x="3305060" y="1690688"/>
          <a:ext cx="804874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62493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Despite Medicare, U.S. Seniors Have More Cost-Related Access Problems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Health Affairs 2017;36:2123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76791598"/>
              </p:ext>
            </p:extLst>
          </p:nvPr>
        </p:nvGraphicFramePr>
        <p:xfrm>
          <a:off x="2343955" y="1690688"/>
          <a:ext cx="932627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058769"/>
            <a:ext cx="2343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of persons &gt;65 reporting cost-related access problems in past year</a:t>
            </a:r>
          </a:p>
        </p:txBody>
      </p:sp>
    </p:spTree>
    <p:extLst>
      <p:ext uri="{BB962C8B-B14F-4D97-AF65-F5344CB8AC3E}">
        <p14:creationId xmlns:p14="http://schemas.microsoft.com/office/powerpoint/2010/main" val="1635631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Needs Improvement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Commonwealth Fund, May 12,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2471738"/>
            <a:ext cx="3369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seniors spending at least 20% of income on premiums and out-of-pocket costs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7618" y="5447295"/>
            <a:ext cx="6474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Income Group (% of Federal Poverty Level)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80133668"/>
              </p:ext>
            </p:extLst>
          </p:nvPr>
        </p:nvGraphicFramePr>
        <p:xfrm>
          <a:off x="3201549" y="1208206"/>
          <a:ext cx="8466989" cy="417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3767769" y="2533770"/>
            <a:ext cx="4054207" cy="132556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many seniors, </a:t>
            </a:r>
          </a:p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medical costs consume </a:t>
            </a:r>
          </a:p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than 1/5</a:t>
            </a:r>
            <a:r>
              <a:rPr lang="en-US" sz="24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income </a:t>
            </a:r>
          </a:p>
        </p:txBody>
      </p:sp>
    </p:spTree>
    <p:extLst>
      <p:ext uri="{BB962C8B-B14F-4D97-AF65-F5344CB8AC3E}">
        <p14:creationId xmlns:p14="http://schemas.microsoft.com/office/powerpoint/2010/main" val="6040524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503B7AEF-0EBD-4AA2-AED4-2B69E817A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1502" y="2412167"/>
            <a:ext cx="7772400" cy="2033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dirty="0"/>
              <a:t>Racism Harms Health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DC08-EB33-38EE-814D-63BB8757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Black and Native Americans Die Younger</a:t>
            </a:r>
            <a:br>
              <a:rPr lang="en-US" dirty="0"/>
            </a:br>
            <a:r>
              <a:rPr lang="en-US" sz="2700" dirty="0"/>
              <a:t>But life expectancy for every group is shorter than other G7 nations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607E1-0BD1-CD63-F357-A0E0C104789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Andrasfay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and Goldman Demographic Research 7/27/2022 and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MedRxiv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pre-print July 19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</a:rPr>
              <a:t>Other G7 nations = Canada, France, Germany, Italy, Japan, and UK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7CD35-AF20-D040-CDCD-EAF7E232D5EA}"/>
              </a:ext>
            </a:extLst>
          </p:cNvPr>
          <p:cNvSpPr txBox="1"/>
          <p:nvPr/>
        </p:nvSpPr>
        <p:spPr>
          <a:xfrm>
            <a:off x="838200" y="2354846"/>
            <a:ext cx="215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Life Expectancy, Years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5973E3E-1FB0-73FE-1D64-CE4F41723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526366"/>
              </p:ext>
            </p:extLst>
          </p:nvPr>
        </p:nvGraphicFramePr>
        <p:xfrm>
          <a:off x="2683238" y="1690688"/>
          <a:ext cx="8670561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FC3A-5099-4013-9193-4E1FAA68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Native Americans Die Youngest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11F1F-9688-628F-4F99-0B682BA6A24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7055" cy="8412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dirty="0"/>
              <a:t>Source: Lancet 2022;400:25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4F38BF-EEE7-C8B2-C0F0-1949FB5FBE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285" r="1300" b="5476"/>
          <a:stretch/>
        </p:blipFill>
        <p:spPr>
          <a:xfrm>
            <a:off x="2732183" y="1478197"/>
            <a:ext cx="8394852" cy="405097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F4D121-ECFB-4A09-4728-BA5D4B49F93B}"/>
              </a:ext>
            </a:extLst>
          </p:cNvPr>
          <p:cNvSpPr txBox="1"/>
          <p:nvPr/>
        </p:nvSpPr>
        <p:spPr>
          <a:xfrm>
            <a:off x="286787" y="2348314"/>
            <a:ext cx="2278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Life</a:t>
            </a:r>
          </a:p>
          <a:p>
            <a:r>
              <a:rPr lang="en-US" sz="2400" dirty="0">
                <a:solidFill>
                  <a:schemeClr val="bg1"/>
                </a:solidFill>
              </a:rPr>
              <a:t>Expectancy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DB9C4AF-1869-18F8-674D-25216C1F1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881702"/>
              </p:ext>
            </p:extLst>
          </p:nvPr>
        </p:nvGraphicFramePr>
        <p:xfrm>
          <a:off x="1035582" y="5544364"/>
          <a:ext cx="10432977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4944">
                  <a:extLst>
                    <a:ext uri="{9D8B030D-6E8A-4147-A177-3AD203B41FA5}">
                      <a16:colId xmlns:a16="http://schemas.microsoft.com/office/drawing/2014/main" val="106014030"/>
                    </a:ext>
                  </a:extLst>
                </a:gridCol>
                <a:gridCol w="2174944">
                  <a:extLst>
                    <a:ext uri="{9D8B030D-6E8A-4147-A177-3AD203B41FA5}">
                      <a16:colId xmlns:a16="http://schemas.microsoft.com/office/drawing/2014/main" val="3605582220"/>
                    </a:ext>
                  </a:extLst>
                </a:gridCol>
                <a:gridCol w="2174944">
                  <a:extLst>
                    <a:ext uri="{9D8B030D-6E8A-4147-A177-3AD203B41FA5}">
                      <a16:colId xmlns:a16="http://schemas.microsoft.com/office/drawing/2014/main" val="2514577063"/>
                    </a:ext>
                  </a:extLst>
                </a:gridCol>
                <a:gridCol w="2174944">
                  <a:extLst>
                    <a:ext uri="{9D8B030D-6E8A-4147-A177-3AD203B41FA5}">
                      <a16:colId xmlns:a16="http://schemas.microsoft.com/office/drawing/2014/main" val="81925653"/>
                    </a:ext>
                  </a:extLst>
                </a:gridCol>
                <a:gridCol w="1733201">
                  <a:extLst>
                    <a:ext uri="{9D8B030D-6E8A-4147-A177-3AD203B41FA5}">
                      <a16:colId xmlns:a16="http://schemas.microsoft.com/office/drawing/2014/main" val="4113155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2005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05067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AECF482-2835-938D-7552-F952B4E05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46618"/>
              </p:ext>
            </p:extLst>
          </p:nvPr>
        </p:nvGraphicFramePr>
        <p:xfrm>
          <a:off x="1893526" y="1533281"/>
          <a:ext cx="815249" cy="47793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15249">
                  <a:extLst>
                    <a:ext uri="{9D8B030D-6E8A-4147-A177-3AD203B41FA5}">
                      <a16:colId xmlns:a16="http://schemas.microsoft.com/office/drawing/2014/main" val="692896891"/>
                    </a:ext>
                  </a:extLst>
                </a:gridCol>
              </a:tblGrid>
              <a:tr h="119484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824853"/>
                  </a:ext>
                </a:extLst>
              </a:tr>
              <a:tr h="119484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35935"/>
                  </a:ext>
                </a:extLst>
              </a:tr>
              <a:tr h="119484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188740"/>
                  </a:ext>
                </a:extLst>
              </a:tr>
              <a:tr h="119484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7341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D9FAA64-D32F-F7AF-C191-FD6C9EBB39E0}"/>
              </a:ext>
            </a:extLst>
          </p:cNvPr>
          <p:cNvSpPr/>
          <p:nvPr/>
        </p:nvSpPr>
        <p:spPr>
          <a:xfrm>
            <a:off x="2970602" y="1810181"/>
            <a:ext cx="914400" cy="462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Asian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CEF00B-F0FE-B516-B455-318884AF10CC}"/>
              </a:ext>
            </a:extLst>
          </p:cNvPr>
          <p:cNvSpPr/>
          <p:nvPr/>
        </p:nvSpPr>
        <p:spPr>
          <a:xfrm>
            <a:off x="2970602" y="2584923"/>
            <a:ext cx="1465813" cy="462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Hispanic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99320-FD5F-0A03-CADB-279C0B7EDFFE}"/>
              </a:ext>
            </a:extLst>
          </p:cNvPr>
          <p:cNvSpPr/>
          <p:nvPr/>
        </p:nvSpPr>
        <p:spPr>
          <a:xfrm>
            <a:off x="2970602" y="3152037"/>
            <a:ext cx="1465813" cy="462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White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EF88F4-8E30-7682-4D09-8745C873A5DE}"/>
              </a:ext>
            </a:extLst>
          </p:cNvPr>
          <p:cNvSpPr/>
          <p:nvPr/>
        </p:nvSpPr>
        <p:spPr>
          <a:xfrm>
            <a:off x="2970602" y="3616247"/>
            <a:ext cx="1465813" cy="462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US 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996AF4-D2D6-BE22-25AA-77E3B2F0EC38}"/>
              </a:ext>
            </a:extLst>
          </p:cNvPr>
          <p:cNvSpPr/>
          <p:nvPr/>
        </p:nvSpPr>
        <p:spPr>
          <a:xfrm>
            <a:off x="2970602" y="4884044"/>
            <a:ext cx="1465813" cy="462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Black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D1085-46DC-E185-304D-7E4B2F3E2F93}"/>
              </a:ext>
            </a:extLst>
          </p:cNvPr>
          <p:cNvSpPr/>
          <p:nvPr/>
        </p:nvSpPr>
        <p:spPr>
          <a:xfrm>
            <a:off x="8340400" y="4593883"/>
            <a:ext cx="3013400" cy="64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American Indian /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Alaska Native</a:t>
            </a:r>
          </a:p>
        </p:txBody>
      </p:sp>
    </p:spTree>
    <p:extLst>
      <p:ext uri="{BB962C8B-B14F-4D97-AF65-F5344CB8AC3E}">
        <p14:creationId xmlns:p14="http://schemas.microsoft.com/office/powerpoint/2010/main" val="14763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C1ED2-FD12-29E9-B6F0-9EC8F655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Reparations Payments Could </a:t>
            </a:r>
            <a:br>
              <a:rPr lang="en-US" dirty="0"/>
            </a:br>
            <a:r>
              <a:rPr lang="en-US" dirty="0"/>
              <a:t>Close the Racial Life Expectancy Gap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49241-00C1-E822-5720-FB5F464B892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K. Himmelstein et al – JAMA Network Open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</a:rPr>
              <a:t>Survival analysis based on Health &amp; Retirement Study data, with modeling of reparations equal to mean White wealth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DB3DF-2795-F4DF-38A6-B5AE6C93C004}"/>
              </a:ext>
            </a:extLst>
          </p:cNvPr>
          <p:cNvSpPr txBox="1"/>
          <p:nvPr/>
        </p:nvSpPr>
        <p:spPr>
          <a:xfrm>
            <a:off x="629587" y="2007595"/>
            <a:ext cx="2633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middle-aged adults (50+) surviving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2A58DB5-9EA0-8314-A200-A2BC4419A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49951"/>
              </p:ext>
            </p:extLst>
          </p:nvPr>
        </p:nvGraphicFramePr>
        <p:xfrm>
          <a:off x="2458387" y="1690688"/>
          <a:ext cx="889541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FC17AB0-8074-1498-2C0E-C7DCFC1E564C}"/>
              </a:ext>
            </a:extLst>
          </p:cNvPr>
          <p:cNvSpPr/>
          <p:nvPr/>
        </p:nvSpPr>
        <p:spPr>
          <a:xfrm>
            <a:off x="2968296" y="5596567"/>
            <a:ext cx="231535" cy="2315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A14C78-3B03-146B-8569-2D576DFF4157}"/>
              </a:ext>
            </a:extLst>
          </p:cNvPr>
          <p:cNvSpPr/>
          <p:nvPr/>
        </p:nvSpPr>
        <p:spPr>
          <a:xfrm>
            <a:off x="4432960" y="5596567"/>
            <a:ext cx="231535" cy="23153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2DBA5C-F1E3-AD69-87CE-E98D88BBA4A2}"/>
              </a:ext>
            </a:extLst>
          </p:cNvPr>
          <p:cNvSpPr/>
          <p:nvPr/>
        </p:nvSpPr>
        <p:spPr>
          <a:xfrm>
            <a:off x="7965018" y="5596567"/>
            <a:ext cx="231535" cy="231535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63B1-ED3E-14BA-0853-25E25B11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Care Is Deteriorating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8F116-FA68-A3EC-2559-5AF8DBA6485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240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NEJM 2021;384:2219. Note: Data are 4-year averages ending in year shown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5069A-DF42-6BF1-1FD5-05680E3B2A81}"/>
              </a:ext>
            </a:extLst>
          </p:cNvPr>
          <p:cNvSpPr txBox="1"/>
          <p:nvPr/>
        </p:nvSpPr>
        <p:spPr>
          <a:xfrm>
            <a:off x="276225" y="2295525"/>
            <a:ext cx="286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diabetic Americans with Hgb A1c &lt;7.0%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BD169F5-916B-D45D-845E-3C94331020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572694"/>
              </p:ext>
            </p:extLst>
          </p:nvPr>
        </p:nvGraphicFramePr>
        <p:xfrm>
          <a:off x="3124198" y="1320799"/>
          <a:ext cx="8229601" cy="462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87521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8BCD4-11AF-8CA3-2917-46216AA0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Sharply Reduced </a:t>
            </a:r>
            <a:br>
              <a:rPr lang="en-US" dirty="0"/>
            </a:br>
            <a:r>
              <a:rPr lang="en-US" dirty="0"/>
              <a:t>Black and Latinx Life Expectancy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B714-BB97-4804-04F8-811661D50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NCHS,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95DE5-A204-EAC4-F208-285A1C8E77AD}"/>
              </a:ext>
            </a:extLst>
          </p:cNvPr>
          <p:cNvSpPr txBox="1"/>
          <p:nvPr/>
        </p:nvSpPr>
        <p:spPr>
          <a:xfrm>
            <a:off x="567754" y="2053227"/>
            <a:ext cx="215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Life Expectancy, Years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4CE34E-1909-CCB8-5AFF-DCF96B02DB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092128"/>
              </p:ext>
            </p:extLst>
          </p:nvPr>
        </p:nvGraphicFramePr>
        <p:xfrm>
          <a:off x="2308486" y="1690688"/>
          <a:ext cx="9045314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939211D-1021-8152-3C2E-7C15671510B9}"/>
              </a:ext>
            </a:extLst>
          </p:cNvPr>
          <p:cNvSpPr/>
          <p:nvPr/>
        </p:nvSpPr>
        <p:spPr>
          <a:xfrm>
            <a:off x="5898784" y="5596567"/>
            <a:ext cx="231535" cy="2315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75F1D-0D49-8998-E5AA-31C0B88D6763}"/>
              </a:ext>
            </a:extLst>
          </p:cNvPr>
          <p:cNvSpPr/>
          <p:nvPr/>
        </p:nvSpPr>
        <p:spPr>
          <a:xfrm>
            <a:off x="7242261" y="5596567"/>
            <a:ext cx="231535" cy="23153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58D7D-C661-33DA-5C80-B412D1C6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Americans’ Life Expectancy Plummeted During COVID-19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8F7E7-7E34-BB70-7EA4-6EA1ACAA619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499423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Goldman and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Andrasfay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. Demographic Research July 27,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C8A04-3F91-DCF4-DA95-C3D7C6BC4DC5}"/>
              </a:ext>
            </a:extLst>
          </p:cNvPr>
          <p:cNvSpPr txBox="1"/>
          <p:nvPr/>
        </p:nvSpPr>
        <p:spPr>
          <a:xfrm>
            <a:off x="567754" y="2053227"/>
            <a:ext cx="215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Life Expectancy  at Birth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8C8ED29-38E8-B51C-BD59-C6F81FF601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511870"/>
              </p:ext>
            </p:extLst>
          </p:nvPr>
        </p:nvGraphicFramePr>
        <p:xfrm>
          <a:off x="2413416" y="1813810"/>
          <a:ext cx="8940384" cy="432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1408E6E-4083-0A90-916D-69ACA861B898}"/>
              </a:ext>
            </a:extLst>
          </p:cNvPr>
          <p:cNvSpPr/>
          <p:nvPr/>
        </p:nvSpPr>
        <p:spPr>
          <a:xfrm>
            <a:off x="4896276" y="5752167"/>
            <a:ext cx="231535" cy="2315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ED9E9-131C-368F-691B-D6B23AF7F353}"/>
              </a:ext>
            </a:extLst>
          </p:cNvPr>
          <p:cNvSpPr/>
          <p:nvPr/>
        </p:nvSpPr>
        <p:spPr>
          <a:xfrm>
            <a:off x="7727002" y="5752167"/>
            <a:ext cx="231535" cy="23153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261E7-E3B0-5B1D-44EE-EF588C7AED87}"/>
              </a:ext>
            </a:extLst>
          </p:cNvPr>
          <p:cNvSpPr/>
          <p:nvPr/>
        </p:nvSpPr>
        <p:spPr>
          <a:xfrm>
            <a:off x="6312486" y="5752167"/>
            <a:ext cx="231535" cy="231535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38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of Black/White Disparity </a:t>
            </a:r>
            <a:br>
              <a:rPr lang="en-US"/>
            </a:br>
            <a:r>
              <a:rPr lang="en-US"/>
              <a:t>In Adult Mortality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MMWR May 2, 2017</a:t>
            </a:r>
          </a:p>
          <a:p>
            <a:r>
              <a:rPr lang="en-US" dirty="0"/>
              <a:t>Note: “Other” includes conditions (e.g., diabetes) for which Black death rates are higher and some (e.g., COPD, cirrhosis) for which Black death rates are lower.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25986967"/>
              </p:ext>
            </p:extLst>
          </p:nvPr>
        </p:nvGraphicFramePr>
        <p:xfrm>
          <a:off x="2057400" y="1618488"/>
          <a:ext cx="8102600" cy="4519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1662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26C7A7-9EB8-B655-DA11-8A11F410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of Color Get Less 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635E-9402-C716-1D45-EAF88EC5D4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3514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JAMA 2021;326:649-59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28F32-C02E-D2B8-9D0F-81292D6B550D}"/>
              </a:ext>
            </a:extLst>
          </p:cNvPr>
          <p:cNvSpPr txBox="1"/>
          <p:nvPr/>
        </p:nvSpPr>
        <p:spPr>
          <a:xfrm>
            <a:off x="468086" y="2264229"/>
            <a:ext cx="2590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Total health care received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$s per capita, age adjusted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F844F5F-76B0-8D84-D3B3-5E110FCB2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180771"/>
              </p:ext>
            </p:extLst>
          </p:nvPr>
        </p:nvGraphicFramePr>
        <p:xfrm>
          <a:off x="2960914" y="1415143"/>
          <a:ext cx="8392886" cy="460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17351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F7D9FA36-1B99-40CF-879A-9164ACD1D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Uninsured and People of Color Have Worse Blood Pressure Control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7495858-17DC-103A-6603-EC352B5AF0C1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523514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JAMA 2020;324:1190   “None”= uninsured</a:t>
            </a:r>
          </a:p>
          <a:p>
            <a:pPr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9FD9F6-A01B-1F70-B502-70FE98AD3646}"/>
              </a:ext>
            </a:extLst>
          </p:cNvPr>
          <p:cNvSpPr txBox="1"/>
          <p:nvPr/>
        </p:nvSpPr>
        <p:spPr>
          <a:xfrm>
            <a:off x="569626" y="2382559"/>
            <a:ext cx="22177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adults with hypertension whose BP was controlled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2016-2017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ADEFAF-6F3A-0E70-825B-2FCAEB4ED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815399"/>
              </p:ext>
            </p:extLst>
          </p:nvPr>
        </p:nvGraphicFramePr>
        <p:xfrm>
          <a:off x="2787328" y="1690688"/>
          <a:ext cx="9084882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8B3579-E40B-6A0A-27EC-05A9A9FF6085}"/>
              </a:ext>
            </a:extLst>
          </p:cNvPr>
          <p:cNvSpPr/>
          <p:nvPr/>
        </p:nvSpPr>
        <p:spPr>
          <a:xfrm>
            <a:off x="7239829" y="1828800"/>
            <a:ext cx="182880" cy="3795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EED1-BD0A-03CA-6AE6-F44D54A25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4108" cy="1325563"/>
          </a:xfrm>
        </p:spPr>
        <p:txBody>
          <a:bodyPr>
            <a:noAutofit/>
          </a:bodyPr>
          <a:lstStyle/>
          <a:p>
            <a:r>
              <a:rPr lang="en-US" sz="3600" dirty="0"/>
              <a:t>Black- and Latinx-Serving Hospitals </a:t>
            </a:r>
            <a:br>
              <a:rPr lang="en-US" sz="3600" dirty="0"/>
            </a:br>
            <a:r>
              <a:rPr lang="en-US" sz="3600" dirty="0"/>
              <a:t>Have Less Funding for Buildings and Equipment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0B8C-26CF-ACF1-FCB6-84DB11B2D9A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2629" cy="8412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Gracie and Kathryn Himmelstein. Int. J Health Services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Black- and Latinx-serving = 10% of US hospitals with highest percent of Black/Latinx patients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2CAB3-DFC3-C550-E0FA-CDA4DA64B04D}"/>
              </a:ext>
            </a:extLst>
          </p:cNvPr>
          <p:cNvSpPr txBox="1"/>
          <p:nvPr/>
        </p:nvSpPr>
        <p:spPr>
          <a:xfrm>
            <a:off x="511629" y="2340429"/>
            <a:ext cx="24492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Value of buildings and equipment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$s per bed day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93D9B33-1335-4683-B811-E8E1CBD3B2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271065"/>
              </p:ext>
            </p:extLst>
          </p:nvPr>
        </p:nvGraphicFramePr>
        <p:xfrm>
          <a:off x="2841170" y="1690688"/>
          <a:ext cx="851263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0D97C20-F1F1-A6C4-91F2-D61D00B952E9}"/>
              </a:ext>
            </a:extLst>
          </p:cNvPr>
          <p:cNvSpPr/>
          <p:nvPr/>
        </p:nvSpPr>
        <p:spPr>
          <a:xfrm>
            <a:off x="3592717" y="5620634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DD524-0602-7BC5-0128-600A85A45F20}"/>
              </a:ext>
            </a:extLst>
          </p:cNvPr>
          <p:cNvSpPr/>
          <p:nvPr/>
        </p:nvSpPr>
        <p:spPr>
          <a:xfrm>
            <a:off x="8660508" y="5620634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DFCF47-ABD2-8A24-8C78-54A491C36EC5}"/>
              </a:ext>
            </a:extLst>
          </p:cNvPr>
          <p:cNvSpPr/>
          <p:nvPr/>
        </p:nvSpPr>
        <p:spPr>
          <a:xfrm>
            <a:off x="6038207" y="5635624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24E8-3673-93A5-4D23-083019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Black- and Latinx-Serving Hospitals</a:t>
            </a:r>
            <a:br>
              <a:rPr lang="en-US" sz="3600" dirty="0"/>
            </a:br>
            <a:r>
              <a:rPr lang="en-US" sz="3600" dirty="0"/>
              <a:t>Offer Fewer High-Tech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D4FD5-8BF8-5421-3139-F5C9D31308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Gracie and Kathryn Himmelstein. Int. J Health Services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Black- and Latinx-serving = 10% of US hospitals with highest percent of Black/Latinx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1888E-99A7-7643-A92D-334BC0FB4DD8}"/>
              </a:ext>
            </a:extLst>
          </p:cNvPr>
          <p:cNvSpPr txBox="1"/>
          <p:nvPr/>
        </p:nvSpPr>
        <p:spPr>
          <a:xfrm>
            <a:off x="479685" y="2443397"/>
            <a:ext cx="28331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Odds that service is available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Minority-serving vs other hospitals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C037E6C-5E2F-67DE-979F-C4875B5DC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192473"/>
              </p:ext>
            </p:extLst>
          </p:nvPr>
        </p:nvGraphicFramePr>
        <p:xfrm>
          <a:off x="3312826" y="1690688"/>
          <a:ext cx="804097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BCF79F-140F-8961-9BDE-D29164502FFC}"/>
              </a:ext>
            </a:extLst>
          </p:cNvPr>
          <p:cNvCxnSpPr>
            <a:cxnSpLocks/>
          </p:cNvCxnSpPr>
          <p:nvPr/>
        </p:nvCxnSpPr>
        <p:spPr>
          <a:xfrm>
            <a:off x="4092315" y="3567659"/>
            <a:ext cx="715030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82D86B79-621B-5BF1-721D-489B673569D4}"/>
              </a:ext>
            </a:extLst>
          </p:cNvPr>
          <p:cNvSpPr/>
          <p:nvPr/>
        </p:nvSpPr>
        <p:spPr>
          <a:xfrm>
            <a:off x="4796853" y="2210124"/>
            <a:ext cx="5741232" cy="1315384"/>
          </a:xfrm>
          <a:prstGeom prst="downArrow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Values &lt;1.0 mean the service is </a:t>
            </a:r>
            <a:r>
              <a:rPr lang="en-US" sz="2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less available 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hospitals serving Black- and Latinx-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0800-8833-3039-37A8-E55D0916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Black-Serving Hospitals Get Paid Less</a:t>
            </a:r>
            <a:br>
              <a:rPr lang="en-US" dirty="0"/>
            </a:br>
            <a:r>
              <a:rPr lang="en-US" sz="2800" dirty="0"/>
              <a:t>Structural racism in hospital financing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A21D4-CA26-9A45-B10A-B6C0DCEBA8E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Gracie &amp;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Kayty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Himmelstein and Joniqua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Ceasar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submitted for publication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>
                <a:solidFill>
                  <a:srgbClr val="FFFFFF"/>
                </a:solidFill>
                <a:ea typeface="+mn-ea"/>
              </a:rPr>
              <a:t>Note: “Black Serving” = 10% of hospitals with largest </a:t>
            </a:r>
            <a:r>
              <a:rPr lang="en-US" sz="1000" dirty="0" err="1">
                <a:solidFill>
                  <a:srgbClr val="FFFFFF"/>
                </a:solidFill>
                <a:ea typeface="+mn-ea"/>
              </a:rPr>
              <a:t>proprortion</a:t>
            </a:r>
            <a:r>
              <a:rPr lang="en-US" sz="1000" dirty="0">
                <a:solidFill>
                  <a:srgbClr val="FFFFFF"/>
                </a:solidFill>
                <a:ea typeface="+mn-ea"/>
              </a:rPr>
              <a:t> of Black patients (i.e., &gt;25.8%)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Data are means, 2016-2018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2FB5AE-6F5A-1D98-6EB6-09A9BDB0D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462975"/>
              </p:ext>
            </p:extLst>
          </p:nvPr>
        </p:nvGraphicFramePr>
        <p:xfrm>
          <a:off x="642701" y="2308486"/>
          <a:ext cx="6290009" cy="3708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DE49E5B-7E5C-5317-4972-7683411B4DB6}"/>
              </a:ext>
            </a:extLst>
          </p:cNvPr>
          <p:cNvSpPr txBox="1"/>
          <p:nvPr/>
        </p:nvSpPr>
        <p:spPr>
          <a:xfrm>
            <a:off x="1775412" y="1934456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Reimbursement per inpatient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3C06D-C541-BC36-F0B1-029FFA30EB7A}"/>
              </a:ext>
            </a:extLst>
          </p:cNvPr>
          <p:cNvSpPr txBox="1"/>
          <p:nvPr/>
        </p:nvSpPr>
        <p:spPr>
          <a:xfrm>
            <a:off x="7660893" y="1934456"/>
            <a:ext cx="353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Profit per inpatient day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6CC63-3B92-7672-DBEC-2C5050B01EBB}"/>
              </a:ext>
            </a:extLst>
          </p:cNvPr>
          <p:cNvGrpSpPr/>
          <p:nvPr/>
        </p:nvGrpSpPr>
        <p:grpSpPr>
          <a:xfrm>
            <a:off x="7197299" y="2308485"/>
            <a:ext cx="4156501" cy="3708267"/>
            <a:chOff x="7197299" y="2308485"/>
            <a:chExt cx="4156501" cy="370826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2D9D7C79-C1B0-C965-55C5-21C96DDC313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8852178"/>
                </p:ext>
              </p:extLst>
            </p:nvPr>
          </p:nvGraphicFramePr>
          <p:xfrm>
            <a:off x="7197299" y="2308485"/>
            <a:ext cx="4156501" cy="37082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9A3526-74D7-C9E3-0B57-57C417262D43}"/>
                </a:ext>
              </a:extLst>
            </p:cNvPr>
            <p:cNvCxnSpPr/>
            <p:nvPr/>
          </p:nvCxnSpPr>
          <p:spPr>
            <a:xfrm>
              <a:off x="8160896" y="4721902"/>
              <a:ext cx="3117954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A8B751D-F466-DA95-8BAD-CF660A66F231}"/>
              </a:ext>
            </a:extLst>
          </p:cNvPr>
          <p:cNvSpPr/>
          <p:nvPr/>
        </p:nvSpPr>
        <p:spPr>
          <a:xfrm>
            <a:off x="697786" y="4150157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E3F56-72A6-383E-5882-A79229774FD1}"/>
              </a:ext>
            </a:extLst>
          </p:cNvPr>
          <p:cNvSpPr/>
          <p:nvPr/>
        </p:nvSpPr>
        <p:spPr>
          <a:xfrm>
            <a:off x="697786" y="3297159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757FBE-1A85-C12C-7AC5-A28A3E23E31A}"/>
              </a:ext>
            </a:extLst>
          </p:cNvPr>
          <p:cNvCxnSpPr/>
          <p:nvPr/>
        </p:nvCxnSpPr>
        <p:spPr>
          <a:xfrm>
            <a:off x="3715253" y="5833673"/>
            <a:ext cx="311795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8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0C822-C50E-A74F-83BC-186DD5A6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en-US" dirty="0"/>
              <a:t>Indian Health Service:</a:t>
            </a:r>
            <a:br>
              <a:rPr lang="en-US" dirty="0"/>
            </a:br>
            <a:r>
              <a:rPr lang="en-US" dirty="0"/>
              <a:t>Grossly Underfunded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C1410-4892-F149-BFBD-D9CD24B8A1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National Tribal Budget Formulation Workgroup, April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Estimated spending shortfall, including facility upgrades = $36.83 billion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800DF-FB9C-ED4B-B52F-CB7E5231D706}"/>
              </a:ext>
            </a:extLst>
          </p:cNvPr>
          <p:cNvSpPr txBox="1"/>
          <p:nvPr/>
        </p:nvSpPr>
        <p:spPr>
          <a:xfrm>
            <a:off x="217714" y="2383971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Medical spending 2017 </a:t>
            </a:r>
            <a:r>
              <a:rPr lang="en-US" sz="2800" b="1" i="1" dirty="0">
                <a:solidFill>
                  <a:schemeClr val="bg1"/>
                </a:solidFill>
              </a:rPr>
              <a:t>per user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F235CD-0BB6-5E4F-B654-B8CD5F0FF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339539"/>
              </p:ext>
            </p:extLst>
          </p:nvPr>
        </p:nvGraphicFramePr>
        <p:xfrm>
          <a:off x="2275115" y="1690689"/>
          <a:ext cx="9350828" cy="424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55335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6CEBF055-348A-4E4E-A542-DB46BAA5B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Poorer Regions, Fewer ICU Beds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C23EDB-7CE7-C589-12E2-174AF4C9674C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29403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Health 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Aff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 2020;39:1362  </a:t>
            </a:r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www.healthaffairs.org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doi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epdf</a:t>
            </a:r>
            <a:r>
              <a:rPr lang="en-US" sz="1000" dirty="0">
                <a:solidFill>
                  <a:schemeClr val="bg1"/>
                </a:solidFill>
              </a:rPr>
              <a:t>/10.1377/hlthaff.2020.00581</a:t>
            </a:r>
          </a:p>
          <a:p>
            <a:pPr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17A50-7EA8-12A3-F41F-30307C87F954}"/>
              </a:ext>
            </a:extLst>
          </p:cNvPr>
          <p:cNvSpPr txBox="1"/>
          <p:nvPr/>
        </p:nvSpPr>
        <p:spPr>
          <a:xfrm>
            <a:off x="495759" y="2449079"/>
            <a:ext cx="223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Share of hospital service areas with no ICU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9761C82-7354-9465-8B68-419EC21DB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460388"/>
              </p:ext>
            </p:extLst>
          </p:nvPr>
        </p:nvGraphicFramePr>
        <p:xfrm>
          <a:off x="3278745" y="1530731"/>
          <a:ext cx="8128000" cy="3701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2539442"/>
                    </a:ext>
                  </a:extLst>
                </a:gridCol>
              </a:tblGrid>
              <a:tr h="7402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97230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184997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225843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084882"/>
                  </a:ext>
                </a:extLst>
              </a:tr>
              <a:tr h="7402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782604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C689DB9-25E0-3F68-592C-3470665B1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430180"/>
              </p:ext>
            </p:extLst>
          </p:nvPr>
        </p:nvGraphicFramePr>
        <p:xfrm>
          <a:off x="2787269" y="5231736"/>
          <a:ext cx="911095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738">
                  <a:extLst>
                    <a:ext uri="{9D8B030D-6E8A-4147-A177-3AD203B41FA5}">
                      <a16:colId xmlns:a16="http://schemas.microsoft.com/office/drawing/2014/main" val="2597923128"/>
                    </a:ext>
                  </a:extLst>
                </a:gridCol>
                <a:gridCol w="2277738">
                  <a:extLst>
                    <a:ext uri="{9D8B030D-6E8A-4147-A177-3AD203B41FA5}">
                      <a16:colId xmlns:a16="http://schemas.microsoft.com/office/drawing/2014/main" val="3702628620"/>
                    </a:ext>
                  </a:extLst>
                </a:gridCol>
                <a:gridCol w="2277738">
                  <a:extLst>
                    <a:ext uri="{9D8B030D-6E8A-4147-A177-3AD203B41FA5}">
                      <a16:colId xmlns:a16="http://schemas.microsoft.com/office/drawing/2014/main" val="1500823342"/>
                    </a:ext>
                  </a:extLst>
                </a:gridCol>
                <a:gridCol w="2277738">
                  <a:extLst>
                    <a:ext uri="{9D8B030D-6E8A-4147-A177-3AD203B41FA5}">
                      <a16:colId xmlns:a16="http://schemas.microsoft.com/office/drawing/2014/main" val="388166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$0 - $34,999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$35,000 - $54,999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$55,000 - $89,999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$90,000+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629073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03CD208-F378-F0A3-B73D-E6C48854C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374152"/>
              </p:ext>
            </p:extLst>
          </p:nvPr>
        </p:nvGraphicFramePr>
        <p:xfrm>
          <a:off x="2354551" y="1328602"/>
          <a:ext cx="865436" cy="4499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436">
                  <a:extLst>
                    <a:ext uri="{9D8B030D-6E8A-4147-A177-3AD203B41FA5}">
                      <a16:colId xmlns:a16="http://schemas.microsoft.com/office/drawing/2014/main" val="2429873608"/>
                    </a:ext>
                  </a:extLst>
                </a:gridCol>
              </a:tblGrid>
              <a:tr h="749887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971043"/>
                  </a:ext>
                </a:extLst>
              </a:tr>
              <a:tr h="749887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797767"/>
                  </a:ext>
                </a:extLst>
              </a:tr>
              <a:tr h="749887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986586"/>
                  </a:ext>
                </a:extLst>
              </a:tr>
              <a:tr h="749887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176902"/>
                  </a:ext>
                </a:extLst>
              </a:tr>
              <a:tr h="749887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167087"/>
                  </a:ext>
                </a:extLst>
              </a:tr>
              <a:tr h="749887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8936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CAD4577-4749-E766-89F0-CE8BAF3432A2}"/>
              </a:ext>
            </a:extLst>
          </p:cNvPr>
          <p:cNvSpPr/>
          <p:nvPr/>
        </p:nvSpPr>
        <p:spPr>
          <a:xfrm>
            <a:off x="5537973" y="2093205"/>
            <a:ext cx="1487226" cy="31385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BE9624-C70C-9918-42C3-B5DF5E7BD97D}"/>
              </a:ext>
            </a:extLst>
          </p:cNvPr>
          <p:cNvSpPr/>
          <p:nvPr/>
        </p:nvSpPr>
        <p:spPr>
          <a:xfrm>
            <a:off x="7660293" y="3283027"/>
            <a:ext cx="1487226" cy="19487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F13534-F173-2022-EF6D-E5935FF62B59}"/>
              </a:ext>
            </a:extLst>
          </p:cNvPr>
          <p:cNvSpPr/>
          <p:nvPr/>
        </p:nvSpPr>
        <p:spPr>
          <a:xfrm>
            <a:off x="3415653" y="1646620"/>
            <a:ext cx="1487226" cy="35851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81D1A7-809C-99E8-09CF-78CD21669249}"/>
              </a:ext>
            </a:extLst>
          </p:cNvPr>
          <p:cNvSpPr/>
          <p:nvPr/>
        </p:nvSpPr>
        <p:spPr>
          <a:xfrm>
            <a:off x="9782612" y="5012674"/>
            <a:ext cx="1487226" cy="219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F4A5D-E52F-A741-04FA-CD085E9140FA}"/>
              </a:ext>
            </a:extLst>
          </p:cNvPr>
          <p:cNvSpPr txBox="1"/>
          <p:nvPr/>
        </p:nvSpPr>
        <p:spPr>
          <a:xfrm>
            <a:off x="4235223" y="5554411"/>
            <a:ext cx="636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Median Household Income of Service Area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>
            <a:extLst>
              <a:ext uri="{FF2B5EF4-FFF2-40B4-BE49-F238E27FC236}">
                <a16:creationId xmlns:a16="http://schemas.microsoft.com/office/drawing/2014/main" id="{CEE5C422-B1EB-4DEF-A299-AFE6DE329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8624" r="884" b="27961"/>
          <a:stretch/>
        </p:blipFill>
        <p:spPr bwMode="auto">
          <a:xfrm>
            <a:off x="3566160" y="1950720"/>
            <a:ext cx="7874000" cy="366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9E181-2128-E67E-25EF-4AD63E9721E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24240" cy="841248"/>
          </a:xfrm>
        </p:spPr>
        <p:txBody>
          <a:bodyPr>
            <a:normAutofit/>
          </a:bodyPr>
          <a:lstStyle/>
          <a:p>
            <a:r>
              <a:rPr lang="en-US" altLang="en-US" sz="1000" dirty="0">
                <a:latin typeface="Arial" panose="020B0604020202020204" pitchFamily="34" charset="0"/>
              </a:rPr>
              <a:t>Source: A. Gaffney based on OECD data, 2020</a:t>
            </a:r>
          </a:p>
          <a:p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848898" name="Rectangle 2">
            <a:extLst>
              <a:ext uri="{FF2B5EF4-FFF2-40B4-BE49-F238E27FC236}">
                <a16:creationId xmlns:a16="http://schemas.microsoft.com/office/drawing/2014/main" id="{446C4664-8331-4B83-A76D-A9071526B1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cs typeface="Times New Roman" panose="02020603050405020304" pitchFamily="18" charset="0"/>
              </a:rPr>
              <a:t>US Health Expenditures Started </a:t>
            </a:r>
            <a:br>
              <a:rPr lang="en-US" altLang="en-US" sz="4000" dirty="0">
                <a:cs typeface="Times New Roman" panose="02020603050405020304" pitchFamily="18" charset="0"/>
              </a:rPr>
            </a:br>
            <a:r>
              <a:rPr lang="en-US" altLang="en-US" sz="4000" dirty="0">
                <a:cs typeface="Times New Roman" panose="02020603050405020304" pitchFamily="18" charset="0"/>
              </a:rPr>
              <a:t>Diverging from Other Nations’ ~1980 </a:t>
            </a:r>
            <a:endParaRPr lang="en-US" altLang="en-US" sz="40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28BD3-EE0B-994A-709F-F61CDF788EDB}"/>
              </a:ext>
            </a:extLst>
          </p:cNvPr>
          <p:cNvSpPr txBox="1"/>
          <p:nvPr/>
        </p:nvSpPr>
        <p:spPr>
          <a:xfrm>
            <a:off x="396240" y="2357120"/>
            <a:ext cx="2316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National health spending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(% of GDP)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01F4EB-5478-5FA8-8CA4-3D3CE4217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560391"/>
              </p:ext>
            </p:extLst>
          </p:nvPr>
        </p:nvGraphicFramePr>
        <p:xfrm>
          <a:off x="3027684" y="5598452"/>
          <a:ext cx="868680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301153209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73370346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82544473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99326414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10375521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46639513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07442602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627158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984222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790085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737022-0766-8E05-1F8F-2E2E65817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35799"/>
              </p:ext>
            </p:extLst>
          </p:nvPr>
        </p:nvGraphicFramePr>
        <p:xfrm>
          <a:off x="2336800" y="1757496"/>
          <a:ext cx="934720" cy="4074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4720">
                  <a:extLst>
                    <a:ext uri="{9D8B030D-6E8A-4147-A177-3AD203B41FA5}">
                      <a16:colId xmlns:a16="http://schemas.microsoft.com/office/drawing/2014/main" val="361807278"/>
                    </a:ext>
                  </a:extLst>
                </a:gridCol>
              </a:tblGrid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18%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746011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16%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181412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98497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987800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040246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920757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133369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66433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461063"/>
                  </a:ext>
                </a:extLst>
              </a:tr>
              <a:tr h="407434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773431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26ADC4C-6B27-DA8A-0E9E-42F4C448C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662730"/>
              </p:ext>
            </p:extLst>
          </p:nvPr>
        </p:nvGraphicFramePr>
        <p:xfrm>
          <a:off x="838200" y="3617252"/>
          <a:ext cx="1544320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320">
                  <a:extLst>
                    <a:ext uri="{9D8B030D-6E8A-4147-A177-3AD203B41FA5}">
                      <a16:colId xmlns:a16="http://schemas.microsoft.com/office/drawing/2014/main" val="1765093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Canada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84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France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1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Germany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810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190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49717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9889AC5-4163-E5A1-360B-CE00C1571B42}"/>
              </a:ext>
            </a:extLst>
          </p:cNvPr>
          <p:cNvSpPr/>
          <p:nvPr/>
        </p:nvSpPr>
        <p:spPr>
          <a:xfrm>
            <a:off x="546100" y="3670592"/>
            <a:ext cx="292100" cy="292100"/>
          </a:xfrm>
          <a:prstGeom prst="rect">
            <a:avLst/>
          </a:prstGeom>
          <a:solidFill>
            <a:srgbClr val="4371C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148CDF-3D94-A8BA-89B3-E24DDBFB0C7C}"/>
              </a:ext>
            </a:extLst>
          </p:cNvPr>
          <p:cNvSpPr/>
          <p:nvPr/>
        </p:nvSpPr>
        <p:spPr>
          <a:xfrm>
            <a:off x="546100" y="4072193"/>
            <a:ext cx="292100" cy="292100"/>
          </a:xfrm>
          <a:prstGeom prst="rect">
            <a:avLst/>
          </a:prstGeom>
          <a:solidFill>
            <a:srgbClr val="EE7C3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C38ABB-9D00-8ECC-E58A-6FD1CAE62234}"/>
              </a:ext>
            </a:extLst>
          </p:cNvPr>
          <p:cNvSpPr/>
          <p:nvPr/>
        </p:nvSpPr>
        <p:spPr>
          <a:xfrm>
            <a:off x="546100" y="4473794"/>
            <a:ext cx="292100" cy="292100"/>
          </a:xfrm>
          <a:prstGeom prst="rect">
            <a:avLst/>
          </a:prstGeom>
          <a:solidFill>
            <a:srgbClr val="A6A6A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6318E-BC97-ED8F-7439-84AD5782D015}"/>
              </a:ext>
            </a:extLst>
          </p:cNvPr>
          <p:cNvSpPr/>
          <p:nvPr/>
        </p:nvSpPr>
        <p:spPr>
          <a:xfrm>
            <a:off x="546100" y="4875395"/>
            <a:ext cx="292100" cy="292100"/>
          </a:xfrm>
          <a:prstGeom prst="rect">
            <a:avLst/>
          </a:prstGeom>
          <a:solidFill>
            <a:srgbClr val="FFC3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A6CFCE-4458-1B32-171F-D4D617C0217C}"/>
              </a:ext>
            </a:extLst>
          </p:cNvPr>
          <p:cNvSpPr/>
          <p:nvPr/>
        </p:nvSpPr>
        <p:spPr>
          <a:xfrm>
            <a:off x="546100" y="5276994"/>
            <a:ext cx="292100" cy="292100"/>
          </a:xfrm>
          <a:prstGeom prst="rect">
            <a:avLst/>
          </a:prstGeom>
          <a:solidFill>
            <a:srgbClr val="5B9DD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28F478-34B3-6F39-841D-FE3B23B68015}"/>
              </a:ext>
            </a:extLst>
          </p:cNvPr>
          <p:cNvSpPr txBox="1"/>
          <p:nvPr/>
        </p:nvSpPr>
        <p:spPr>
          <a:xfrm>
            <a:off x="9824720" y="228600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/>
              <a:t>USA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Black Enrollment in </a:t>
            </a:r>
            <a:br>
              <a:rPr lang="en-US" dirty="0"/>
            </a:br>
            <a:r>
              <a:rPr lang="en-US" dirty="0"/>
              <a:t>U.S. Medical Schools, 1976-2022/23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-1" y="6016753"/>
            <a:ext cx="8518967" cy="841248"/>
          </a:xfrm>
        </p:spPr>
        <p:txBody>
          <a:bodyPr>
            <a:normAutofit/>
          </a:bodyPr>
          <a:lstStyle/>
          <a:p>
            <a:r>
              <a:rPr lang="en-US" sz="1000" dirty="0"/>
              <a:t>RWJ </a:t>
            </a:r>
            <a:r>
              <a:rPr lang="en-US" sz="1000" dirty="0" err="1"/>
              <a:t>Fdn</a:t>
            </a:r>
            <a:r>
              <a:rPr lang="en-US" sz="1000" dirty="0"/>
              <a:t>. 1987; AAMC; JAMA Annual Medical Education Special Issue</a:t>
            </a:r>
          </a:p>
          <a:p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290371"/>
            <a:ext cx="311351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Franklin Gothic Book"/>
              </a:rPr>
              <a:t>Percent Blacks in 1</a:t>
            </a:r>
            <a:r>
              <a:rPr lang="en-US" sz="2800" baseline="30000">
                <a:solidFill>
                  <a:schemeClr val="bg1"/>
                </a:solidFill>
                <a:cs typeface="Franklin Gothic Book"/>
              </a:rPr>
              <a:t>st</a:t>
            </a:r>
            <a:r>
              <a:rPr lang="en-US" sz="2800">
                <a:solidFill>
                  <a:schemeClr val="bg1"/>
                </a:solidFill>
                <a:cs typeface="Franklin Gothic Book"/>
              </a:rPr>
              <a:t> Year Medical School Class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74283821"/>
              </p:ext>
            </p:extLst>
          </p:nvPr>
        </p:nvGraphicFramePr>
        <p:xfrm>
          <a:off x="3113518" y="1690688"/>
          <a:ext cx="8763522" cy="4272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>
            <a:cxnSpLocks/>
          </p:cNvCxnSpPr>
          <p:nvPr/>
        </p:nvCxnSpPr>
        <p:spPr>
          <a:xfrm>
            <a:off x="3958542" y="2953482"/>
            <a:ext cx="7532418" cy="0"/>
          </a:xfrm>
          <a:prstGeom prst="line">
            <a:avLst/>
          </a:prstGeom>
          <a:ln w="76200">
            <a:prstDash val="sysDot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Callout 9"/>
          <p:cNvSpPr/>
          <p:nvPr/>
        </p:nvSpPr>
        <p:spPr>
          <a:xfrm>
            <a:off x="9473939" y="1636728"/>
            <a:ext cx="2017022" cy="1316754"/>
          </a:xfrm>
          <a:prstGeom prst="downArrowCallou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a typeface="Franklin Gothic Medium" charset="0"/>
                <a:cs typeface="Franklin Gothic Medium" charset="0"/>
              </a:rPr>
              <a:t>AAMC Goal:</a:t>
            </a:r>
          </a:p>
          <a:p>
            <a:pPr algn="ctr"/>
            <a:r>
              <a:rPr lang="en-US" sz="2400" b="1" dirty="0">
                <a:ea typeface="Franklin Gothic Medium" charset="0"/>
                <a:cs typeface="Franklin Gothic Medium" charset="0"/>
              </a:rPr>
              <a:t>11.7%</a:t>
            </a:r>
          </a:p>
        </p:txBody>
      </p:sp>
    </p:spTree>
    <p:extLst>
      <p:ext uri="{BB962C8B-B14F-4D97-AF65-F5344CB8AC3E}">
        <p14:creationId xmlns:p14="http://schemas.microsoft.com/office/powerpoint/2010/main" val="11661906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177D0CA6-3AFC-49F4-ABAB-054DA0CFE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Black Men More Often Followed a </a:t>
            </a:r>
            <a:br>
              <a:rPr lang="en-US" altLang="en-US" dirty="0"/>
            </a:br>
            <a:r>
              <a:rPr lang="en-US" altLang="en-US" dirty="0"/>
              <a:t>Black Doctor’s Advice: An RCT</a:t>
            </a:r>
            <a:br>
              <a:rPr lang="en-US" altLang="en-US" dirty="0"/>
            </a:br>
            <a:r>
              <a:rPr lang="en-US" altLang="en-US" sz="2200" dirty="0"/>
              <a:t>Even though they gave Black and White doctors the same ratings</a:t>
            </a:r>
            <a:endParaRPr lang="en-US" alt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6332E5-B0AF-DAD4-96FE-EA3CCF4F79A9}"/>
              </a:ext>
            </a:extLst>
          </p:cNvPr>
          <p:cNvSpPr txBox="1">
            <a:spLocks/>
          </p:cNvSpPr>
          <p:nvPr/>
        </p:nvSpPr>
        <p:spPr>
          <a:xfrm>
            <a:off x="-1" y="6016753"/>
            <a:ext cx="8529403" cy="841248"/>
          </a:xfrm>
          <a:ln/>
        </p:spPr>
        <p:txBody>
          <a:bodyPr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Source: American Economic Rev 2019;109:4071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Authors estimate that universal availability of Black doctors could cut B:W CV mortality gap by 19%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*Liked = would recommend doctor to others</a:t>
            </a:r>
          </a:p>
          <a:p>
            <a:pPr>
              <a:lnSpc>
                <a:spcPct val="110000"/>
              </a:lnSpc>
              <a:buFont typeface="Arial"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www.citizen.org</a:t>
            </a:r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22A7D-6482-9984-9D35-189092DFE3BE}"/>
              </a:ext>
            </a:extLst>
          </p:cNvPr>
          <p:cNvSpPr txBox="1"/>
          <p:nvPr/>
        </p:nvSpPr>
        <p:spPr>
          <a:xfrm>
            <a:off x="446312" y="2383972"/>
            <a:ext cx="2340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Percent following prevention advice (or recommending the doctor)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7CFCCA-731B-C55E-7C27-2C2B7DE3C7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129981"/>
              </p:ext>
            </p:extLst>
          </p:nvPr>
        </p:nvGraphicFramePr>
        <p:xfrm>
          <a:off x="2548328" y="1454046"/>
          <a:ext cx="9197360" cy="45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072B3C3-C3F2-ACDF-EB9B-FC79B8C6A8CE}"/>
              </a:ext>
            </a:extLst>
          </p:cNvPr>
          <p:cNvSpPr/>
          <p:nvPr/>
        </p:nvSpPr>
        <p:spPr>
          <a:xfrm>
            <a:off x="7200129" y="5610733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D4027-894A-9F2B-7F40-E5E1215F3702}"/>
              </a:ext>
            </a:extLst>
          </p:cNvPr>
          <p:cNvSpPr/>
          <p:nvPr/>
        </p:nvSpPr>
        <p:spPr>
          <a:xfrm>
            <a:off x="5257206" y="5610733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2CF212-0ED4-BFC2-6757-BC25D686CC1E}"/>
              </a:ext>
            </a:extLst>
          </p:cNvPr>
          <p:cNvCxnSpPr>
            <a:cxnSpLocks/>
          </p:cNvCxnSpPr>
          <p:nvPr/>
        </p:nvCxnSpPr>
        <p:spPr>
          <a:xfrm>
            <a:off x="1330846" y="3986991"/>
            <a:ext cx="9870554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979B0F1-CB01-3169-9EDE-D8BF60EA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Blacks in Health Organizations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14F7-283F-FF62-7770-C62DC19962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/>
          </a:bodyPr>
          <a:lstStyle/>
          <a:p>
            <a:r>
              <a:rPr lang="en-US" sz="1000" dirty="0"/>
              <a:t>HRSA based on data from American Community Survey 2011-2015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81EF7CC-7843-45D2-B92A-EC7C22345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2258974"/>
              </p:ext>
            </p:extLst>
          </p:nvPr>
        </p:nvGraphicFramePr>
        <p:xfrm>
          <a:off x="1169233" y="1424066"/>
          <a:ext cx="10184567" cy="4592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541C4BAB-5207-FC0C-D18F-C4B1FBFA4DC3}"/>
              </a:ext>
            </a:extLst>
          </p:cNvPr>
          <p:cNvSpPr txBox="1"/>
          <p:nvPr/>
        </p:nvSpPr>
        <p:spPr>
          <a:xfrm>
            <a:off x="689547" y="2284060"/>
            <a:ext cx="221854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Blacks as percent of occupational group</a:t>
            </a:r>
          </a:p>
        </p:txBody>
      </p:sp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80D2595B-D42C-20CC-B888-3A64EC30A6A2}"/>
              </a:ext>
            </a:extLst>
          </p:cNvPr>
          <p:cNvSpPr/>
          <p:nvPr/>
        </p:nvSpPr>
        <p:spPr>
          <a:xfrm>
            <a:off x="3171351" y="2614822"/>
            <a:ext cx="3080713" cy="1325559"/>
          </a:xfrm>
          <a:prstGeom prst="downArrowCallou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US Workforce Average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11.6%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2CF212-0ED4-BFC2-6757-BC25D686CC1E}"/>
              </a:ext>
            </a:extLst>
          </p:cNvPr>
          <p:cNvCxnSpPr>
            <a:cxnSpLocks/>
          </p:cNvCxnSpPr>
          <p:nvPr/>
        </p:nvCxnSpPr>
        <p:spPr>
          <a:xfrm>
            <a:off x="1330846" y="3042613"/>
            <a:ext cx="9870554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14F7-283F-FF62-7770-C62DC19962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29403" cy="841248"/>
          </a:xfrm>
        </p:spPr>
        <p:txBody>
          <a:bodyPr>
            <a:normAutofit/>
          </a:bodyPr>
          <a:lstStyle/>
          <a:p>
            <a:r>
              <a:rPr lang="en-US" sz="1000" dirty="0"/>
              <a:t>HRSA based on data from American Community Survey 2011-2015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81EF7CC-7843-45D2-B92A-EC7C22345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019694"/>
              </p:ext>
            </p:extLst>
          </p:nvPr>
        </p:nvGraphicFramePr>
        <p:xfrm>
          <a:off x="1169233" y="1424066"/>
          <a:ext cx="10184567" cy="4592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979B0F1-CB01-3169-9EDE-D8BF60EA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Hispanics in Health Organizations</a:t>
            </a:r>
          </a:p>
        </p:txBody>
      </p:sp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80D2595B-D42C-20CC-B888-3A64EC30A6A2}"/>
              </a:ext>
            </a:extLst>
          </p:cNvPr>
          <p:cNvSpPr/>
          <p:nvPr/>
        </p:nvSpPr>
        <p:spPr>
          <a:xfrm>
            <a:off x="3171351" y="1670444"/>
            <a:ext cx="3080713" cy="1325559"/>
          </a:xfrm>
          <a:prstGeom prst="downArrowCallou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US Workforce Average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16.1%</a:t>
            </a: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541C4BAB-5207-FC0C-D18F-C4B1FBFA4DC3}"/>
              </a:ext>
            </a:extLst>
          </p:cNvPr>
          <p:cNvSpPr txBox="1"/>
          <p:nvPr/>
        </p:nvSpPr>
        <p:spPr>
          <a:xfrm>
            <a:off x="689547" y="2074200"/>
            <a:ext cx="221854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Hispanics as percent of occupational group</a:t>
            </a:r>
          </a:p>
        </p:txBody>
      </p:sp>
    </p:spTree>
    <p:extLst>
      <p:ext uri="{BB962C8B-B14F-4D97-AF65-F5344CB8AC3E}">
        <p14:creationId xmlns:p14="http://schemas.microsoft.com/office/powerpoint/2010/main" val="29130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8680" cy="1325563"/>
          </a:xfrm>
        </p:spPr>
        <p:txBody>
          <a:bodyPr/>
          <a:lstStyle/>
          <a:p>
            <a:r>
              <a:rPr lang="en-US" dirty="0"/>
              <a:t>Black and </a:t>
            </a:r>
            <a:r>
              <a:rPr lang="en-US"/>
              <a:t>Female Physicians Earn 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2474893"/>
            <a:ext cx="17373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Annual Income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78450026"/>
              </p:ext>
            </p:extLst>
          </p:nvPr>
        </p:nvGraphicFramePr>
        <p:xfrm>
          <a:off x="2407534" y="1503681"/>
          <a:ext cx="9132424" cy="442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Source: Ly et al. BMJ 2016;353:2923</a:t>
            </a:r>
          </a:p>
          <a:p>
            <a:r>
              <a:rPr lang="en-US" sz="1100" dirty="0"/>
              <a:t>Note: Figures are adjusted for hours worked, specialty, age, years in practice, practice type, percent of revenue from Medicare/Medicaid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FC1CC286-07C1-525B-3B71-8222F65DBE32}"/>
              </a:ext>
            </a:extLst>
          </p:cNvPr>
          <p:cNvSpPr/>
          <p:nvPr/>
        </p:nvSpPr>
        <p:spPr>
          <a:xfrm>
            <a:off x="6082495" y="4288826"/>
            <a:ext cx="1788289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581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Minority Children and Youth</a:t>
            </a:r>
            <a:br>
              <a:rPr lang="en-US" dirty="0"/>
            </a:br>
            <a:r>
              <a:rPr lang="en-US" dirty="0"/>
              <a:t>Get Few Psychiatrist Visits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562" y="2314862"/>
            <a:ext cx="30378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Psychiatrist visits per year per 1,000 population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773799396"/>
              </p:ext>
            </p:extLst>
          </p:nvPr>
        </p:nvGraphicFramePr>
        <p:xfrm>
          <a:off x="3264060" y="1615441"/>
          <a:ext cx="8089739" cy="439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Marrast</a:t>
            </a:r>
            <a:r>
              <a:rPr lang="en-US" dirty="0"/>
              <a:t>, Himmelstein, Woolhandler. </a:t>
            </a:r>
            <a:r>
              <a:rPr lang="en-US" dirty="0" err="1"/>
              <a:t>Int</a:t>
            </a:r>
            <a:r>
              <a:rPr lang="en-US" dirty="0"/>
              <a:t> J </a:t>
            </a:r>
            <a:r>
              <a:rPr lang="en-US" dirty="0" err="1"/>
              <a:t>Hlth</a:t>
            </a:r>
            <a:r>
              <a:rPr lang="en-US" dirty="0"/>
              <a:t> </a:t>
            </a:r>
            <a:r>
              <a:rPr lang="en-US" dirty="0" err="1"/>
              <a:t>Serv</a:t>
            </a:r>
            <a:r>
              <a:rPr lang="en-US" dirty="0"/>
              <a:t> 2016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C7AEB-1E8B-EA37-63A2-7C98A6090D85}"/>
              </a:ext>
            </a:extLst>
          </p:cNvPr>
          <p:cNvSpPr/>
          <p:nvPr/>
        </p:nvSpPr>
        <p:spPr>
          <a:xfrm>
            <a:off x="4961056" y="5566500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3A03B-3FFF-FE48-C641-58281B5B24AE}"/>
              </a:ext>
            </a:extLst>
          </p:cNvPr>
          <p:cNvSpPr/>
          <p:nvPr/>
        </p:nvSpPr>
        <p:spPr>
          <a:xfrm>
            <a:off x="6910742" y="5566500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9C265-61AB-D496-DCE9-4FD07571B7B4}"/>
              </a:ext>
            </a:extLst>
          </p:cNvPr>
          <p:cNvSpPr/>
          <p:nvPr/>
        </p:nvSpPr>
        <p:spPr>
          <a:xfrm>
            <a:off x="8855874" y="5566500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994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85C6F-8A4A-DA40-9BC6-DF03365A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Wealth Gap for Minorities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D881F-FE50-CB48-B4CD-A2651BCAFD8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Kochhar-Pew Research Center, 12/12/14 – Based on Federal Reserve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AC28C-5AD2-6A47-B1BD-B70A33BD04A4}"/>
              </a:ext>
            </a:extLst>
          </p:cNvPr>
          <p:cNvSpPr txBox="1"/>
          <p:nvPr/>
        </p:nvSpPr>
        <p:spPr>
          <a:xfrm>
            <a:off x="152401" y="2231572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Median household net worth (2013 $s)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19D1A8-ADF9-FC44-A220-F6E8DFA6B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578171"/>
              </p:ext>
            </p:extLst>
          </p:nvPr>
        </p:nvGraphicFramePr>
        <p:xfrm>
          <a:off x="2133602" y="1415143"/>
          <a:ext cx="9448798" cy="460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E2A6FCC-60BF-555D-29AA-5B95FECA8186}"/>
              </a:ext>
            </a:extLst>
          </p:cNvPr>
          <p:cNvSpPr/>
          <p:nvPr/>
        </p:nvSpPr>
        <p:spPr>
          <a:xfrm>
            <a:off x="7105517" y="5538596"/>
            <a:ext cx="329784" cy="3297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E29C80-9D19-6425-C3B0-D0F067C0A97B}"/>
              </a:ext>
            </a:extLst>
          </p:cNvPr>
          <p:cNvSpPr/>
          <p:nvPr/>
        </p:nvSpPr>
        <p:spPr>
          <a:xfrm>
            <a:off x="3048268" y="5538596"/>
            <a:ext cx="329784" cy="32978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FD200-2A85-546C-1ADD-552943A9D456}"/>
              </a:ext>
            </a:extLst>
          </p:cNvPr>
          <p:cNvSpPr/>
          <p:nvPr/>
        </p:nvSpPr>
        <p:spPr>
          <a:xfrm>
            <a:off x="4822017" y="5538596"/>
            <a:ext cx="329784" cy="29980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187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24716218"/>
              </p:ext>
            </p:extLst>
          </p:nvPr>
        </p:nvGraphicFramePr>
        <p:xfrm>
          <a:off x="143266" y="1690689"/>
          <a:ext cx="12048734" cy="4202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 Discrimination Persists</a:t>
            </a:r>
            <a:br>
              <a:rPr lang="en-US" dirty="0"/>
            </a:br>
            <a:r>
              <a:rPr lang="en-US" sz="3100" dirty="0"/>
              <a:t>Experimental Study of the Impact of “Whitening” Resumes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Kang SK, et al. Admin </a:t>
            </a:r>
            <a:r>
              <a:rPr lang="en-US" dirty="0" err="1"/>
              <a:t>SciQ</a:t>
            </a:r>
            <a:r>
              <a:rPr lang="en-US" dirty="0"/>
              <a:t>, 2016 </a:t>
            </a:r>
            <a:r>
              <a:rPr lang="mr-IN" dirty="0"/>
              <a:t>–</a:t>
            </a:r>
            <a:r>
              <a:rPr lang="en-US" dirty="0"/>
              <a:t> Job ads with pro-diversity language yielded same result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*e.g., change “Lamar J. Smith” to “L. James Smith” or “Lei </a:t>
            </a:r>
            <a:r>
              <a:rPr lang="en-US" dirty="0" err="1"/>
              <a:t>Zhange</a:t>
            </a:r>
            <a:r>
              <a:rPr lang="en-US" dirty="0"/>
              <a:t>” to “Luke Zhang”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** e.g., change “Aspiring Asian Business Leaders” to “Aspiring Business Leaders”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265" y="1757687"/>
            <a:ext cx="28713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Callback rate after resume submitted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7443469" y="1691344"/>
            <a:ext cx="297329" cy="4151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TextBox 4"/>
          <p:cNvSpPr txBox="1"/>
          <p:nvPr/>
        </p:nvSpPr>
        <p:spPr>
          <a:xfrm>
            <a:off x="3830466" y="1710128"/>
            <a:ext cx="3613003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Applicant</a:t>
            </a:r>
          </a:p>
        </p:txBody>
      </p:sp>
      <p:sp useBgFill="1">
        <p:nvSpPr>
          <p:cNvPr id="9" name="TextBox 8"/>
          <p:cNvSpPr txBox="1"/>
          <p:nvPr/>
        </p:nvSpPr>
        <p:spPr>
          <a:xfrm>
            <a:off x="7740797" y="1710128"/>
            <a:ext cx="3613003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Asian Applicant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92A6-0913-1C7C-1200-9D24BFAF222A}"/>
              </a:ext>
            </a:extLst>
          </p:cNvPr>
          <p:cNvSpPr/>
          <p:nvPr/>
        </p:nvSpPr>
        <p:spPr>
          <a:xfrm>
            <a:off x="735765" y="2642487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FF179C-FF1F-E588-049D-FE390D2AE512}"/>
              </a:ext>
            </a:extLst>
          </p:cNvPr>
          <p:cNvSpPr/>
          <p:nvPr/>
        </p:nvSpPr>
        <p:spPr>
          <a:xfrm>
            <a:off x="735765" y="3432814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FBE00C-ACF1-6B90-821F-4A105FA970D9}"/>
              </a:ext>
            </a:extLst>
          </p:cNvPr>
          <p:cNvSpPr/>
          <p:nvPr/>
        </p:nvSpPr>
        <p:spPr>
          <a:xfrm>
            <a:off x="735765" y="4285646"/>
            <a:ext cx="274320" cy="2743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EC8629-ADB1-EA65-FC03-1B513DBC5962}"/>
              </a:ext>
            </a:extLst>
          </p:cNvPr>
          <p:cNvSpPr/>
          <p:nvPr/>
        </p:nvSpPr>
        <p:spPr>
          <a:xfrm>
            <a:off x="735765" y="5082397"/>
            <a:ext cx="274320" cy="2743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413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While Black</a:t>
            </a:r>
            <a:br>
              <a:rPr lang="en-US" dirty="0"/>
            </a:br>
            <a:r>
              <a:rPr lang="en-US" sz="2400" dirty="0"/>
              <a:t>More Likely to Be Searched, Less Likely to Be Found with Contraband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NY Times 10/25/15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90448653"/>
              </p:ext>
            </p:extLst>
          </p:nvPr>
        </p:nvGraphicFramePr>
        <p:xfrm>
          <a:off x="2854934" y="1561171"/>
          <a:ext cx="8954207" cy="440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735" y="1690688"/>
            <a:ext cx="2130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Black Rate / White Rate</a:t>
            </a:r>
          </a:p>
          <a:p>
            <a:r>
              <a:rPr lang="en-US" sz="2400">
                <a:solidFill>
                  <a:schemeClr val="bg1"/>
                </a:solidFill>
              </a:rPr>
              <a:t>(1.0 = Equally Likely)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311" y="3622888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Car Searched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311" y="4082309"/>
            <a:ext cx="2085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Contraband Found Among Those Searched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493" y="3721899"/>
            <a:ext cx="212734" cy="234007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8493" y="4188564"/>
            <a:ext cx="212734" cy="234007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33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F37536-C993-3318-20F9-65CC09B9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Police Killings Target People of Color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94BE5-A96D-93E5-2A3D-803EBB73AD3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6016753"/>
            <a:ext cx="8514413" cy="84124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Source: Lancet 2021;398:1239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Note: The rate of police killings rose 38.4% between the 1980s and 2010s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Modified version of slides prepared by Drs. Steffie Woolhandler and David Himmelstein. Originals available at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www.citizen.org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/article/updated-powerpoint-presentations-on-health-policy-issues-relevant-to-health-care-reform-and-a-national-single-payer-health-system/ (accessed Apr 12 2023)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D6AA5-6088-7751-84B3-5ED0148720F8}"/>
              </a:ext>
            </a:extLst>
          </p:cNvPr>
          <p:cNvSpPr txBox="1"/>
          <p:nvPr/>
        </p:nvSpPr>
        <p:spPr>
          <a:xfrm>
            <a:off x="479686" y="2228671"/>
            <a:ext cx="218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Police killings per 100,000 population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C8AB78E-4DD5-0F93-5BB2-10BF8E758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896573"/>
              </p:ext>
            </p:extLst>
          </p:nvPr>
        </p:nvGraphicFramePr>
        <p:xfrm>
          <a:off x="2361236" y="1439056"/>
          <a:ext cx="8992564" cy="4577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1553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47238</TotalTime>
  <Words>19553</Words>
  <Application>Microsoft Macintosh PowerPoint</Application>
  <PresentationFormat>Widescreen</PresentationFormat>
  <Paragraphs>2256</Paragraphs>
  <Slides>326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326</vt:i4>
      </vt:variant>
    </vt:vector>
  </HeadingPairs>
  <TitlesOfParts>
    <vt:vector size="334" baseType="lpstr">
      <vt:lpstr>Arial</vt:lpstr>
      <vt:lpstr>Calibri</vt:lpstr>
      <vt:lpstr>Franklin Gothic Book</vt:lpstr>
      <vt:lpstr>Franklin Gothic Medium</vt:lpstr>
      <vt:lpstr>Garamond</vt:lpstr>
      <vt:lpstr>Times New Roman</vt:lpstr>
      <vt:lpstr>Wingdings</vt:lpstr>
      <vt:lpstr>Office Theme</vt:lpstr>
      <vt:lpstr>PowerPoint Presentation</vt:lpstr>
      <vt:lpstr>Table of Contents These set of slides is a resource library from which subsets can be selected for specific presentations.</vt:lpstr>
      <vt:lpstr>Life expectancy shortened by COVID-19 Deeper and Longer in USA Than Europe</vt:lpstr>
      <vt:lpstr>Why was the USA  So Vulnerable to COVID-19?</vt:lpstr>
      <vt:lpstr>Progress on Mortality Slowed,  Even Before COVID-19</vt:lpstr>
      <vt:lpstr>US Life Expectancy Has Fallen Off Norm</vt:lpstr>
      <vt:lpstr>Blood pressure control among US adults with  Hypertension Is Getting Worse</vt:lpstr>
      <vt:lpstr>Diabetes Care Is Deteriorating</vt:lpstr>
      <vt:lpstr>US Health Expenditures Started  Diverging from Other Nations’ ~1980 </vt:lpstr>
      <vt:lpstr>Why Did US Longevity Stall  and Health Costs Soar  Starting in ~1980?</vt:lpstr>
      <vt:lpstr>Neoliberalism explained… (AKA Market Fundamentalism)</vt:lpstr>
      <vt:lpstr>Corporate Social Responsibility?</vt:lpstr>
      <vt:lpstr>Many Democrats Joined  The Neoliberal Bandwagon</vt:lpstr>
      <vt:lpstr>Weakened  Public Health Capacity</vt:lpstr>
      <vt:lpstr>Public health’s falling share of total health spending  Left the US Vulnerable to COVID-19</vt:lpstr>
      <vt:lpstr>Public Health Workforce Declined 20% Frontline personnel to fight epidemics</vt:lpstr>
      <vt:lpstr>Increasing Economic Inequality</vt:lpstr>
      <vt:lpstr>Mean Family Income for Each Fifth</vt:lpstr>
      <vt:lpstr>Black Families’ Median Income  As % of White Families’ Income</vt:lpstr>
      <vt:lpstr>Tax Rate Has Fallen for the  Super-Rich and Risen for Others</vt:lpstr>
      <vt:lpstr>Women Health Workers’ Low Pay 1.7 million of them and their children live in poverty</vt:lpstr>
      <vt:lpstr>Unionized Nursing Homes: Fewer COVID-19 Deaths, Infections, and PPE Shortages</vt:lpstr>
      <vt:lpstr>Income Inequality Worst in USA (2021*)</vt:lpstr>
      <vt:lpstr>US Income Inequality Was Less in 1981</vt:lpstr>
      <vt:lpstr>Incarceration Rates</vt:lpstr>
      <vt:lpstr>Prisoners Face Copays for Care</vt:lpstr>
      <vt:lpstr>Outsourcing Jail Medical Care = More Deaths</vt:lpstr>
      <vt:lpstr>Increasing Economic Inequality Harms Health</vt:lpstr>
      <vt:lpstr>Lower Income, Shorter Lives</vt:lpstr>
      <vt:lpstr>Widening Gap in Life Expectancy Between High and Low Earners</vt:lpstr>
      <vt:lpstr>Growing Gap in Life Expectancy by Income Dramatic gains for the wealthy, losses for lower income</vt:lpstr>
      <vt:lpstr>The Uninsured</vt:lpstr>
      <vt:lpstr>Uninsured All Year</vt:lpstr>
      <vt:lpstr>Percent Uninsured by Race/Ethnicity, 2021</vt:lpstr>
      <vt:lpstr>Percent Uninsured by Age Group</vt:lpstr>
      <vt:lpstr>Many Frontline Health Workers Are Uninsured</vt:lpstr>
      <vt:lpstr>36,355 Deaths During 2021  Due to Uninsurance</vt:lpstr>
      <vt:lpstr>Medicare Coverage Improves  Cancer Detection and Outcomes</vt:lpstr>
      <vt:lpstr>Medicaid: Poor Access, But Better Than Nothing</vt:lpstr>
      <vt:lpstr>Medicaid Enrollment</vt:lpstr>
      <vt:lpstr>Many Specialists Won’t See  Kids With Medicaid</vt:lpstr>
      <vt:lpstr>Medicaid Helps An RCT in Oregon</vt:lpstr>
      <vt:lpstr>Medicaid Improved Access and Hypertension Control for the Poor</vt:lpstr>
      <vt:lpstr>PowerPoint Presentation</vt:lpstr>
      <vt:lpstr>A major revenue source for insurers in 2020: Medicaid Managed Care</vt:lpstr>
      <vt:lpstr>Medicaid Managed Care Patients Can’t Get Appointments</vt:lpstr>
      <vt:lpstr>Under-Insurance </vt:lpstr>
      <vt:lpstr>Average Deductibles Are Rising</vt:lpstr>
      <vt:lpstr>ACA Exchange Plans’ Deductibles Higher than Average Job-Based Plan</vt:lpstr>
      <vt:lpstr>Many Plans Now Pay Nothing for  Out-of-Network Care</vt:lpstr>
      <vt:lpstr>Out-of-Network Bills Are Rising</vt:lpstr>
      <vt:lpstr>Medical Bill and Debt Problems Now worse than in 2005</vt:lpstr>
      <vt:lpstr>Access to Care Problems Increasing</vt:lpstr>
      <vt:lpstr>Who Pays for Long Term Care?</vt:lpstr>
      <vt:lpstr>Under-Insurance Impedes Care, Worsens Health</vt:lpstr>
      <vt:lpstr>High Deductible Coverage (HDHP) Compromises Finances and Access</vt:lpstr>
      <vt:lpstr>Many Families Lack Assets  To Pay High Deductibles</vt:lpstr>
      <vt:lpstr>High Deductibles Cut All Kinds of Care 150,000 employees lost “Cadillac” coverage No evidence that patients shifted to “Higher Value” care</vt:lpstr>
      <vt:lpstr>Drug Deductible Reduced Needed Medication Use Comparison at Firms That Added vs Didn’t Add Drug Deductible</vt:lpstr>
      <vt:lpstr>Medication Co-pays Increased Post-MI Vascular Events in Minorities – An RCT</vt:lpstr>
      <vt:lpstr>Drug Copayments Kill Quasi-experimental analysis of Medicare Part D copays</vt:lpstr>
      <vt:lpstr>RCT: Free Meds Improved  Compliance and Outcomes</vt:lpstr>
      <vt:lpstr>High Deductible Plans Delayed Breast Cancer Care</vt:lpstr>
      <vt:lpstr>Uninsured and Under-Insured Delay Seeking Care for Heart Attacks</vt:lpstr>
      <vt:lpstr>Higher Medication Co-Pays = Worse Pediatric Asthma Outcomes</vt:lpstr>
      <vt:lpstr>200 Euro Copayment Cut Routine Psych Visits And Increased Crisis Care in Holland</vt:lpstr>
      <vt:lpstr>Under-Insurance: A Leading Cause of Financial Distress and Ruin </vt:lpstr>
      <vt:lpstr>2/3 of Bankruptcy Filers Cite Medical Bills or Illness-Related Work Loss as a Cause</vt:lpstr>
      <vt:lpstr>Most of the Medically Bankrupt Had Insurance at the Onset of Their Illness</vt:lpstr>
      <vt:lpstr>Medical Bills Are Most Common Reason for Collection Calls</vt:lpstr>
      <vt:lpstr>Health Costs Force Millions into Debt  And to Forego Other Essentials Total borrowing to pay health costs: $88 billion</vt:lpstr>
      <vt:lpstr>Insured Cancer Survivors’  High Out-of-Pocket Costs</vt:lpstr>
      <vt:lpstr>Dementia in US =  High Out-of-Pocket Costs</vt:lpstr>
      <vt:lpstr>Despite Medicare, U.S. Seniors Have More Cost-Related Access Problems</vt:lpstr>
      <vt:lpstr>Medicare Needs Improvement</vt:lpstr>
      <vt:lpstr>Racism Harms Health</vt:lpstr>
      <vt:lpstr>Black and Native Americans Die Younger But life expectancy for every group is shorter than other G7 nations</vt:lpstr>
      <vt:lpstr>Native Americans Die Youngest   </vt:lpstr>
      <vt:lpstr>Reparations Payments Could  Close the Racial Life Expectancy Gap</vt:lpstr>
      <vt:lpstr>COVID-19 Sharply Reduced  Black and Latinx Life Expectancy</vt:lpstr>
      <vt:lpstr>Native Americans’ Life Expectancy Plummeted During COVID-19</vt:lpstr>
      <vt:lpstr>Causes of Black/White Disparity  In Adult Mortality</vt:lpstr>
      <vt:lpstr>People of Color Get Less Care</vt:lpstr>
      <vt:lpstr>Uninsured and People of Color Have Worse Blood Pressure Control</vt:lpstr>
      <vt:lpstr>Black- and Latinx-Serving Hospitals  Have Less Funding for Buildings and Equipment</vt:lpstr>
      <vt:lpstr>Black- and Latinx-Serving Hospitals Offer Fewer High-Tech Services</vt:lpstr>
      <vt:lpstr>Black-Serving Hospitals Get Paid Less Structural racism in hospital financing</vt:lpstr>
      <vt:lpstr>Indian Health Service: Grossly Underfunded</vt:lpstr>
      <vt:lpstr>Poorer Regions, Fewer ICU Beds</vt:lpstr>
      <vt:lpstr>Black Enrollment in  U.S. Medical Schools, 1976-2022/23</vt:lpstr>
      <vt:lpstr>Black Men More Often Followed a  Black Doctor’s Advice: An RCT Even though they gave Black and White doctors the same ratings</vt:lpstr>
      <vt:lpstr>Blacks in Health Organizations</vt:lpstr>
      <vt:lpstr>Hispanics in Health Organizations</vt:lpstr>
      <vt:lpstr>Black and Female Physicians Earn Less</vt:lpstr>
      <vt:lpstr>Minority Children and Youth Get Few Psychiatrist Visits</vt:lpstr>
      <vt:lpstr>Growing Wealth Gap for Minorities</vt:lpstr>
      <vt:lpstr>Job Discrimination Persists Experimental Study of the Impact of “Whitening” Resumes</vt:lpstr>
      <vt:lpstr>Driving While Black More Likely to Be Searched, Less Likely to Be Found with Contraband</vt:lpstr>
      <vt:lpstr>Police Killings Target People of Color</vt:lpstr>
      <vt:lpstr>Protecting Immigrants’ Right to Health Care</vt:lpstr>
      <vt:lpstr>Low Birth Weight Increased in Iowa After a Massive Immigration Raid</vt:lpstr>
      <vt:lpstr>Low Birth Weight Rose Among Arabic-Named Women in California After 9/11 </vt:lpstr>
      <vt:lpstr>Preterm Latinx Births Increased After President Trump’s Election</vt:lpstr>
      <vt:lpstr>Immigrants Get Little Care</vt:lpstr>
      <vt:lpstr>Immigrants Keep Medicare Afloat</vt:lpstr>
      <vt:lpstr>Immigrants Subsidize Native-Born in Private Insurance</vt:lpstr>
      <vt:lpstr>Immigrants Play Vital Roles in US Care, Science, and Education</vt:lpstr>
      <vt:lpstr>While Many Go Without Vital Services,  Others Get Low- or No-Value Care</vt:lpstr>
      <vt:lpstr>Many Elective PCIs Are Inappropriate</vt:lpstr>
      <vt:lpstr>Urgent Care Centers Raise Costs Extra Urgent Care visits outweigh decreased ED visits</vt:lpstr>
      <vt:lpstr>Free-Standing ERs in Texas Avoid Areas of Greatest Need</vt:lpstr>
      <vt:lpstr>Administrative Overhead Rising</vt:lpstr>
      <vt:lpstr>Growth of Physicians and Administrators 1970 – 2022</vt:lpstr>
      <vt:lpstr>Doctors Spend Twice as Much Time on EHR/Desk Work as With Patients</vt:lpstr>
      <vt:lpstr>EPIC EHR Notes Count</vt:lpstr>
      <vt:lpstr>Investor-Owned Care: Inflated Costs, Inferior Quality</vt:lpstr>
      <vt:lpstr>Extent of For-Profit Ownership</vt:lpstr>
      <vt:lpstr>Health Industry Profits, 2021</vt:lpstr>
      <vt:lpstr>Health Care CEOs’ Pay, 2020</vt:lpstr>
      <vt:lpstr>Health Insurer CEI Compensation 2012 – 2021</vt:lpstr>
      <vt:lpstr>The Profits of “Non-Profit” Health Systems</vt:lpstr>
      <vt:lpstr>“Non-Profit” Health Systems Becoming Speculative Investors</vt:lpstr>
      <vt:lpstr>Non-Profit Leaders Collecting Big Paydays from Pharma</vt:lpstr>
      <vt:lpstr>For-profit hospitals  cost 19% more</vt:lpstr>
      <vt:lpstr>For-Profit Hospitals’  Administrative Costs Are Higher</vt:lpstr>
      <vt:lpstr>For-Profit Hospitals, Larger Systems Deliver More Low/No-Value Care Teaching hospitals and those with more primary care delivery less</vt:lpstr>
      <vt:lpstr>Doctors at For-Profits Take More Pharma Money</vt:lpstr>
      <vt:lpstr>For-Profit Hospitals Avoid Vital but Unprofitable Services</vt:lpstr>
      <vt:lpstr>For Profit Hospitals Have Highest Readmission Rates for Every Condition</vt:lpstr>
      <vt:lpstr>For-Profit Dialysis Clinics’  Death Rates Are 7% Higher</vt:lpstr>
      <vt:lpstr>Investor-Owned Dialysis Clinics Discourage Transplants</vt:lpstr>
      <vt:lpstr>Kids at For-Profit Dialysis Centers Less Likely to Get Transplants</vt:lpstr>
      <vt:lpstr>VA Kidney Care:  Less Dialysis, Better Survival</vt:lpstr>
      <vt:lpstr>For Profit Home Care: Lower Quality</vt:lpstr>
      <vt:lpstr>For Profit Home Care: Higher Cost</vt:lpstr>
      <vt:lpstr>For-Profit Nursing Homes:  Less Nursing Care A National Study</vt:lpstr>
      <vt:lpstr>For-Profit Nursing Homes (SNFs): More Deaths and Hospital Readmissions</vt:lpstr>
      <vt:lpstr>Private Equity Nursing Home Takeovers Harm Patients and Raise Costs</vt:lpstr>
      <vt:lpstr>Hospice Goes For-Profit</vt:lpstr>
      <vt:lpstr>For-Profit Hospices Avoid  Unprofitable Patients</vt:lpstr>
      <vt:lpstr>For-Profit Hospices  Minimize Care, Maximize Payment</vt:lpstr>
      <vt:lpstr>For-Profits in Africa Less Likely to Give Children Appropriate Dehydration Treatment More likely to give ineffective treatments</vt:lpstr>
      <vt:lpstr>Private Equity Health Care Takeovers $749 Billion, 2010 – 2020</vt:lpstr>
      <vt:lpstr>PowerPoint Presentation</vt:lpstr>
      <vt:lpstr>When Private Equity Buys Practices, Prices (and Costs) Rise</vt:lpstr>
      <vt:lpstr>What Happens When Private Equity Buys a Dermatology Practice?</vt:lpstr>
      <vt:lpstr>Most Physicians Are Corporate Employees Rapid growth during pandemic</vt:lpstr>
      <vt:lpstr>Private Equity Hospital Takeovers: Falling Care, Rising Profits</vt:lpstr>
      <vt:lpstr>Drug and Device Firms Inflate Prices, Distort Priorities</vt:lpstr>
      <vt:lpstr>US Prescription Drug Spending</vt:lpstr>
      <vt:lpstr>If Medicare paid VA prices, it would have Saved $71 Billion Over 6 Years</vt:lpstr>
      <vt:lpstr>Prices of Newly-Launched  Drugs Have Skyrocketed</vt:lpstr>
      <vt:lpstr>Medicare Part D Drug Prices Are Several-Fold Higher than in Other Nations</vt:lpstr>
      <vt:lpstr>As With Drugs,  Device Prices Are Highest in the USA</vt:lpstr>
      <vt:lpstr>What Goes Into a $6,000 Orthopedic Implant</vt:lpstr>
      <vt:lpstr>Drug Companies’ Cost Structure</vt:lpstr>
      <vt:lpstr>Drug Company Profits</vt:lpstr>
      <vt:lpstr>Pharma Firms Have Paid $43.33 Billion in Penalties Since 2000 Despite fines, profits totaled ~$2 Trillion</vt:lpstr>
      <vt:lpstr>Goldman Sachs asks in biotech research report: “Is Curing Patients a Sustainable Business Model?”</vt:lpstr>
      <vt:lpstr>Profits Dwarf Cancer Drug R&amp;D Costs Analysis of All Drugs Approved 2006 – 2015  From Firms With Only One Approved Drug</vt:lpstr>
      <vt:lpstr>Drug Firms Spent More on Stock Buybacks and Dividends than on R&amp;D</vt:lpstr>
      <vt:lpstr>The US Government  Paid Twice for Vaccines</vt:lpstr>
      <vt:lpstr>COVID-19 Vaccine Makers  Jack Up the Price</vt:lpstr>
      <vt:lpstr>Private Insurers:  Middlemen Who Add Costs But Not Value</vt:lpstr>
      <vt:lpstr>Insurance Overhead, 2022</vt:lpstr>
      <vt:lpstr>Private Insurers’ Overhead and Profit Per Enrollee</vt:lpstr>
      <vt:lpstr>COVID-19 Boosted Insurers’ Profits</vt:lpstr>
      <vt:lpstr>Insurers “Double Dip” to Skirt Medical Loss Ratio Limits</vt:lpstr>
      <vt:lpstr>61% of Private Insurers’ Revenues Come from Government Payers</vt:lpstr>
      <vt:lpstr>Employer Payments for Private Insurance, 2020</vt:lpstr>
      <vt:lpstr>Insurers Risk Select Via Formulary Design Put generics needed by sicker patients into high co-pay tier</vt:lpstr>
      <vt:lpstr>Both Hospital and Insurer Consolidations Raise Premium</vt:lpstr>
      <vt:lpstr>Medicare Advantage: The Only Working Model of  Competing Private Plans and a  Public Option (Traditional, FFS Medicare)</vt:lpstr>
      <vt:lpstr>Medicare Advantage Plans’  High Overhead</vt:lpstr>
      <vt:lpstr>Medicare HMO Enrollment</vt:lpstr>
      <vt:lpstr>Medicare Advantage Plans’ Narrow Networks</vt:lpstr>
      <vt:lpstr>Three Ways Medicare Advantage Plans Outcompete Traditional Medicare</vt:lpstr>
      <vt:lpstr>A Few Sick People  Account for Most Health Spending</vt:lpstr>
      <vt:lpstr>Medicare Advantage Plans’ Strategy #1: Cherry Picking</vt:lpstr>
      <vt:lpstr>Medicare Advantage Enrollees Cost $1,253/year Less Before Enrolling</vt:lpstr>
      <vt:lpstr>Medicare Advantage Plans’ Strategy #2: Lemon Dropping</vt:lpstr>
      <vt:lpstr>MA Plans Eject Patients Using Expensive Care</vt:lpstr>
      <vt:lpstr>Patients Acquiring New Disabilities Switch Out of Medicare Advantage</vt:lpstr>
      <vt:lpstr>Medicare Advantage Plans Disenroll Dying (Expensive) Enrollees</vt:lpstr>
      <vt:lpstr>Most MA Plans Now Require  20% Co-Insurance for Chemotherapy</vt:lpstr>
      <vt:lpstr>Medicare plans put generics into higher “tiers”, Boosting Copays by $6.2 Billion</vt:lpstr>
      <vt:lpstr>Medicare Advantage Cancer Patients: Inferior Surgical Care</vt:lpstr>
      <vt:lpstr>Medicare Advantage Plans’ Narrow Patients’ Choice of Providers</vt:lpstr>
      <vt:lpstr>Medicare Advantage Plans Deny Needed Home Care Pushing out unprofitably ill patients</vt:lpstr>
      <vt:lpstr>Medicare Advantage Plans Skimp on Rehabilitation and Home Care</vt:lpstr>
      <vt:lpstr>Medicare Advantage Plans’ Strategy #3: Cheating</vt:lpstr>
      <vt:lpstr>Medicare Advantage Plans “Upcode” Risk Scores spike immediately after patients enroll; Biggest jump in HMOs that employ doctors</vt:lpstr>
      <vt:lpstr>Medicare Advantage Plans’  Claims for Unsupported Diagnoses</vt:lpstr>
      <vt:lpstr>Advantage Plans Lie About Quality M.A. Plans report few readmits  But audit shows rates higher than FFS Medicare</vt:lpstr>
      <vt:lpstr>95% of Plans Cheat on HEDIS Quality Measures</vt:lpstr>
      <vt:lpstr>HMO “House Calls”:  A New Upcoding Scam</vt:lpstr>
      <vt:lpstr>Profit-Driven Upcoding Makes Accurate Risk Adjustment Impossible:  High-cost providers inflate both reimbursement and quality scores by making patients look sicker on paper      </vt:lpstr>
      <vt:lpstr>Dr. Smith sees Ms. Jones, a 76-year-old Medicare beneficiary as a FFS patient, and simply submits the one or two diagnoses treated during any visit.</vt:lpstr>
      <vt:lpstr>Ms. Jones joins an MA Plan which sends a nurse to her home, reviews her charts, suggests Dr. Smith record other diagnoses. </vt:lpstr>
      <vt:lpstr>Medicare Advantage Plans Raise Costs Less spending on care, more on overhead</vt:lpstr>
      <vt:lpstr>Medicare has been consistently  Overpaying Medicare Advantage</vt:lpstr>
      <vt:lpstr>Medicare Advantage Plans Cut Both Needed and Unneeded Care</vt:lpstr>
      <vt:lpstr>Medicare Needs Improvement Financial problems of seriously ill enrollees</vt:lpstr>
      <vt:lpstr>ACOs: Warmed Over Managed Care</vt:lpstr>
      <vt:lpstr>High Risk HMO Patients  Fared Poorly in the RAND Experiment</vt:lpstr>
      <vt:lpstr>ACOS Got Rid of Patients In Deteriorating Health</vt:lpstr>
      <vt:lpstr>ACOS Got Rid of High Cost Patients</vt:lpstr>
      <vt:lpstr>ACOS Got Rid of High Cost Patients By Ejecting Their Doctors</vt:lpstr>
      <vt:lpstr>ACO savings across eight years:  $4.2 Billion = 0.59% of Spending on ACOs</vt:lpstr>
      <vt:lpstr>ACOs: No Savings, No Quality Improvement After Control for Selective Enrollment</vt:lpstr>
      <vt:lpstr>McKinsey &amp; Co, August 2020: “The Math of ACOs”</vt:lpstr>
      <vt:lpstr>Hot-spotting Didn’t Work – RCT Much touted Camden Model failed</vt:lpstr>
      <vt:lpstr>Failure of Medicare HMO Risk Adjustment: Implications for ACOs</vt:lpstr>
      <vt:lpstr>The Toxicity of  Pay for Performance (P4P)</vt:lpstr>
      <vt:lpstr>Implicit Assumptions in  “Pay for Performance”</vt:lpstr>
      <vt:lpstr>Medicare Quality Scores  Penalize Doctors Caring for Poor Seniors</vt:lpstr>
      <vt:lpstr>Quality Scores Tell More  About Patients than Doctors Harvard docs with poorer/minority patients score low</vt:lpstr>
      <vt:lpstr>Medicare Value-Based Payment Program Penalizes Doctors Caring for High-Needs Patients</vt:lpstr>
      <vt:lpstr>Pay for Performance?</vt:lpstr>
      <vt:lpstr>Performance Monitoring Increased Documentation of Alcohol Counseling, But Not Real Counseling Rate</vt:lpstr>
      <vt:lpstr>$450 Incentive to Take Statins Improved Pill Bottle Openings but Not LDL-C Levels</vt:lpstr>
      <vt:lpstr>CHF and Pneumonia Death Rates Rose with Readmission Penalties Big penalties for readmission; small penalties for mortality</vt:lpstr>
      <vt:lpstr>P4P Did Not Improve Mortality in England World’s largest P4P program tied 25% of GP income to quality targets</vt:lpstr>
      <vt:lpstr>PowerPoint Presentation</vt:lpstr>
      <vt:lpstr>Worksite Wellness Program – an RCT No Benefit at 6 Months or 3 Years</vt:lpstr>
      <vt:lpstr>ACOs and  P4P: Implementation Without Evidence</vt:lpstr>
      <vt:lpstr>Veterans Health Administration: Better and Fairer Care </vt:lpstr>
      <vt:lpstr>VA Hospitals Have Lower Mortality and Readmissions than Other Hospitals</vt:lpstr>
      <vt:lpstr>VA vs. Non-VA Care for MI: Fewer Deaths, Lower Costs</vt:lpstr>
      <vt:lpstr>VA-Paid Knee Replacement:  Better at VA hospital than purchased private care</vt:lpstr>
      <vt:lpstr>VA Hospitals Have Lower Mortality Than Nearby Hospitals A comparison of VA and non-VA hospitals in 121 hospital market areas</vt:lpstr>
      <vt:lpstr>Blacks in VA: No Health Disadvantage</vt:lpstr>
      <vt:lpstr>Mandate Model Reform: Keeping Private Insurers In Charge</vt:lpstr>
      <vt:lpstr>“Mandate Model” of Reform</vt:lpstr>
      <vt:lpstr>PowerPoint Presentation</vt:lpstr>
      <vt:lpstr>Medicare’s “Software” 18.9 million seniors enrolled within 11 months</vt:lpstr>
      <vt:lpstr>ACA Decreased Incidence of Unmet Medical Needs Due to Cost</vt:lpstr>
      <vt:lpstr>Under-Insurance Increased After ACA</vt:lpstr>
      <vt:lpstr>American Taxpayers Already Pay More Than People in Nations With National Health Insurance</vt:lpstr>
      <vt:lpstr>2/3 of Our Healthcare Spending Comes From Our Taxes</vt:lpstr>
      <vt:lpstr>Tax-Financed Share of  Total Health Spending</vt:lpstr>
      <vt:lpstr>US Public Spending per Capita for Health Exceeds Total Spending in Other Nations</vt:lpstr>
      <vt:lpstr>The U.S. Trails Other Nations on Health</vt:lpstr>
      <vt:lpstr>USA Patients Skip Care More Often</vt:lpstr>
      <vt:lpstr>Life Expectancy</vt:lpstr>
      <vt:lpstr>Infant Mortality</vt:lpstr>
      <vt:lpstr>Even Wealthy White Americans  Have High Infant Mortality</vt:lpstr>
      <vt:lpstr>US Mothers at Risk Black women at highest risk, but all fare poorly</vt:lpstr>
      <vt:lpstr>PowerPoint Presentation</vt:lpstr>
      <vt:lpstr>High U.S. Costs Don’t Result From Bad Health Habits, Aging or  Overuse of Care</vt:lpstr>
      <vt:lpstr>Smoking Prevalence</vt:lpstr>
      <vt:lpstr>Percent Elderly</vt:lpstr>
      <vt:lpstr>Hospital Inpatient Days per Capita</vt:lpstr>
      <vt:lpstr>Physician Visits per Capita</vt:lpstr>
      <vt:lpstr>Number of Nurses per 1,000 Population</vt:lpstr>
      <vt:lpstr>PET Scan Units / Million Population</vt:lpstr>
      <vt:lpstr>Fewer US Renal Failure Patients Receive Transplants</vt:lpstr>
      <vt:lpstr>Other Countries Provide More Long-Term Care at Home</vt:lpstr>
      <vt:lpstr>Medical Journal Articles per Capita Number of clinical medicine articles 1992-2002 per thousand population</vt:lpstr>
      <vt:lpstr>Out-of-Pocket Payments</vt:lpstr>
      <vt:lpstr>Insurance Overhead</vt:lpstr>
      <vt:lpstr>Private Insurance:  High Overhead Everywhere</vt:lpstr>
      <vt:lpstr>Canada’s Single Payer  National Health Insurance Program</vt:lpstr>
      <vt:lpstr>Minimum Standards for Canada’s Provincial Programs</vt:lpstr>
      <vt:lpstr>Free Care in Quebec Increased Physician Care for Serious Symptoms Biggest impact on poor and middle class</vt:lpstr>
      <vt:lpstr>Free Care in Quebec  Improved Maternal/Infant Care</vt:lpstr>
      <vt:lpstr>Quality of Care Slightly Better in Canada than in the USA A meta-analysis of patients treated for same illnesses</vt:lpstr>
      <vt:lpstr>Cystic Fibrosis Patients  Live Longer in Canada</vt:lpstr>
      <vt:lpstr>Infant Mortality, USA and Canada</vt:lpstr>
      <vt:lpstr>Infant Deaths by Income, Canada 2011 Even poor Canadians do as well as average Americans</vt:lpstr>
      <vt:lpstr>Life Expectancy Falling for Lower-Income Americans, Rising for All Canadians</vt:lpstr>
      <vt:lpstr>US Medicare Coverage  Much Worse than Canada’s</vt:lpstr>
      <vt:lpstr>Healthcare Costs as a % of GDP</vt:lpstr>
      <vt:lpstr>How Canada Controls Costs</vt:lpstr>
      <vt:lpstr>Insurance Overhead, 2022</vt:lpstr>
      <vt:lpstr>Hospital Billing and Administration, 2022</vt:lpstr>
      <vt:lpstr>Hospital Financing: Medicare vs. Medicare </vt:lpstr>
      <vt:lpstr>American Association of Professional Coders: “Over 200,000 Members and Growing”</vt:lpstr>
      <vt:lpstr>Cleveland Clinic: 210 Million Prices</vt:lpstr>
      <vt:lpstr>PowerPoint Presentation</vt:lpstr>
      <vt:lpstr>Physicians’ Billing-Related Expenses, 2022</vt:lpstr>
      <vt:lpstr>PowerPoint Presentation</vt:lpstr>
      <vt:lpstr>Overall Administrative Costs, 2022</vt:lpstr>
      <vt:lpstr>Few Canadian Physicians Emigrate</vt:lpstr>
      <vt:lpstr>Canadian Physicians’ Incomes  Average Clinical Payments per Physician, 2019/2020</vt:lpstr>
      <vt:lpstr>Trends in Canadian Physician Incomes</vt:lpstr>
      <vt:lpstr>Canadian Malpractice Insurance Costs, 2022</vt:lpstr>
      <vt:lpstr>PowerPoint Presentation</vt:lpstr>
      <vt:lpstr>PowerPoint Presentation</vt:lpstr>
      <vt:lpstr>What’s OK in Canada?</vt:lpstr>
      <vt:lpstr>What’s the Matter in Canada?</vt:lpstr>
      <vt:lpstr>Medicare for All  Enjoys Wide Support</vt:lpstr>
      <vt:lpstr>Most Favor Phasing Out Private Plans if They Can Keep Their Doctor/Hospital</vt:lpstr>
      <vt:lpstr>Increasing Support for Single Payer “All Americans would get their insurance from a single government plan”</vt:lpstr>
      <vt:lpstr>Consistent Support for Medicare for All</vt:lpstr>
      <vt:lpstr>2021 Poll: 60% Want Medicare for All</vt:lpstr>
      <vt:lpstr>Most Doctors Favor Single Payer Support Has Sharply Increased</vt:lpstr>
      <vt:lpstr>A National Health Program for the U.S.</vt:lpstr>
      <vt:lpstr>National Health Insurance</vt:lpstr>
      <vt:lpstr>Funding for the NHP</vt:lpstr>
      <vt:lpstr>Hospital Payment Under an NHP</vt:lpstr>
      <vt:lpstr>Global Operating Budgets: Key to Single Payer Savings</vt:lpstr>
      <vt:lpstr>Prescription Drugs and Single Payer</vt:lpstr>
      <vt:lpstr>2022 House and Senate Bills Strengths</vt:lpstr>
      <vt:lpstr>2022 House and Senate Bills Concerns</vt:lpstr>
      <vt:lpstr>Single Payer Transition: For Displaced Clerical and Administrative Workers </vt:lpstr>
      <vt:lpstr>66.1 Million US Workers  Separated from Jobs in 2018</vt:lpstr>
      <vt:lpstr>Single Payer Transition: For Patients </vt:lpstr>
      <vt:lpstr>Medicare for All or Medicare for More?</vt:lpstr>
      <vt:lpstr>Single Payer and Private Coverage</vt:lpstr>
      <vt:lpstr>Public Option Rhetoric</vt:lpstr>
      <vt:lpstr>Millions Lose Private Insurance Every Year</vt:lpstr>
      <vt:lpstr>Transitioning to Germany</vt:lpstr>
      <vt:lpstr>Transitioning to Switzerland</vt:lpstr>
      <vt:lpstr>Transitioning to Netherlands</vt:lpstr>
      <vt:lpstr>65% of Dutch GPs Sign Manifesto</vt:lpstr>
      <vt:lpstr>PowerPoint Presentation</vt:lpstr>
      <vt:lpstr>Doctors in Multi-Payer Systems Have More Insurance Hassles</vt:lpstr>
      <vt:lpstr>Public Option = High Costs</vt:lpstr>
      <vt:lpstr>For Any Level of Spending, Single Payer Would Purchase More Care and Less Administration Than Public Option</vt:lpstr>
      <vt:lpstr>Single Payer Would Cost $631 Billion Less Than a Universal Multi-Payer Reform</vt:lpstr>
      <vt:lpstr>Total Payments to ~1 Million Physicians  With and Without Medicare for All</vt:lpstr>
      <vt:lpstr>Total Payments to America’s ~5,500 Hospitals With and Without Medicare for All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2823</cp:revision>
  <cp:lastPrinted>2019-04-06T23:08:14Z</cp:lastPrinted>
  <dcterms:created xsi:type="dcterms:W3CDTF">2016-11-02T21:04:26Z</dcterms:created>
  <dcterms:modified xsi:type="dcterms:W3CDTF">2023-04-26T19:10:26Z</dcterms:modified>
</cp:coreProperties>
</file>