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831" r:id="rId2"/>
    <p:sldId id="2834" r:id="rId3"/>
    <p:sldId id="2832" r:id="rId4"/>
    <p:sldId id="2830" r:id="rId5"/>
    <p:sldId id="2388" r:id="rId6"/>
    <p:sldId id="2389" r:id="rId7"/>
    <p:sldId id="2395" r:id="rId8"/>
    <p:sldId id="2390" r:id="rId9"/>
    <p:sldId id="2829" r:id="rId10"/>
    <p:sldId id="2394" r:id="rId11"/>
    <p:sldId id="283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8F"/>
    <a:srgbClr val="FFFFFF"/>
    <a:srgbClr val="011893"/>
    <a:srgbClr val="006059"/>
    <a:srgbClr val="00A69A"/>
    <a:srgbClr val="00A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29"/>
    <p:restoredTop sz="96410"/>
  </p:normalViewPr>
  <p:slideViewPr>
    <p:cSldViewPr snapToGrid="0" snapToObjects="1">
      <p:cViewPr varScale="1">
        <p:scale>
          <a:sx n="76" d="100"/>
          <a:sy n="76" d="100"/>
        </p:scale>
        <p:origin x="224" y="840"/>
      </p:cViewPr>
      <p:guideLst/>
    </p:cSldViewPr>
  </p:slideViewPr>
  <p:outlineViewPr>
    <p:cViewPr>
      <p:scale>
        <a:sx n="33" d="100"/>
        <a:sy n="33" d="100"/>
      </p:scale>
      <p:origin x="0" y="-500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3DF59-4D50-234B-91B6-3257350D104E}" type="datetimeFigureOut">
              <a:rPr lang="en-US" smtClean="0"/>
              <a:t>8/25/23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22042-ED39-0845-84FD-FD22A6998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0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 notes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22042-ED39-0845-84FD-FD22A69983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9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 notes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22042-ED39-0845-84FD-FD22A69983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5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56488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11300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567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56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65041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8932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37877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8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19201"/>
            <a:ext cx="5486400" cy="168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1"/>
            <a:ext cx="5486400" cy="76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2138363"/>
            <a:ext cx="5486400" cy="76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F9870DE-049C-1649-A311-F8E2FA158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5E91C31-6150-7E4B-8AC2-2A6DE7F67E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3C58EDC-08E0-494E-9FE2-38A1FC7C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8EC42-4CC3-9643-AC7B-A8F6E4360D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7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9A">
                <a:lumMod val="0"/>
              </a:srgbClr>
            </a:gs>
            <a:gs pos="52000">
              <a:srgbClr val="00322E">
                <a:lumMod val="60000"/>
              </a:srgbClr>
            </a:gs>
            <a:gs pos="100000">
              <a:srgbClr val="00A69A">
                <a:lumMod val="5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8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BFBD36-6B85-6189-3FCC-D554727BE3C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102" y="6016752"/>
            <a:ext cx="3670898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1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2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57E11EB-021D-1797-0529-DECA80648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811866"/>
            <a:ext cx="10469218" cy="2387600"/>
          </a:xfrm>
        </p:spPr>
        <p:txBody>
          <a:bodyPr anchor="ctr">
            <a:normAutofit/>
          </a:bodyPr>
          <a:lstStyle/>
          <a:p>
            <a:r>
              <a:rPr lang="en-US" sz="2800" dirty="0"/>
              <a:t>Talking about</a:t>
            </a:r>
            <a:br>
              <a:rPr lang="en-US" sz="7200" dirty="0"/>
            </a:br>
            <a:r>
              <a:rPr lang="en-US" sz="7200" dirty="0"/>
              <a:t>Medicare for All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7AC59C-B64A-D6D3-90AD-F0E413279543}"/>
              </a:ext>
            </a:extLst>
          </p:cNvPr>
          <p:cNvSpPr txBox="1"/>
          <p:nvPr/>
        </p:nvSpPr>
        <p:spPr>
          <a:xfrm>
            <a:off x="1384190" y="3852334"/>
            <a:ext cx="9423621" cy="1231106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tIns="182880" bIns="182880" rtlCol="0" anchor="ctr" anchorCtr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It’s not about winning an argument: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It’s about encouraging people to join our campaign.</a:t>
            </a:r>
          </a:p>
        </p:txBody>
      </p:sp>
    </p:spTree>
    <p:extLst>
      <p:ext uri="{BB962C8B-B14F-4D97-AF65-F5344CB8AC3E}">
        <p14:creationId xmlns:p14="http://schemas.microsoft.com/office/powerpoint/2010/main" val="277726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BB45D-4D49-0DB9-87B8-69CCC7384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The Work of Advocacy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90D994-8D8A-8B6F-A2EB-B6F06B61279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asocommunications.com</a:t>
            </a:r>
            <a:r>
              <a:rPr lang="en-US" dirty="0"/>
              <a:t> Accessed July 13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244A92-A05F-87E5-383F-34D57B2A6613}"/>
              </a:ext>
            </a:extLst>
          </p:cNvPr>
          <p:cNvSpPr txBox="1"/>
          <p:nvPr/>
        </p:nvSpPr>
        <p:spPr>
          <a:xfrm>
            <a:off x="3166710" y="1935130"/>
            <a:ext cx="56823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 need to know the temperature.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But we are here to </a:t>
            </a:r>
          </a:p>
          <a:p>
            <a:pPr algn="ctr">
              <a:spcAft>
                <a:spcPts val="1200"/>
              </a:spcAft>
            </a:pPr>
            <a:r>
              <a:rPr lang="en-US" sz="3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change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 temperature.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 a thermostat, 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not a thermometer.</a:t>
            </a:r>
            <a:endParaRPr lang="en-US" sz="88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8" name="Picture 4" descr="Main product photo">
            <a:extLst>
              <a:ext uri="{FF2B5EF4-FFF2-40B4-BE49-F238E27FC236}">
                <a16:creationId xmlns:a16="http://schemas.microsoft.com/office/drawing/2014/main" id="{86CEDB41-F5B2-A566-71E8-46C70A7A4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" t="5149" r="5211" b="5000"/>
          <a:stretch/>
        </p:blipFill>
        <p:spPr bwMode="auto">
          <a:xfrm>
            <a:off x="387837" y="1740095"/>
            <a:ext cx="3111087" cy="3129280"/>
          </a:xfrm>
          <a:prstGeom prst="ellipse">
            <a:avLst/>
          </a:prstGeom>
          <a:ln w="63500" cap="rnd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E956F5-ACF7-483F-AF67-9C5CC59B87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18" t="8963" r="10172" b="4074"/>
          <a:stretch/>
        </p:blipFill>
        <p:spPr>
          <a:xfrm>
            <a:off x="8516891" y="1663895"/>
            <a:ext cx="3287272" cy="328168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401459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DE38D-4A6A-214C-484B-1BC100161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What You’re Advocating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90ED5-840A-D941-1F6A-B73189A54C3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F217A98-29BC-4ABC-8FD8-963E7FA307DF}"/>
              </a:ext>
            </a:extLst>
          </p:cNvPr>
          <p:cNvSpPr/>
          <p:nvPr/>
        </p:nvSpPr>
        <p:spPr>
          <a:xfrm>
            <a:off x="958362" y="1753169"/>
            <a:ext cx="10275277" cy="834750"/>
          </a:xfrm>
          <a:custGeom>
            <a:avLst/>
            <a:gdLst>
              <a:gd name="connsiteX0" fmla="*/ 0 w 10275277"/>
              <a:gd name="connsiteY0" fmla="*/ 0 h 834750"/>
              <a:gd name="connsiteX1" fmla="*/ 10275277 w 10275277"/>
              <a:gd name="connsiteY1" fmla="*/ 0 h 834750"/>
              <a:gd name="connsiteX2" fmla="*/ 10275277 w 10275277"/>
              <a:gd name="connsiteY2" fmla="*/ 834750 h 834750"/>
              <a:gd name="connsiteX3" fmla="*/ 0 w 10275277"/>
              <a:gd name="connsiteY3" fmla="*/ 834750 h 834750"/>
              <a:gd name="connsiteX4" fmla="*/ 0 w 10275277"/>
              <a:gd name="connsiteY4" fmla="*/ 0 h 83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5277" h="834750">
                <a:moveTo>
                  <a:pt x="0" y="0"/>
                </a:moveTo>
                <a:lnTo>
                  <a:pt x="10275277" y="0"/>
                </a:lnTo>
                <a:lnTo>
                  <a:pt x="10275277" y="834750"/>
                </a:lnTo>
                <a:lnTo>
                  <a:pt x="0" y="83475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hueOff val="0"/>
              <a:satOff val="0"/>
              <a:lumOff val="0"/>
            </a:schemeClr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5760" tIns="416560" rIns="182880" bIns="14224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b="1" kern="1200" dirty="0"/>
              <a:t>Medicare for All </a:t>
            </a:r>
            <a:r>
              <a:rPr lang="en-US" sz="2000" kern="1200" dirty="0"/>
              <a:t>– without the pernicious corporate takeovers by MA </a:t>
            </a:r>
            <a:r>
              <a:rPr lang="en-US" sz="2000" i="1" kern="1200" dirty="0"/>
              <a:t>and others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376F943-268A-A4B7-1D95-A3570E7E3F19}"/>
              </a:ext>
            </a:extLst>
          </p:cNvPr>
          <p:cNvSpPr/>
          <p:nvPr/>
        </p:nvSpPr>
        <p:spPr>
          <a:xfrm>
            <a:off x="1235054" y="1457969"/>
            <a:ext cx="9135073" cy="590399"/>
          </a:xfrm>
          <a:custGeom>
            <a:avLst/>
            <a:gdLst>
              <a:gd name="connsiteX0" fmla="*/ 0 w 8338777"/>
              <a:gd name="connsiteY0" fmla="*/ 98402 h 590399"/>
              <a:gd name="connsiteX1" fmla="*/ 98402 w 8338777"/>
              <a:gd name="connsiteY1" fmla="*/ 0 h 590399"/>
              <a:gd name="connsiteX2" fmla="*/ 8240375 w 8338777"/>
              <a:gd name="connsiteY2" fmla="*/ 0 h 590399"/>
              <a:gd name="connsiteX3" fmla="*/ 8338777 w 8338777"/>
              <a:gd name="connsiteY3" fmla="*/ 98402 h 590399"/>
              <a:gd name="connsiteX4" fmla="*/ 8338777 w 8338777"/>
              <a:gd name="connsiteY4" fmla="*/ 491997 h 590399"/>
              <a:gd name="connsiteX5" fmla="*/ 8240375 w 8338777"/>
              <a:gd name="connsiteY5" fmla="*/ 590399 h 590399"/>
              <a:gd name="connsiteX6" fmla="*/ 98402 w 8338777"/>
              <a:gd name="connsiteY6" fmla="*/ 590399 h 590399"/>
              <a:gd name="connsiteX7" fmla="*/ 0 w 8338777"/>
              <a:gd name="connsiteY7" fmla="*/ 491997 h 590399"/>
              <a:gd name="connsiteX8" fmla="*/ 0 w 8338777"/>
              <a:gd name="connsiteY8" fmla="*/ 98402 h 59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38777" h="590399">
                <a:moveTo>
                  <a:pt x="0" y="98402"/>
                </a:moveTo>
                <a:cubicBezTo>
                  <a:pt x="0" y="44056"/>
                  <a:pt x="44056" y="0"/>
                  <a:pt x="98402" y="0"/>
                </a:cubicBezTo>
                <a:lnTo>
                  <a:pt x="8240375" y="0"/>
                </a:lnTo>
                <a:cubicBezTo>
                  <a:pt x="8294721" y="0"/>
                  <a:pt x="8338777" y="44056"/>
                  <a:pt x="8338777" y="98402"/>
                </a:cubicBezTo>
                <a:lnTo>
                  <a:pt x="8338777" y="491997"/>
                </a:lnTo>
                <a:cubicBezTo>
                  <a:pt x="8338777" y="546343"/>
                  <a:pt x="8294721" y="590399"/>
                  <a:pt x="8240375" y="590399"/>
                </a:cubicBezTo>
                <a:lnTo>
                  <a:pt x="98402" y="590399"/>
                </a:lnTo>
                <a:cubicBezTo>
                  <a:pt x="44056" y="590399"/>
                  <a:pt x="0" y="546343"/>
                  <a:pt x="0" y="491997"/>
                </a:cubicBezTo>
                <a:lnTo>
                  <a:pt x="0" y="984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0688" tIns="28821" rIns="300688" bIns="28821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Keep the big vision top-of-mind 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1DBBEDA-E777-F4D4-DE2B-000174807DC5}"/>
              </a:ext>
            </a:extLst>
          </p:cNvPr>
          <p:cNvSpPr/>
          <p:nvPr/>
        </p:nvSpPr>
        <p:spPr>
          <a:xfrm>
            <a:off x="958362" y="2991118"/>
            <a:ext cx="10275277" cy="1386311"/>
          </a:xfrm>
          <a:custGeom>
            <a:avLst/>
            <a:gdLst>
              <a:gd name="connsiteX0" fmla="*/ 0 w 10275277"/>
              <a:gd name="connsiteY0" fmla="*/ 0 h 1134000"/>
              <a:gd name="connsiteX1" fmla="*/ 10275277 w 10275277"/>
              <a:gd name="connsiteY1" fmla="*/ 0 h 1134000"/>
              <a:gd name="connsiteX2" fmla="*/ 10275277 w 10275277"/>
              <a:gd name="connsiteY2" fmla="*/ 1134000 h 1134000"/>
              <a:gd name="connsiteX3" fmla="*/ 0 w 10275277"/>
              <a:gd name="connsiteY3" fmla="*/ 1134000 h 1134000"/>
              <a:gd name="connsiteX4" fmla="*/ 0 w 10275277"/>
              <a:gd name="connsiteY4" fmla="*/ 0 h 11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5277" h="1134000">
                <a:moveTo>
                  <a:pt x="0" y="0"/>
                </a:moveTo>
                <a:lnTo>
                  <a:pt x="10275277" y="0"/>
                </a:lnTo>
                <a:lnTo>
                  <a:pt x="10275277" y="1134000"/>
                </a:lnTo>
                <a:lnTo>
                  <a:pt x="0" y="113400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hueOff val="0"/>
              <a:satOff val="0"/>
              <a:lumOff val="0"/>
            </a:schemeClr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5760" tIns="320040" rIns="182880" bIns="142240" numCol="1" spcCol="1270" anchor="t" anchorCtr="0">
            <a:noAutofit/>
          </a:bodyPr>
          <a:lstStyle/>
          <a:p>
            <a:pPr marL="228600" lvl="1" indent="-228600" algn="l" defTabSz="8890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dirty="0"/>
              <a:t>Widely share </a:t>
            </a:r>
            <a:r>
              <a:rPr lang="en-US" sz="2000" kern="1200" dirty="0"/>
              <a:t>our </a:t>
            </a:r>
            <a:r>
              <a:rPr lang="en-US" sz="2000" b="1" kern="1200" dirty="0"/>
              <a:t>petition</a:t>
            </a:r>
            <a:r>
              <a:rPr lang="en-US" sz="2000" kern="1200" dirty="0"/>
              <a:t> against privatization</a:t>
            </a:r>
          </a:p>
          <a:p>
            <a:pPr marL="228600" lvl="1" indent="-228600" algn="l" defTabSz="8890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Encourage all MA beneficiaries to fill out our </a:t>
            </a:r>
            <a:r>
              <a:rPr lang="en-US" sz="2000" b="1" kern="1200" dirty="0"/>
              <a:t>patient survey</a:t>
            </a:r>
          </a:p>
          <a:p>
            <a:pPr marL="228600" lvl="1" indent="-228600" algn="l" defTabSz="8890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dirty="0"/>
              <a:t>Encourage physicians treating MA patients to fill out our </a:t>
            </a:r>
            <a:r>
              <a:rPr lang="en-US" sz="2000" b="1" dirty="0"/>
              <a:t>physician survey</a:t>
            </a:r>
            <a:endParaRPr lang="en-US" sz="2000" b="1" kern="1200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EF195BE-7A1D-7B09-F744-CB68A48FBD22}"/>
              </a:ext>
            </a:extLst>
          </p:cNvPr>
          <p:cNvSpPr/>
          <p:nvPr/>
        </p:nvSpPr>
        <p:spPr>
          <a:xfrm>
            <a:off x="1235054" y="2695919"/>
            <a:ext cx="9135073" cy="590399"/>
          </a:xfrm>
          <a:custGeom>
            <a:avLst/>
            <a:gdLst>
              <a:gd name="connsiteX0" fmla="*/ 0 w 8338777"/>
              <a:gd name="connsiteY0" fmla="*/ 98402 h 590399"/>
              <a:gd name="connsiteX1" fmla="*/ 98402 w 8338777"/>
              <a:gd name="connsiteY1" fmla="*/ 0 h 590399"/>
              <a:gd name="connsiteX2" fmla="*/ 8240375 w 8338777"/>
              <a:gd name="connsiteY2" fmla="*/ 0 h 590399"/>
              <a:gd name="connsiteX3" fmla="*/ 8338777 w 8338777"/>
              <a:gd name="connsiteY3" fmla="*/ 98402 h 590399"/>
              <a:gd name="connsiteX4" fmla="*/ 8338777 w 8338777"/>
              <a:gd name="connsiteY4" fmla="*/ 491997 h 590399"/>
              <a:gd name="connsiteX5" fmla="*/ 8240375 w 8338777"/>
              <a:gd name="connsiteY5" fmla="*/ 590399 h 590399"/>
              <a:gd name="connsiteX6" fmla="*/ 98402 w 8338777"/>
              <a:gd name="connsiteY6" fmla="*/ 590399 h 590399"/>
              <a:gd name="connsiteX7" fmla="*/ 0 w 8338777"/>
              <a:gd name="connsiteY7" fmla="*/ 491997 h 590399"/>
              <a:gd name="connsiteX8" fmla="*/ 0 w 8338777"/>
              <a:gd name="connsiteY8" fmla="*/ 98402 h 59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38777" h="590399">
                <a:moveTo>
                  <a:pt x="0" y="98402"/>
                </a:moveTo>
                <a:cubicBezTo>
                  <a:pt x="0" y="44056"/>
                  <a:pt x="44056" y="0"/>
                  <a:pt x="98402" y="0"/>
                </a:cubicBezTo>
                <a:lnTo>
                  <a:pt x="8240375" y="0"/>
                </a:lnTo>
                <a:cubicBezTo>
                  <a:pt x="8294721" y="0"/>
                  <a:pt x="8338777" y="44056"/>
                  <a:pt x="8338777" y="98402"/>
                </a:cubicBezTo>
                <a:lnTo>
                  <a:pt x="8338777" y="491997"/>
                </a:lnTo>
                <a:cubicBezTo>
                  <a:pt x="8338777" y="546343"/>
                  <a:pt x="8294721" y="590399"/>
                  <a:pt x="8240375" y="590399"/>
                </a:cubicBezTo>
                <a:lnTo>
                  <a:pt x="98402" y="590399"/>
                </a:lnTo>
                <a:cubicBezTo>
                  <a:pt x="44056" y="590399"/>
                  <a:pt x="0" y="546343"/>
                  <a:pt x="0" y="491997"/>
                </a:cubicBezTo>
                <a:lnTo>
                  <a:pt x="0" y="984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0688" tIns="28821" rIns="300688" bIns="28821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This phase of the campaign: Reach out to your networks</a:t>
            </a:r>
            <a:endParaRPr lang="en-US" sz="24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00DDBBC-4857-E2A7-C28B-A70B434415D5}"/>
              </a:ext>
            </a:extLst>
          </p:cNvPr>
          <p:cNvSpPr/>
          <p:nvPr/>
        </p:nvSpPr>
        <p:spPr>
          <a:xfrm>
            <a:off x="958362" y="4796210"/>
            <a:ext cx="10275277" cy="1099772"/>
          </a:xfrm>
          <a:custGeom>
            <a:avLst/>
            <a:gdLst>
              <a:gd name="connsiteX0" fmla="*/ 0 w 10275277"/>
              <a:gd name="connsiteY0" fmla="*/ 0 h 1102500"/>
              <a:gd name="connsiteX1" fmla="*/ 10275277 w 10275277"/>
              <a:gd name="connsiteY1" fmla="*/ 0 h 1102500"/>
              <a:gd name="connsiteX2" fmla="*/ 10275277 w 10275277"/>
              <a:gd name="connsiteY2" fmla="*/ 1102500 h 1102500"/>
              <a:gd name="connsiteX3" fmla="*/ 0 w 10275277"/>
              <a:gd name="connsiteY3" fmla="*/ 1102500 h 1102500"/>
              <a:gd name="connsiteX4" fmla="*/ 0 w 10275277"/>
              <a:gd name="connsiteY4" fmla="*/ 0 h 110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5277" h="1102500">
                <a:moveTo>
                  <a:pt x="0" y="0"/>
                </a:moveTo>
                <a:lnTo>
                  <a:pt x="10275277" y="0"/>
                </a:lnTo>
                <a:lnTo>
                  <a:pt x="10275277" y="1102500"/>
                </a:lnTo>
                <a:lnTo>
                  <a:pt x="0" y="110250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hueOff val="0"/>
              <a:satOff val="0"/>
              <a:lumOff val="0"/>
            </a:schemeClr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5760" tIns="320040" rIns="365760" bIns="142240" numCol="1" spcCol="1270" anchor="t" anchorCtr="0">
            <a:noAutofit/>
          </a:bodyPr>
          <a:lstStyle/>
          <a:p>
            <a:pPr marL="228600" lvl="1" indent="-228600" algn="l" defTabSz="889000"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PNHP is collaborating closely with multiple allied organizations in a national working group to develop th</a:t>
            </a:r>
            <a:r>
              <a:rPr lang="en-US" sz="2000" dirty="0"/>
              <a:t>e best</a:t>
            </a:r>
            <a:r>
              <a:rPr lang="en-US" sz="2000" kern="1200" dirty="0"/>
              <a:t> long-term demands of this campaign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32D8FF9-9B96-09DD-043C-4EE1A20E954A}"/>
              </a:ext>
            </a:extLst>
          </p:cNvPr>
          <p:cNvSpPr/>
          <p:nvPr/>
        </p:nvSpPr>
        <p:spPr>
          <a:xfrm>
            <a:off x="1235054" y="4501010"/>
            <a:ext cx="9135073" cy="590399"/>
          </a:xfrm>
          <a:custGeom>
            <a:avLst/>
            <a:gdLst>
              <a:gd name="connsiteX0" fmla="*/ 0 w 8338777"/>
              <a:gd name="connsiteY0" fmla="*/ 98402 h 590399"/>
              <a:gd name="connsiteX1" fmla="*/ 98402 w 8338777"/>
              <a:gd name="connsiteY1" fmla="*/ 0 h 590399"/>
              <a:gd name="connsiteX2" fmla="*/ 8240375 w 8338777"/>
              <a:gd name="connsiteY2" fmla="*/ 0 h 590399"/>
              <a:gd name="connsiteX3" fmla="*/ 8338777 w 8338777"/>
              <a:gd name="connsiteY3" fmla="*/ 98402 h 590399"/>
              <a:gd name="connsiteX4" fmla="*/ 8338777 w 8338777"/>
              <a:gd name="connsiteY4" fmla="*/ 491997 h 590399"/>
              <a:gd name="connsiteX5" fmla="*/ 8240375 w 8338777"/>
              <a:gd name="connsiteY5" fmla="*/ 590399 h 590399"/>
              <a:gd name="connsiteX6" fmla="*/ 98402 w 8338777"/>
              <a:gd name="connsiteY6" fmla="*/ 590399 h 590399"/>
              <a:gd name="connsiteX7" fmla="*/ 0 w 8338777"/>
              <a:gd name="connsiteY7" fmla="*/ 491997 h 590399"/>
              <a:gd name="connsiteX8" fmla="*/ 0 w 8338777"/>
              <a:gd name="connsiteY8" fmla="*/ 98402 h 59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38777" h="590399">
                <a:moveTo>
                  <a:pt x="0" y="98402"/>
                </a:moveTo>
                <a:cubicBezTo>
                  <a:pt x="0" y="44056"/>
                  <a:pt x="44056" y="0"/>
                  <a:pt x="98402" y="0"/>
                </a:cubicBezTo>
                <a:lnTo>
                  <a:pt x="8240375" y="0"/>
                </a:lnTo>
                <a:cubicBezTo>
                  <a:pt x="8294721" y="0"/>
                  <a:pt x="8338777" y="44056"/>
                  <a:pt x="8338777" y="98402"/>
                </a:cubicBezTo>
                <a:lnTo>
                  <a:pt x="8338777" y="491997"/>
                </a:lnTo>
                <a:cubicBezTo>
                  <a:pt x="8338777" y="546343"/>
                  <a:pt x="8294721" y="590399"/>
                  <a:pt x="8240375" y="590399"/>
                </a:cubicBezTo>
                <a:lnTo>
                  <a:pt x="98402" y="590399"/>
                </a:lnTo>
                <a:cubicBezTo>
                  <a:pt x="44056" y="590399"/>
                  <a:pt x="0" y="546343"/>
                  <a:pt x="0" y="491997"/>
                </a:cubicBezTo>
                <a:lnTo>
                  <a:pt x="0" y="984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0688" tIns="28821" rIns="300688" bIns="28821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 stage of the campaign: Measure twice, cut once</a:t>
            </a:r>
          </a:p>
        </p:txBody>
      </p:sp>
    </p:spTree>
    <p:extLst>
      <p:ext uri="{BB962C8B-B14F-4D97-AF65-F5344CB8AC3E}">
        <p14:creationId xmlns:p14="http://schemas.microsoft.com/office/powerpoint/2010/main" val="260860588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uiExpand="1" build="p" animBg="1"/>
      <p:bldP spid="10" grpId="0" animBg="1"/>
      <p:bldP spid="11" grpId="0" uiExpand="1" build="p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34FE3E9B-99A1-905D-B1C5-B61C310FE0B7}"/>
              </a:ext>
            </a:extLst>
          </p:cNvPr>
          <p:cNvSpPr/>
          <p:nvPr/>
        </p:nvSpPr>
        <p:spPr>
          <a:xfrm>
            <a:off x="529266" y="1574507"/>
            <a:ext cx="3563649" cy="3722112"/>
          </a:xfrm>
          <a:custGeom>
            <a:avLst/>
            <a:gdLst>
              <a:gd name="connsiteX0" fmla="*/ 0 w 3292543"/>
              <a:gd name="connsiteY0" fmla="*/ 341574 h 3253090"/>
              <a:gd name="connsiteX1" fmla="*/ 341574 w 3292543"/>
              <a:gd name="connsiteY1" fmla="*/ 0 h 3253090"/>
              <a:gd name="connsiteX2" fmla="*/ 2950969 w 3292543"/>
              <a:gd name="connsiteY2" fmla="*/ 0 h 3253090"/>
              <a:gd name="connsiteX3" fmla="*/ 3292543 w 3292543"/>
              <a:gd name="connsiteY3" fmla="*/ 341574 h 3253090"/>
              <a:gd name="connsiteX4" fmla="*/ 3292543 w 3292543"/>
              <a:gd name="connsiteY4" fmla="*/ 2911516 h 3253090"/>
              <a:gd name="connsiteX5" fmla="*/ 2950969 w 3292543"/>
              <a:gd name="connsiteY5" fmla="*/ 3253090 h 3253090"/>
              <a:gd name="connsiteX6" fmla="*/ 341574 w 3292543"/>
              <a:gd name="connsiteY6" fmla="*/ 3253090 h 3253090"/>
              <a:gd name="connsiteX7" fmla="*/ 0 w 3292543"/>
              <a:gd name="connsiteY7" fmla="*/ 2911516 h 3253090"/>
              <a:gd name="connsiteX8" fmla="*/ 0 w 3292543"/>
              <a:gd name="connsiteY8" fmla="*/ 341574 h 325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2543" h="3253090">
                <a:moveTo>
                  <a:pt x="0" y="341574"/>
                </a:moveTo>
                <a:cubicBezTo>
                  <a:pt x="0" y="152928"/>
                  <a:pt x="152928" y="0"/>
                  <a:pt x="341574" y="0"/>
                </a:cubicBezTo>
                <a:lnTo>
                  <a:pt x="2950969" y="0"/>
                </a:lnTo>
                <a:cubicBezTo>
                  <a:pt x="3139615" y="0"/>
                  <a:pt x="3292543" y="152928"/>
                  <a:pt x="3292543" y="341574"/>
                </a:cubicBezTo>
                <a:lnTo>
                  <a:pt x="3292543" y="2911516"/>
                </a:lnTo>
                <a:cubicBezTo>
                  <a:pt x="3292543" y="3100162"/>
                  <a:pt x="3139615" y="3253090"/>
                  <a:pt x="2950969" y="3253090"/>
                </a:cubicBezTo>
                <a:lnTo>
                  <a:pt x="341574" y="3253090"/>
                </a:lnTo>
                <a:cubicBezTo>
                  <a:pt x="152928" y="3253090"/>
                  <a:pt x="0" y="3100162"/>
                  <a:pt x="0" y="2911516"/>
                </a:cubicBezTo>
                <a:lnTo>
                  <a:pt x="0" y="34157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7674" tIns="187674" rIns="187674" bIns="187674" numCol="1" spcCol="1270" anchor="t" anchorCtr="0">
            <a:noAutofit/>
          </a:bodyPr>
          <a:lstStyle/>
          <a:p>
            <a:pPr marL="0" lvl="0" indent="0" algn="l" defTabSz="10223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300" b="1" kern="1200" dirty="0">
                <a:effectLst/>
              </a:rPr>
              <a:t>Pass the Medicare for All legislation</a:t>
            </a:r>
          </a:p>
          <a:p>
            <a:pPr marL="171450" lvl="1" indent="-171450" algn="l" defTabSz="8001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000" b="0" kern="1200" dirty="0">
                <a:effectLst/>
              </a:rPr>
              <a:t>Active bills in the US House and Senate</a:t>
            </a:r>
          </a:p>
          <a:p>
            <a:pPr marL="171450" lvl="1" indent="-171450" algn="l" defTabSz="8001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000" b="0" kern="1200" dirty="0">
                <a:effectLst/>
              </a:rPr>
              <a:t>PNHP chapters worked hard (with our allies) to help get cosponsors all across the country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B1FFA92-7E66-7150-B222-ED9C0D07D4ED}"/>
              </a:ext>
            </a:extLst>
          </p:cNvPr>
          <p:cNvSpPr/>
          <p:nvPr/>
        </p:nvSpPr>
        <p:spPr>
          <a:xfrm>
            <a:off x="4314176" y="1574507"/>
            <a:ext cx="3563649" cy="3722112"/>
          </a:xfrm>
          <a:custGeom>
            <a:avLst/>
            <a:gdLst>
              <a:gd name="connsiteX0" fmla="*/ 0 w 3292543"/>
              <a:gd name="connsiteY0" fmla="*/ 341574 h 3253090"/>
              <a:gd name="connsiteX1" fmla="*/ 341574 w 3292543"/>
              <a:gd name="connsiteY1" fmla="*/ 0 h 3253090"/>
              <a:gd name="connsiteX2" fmla="*/ 2950969 w 3292543"/>
              <a:gd name="connsiteY2" fmla="*/ 0 h 3253090"/>
              <a:gd name="connsiteX3" fmla="*/ 3292543 w 3292543"/>
              <a:gd name="connsiteY3" fmla="*/ 341574 h 3253090"/>
              <a:gd name="connsiteX4" fmla="*/ 3292543 w 3292543"/>
              <a:gd name="connsiteY4" fmla="*/ 2911516 h 3253090"/>
              <a:gd name="connsiteX5" fmla="*/ 2950969 w 3292543"/>
              <a:gd name="connsiteY5" fmla="*/ 3253090 h 3253090"/>
              <a:gd name="connsiteX6" fmla="*/ 341574 w 3292543"/>
              <a:gd name="connsiteY6" fmla="*/ 3253090 h 3253090"/>
              <a:gd name="connsiteX7" fmla="*/ 0 w 3292543"/>
              <a:gd name="connsiteY7" fmla="*/ 2911516 h 3253090"/>
              <a:gd name="connsiteX8" fmla="*/ 0 w 3292543"/>
              <a:gd name="connsiteY8" fmla="*/ 341574 h 325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2543" h="3253090">
                <a:moveTo>
                  <a:pt x="0" y="341574"/>
                </a:moveTo>
                <a:cubicBezTo>
                  <a:pt x="0" y="152928"/>
                  <a:pt x="152928" y="0"/>
                  <a:pt x="341574" y="0"/>
                </a:cubicBezTo>
                <a:lnTo>
                  <a:pt x="2950969" y="0"/>
                </a:lnTo>
                <a:cubicBezTo>
                  <a:pt x="3139615" y="0"/>
                  <a:pt x="3292543" y="152928"/>
                  <a:pt x="3292543" y="341574"/>
                </a:cubicBezTo>
                <a:lnTo>
                  <a:pt x="3292543" y="2911516"/>
                </a:lnTo>
                <a:cubicBezTo>
                  <a:pt x="3292543" y="3100162"/>
                  <a:pt x="3139615" y="3253090"/>
                  <a:pt x="2950969" y="3253090"/>
                </a:cubicBezTo>
                <a:lnTo>
                  <a:pt x="341574" y="3253090"/>
                </a:lnTo>
                <a:cubicBezTo>
                  <a:pt x="152928" y="3253090"/>
                  <a:pt x="0" y="3100162"/>
                  <a:pt x="0" y="2911516"/>
                </a:cubicBezTo>
                <a:lnTo>
                  <a:pt x="0" y="34157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3864" tIns="183864" rIns="183864" bIns="183864" numCol="1" spcCol="1270" anchor="t" anchorCtr="0">
            <a:noAutofit/>
          </a:bodyPr>
          <a:lstStyle/>
          <a:p>
            <a:pPr marL="0" lvl="0" indent="0" algn="l" defTabSz="9779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200" b="1" kern="1200" dirty="0">
                <a:effectLst/>
              </a:rPr>
              <a:t>Improve Traditional Medicare</a:t>
            </a:r>
          </a:p>
          <a:p>
            <a:pPr marL="171450" lvl="1" indent="-171450" algn="l" defTabSz="7556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000" b="0" kern="1200" dirty="0">
                <a:effectLst/>
              </a:rPr>
              <a:t>Eliminate all copays and deductibles</a:t>
            </a:r>
          </a:p>
          <a:p>
            <a:pPr marL="171450" lvl="1" indent="-171450" algn="l" defTabSz="7556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000" b="0" kern="1200" dirty="0">
                <a:effectLst/>
              </a:rPr>
              <a:t>Plug the gaps of the missing benefits (dental, vision, hearing, pharmacy, long-term care, </a:t>
            </a:r>
            <a:r>
              <a:rPr lang="en-US" sz="2000" b="0" kern="1200" dirty="0" err="1">
                <a:effectLst/>
              </a:rPr>
              <a:t>etc</a:t>
            </a:r>
            <a:r>
              <a:rPr lang="en-US" sz="2000" b="0" kern="1200" dirty="0">
                <a:effectLst/>
              </a:rPr>
              <a:t>)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45AB2D1-FBBD-947A-1622-D84C93DEF216}"/>
              </a:ext>
            </a:extLst>
          </p:cNvPr>
          <p:cNvSpPr/>
          <p:nvPr/>
        </p:nvSpPr>
        <p:spPr>
          <a:xfrm>
            <a:off x="8099086" y="1574507"/>
            <a:ext cx="3563649" cy="3722112"/>
          </a:xfrm>
          <a:custGeom>
            <a:avLst/>
            <a:gdLst>
              <a:gd name="connsiteX0" fmla="*/ 0 w 3292543"/>
              <a:gd name="connsiteY0" fmla="*/ 341574 h 3253090"/>
              <a:gd name="connsiteX1" fmla="*/ 341574 w 3292543"/>
              <a:gd name="connsiteY1" fmla="*/ 0 h 3253090"/>
              <a:gd name="connsiteX2" fmla="*/ 2950969 w 3292543"/>
              <a:gd name="connsiteY2" fmla="*/ 0 h 3253090"/>
              <a:gd name="connsiteX3" fmla="*/ 3292543 w 3292543"/>
              <a:gd name="connsiteY3" fmla="*/ 341574 h 3253090"/>
              <a:gd name="connsiteX4" fmla="*/ 3292543 w 3292543"/>
              <a:gd name="connsiteY4" fmla="*/ 2911516 h 3253090"/>
              <a:gd name="connsiteX5" fmla="*/ 2950969 w 3292543"/>
              <a:gd name="connsiteY5" fmla="*/ 3253090 h 3253090"/>
              <a:gd name="connsiteX6" fmla="*/ 341574 w 3292543"/>
              <a:gd name="connsiteY6" fmla="*/ 3253090 h 3253090"/>
              <a:gd name="connsiteX7" fmla="*/ 0 w 3292543"/>
              <a:gd name="connsiteY7" fmla="*/ 2911516 h 3253090"/>
              <a:gd name="connsiteX8" fmla="*/ 0 w 3292543"/>
              <a:gd name="connsiteY8" fmla="*/ 341574 h 325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2543" h="3253090">
                <a:moveTo>
                  <a:pt x="0" y="341574"/>
                </a:moveTo>
                <a:cubicBezTo>
                  <a:pt x="0" y="152928"/>
                  <a:pt x="152928" y="0"/>
                  <a:pt x="341574" y="0"/>
                </a:cubicBezTo>
                <a:lnTo>
                  <a:pt x="2950969" y="0"/>
                </a:lnTo>
                <a:cubicBezTo>
                  <a:pt x="3139615" y="0"/>
                  <a:pt x="3292543" y="152928"/>
                  <a:pt x="3292543" y="341574"/>
                </a:cubicBezTo>
                <a:lnTo>
                  <a:pt x="3292543" y="2911516"/>
                </a:lnTo>
                <a:cubicBezTo>
                  <a:pt x="3292543" y="3100162"/>
                  <a:pt x="3139615" y="3253090"/>
                  <a:pt x="2950969" y="3253090"/>
                </a:cubicBezTo>
                <a:lnTo>
                  <a:pt x="341574" y="3253090"/>
                </a:lnTo>
                <a:cubicBezTo>
                  <a:pt x="152928" y="3253090"/>
                  <a:pt x="0" y="3100162"/>
                  <a:pt x="0" y="2911516"/>
                </a:cubicBezTo>
                <a:lnTo>
                  <a:pt x="0" y="34157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3864" tIns="183864" rIns="183864" bIns="183864" numCol="1" spcCol="1270" anchor="t" anchorCtr="0">
            <a:noAutofit/>
          </a:bodyPr>
          <a:lstStyle/>
          <a:p>
            <a:pPr marL="0" lvl="0" indent="0" algn="l" defTabSz="9779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200" b="1" kern="1200" dirty="0">
                <a:effectLst/>
              </a:rPr>
              <a:t>End the corporate takeover of Medicare</a:t>
            </a:r>
          </a:p>
          <a:p>
            <a:pPr marL="171450" lvl="1" indent="-171450" algn="l" defTabSz="7556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000" b="0" kern="1200" dirty="0">
                <a:effectLst/>
              </a:rPr>
              <a:t>MA is the poster-child for profiteering – drains our public resources without adding real value</a:t>
            </a:r>
          </a:p>
          <a:p>
            <a:pPr marL="171450" lvl="1" indent="-171450" algn="l" defTabSz="7556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000" b="0" kern="1200" dirty="0">
                <a:effectLst/>
              </a:rPr>
              <a:t>See PNHP’s Kitchen Table Campaign for more tools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7974FF-F2A9-9743-647B-7856359D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three pillars along </a:t>
            </a:r>
            <a:br>
              <a:rPr lang="en-US" dirty="0"/>
            </a:br>
            <a:r>
              <a:rPr lang="en-US" dirty="0"/>
              <a:t>The Road to Medicare for 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7C06F4-C9E7-2EA2-87EF-7BEB70EA8B95}"/>
              </a:ext>
            </a:extLst>
          </p:cNvPr>
          <p:cNvSpPr txBox="1"/>
          <p:nvPr/>
        </p:nvSpPr>
        <p:spPr>
          <a:xfrm>
            <a:off x="1047965" y="4756240"/>
            <a:ext cx="10096071" cy="95410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Building the conditions to win on Medicare “Advantage”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also builds the conditions to win Medicare for All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488FC76-FDE2-AD23-8D21-0E2309AAB484}"/>
              </a:ext>
            </a:extLst>
          </p:cNvPr>
          <p:cNvSpPr/>
          <p:nvPr/>
        </p:nvSpPr>
        <p:spPr>
          <a:xfrm>
            <a:off x="6754078" y="4485565"/>
            <a:ext cx="4599722" cy="954106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877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uiExpand="1" build="p" animBg="1"/>
      <p:bldP spid="8" grpId="0" uiExpand="1" build="p" animBg="1"/>
      <p:bldP spid="10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BCD5FA-5336-FCFD-445C-818A904AE2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72" b="1203"/>
          <a:stretch/>
        </p:blipFill>
        <p:spPr>
          <a:xfrm>
            <a:off x="5934112" y="1690689"/>
            <a:ext cx="5772820" cy="352958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429987A-69E3-03F7-A1A1-71EE77C6E993}"/>
              </a:ext>
            </a:extLst>
          </p:cNvPr>
          <p:cNvSpPr/>
          <p:nvPr/>
        </p:nvSpPr>
        <p:spPr>
          <a:xfrm>
            <a:off x="6096000" y="2665183"/>
            <a:ext cx="4867238" cy="618475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FDE38D-4A6A-214C-484B-1BC100161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39718" cy="1325563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Languages Don’t Have Silver Bullets</a:t>
            </a:r>
            <a:br>
              <a:rPr lang="en-US" sz="4800" dirty="0"/>
            </a:br>
            <a:r>
              <a:rPr lang="en-US" sz="2800" dirty="0"/>
              <a:t>It’s not about finding the single exactly right word for every use </a:t>
            </a:r>
            <a:endParaRPr lang="en-US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90ED5-840A-D941-1F6A-B73189A54C3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2023 Medicare Handbook at https://</a:t>
            </a:r>
            <a:r>
              <a:rPr lang="en-US" dirty="0" err="1"/>
              <a:t>www.medicare.gov</a:t>
            </a:r>
            <a:r>
              <a:rPr lang="en-US" dirty="0"/>
              <a:t>/publications/10050-Medicare-and-You.pdf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Accessed Aug 24 2023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025EE33-53B9-959A-40BE-A4CF4DCF71BC}"/>
              </a:ext>
            </a:extLst>
          </p:cNvPr>
          <p:cNvSpPr/>
          <p:nvPr/>
        </p:nvSpPr>
        <p:spPr>
          <a:xfrm>
            <a:off x="838251" y="1690688"/>
            <a:ext cx="4867238" cy="796485"/>
          </a:xfrm>
          <a:custGeom>
            <a:avLst/>
            <a:gdLst>
              <a:gd name="connsiteX0" fmla="*/ 0 w 4867238"/>
              <a:gd name="connsiteY0" fmla="*/ 0 h 1728000"/>
              <a:gd name="connsiteX1" fmla="*/ 4867238 w 4867238"/>
              <a:gd name="connsiteY1" fmla="*/ 0 h 1728000"/>
              <a:gd name="connsiteX2" fmla="*/ 4867238 w 4867238"/>
              <a:gd name="connsiteY2" fmla="*/ 1728000 h 1728000"/>
              <a:gd name="connsiteX3" fmla="*/ 0 w 4867238"/>
              <a:gd name="connsiteY3" fmla="*/ 1728000 h 1728000"/>
              <a:gd name="connsiteX4" fmla="*/ 0 w 4867238"/>
              <a:gd name="connsiteY4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7238" h="1728000">
                <a:moveTo>
                  <a:pt x="0" y="0"/>
                </a:moveTo>
                <a:lnTo>
                  <a:pt x="4867238" y="0"/>
                </a:lnTo>
                <a:lnTo>
                  <a:pt x="4867238" y="1728000"/>
                </a:lnTo>
                <a:lnTo>
                  <a:pt x="0" y="17280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Traditional Medicare?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BC5249A-A9B5-005B-B935-52877FF564CE}"/>
              </a:ext>
            </a:extLst>
          </p:cNvPr>
          <p:cNvSpPr/>
          <p:nvPr/>
        </p:nvSpPr>
        <p:spPr>
          <a:xfrm>
            <a:off x="838251" y="2505762"/>
            <a:ext cx="4867238" cy="2714506"/>
          </a:xfrm>
          <a:custGeom>
            <a:avLst/>
            <a:gdLst>
              <a:gd name="connsiteX0" fmla="*/ 0 w 4867238"/>
              <a:gd name="connsiteY0" fmla="*/ 0 h 2882250"/>
              <a:gd name="connsiteX1" fmla="*/ 4867238 w 4867238"/>
              <a:gd name="connsiteY1" fmla="*/ 0 h 2882250"/>
              <a:gd name="connsiteX2" fmla="*/ 4867238 w 4867238"/>
              <a:gd name="connsiteY2" fmla="*/ 2882250 h 2882250"/>
              <a:gd name="connsiteX3" fmla="*/ 0 w 4867238"/>
              <a:gd name="connsiteY3" fmla="*/ 2882250 h 2882250"/>
              <a:gd name="connsiteX4" fmla="*/ 0 w 4867238"/>
              <a:gd name="connsiteY4" fmla="*/ 0 h 28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7238" h="2882250">
                <a:moveTo>
                  <a:pt x="0" y="0"/>
                </a:moveTo>
                <a:lnTo>
                  <a:pt x="4867238" y="0"/>
                </a:lnTo>
                <a:lnTo>
                  <a:pt x="4867238" y="2882250"/>
                </a:lnTo>
                <a:lnTo>
                  <a:pt x="0" y="2882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149352" rIns="199136" bIns="224028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kern="1200" dirty="0"/>
              <a:t>Original Medicare?</a:t>
            </a:r>
          </a:p>
          <a:p>
            <a:pPr marL="285750" lvl="1" indent="-285750" algn="l" defTabSz="12446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kern="1200" dirty="0"/>
              <a:t>True Medicare?</a:t>
            </a:r>
          </a:p>
          <a:p>
            <a:pPr marL="285750" lvl="1" indent="-285750" algn="l" defTabSz="12446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kern="1200" dirty="0"/>
              <a:t>Real Medicare?</a:t>
            </a:r>
          </a:p>
          <a:p>
            <a:pPr marL="285750" lvl="1" indent="-285750" algn="l" defTabSz="12446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dirty="0"/>
              <a:t>Medicare Parts A and B?</a:t>
            </a:r>
            <a:endParaRPr lang="en-US" sz="2800" kern="1200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50F2F1-AF7F-6EFD-764E-9B48149987FD}"/>
              </a:ext>
            </a:extLst>
          </p:cNvPr>
          <p:cNvSpPr/>
          <p:nvPr/>
        </p:nvSpPr>
        <p:spPr>
          <a:xfrm>
            <a:off x="6386903" y="1690688"/>
            <a:ext cx="4867238" cy="796485"/>
          </a:xfrm>
          <a:custGeom>
            <a:avLst/>
            <a:gdLst>
              <a:gd name="connsiteX0" fmla="*/ 0 w 4867238"/>
              <a:gd name="connsiteY0" fmla="*/ 0 h 1728000"/>
              <a:gd name="connsiteX1" fmla="*/ 4867238 w 4867238"/>
              <a:gd name="connsiteY1" fmla="*/ 0 h 1728000"/>
              <a:gd name="connsiteX2" fmla="*/ 4867238 w 4867238"/>
              <a:gd name="connsiteY2" fmla="*/ 1728000 h 1728000"/>
              <a:gd name="connsiteX3" fmla="*/ 0 w 4867238"/>
              <a:gd name="connsiteY3" fmla="*/ 1728000 h 1728000"/>
              <a:gd name="connsiteX4" fmla="*/ 0 w 4867238"/>
              <a:gd name="connsiteY4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7238" h="1728000">
                <a:moveTo>
                  <a:pt x="0" y="0"/>
                </a:moveTo>
                <a:lnTo>
                  <a:pt x="4867238" y="0"/>
                </a:lnTo>
                <a:lnTo>
                  <a:pt x="4867238" y="1728000"/>
                </a:lnTo>
                <a:lnTo>
                  <a:pt x="0" y="17280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Medicare Advantage?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5B2D1CE-3E7B-0A61-9C3B-AB31BAA207EA}"/>
              </a:ext>
            </a:extLst>
          </p:cNvPr>
          <p:cNvSpPr/>
          <p:nvPr/>
        </p:nvSpPr>
        <p:spPr>
          <a:xfrm>
            <a:off x="6386903" y="2505762"/>
            <a:ext cx="4867238" cy="2714506"/>
          </a:xfrm>
          <a:custGeom>
            <a:avLst/>
            <a:gdLst>
              <a:gd name="connsiteX0" fmla="*/ 0 w 4867238"/>
              <a:gd name="connsiteY0" fmla="*/ 0 h 2882250"/>
              <a:gd name="connsiteX1" fmla="*/ 4867238 w 4867238"/>
              <a:gd name="connsiteY1" fmla="*/ 0 h 2882250"/>
              <a:gd name="connsiteX2" fmla="*/ 4867238 w 4867238"/>
              <a:gd name="connsiteY2" fmla="*/ 2882250 h 2882250"/>
              <a:gd name="connsiteX3" fmla="*/ 0 w 4867238"/>
              <a:gd name="connsiteY3" fmla="*/ 2882250 h 2882250"/>
              <a:gd name="connsiteX4" fmla="*/ 0 w 4867238"/>
              <a:gd name="connsiteY4" fmla="*/ 0 h 288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7238" h="2882250">
                <a:moveTo>
                  <a:pt x="0" y="0"/>
                </a:moveTo>
                <a:lnTo>
                  <a:pt x="4867238" y="0"/>
                </a:lnTo>
                <a:lnTo>
                  <a:pt x="4867238" y="2882250"/>
                </a:lnTo>
                <a:lnTo>
                  <a:pt x="0" y="2882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149352" rIns="199136" bIns="224028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kern="1200" dirty="0"/>
              <a:t>“So-called” Advantage?</a:t>
            </a:r>
          </a:p>
          <a:p>
            <a:pPr marL="285750" lvl="1" indent="-285750" algn="l" defTabSz="12446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kern="1200" dirty="0"/>
              <a:t>Dis-Advantage?</a:t>
            </a:r>
          </a:p>
          <a:p>
            <a:pPr marL="285750" lvl="1" indent="-285750" algn="l" defTabSz="12446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kern="1200" dirty="0"/>
              <a:t>Privatized Medicare?</a:t>
            </a:r>
          </a:p>
          <a:p>
            <a:pPr marL="285750" lvl="1" indent="-285750" algn="l" defTabSz="12446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800" kern="1200" dirty="0"/>
              <a:t>Fake Medicare?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D6C8F6-68D6-4F6F-C3C7-89424F032D18}"/>
              </a:ext>
            </a:extLst>
          </p:cNvPr>
          <p:cNvSpPr txBox="1"/>
          <p:nvPr/>
        </p:nvSpPr>
        <p:spPr>
          <a:xfrm>
            <a:off x="1679663" y="4887173"/>
            <a:ext cx="8832674" cy="67710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tIns="91440" bIns="91440" rtlCol="0" anchor="ctr" anchorCtr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It’s time to grow beyond “inside-baseball”</a:t>
            </a:r>
          </a:p>
        </p:txBody>
      </p:sp>
    </p:spTree>
    <p:extLst>
      <p:ext uri="{BB962C8B-B14F-4D97-AF65-F5344CB8AC3E}">
        <p14:creationId xmlns:p14="http://schemas.microsoft.com/office/powerpoint/2010/main" val="33760584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 uiExpand="1"/>
      <p:bldP spid="7" grpId="0" animBg="1"/>
      <p:bldP spid="8" grpId="0" uiExpand="1" build="p" animBg="1"/>
      <p:bldP spid="9" grpId="0" animBg="1"/>
      <p:bldP spid="10" grpId="0" uiExpand="1" build="p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BB45D-4D49-0DB9-87B8-69CCC7384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 Hero and ASO Communications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90D994-8D8A-8B6F-A2EB-B6F06B61279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asocommunications.com</a:t>
            </a:r>
            <a:r>
              <a:rPr lang="en-US" dirty="0"/>
              <a:t>/messaging-guides/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communitychange.org</a:t>
            </a:r>
            <a:r>
              <a:rPr lang="en-US" dirty="0"/>
              <a:t>/wp-content/uploads/2017/08/C3-Messaging-This-Moment-Handbook.pdf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Accessed July 12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6C8AC7-BE3A-6D6D-0036-9CF60BAD03FD}"/>
              </a:ext>
            </a:extLst>
          </p:cNvPr>
          <p:cNvSpPr txBox="1"/>
          <p:nvPr/>
        </p:nvSpPr>
        <p:spPr>
          <a:xfrm>
            <a:off x="491476" y="1782910"/>
            <a:ext cx="39913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Be A Hero </a:t>
            </a:r>
            <a:r>
              <a:rPr lang="en-US" sz="2400" dirty="0">
                <a:solidFill>
                  <a:schemeClr val="bg1"/>
                </a:solidFill>
              </a:rPr>
              <a:t>engaged 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ASO Communications</a:t>
            </a:r>
            <a:r>
              <a:rPr lang="en-US" sz="2400" dirty="0">
                <a:solidFill>
                  <a:schemeClr val="bg1"/>
                </a:solidFill>
              </a:rPr>
              <a:t> to guide our messaging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as part of the fight for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Medicare for All.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884F799-B902-7BE8-1DB9-26B2A77125AE}"/>
              </a:ext>
            </a:extLst>
          </p:cNvPr>
          <p:cNvGrpSpPr/>
          <p:nvPr/>
        </p:nvGrpSpPr>
        <p:grpSpPr>
          <a:xfrm>
            <a:off x="4808156" y="1953761"/>
            <a:ext cx="4305697" cy="3809248"/>
            <a:chOff x="838200" y="1465673"/>
            <a:chExt cx="4305697" cy="380924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E6D798-EA2D-0362-09AB-58995B0A7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465673"/>
              <a:ext cx="4305697" cy="30674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6AE293-6977-B5EE-7421-D2CEA20681D3}"/>
                </a:ext>
              </a:extLst>
            </p:cNvPr>
            <p:cNvSpPr txBox="1"/>
            <p:nvPr/>
          </p:nvSpPr>
          <p:spPr>
            <a:xfrm>
              <a:off x="1126545" y="4567035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000" b="1" dirty="0" err="1">
                  <a:effectLst>
                    <a:glow rad="127000">
                      <a:schemeClr val="bg1"/>
                    </a:glow>
                  </a:effectLst>
                </a:rPr>
                <a:t>Ady</a:t>
              </a:r>
              <a:r>
                <a:rPr lang="en-US" sz="2000" b="1" dirty="0">
                  <a:effectLst>
                    <a:glow rad="127000">
                      <a:schemeClr val="bg1"/>
                    </a:glow>
                  </a:effectLst>
                </a:rPr>
                <a:t> </a:t>
              </a:r>
              <a:r>
                <a:rPr lang="en-US" sz="2000" b="1" dirty="0" err="1">
                  <a:effectLst>
                    <a:glow rad="127000">
                      <a:schemeClr val="bg1"/>
                    </a:glow>
                  </a:effectLst>
                </a:rPr>
                <a:t>Barkin</a:t>
              </a:r>
              <a:endParaRPr lang="en-US" sz="2000" b="1" dirty="0">
                <a:effectLst>
                  <a:glow rad="127000">
                    <a:schemeClr val="bg1"/>
                  </a:glow>
                </a:effectLst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9AEE3A-4179-E235-21CC-25B541A097B9}"/>
                </a:ext>
              </a:extLst>
            </p:cNvPr>
            <p:cNvSpPr txBox="1"/>
            <p:nvPr/>
          </p:nvSpPr>
          <p:spPr>
            <a:xfrm>
              <a:off x="2991048" y="4567035"/>
              <a:ext cx="15392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000" b="1" dirty="0">
                  <a:effectLst>
                    <a:glow rad="127000">
                      <a:schemeClr val="bg1"/>
                    </a:glow>
                  </a:effectLst>
                </a:rPr>
                <a:t>Jamila Headley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B4CACCB-3D95-54C3-F705-3FC966946633}"/>
              </a:ext>
            </a:extLst>
          </p:cNvPr>
          <p:cNvGrpSpPr/>
          <p:nvPr/>
        </p:nvGrpSpPr>
        <p:grpSpPr>
          <a:xfrm>
            <a:off x="9478857" y="1953761"/>
            <a:ext cx="2036136" cy="2726791"/>
            <a:chOff x="9200952" y="1952940"/>
            <a:chExt cx="2036136" cy="272679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558434E-8986-A0C4-EF70-8843C62E7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22823" y="1952940"/>
              <a:ext cx="1943749" cy="1937292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7C7B9C-0776-46BA-C756-04E558E4C9A6}"/>
                </a:ext>
              </a:extLst>
            </p:cNvPr>
            <p:cNvSpPr txBox="1"/>
            <p:nvPr/>
          </p:nvSpPr>
          <p:spPr>
            <a:xfrm>
              <a:off x="9200952" y="3971845"/>
              <a:ext cx="20361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000" b="1" dirty="0" err="1">
                  <a:effectLst>
                    <a:glow rad="127000">
                      <a:schemeClr val="bg1"/>
                    </a:glow>
                  </a:effectLst>
                </a:rPr>
                <a:t>Anat</a:t>
              </a:r>
              <a:r>
                <a:rPr lang="en-US" sz="2000" b="1" dirty="0">
                  <a:effectLst>
                    <a:glow rad="127000">
                      <a:schemeClr val="bg1"/>
                    </a:glow>
                  </a:effectLst>
                </a:rPr>
                <a:t> </a:t>
              </a:r>
              <a:r>
                <a:rPr lang="en-US" sz="2000" b="1" dirty="0" err="1">
                  <a:effectLst>
                    <a:glow rad="127000">
                      <a:schemeClr val="bg1"/>
                    </a:glow>
                  </a:effectLst>
                </a:rPr>
                <a:t>Shenker</a:t>
              </a:r>
              <a:r>
                <a:rPr lang="en-US" sz="2000" b="1" dirty="0">
                  <a:effectLst>
                    <a:glow rad="127000">
                      <a:schemeClr val="bg1"/>
                    </a:glow>
                  </a:effectLst>
                </a:rPr>
                <a:t> </a:t>
              </a:r>
              <a:r>
                <a:rPr lang="en-US" sz="2000" b="1" dirty="0" err="1">
                  <a:effectLst>
                    <a:glow rad="127000">
                      <a:schemeClr val="bg1"/>
                    </a:glow>
                  </a:effectLst>
                </a:rPr>
                <a:t>Osario</a:t>
              </a:r>
              <a:endParaRPr lang="en-US" sz="2000" b="1" dirty="0">
                <a:effectLst>
                  <a:glow rad="127000">
                    <a:schemeClr val="bg1"/>
                  </a:glow>
                </a:effectLst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BF1D2CD-DE80-A652-7360-8B3497E1402D}"/>
              </a:ext>
            </a:extLst>
          </p:cNvPr>
          <p:cNvSpPr txBox="1"/>
          <p:nvPr/>
        </p:nvSpPr>
        <p:spPr>
          <a:xfrm>
            <a:off x="491476" y="3820804"/>
            <a:ext cx="3991382" cy="120032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Preliminary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insights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not yet refined with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focus groups etc.</a:t>
            </a:r>
          </a:p>
        </p:txBody>
      </p:sp>
    </p:spTree>
    <p:extLst>
      <p:ext uri="{BB962C8B-B14F-4D97-AF65-F5344CB8AC3E}">
        <p14:creationId xmlns:p14="http://schemas.microsoft.com/office/powerpoint/2010/main" val="1855170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BB45D-4D49-0DB9-87B8-69CCC7384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4400" dirty="0">
                <a:solidFill>
                  <a:schemeClr val="bg1"/>
                </a:solidFill>
              </a:rPr>
              <a:t>Lead with Shared Values, not Problems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90D994-8D8A-8B6F-A2EB-B6F06B61279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asocommunications.com</a:t>
            </a:r>
            <a:r>
              <a:rPr lang="en-US" dirty="0"/>
              <a:t>/messaging-guides/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communitychange.org</a:t>
            </a:r>
            <a:r>
              <a:rPr lang="en-US" dirty="0"/>
              <a:t>/wp-content/uploads/2017/08/C3-Messaging-This-Moment-Handbook.pdf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Accessed July 12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8A7F01-FFCF-AAB5-A445-2B8AA5F03760}"/>
              </a:ext>
            </a:extLst>
          </p:cNvPr>
          <p:cNvSpPr txBox="1"/>
          <p:nvPr/>
        </p:nvSpPr>
        <p:spPr>
          <a:xfrm>
            <a:off x="838200" y="1690688"/>
            <a:ext cx="105150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“Americans got 99 problems and they don’t want yours.”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“Conservatives get crushed in values-centered debates.”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Data supports focusing on </a:t>
            </a:r>
            <a:r>
              <a:rPr lang="en-US" sz="2400" b="1" i="1" dirty="0">
                <a:solidFill>
                  <a:srgbClr val="FFFF00"/>
                </a:solidFill>
              </a:rPr>
              <a:t>family, community, fairness, and freedom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07599B0-5359-0ADC-0459-BD5F2FC29444}"/>
              </a:ext>
            </a:extLst>
          </p:cNvPr>
          <p:cNvSpPr/>
          <p:nvPr/>
        </p:nvSpPr>
        <p:spPr>
          <a:xfrm>
            <a:off x="2489315" y="3739459"/>
            <a:ext cx="9121840" cy="792693"/>
          </a:xfrm>
          <a:custGeom>
            <a:avLst/>
            <a:gdLst>
              <a:gd name="connsiteX0" fmla="*/ 132118 w 792692"/>
              <a:gd name="connsiteY0" fmla="*/ 0 h 8431801"/>
              <a:gd name="connsiteX1" fmla="*/ 660574 w 792692"/>
              <a:gd name="connsiteY1" fmla="*/ 0 h 8431801"/>
              <a:gd name="connsiteX2" fmla="*/ 792692 w 792692"/>
              <a:gd name="connsiteY2" fmla="*/ 132118 h 8431801"/>
              <a:gd name="connsiteX3" fmla="*/ 792692 w 792692"/>
              <a:gd name="connsiteY3" fmla="*/ 8431801 h 8431801"/>
              <a:gd name="connsiteX4" fmla="*/ 792692 w 792692"/>
              <a:gd name="connsiteY4" fmla="*/ 8431801 h 8431801"/>
              <a:gd name="connsiteX5" fmla="*/ 0 w 792692"/>
              <a:gd name="connsiteY5" fmla="*/ 8431801 h 8431801"/>
              <a:gd name="connsiteX6" fmla="*/ 0 w 792692"/>
              <a:gd name="connsiteY6" fmla="*/ 8431801 h 8431801"/>
              <a:gd name="connsiteX7" fmla="*/ 0 w 792692"/>
              <a:gd name="connsiteY7" fmla="*/ 132118 h 8431801"/>
              <a:gd name="connsiteX8" fmla="*/ 132118 w 792692"/>
              <a:gd name="connsiteY8" fmla="*/ 0 h 843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692" h="8431801">
                <a:moveTo>
                  <a:pt x="792692" y="1405332"/>
                </a:moveTo>
                <a:lnTo>
                  <a:pt x="792692" y="7026469"/>
                </a:lnTo>
                <a:cubicBezTo>
                  <a:pt x="792692" y="7802612"/>
                  <a:pt x="787131" y="8431796"/>
                  <a:pt x="780271" y="8431796"/>
                </a:cubicBezTo>
                <a:lnTo>
                  <a:pt x="0" y="8431796"/>
                </a:lnTo>
                <a:lnTo>
                  <a:pt x="0" y="8431796"/>
                </a:lnTo>
                <a:lnTo>
                  <a:pt x="0" y="5"/>
                </a:lnTo>
                <a:lnTo>
                  <a:pt x="0" y="5"/>
                </a:lnTo>
                <a:lnTo>
                  <a:pt x="780271" y="5"/>
                </a:lnTo>
                <a:cubicBezTo>
                  <a:pt x="787131" y="5"/>
                  <a:pt x="792692" y="629189"/>
                  <a:pt x="792692" y="140533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2521" rIns="130136" bIns="162522" numCol="1" spcCol="1270" anchor="ctr" anchorCtr="0"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2400" kern="1200" dirty="0"/>
              <a:t>“The gap between rich and poor is at historic levels.”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1B35412-DD13-5A10-D455-68C99908FCC7}"/>
              </a:ext>
            </a:extLst>
          </p:cNvPr>
          <p:cNvSpPr/>
          <p:nvPr/>
        </p:nvSpPr>
        <p:spPr>
          <a:xfrm>
            <a:off x="527649" y="3640371"/>
            <a:ext cx="2082606" cy="990866"/>
          </a:xfrm>
          <a:custGeom>
            <a:avLst/>
            <a:gdLst>
              <a:gd name="connsiteX0" fmla="*/ 0 w 2082606"/>
              <a:gd name="connsiteY0" fmla="*/ 165148 h 990866"/>
              <a:gd name="connsiteX1" fmla="*/ 165148 w 2082606"/>
              <a:gd name="connsiteY1" fmla="*/ 0 h 990866"/>
              <a:gd name="connsiteX2" fmla="*/ 1917458 w 2082606"/>
              <a:gd name="connsiteY2" fmla="*/ 0 h 990866"/>
              <a:gd name="connsiteX3" fmla="*/ 2082606 w 2082606"/>
              <a:gd name="connsiteY3" fmla="*/ 165148 h 990866"/>
              <a:gd name="connsiteX4" fmla="*/ 2082606 w 2082606"/>
              <a:gd name="connsiteY4" fmla="*/ 825718 h 990866"/>
              <a:gd name="connsiteX5" fmla="*/ 1917458 w 2082606"/>
              <a:gd name="connsiteY5" fmla="*/ 990866 h 990866"/>
              <a:gd name="connsiteX6" fmla="*/ 165148 w 2082606"/>
              <a:gd name="connsiteY6" fmla="*/ 990866 h 990866"/>
              <a:gd name="connsiteX7" fmla="*/ 0 w 2082606"/>
              <a:gd name="connsiteY7" fmla="*/ 825718 h 990866"/>
              <a:gd name="connsiteX8" fmla="*/ 0 w 2082606"/>
              <a:gd name="connsiteY8" fmla="*/ 165148 h 99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2606" h="990866">
                <a:moveTo>
                  <a:pt x="0" y="165148"/>
                </a:moveTo>
                <a:cubicBezTo>
                  <a:pt x="0" y="73939"/>
                  <a:pt x="73939" y="0"/>
                  <a:pt x="165148" y="0"/>
                </a:cubicBezTo>
                <a:lnTo>
                  <a:pt x="1917458" y="0"/>
                </a:lnTo>
                <a:cubicBezTo>
                  <a:pt x="2008667" y="0"/>
                  <a:pt x="2082606" y="73939"/>
                  <a:pt x="2082606" y="165148"/>
                </a:cubicBezTo>
                <a:lnTo>
                  <a:pt x="2082606" y="825718"/>
                </a:lnTo>
                <a:cubicBezTo>
                  <a:pt x="2082606" y="916927"/>
                  <a:pt x="2008667" y="990866"/>
                  <a:pt x="1917458" y="990866"/>
                </a:cubicBezTo>
                <a:lnTo>
                  <a:pt x="165148" y="990866"/>
                </a:lnTo>
                <a:cubicBezTo>
                  <a:pt x="73939" y="990866"/>
                  <a:pt x="0" y="916927"/>
                  <a:pt x="0" y="825718"/>
                </a:cubicBezTo>
                <a:lnTo>
                  <a:pt x="0" y="165148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290" tIns="109330" rIns="170290" bIns="10933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Replace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4530BB0-00ED-96E5-CFF4-0BAD386AAD84}"/>
              </a:ext>
            </a:extLst>
          </p:cNvPr>
          <p:cNvSpPr/>
          <p:nvPr/>
        </p:nvSpPr>
        <p:spPr>
          <a:xfrm>
            <a:off x="2489315" y="4779868"/>
            <a:ext cx="9121840" cy="792693"/>
          </a:xfrm>
          <a:custGeom>
            <a:avLst/>
            <a:gdLst>
              <a:gd name="connsiteX0" fmla="*/ 132118 w 792692"/>
              <a:gd name="connsiteY0" fmla="*/ 0 h 8431801"/>
              <a:gd name="connsiteX1" fmla="*/ 660574 w 792692"/>
              <a:gd name="connsiteY1" fmla="*/ 0 h 8431801"/>
              <a:gd name="connsiteX2" fmla="*/ 792692 w 792692"/>
              <a:gd name="connsiteY2" fmla="*/ 132118 h 8431801"/>
              <a:gd name="connsiteX3" fmla="*/ 792692 w 792692"/>
              <a:gd name="connsiteY3" fmla="*/ 8431801 h 8431801"/>
              <a:gd name="connsiteX4" fmla="*/ 792692 w 792692"/>
              <a:gd name="connsiteY4" fmla="*/ 8431801 h 8431801"/>
              <a:gd name="connsiteX5" fmla="*/ 0 w 792692"/>
              <a:gd name="connsiteY5" fmla="*/ 8431801 h 8431801"/>
              <a:gd name="connsiteX6" fmla="*/ 0 w 792692"/>
              <a:gd name="connsiteY6" fmla="*/ 8431801 h 8431801"/>
              <a:gd name="connsiteX7" fmla="*/ 0 w 792692"/>
              <a:gd name="connsiteY7" fmla="*/ 132118 h 8431801"/>
              <a:gd name="connsiteX8" fmla="*/ 132118 w 792692"/>
              <a:gd name="connsiteY8" fmla="*/ 0 h 843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692" h="8431801">
                <a:moveTo>
                  <a:pt x="792692" y="1405332"/>
                </a:moveTo>
                <a:lnTo>
                  <a:pt x="792692" y="7026469"/>
                </a:lnTo>
                <a:cubicBezTo>
                  <a:pt x="792692" y="7802612"/>
                  <a:pt x="787131" y="8431796"/>
                  <a:pt x="780271" y="8431796"/>
                </a:cubicBezTo>
                <a:lnTo>
                  <a:pt x="0" y="8431796"/>
                </a:lnTo>
                <a:lnTo>
                  <a:pt x="0" y="8431796"/>
                </a:lnTo>
                <a:lnTo>
                  <a:pt x="0" y="5"/>
                </a:lnTo>
                <a:lnTo>
                  <a:pt x="0" y="5"/>
                </a:lnTo>
                <a:lnTo>
                  <a:pt x="780271" y="5"/>
                </a:lnTo>
                <a:cubicBezTo>
                  <a:pt x="787131" y="5"/>
                  <a:pt x="792692" y="629189"/>
                  <a:pt x="792692" y="140533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2521" rIns="130136" bIns="162522" numCol="1" spcCol="1270" anchor="ctr" anchorCtr="0">
            <a:noAutofit/>
          </a:bodyPr>
          <a:lstStyle/>
          <a:p>
            <a:pPr marL="0" lvl="1" algn="l" defTabSz="1066800">
              <a:spcBef>
                <a:spcPct val="0"/>
              </a:spcBef>
              <a:buNone/>
            </a:pPr>
            <a:r>
              <a:rPr lang="en-US" sz="2400" kern="1200" dirty="0"/>
              <a:t>“No matter our differences, most of us want pretty similar things.”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5874848-CCE5-CA6A-6E14-04ADE454ED63}"/>
              </a:ext>
            </a:extLst>
          </p:cNvPr>
          <p:cNvSpPr/>
          <p:nvPr/>
        </p:nvSpPr>
        <p:spPr>
          <a:xfrm>
            <a:off x="527649" y="4680781"/>
            <a:ext cx="2082606" cy="990866"/>
          </a:xfrm>
          <a:custGeom>
            <a:avLst/>
            <a:gdLst>
              <a:gd name="connsiteX0" fmla="*/ 0 w 2082606"/>
              <a:gd name="connsiteY0" fmla="*/ 165148 h 990866"/>
              <a:gd name="connsiteX1" fmla="*/ 165148 w 2082606"/>
              <a:gd name="connsiteY1" fmla="*/ 0 h 990866"/>
              <a:gd name="connsiteX2" fmla="*/ 1917458 w 2082606"/>
              <a:gd name="connsiteY2" fmla="*/ 0 h 990866"/>
              <a:gd name="connsiteX3" fmla="*/ 2082606 w 2082606"/>
              <a:gd name="connsiteY3" fmla="*/ 165148 h 990866"/>
              <a:gd name="connsiteX4" fmla="*/ 2082606 w 2082606"/>
              <a:gd name="connsiteY4" fmla="*/ 825718 h 990866"/>
              <a:gd name="connsiteX5" fmla="*/ 1917458 w 2082606"/>
              <a:gd name="connsiteY5" fmla="*/ 990866 h 990866"/>
              <a:gd name="connsiteX6" fmla="*/ 165148 w 2082606"/>
              <a:gd name="connsiteY6" fmla="*/ 990866 h 990866"/>
              <a:gd name="connsiteX7" fmla="*/ 0 w 2082606"/>
              <a:gd name="connsiteY7" fmla="*/ 825718 h 990866"/>
              <a:gd name="connsiteX8" fmla="*/ 0 w 2082606"/>
              <a:gd name="connsiteY8" fmla="*/ 165148 h 99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2606" h="990866">
                <a:moveTo>
                  <a:pt x="0" y="165148"/>
                </a:moveTo>
                <a:cubicBezTo>
                  <a:pt x="0" y="73939"/>
                  <a:pt x="73939" y="0"/>
                  <a:pt x="165148" y="0"/>
                </a:cubicBezTo>
                <a:lnTo>
                  <a:pt x="1917458" y="0"/>
                </a:lnTo>
                <a:cubicBezTo>
                  <a:pt x="2008667" y="0"/>
                  <a:pt x="2082606" y="73939"/>
                  <a:pt x="2082606" y="165148"/>
                </a:cubicBezTo>
                <a:lnTo>
                  <a:pt x="2082606" y="825718"/>
                </a:lnTo>
                <a:cubicBezTo>
                  <a:pt x="2082606" y="916927"/>
                  <a:pt x="2008667" y="990866"/>
                  <a:pt x="1917458" y="990866"/>
                </a:cubicBezTo>
                <a:lnTo>
                  <a:pt x="165148" y="990866"/>
                </a:lnTo>
                <a:cubicBezTo>
                  <a:pt x="73939" y="990866"/>
                  <a:pt x="0" y="916927"/>
                  <a:pt x="0" y="825718"/>
                </a:cubicBezTo>
                <a:lnTo>
                  <a:pt x="0" y="16514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290" tIns="109330" rIns="170290" bIns="10933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Embrace</a:t>
            </a:r>
          </a:p>
        </p:txBody>
      </p:sp>
    </p:spTree>
    <p:extLst>
      <p:ext uri="{BB962C8B-B14F-4D97-AF65-F5344CB8AC3E}">
        <p14:creationId xmlns:p14="http://schemas.microsoft.com/office/powerpoint/2010/main" val="612599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BB45D-4D49-0DB9-87B8-69CCC7384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Don’t Shield the Culprits from View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90D994-8D8A-8B6F-A2EB-B6F06B61279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asocommunications.com</a:t>
            </a:r>
            <a:r>
              <a:rPr lang="en-US" dirty="0"/>
              <a:t>/messaging-guides/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communitychange.org</a:t>
            </a:r>
            <a:r>
              <a:rPr lang="en-US" dirty="0"/>
              <a:t>/wp-content/uploads/2017/08/C3-Messaging-This-Moment-Handbook.pdf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Accessed July 12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8A7F01-FFCF-AAB5-A445-2B8AA5F03760}"/>
              </a:ext>
            </a:extLst>
          </p:cNvPr>
          <p:cNvSpPr txBox="1"/>
          <p:nvPr/>
        </p:nvSpPr>
        <p:spPr>
          <a:xfrm>
            <a:off x="838200" y="1465201"/>
            <a:ext cx="105150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Describe </a:t>
            </a:r>
            <a:r>
              <a:rPr lang="en-US" sz="2400" i="1" dirty="0">
                <a:solidFill>
                  <a:schemeClr val="bg1"/>
                </a:solidFill>
              </a:rPr>
              <a:t>who</a:t>
            </a:r>
            <a:r>
              <a:rPr lang="en-US" sz="2400" dirty="0">
                <a:solidFill>
                  <a:schemeClr val="bg1"/>
                </a:solidFill>
              </a:rPr>
              <a:t> does </a:t>
            </a:r>
            <a:r>
              <a:rPr lang="en-US" sz="2400" i="1" dirty="0">
                <a:solidFill>
                  <a:schemeClr val="bg1"/>
                </a:solidFill>
              </a:rPr>
              <a:t>what</a:t>
            </a:r>
            <a:r>
              <a:rPr lang="en-US" sz="2400" dirty="0">
                <a:solidFill>
                  <a:schemeClr val="bg1"/>
                </a:solidFill>
              </a:rPr>
              <a:t> to </a:t>
            </a:r>
            <a:r>
              <a:rPr lang="en-US" sz="2400" i="1" dirty="0">
                <a:solidFill>
                  <a:schemeClr val="bg1"/>
                </a:solidFill>
              </a:rPr>
              <a:t>whom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If no active villain, no agent, no clear cause, then there is no obvious target for advocacy.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When possible, </a:t>
            </a:r>
            <a:r>
              <a:rPr lang="en-US" sz="2400" b="1" dirty="0">
                <a:solidFill>
                  <a:srgbClr val="FFFF00"/>
                </a:solidFill>
              </a:rPr>
              <a:t>target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specific health insurance corporations</a:t>
            </a:r>
            <a:r>
              <a:rPr lang="en-US" sz="2400" dirty="0">
                <a:solidFill>
                  <a:schemeClr val="bg1"/>
                </a:solidFill>
              </a:rPr>
              <a:t>, not “privatization” or the MA program writ large.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07599B0-5359-0ADC-0459-BD5F2FC29444}"/>
              </a:ext>
            </a:extLst>
          </p:cNvPr>
          <p:cNvSpPr/>
          <p:nvPr/>
        </p:nvSpPr>
        <p:spPr>
          <a:xfrm>
            <a:off x="2781300" y="3964946"/>
            <a:ext cx="8571903" cy="792693"/>
          </a:xfrm>
          <a:custGeom>
            <a:avLst/>
            <a:gdLst>
              <a:gd name="connsiteX0" fmla="*/ 132118 w 792692"/>
              <a:gd name="connsiteY0" fmla="*/ 0 h 8431801"/>
              <a:gd name="connsiteX1" fmla="*/ 660574 w 792692"/>
              <a:gd name="connsiteY1" fmla="*/ 0 h 8431801"/>
              <a:gd name="connsiteX2" fmla="*/ 792692 w 792692"/>
              <a:gd name="connsiteY2" fmla="*/ 132118 h 8431801"/>
              <a:gd name="connsiteX3" fmla="*/ 792692 w 792692"/>
              <a:gd name="connsiteY3" fmla="*/ 8431801 h 8431801"/>
              <a:gd name="connsiteX4" fmla="*/ 792692 w 792692"/>
              <a:gd name="connsiteY4" fmla="*/ 8431801 h 8431801"/>
              <a:gd name="connsiteX5" fmla="*/ 0 w 792692"/>
              <a:gd name="connsiteY5" fmla="*/ 8431801 h 8431801"/>
              <a:gd name="connsiteX6" fmla="*/ 0 w 792692"/>
              <a:gd name="connsiteY6" fmla="*/ 8431801 h 8431801"/>
              <a:gd name="connsiteX7" fmla="*/ 0 w 792692"/>
              <a:gd name="connsiteY7" fmla="*/ 132118 h 8431801"/>
              <a:gd name="connsiteX8" fmla="*/ 132118 w 792692"/>
              <a:gd name="connsiteY8" fmla="*/ 0 h 843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692" h="8431801">
                <a:moveTo>
                  <a:pt x="792692" y="1405332"/>
                </a:moveTo>
                <a:lnTo>
                  <a:pt x="792692" y="7026469"/>
                </a:lnTo>
                <a:cubicBezTo>
                  <a:pt x="792692" y="7802612"/>
                  <a:pt x="787131" y="8431796"/>
                  <a:pt x="780271" y="8431796"/>
                </a:cubicBezTo>
                <a:lnTo>
                  <a:pt x="0" y="8431796"/>
                </a:lnTo>
                <a:lnTo>
                  <a:pt x="0" y="8431796"/>
                </a:lnTo>
                <a:lnTo>
                  <a:pt x="0" y="5"/>
                </a:lnTo>
                <a:lnTo>
                  <a:pt x="0" y="5"/>
                </a:lnTo>
                <a:lnTo>
                  <a:pt x="780271" y="5"/>
                </a:lnTo>
                <a:cubicBezTo>
                  <a:pt x="787131" y="5"/>
                  <a:pt x="792692" y="629189"/>
                  <a:pt x="792692" y="140533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2521" rIns="130136" bIns="162522" numCol="1" spcCol="1270" anchor="ctr" anchorCtr="0"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2400" kern="1200" dirty="0"/>
              <a:t>“Our system is hopelessly fragmented and wasteful.”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1B35412-DD13-5A10-D455-68C99908FCC7}"/>
              </a:ext>
            </a:extLst>
          </p:cNvPr>
          <p:cNvSpPr/>
          <p:nvPr/>
        </p:nvSpPr>
        <p:spPr>
          <a:xfrm>
            <a:off x="838200" y="3865858"/>
            <a:ext cx="2082606" cy="990866"/>
          </a:xfrm>
          <a:custGeom>
            <a:avLst/>
            <a:gdLst>
              <a:gd name="connsiteX0" fmla="*/ 0 w 2082606"/>
              <a:gd name="connsiteY0" fmla="*/ 165148 h 990866"/>
              <a:gd name="connsiteX1" fmla="*/ 165148 w 2082606"/>
              <a:gd name="connsiteY1" fmla="*/ 0 h 990866"/>
              <a:gd name="connsiteX2" fmla="*/ 1917458 w 2082606"/>
              <a:gd name="connsiteY2" fmla="*/ 0 h 990866"/>
              <a:gd name="connsiteX3" fmla="*/ 2082606 w 2082606"/>
              <a:gd name="connsiteY3" fmla="*/ 165148 h 990866"/>
              <a:gd name="connsiteX4" fmla="*/ 2082606 w 2082606"/>
              <a:gd name="connsiteY4" fmla="*/ 825718 h 990866"/>
              <a:gd name="connsiteX5" fmla="*/ 1917458 w 2082606"/>
              <a:gd name="connsiteY5" fmla="*/ 990866 h 990866"/>
              <a:gd name="connsiteX6" fmla="*/ 165148 w 2082606"/>
              <a:gd name="connsiteY6" fmla="*/ 990866 h 990866"/>
              <a:gd name="connsiteX7" fmla="*/ 0 w 2082606"/>
              <a:gd name="connsiteY7" fmla="*/ 825718 h 990866"/>
              <a:gd name="connsiteX8" fmla="*/ 0 w 2082606"/>
              <a:gd name="connsiteY8" fmla="*/ 165148 h 99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2606" h="990866">
                <a:moveTo>
                  <a:pt x="0" y="165148"/>
                </a:moveTo>
                <a:cubicBezTo>
                  <a:pt x="0" y="73939"/>
                  <a:pt x="73939" y="0"/>
                  <a:pt x="165148" y="0"/>
                </a:cubicBezTo>
                <a:lnTo>
                  <a:pt x="1917458" y="0"/>
                </a:lnTo>
                <a:cubicBezTo>
                  <a:pt x="2008667" y="0"/>
                  <a:pt x="2082606" y="73939"/>
                  <a:pt x="2082606" y="165148"/>
                </a:cubicBezTo>
                <a:lnTo>
                  <a:pt x="2082606" y="825718"/>
                </a:lnTo>
                <a:cubicBezTo>
                  <a:pt x="2082606" y="916927"/>
                  <a:pt x="2008667" y="990866"/>
                  <a:pt x="1917458" y="990866"/>
                </a:cubicBezTo>
                <a:lnTo>
                  <a:pt x="165148" y="990866"/>
                </a:lnTo>
                <a:cubicBezTo>
                  <a:pt x="73939" y="990866"/>
                  <a:pt x="0" y="916927"/>
                  <a:pt x="0" y="825718"/>
                </a:cubicBezTo>
                <a:lnTo>
                  <a:pt x="0" y="165148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290" tIns="109330" rIns="170290" bIns="10933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Replace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4530BB0-00ED-96E5-CFF4-0BAD386AAD84}"/>
              </a:ext>
            </a:extLst>
          </p:cNvPr>
          <p:cNvSpPr/>
          <p:nvPr/>
        </p:nvSpPr>
        <p:spPr>
          <a:xfrm>
            <a:off x="2781300" y="5005355"/>
            <a:ext cx="8571903" cy="792693"/>
          </a:xfrm>
          <a:custGeom>
            <a:avLst/>
            <a:gdLst>
              <a:gd name="connsiteX0" fmla="*/ 132118 w 792692"/>
              <a:gd name="connsiteY0" fmla="*/ 0 h 8431801"/>
              <a:gd name="connsiteX1" fmla="*/ 660574 w 792692"/>
              <a:gd name="connsiteY1" fmla="*/ 0 h 8431801"/>
              <a:gd name="connsiteX2" fmla="*/ 792692 w 792692"/>
              <a:gd name="connsiteY2" fmla="*/ 132118 h 8431801"/>
              <a:gd name="connsiteX3" fmla="*/ 792692 w 792692"/>
              <a:gd name="connsiteY3" fmla="*/ 8431801 h 8431801"/>
              <a:gd name="connsiteX4" fmla="*/ 792692 w 792692"/>
              <a:gd name="connsiteY4" fmla="*/ 8431801 h 8431801"/>
              <a:gd name="connsiteX5" fmla="*/ 0 w 792692"/>
              <a:gd name="connsiteY5" fmla="*/ 8431801 h 8431801"/>
              <a:gd name="connsiteX6" fmla="*/ 0 w 792692"/>
              <a:gd name="connsiteY6" fmla="*/ 8431801 h 8431801"/>
              <a:gd name="connsiteX7" fmla="*/ 0 w 792692"/>
              <a:gd name="connsiteY7" fmla="*/ 132118 h 8431801"/>
              <a:gd name="connsiteX8" fmla="*/ 132118 w 792692"/>
              <a:gd name="connsiteY8" fmla="*/ 0 h 843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692" h="8431801">
                <a:moveTo>
                  <a:pt x="792692" y="1405332"/>
                </a:moveTo>
                <a:lnTo>
                  <a:pt x="792692" y="7026469"/>
                </a:lnTo>
                <a:cubicBezTo>
                  <a:pt x="792692" y="7802612"/>
                  <a:pt x="787131" y="8431796"/>
                  <a:pt x="780271" y="8431796"/>
                </a:cubicBezTo>
                <a:lnTo>
                  <a:pt x="0" y="8431796"/>
                </a:lnTo>
                <a:lnTo>
                  <a:pt x="0" y="8431796"/>
                </a:lnTo>
                <a:lnTo>
                  <a:pt x="0" y="5"/>
                </a:lnTo>
                <a:lnTo>
                  <a:pt x="0" y="5"/>
                </a:lnTo>
                <a:lnTo>
                  <a:pt x="780271" y="5"/>
                </a:lnTo>
                <a:cubicBezTo>
                  <a:pt x="787131" y="5"/>
                  <a:pt x="792692" y="629189"/>
                  <a:pt x="792692" y="140533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2521" rIns="130136" bIns="162522" numCol="1" spcCol="1270" anchor="ctr" anchorCtr="0"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2400" kern="1200" dirty="0"/>
              <a:t>“</a:t>
            </a:r>
            <a:r>
              <a:rPr lang="en-US" sz="2400" b="1" i="1" kern="1200" dirty="0"/>
              <a:t>Insurers have fragmented our system </a:t>
            </a:r>
            <a:r>
              <a:rPr lang="en-US" sz="2400" kern="1200" dirty="0"/>
              <a:t>so they can funnel staggering sums of money into their own pockets.”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5874848-CCE5-CA6A-6E14-04ADE454ED63}"/>
              </a:ext>
            </a:extLst>
          </p:cNvPr>
          <p:cNvSpPr/>
          <p:nvPr/>
        </p:nvSpPr>
        <p:spPr>
          <a:xfrm>
            <a:off x="838200" y="4906268"/>
            <a:ext cx="2082606" cy="990866"/>
          </a:xfrm>
          <a:custGeom>
            <a:avLst/>
            <a:gdLst>
              <a:gd name="connsiteX0" fmla="*/ 0 w 2082606"/>
              <a:gd name="connsiteY0" fmla="*/ 165148 h 990866"/>
              <a:gd name="connsiteX1" fmla="*/ 165148 w 2082606"/>
              <a:gd name="connsiteY1" fmla="*/ 0 h 990866"/>
              <a:gd name="connsiteX2" fmla="*/ 1917458 w 2082606"/>
              <a:gd name="connsiteY2" fmla="*/ 0 h 990866"/>
              <a:gd name="connsiteX3" fmla="*/ 2082606 w 2082606"/>
              <a:gd name="connsiteY3" fmla="*/ 165148 h 990866"/>
              <a:gd name="connsiteX4" fmla="*/ 2082606 w 2082606"/>
              <a:gd name="connsiteY4" fmla="*/ 825718 h 990866"/>
              <a:gd name="connsiteX5" fmla="*/ 1917458 w 2082606"/>
              <a:gd name="connsiteY5" fmla="*/ 990866 h 990866"/>
              <a:gd name="connsiteX6" fmla="*/ 165148 w 2082606"/>
              <a:gd name="connsiteY6" fmla="*/ 990866 h 990866"/>
              <a:gd name="connsiteX7" fmla="*/ 0 w 2082606"/>
              <a:gd name="connsiteY7" fmla="*/ 825718 h 990866"/>
              <a:gd name="connsiteX8" fmla="*/ 0 w 2082606"/>
              <a:gd name="connsiteY8" fmla="*/ 165148 h 99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2606" h="990866">
                <a:moveTo>
                  <a:pt x="0" y="165148"/>
                </a:moveTo>
                <a:cubicBezTo>
                  <a:pt x="0" y="73939"/>
                  <a:pt x="73939" y="0"/>
                  <a:pt x="165148" y="0"/>
                </a:cubicBezTo>
                <a:lnTo>
                  <a:pt x="1917458" y="0"/>
                </a:lnTo>
                <a:cubicBezTo>
                  <a:pt x="2008667" y="0"/>
                  <a:pt x="2082606" y="73939"/>
                  <a:pt x="2082606" y="165148"/>
                </a:cubicBezTo>
                <a:lnTo>
                  <a:pt x="2082606" y="825718"/>
                </a:lnTo>
                <a:cubicBezTo>
                  <a:pt x="2082606" y="916927"/>
                  <a:pt x="2008667" y="990866"/>
                  <a:pt x="1917458" y="990866"/>
                </a:cubicBezTo>
                <a:lnTo>
                  <a:pt x="165148" y="990866"/>
                </a:lnTo>
                <a:cubicBezTo>
                  <a:pt x="73939" y="990866"/>
                  <a:pt x="0" y="916927"/>
                  <a:pt x="0" y="825718"/>
                </a:cubicBezTo>
                <a:lnTo>
                  <a:pt x="0" y="16514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290" tIns="109330" rIns="170290" bIns="10933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Embrace</a:t>
            </a:r>
          </a:p>
        </p:txBody>
      </p:sp>
    </p:spTree>
    <p:extLst>
      <p:ext uri="{BB962C8B-B14F-4D97-AF65-F5344CB8AC3E}">
        <p14:creationId xmlns:p14="http://schemas.microsoft.com/office/powerpoint/2010/main" val="8627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BB45D-4D49-0DB9-87B8-69CCC7384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4400" dirty="0">
                <a:solidFill>
                  <a:schemeClr val="bg1"/>
                </a:solidFill>
              </a:rPr>
              <a:t>Focus on Tangible Patient Harms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90D994-8D8A-8B6F-A2EB-B6F06B61279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asocommunications.com</a:t>
            </a:r>
            <a:r>
              <a:rPr lang="en-US" dirty="0"/>
              <a:t>/messaging-guides/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communitychange.org</a:t>
            </a:r>
            <a:r>
              <a:rPr lang="en-US" dirty="0"/>
              <a:t>/wp-content/uploads/2017/08/C3-Messaging-This-Moment-Handbook.pdf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Accessed July 12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8A7F01-FFCF-AAB5-A445-2B8AA5F03760}"/>
              </a:ext>
            </a:extLst>
          </p:cNvPr>
          <p:cNvSpPr txBox="1"/>
          <p:nvPr/>
        </p:nvSpPr>
        <p:spPr>
          <a:xfrm>
            <a:off x="838200" y="1690688"/>
            <a:ext cx="105150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Narrow provider networks take away our </a:t>
            </a:r>
            <a:r>
              <a:rPr lang="en-US" sz="2400" b="1" dirty="0">
                <a:solidFill>
                  <a:schemeClr val="bg1"/>
                </a:solidFill>
              </a:rPr>
              <a:t>choices</a:t>
            </a:r>
            <a:r>
              <a:rPr lang="en-US" sz="2400" dirty="0">
                <a:solidFill>
                  <a:schemeClr val="bg1"/>
                </a:solidFill>
              </a:rPr>
              <a:t> and </a:t>
            </a:r>
            <a:r>
              <a:rPr lang="en-US" sz="2400" b="1" dirty="0">
                <a:solidFill>
                  <a:schemeClr val="bg1"/>
                </a:solidFill>
              </a:rPr>
              <a:t>freedom.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Surprise medical bills </a:t>
            </a:r>
            <a:r>
              <a:rPr lang="en-US" sz="2400" b="1" dirty="0">
                <a:solidFill>
                  <a:schemeClr val="bg1"/>
                </a:solidFill>
              </a:rPr>
              <a:t>bankrupt innocent patients.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Delays and denials of care </a:t>
            </a:r>
            <a:r>
              <a:rPr lang="en-US" sz="2400" dirty="0">
                <a:solidFill>
                  <a:schemeClr val="bg1"/>
                </a:solidFill>
              </a:rPr>
              <a:t>are killing people.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07599B0-5359-0ADC-0459-BD5F2FC29444}"/>
              </a:ext>
            </a:extLst>
          </p:cNvPr>
          <p:cNvSpPr/>
          <p:nvPr/>
        </p:nvSpPr>
        <p:spPr>
          <a:xfrm>
            <a:off x="2781300" y="3739459"/>
            <a:ext cx="8571903" cy="792693"/>
          </a:xfrm>
          <a:custGeom>
            <a:avLst/>
            <a:gdLst>
              <a:gd name="connsiteX0" fmla="*/ 132118 w 792692"/>
              <a:gd name="connsiteY0" fmla="*/ 0 h 8431801"/>
              <a:gd name="connsiteX1" fmla="*/ 660574 w 792692"/>
              <a:gd name="connsiteY1" fmla="*/ 0 h 8431801"/>
              <a:gd name="connsiteX2" fmla="*/ 792692 w 792692"/>
              <a:gd name="connsiteY2" fmla="*/ 132118 h 8431801"/>
              <a:gd name="connsiteX3" fmla="*/ 792692 w 792692"/>
              <a:gd name="connsiteY3" fmla="*/ 8431801 h 8431801"/>
              <a:gd name="connsiteX4" fmla="*/ 792692 w 792692"/>
              <a:gd name="connsiteY4" fmla="*/ 8431801 h 8431801"/>
              <a:gd name="connsiteX5" fmla="*/ 0 w 792692"/>
              <a:gd name="connsiteY5" fmla="*/ 8431801 h 8431801"/>
              <a:gd name="connsiteX6" fmla="*/ 0 w 792692"/>
              <a:gd name="connsiteY6" fmla="*/ 8431801 h 8431801"/>
              <a:gd name="connsiteX7" fmla="*/ 0 w 792692"/>
              <a:gd name="connsiteY7" fmla="*/ 132118 h 8431801"/>
              <a:gd name="connsiteX8" fmla="*/ 132118 w 792692"/>
              <a:gd name="connsiteY8" fmla="*/ 0 h 843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692" h="8431801">
                <a:moveTo>
                  <a:pt x="792692" y="1405332"/>
                </a:moveTo>
                <a:lnTo>
                  <a:pt x="792692" y="7026469"/>
                </a:lnTo>
                <a:cubicBezTo>
                  <a:pt x="792692" y="7802612"/>
                  <a:pt x="787131" y="8431796"/>
                  <a:pt x="780271" y="8431796"/>
                </a:cubicBezTo>
                <a:lnTo>
                  <a:pt x="0" y="8431796"/>
                </a:lnTo>
                <a:lnTo>
                  <a:pt x="0" y="8431796"/>
                </a:lnTo>
                <a:lnTo>
                  <a:pt x="0" y="5"/>
                </a:lnTo>
                <a:lnTo>
                  <a:pt x="0" y="5"/>
                </a:lnTo>
                <a:lnTo>
                  <a:pt x="780271" y="5"/>
                </a:lnTo>
                <a:cubicBezTo>
                  <a:pt x="787131" y="5"/>
                  <a:pt x="792692" y="629189"/>
                  <a:pt x="792692" y="140533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2521" rIns="130136" bIns="162522" numCol="1" spcCol="1270" anchor="ctr" anchorCtr="0"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2400" dirty="0"/>
              <a:t>Over-reliance on macro-level critiques of MA</a:t>
            </a:r>
            <a:endParaRPr lang="en-US" sz="2400" kern="1200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1B35412-DD13-5A10-D455-68C99908FCC7}"/>
              </a:ext>
            </a:extLst>
          </p:cNvPr>
          <p:cNvSpPr/>
          <p:nvPr/>
        </p:nvSpPr>
        <p:spPr>
          <a:xfrm>
            <a:off x="838200" y="3640371"/>
            <a:ext cx="2082606" cy="990866"/>
          </a:xfrm>
          <a:custGeom>
            <a:avLst/>
            <a:gdLst>
              <a:gd name="connsiteX0" fmla="*/ 0 w 2082606"/>
              <a:gd name="connsiteY0" fmla="*/ 165148 h 990866"/>
              <a:gd name="connsiteX1" fmla="*/ 165148 w 2082606"/>
              <a:gd name="connsiteY1" fmla="*/ 0 h 990866"/>
              <a:gd name="connsiteX2" fmla="*/ 1917458 w 2082606"/>
              <a:gd name="connsiteY2" fmla="*/ 0 h 990866"/>
              <a:gd name="connsiteX3" fmla="*/ 2082606 w 2082606"/>
              <a:gd name="connsiteY3" fmla="*/ 165148 h 990866"/>
              <a:gd name="connsiteX4" fmla="*/ 2082606 w 2082606"/>
              <a:gd name="connsiteY4" fmla="*/ 825718 h 990866"/>
              <a:gd name="connsiteX5" fmla="*/ 1917458 w 2082606"/>
              <a:gd name="connsiteY5" fmla="*/ 990866 h 990866"/>
              <a:gd name="connsiteX6" fmla="*/ 165148 w 2082606"/>
              <a:gd name="connsiteY6" fmla="*/ 990866 h 990866"/>
              <a:gd name="connsiteX7" fmla="*/ 0 w 2082606"/>
              <a:gd name="connsiteY7" fmla="*/ 825718 h 990866"/>
              <a:gd name="connsiteX8" fmla="*/ 0 w 2082606"/>
              <a:gd name="connsiteY8" fmla="*/ 165148 h 99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2606" h="990866">
                <a:moveTo>
                  <a:pt x="0" y="165148"/>
                </a:moveTo>
                <a:cubicBezTo>
                  <a:pt x="0" y="73939"/>
                  <a:pt x="73939" y="0"/>
                  <a:pt x="165148" y="0"/>
                </a:cubicBezTo>
                <a:lnTo>
                  <a:pt x="1917458" y="0"/>
                </a:lnTo>
                <a:cubicBezTo>
                  <a:pt x="2008667" y="0"/>
                  <a:pt x="2082606" y="73939"/>
                  <a:pt x="2082606" y="165148"/>
                </a:cubicBezTo>
                <a:lnTo>
                  <a:pt x="2082606" y="825718"/>
                </a:lnTo>
                <a:cubicBezTo>
                  <a:pt x="2082606" y="916927"/>
                  <a:pt x="2008667" y="990866"/>
                  <a:pt x="1917458" y="990866"/>
                </a:cubicBezTo>
                <a:lnTo>
                  <a:pt x="165148" y="990866"/>
                </a:lnTo>
                <a:cubicBezTo>
                  <a:pt x="73939" y="990866"/>
                  <a:pt x="0" y="916927"/>
                  <a:pt x="0" y="825718"/>
                </a:cubicBezTo>
                <a:lnTo>
                  <a:pt x="0" y="165148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290" tIns="109330" rIns="170290" bIns="10933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Replace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4530BB0-00ED-96E5-CFF4-0BAD386AAD84}"/>
              </a:ext>
            </a:extLst>
          </p:cNvPr>
          <p:cNvSpPr/>
          <p:nvPr/>
        </p:nvSpPr>
        <p:spPr>
          <a:xfrm>
            <a:off x="2781300" y="4779868"/>
            <a:ext cx="8571903" cy="792693"/>
          </a:xfrm>
          <a:custGeom>
            <a:avLst/>
            <a:gdLst>
              <a:gd name="connsiteX0" fmla="*/ 132118 w 792692"/>
              <a:gd name="connsiteY0" fmla="*/ 0 h 8431801"/>
              <a:gd name="connsiteX1" fmla="*/ 660574 w 792692"/>
              <a:gd name="connsiteY1" fmla="*/ 0 h 8431801"/>
              <a:gd name="connsiteX2" fmla="*/ 792692 w 792692"/>
              <a:gd name="connsiteY2" fmla="*/ 132118 h 8431801"/>
              <a:gd name="connsiteX3" fmla="*/ 792692 w 792692"/>
              <a:gd name="connsiteY3" fmla="*/ 8431801 h 8431801"/>
              <a:gd name="connsiteX4" fmla="*/ 792692 w 792692"/>
              <a:gd name="connsiteY4" fmla="*/ 8431801 h 8431801"/>
              <a:gd name="connsiteX5" fmla="*/ 0 w 792692"/>
              <a:gd name="connsiteY5" fmla="*/ 8431801 h 8431801"/>
              <a:gd name="connsiteX6" fmla="*/ 0 w 792692"/>
              <a:gd name="connsiteY6" fmla="*/ 8431801 h 8431801"/>
              <a:gd name="connsiteX7" fmla="*/ 0 w 792692"/>
              <a:gd name="connsiteY7" fmla="*/ 132118 h 8431801"/>
              <a:gd name="connsiteX8" fmla="*/ 132118 w 792692"/>
              <a:gd name="connsiteY8" fmla="*/ 0 h 843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692" h="8431801">
                <a:moveTo>
                  <a:pt x="792692" y="1405332"/>
                </a:moveTo>
                <a:lnTo>
                  <a:pt x="792692" y="7026469"/>
                </a:lnTo>
                <a:cubicBezTo>
                  <a:pt x="792692" y="7802612"/>
                  <a:pt x="787131" y="8431796"/>
                  <a:pt x="780271" y="8431796"/>
                </a:cubicBezTo>
                <a:lnTo>
                  <a:pt x="0" y="8431796"/>
                </a:lnTo>
                <a:lnTo>
                  <a:pt x="0" y="8431796"/>
                </a:lnTo>
                <a:lnTo>
                  <a:pt x="0" y="5"/>
                </a:lnTo>
                <a:lnTo>
                  <a:pt x="0" y="5"/>
                </a:lnTo>
                <a:lnTo>
                  <a:pt x="780271" y="5"/>
                </a:lnTo>
                <a:cubicBezTo>
                  <a:pt x="787131" y="5"/>
                  <a:pt x="792692" y="629189"/>
                  <a:pt x="792692" y="140533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2521" rIns="130136" bIns="162522" numCol="1" spcCol="1270" anchor="ctr" anchorCtr="0"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2400" dirty="0"/>
              <a:t>Your own narratives about the personal ways you’ve seen MA corporations harm your patients, friends, and family.</a:t>
            </a:r>
            <a:endParaRPr lang="en-US" sz="2400" kern="1200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5874848-CCE5-CA6A-6E14-04ADE454ED63}"/>
              </a:ext>
            </a:extLst>
          </p:cNvPr>
          <p:cNvSpPr/>
          <p:nvPr/>
        </p:nvSpPr>
        <p:spPr>
          <a:xfrm>
            <a:off x="838200" y="4680781"/>
            <a:ext cx="2082606" cy="990866"/>
          </a:xfrm>
          <a:custGeom>
            <a:avLst/>
            <a:gdLst>
              <a:gd name="connsiteX0" fmla="*/ 0 w 2082606"/>
              <a:gd name="connsiteY0" fmla="*/ 165148 h 990866"/>
              <a:gd name="connsiteX1" fmla="*/ 165148 w 2082606"/>
              <a:gd name="connsiteY1" fmla="*/ 0 h 990866"/>
              <a:gd name="connsiteX2" fmla="*/ 1917458 w 2082606"/>
              <a:gd name="connsiteY2" fmla="*/ 0 h 990866"/>
              <a:gd name="connsiteX3" fmla="*/ 2082606 w 2082606"/>
              <a:gd name="connsiteY3" fmla="*/ 165148 h 990866"/>
              <a:gd name="connsiteX4" fmla="*/ 2082606 w 2082606"/>
              <a:gd name="connsiteY4" fmla="*/ 825718 h 990866"/>
              <a:gd name="connsiteX5" fmla="*/ 1917458 w 2082606"/>
              <a:gd name="connsiteY5" fmla="*/ 990866 h 990866"/>
              <a:gd name="connsiteX6" fmla="*/ 165148 w 2082606"/>
              <a:gd name="connsiteY6" fmla="*/ 990866 h 990866"/>
              <a:gd name="connsiteX7" fmla="*/ 0 w 2082606"/>
              <a:gd name="connsiteY7" fmla="*/ 825718 h 990866"/>
              <a:gd name="connsiteX8" fmla="*/ 0 w 2082606"/>
              <a:gd name="connsiteY8" fmla="*/ 165148 h 99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2606" h="990866">
                <a:moveTo>
                  <a:pt x="0" y="165148"/>
                </a:moveTo>
                <a:cubicBezTo>
                  <a:pt x="0" y="73939"/>
                  <a:pt x="73939" y="0"/>
                  <a:pt x="165148" y="0"/>
                </a:cubicBezTo>
                <a:lnTo>
                  <a:pt x="1917458" y="0"/>
                </a:lnTo>
                <a:cubicBezTo>
                  <a:pt x="2008667" y="0"/>
                  <a:pt x="2082606" y="73939"/>
                  <a:pt x="2082606" y="165148"/>
                </a:cubicBezTo>
                <a:lnTo>
                  <a:pt x="2082606" y="825718"/>
                </a:lnTo>
                <a:cubicBezTo>
                  <a:pt x="2082606" y="916927"/>
                  <a:pt x="2008667" y="990866"/>
                  <a:pt x="1917458" y="990866"/>
                </a:cubicBezTo>
                <a:lnTo>
                  <a:pt x="165148" y="990866"/>
                </a:lnTo>
                <a:cubicBezTo>
                  <a:pt x="73939" y="990866"/>
                  <a:pt x="0" y="916927"/>
                  <a:pt x="0" y="825718"/>
                </a:cubicBezTo>
                <a:lnTo>
                  <a:pt x="0" y="16514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290" tIns="109330" rIns="170290" bIns="10933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Embrace</a:t>
            </a:r>
          </a:p>
        </p:txBody>
      </p:sp>
    </p:spTree>
    <p:extLst>
      <p:ext uri="{BB962C8B-B14F-4D97-AF65-F5344CB8AC3E}">
        <p14:creationId xmlns:p14="http://schemas.microsoft.com/office/powerpoint/2010/main" val="255852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BB45D-4D49-0DB9-87B8-69CCC7384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Don’t Impugn the Good Guys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90D994-8D8A-8B6F-A2EB-B6F06B61279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asocommunications.com</a:t>
            </a:r>
            <a:r>
              <a:rPr lang="en-US" dirty="0"/>
              <a:t>/messaging-guides/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communitychange.org</a:t>
            </a:r>
            <a:r>
              <a:rPr lang="en-US" dirty="0"/>
              <a:t>/wp-content/uploads/2017/08/C3-Messaging-This-Moment-Handbook.pdf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Accessed July 12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8A7F01-FFCF-AAB5-A445-2B8AA5F03760}"/>
              </a:ext>
            </a:extLst>
          </p:cNvPr>
          <p:cNvSpPr txBox="1"/>
          <p:nvPr/>
        </p:nvSpPr>
        <p:spPr>
          <a:xfrm>
            <a:off x="838200" y="1690688"/>
            <a:ext cx="1051500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We often unwittingly impugn the government, the very entity we are asking people to trust for solutions.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Our language often places the onus on Medicare, making insurance corporations seem to be passive beneficiaries of Medicare’s incompetence.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07599B0-5359-0ADC-0459-BD5F2FC29444}"/>
              </a:ext>
            </a:extLst>
          </p:cNvPr>
          <p:cNvSpPr/>
          <p:nvPr/>
        </p:nvSpPr>
        <p:spPr>
          <a:xfrm>
            <a:off x="2781300" y="3739459"/>
            <a:ext cx="8571903" cy="792693"/>
          </a:xfrm>
          <a:custGeom>
            <a:avLst/>
            <a:gdLst>
              <a:gd name="connsiteX0" fmla="*/ 132118 w 792692"/>
              <a:gd name="connsiteY0" fmla="*/ 0 h 8431801"/>
              <a:gd name="connsiteX1" fmla="*/ 660574 w 792692"/>
              <a:gd name="connsiteY1" fmla="*/ 0 h 8431801"/>
              <a:gd name="connsiteX2" fmla="*/ 792692 w 792692"/>
              <a:gd name="connsiteY2" fmla="*/ 132118 h 8431801"/>
              <a:gd name="connsiteX3" fmla="*/ 792692 w 792692"/>
              <a:gd name="connsiteY3" fmla="*/ 8431801 h 8431801"/>
              <a:gd name="connsiteX4" fmla="*/ 792692 w 792692"/>
              <a:gd name="connsiteY4" fmla="*/ 8431801 h 8431801"/>
              <a:gd name="connsiteX5" fmla="*/ 0 w 792692"/>
              <a:gd name="connsiteY5" fmla="*/ 8431801 h 8431801"/>
              <a:gd name="connsiteX6" fmla="*/ 0 w 792692"/>
              <a:gd name="connsiteY6" fmla="*/ 8431801 h 8431801"/>
              <a:gd name="connsiteX7" fmla="*/ 0 w 792692"/>
              <a:gd name="connsiteY7" fmla="*/ 132118 h 8431801"/>
              <a:gd name="connsiteX8" fmla="*/ 132118 w 792692"/>
              <a:gd name="connsiteY8" fmla="*/ 0 h 843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692" h="8431801">
                <a:moveTo>
                  <a:pt x="792692" y="1405332"/>
                </a:moveTo>
                <a:lnTo>
                  <a:pt x="792692" y="7026469"/>
                </a:lnTo>
                <a:cubicBezTo>
                  <a:pt x="792692" y="7802612"/>
                  <a:pt x="787131" y="8431796"/>
                  <a:pt x="780271" y="8431796"/>
                </a:cubicBezTo>
                <a:lnTo>
                  <a:pt x="0" y="8431796"/>
                </a:lnTo>
                <a:lnTo>
                  <a:pt x="0" y="8431796"/>
                </a:lnTo>
                <a:lnTo>
                  <a:pt x="0" y="5"/>
                </a:lnTo>
                <a:lnTo>
                  <a:pt x="0" y="5"/>
                </a:lnTo>
                <a:lnTo>
                  <a:pt x="780271" y="5"/>
                </a:lnTo>
                <a:cubicBezTo>
                  <a:pt x="787131" y="5"/>
                  <a:pt x="792692" y="629189"/>
                  <a:pt x="792692" y="140533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2521" rIns="130136" bIns="162522" numCol="1" spcCol="1270" anchor="ctr" anchorCtr="0"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2400" kern="1200" dirty="0"/>
              <a:t>“</a:t>
            </a:r>
            <a:r>
              <a:rPr lang="en-US" sz="2400" b="1" i="1" kern="1200" dirty="0"/>
              <a:t>Medicare</a:t>
            </a:r>
            <a:r>
              <a:rPr lang="en-US" sz="2400" kern="1200" dirty="0"/>
              <a:t> </a:t>
            </a:r>
            <a:r>
              <a:rPr lang="en-US" sz="2400" b="1" i="1" kern="1200" dirty="0"/>
              <a:t>overpays</a:t>
            </a:r>
            <a:r>
              <a:rPr lang="en-US" sz="2400" kern="1200" dirty="0"/>
              <a:t> MA plans.”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1B35412-DD13-5A10-D455-68C99908FCC7}"/>
              </a:ext>
            </a:extLst>
          </p:cNvPr>
          <p:cNvSpPr/>
          <p:nvPr/>
        </p:nvSpPr>
        <p:spPr>
          <a:xfrm>
            <a:off x="838200" y="3640371"/>
            <a:ext cx="2082606" cy="990866"/>
          </a:xfrm>
          <a:custGeom>
            <a:avLst/>
            <a:gdLst>
              <a:gd name="connsiteX0" fmla="*/ 0 w 2082606"/>
              <a:gd name="connsiteY0" fmla="*/ 165148 h 990866"/>
              <a:gd name="connsiteX1" fmla="*/ 165148 w 2082606"/>
              <a:gd name="connsiteY1" fmla="*/ 0 h 990866"/>
              <a:gd name="connsiteX2" fmla="*/ 1917458 w 2082606"/>
              <a:gd name="connsiteY2" fmla="*/ 0 h 990866"/>
              <a:gd name="connsiteX3" fmla="*/ 2082606 w 2082606"/>
              <a:gd name="connsiteY3" fmla="*/ 165148 h 990866"/>
              <a:gd name="connsiteX4" fmla="*/ 2082606 w 2082606"/>
              <a:gd name="connsiteY4" fmla="*/ 825718 h 990866"/>
              <a:gd name="connsiteX5" fmla="*/ 1917458 w 2082606"/>
              <a:gd name="connsiteY5" fmla="*/ 990866 h 990866"/>
              <a:gd name="connsiteX6" fmla="*/ 165148 w 2082606"/>
              <a:gd name="connsiteY6" fmla="*/ 990866 h 990866"/>
              <a:gd name="connsiteX7" fmla="*/ 0 w 2082606"/>
              <a:gd name="connsiteY7" fmla="*/ 825718 h 990866"/>
              <a:gd name="connsiteX8" fmla="*/ 0 w 2082606"/>
              <a:gd name="connsiteY8" fmla="*/ 165148 h 99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2606" h="990866">
                <a:moveTo>
                  <a:pt x="0" y="165148"/>
                </a:moveTo>
                <a:cubicBezTo>
                  <a:pt x="0" y="73939"/>
                  <a:pt x="73939" y="0"/>
                  <a:pt x="165148" y="0"/>
                </a:cubicBezTo>
                <a:lnTo>
                  <a:pt x="1917458" y="0"/>
                </a:lnTo>
                <a:cubicBezTo>
                  <a:pt x="2008667" y="0"/>
                  <a:pt x="2082606" y="73939"/>
                  <a:pt x="2082606" y="165148"/>
                </a:cubicBezTo>
                <a:lnTo>
                  <a:pt x="2082606" y="825718"/>
                </a:lnTo>
                <a:cubicBezTo>
                  <a:pt x="2082606" y="916927"/>
                  <a:pt x="2008667" y="990866"/>
                  <a:pt x="1917458" y="990866"/>
                </a:cubicBezTo>
                <a:lnTo>
                  <a:pt x="165148" y="990866"/>
                </a:lnTo>
                <a:cubicBezTo>
                  <a:pt x="73939" y="990866"/>
                  <a:pt x="0" y="916927"/>
                  <a:pt x="0" y="825718"/>
                </a:cubicBezTo>
                <a:lnTo>
                  <a:pt x="0" y="165148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290" tIns="109330" rIns="170290" bIns="10933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Replace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4530BB0-00ED-96E5-CFF4-0BAD386AAD84}"/>
              </a:ext>
            </a:extLst>
          </p:cNvPr>
          <p:cNvSpPr/>
          <p:nvPr/>
        </p:nvSpPr>
        <p:spPr>
          <a:xfrm>
            <a:off x="2781300" y="4779868"/>
            <a:ext cx="8571903" cy="792693"/>
          </a:xfrm>
          <a:custGeom>
            <a:avLst/>
            <a:gdLst>
              <a:gd name="connsiteX0" fmla="*/ 132118 w 792692"/>
              <a:gd name="connsiteY0" fmla="*/ 0 h 8431801"/>
              <a:gd name="connsiteX1" fmla="*/ 660574 w 792692"/>
              <a:gd name="connsiteY1" fmla="*/ 0 h 8431801"/>
              <a:gd name="connsiteX2" fmla="*/ 792692 w 792692"/>
              <a:gd name="connsiteY2" fmla="*/ 132118 h 8431801"/>
              <a:gd name="connsiteX3" fmla="*/ 792692 w 792692"/>
              <a:gd name="connsiteY3" fmla="*/ 8431801 h 8431801"/>
              <a:gd name="connsiteX4" fmla="*/ 792692 w 792692"/>
              <a:gd name="connsiteY4" fmla="*/ 8431801 h 8431801"/>
              <a:gd name="connsiteX5" fmla="*/ 0 w 792692"/>
              <a:gd name="connsiteY5" fmla="*/ 8431801 h 8431801"/>
              <a:gd name="connsiteX6" fmla="*/ 0 w 792692"/>
              <a:gd name="connsiteY6" fmla="*/ 8431801 h 8431801"/>
              <a:gd name="connsiteX7" fmla="*/ 0 w 792692"/>
              <a:gd name="connsiteY7" fmla="*/ 132118 h 8431801"/>
              <a:gd name="connsiteX8" fmla="*/ 132118 w 792692"/>
              <a:gd name="connsiteY8" fmla="*/ 0 h 843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692" h="8431801">
                <a:moveTo>
                  <a:pt x="792692" y="1405332"/>
                </a:moveTo>
                <a:lnTo>
                  <a:pt x="792692" y="7026469"/>
                </a:lnTo>
                <a:cubicBezTo>
                  <a:pt x="792692" y="7802612"/>
                  <a:pt x="787131" y="8431796"/>
                  <a:pt x="780271" y="8431796"/>
                </a:cubicBezTo>
                <a:lnTo>
                  <a:pt x="0" y="8431796"/>
                </a:lnTo>
                <a:lnTo>
                  <a:pt x="0" y="8431796"/>
                </a:lnTo>
                <a:lnTo>
                  <a:pt x="0" y="5"/>
                </a:lnTo>
                <a:lnTo>
                  <a:pt x="0" y="5"/>
                </a:lnTo>
                <a:lnTo>
                  <a:pt x="780271" y="5"/>
                </a:lnTo>
                <a:cubicBezTo>
                  <a:pt x="787131" y="5"/>
                  <a:pt x="792692" y="629189"/>
                  <a:pt x="792692" y="140533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2521" rIns="130136" bIns="162522" numCol="1" spcCol="1270" anchor="ctr" anchorCtr="0"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2400" kern="1200" dirty="0"/>
              <a:t>“</a:t>
            </a:r>
            <a:r>
              <a:rPr lang="en-US" sz="2400" b="1" i="1" kern="1200" dirty="0"/>
              <a:t>Corporations overbill</a:t>
            </a:r>
            <a:r>
              <a:rPr lang="en-US" sz="2400" dirty="0"/>
              <a:t> </a:t>
            </a:r>
            <a:r>
              <a:rPr lang="en-US" sz="2400" kern="1200" dirty="0"/>
              <a:t>and </a:t>
            </a:r>
            <a:r>
              <a:rPr lang="en-US" sz="2400" b="1" i="1" kern="1200" dirty="0"/>
              <a:t>defraud</a:t>
            </a:r>
            <a:r>
              <a:rPr lang="en-US" sz="2400" kern="1200" dirty="0"/>
              <a:t> </a:t>
            </a:r>
            <a:r>
              <a:rPr lang="en-US" sz="2400" b="1" i="1" kern="1200" dirty="0"/>
              <a:t>our</a:t>
            </a:r>
            <a:r>
              <a:rPr lang="en-US" sz="2400" kern="1200" dirty="0"/>
              <a:t> </a:t>
            </a:r>
            <a:r>
              <a:rPr lang="en-US" sz="2400" b="1" i="1" kern="1200" dirty="0"/>
              <a:t>Medicare</a:t>
            </a:r>
            <a:r>
              <a:rPr lang="en-US" sz="2400" dirty="0"/>
              <a:t>.</a:t>
            </a:r>
            <a:r>
              <a:rPr lang="en-US" sz="2400" kern="1200" dirty="0"/>
              <a:t>”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5874848-CCE5-CA6A-6E14-04ADE454ED63}"/>
              </a:ext>
            </a:extLst>
          </p:cNvPr>
          <p:cNvSpPr/>
          <p:nvPr/>
        </p:nvSpPr>
        <p:spPr>
          <a:xfrm>
            <a:off x="838200" y="4680781"/>
            <a:ext cx="2082606" cy="990866"/>
          </a:xfrm>
          <a:custGeom>
            <a:avLst/>
            <a:gdLst>
              <a:gd name="connsiteX0" fmla="*/ 0 w 2082606"/>
              <a:gd name="connsiteY0" fmla="*/ 165148 h 990866"/>
              <a:gd name="connsiteX1" fmla="*/ 165148 w 2082606"/>
              <a:gd name="connsiteY1" fmla="*/ 0 h 990866"/>
              <a:gd name="connsiteX2" fmla="*/ 1917458 w 2082606"/>
              <a:gd name="connsiteY2" fmla="*/ 0 h 990866"/>
              <a:gd name="connsiteX3" fmla="*/ 2082606 w 2082606"/>
              <a:gd name="connsiteY3" fmla="*/ 165148 h 990866"/>
              <a:gd name="connsiteX4" fmla="*/ 2082606 w 2082606"/>
              <a:gd name="connsiteY4" fmla="*/ 825718 h 990866"/>
              <a:gd name="connsiteX5" fmla="*/ 1917458 w 2082606"/>
              <a:gd name="connsiteY5" fmla="*/ 990866 h 990866"/>
              <a:gd name="connsiteX6" fmla="*/ 165148 w 2082606"/>
              <a:gd name="connsiteY6" fmla="*/ 990866 h 990866"/>
              <a:gd name="connsiteX7" fmla="*/ 0 w 2082606"/>
              <a:gd name="connsiteY7" fmla="*/ 825718 h 990866"/>
              <a:gd name="connsiteX8" fmla="*/ 0 w 2082606"/>
              <a:gd name="connsiteY8" fmla="*/ 165148 h 99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2606" h="990866">
                <a:moveTo>
                  <a:pt x="0" y="165148"/>
                </a:moveTo>
                <a:cubicBezTo>
                  <a:pt x="0" y="73939"/>
                  <a:pt x="73939" y="0"/>
                  <a:pt x="165148" y="0"/>
                </a:cubicBezTo>
                <a:lnTo>
                  <a:pt x="1917458" y="0"/>
                </a:lnTo>
                <a:cubicBezTo>
                  <a:pt x="2008667" y="0"/>
                  <a:pt x="2082606" y="73939"/>
                  <a:pt x="2082606" y="165148"/>
                </a:cubicBezTo>
                <a:lnTo>
                  <a:pt x="2082606" y="825718"/>
                </a:lnTo>
                <a:cubicBezTo>
                  <a:pt x="2082606" y="916927"/>
                  <a:pt x="2008667" y="990866"/>
                  <a:pt x="1917458" y="990866"/>
                </a:cubicBezTo>
                <a:lnTo>
                  <a:pt x="165148" y="990866"/>
                </a:lnTo>
                <a:cubicBezTo>
                  <a:pt x="73939" y="990866"/>
                  <a:pt x="0" y="916927"/>
                  <a:pt x="0" y="825718"/>
                </a:cubicBezTo>
                <a:lnTo>
                  <a:pt x="0" y="16514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290" tIns="109330" rIns="170290" bIns="10933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Embrace</a:t>
            </a:r>
          </a:p>
        </p:txBody>
      </p:sp>
    </p:spTree>
    <p:extLst>
      <p:ext uri="{BB962C8B-B14F-4D97-AF65-F5344CB8AC3E}">
        <p14:creationId xmlns:p14="http://schemas.microsoft.com/office/powerpoint/2010/main" val="102631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BB45D-4D49-0DB9-87B8-69CCC7384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Inspire Hope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90D994-8D8A-8B6F-A2EB-B6F06B61279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asocommunications.com</a:t>
            </a:r>
            <a:r>
              <a:rPr lang="en-US" dirty="0"/>
              <a:t>/messaging-guides/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communitychange.org</a:t>
            </a:r>
            <a:r>
              <a:rPr lang="en-US" dirty="0"/>
              <a:t>/wp-content/uploads/2017/08/C3-Messaging-This-Moment-Handbook.pdf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Accessed July 12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8A7F01-FFCF-AAB5-A445-2B8AA5F03760}"/>
              </a:ext>
            </a:extLst>
          </p:cNvPr>
          <p:cNvSpPr txBox="1"/>
          <p:nvPr/>
        </p:nvSpPr>
        <p:spPr>
          <a:xfrm>
            <a:off x="838200" y="1690688"/>
            <a:ext cx="1051500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It doesn’t have to be this way.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We are steadily moving forward along all milestones.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PNHP is actively developing the first-ever multi-year strategic plan to achieve Medicare for All. Fighting MA is a key component of that plan.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07599B0-5359-0ADC-0459-BD5F2FC29444}"/>
              </a:ext>
            </a:extLst>
          </p:cNvPr>
          <p:cNvSpPr/>
          <p:nvPr/>
        </p:nvSpPr>
        <p:spPr>
          <a:xfrm>
            <a:off x="2781300" y="3739459"/>
            <a:ext cx="8571903" cy="792693"/>
          </a:xfrm>
          <a:custGeom>
            <a:avLst/>
            <a:gdLst>
              <a:gd name="connsiteX0" fmla="*/ 132118 w 792692"/>
              <a:gd name="connsiteY0" fmla="*/ 0 h 8431801"/>
              <a:gd name="connsiteX1" fmla="*/ 660574 w 792692"/>
              <a:gd name="connsiteY1" fmla="*/ 0 h 8431801"/>
              <a:gd name="connsiteX2" fmla="*/ 792692 w 792692"/>
              <a:gd name="connsiteY2" fmla="*/ 132118 h 8431801"/>
              <a:gd name="connsiteX3" fmla="*/ 792692 w 792692"/>
              <a:gd name="connsiteY3" fmla="*/ 8431801 h 8431801"/>
              <a:gd name="connsiteX4" fmla="*/ 792692 w 792692"/>
              <a:gd name="connsiteY4" fmla="*/ 8431801 h 8431801"/>
              <a:gd name="connsiteX5" fmla="*/ 0 w 792692"/>
              <a:gd name="connsiteY5" fmla="*/ 8431801 h 8431801"/>
              <a:gd name="connsiteX6" fmla="*/ 0 w 792692"/>
              <a:gd name="connsiteY6" fmla="*/ 8431801 h 8431801"/>
              <a:gd name="connsiteX7" fmla="*/ 0 w 792692"/>
              <a:gd name="connsiteY7" fmla="*/ 132118 h 8431801"/>
              <a:gd name="connsiteX8" fmla="*/ 132118 w 792692"/>
              <a:gd name="connsiteY8" fmla="*/ 0 h 843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692" h="8431801">
                <a:moveTo>
                  <a:pt x="792692" y="1405332"/>
                </a:moveTo>
                <a:lnTo>
                  <a:pt x="792692" y="7026469"/>
                </a:lnTo>
                <a:cubicBezTo>
                  <a:pt x="792692" y="7802612"/>
                  <a:pt x="787131" y="8431796"/>
                  <a:pt x="780271" y="8431796"/>
                </a:cubicBezTo>
                <a:lnTo>
                  <a:pt x="0" y="8431796"/>
                </a:lnTo>
                <a:lnTo>
                  <a:pt x="0" y="8431796"/>
                </a:lnTo>
                <a:lnTo>
                  <a:pt x="0" y="5"/>
                </a:lnTo>
                <a:lnTo>
                  <a:pt x="0" y="5"/>
                </a:lnTo>
                <a:lnTo>
                  <a:pt x="780271" y="5"/>
                </a:lnTo>
                <a:cubicBezTo>
                  <a:pt x="787131" y="5"/>
                  <a:pt x="792692" y="629189"/>
                  <a:pt x="792692" y="140533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2521" rIns="130136" bIns="162522" numCol="1" spcCol="1270" anchor="ctr" anchorCtr="0"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2400" dirty="0"/>
              <a:t>Multi-faceted descriptions of the problem</a:t>
            </a:r>
            <a:endParaRPr lang="en-US" sz="2400" kern="1200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1B35412-DD13-5A10-D455-68C99908FCC7}"/>
              </a:ext>
            </a:extLst>
          </p:cNvPr>
          <p:cNvSpPr/>
          <p:nvPr/>
        </p:nvSpPr>
        <p:spPr>
          <a:xfrm>
            <a:off x="838200" y="3640371"/>
            <a:ext cx="2082606" cy="990866"/>
          </a:xfrm>
          <a:custGeom>
            <a:avLst/>
            <a:gdLst>
              <a:gd name="connsiteX0" fmla="*/ 0 w 2082606"/>
              <a:gd name="connsiteY0" fmla="*/ 165148 h 990866"/>
              <a:gd name="connsiteX1" fmla="*/ 165148 w 2082606"/>
              <a:gd name="connsiteY1" fmla="*/ 0 h 990866"/>
              <a:gd name="connsiteX2" fmla="*/ 1917458 w 2082606"/>
              <a:gd name="connsiteY2" fmla="*/ 0 h 990866"/>
              <a:gd name="connsiteX3" fmla="*/ 2082606 w 2082606"/>
              <a:gd name="connsiteY3" fmla="*/ 165148 h 990866"/>
              <a:gd name="connsiteX4" fmla="*/ 2082606 w 2082606"/>
              <a:gd name="connsiteY4" fmla="*/ 825718 h 990866"/>
              <a:gd name="connsiteX5" fmla="*/ 1917458 w 2082606"/>
              <a:gd name="connsiteY5" fmla="*/ 990866 h 990866"/>
              <a:gd name="connsiteX6" fmla="*/ 165148 w 2082606"/>
              <a:gd name="connsiteY6" fmla="*/ 990866 h 990866"/>
              <a:gd name="connsiteX7" fmla="*/ 0 w 2082606"/>
              <a:gd name="connsiteY7" fmla="*/ 825718 h 990866"/>
              <a:gd name="connsiteX8" fmla="*/ 0 w 2082606"/>
              <a:gd name="connsiteY8" fmla="*/ 165148 h 99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2606" h="990866">
                <a:moveTo>
                  <a:pt x="0" y="165148"/>
                </a:moveTo>
                <a:cubicBezTo>
                  <a:pt x="0" y="73939"/>
                  <a:pt x="73939" y="0"/>
                  <a:pt x="165148" y="0"/>
                </a:cubicBezTo>
                <a:lnTo>
                  <a:pt x="1917458" y="0"/>
                </a:lnTo>
                <a:cubicBezTo>
                  <a:pt x="2008667" y="0"/>
                  <a:pt x="2082606" y="73939"/>
                  <a:pt x="2082606" y="165148"/>
                </a:cubicBezTo>
                <a:lnTo>
                  <a:pt x="2082606" y="825718"/>
                </a:lnTo>
                <a:cubicBezTo>
                  <a:pt x="2082606" y="916927"/>
                  <a:pt x="2008667" y="990866"/>
                  <a:pt x="1917458" y="990866"/>
                </a:cubicBezTo>
                <a:lnTo>
                  <a:pt x="165148" y="990866"/>
                </a:lnTo>
                <a:cubicBezTo>
                  <a:pt x="73939" y="990866"/>
                  <a:pt x="0" y="916927"/>
                  <a:pt x="0" y="825718"/>
                </a:cubicBezTo>
                <a:lnTo>
                  <a:pt x="0" y="165148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290" tIns="109330" rIns="170290" bIns="10933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Replace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4530BB0-00ED-96E5-CFF4-0BAD386AAD84}"/>
              </a:ext>
            </a:extLst>
          </p:cNvPr>
          <p:cNvSpPr/>
          <p:nvPr/>
        </p:nvSpPr>
        <p:spPr>
          <a:xfrm>
            <a:off x="2781300" y="4779868"/>
            <a:ext cx="8571903" cy="792693"/>
          </a:xfrm>
          <a:custGeom>
            <a:avLst/>
            <a:gdLst>
              <a:gd name="connsiteX0" fmla="*/ 132118 w 792692"/>
              <a:gd name="connsiteY0" fmla="*/ 0 h 8431801"/>
              <a:gd name="connsiteX1" fmla="*/ 660574 w 792692"/>
              <a:gd name="connsiteY1" fmla="*/ 0 h 8431801"/>
              <a:gd name="connsiteX2" fmla="*/ 792692 w 792692"/>
              <a:gd name="connsiteY2" fmla="*/ 132118 h 8431801"/>
              <a:gd name="connsiteX3" fmla="*/ 792692 w 792692"/>
              <a:gd name="connsiteY3" fmla="*/ 8431801 h 8431801"/>
              <a:gd name="connsiteX4" fmla="*/ 792692 w 792692"/>
              <a:gd name="connsiteY4" fmla="*/ 8431801 h 8431801"/>
              <a:gd name="connsiteX5" fmla="*/ 0 w 792692"/>
              <a:gd name="connsiteY5" fmla="*/ 8431801 h 8431801"/>
              <a:gd name="connsiteX6" fmla="*/ 0 w 792692"/>
              <a:gd name="connsiteY6" fmla="*/ 8431801 h 8431801"/>
              <a:gd name="connsiteX7" fmla="*/ 0 w 792692"/>
              <a:gd name="connsiteY7" fmla="*/ 132118 h 8431801"/>
              <a:gd name="connsiteX8" fmla="*/ 132118 w 792692"/>
              <a:gd name="connsiteY8" fmla="*/ 0 h 843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692" h="8431801">
                <a:moveTo>
                  <a:pt x="792692" y="1405332"/>
                </a:moveTo>
                <a:lnTo>
                  <a:pt x="792692" y="7026469"/>
                </a:lnTo>
                <a:cubicBezTo>
                  <a:pt x="792692" y="7802612"/>
                  <a:pt x="787131" y="8431796"/>
                  <a:pt x="780271" y="8431796"/>
                </a:cubicBezTo>
                <a:lnTo>
                  <a:pt x="0" y="8431796"/>
                </a:lnTo>
                <a:lnTo>
                  <a:pt x="0" y="8431796"/>
                </a:lnTo>
                <a:lnTo>
                  <a:pt x="0" y="5"/>
                </a:lnTo>
                <a:lnTo>
                  <a:pt x="0" y="5"/>
                </a:lnTo>
                <a:lnTo>
                  <a:pt x="780271" y="5"/>
                </a:lnTo>
                <a:cubicBezTo>
                  <a:pt x="787131" y="5"/>
                  <a:pt x="792692" y="629189"/>
                  <a:pt x="792692" y="140533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2521" rIns="130136" bIns="162522" numCol="1" spcCol="1270" anchor="ctr" anchorCtr="0"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2400" kern="1200" dirty="0"/>
              <a:t>Laying out the vision for improved TM / Medicare for All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5874848-CCE5-CA6A-6E14-04ADE454ED63}"/>
              </a:ext>
            </a:extLst>
          </p:cNvPr>
          <p:cNvSpPr/>
          <p:nvPr/>
        </p:nvSpPr>
        <p:spPr>
          <a:xfrm>
            <a:off x="838200" y="4680781"/>
            <a:ext cx="2082606" cy="990866"/>
          </a:xfrm>
          <a:custGeom>
            <a:avLst/>
            <a:gdLst>
              <a:gd name="connsiteX0" fmla="*/ 0 w 2082606"/>
              <a:gd name="connsiteY0" fmla="*/ 165148 h 990866"/>
              <a:gd name="connsiteX1" fmla="*/ 165148 w 2082606"/>
              <a:gd name="connsiteY1" fmla="*/ 0 h 990866"/>
              <a:gd name="connsiteX2" fmla="*/ 1917458 w 2082606"/>
              <a:gd name="connsiteY2" fmla="*/ 0 h 990866"/>
              <a:gd name="connsiteX3" fmla="*/ 2082606 w 2082606"/>
              <a:gd name="connsiteY3" fmla="*/ 165148 h 990866"/>
              <a:gd name="connsiteX4" fmla="*/ 2082606 w 2082606"/>
              <a:gd name="connsiteY4" fmla="*/ 825718 h 990866"/>
              <a:gd name="connsiteX5" fmla="*/ 1917458 w 2082606"/>
              <a:gd name="connsiteY5" fmla="*/ 990866 h 990866"/>
              <a:gd name="connsiteX6" fmla="*/ 165148 w 2082606"/>
              <a:gd name="connsiteY6" fmla="*/ 990866 h 990866"/>
              <a:gd name="connsiteX7" fmla="*/ 0 w 2082606"/>
              <a:gd name="connsiteY7" fmla="*/ 825718 h 990866"/>
              <a:gd name="connsiteX8" fmla="*/ 0 w 2082606"/>
              <a:gd name="connsiteY8" fmla="*/ 165148 h 99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2606" h="990866">
                <a:moveTo>
                  <a:pt x="0" y="165148"/>
                </a:moveTo>
                <a:cubicBezTo>
                  <a:pt x="0" y="73939"/>
                  <a:pt x="73939" y="0"/>
                  <a:pt x="165148" y="0"/>
                </a:cubicBezTo>
                <a:lnTo>
                  <a:pt x="1917458" y="0"/>
                </a:lnTo>
                <a:cubicBezTo>
                  <a:pt x="2008667" y="0"/>
                  <a:pt x="2082606" y="73939"/>
                  <a:pt x="2082606" y="165148"/>
                </a:cubicBezTo>
                <a:lnTo>
                  <a:pt x="2082606" y="825718"/>
                </a:lnTo>
                <a:cubicBezTo>
                  <a:pt x="2082606" y="916927"/>
                  <a:pt x="2008667" y="990866"/>
                  <a:pt x="1917458" y="990866"/>
                </a:cubicBezTo>
                <a:lnTo>
                  <a:pt x="165148" y="990866"/>
                </a:lnTo>
                <a:cubicBezTo>
                  <a:pt x="73939" y="990866"/>
                  <a:pt x="0" y="916927"/>
                  <a:pt x="0" y="825718"/>
                </a:cubicBezTo>
                <a:lnTo>
                  <a:pt x="0" y="16514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290" tIns="109330" rIns="170290" bIns="10933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Embrace</a:t>
            </a:r>
          </a:p>
        </p:txBody>
      </p:sp>
    </p:spTree>
    <p:extLst>
      <p:ext uri="{BB962C8B-B14F-4D97-AF65-F5344CB8AC3E}">
        <p14:creationId xmlns:p14="http://schemas.microsoft.com/office/powerpoint/2010/main" val="143438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PNHP Master Template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008C81"/>
      </a:accent1>
      <a:accent2>
        <a:srgbClr val="9F2936"/>
      </a:accent2>
      <a:accent3>
        <a:srgbClr val="FF9300"/>
      </a:accent3>
      <a:accent4>
        <a:srgbClr val="00539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spcAft>
            <a:spcPts val="1200"/>
          </a:spcAft>
          <a:defRPr sz="24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33959</TotalTime>
  <Words>899</Words>
  <Application>Microsoft Macintosh PowerPoint</Application>
  <PresentationFormat>Widescreen</PresentationFormat>
  <Paragraphs>117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Talking about Medicare for All</vt:lpstr>
      <vt:lpstr>The three pillars along  The Road to Medicare for All</vt:lpstr>
      <vt:lpstr>Languages Don’t Have Silver Bullets It’s not about finding the single exactly right word for every use </vt:lpstr>
      <vt:lpstr>Be A Hero and ASO Communications</vt:lpstr>
      <vt:lpstr>Lead with Shared Values, not Problems</vt:lpstr>
      <vt:lpstr>Don’t Shield the Culprits from View</vt:lpstr>
      <vt:lpstr>Focus on Tangible Patient Harms</vt:lpstr>
      <vt:lpstr>Don’t Impugn the Good Guys</vt:lpstr>
      <vt:lpstr>Inspire Hope</vt:lpstr>
      <vt:lpstr>The Work of Advocacy</vt:lpstr>
      <vt:lpstr>Know What You’re Advocating For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Weisbart</dc:creator>
  <cp:lastModifiedBy>Ed Weisbart</cp:lastModifiedBy>
  <cp:revision>2140</cp:revision>
  <cp:lastPrinted>2023-08-23T00:49:22Z</cp:lastPrinted>
  <dcterms:created xsi:type="dcterms:W3CDTF">2016-11-02T21:04:26Z</dcterms:created>
  <dcterms:modified xsi:type="dcterms:W3CDTF">2023-08-25T23:02:13Z</dcterms:modified>
</cp:coreProperties>
</file>