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51"/>
  </p:notesMasterIdLst>
  <p:handoutMasterIdLst>
    <p:handoutMasterId r:id="rId52"/>
  </p:handoutMasterIdLst>
  <p:sldIdLst>
    <p:sldId id="441" r:id="rId2"/>
    <p:sldId id="2324" r:id="rId3"/>
    <p:sldId id="2365" r:id="rId4"/>
    <p:sldId id="2327" r:id="rId5"/>
    <p:sldId id="367" r:id="rId6"/>
    <p:sldId id="2330" r:id="rId7"/>
    <p:sldId id="418" r:id="rId8"/>
    <p:sldId id="416" r:id="rId9"/>
    <p:sldId id="422" r:id="rId10"/>
    <p:sldId id="283" r:id="rId11"/>
    <p:sldId id="258" r:id="rId12"/>
    <p:sldId id="262" r:id="rId13"/>
    <p:sldId id="2331" r:id="rId14"/>
    <p:sldId id="2323" r:id="rId15"/>
    <p:sldId id="450" r:id="rId16"/>
    <p:sldId id="336" r:id="rId17"/>
    <p:sldId id="2347" r:id="rId18"/>
    <p:sldId id="433" r:id="rId19"/>
    <p:sldId id="454" r:id="rId20"/>
    <p:sldId id="455" r:id="rId21"/>
    <p:sldId id="456" r:id="rId22"/>
    <p:sldId id="2343" r:id="rId23"/>
    <p:sldId id="457" r:id="rId24"/>
    <p:sldId id="428" r:id="rId25"/>
    <p:sldId id="263" r:id="rId26"/>
    <p:sldId id="442" r:id="rId27"/>
    <p:sldId id="260" r:id="rId28"/>
    <p:sldId id="435" r:id="rId29"/>
    <p:sldId id="286" r:id="rId30"/>
    <p:sldId id="261" r:id="rId31"/>
    <p:sldId id="430" r:id="rId32"/>
    <p:sldId id="265" r:id="rId33"/>
    <p:sldId id="267" r:id="rId34"/>
    <p:sldId id="371" r:id="rId35"/>
    <p:sldId id="431" r:id="rId36"/>
    <p:sldId id="264" r:id="rId37"/>
    <p:sldId id="276" r:id="rId38"/>
    <p:sldId id="451" r:id="rId39"/>
    <p:sldId id="278" r:id="rId40"/>
    <p:sldId id="285" r:id="rId41"/>
    <p:sldId id="284" r:id="rId42"/>
    <p:sldId id="379" r:id="rId43"/>
    <p:sldId id="426" r:id="rId44"/>
    <p:sldId id="437" r:id="rId45"/>
    <p:sldId id="2344" r:id="rId46"/>
    <p:sldId id="439" r:id="rId47"/>
    <p:sldId id="2345" r:id="rId48"/>
    <p:sldId id="458" r:id="rId49"/>
    <p:sldId id="2359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381E99C-EBEC-CD49-8A2D-0E13C7FDC175}">
          <p14:sldIdLst>
            <p14:sldId id="441"/>
            <p14:sldId id="2324"/>
            <p14:sldId id="2365"/>
            <p14:sldId id="2327"/>
            <p14:sldId id="367"/>
            <p14:sldId id="2330"/>
            <p14:sldId id="418"/>
            <p14:sldId id="416"/>
            <p14:sldId id="422"/>
            <p14:sldId id="283"/>
            <p14:sldId id="258"/>
            <p14:sldId id="262"/>
            <p14:sldId id="2331"/>
            <p14:sldId id="2323"/>
            <p14:sldId id="450"/>
            <p14:sldId id="336"/>
            <p14:sldId id="2347"/>
            <p14:sldId id="433"/>
            <p14:sldId id="454"/>
            <p14:sldId id="455"/>
            <p14:sldId id="456"/>
            <p14:sldId id="2343"/>
            <p14:sldId id="457"/>
            <p14:sldId id="428"/>
            <p14:sldId id="263"/>
            <p14:sldId id="442"/>
            <p14:sldId id="260"/>
            <p14:sldId id="435"/>
            <p14:sldId id="286"/>
            <p14:sldId id="261"/>
            <p14:sldId id="430"/>
            <p14:sldId id="265"/>
            <p14:sldId id="267"/>
            <p14:sldId id="371"/>
            <p14:sldId id="431"/>
            <p14:sldId id="264"/>
            <p14:sldId id="276"/>
          </p14:sldIdLst>
        </p14:section>
        <p14:section name="Corporate Interests" id="{99F1BA38-7EF4-1F48-94C5-9A9CA7896753}">
          <p14:sldIdLst>
            <p14:sldId id="451"/>
            <p14:sldId id="278"/>
            <p14:sldId id="285"/>
            <p14:sldId id="284"/>
            <p14:sldId id="379"/>
            <p14:sldId id="426"/>
            <p14:sldId id="437"/>
            <p14:sldId id="2344"/>
            <p14:sldId id="439"/>
            <p14:sldId id="2345"/>
            <p14:sldId id="458"/>
            <p14:sldId id="235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hera Begum" initials="TB" lastIdx="2" clrIdx="0">
    <p:extLst>
      <p:ext uri="{19B8F6BF-5375-455C-9EA6-DF929625EA0E}">
        <p15:presenceInfo xmlns:p15="http://schemas.microsoft.com/office/powerpoint/2012/main" userId="S-1-5-21-1914706981-996502379-1364944312-1074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57" autoAdjust="0"/>
    <p:restoredTop sz="95624"/>
  </p:normalViewPr>
  <p:slideViewPr>
    <p:cSldViewPr snapToGrid="0">
      <p:cViewPr varScale="1">
        <p:scale>
          <a:sx n="74" d="100"/>
          <a:sy n="74" d="100"/>
        </p:scale>
        <p:origin x="208" y="768"/>
      </p:cViewPr>
      <p:guideLst/>
    </p:cSldViewPr>
  </p:slideViewPr>
  <p:outlineViewPr>
    <p:cViewPr>
      <p:scale>
        <a:sx n="33" d="100"/>
        <a:sy n="33" d="100"/>
      </p:scale>
      <p:origin x="0" y="-94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5" d="100"/>
        <a:sy n="45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9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49020E-08F7-4BAA-9550-3D10E3311F5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14F85F-881D-461E-A001-E48ECAD387AD}">
      <dgm:prSet phldrT="[Text]" custT="1"/>
      <dgm:spPr/>
      <dgm:t>
        <a:bodyPr/>
        <a:lstStyle/>
        <a:p>
          <a:r>
            <a:rPr lang="en-US" sz="2400" dirty="0"/>
            <a:t>Producers of Goods</a:t>
          </a:r>
        </a:p>
      </dgm:t>
    </dgm:pt>
    <dgm:pt modelId="{578C75BE-388A-4C9F-87E5-F4C5D36DAF27}" type="parTrans" cxnId="{8AB26D0F-5571-45E2-A16A-3FFD46BA1CF5}">
      <dgm:prSet/>
      <dgm:spPr/>
      <dgm:t>
        <a:bodyPr/>
        <a:lstStyle/>
        <a:p>
          <a:endParaRPr lang="en-US"/>
        </a:p>
      </dgm:t>
    </dgm:pt>
    <dgm:pt modelId="{EF0E8741-52E0-491B-8F06-1594E6C4EABB}" type="sibTrans" cxnId="{8AB26D0F-5571-45E2-A16A-3FFD46BA1CF5}">
      <dgm:prSet/>
      <dgm:spPr/>
      <dgm:t>
        <a:bodyPr/>
        <a:lstStyle/>
        <a:p>
          <a:endParaRPr lang="en-US"/>
        </a:p>
      </dgm:t>
    </dgm:pt>
    <dgm:pt modelId="{6D01C147-481E-490C-94FF-7408D2655F4A}">
      <dgm:prSet phldrT="[Text]" custT="1"/>
      <dgm:spPr/>
      <dgm:t>
        <a:bodyPr/>
        <a:lstStyle/>
        <a:p>
          <a:r>
            <a:rPr lang="en-US" sz="2200" dirty="0"/>
            <a:t>Pharmaceuticals, Biologics </a:t>
          </a:r>
        </a:p>
      </dgm:t>
    </dgm:pt>
    <dgm:pt modelId="{3F814F12-AFEB-4DCF-BF90-FB10EB4B64E9}" type="parTrans" cxnId="{D0E31623-85F4-4E19-86B3-E1315223370D}">
      <dgm:prSet/>
      <dgm:spPr/>
      <dgm:t>
        <a:bodyPr/>
        <a:lstStyle/>
        <a:p>
          <a:endParaRPr lang="en-US"/>
        </a:p>
      </dgm:t>
    </dgm:pt>
    <dgm:pt modelId="{BCC63795-A175-4907-8195-FD21C7A5827C}" type="sibTrans" cxnId="{D0E31623-85F4-4E19-86B3-E1315223370D}">
      <dgm:prSet/>
      <dgm:spPr/>
      <dgm:t>
        <a:bodyPr/>
        <a:lstStyle/>
        <a:p>
          <a:endParaRPr lang="en-US"/>
        </a:p>
      </dgm:t>
    </dgm:pt>
    <dgm:pt modelId="{5AC6BF68-AA94-480F-B6F5-51FF06B34480}">
      <dgm:prSet phldrT="[Text]" custT="1"/>
      <dgm:spPr/>
      <dgm:t>
        <a:bodyPr/>
        <a:lstStyle/>
        <a:p>
          <a:r>
            <a:rPr lang="en-US" sz="2200" dirty="0"/>
            <a:t>Machines, Devices, EMRs          </a:t>
          </a:r>
        </a:p>
      </dgm:t>
    </dgm:pt>
    <dgm:pt modelId="{3B7D1959-9EA6-4E61-9778-846A1D66E136}" type="parTrans" cxnId="{E45D7BBD-DBE3-4206-9403-2B9771D66E9E}">
      <dgm:prSet/>
      <dgm:spPr/>
      <dgm:t>
        <a:bodyPr/>
        <a:lstStyle/>
        <a:p>
          <a:endParaRPr lang="en-US"/>
        </a:p>
      </dgm:t>
    </dgm:pt>
    <dgm:pt modelId="{063EF175-8F49-4DA4-A9D3-09EA875D2DF4}" type="sibTrans" cxnId="{E45D7BBD-DBE3-4206-9403-2B9771D66E9E}">
      <dgm:prSet/>
      <dgm:spPr/>
      <dgm:t>
        <a:bodyPr/>
        <a:lstStyle/>
        <a:p>
          <a:endParaRPr lang="en-US"/>
        </a:p>
      </dgm:t>
    </dgm:pt>
    <dgm:pt modelId="{5E715517-E762-42BC-88F8-FC9E7D66C79B}" type="pres">
      <dgm:prSet presAssocID="{6849020E-08F7-4BAA-9550-3D10E3311F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385B5FA-53BE-4EE8-801B-9FBB3A7255F3}" type="pres">
      <dgm:prSet presAssocID="{9C14F85F-881D-461E-A001-E48ECAD387AD}" presName="hierRoot1" presStyleCnt="0">
        <dgm:presLayoutVars>
          <dgm:hierBranch val="init"/>
        </dgm:presLayoutVars>
      </dgm:prSet>
      <dgm:spPr/>
    </dgm:pt>
    <dgm:pt modelId="{E61D9870-521D-4A8B-9547-66D9CF83CC10}" type="pres">
      <dgm:prSet presAssocID="{9C14F85F-881D-461E-A001-E48ECAD387AD}" presName="rootComposite1" presStyleCnt="0"/>
      <dgm:spPr/>
    </dgm:pt>
    <dgm:pt modelId="{C785B264-E6DF-4B1C-A67E-9053453C201D}" type="pres">
      <dgm:prSet presAssocID="{9C14F85F-881D-461E-A001-E48ECAD387AD}" presName="rootText1" presStyleLbl="node0" presStyleIdx="0" presStyleCnt="1" custScaleX="63009" custScaleY="36719" custLinFactNeighborX="-5603" custLinFactNeighborY="-45097">
        <dgm:presLayoutVars>
          <dgm:chPref val="3"/>
        </dgm:presLayoutVars>
      </dgm:prSet>
      <dgm:spPr/>
    </dgm:pt>
    <dgm:pt modelId="{3C59FFEA-45FA-4067-AF6E-5A564FCF12A9}" type="pres">
      <dgm:prSet presAssocID="{9C14F85F-881D-461E-A001-E48ECAD387AD}" presName="rootConnector1" presStyleLbl="node1" presStyleIdx="0" presStyleCnt="0"/>
      <dgm:spPr/>
    </dgm:pt>
    <dgm:pt modelId="{B1DBB875-69D2-4F87-B9DF-E4A023FC54C5}" type="pres">
      <dgm:prSet presAssocID="{9C14F85F-881D-461E-A001-E48ECAD387AD}" presName="hierChild2" presStyleCnt="0"/>
      <dgm:spPr/>
    </dgm:pt>
    <dgm:pt modelId="{28EC9F36-E3EF-49DC-AD77-BC1CDA084C3A}" type="pres">
      <dgm:prSet presAssocID="{3F814F12-AFEB-4DCF-BF90-FB10EB4B64E9}" presName="Name37" presStyleLbl="parChTrans1D2" presStyleIdx="0" presStyleCnt="2"/>
      <dgm:spPr/>
    </dgm:pt>
    <dgm:pt modelId="{5128858E-B9B6-4FB8-B2E1-82408EBD0511}" type="pres">
      <dgm:prSet presAssocID="{6D01C147-481E-490C-94FF-7408D2655F4A}" presName="hierRoot2" presStyleCnt="0">
        <dgm:presLayoutVars>
          <dgm:hierBranch val="init"/>
        </dgm:presLayoutVars>
      </dgm:prSet>
      <dgm:spPr/>
    </dgm:pt>
    <dgm:pt modelId="{E4CCEE5B-8E0F-4187-A309-77032C2D37CA}" type="pres">
      <dgm:prSet presAssocID="{6D01C147-481E-490C-94FF-7408D2655F4A}" presName="rootComposite" presStyleCnt="0"/>
      <dgm:spPr/>
    </dgm:pt>
    <dgm:pt modelId="{F1E3D6B8-08FE-4910-8FF1-0B9E5E7DA09E}" type="pres">
      <dgm:prSet presAssocID="{6D01C147-481E-490C-94FF-7408D2655F4A}" presName="rootText" presStyleLbl="node2" presStyleIdx="0" presStyleCnt="2" custScaleX="54321" custScaleY="26657" custLinFactNeighborX="9712" custLinFactNeighborY="-77175">
        <dgm:presLayoutVars>
          <dgm:chPref val="3"/>
        </dgm:presLayoutVars>
      </dgm:prSet>
      <dgm:spPr/>
    </dgm:pt>
    <dgm:pt modelId="{1186C52D-4636-4964-A71C-1651CE4CA466}" type="pres">
      <dgm:prSet presAssocID="{6D01C147-481E-490C-94FF-7408D2655F4A}" presName="rootConnector" presStyleLbl="node2" presStyleIdx="0" presStyleCnt="2"/>
      <dgm:spPr/>
    </dgm:pt>
    <dgm:pt modelId="{1A90E6EA-D8AD-4419-964E-8F49726F3DC6}" type="pres">
      <dgm:prSet presAssocID="{6D01C147-481E-490C-94FF-7408D2655F4A}" presName="hierChild4" presStyleCnt="0"/>
      <dgm:spPr/>
    </dgm:pt>
    <dgm:pt modelId="{201D36C1-56F6-4F21-B5C4-956FC7B67947}" type="pres">
      <dgm:prSet presAssocID="{6D01C147-481E-490C-94FF-7408D2655F4A}" presName="hierChild5" presStyleCnt="0"/>
      <dgm:spPr/>
    </dgm:pt>
    <dgm:pt modelId="{66DCD9E9-FFBA-4AA6-848A-FC4839BC66C4}" type="pres">
      <dgm:prSet presAssocID="{3B7D1959-9EA6-4E61-9778-846A1D66E136}" presName="Name37" presStyleLbl="parChTrans1D2" presStyleIdx="1" presStyleCnt="2"/>
      <dgm:spPr/>
    </dgm:pt>
    <dgm:pt modelId="{E53A3A0C-2A40-4A2F-98C6-61A2FEF71D5D}" type="pres">
      <dgm:prSet presAssocID="{5AC6BF68-AA94-480F-B6F5-51FF06B34480}" presName="hierRoot2" presStyleCnt="0">
        <dgm:presLayoutVars>
          <dgm:hierBranch val="init"/>
        </dgm:presLayoutVars>
      </dgm:prSet>
      <dgm:spPr/>
    </dgm:pt>
    <dgm:pt modelId="{BB4C8A96-C3BC-47A7-92C6-CED44B0E3C94}" type="pres">
      <dgm:prSet presAssocID="{5AC6BF68-AA94-480F-B6F5-51FF06B34480}" presName="rootComposite" presStyleCnt="0"/>
      <dgm:spPr/>
    </dgm:pt>
    <dgm:pt modelId="{B068B813-6786-4055-9E95-194133E7B597}" type="pres">
      <dgm:prSet presAssocID="{5AC6BF68-AA94-480F-B6F5-51FF06B34480}" presName="rootText" presStyleLbl="node2" presStyleIdx="1" presStyleCnt="2" custScaleX="48456" custScaleY="27792" custLinFactNeighborX="-5641" custLinFactNeighborY="-78608">
        <dgm:presLayoutVars>
          <dgm:chPref val="3"/>
        </dgm:presLayoutVars>
      </dgm:prSet>
      <dgm:spPr/>
    </dgm:pt>
    <dgm:pt modelId="{8AC509BB-7EA7-4D4A-A565-4B04F2A83859}" type="pres">
      <dgm:prSet presAssocID="{5AC6BF68-AA94-480F-B6F5-51FF06B34480}" presName="rootConnector" presStyleLbl="node2" presStyleIdx="1" presStyleCnt="2"/>
      <dgm:spPr/>
    </dgm:pt>
    <dgm:pt modelId="{A2691455-1460-41F4-9AE7-9FA76D3FD03F}" type="pres">
      <dgm:prSet presAssocID="{5AC6BF68-AA94-480F-B6F5-51FF06B34480}" presName="hierChild4" presStyleCnt="0"/>
      <dgm:spPr/>
    </dgm:pt>
    <dgm:pt modelId="{AAFA1A89-D0D1-4E8E-B2CD-977FB2E7AF22}" type="pres">
      <dgm:prSet presAssocID="{5AC6BF68-AA94-480F-B6F5-51FF06B34480}" presName="hierChild5" presStyleCnt="0"/>
      <dgm:spPr/>
    </dgm:pt>
    <dgm:pt modelId="{FBBADA01-652D-45F3-9F7D-FD41E79528D3}" type="pres">
      <dgm:prSet presAssocID="{9C14F85F-881D-461E-A001-E48ECAD387AD}" presName="hierChild3" presStyleCnt="0"/>
      <dgm:spPr/>
    </dgm:pt>
  </dgm:ptLst>
  <dgm:cxnLst>
    <dgm:cxn modelId="{B0515308-77C2-44D7-AD7B-3DEF31D41074}" type="presOf" srcId="{5AC6BF68-AA94-480F-B6F5-51FF06B34480}" destId="{B068B813-6786-4055-9E95-194133E7B597}" srcOrd="0" destOrd="0" presId="urn:microsoft.com/office/officeart/2005/8/layout/orgChart1"/>
    <dgm:cxn modelId="{0F11520F-D0A2-46F0-81AB-5B8A46D67CFB}" type="presOf" srcId="{6849020E-08F7-4BAA-9550-3D10E3311F5E}" destId="{5E715517-E762-42BC-88F8-FC9E7D66C79B}" srcOrd="0" destOrd="0" presId="urn:microsoft.com/office/officeart/2005/8/layout/orgChart1"/>
    <dgm:cxn modelId="{8AB26D0F-5571-45E2-A16A-3FFD46BA1CF5}" srcId="{6849020E-08F7-4BAA-9550-3D10E3311F5E}" destId="{9C14F85F-881D-461E-A001-E48ECAD387AD}" srcOrd="0" destOrd="0" parTransId="{578C75BE-388A-4C9F-87E5-F4C5D36DAF27}" sibTransId="{EF0E8741-52E0-491B-8F06-1594E6C4EABB}"/>
    <dgm:cxn modelId="{D0E31623-85F4-4E19-86B3-E1315223370D}" srcId="{9C14F85F-881D-461E-A001-E48ECAD387AD}" destId="{6D01C147-481E-490C-94FF-7408D2655F4A}" srcOrd="0" destOrd="0" parTransId="{3F814F12-AFEB-4DCF-BF90-FB10EB4B64E9}" sibTransId="{BCC63795-A175-4907-8195-FD21C7A5827C}"/>
    <dgm:cxn modelId="{46E9F08B-DF06-4602-B741-C6742454D324}" type="presOf" srcId="{5AC6BF68-AA94-480F-B6F5-51FF06B34480}" destId="{8AC509BB-7EA7-4D4A-A565-4B04F2A83859}" srcOrd="1" destOrd="0" presId="urn:microsoft.com/office/officeart/2005/8/layout/orgChart1"/>
    <dgm:cxn modelId="{0E5C7393-95AD-477E-9A0D-C06BE578F961}" type="presOf" srcId="{9C14F85F-881D-461E-A001-E48ECAD387AD}" destId="{C785B264-E6DF-4B1C-A67E-9053453C201D}" srcOrd="0" destOrd="0" presId="urn:microsoft.com/office/officeart/2005/8/layout/orgChart1"/>
    <dgm:cxn modelId="{6AA59E94-D28A-4084-B4BF-BBCF09610F73}" type="presOf" srcId="{6D01C147-481E-490C-94FF-7408D2655F4A}" destId="{1186C52D-4636-4964-A71C-1651CE4CA466}" srcOrd="1" destOrd="0" presId="urn:microsoft.com/office/officeart/2005/8/layout/orgChart1"/>
    <dgm:cxn modelId="{E45D7BBD-DBE3-4206-9403-2B9771D66E9E}" srcId="{9C14F85F-881D-461E-A001-E48ECAD387AD}" destId="{5AC6BF68-AA94-480F-B6F5-51FF06B34480}" srcOrd="1" destOrd="0" parTransId="{3B7D1959-9EA6-4E61-9778-846A1D66E136}" sibTransId="{063EF175-8F49-4DA4-A9D3-09EA875D2DF4}"/>
    <dgm:cxn modelId="{6C99A0C5-6B37-4CD4-A718-4AA4676645C7}" type="presOf" srcId="{6D01C147-481E-490C-94FF-7408D2655F4A}" destId="{F1E3D6B8-08FE-4910-8FF1-0B9E5E7DA09E}" srcOrd="0" destOrd="0" presId="urn:microsoft.com/office/officeart/2005/8/layout/orgChart1"/>
    <dgm:cxn modelId="{A185D3E3-6EB9-4D82-97E6-839AF26D46F1}" type="presOf" srcId="{3F814F12-AFEB-4DCF-BF90-FB10EB4B64E9}" destId="{28EC9F36-E3EF-49DC-AD77-BC1CDA084C3A}" srcOrd="0" destOrd="0" presId="urn:microsoft.com/office/officeart/2005/8/layout/orgChart1"/>
    <dgm:cxn modelId="{E09F39E8-9862-4554-AF46-D9CA80C798AB}" type="presOf" srcId="{9C14F85F-881D-461E-A001-E48ECAD387AD}" destId="{3C59FFEA-45FA-4067-AF6E-5A564FCF12A9}" srcOrd="1" destOrd="0" presId="urn:microsoft.com/office/officeart/2005/8/layout/orgChart1"/>
    <dgm:cxn modelId="{F9552AF7-AB53-4613-B04A-6A03140995DA}" type="presOf" srcId="{3B7D1959-9EA6-4E61-9778-846A1D66E136}" destId="{66DCD9E9-FFBA-4AA6-848A-FC4839BC66C4}" srcOrd="0" destOrd="0" presId="urn:microsoft.com/office/officeart/2005/8/layout/orgChart1"/>
    <dgm:cxn modelId="{E22BEE44-B97E-411B-810E-7F7FC62DCA36}" type="presParOf" srcId="{5E715517-E762-42BC-88F8-FC9E7D66C79B}" destId="{A385B5FA-53BE-4EE8-801B-9FBB3A7255F3}" srcOrd="0" destOrd="0" presId="urn:microsoft.com/office/officeart/2005/8/layout/orgChart1"/>
    <dgm:cxn modelId="{2DD4A946-B123-4957-8DA4-AFFC0AC9B5F2}" type="presParOf" srcId="{A385B5FA-53BE-4EE8-801B-9FBB3A7255F3}" destId="{E61D9870-521D-4A8B-9547-66D9CF83CC10}" srcOrd="0" destOrd="0" presId="urn:microsoft.com/office/officeart/2005/8/layout/orgChart1"/>
    <dgm:cxn modelId="{CF201931-3202-4253-9979-0A5A70598A10}" type="presParOf" srcId="{E61D9870-521D-4A8B-9547-66D9CF83CC10}" destId="{C785B264-E6DF-4B1C-A67E-9053453C201D}" srcOrd="0" destOrd="0" presId="urn:microsoft.com/office/officeart/2005/8/layout/orgChart1"/>
    <dgm:cxn modelId="{89F74C77-1416-426A-BB40-63952CEDD3E7}" type="presParOf" srcId="{E61D9870-521D-4A8B-9547-66D9CF83CC10}" destId="{3C59FFEA-45FA-4067-AF6E-5A564FCF12A9}" srcOrd="1" destOrd="0" presId="urn:microsoft.com/office/officeart/2005/8/layout/orgChart1"/>
    <dgm:cxn modelId="{F4689804-D08A-4AD3-9A36-65B83B29EDBE}" type="presParOf" srcId="{A385B5FA-53BE-4EE8-801B-9FBB3A7255F3}" destId="{B1DBB875-69D2-4F87-B9DF-E4A023FC54C5}" srcOrd="1" destOrd="0" presId="urn:microsoft.com/office/officeart/2005/8/layout/orgChart1"/>
    <dgm:cxn modelId="{109975BD-9D10-4952-A8A2-EDC0E3EB278D}" type="presParOf" srcId="{B1DBB875-69D2-4F87-B9DF-E4A023FC54C5}" destId="{28EC9F36-E3EF-49DC-AD77-BC1CDA084C3A}" srcOrd="0" destOrd="0" presId="urn:microsoft.com/office/officeart/2005/8/layout/orgChart1"/>
    <dgm:cxn modelId="{126CF72A-411E-4D20-BA0F-041E9449FC70}" type="presParOf" srcId="{B1DBB875-69D2-4F87-B9DF-E4A023FC54C5}" destId="{5128858E-B9B6-4FB8-B2E1-82408EBD0511}" srcOrd="1" destOrd="0" presId="urn:microsoft.com/office/officeart/2005/8/layout/orgChart1"/>
    <dgm:cxn modelId="{3B7F3D63-DDA0-4A92-8018-0D0A9FC594DD}" type="presParOf" srcId="{5128858E-B9B6-4FB8-B2E1-82408EBD0511}" destId="{E4CCEE5B-8E0F-4187-A309-77032C2D37CA}" srcOrd="0" destOrd="0" presId="urn:microsoft.com/office/officeart/2005/8/layout/orgChart1"/>
    <dgm:cxn modelId="{98691089-12D3-478E-B9A3-270F4E8EB7D0}" type="presParOf" srcId="{E4CCEE5B-8E0F-4187-A309-77032C2D37CA}" destId="{F1E3D6B8-08FE-4910-8FF1-0B9E5E7DA09E}" srcOrd="0" destOrd="0" presId="urn:microsoft.com/office/officeart/2005/8/layout/orgChart1"/>
    <dgm:cxn modelId="{260E7A4C-22EB-450D-A60C-B7B74328C57C}" type="presParOf" srcId="{E4CCEE5B-8E0F-4187-A309-77032C2D37CA}" destId="{1186C52D-4636-4964-A71C-1651CE4CA466}" srcOrd="1" destOrd="0" presId="urn:microsoft.com/office/officeart/2005/8/layout/orgChart1"/>
    <dgm:cxn modelId="{888A5CE0-2584-4EF2-9EE3-2A68A8E128D8}" type="presParOf" srcId="{5128858E-B9B6-4FB8-B2E1-82408EBD0511}" destId="{1A90E6EA-D8AD-4419-964E-8F49726F3DC6}" srcOrd="1" destOrd="0" presId="urn:microsoft.com/office/officeart/2005/8/layout/orgChart1"/>
    <dgm:cxn modelId="{853AFCE5-D287-4305-A3F8-DDA0FC681741}" type="presParOf" srcId="{5128858E-B9B6-4FB8-B2E1-82408EBD0511}" destId="{201D36C1-56F6-4F21-B5C4-956FC7B67947}" srcOrd="2" destOrd="0" presId="urn:microsoft.com/office/officeart/2005/8/layout/orgChart1"/>
    <dgm:cxn modelId="{71AFA713-604D-4ABF-9B09-F8A890CA8B4C}" type="presParOf" srcId="{B1DBB875-69D2-4F87-B9DF-E4A023FC54C5}" destId="{66DCD9E9-FFBA-4AA6-848A-FC4839BC66C4}" srcOrd="2" destOrd="0" presId="urn:microsoft.com/office/officeart/2005/8/layout/orgChart1"/>
    <dgm:cxn modelId="{98BF09EB-4769-449F-BB97-756085CD49C8}" type="presParOf" srcId="{B1DBB875-69D2-4F87-B9DF-E4A023FC54C5}" destId="{E53A3A0C-2A40-4A2F-98C6-61A2FEF71D5D}" srcOrd="3" destOrd="0" presId="urn:microsoft.com/office/officeart/2005/8/layout/orgChart1"/>
    <dgm:cxn modelId="{AFF9B0ED-6773-4388-ADA3-9028CFBC5A53}" type="presParOf" srcId="{E53A3A0C-2A40-4A2F-98C6-61A2FEF71D5D}" destId="{BB4C8A96-C3BC-47A7-92C6-CED44B0E3C94}" srcOrd="0" destOrd="0" presId="urn:microsoft.com/office/officeart/2005/8/layout/orgChart1"/>
    <dgm:cxn modelId="{B543EDF4-AA3C-4967-A23F-6621CDED0A8D}" type="presParOf" srcId="{BB4C8A96-C3BC-47A7-92C6-CED44B0E3C94}" destId="{B068B813-6786-4055-9E95-194133E7B597}" srcOrd="0" destOrd="0" presId="urn:microsoft.com/office/officeart/2005/8/layout/orgChart1"/>
    <dgm:cxn modelId="{00D09F43-C923-4BDB-BD81-3CA3504D6B58}" type="presParOf" srcId="{BB4C8A96-C3BC-47A7-92C6-CED44B0E3C94}" destId="{8AC509BB-7EA7-4D4A-A565-4B04F2A83859}" srcOrd="1" destOrd="0" presId="urn:microsoft.com/office/officeart/2005/8/layout/orgChart1"/>
    <dgm:cxn modelId="{0649DA46-EAF2-4C98-A8DC-140D088E0003}" type="presParOf" srcId="{E53A3A0C-2A40-4A2F-98C6-61A2FEF71D5D}" destId="{A2691455-1460-41F4-9AE7-9FA76D3FD03F}" srcOrd="1" destOrd="0" presId="urn:microsoft.com/office/officeart/2005/8/layout/orgChart1"/>
    <dgm:cxn modelId="{3E830954-F5D6-4BD2-A0D4-CC8D23F6FF79}" type="presParOf" srcId="{E53A3A0C-2A40-4A2F-98C6-61A2FEF71D5D}" destId="{AAFA1A89-D0D1-4E8E-B2CD-977FB2E7AF22}" srcOrd="2" destOrd="0" presId="urn:microsoft.com/office/officeart/2005/8/layout/orgChart1"/>
    <dgm:cxn modelId="{4DF1E5BE-31CC-40FA-98AF-45DFE9D7A1BA}" type="presParOf" srcId="{A385B5FA-53BE-4EE8-801B-9FBB3A7255F3}" destId="{FBBADA01-652D-45F3-9F7D-FD41E79528D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CD9E9-FFBA-4AA6-848A-FC4839BC66C4}">
      <dsp:nvSpPr>
        <dsp:cNvPr id="0" name=""/>
        <dsp:cNvSpPr/>
      </dsp:nvSpPr>
      <dsp:spPr>
        <a:xfrm>
          <a:off x="2317129" y="1286810"/>
          <a:ext cx="1546672" cy="174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46672" y="0"/>
              </a:lnTo>
              <a:lnTo>
                <a:pt x="1546672" y="1744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EC9F36-E3EF-49DC-AD77-BC1CDA084C3A}">
      <dsp:nvSpPr>
        <dsp:cNvPr id="0" name=""/>
        <dsp:cNvSpPr/>
      </dsp:nvSpPr>
      <dsp:spPr>
        <a:xfrm>
          <a:off x="1519055" y="1286810"/>
          <a:ext cx="798074" cy="203948"/>
        </a:xfrm>
        <a:custGeom>
          <a:avLst/>
          <a:gdLst/>
          <a:ahLst/>
          <a:cxnLst/>
          <a:rect l="0" t="0" r="0" b="0"/>
          <a:pathLst>
            <a:path>
              <a:moveTo>
                <a:pt x="798074" y="0"/>
              </a:moveTo>
              <a:lnTo>
                <a:pt x="0" y="0"/>
              </a:lnTo>
              <a:lnTo>
                <a:pt x="0" y="2039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5B264-E6DF-4B1C-A67E-9053453C201D}">
      <dsp:nvSpPr>
        <dsp:cNvPr id="0" name=""/>
        <dsp:cNvSpPr/>
      </dsp:nvSpPr>
      <dsp:spPr>
        <a:xfrm>
          <a:off x="1021969" y="532045"/>
          <a:ext cx="2590319" cy="7547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Producers of Goods</a:t>
          </a:r>
        </a:p>
      </dsp:txBody>
      <dsp:txXfrm>
        <a:off x="1021969" y="532045"/>
        <a:ext cx="2590319" cy="754764"/>
      </dsp:txXfrm>
    </dsp:sp>
    <dsp:sp modelId="{F1E3D6B8-08FE-4910-8FF1-0B9E5E7DA09E}">
      <dsp:nvSpPr>
        <dsp:cNvPr id="0" name=""/>
        <dsp:cNvSpPr/>
      </dsp:nvSpPr>
      <dsp:spPr>
        <a:xfrm>
          <a:off x="402478" y="1490758"/>
          <a:ext cx="2233152" cy="5479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Pharmaceuticals, Biologics </a:t>
          </a:r>
        </a:p>
      </dsp:txBody>
      <dsp:txXfrm>
        <a:off x="402478" y="1490758"/>
        <a:ext cx="2233152" cy="547938"/>
      </dsp:txXfrm>
    </dsp:sp>
    <dsp:sp modelId="{B068B813-6786-4055-9E95-194133E7B597}">
      <dsp:nvSpPr>
        <dsp:cNvPr id="0" name=""/>
        <dsp:cNvSpPr/>
      </dsp:nvSpPr>
      <dsp:spPr>
        <a:xfrm>
          <a:off x="2867781" y="1461303"/>
          <a:ext cx="1992040" cy="571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Machines, Devices, EMRs          </a:t>
          </a:r>
        </a:p>
      </dsp:txBody>
      <dsp:txXfrm>
        <a:off x="2867781" y="1461303"/>
        <a:ext cx="1992040" cy="571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6720CA-3B8B-3243-830F-CC6A3F18D5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DCB056-3B2A-7E47-8965-BEB1C7F08E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C47AB-F1FF-4244-B8AA-13B6F8D65081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A39E4C-9115-1243-854F-1C596982AF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436EE1-4A0E-E943-AA5D-35FAB68789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258EE-0903-1D4F-9189-F1670A53D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82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544BD-97A0-45E6-BA9E-47225B62A217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A4113-4ED0-4323-9BDE-04EC04BD7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13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A4113-4ED0-4323-9BDE-04EC04BD73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20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A4113-4ED0-4323-9BDE-04EC04BD73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32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A4113-4ED0-4323-9BDE-04EC04BD73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22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A4113-4ED0-4323-9BDE-04EC04BD739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94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A4113-4ED0-4323-9BDE-04EC04BD739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20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48CB-4D09-496B-A358-EFF3D827129C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A25F8-4668-47F1-9385-D0F0B8812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29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48CB-4D09-496B-A358-EFF3D827129C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A25F8-4668-47F1-9385-D0F0B8812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60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48CB-4D09-496B-A358-EFF3D827129C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A25F8-4668-47F1-9385-D0F0B8812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5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48CB-4D09-496B-A358-EFF3D827129C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A25F8-4668-47F1-9385-D0F0B8812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27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48CB-4D09-496B-A358-EFF3D827129C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A25F8-4668-47F1-9385-D0F0B8812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48CB-4D09-496B-A358-EFF3D827129C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A25F8-4668-47F1-9385-D0F0B8812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411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48CB-4D09-496B-A358-EFF3D827129C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A25F8-4668-47F1-9385-D0F0B8812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521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48CB-4D09-496B-A358-EFF3D827129C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A25F8-4668-47F1-9385-D0F0B8812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48CB-4D09-496B-A358-EFF3D827129C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A25F8-4668-47F1-9385-D0F0B8812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4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48CB-4D09-496B-A358-EFF3D827129C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A25F8-4668-47F1-9385-D0F0B8812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762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48CB-4D09-496B-A358-EFF3D827129C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A25F8-4668-47F1-9385-D0F0B8812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82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848CB-4D09-496B-A358-EFF3D827129C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A25F8-4668-47F1-9385-D0F0B8812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7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istockphoto.com/photo/mound-of-cash-gm155359580-1935569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A7D2E-7EDF-6040-A5FD-FB4D947E3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8" cy="132621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Commodification and Other Afflictions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of</a:t>
            </a:r>
            <a:r>
              <a:rPr lang="en-US" b="1" dirty="0"/>
              <a:t> </a:t>
            </a:r>
            <a:r>
              <a:rPr lang="en-US" sz="4000" b="1" dirty="0">
                <a:solidFill>
                  <a:schemeClr val="bg1"/>
                </a:solidFill>
              </a:rPr>
              <a:t>American Health Care: Is Single Payer the Solution?</a:t>
            </a:r>
            <a:br>
              <a:rPr lang="en-US" sz="4000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1DD7B8-75A4-C547-8B19-DE081F9DE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776"/>
            <a:ext cx="10515599" cy="8874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Martin F. Shapiro, MD, PhD, MPH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6273FD5-74A5-3740-AAEB-DACAFE4FD2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720" y="2173857"/>
            <a:ext cx="7807206" cy="450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86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8777" y="314801"/>
            <a:ext cx="7924800" cy="87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Health Systems and Medical Groups</a:t>
            </a:r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74449" y="1326088"/>
            <a:ext cx="780825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“Sales”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Maximize market share of “covered lives”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Maximize reimbursement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Minimize risk (poor people with Medicaid or no</a:t>
            </a:r>
          </a:p>
          <a:p>
            <a:r>
              <a:rPr lang="en-US" sz="2800" dirty="0"/>
              <a:t>      insurance)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Contract with healthy populations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Promote lucrative product lines and procedures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Seek 9-figure surpluses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Pay executives 7 to 8-figure salaries </a:t>
            </a:r>
          </a:p>
          <a:p>
            <a:r>
              <a:rPr lang="en-US" sz="2800" dirty="0"/>
              <a:t>      (&gt;30% financial performance-based bonuses)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17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57543480"/>
              </p:ext>
            </p:extLst>
          </p:nvPr>
        </p:nvGraphicFramePr>
        <p:xfrm>
          <a:off x="-8965" y="325219"/>
          <a:ext cx="5094941" cy="5107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1398493" y="2380130"/>
            <a:ext cx="0" cy="421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854823" y="2344271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67318" y="2801471"/>
            <a:ext cx="24152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Induce sales by publicizing which hospitals have the latest gadgets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Oppose taxation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Prohibitive product pricing (EMR)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92830" y="1013011"/>
            <a:ext cx="2492188" cy="753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Health Insurance Companies </a:t>
            </a: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6831106" y="1766047"/>
            <a:ext cx="0" cy="519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96339" y="2293291"/>
            <a:ext cx="253059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Single payer is an existential threat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Oppose expanding public coverage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Privatize lucrative parts of public programs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Maximize revenue through denials, copays, deductibles  </a:t>
            </a:r>
          </a:p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63317" y="1013010"/>
            <a:ext cx="2330824" cy="1188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Nursing Home, Dialysis and Pharmacy Chains</a:t>
            </a: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10228729" y="2293291"/>
            <a:ext cx="0" cy="279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037300" y="2614044"/>
            <a:ext cx="25818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Maintain revenue streams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Care without limits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6708" y="2805381"/>
            <a:ext cx="25893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Induce demand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Ads to consumers and providers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Maximize “price points”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Deter competition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Evergreening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Oppose price negotiation and importation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79285" y="69556"/>
            <a:ext cx="6271192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  </a:t>
            </a:r>
            <a:r>
              <a:rPr lang="en-US" sz="4000" b="1" dirty="0"/>
              <a:t> </a:t>
            </a:r>
            <a:r>
              <a:rPr lang="en-US" sz="4000" dirty="0">
                <a:solidFill>
                  <a:schemeClr val="bg1"/>
                </a:solidFill>
              </a:rPr>
              <a:t>Other Corporate Interests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BC149E-9887-C049-A495-94713D303C9C}"/>
              </a:ext>
            </a:extLst>
          </p:cNvPr>
          <p:cNvSpPr/>
          <p:nvPr/>
        </p:nvSpPr>
        <p:spPr>
          <a:xfrm>
            <a:off x="9081247" y="3869173"/>
            <a:ext cx="2330824" cy="377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Investors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45EEDD3-9035-964C-B96A-1860E482B9A5}"/>
              </a:ext>
            </a:extLst>
          </p:cNvPr>
          <p:cNvCxnSpPr>
            <a:cxnSpLocks/>
          </p:cNvCxnSpPr>
          <p:nvPr/>
        </p:nvCxnSpPr>
        <p:spPr>
          <a:xfrm>
            <a:off x="10354234" y="4159623"/>
            <a:ext cx="0" cy="565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6430FB9-D4B6-054B-A28D-9516C3737E80}"/>
              </a:ext>
            </a:extLst>
          </p:cNvPr>
          <p:cNvSpPr txBox="1"/>
          <p:nvPr/>
        </p:nvSpPr>
        <p:spPr>
          <a:xfrm>
            <a:off x="9081247" y="4725574"/>
            <a:ext cx="2415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Maximize income from procedures Minimize services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Take quick profits</a:t>
            </a:r>
          </a:p>
        </p:txBody>
      </p:sp>
    </p:spTree>
    <p:extLst>
      <p:ext uri="{BB962C8B-B14F-4D97-AF65-F5344CB8AC3E}">
        <p14:creationId xmlns:p14="http://schemas.microsoft.com/office/powerpoint/2010/main" val="991490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9166" y="313765"/>
            <a:ext cx="8399929" cy="584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Clinicians and Specialty Societies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939561" y="942462"/>
            <a:ext cx="0" cy="475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470211" y="1420692"/>
            <a:ext cx="306661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Economic interests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4751" y="1966375"/>
            <a:ext cx="449437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Block revisions in relative payment for procedures vs. cognitive services by dominating the RVU Update Committee (RUC)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Society guidelines do not threaten revenue flow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Minimize risk, optimize </a:t>
            </a:r>
            <a:r>
              <a:rPr lang="en-US" sz="2400" dirty="0" err="1"/>
              <a:t>casemix</a:t>
            </a:r>
            <a:r>
              <a:rPr lang="en-US" sz="2400" dirty="0"/>
              <a:t> &amp; insurance type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“Run the till” as long as you can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Lub-dub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543495" y="3223261"/>
            <a:ext cx="42842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319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9367F-72F9-B749-AE45-5DA2E395A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683" y="214135"/>
            <a:ext cx="10515600" cy="1279397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How much do doctors make by specialty?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Source: Weatherby Healthcare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4A8061-F7AB-4544-B79B-AE7C18330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142" y="1664888"/>
            <a:ext cx="8682288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74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EDE5F1F-E55A-C443-831E-B68875D0BBA6}"/>
              </a:ext>
            </a:extLst>
          </p:cNvPr>
          <p:cNvSpPr/>
          <p:nvPr/>
        </p:nvSpPr>
        <p:spPr>
          <a:xfrm>
            <a:off x="1119166" y="313765"/>
            <a:ext cx="8399929" cy="584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Clinicians and Specialty Societies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CB3A46D-9836-3241-B314-CB74C83CADD1}"/>
              </a:ext>
            </a:extLst>
          </p:cNvPr>
          <p:cNvCxnSpPr/>
          <p:nvPr/>
        </p:nvCxnSpPr>
        <p:spPr>
          <a:xfrm>
            <a:off x="2939561" y="942462"/>
            <a:ext cx="0" cy="475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678BB8E-08C4-A944-A461-A19AFA1ED029}"/>
              </a:ext>
            </a:extLst>
          </p:cNvPr>
          <p:cNvSpPr/>
          <p:nvPr/>
        </p:nvSpPr>
        <p:spPr>
          <a:xfrm>
            <a:off x="1470211" y="1420692"/>
            <a:ext cx="306661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Economic interests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4442BC-64AE-DB4D-A57B-D193FA863BAB}"/>
              </a:ext>
            </a:extLst>
          </p:cNvPr>
          <p:cNvSpPr txBox="1"/>
          <p:nvPr/>
        </p:nvSpPr>
        <p:spPr>
          <a:xfrm>
            <a:off x="824751" y="1966375"/>
            <a:ext cx="449437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Successfully resist revisions in relative payment for procedural vs. cognitive services by dominating the RVU Update Committee (RUC)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Society guidelines do not threaten revenue flow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Minimize risk, optimize </a:t>
            </a:r>
            <a:r>
              <a:rPr lang="en-US" sz="2400" dirty="0" err="1"/>
              <a:t>casemix</a:t>
            </a:r>
            <a:r>
              <a:rPr lang="en-US" sz="2400" dirty="0"/>
              <a:t> &amp; insurance type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“Run the till” as long as you can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Lub-dub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E863306-D551-7C44-A101-090CE47E106E}"/>
              </a:ext>
            </a:extLst>
          </p:cNvPr>
          <p:cNvCxnSpPr/>
          <p:nvPr/>
        </p:nvCxnSpPr>
        <p:spPr>
          <a:xfrm>
            <a:off x="7967614" y="897924"/>
            <a:ext cx="8965" cy="502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A5E4114-35B5-0543-9F26-E99DA9323120}"/>
              </a:ext>
            </a:extLst>
          </p:cNvPr>
          <p:cNvSpPr/>
          <p:nvPr/>
        </p:nvSpPr>
        <p:spPr>
          <a:xfrm>
            <a:off x="6673362" y="1417592"/>
            <a:ext cx="3068515" cy="773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Attitudes, aptitudes, values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F38702-01B7-5A45-BCE5-33CF6A9F3DFA}"/>
              </a:ext>
            </a:extLst>
          </p:cNvPr>
          <p:cNvSpPr txBox="1"/>
          <p:nvPr/>
        </p:nvSpPr>
        <p:spPr>
          <a:xfrm>
            <a:off x="6410759" y="2190874"/>
            <a:ext cx="428424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Not selected for comfort in providing “cognitive” services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Poor communication skills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Handle uncertainty poorly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Not well-trained to limit care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Avoid long-term relationships with patients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Prefer narrow tasks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Patients bear the consequences</a:t>
            </a:r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98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79B7A-6645-8647-BD4F-91800D440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7833" y="368710"/>
            <a:ext cx="4904502" cy="89168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The Medical Student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8062E-C2D4-0A4A-BA1D-B05C471B8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hlinkClick r:id="rId2" tooltip="Mound Of Cash Stock Photo - Download Image Now - Stack, Currency, Heap -  iStock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A42E26-F38F-E04E-AEBD-0A292A955A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1915"/>
          <a:stretch/>
        </p:blipFill>
        <p:spPr>
          <a:xfrm>
            <a:off x="4451351" y="2158314"/>
            <a:ext cx="3277088" cy="250258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738AD3E-47E3-C040-BFD7-3C0D98CC9EE3}"/>
              </a:ext>
            </a:extLst>
          </p:cNvPr>
          <p:cNvSpPr txBox="1">
            <a:spLocks/>
          </p:cNvSpPr>
          <p:nvPr/>
        </p:nvSpPr>
        <p:spPr>
          <a:xfrm>
            <a:off x="3816178" y="4993589"/>
            <a:ext cx="4796481" cy="887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For “A Few Dollars More”?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A8D308-50AD-9841-9132-7FD88B1A2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1785" y="1825625"/>
            <a:ext cx="2615057" cy="393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82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Content Placeholder 3">
            <a:extLst>
              <a:ext uri="{FF2B5EF4-FFF2-40B4-BE49-F238E27FC236}">
                <a16:creationId xmlns:a16="http://schemas.microsoft.com/office/drawing/2014/main" id="{4EC57F34-F3DD-3B41-BA1E-4F4FE770A3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247906"/>
            <a:ext cx="7924800" cy="6059487"/>
          </a:xfrm>
        </p:spPr>
      </p:pic>
      <p:sp>
        <p:nvSpPr>
          <p:cNvPr id="35842" name="TextBox 1">
            <a:extLst>
              <a:ext uri="{FF2B5EF4-FFF2-40B4-BE49-F238E27FC236}">
                <a16:creationId xmlns:a16="http://schemas.microsoft.com/office/drawing/2014/main" id="{03FFD8B1-A5E5-4241-8C3C-2435C7E82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6248400"/>
            <a:ext cx="4878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Faber DA: JAMA Intern Med 2016;176:1561-3</a:t>
            </a:r>
          </a:p>
        </p:txBody>
      </p:sp>
    </p:spTree>
    <p:extLst>
      <p:ext uri="{BB962C8B-B14F-4D97-AF65-F5344CB8AC3E}">
        <p14:creationId xmlns:p14="http://schemas.microsoft.com/office/powerpoint/2010/main" val="1148493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7F3BF0BF-ACE7-8C48-B88F-91F0AAE45E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4724400"/>
            <a:ext cx="8229600" cy="1905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3200" dirty="0">
                <a:latin typeface="+mn-lt"/>
              </a:rPr>
              <a:t>“The good physician treats the disease; the great physician treats the patient with the disease.”</a:t>
            </a:r>
            <a:br>
              <a:rPr lang="en-US" altLang="en-US" sz="3200" dirty="0">
                <a:latin typeface="+mn-lt"/>
              </a:rPr>
            </a:br>
            <a:r>
              <a:rPr lang="en-US" altLang="en-US" sz="3200" dirty="0">
                <a:latin typeface="+mn-lt"/>
              </a:rPr>
              <a:t>---William Osler </a:t>
            </a:r>
            <a:br>
              <a:rPr lang="en-US" altLang="en-US" sz="2400" dirty="0"/>
            </a:br>
            <a:endParaRPr lang="en-US" altLang="en-US" sz="2000" dirty="0"/>
          </a:p>
        </p:txBody>
      </p:sp>
      <p:graphicFrame>
        <p:nvGraphicFramePr>
          <p:cNvPr id="33794" name="Object 3">
            <a:extLst>
              <a:ext uri="{FF2B5EF4-FFF2-40B4-BE49-F238E27FC236}">
                <a16:creationId xmlns:a16="http://schemas.microsoft.com/office/drawing/2014/main" id="{D173A538-7A37-5B4F-927A-5CE7044B8FB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114800" y="381000"/>
          <a:ext cx="3276600" cy="3980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3" name="Photo Editor Photo" r:id="rId3" imgW="5473700" imgH="7035800" progId="MSPhotoEd.3">
                  <p:embed/>
                </p:oleObj>
              </mc:Choice>
              <mc:Fallback>
                <p:oleObj name="Photo Editor Photo" r:id="rId3" imgW="5473700" imgH="7035800" progId="MSPhotoEd.3">
                  <p:embed/>
                  <p:pic>
                    <p:nvPicPr>
                      <p:cNvPr id="33794" name="Object 3">
                        <a:extLst>
                          <a:ext uri="{FF2B5EF4-FFF2-40B4-BE49-F238E27FC236}">
                            <a16:creationId xmlns:a16="http://schemas.microsoft.com/office/drawing/2014/main" id="{D173A538-7A37-5B4F-927A-5CE7044B8F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81000"/>
                        <a:ext cx="3276600" cy="3980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0244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BDCE4-2C98-5C4E-B7AC-7C0C238A8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0787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n-lt"/>
              </a:rPr>
              <a:t>Can we change clinicians’ priorities and competencies?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FE709-67EB-604C-BA80-F04BFB9E7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3180"/>
            <a:ext cx="10515600" cy="5225549"/>
          </a:xfrm>
        </p:spPr>
        <p:txBody>
          <a:bodyPr>
            <a:noAutofit/>
          </a:bodyPr>
          <a:lstStyle/>
          <a:p>
            <a:pPr lvl="0"/>
            <a:r>
              <a:rPr lang="en-US" sz="3000" i="1" dirty="0"/>
              <a:t>Pay doctors for time</a:t>
            </a:r>
            <a:r>
              <a:rPr lang="en-US" sz="3000" dirty="0"/>
              <a:t>, not piecework. </a:t>
            </a:r>
          </a:p>
          <a:p>
            <a:pPr lvl="0"/>
            <a:r>
              <a:rPr lang="en-US" sz="3000" dirty="0"/>
              <a:t>Specialty </a:t>
            </a:r>
            <a:r>
              <a:rPr lang="en-US" sz="3000" i="1" dirty="0"/>
              <a:t>pay should differ only modestly </a:t>
            </a:r>
            <a:r>
              <a:rPr lang="en-US" sz="3000" dirty="0"/>
              <a:t>to account for time in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3000" dirty="0"/>
              <a:t>	training</a:t>
            </a:r>
          </a:p>
          <a:p>
            <a:pPr lvl="0"/>
            <a:r>
              <a:rPr lang="en-US" sz="3000" i="1" dirty="0"/>
              <a:t>Incentivize clinicians to seek psychotherapy</a:t>
            </a:r>
            <a:r>
              <a:rPr lang="en-US" sz="3000" dirty="0"/>
              <a:t> to help them better 	relate to their patients’ needs and values</a:t>
            </a:r>
          </a:p>
          <a:p>
            <a:pPr lvl="0"/>
            <a:r>
              <a:rPr lang="en-US" sz="3000" dirty="0"/>
              <a:t>All physicians should have </a:t>
            </a:r>
            <a:r>
              <a:rPr lang="en-US" sz="3000" i="1" dirty="0"/>
              <a:t>periodic training </a:t>
            </a:r>
            <a:r>
              <a:rPr lang="en-US" sz="3000" dirty="0"/>
              <a:t>on </a:t>
            </a:r>
          </a:p>
          <a:p>
            <a:pPr lvl="2"/>
            <a:r>
              <a:rPr lang="en-US" sz="3000" dirty="0"/>
              <a:t>communication and negotiation with patients </a:t>
            </a:r>
          </a:p>
          <a:p>
            <a:pPr lvl="2"/>
            <a:r>
              <a:rPr lang="en-US" sz="3000" dirty="0"/>
              <a:t>ethics, morals, and social responsibilities</a:t>
            </a:r>
          </a:p>
          <a:p>
            <a:r>
              <a:rPr lang="en-US" sz="3000" dirty="0"/>
              <a:t>Mandate that proceduralists and administrators meet regularly   	to </a:t>
            </a:r>
            <a:r>
              <a:rPr lang="en-US" sz="3000" i="1" dirty="0"/>
              <a:t>set targets to reduce use of low value care </a:t>
            </a:r>
          </a:p>
        </p:txBody>
      </p:sp>
    </p:spTree>
    <p:extLst>
      <p:ext uri="{BB962C8B-B14F-4D97-AF65-F5344CB8AC3E}">
        <p14:creationId xmlns:p14="http://schemas.microsoft.com/office/powerpoint/2010/main" val="3823234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531D7E-BB15-704F-8DB6-F132DE8B2281}"/>
              </a:ext>
            </a:extLst>
          </p:cNvPr>
          <p:cNvSpPr txBox="1"/>
          <p:nvPr/>
        </p:nvSpPr>
        <p:spPr>
          <a:xfrm>
            <a:off x="1303794" y="1335496"/>
            <a:ext cx="967779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700" i="1" dirty="0"/>
              <a:t>Admission criteria </a:t>
            </a:r>
            <a:r>
              <a:rPr lang="en-US" sz="2700" dirty="0"/>
              <a:t>emphasize grades and test scores, </a:t>
            </a:r>
          </a:p>
          <a:p>
            <a:r>
              <a:rPr lang="en-US" sz="2700" dirty="0"/>
              <a:t>	not values and empathy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700" dirty="0"/>
              <a:t>Admitted students, 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700" dirty="0"/>
              <a:t>69% biological &amp; physical science majors, 4% humanities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700" dirty="0"/>
              <a:t>Income : 13% in lowest 40%; 51% in top 20%; 28% in top 5% 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700" dirty="0"/>
              <a:t>13.4% Black or Hispanic (vs. 32% of U.S. population)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700" dirty="0"/>
              <a:t>Curriculum is </a:t>
            </a:r>
            <a:r>
              <a:rPr lang="en-US" sz="2700" i="1" dirty="0"/>
              <a:t>biologically reductionist; </a:t>
            </a:r>
            <a:r>
              <a:rPr lang="en-US" sz="2700" dirty="0"/>
              <a:t>social sciences and 	humanities are an afterthought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700" dirty="0"/>
              <a:t>White coat ceremonies as triumphalism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700" dirty="0"/>
              <a:t>Negative socialization: </a:t>
            </a:r>
            <a:r>
              <a:rPr lang="en-US" sz="2700" i="1" dirty="0"/>
              <a:t>loss of idealism </a:t>
            </a:r>
            <a:r>
              <a:rPr lang="en-US" sz="2700" dirty="0"/>
              <a:t>as students advance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700" dirty="0"/>
              <a:t>Students focus on specialty income from day one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B87843-75E4-F648-A341-E344B1BB5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037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n-lt"/>
              </a:rPr>
              <a:t>Universities  and medical schools: part of the problem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4000" i="1" dirty="0">
                <a:solidFill>
                  <a:schemeClr val="bg1"/>
                </a:solidFill>
                <a:latin typeface="+mn-lt"/>
              </a:rPr>
              <a:t>Undergraduate medical education</a:t>
            </a:r>
          </a:p>
        </p:txBody>
      </p:sp>
    </p:spTree>
    <p:extLst>
      <p:ext uri="{BB962C8B-B14F-4D97-AF65-F5344CB8AC3E}">
        <p14:creationId xmlns:p14="http://schemas.microsoft.com/office/powerpoint/2010/main" val="456006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B44B-7EA6-FA44-A249-3A2E7200FF8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Conflicts of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20594-36EC-8549-87E4-35EBD4223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dirty="0"/>
              <a:t>No financial conflicts of interest with ineligible companies</a:t>
            </a:r>
          </a:p>
          <a:p>
            <a:pPr marL="0" indent="0" algn="ct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9922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2A93F-3700-6842-A8A4-310292999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731"/>
            <a:ext cx="10515600" cy="958361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n-lt"/>
              </a:rPr>
              <a:t>Universities  and medical schools: part of the problem </a:t>
            </a:r>
            <a:r>
              <a:rPr lang="en-US" sz="3600" i="1" dirty="0">
                <a:solidFill>
                  <a:schemeClr val="bg1"/>
                </a:solidFill>
                <a:latin typeface="+mn-lt"/>
              </a:rPr>
              <a:t>Postgraduate medical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57431-25CE-FC4F-9273-647EB5DB6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270" y="1459522"/>
            <a:ext cx="9888415" cy="4735025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/>
              <a:t>Little modeling of cost constraint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/>
              <a:t>Little exposure to humanities and social sciences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/>
              <a:t>Little opportunity to address discomfort in </a:t>
            </a:r>
          </a:p>
          <a:p>
            <a:pPr marL="0" indent="0">
              <a:buNone/>
            </a:pPr>
            <a:r>
              <a:rPr lang="en-US" sz="3200" dirty="0"/>
              <a:t>	the clinician-patient relationship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/>
              <a:t>Little emphasis on effective communication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/>
              <a:t>Ambulatory experiences are generally awful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/>
              <a:t>Little attention paid to effective communication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238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67C03-DAD1-1E41-BA9F-CC1657393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/>
              <a:t>Academic practices often segregated by insurance type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/>
              <a:t>Business plan is almost always to use clinical revenue to 	support other programs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/>
              <a:t>Grow market share, avoid risk, “run the till”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i="1" dirty="0"/>
              <a:t>The hidden curriculum</a:t>
            </a:r>
            <a:r>
              <a:rPr lang="en-US" sz="3200" dirty="0"/>
              <a:t>: trainees learn lessons about (lack of) 	social responsibility by observing the behavior of faculty</a:t>
            </a: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146496B-2144-BE40-AC00-091B07475EA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n-lt"/>
              </a:rPr>
              <a:t>Universities and medical schools: part of the problem </a:t>
            </a:r>
            <a:r>
              <a:rPr lang="en-US" sz="3600" i="1" dirty="0">
                <a:solidFill>
                  <a:schemeClr val="bg1"/>
                </a:solidFill>
                <a:latin typeface="+mn-lt"/>
              </a:rPr>
              <a:t>Academic practice</a:t>
            </a:r>
          </a:p>
        </p:txBody>
      </p:sp>
    </p:spTree>
    <p:extLst>
      <p:ext uri="{BB962C8B-B14F-4D97-AF65-F5344CB8AC3E}">
        <p14:creationId xmlns:p14="http://schemas.microsoft.com/office/powerpoint/2010/main" val="1858745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C10BF-3B19-E748-A3E7-2AD003510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306"/>
            <a:ext cx="10515600" cy="839207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Can we fix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medical education?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8285D-40FF-7E4C-8EF0-6AD0CF605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2513"/>
            <a:ext cx="10515600" cy="577118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800" dirty="0"/>
          </a:p>
          <a:p>
            <a:pPr lvl="0"/>
            <a:r>
              <a:rPr lang="en-US" sz="3200" i="1" u="sng" dirty="0"/>
              <a:t>Replace premedical science requirements </a:t>
            </a:r>
            <a:r>
              <a:rPr lang="en-US" sz="3200" dirty="0"/>
              <a:t>with humanities, 	ethics, and social sciences (Lewis Thomas)</a:t>
            </a:r>
          </a:p>
          <a:p>
            <a:pPr lvl="0"/>
            <a:r>
              <a:rPr lang="en-US" sz="3200" i="1" dirty="0"/>
              <a:t>Select applicants who are altruistic,</a:t>
            </a:r>
            <a:r>
              <a:rPr lang="en-US" sz="3200" dirty="0"/>
              <a:t> </a:t>
            </a:r>
            <a:r>
              <a:rPr lang="en-US" sz="3200" i="1" dirty="0"/>
              <a:t>empathic, </a:t>
            </a:r>
            <a:r>
              <a:rPr lang="en-US" sz="3200" dirty="0"/>
              <a:t>	</a:t>
            </a:r>
            <a:r>
              <a:rPr lang="en-US" sz="3200" i="1" dirty="0"/>
              <a:t>psychologically open, and have sound moral 		and ethical foundations</a:t>
            </a:r>
          </a:p>
          <a:p>
            <a:pPr lvl="0"/>
            <a:r>
              <a:rPr lang="en-US" sz="3200" dirty="0"/>
              <a:t>Members of </a:t>
            </a:r>
            <a:r>
              <a:rPr lang="en-US" sz="3200" i="1" dirty="0"/>
              <a:t>underserved communities should nominate 	medical school matriculants</a:t>
            </a:r>
          </a:p>
          <a:p>
            <a:pPr lvl="0"/>
            <a:r>
              <a:rPr lang="en-US" sz="3200" i="1" dirty="0"/>
              <a:t>Ethics, morality, social responsibility, and communication 	skills </a:t>
            </a:r>
            <a:r>
              <a:rPr lang="en-US" sz="3200" dirty="0"/>
              <a:t>should comprise </a:t>
            </a:r>
            <a:r>
              <a:rPr lang="en-US" sz="3200" i="1" u="sng" dirty="0"/>
              <a:t>up to half </a:t>
            </a:r>
            <a:r>
              <a:rPr lang="en-US" sz="3200" i="1" dirty="0"/>
              <a:t>of the preclinical 	curriculum and be integrated into clinical training</a:t>
            </a:r>
          </a:p>
        </p:txBody>
      </p:sp>
    </p:spTree>
    <p:extLst>
      <p:ext uri="{BB962C8B-B14F-4D97-AF65-F5344CB8AC3E}">
        <p14:creationId xmlns:p14="http://schemas.microsoft.com/office/powerpoint/2010/main" val="500923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F852B-3217-8F46-95C8-4271C751C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/>
              <a:t>Most research funding comes from Federal government and 	industry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/>
              <a:t>Potential for patents and royalties and grant revenue   	affects hiring decisions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/>
              <a:t>Social scientists and humanists disadvantaged, few are hired, 	limiting intellectual diversity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/>
              <a:t>Promotion driven by funding, publication count;            	little attention to challenges of social and community-	based research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7F18A5E-B603-DA4C-BB24-02353B8AEDF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n-lt"/>
              </a:rPr>
              <a:t>Universities  and medical schools: part of the problem </a:t>
            </a:r>
            <a:r>
              <a:rPr lang="en-US" sz="3600" i="1" dirty="0">
                <a:solidFill>
                  <a:schemeClr val="bg1"/>
                </a:solidFill>
                <a:latin typeface="+mn-lt"/>
              </a:rPr>
              <a:t>Research in the medical school</a:t>
            </a:r>
          </a:p>
        </p:txBody>
      </p:sp>
    </p:spTree>
    <p:extLst>
      <p:ext uri="{BB962C8B-B14F-4D97-AF65-F5344CB8AC3E}">
        <p14:creationId xmlns:p14="http://schemas.microsoft.com/office/powerpoint/2010/main" val="2381082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8A7CE8-10DC-0D4C-9609-52EBF995B182}"/>
              </a:ext>
            </a:extLst>
          </p:cNvPr>
          <p:cNvSpPr/>
          <p:nvPr/>
        </p:nvSpPr>
        <p:spPr>
          <a:xfrm>
            <a:off x="654423" y="197224"/>
            <a:ext cx="10766611" cy="851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/>
              <a:t>Medical Research: Robert Merton’s Ethos of Science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AE3745-E623-7B4D-BA9E-3F0BED31830A}"/>
              </a:ext>
            </a:extLst>
          </p:cNvPr>
          <p:cNvSpPr txBox="1"/>
          <p:nvPr/>
        </p:nvSpPr>
        <p:spPr>
          <a:xfrm>
            <a:off x="546409" y="1494264"/>
            <a:ext cx="11684994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Universalism</a:t>
            </a:r>
            <a:r>
              <a:rPr lang="en-US" sz="3200" dirty="0"/>
              <a:t>: subject to verification; anyone can contribute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Communalism</a:t>
            </a:r>
            <a:r>
              <a:rPr lang="en-US" sz="3200" dirty="0"/>
              <a:t>:  </a:t>
            </a:r>
            <a:r>
              <a:rPr lang="en-US" sz="3200" b="1" dirty="0"/>
              <a:t>findings of science are products of collaboration </a:t>
            </a:r>
          </a:p>
          <a:p>
            <a:r>
              <a:rPr lang="en-US" sz="3200" b="1" dirty="0"/>
              <a:t>    	and are assigned to the community; the ethos is </a:t>
            </a:r>
            <a:r>
              <a:rPr lang="en-US" sz="3200" b="1" i="1" dirty="0"/>
              <a:t>incompatible</a:t>
            </a:r>
            <a:r>
              <a:rPr lang="en-US" sz="3200" b="1" dirty="0"/>
              <a:t> </a:t>
            </a:r>
          </a:p>
          <a:p>
            <a:r>
              <a:rPr lang="en-US" sz="3200" b="1" dirty="0"/>
              <a:t>    	with technology defined as private property</a:t>
            </a:r>
          </a:p>
          <a:p>
            <a:r>
              <a:rPr lang="en-US" sz="32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Disinterestedness</a:t>
            </a:r>
            <a:r>
              <a:rPr lang="en-US" sz="3200" dirty="0"/>
              <a:t>: objectivity about the outcome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Organized skepticism</a:t>
            </a:r>
            <a:r>
              <a:rPr lang="en-US" sz="3200" dirty="0"/>
              <a:t>: suspension of judgment and detached        </a:t>
            </a:r>
          </a:p>
          <a:p>
            <a:r>
              <a:rPr lang="en-US" sz="3200" dirty="0"/>
              <a:t>	scrutiny of beliefs</a:t>
            </a:r>
          </a:p>
        </p:txBody>
      </p:sp>
    </p:spTree>
    <p:extLst>
      <p:ext uri="{BB962C8B-B14F-4D97-AF65-F5344CB8AC3E}">
        <p14:creationId xmlns:p14="http://schemas.microsoft.com/office/powerpoint/2010/main" val="2508738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543" y="197225"/>
            <a:ext cx="10543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Scientists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113342" y="717177"/>
            <a:ext cx="0" cy="663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258936" y="1362635"/>
            <a:ext cx="1896640" cy="735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Basic researchers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3542" y="2098259"/>
            <a:ext cx="357450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Excited about discovery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i="1" dirty="0"/>
              <a:t>Little education about social responsibilities of scientists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Since Bayh-Dole (1980), patents can be lucrative; for some they are “a consummation devoutly to be wished”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These priorities affect student attitudes towards what is important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629834" y="806824"/>
            <a:ext cx="17930" cy="5558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822452" y="1372117"/>
            <a:ext cx="1901121" cy="760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Clinical researchers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19599" y="2089544"/>
            <a:ext cx="287801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When funded by industry, payments can be generous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However, </a:t>
            </a:r>
            <a:r>
              <a:rPr lang="en-US" sz="2200" i="1" dirty="0"/>
              <a:t>priorities often are those of industry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Intellectual freedom may be quite limited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9450006" y="806824"/>
            <a:ext cx="26894" cy="618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842740" y="1407976"/>
            <a:ext cx="3094202" cy="777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Late translational/ policy researchers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42739" y="2185639"/>
            <a:ext cx="338654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Most genuflect before the status quo in terms of health care organization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Few study </a:t>
            </a:r>
            <a:r>
              <a:rPr lang="en-US" sz="2200" i="1" dirty="0"/>
              <a:t>substantial transformation</a:t>
            </a:r>
            <a:r>
              <a:rPr lang="en-US" sz="2200" dirty="0"/>
              <a:t>; most focus on </a:t>
            </a:r>
            <a:r>
              <a:rPr lang="en-US" sz="2200" i="1" dirty="0"/>
              <a:t>small changes and limited populations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81656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E6276-7F83-B441-A077-AF5B815F0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6667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NIH’s stated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57813-C8AE-3A42-9A66-39849C1EA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686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“to seek fundamental knowledge about the nature and 	behavior of living systems </a:t>
            </a:r>
            <a:r>
              <a:rPr lang="en-US" sz="3200" i="1" dirty="0"/>
              <a:t>and the application of that 	knowledge to enhance health, lengthen life, and reduce 	illness and disability</a:t>
            </a:r>
            <a:r>
              <a:rPr lang="en-US" sz="3200" dirty="0"/>
              <a:t>” (emphasis added)</a:t>
            </a:r>
          </a:p>
          <a:p>
            <a:r>
              <a:rPr lang="en-US" sz="3200" dirty="0"/>
              <a:t>…Its programs are “designed to improve the health of the 	nation by conducting and supporting research…in the 	</a:t>
            </a:r>
            <a:r>
              <a:rPr lang="en-US" sz="3200" i="1" dirty="0"/>
              <a:t>causes, diagnosis, prevention and cure</a:t>
            </a:r>
            <a:r>
              <a:rPr lang="en-US" sz="3200" dirty="0"/>
              <a:t> of human 	diseases.”</a:t>
            </a:r>
          </a:p>
          <a:p>
            <a:r>
              <a:rPr lang="en-US" sz="3200" dirty="0"/>
              <a:t>They don’t treat all aspects of this mission equally</a:t>
            </a:r>
          </a:p>
        </p:txBody>
      </p:sp>
    </p:spTree>
    <p:extLst>
      <p:ext uri="{BB962C8B-B14F-4D97-AF65-F5344CB8AC3E}">
        <p14:creationId xmlns:p14="http://schemas.microsoft.com/office/powerpoint/2010/main" val="4082897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6118" y="250724"/>
            <a:ext cx="9224682" cy="781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NIH and other scientific organizations/funders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19083" y="1165123"/>
            <a:ext cx="86917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i="1" dirty="0"/>
              <a:t>Over-promise potential benefits </a:t>
            </a:r>
            <a:r>
              <a:rPr lang="en-US" sz="3000" dirty="0"/>
              <a:t>of basic research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sz="3000" dirty="0"/>
              <a:t>eradicate cancer and Alzheimer's disease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i="1" dirty="0"/>
              <a:t>Pursuit of molecular explanations </a:t>
            </a:r>
            <a:r>
              <a:rPr lang="en-US" sz="3000" dirty="0"/>
              <a:t>affects practice 	and public perceptions: disease is asocial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/>
              <a:t>Advocate for a </a:t>
            </a:r>
            <a:r>
              <a:rPr lang="en-US" sz="3000" i="1" dirty="0"/>
              <a:t>narrow vision </a:t>
            </a:r>
            <a:r>
              <a:rPr lang="en-US" sz="3000" dirty="0"/>
              <a:t>of science 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sz="3000" dirty="0"/>
              <a:t>flavors of the decade: e.g., precision medicine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000" dirty="0"/>
              <a:t>Often </a:t>
            </a:r>
            <a:r>
              <a:rPr lang="en-US" sz="3000" i="1" dirty="0"/>
              <a:t>discount other kinds of research </a:t>
            </a:r>
            <a:r>
              <a:rPr lang="en-US" sz="3000" dirty="0"/>
              <a:t>that may have 	larger impact on population health</a:t>
            </a:r>
          </a:p>
        </p:txBody>
      </p:sp>
    </p:spTree>
    <p:extLst>
      <p:ext uri="{BB962C8B-B14F-4D97-AF65-F5344CB8AC3E}">
        <p14:creationId xmlns:p14="http://schemas.microsoft.com/office/powerpoint/2010/main" val="19049676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A817C-1A1B-2D4D-A595-9B801CF21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547"/>
            <a:ext cx="10515600" cy="115430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n-lt"/>
              </a:rPr>
              <a:t>Can medical science become more responsive </a:t>
            </a:r>
            <a:br>
              <a:rPr lang="en-US" sz="4000" dirty="0">
                <a:solidFill>
                  <a:schemeClr val="bg1"/>
                </a:solidFill>
                <a:latin typeface="+mn-lt"/>
              </a:rPr>
            </a:br>
            <a:r>
              <a:rPr lang="en-US" sz="4000" dirty="0">
                <a:solidFill>
                  <a:schemeClr val="bg1"/>
                </a:solidFill>
                <a:latin typeface="+mn-lt"/>
              </a:rPr>
              <a:t>to societal needs?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B7D42-8D50-A54D-B9AD-98A689632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471"/>
            <a:ext cx="10515600" cy="4842433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200" i="1" dirty="0"/>
              <a:t>Training in social responsibility</a:t>
            </a:r>
            <a:r>
              <a:rPr lang="en-US" sz="3200" dirty="0"/>
              <a:t> should be a substantial 	feature of scientific education.</a:t>
            </a:r>
          </a:p>
          <a:p>
            <a:pPr lvl="0"/>
            <a:r>
              <a:rPr lang="en-US" sz="3200" i="1" dirty="0"/>
              <a:t>Revenue from inventions </a:t>
            </a:r>
            <a:r>
              <a:rPr lang="en-US" sz="3200" dirty="0"/>
              <a:t>funded by federal grants should 	accrue largely </a:t>
            </a:r>
            <a:r>
              <a:rPr lang="en-US" sz="3200" i="1" dirty="0"/>
              <a:t>to government</a:t>
            </a:r>
            <a:r>
              <a:rPr lang="en-US" sz="3200" dirty="0"/>
              <a:t>, not scientists, their 	institutions, or corporations</a:t>
            </a:r>
          </a:p>
          <a:p>
            <a:r>
              <a:rPr lang="en-US" sz="3200" i="1" dirty="0"/>
              <a:t>Research on bringing effective care to populations </a:t>
            </a:r>
            <a:r>
              <a:rPr lang="en-US" sz="3200" dirty="0"/>
              <a:t>should be 	NIH’s highest priority. Revenue from inventions could 	support such research</a:t>
            </a:r>
          </a:p>
          <a:p>
            <a:r>
              <a:rPr lang="en-US" sz="3200" dirty="0"/>
              <a:t>Half of members of </a:t>
            </a:r>
            <a:r>
              <a:rPr lang="en-US" sz="3200" i="1" dirty="0"/>
              <a:t>advisory councils </a:t>
            </a:r>
            <a:r>
              <a:rPr lang="en-US" sz="3200" dirty="0"/>
              <a:t>of NIH institutes should 	be nominated by </a:t>
            </a:r>
            <a:r>
              <a:rPr lang="en-US" sz="3200" i="1" dirty="0"/>
              <a:t>members of diverse communities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962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3694" y="259976"/>
            <a:ext cx="9672918" cy="1326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/>
              <a:t>Government- not consistently part of the solution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3694" y="1720568"/>
            <a:ext cx="98966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i="1" dirty="0"/>
              <a:t>Avoid</a:t>
            </a:r>
            <a:r>
              <a:rPr lang="en-US" sz="3200" dirty="0"/>
              <a:t> policies that necessitate raising taxes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i="1" dirty="0"/>
              <a:t>Susceptible</a:t>
            </a:r>
            <a:r>
              <a:rPr lang="en-US" sz="3200" dirty="0"/>
              <a:t> to corporate and interest group pressures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/>
              <a:t>Reluctant to limit care or offend constituencies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i="1" dirty="0"/>
              <a:t>Ineffective regulation </a:t>
            </a:r>
            <a:r>
              <a:rPr lang="en-US" sz="3200" dirty="0"/>
              <a:t>of FDA, Medicare fees, insurance 	products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i="1" dirty="0"/>
              <a:t>Overpay for procedures </a:t>
            </a:r>
            <a:r>
              <a:rPr lang="en-US" sz="3200" dirty="0"/>
              <a:t>compared to “cognitive” services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/>
              <a:t>Policies </a:t>
            </a:r>
            <a:r>
              <a:rPr lang="en-US" sz="3200" i="1" dirty="0"/>
              <a:t>promote</a:t>
            </a:r>
            <a:r>
              <a:rPr lang="en-US" sz="3200" dirty="0"/>
              <a:t> specialization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i="1" dirty="0"/>
              <a:t>Prefer</a:t>
            </a:r>
            <a:r>
              <a:rPr lang="en-US" sz="3200" dirty="0"/>
              <a:t> “moonshots” (typically, asocial biological 	approaches) rather than societal programs that    	may do more good</a:t>
            </a:r>
          </a:p>
        </p:txBody>
      </p:sp>
    </p:spTree>
    <p:extLst>
      <p:ext uri="{BB962C8B-B14F-4D97-AF65-F5344CB8AC3E}">
        <p14:creationId xmlns:p14="http://schemas.microsoft.com/office/powerpoint/2010/main" val="2258638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96A362DA-CD39-E944-A990-5FB5E693B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2701"/>
            <a:ext cx="9144000" cy="6856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6337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307" y="400050"/>
            <a:ext cx="1067696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General Population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281953" y="1030941"/>
            <a:ext cx="0" cy="591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940547" y="1576623"/>
            <a:ext cx="4949227" cy="587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Patients and their families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900663" y="1314450"/>
            <a:ext cx="0" cy="295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88576" y="1622611"/>
            <a:ext cx="2559829" cy="812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Advocacy groups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0306" y="2540640"/>
            <a:ext cx="26180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Often for Rx without limits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More care as a goal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2739" y="4042673"/>
            <a:ext cx="1927412" cy="919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Religious authorities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2739" y="5124901"/>
            <a:ext cx="2312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Reinforce use of futile care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406" y="2740311"/>
            <a:ext cx="298588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Wanting their share of the goods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Unconstrained pursuit of autonomy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Unaware of impact of overuse on others or of experiences of the uninsured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Lack of communal perspective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179932" y="2172172"/>
            <a:ext cx="450477" cy="568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34292" y="2792893"/>
            <a:ext cx="25256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2200" dirty="0"/>
              <a:t>Life dissatisfaction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2200" dirty="0"/>
              <a:t>Atomization/ isolation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2200" dirty="0"/>
              <a:t>Heart in a heartless world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2200" dirty="0"/>
              <a:t>Entitled attitude</a:t>
            </a:r>
          </a:p>
          <a:p>
            <a:endParaRPr lang="en-US" sz="1400" dirty="0"/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7057948" y="2163769"/>
            <a:ext cx="0" cy="629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755228" y="2740311"/>
            <a:ext cx="25761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Mistrust of  medical authorities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Overestimate treatment benefits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Misled by scientists’ claims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8540076" y="2163769"/>
            <a:ext cx="430307" cy="522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6172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313764"/>
            <a:ext cx="9672918" cy="923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Robert Bella et al.: Habits of the Heart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1477573"/>
            <a:ext cx="969981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000" dirty="0"/>
              <a:t>American individualism has become an autonomy 	dissociated from 	meaningful societal integration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000" dirty="0"/>
              <a:t>“Many abandon any notion of finding meaning in relation 	to society as a whole…in the idea of the common 	good.”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000" dirty="0"/>
              <a:t>Fractured imbalance between individualism and 	communitarianism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242942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3610" y="372144"/>
            <a:ext cx="9021336" cy="896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Context: Societal Values and Consciousness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84337" y="1534932"/>
            <a:ext cx="76834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/>
              <a:t>Acquisition/exploitation/inequity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/>
              <a:t>Lack of communal concerns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/>
              <a:t>Mistrust/atomization/lack of fulfillment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/>
              <a:t>Greed is good/poverty is weakness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/>
              <a:t>Decline of religion as a source of support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/>
              <a:t>Failure of public discourse to address   	these issues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/>
              <a:t>In health care, this manifests in both 	economic/political behavior of actors 	and their inner lives</a:t>
            </a:r>
          </a:p>
        </p:txBody>
      </p:sp>
    </p:spTree>
    <p:extLst>
      <p:ext uri="{BB962C8B-B14F-4D97-AF65-F5344CB8AC3E}">
        <p14:creationId xmlns:p14="http://schemas.microsoft.com/office/powerpoint/2010/main" val="20713540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975" y="75817"/>
            <a:ext cx="9224681" cy="796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Health Care as a Commodity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792" y="1175941"/>
            <a:ext cx="25011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/>
          </a:p>
          <a:p>
            <a:r>
              <a:rPr lang="en-US" sz="1600" b="1" dirty="0"/>
              <a:t>MANUFACTURERS   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8258" y="2192477"/>
            <a:ext cx="2088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/>
          </a:p>
          <a:p>
            <a:r>
              <a:rPr lang="en-US" sz="1600" b="1" dirty="0"/>
              <a:t>HEALTH SYSTEMS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8258" y="3544587"/>
            <a:ext cx="2106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PRACTICING MDs, SPECIALTY SERVICE PROVIDERS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13212" y="1187115"/>
            <a:ext cx="1181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Increase  demand</a:t>
            </a:r>
          </a:p>
          <a:p>
            <a:r>
              <a:rPr lang="en-US" sz="1600" b="1" dirty="0"/>
              <a:t>and prices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213212" y="2192225"/>
            <a:ext cx="16093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Sell expensive product lines; attract ”covered lives”</a:t>
            </a:r>
          </a:p>
        </p:txBody>
      </p:sp>
      <p:sp>
        <p:nvSpPr>
          <p:cNvPr id="38" name="Oval 37"/>
          <p:cNvSpPr/>
          <p:nvPr/>
        </p:nvSpPr>
        <p:spPr>
          <a:xfrm>
            <a:off x="4289044" y="1487180"/>
            <a:ext cx="1390664" cy="1720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Do more; increase market share</a:t>
            </a:r>
            <a:r>
              <a:rPr lang="en-US" sz="1400" b="1" dirty="0"/>
              <a:t>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222939" y="3518620"/>
            <a:ext cx="1132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Run the till; never say no</a:t>
            </a:r>
          </a:p>
        </p:txBody>
      </p:sp>
      <p:cxnSp>
        <p:nvCxnSpPr>
          <p:cNvPr id="56" name="Straight Arrow Connector 55"/>
          <p:cNvCxnSpPr>
            <a:cxnSpLocks/>
          </p:cNvCxnSpPr>
          <p:nvPr/>
        </p:nvCxnSpPr>
        <p:spPr>
          <a:xfrm>
            <a:off x="3192235" y="3934118"/>
            <a:ext cx="630317" cy="23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3915420" y="3566257"/>
            <a:ext cx="1192306" cy="7824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Do more </a:t>
            </a:r>
          </a:p>
        </p:txBody>
      </p:sp>
      <p:sp>
        <p:nvSpPr>
          <p:cNvPr id="66" name="Oval 65"/>
          <p:cNvSpPr/>
          <p:nvPr/>
        </p:nvSpPr>
        <p:spPr>
          <a:xfrm>
            <a:off x="5856089" y="3672939"/>
            <a:ext cx="1093694" cy="8949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Do more</a:t>
            </a:r>
          </a:p>
        </p:txBody>
      </p:sp>
      <p:cxnSp>
        <p:nvCxnSpPr>
          <p:cNvPr id="70" name="Straight Arrow Connector 69"/>
          <p:cNvCxnSpPr>
            <a:cxnSpLocks/>
            <a:endCxn id="66" idx="4"/>
          </p:cNvCxnSpPr>
          <p:nvPr/>
        </p:nvCxnSpPr>
        <p:spPr>
          <a:xfrm flipV="1">
            <a:off x="6402936" y="4567873"/>
            <a:ext cx="0" cy="493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800165" y="5011271"/>
            <a:ext cx="135367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Get their share of care, live longer</a:t>
            </a:r>
            <a:endParaRPr lang="en-US" sz="1600" dirty="0"/>
          </a:p>
          <a:p>
            <a:r>
              <a:rPr lang="en-US" sz="1400" dirty="0"/>
              <a:t> </a:t>
            </a:r>
          </a:p>
        </p:txBody>
      </p:sp>
      <p:cxnSp>
        <p:nvCxnSpPr>
          <p:cNvPr id="73" name="Straight Arrow Connector 72"/>
          <p:cNvCxnSpPr>
            <a:cxnSpLocks/>
          </p:cNvCxnSpPr>
          <p:nvPr/>
        </p:nvCxnSpPr>
        <p:spPr>
          <a:xfrm flipV="1">
            <a:off x="6445623" y="5800225"/>
            <a:ext cx="0" cy="304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623439" y="6042321"/>
            <a:ext cx="2282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PUBLIC, PATIENTS, EMPLOYEES, ADVOCACY GROUPS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0885394" y="1352261"/>
            <a:ext cx="1131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INSURERS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101138" y="1132960"/>
            <a:ext cx="1100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Charge more;</a:t>
            </a:r>
          </a:p>
          <a:p>
            <a:r>
              <a:rPr lang="en-US" sz="1600" b="1" dirty="0"/>
              <a:t>deny care </a:t>
            </a:r>
          </a:p>
        </p:txBody>
      </p:sp>
      <p:sp>
        <p:nvSpPr>
          <p:cNvPr id="82" name="Oval 81"/>
          <p:cNvSpPr/>
          <p:nvPr/>
        </p:nvSpPr>
        <p:spPr>
          <a:xfrm>
            <a:off x="7502346" y="1117848"/>
            <a:ext cx="860745" cy="7477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Do less 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0632141" y="2505007"/>
            <a:ext cx="1512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GOVERNMENT</a:t>
            </a:r>
            <a:r>
              <a:rPr lang="en-US" sz="1300" dirty="0"/>
              <a:t> 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9119975" y="2199874"/>
            <a:ext cx="1049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Avoid taxation; </a:t>
            </a:r>
          </a:p>
          <a:p>
            <a:r>
              <a:rPr lang="en-US" sz="1600" b="1" dirty="0"/>
              <a:t>minimize costs</a:t>
            </a:r>
          </a:p>
        </p:txBody>
      </p:sp>
      <p:sp>
        <p:nvSpPr>
          <p:cNvPr id="92" name="Oval 91"/>
          <p:cNvSpPr/>
          <p:nvPr/>
        </p:nvSpPr>
        <p:spPr>
          <a:xfrm>
            <a:off x="7595498" y="2257703"/>
            <a:ext cx="801083" cy="7526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Do less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0791267" y="3541604"/>
            <a:ext cx="1225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EMPLOYERS</a:t>
            </a:r>
            <a:r>
              <a:rPr lang="en-US" sz="1400" b="1" dirty="0"/>
              <a:t> 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9191901" y="3388216"/>
            <a:ext cx="654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Pay less</a:t>
            </a:r>
          </a:p>
        </p:txBody>
      </p:sp>
      <p:sp>
        <p:nvSpPr>
          <p:cNvPr id="114" name="Oval 113"/>
          <p:cNvSpPr/>
          <p:nvPr/>
        </p:nvSpPr>
        <p:spPr>
          <a:xfrm>
            <a:off x="7642736" y="3359454"/>
            <a:ext cx="936274" cy="5207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Do less</a:t>
            </a:r>
          </a:p>
        </p:txBody>
      </p:sp>
      <p:sp>
        <p:nvSpPr>
          <p:cNvPr id="115" name="Oval 114"/>
          <p:cNvSpPr/>
          <p:nvPr/>
        </p:nvSpPr>
        <p:spPr>
          <a:xfrm>
            <a:off x="7736541" y="4395683"/>
            <a:ext cx="2464734" cy="11831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Do what they can with available funding</a:t>
            </a:r>
          </a:p>
        </p:txBody>
      </p:sp>
      <p:cxnSp>
        <p:nvCxnSpPr>
          <p:cNvPr id="121" name="Straight Arrow Connector 120"/>
          <p:cNvCxnSpPr>
            <a:cxnSpLocks/>
          </p:cNvCxnSpPr>
          <p:nvPr/>
        </p:nvCxnSpPr>
        <p:spPr>
          <a:xfrm flipH="1" flipV="1">
            <a:off x="9705909" y="5515504"/>
            <a:ext cx="235950" cy="284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4488" y="4650728"/>
            <a:ext cx="1398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SCIENTISTS, NIH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78195" y="4546195"/>
            <a:ext cx="1287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</a:t>
            </a:r>
            <a:r>
              <a:rPr lang="en-US" sz="1600" b="1" dirty="0"/>
              <a:t>evelop treatments and patents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3272808" y="4979643"/>
            <a:ext cx="6011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003983" y="4707376"/>
            <a:ext cx="1065349" cy="544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Do more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38181" y="5839477"/>
            <a:ext cx="1576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PUBLIC SECTOR SYSTEMS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958FDD0-E9B1-4C4D-B36A-3AEDE19056B1}"/>
              </a:ext>
            </a:extLst>
          </p:cNvPr>
          <p:cNvSpPr/>
          <p:nvPr/>
        </p:nvSpPr>
        <p:spPr>
          <a:xfrm>
            <a:off x="4086873" y="5908902"/>
            <a:ext cx="1083286" cy="544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Do more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C47C691-8761-8A46-A3BB-6DBAF787C669}"/>
              </a:ext>
            </a:extLst>
          </p:cNvPr>
          <p:cNvSpPr txBox="1"/>
          <p:nvPr/>
        </p:nvSpPr>
        <p:spPr>
          <a:xfrm>
            <a:off x="211165" y="5839477"/>
            <a:ext cx="1755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MED SCHOOLS &amp; THEIR HOSPITALS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EEAED36-11ED-1744-B3B6-64DA0B4B7019}"/>
              </a:ext>
            </a:extLst>
          </p:cNvPr>
          <p:cNvSpPr txBox="1"/>
          <p:nvPr/>
        </p:nvSpPr>
        <p:spPr>
          <a:xfrm>
            <a:off x="2190140" y="5686101"/>
            <a:ext cx="1329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Train more specialists; generate surplus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D12177A-0710-0D4B-947E-38DC977D1B97}"/>
              </a:ext>
            </a:extLst>
          </p:cNvPr>
          <p:cNvCxnSpPr>
            <a:cxnSpLocks/>
          </p:cNvCxnSpPr>
          <p:nvPr/>
        </p:nvCxnSpPr>
        <p:spPr>
          <a:xfrm flipV="1">
            <a:off x="3519235" y="2578649"/>
            <a:ext cx="709400" cy="55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CEB468D-FA15-C94C-831D-5AF99DFCA2C7}"/>
              </a:ext>
            </a:extLst>
          </p:cNvPr>
          <p:cNvCxnSpPr>
            <a:cxnSpLocks/>
          </p:cNvCxnSpPr>
          <p:nvPr/>
        </p:nvCxnSpPr>
        <p:spPr>
          <a:xfrm>
            <a:off x="3192235" y="6181169"/>
            <a:ext cx="8594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7E897BB-6EAA-9F4B-8518-FB293FA9D88E}"/>
              </a:ext>
            </a:extLst>
          </p:cNvPr>
          <p:cNvCxnSpPr>
            <a:cxnSpLocks/>
            <a:stCxn id="76" idx="1"/>
          </p:cNvCxnSpPr>
          <p:nvPr/>
        </p:nvCxnSpPr>
        <p:spPr>
          <a:xfrm flipH="1">
            <a:off x="9881346" y="1521538"/>
            <a:ext cx="1004048" cy="23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E4C88B3-8A8B-6641-B3DD-72E6D197B937}"/>
              </a:ext>
            </a:extLst>
          </p:cNvPr>
          <p:cNvCxnSpPr>
            <a:cxnSpLocks/>
          </p:cNvCxnSpPr>
          <p:nvPr/>
        </p:nvCxnSpPr>
        <p:spPr>
          <a:xfrm flipH="1">
            <a:off x="8472488" y="1460882"/>
            <a:ext cx="6286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30EF300-9E39-3748-9E5D-F01DD1D57BA6}"/>
              </a:ext>
            </a:extLst>
          </p:cNvPr>
          <p:cNvCxnSpPr>
            <a:cxnSpLocks/>
            <a:stCxn id="83" idx="1"/>
          </p:cNvCxnSpPr>
          <p:nvPr/>
        </p:nvCxnSpPr>
        <p:spPr>
          <a:xfrm flipH="1">
            <a:off x="10009094" y="2674284"/>
            <a:ext cx="62304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B49CCDB-D27A-CD48-B5BC-5C235B8B0942}"/>
              </a:ext>
            </a:extLst>
          </p:cNvPr>
          <p:cNvCxnSpPr>
            <a:cxnSpLocks/>
          </p:cNvCxnSpPr>
          <p:nvPr/>
        </p:nvCxnSpPr>
        <p:spPr>
          <a:xfrm>
            <a:off x="3100061" y="1602613"/>
            <a:ext cx="1128574" cy="5246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1361EA4-D4E0-D24C-8550-6DDAF3655B45}"/>
              </a:ext>
            </a:extLst>
          </p:cNvPr>
          <p:cNvCxnSpPr>
            <a:cxnSpLocks/>
          </p:cNvCxnSpPr>
          <p:nvPr/>
        </p:nvCxnSpPr>
        <p:spPr>
          <a:xfrm flipH="1">
            <a:off x="8579011" y="2634016"/>
            <a:ext cx="5221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8CD40154-E40A-CA40-8F25-CEFDFA0F07DE}"/>
              </a:ext>
            </a:extLst>
          </p:cNvPr>
          <p:cNvCxnSpPr>
            <a:cxnSpLocks/>
            <a:stCxn id="111" idx="1"/>
          </p:cNvCxnSpPr>
          <p:nvPr/>
        </p:nvCxnSpPr>
        <p:spPr>
          <a:xfrm flipH="1" flipV="1">
            <a:off x="8668853" y="3665576"/>
            <a:ext cx="523048" cy="150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9729B762-07F4-8F4C-AE29-ED27255FFEAC}"/>
              </a:ext>
            </a:extLst>
          </p:cNvPr>
          <p:cNvCxnSpPr>
            <a:cxnSpLocks/>
            <a:endCxn id="111" idx="3"/>
          </p:cNvCxnSpPr>
          <p:nvPr/>
        </p:nvCxnSpPr>
        <p:spPr>
          <a:xfrm flipH="1" flipV="1">
            <a:off x="9846327" y="3680604"/>
            <a:ext cx="785814" cy="161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A592FEF9-6A17-1E4E-B924-4191520C9513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873276" y="1602613"/>
            <a:ext cx="33993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B7B6D510-3FB7-7943-A94F-2443C6973753}"/>
              </a:ext>
            </a:extLst>
          </p:cNvPr>
          <p:cNvCxnSpPr>
            <a:cxnSpLocks/>
          </p:cNvCxnSpPr>
          <p:nvPr/>
        </p:nvCxnSpPr>
        <p:spPr>
          <a:xfrm>
            <a:off x="1819280" y="2606332"/>
            <a:ext cx="3310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9D9DA84F-1B9B-AB48-9A4E-0B8880E51924}"/>
              </a:ext>
            </a:extLst>
          </p:cNvPr>
          <p:cNvCxnSpPr>
            <a:cxnSpLocks/>
          </p:cNvCxnSpPr>
          <p:nvPr/>
        </p:nvCxnSpPr>
        <p:spPr>
          <a:xfrm>
            <a:off x="1927388" y="3957503"/>
            <a:ext cx="2334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F19A72AF-2EE5-8346-809D-A992651784CE}"/>
              </a:ext>
            </a:extLst>
          </p:cNvPr>
          <p:cNvCxnSpPr>
            <a:cxnSpLocks/>
          </p:cNvCxnSpPr>
          <p:nvPr/>
        </p:nvCxnSpPr>
        <p:spPr>
          <a:xfrm>
            <a:off x="1436181" y="4814403"/>
            <a:ext cx="64219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619DC3D1-B24E-1444-8B01-5A05D68DFA3B}"/>
              </a:ext>
            </a:extLst>
          </p:cNvPr>
          <p:cNvCxnSpPr>
            <a:cxnSpLocks/>
          </p:cNvCxnSpPr>
          <p:nvPr/>
        </p:nvCxnSpPr>
        <p:spPr>
          <a:xfrm>
            <a:off x="1819280" y="6104965"/>
            <a:ext cx="35891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3145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98438"/>
            <a:ext cx="8229600" cy="639762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en-US" sz="4200" dirty="0">
                <a:solidFill>
                  <a:schemeClr val="bg1"/>
                </a:solidFill>
                <a:latin typeface="+mn-lt"/>
              </a:rPr>
              <a:t>When care is commodified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6285" y="838200"/>
            <a:ext cx="10330961" cy="56388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3200" i="1" dirty="0"/>
              <a:t>Disincentive to spend time relating to patients</a:t>
            </a:r>
            <a:r>
              <a:rPr lang="en-US" sz="3200" dirty="0"/>
              <a:t>, getting to 	know them, caring for them</a:t>
            </a:r>
          </a:p>
          <a:p>
            <a:r>
              <a:rPr lang="en-US" sz="3200" dirty="0"/>
              <a:t>Incentive to do more procedures</a:t>
            </a:r>
          </a:p>
          <a:p>
            <a:r>
              <a:rPr lang="en-US" sz="3200" dirty="0"/>
              <a:t>Higher copays, costlier insurance, exacerbating disparities</a:t>
            </a:r>
          </a:p>
          <a:p>
            <a:r>
              <a:rPr lang="en-US" sz="3200" dirty="0"/>
              <a:t>Needless consumption of some resources,	limiting others’ 	access to needed care</a:t>
            </a:r>
          </a:p>
          <a:p>
            <a:r>
              <a:rPr lang="en-US" sz="3200" i="1" dirty="0"/>
              <a:t>Few resources to address social determinants </a:t>
            </a:r>
            <a:r>
              <a:rPr lang="en-US" sz="3200" dirty="0"/>
              <a:t>of 	disease 	and context in which patient experience disease and 	treatment</a:t>
            </a:r>
          </a:p>
          <a:p>
            <a:r>
              <a:rPr lang="en-US" sz="3200" i="1" dirty="0"/>
              <a:t>Diversion of resources from </a:t>
            </a:r>
            <a:r>
              <a:rPr lang="en-US" sz="3200" dirty="0"/>
              <a:t>social services, education, 	infrastructure</a:t>
            </a:r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2001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3C3C8-2B3C-0D48-8533-5EFA1BE99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6410"/>
            <a:ext cx="10515600" cy="114427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n-lt"/>
              </a:rPr>
              <a:t>Ethicist and economist perspectives on health care </a:t>
            </a:r>
            <a:br>
              <a:rPr lang="en-US" sz="3600" dirty="0">
                <a:solidFill>
                  <a:schemeClr val="bg1"/>
                </a:solidFill>
                <a:latin typeface="+mn-lt"/>
              </a:rPr>
            </a:br>
            <a:r>
              <a:rPr lang="en-US" sz="3600" dirty="0">
                <a:solidFill>
                  <a:schemeClr val="bg1"/>
                </a:solidFill>
                <a:latin typeface="+mn-lt"/>
              </a:rPr>
              <a:t>in a commodified marketplace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EB5A-62EE-5B4A-952A-1A98B4A12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48917"/>
          </a:xfrm>
        </p:spPr>
        <p:txBody>
          <a:bodyPr>
            <a:normAutofit fontScale="47500" lnSpcReduction="20000"/>
          </a:bodyPr>
          <a:lstStyle/>
          <a:p>
            <a:r>
              <a:rPr lang="en-US" sz="5500" i="1" dirty="0"/>
              <a:t>Edmund Pellegrino</a:t>
            </a:r>
            <a:r>
              <a:rPr lang="en-US" sz="5500" dirty="0"/>
              <a:t>:</a:t>
            </a:r>
          </a:p>
          <a:p>
            <a:pPr lvl="1"/>
            <a:r>
              <a:rPr lang="en-US" sz="5500" dirty="0"/>
              <a:t>Putting clinicians at financial risk can lead to loss of professionalism</a:t>
            </a:r>
          </a:p>
          <a:p>
            <a:pPr lvl="1"/>
            <a:r>
              <a:rPr lang="en-US" sz="5500" dirty="0"/>
              <a:t>Market relationships end with sales: grave consequences in 	medicine</a:t>
            </a:r>
          </a:p>
          <a:p>
            <a:pPr lvl="1"/>
            <a:r>
              <a:rPr lang="en-US" sz="5500" dirty="0"/>
              <a:t>Only government will place public good above private interests</a:t>
            </a:r>
          </a:p>
          <a:p>
            <a:r>
              <a:rPr lang="en-US" sz="5500" i="1" dirty="0"/>
              <a:t>Kenneth Arrow</a:t>
            </a:r>
            <a:r>
              <a:rPr lang="en-US" sz="5500" dirty="0"/>
              <a:t>: </a:t>
            </a:r>
          </a:p>
          <a:p>
            <a:pPr lvl="1"/>
            <a:r>
              <a:rPr lang="en-US" sz="5500" dirty="0"/>
              <a:t>Health care can’t be a perfectly-functioning market due to uncertainty 	about quality of products patients purchase; injury to some caused by 	unconstrained markets may not be offset by benefit to others</a:t>
            </a:r>
          </a:p>
          <a:p>
            <a:r>
              <a:rPr lang="en-US" sz="5500" i="1" dirty="0"/>
              <a:t>Pellegrino and Daniel Callahan</a:t>
            </a:r>
            <a:r>
              <a:rPr lang="en-US" sz="5500" dirty="0"/>
              <a:t>: </a:t>
            </a:r>
          </a:p>
          <a:p>
            <a:pPr lvl="1"/>
            <a:r>
              <a:rPr lang="en-US" sz="5500" dirty="0"/>
              <a:t>Commodified health care is inherently unjust</a:t>
            </a:r>
          </a:p>
          <a:p>
            <a:r>
              <a:rPr lang="en-US" sz="5500" dirty="0"/>
              <a:t>The market-based US health care system is perhaps the least efficient, while producing poorer outcomes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0799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5110" y="304056"/>
            <a:ext cx="10954871" cy="744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Health care and consciousness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5110" y="1094077"/>
            <a:ext cx="37070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Clinicians: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Prefer concrete/short-</a:t>
            </a:r>
          </a:p>
          <a:p>
            <a:r>
              <a:rPr lang="en-US" sz="2400" dirty="0"/>
              <a:t>        term acts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Avoid difficult</a:t>
            </a:r>
          </a:p>
          <a:p>
            <a:r>
              <a:rPr lang="en-US" sz="2400" dirty="0"/>
              <a:t>        conversations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Poor communication skills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Little ability to empathize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0276" y="4026194"/>
            <a:ext cx="38604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Medical schools: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Generative of specialists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Emphasize grades and test</a:t>
            </a:r>
          </a:p>
          <a:p>
            <a:r>
              <a:rPr lang="en-US" sz="2400" dirty="0"/>
              <a:t>         scores, not capacity </a:t>
            </a:r>
          </a:p>
          <a:p>
            <a:r>
              <a:rPr lang="en-US" sz="2400" dirty="0"/>
              <a:t>         to care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Curriculum is biologically</a:t>
            </a:r>
          </a:p>
          <a:p>
            <a:r>
              <a:rPr lang="en-US" sz="2400" dirty="0"/>
              <a:t>         reductionist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41516" y="4150284"/>
            <a:ext cx="31160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Politicians: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Magic bullets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Dramatic effects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Don’t offend</a:t>
            </a:r>
          </a:p>
          <a:p>
            <a:r>
              <a:rPr lang="en-US" sz="2400" dirty="0"/>
              <a:t>         powerful</a:t>
            </a:r>
          </a:p>
          <a:p>
            <a:r>
              <a:rPr lang="en-US" sz="2400" dirty="0"/>
              <a:t>         constituencies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54807" y="2728126"/>
            <a:ext cx="30154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The public: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Entitled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Isolated/lonely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Stressed, unfulfilled,</a:t>
            </a:r>
          </a:p>
          <a:p>
            <a:r>
              <a:rPr lang="en-US" sz="2400" dirty="0"/>
              <a:t>        seek a heart in a</a:t>
            </a:r>
          </a:p>
          <a:p>
            <a:r>
              <a:rPr lang="en-US" sz="2400" dirty="0"/>
              <a:t>        heartless world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Mistrust providers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Confused/</a:t>
            </a:r>
          </a:p>
          <a:p>
            <a:r>
              <a:rPr lang="en-US" sz="2400" dirty="0"/>
              <a:t>         misinformed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41516" y="1103296"/>
            <a:ext cx="31160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Scientists: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Little interest in  </a:t>
            </a:r>
          </a:p>
          <a:p>
            <a:r>
              <a:rPr lang="en-US" sz="2400" dirty="0"/>
              <a:t>        societal problems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Passion for</a:t>
            </a:r>
          </a:p>
          <a:p>
            <a:r>
              <a:rPr lang="en-US" sz="2400" dirty="0"/>
              <a:t>        discovery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No focus on social</a:t>
            </a:r>
          </a:p>
          <a:p>
            <a:r>
              <a:rPr lang="en-US" sz="2400" dirty="0"/>
              <a:t>        responsibilities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409B24-04FE-514D-A97F-1EE734DE339C}"/>
              </a:ext>
            </a:extLst>
          </p:cNvPr>
          <p:cNvSpPr txBox="1"/>
          <p:nvPr/>
        </p:nvSpPr>
        <p:spPr>
          <a:xfrm>
            <a:off x="4530734" y="1103296"/>
            <a:ext cx="35073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Clinical corporations: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Little interest in societal</a:t>
            </a:r>
          </a:p>
          <a:p>
            <a:r>
              <a:rPr lang="en-US" sz="2400" dirty="0"/>
              <a:t>        obligations or</a:t>
            </a:r>
          </a:p>
          <a:p>
            <a:r>
              <a:rPr lang="en-US" sz="2400" dirty="0"/>
              <a:t>        community needs</a:t>
            </a:r>
          </a:p>
        </p:txBody>
      </p:sp>
    </p:spTree>
    <p:extLst>
      <p:ext uri="{BB962C8B-B14F-4D97-AF65-F5344CB8AC3E}">
        <p14:creationId xmlns:p14="http://schemas.microsoft.com/office/powerpoint/2010/main" val="8365266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1201" y="1083969"/>
            <a:ext cx="1133635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1" dirty="0"/>
              <a:t>Doctors</a:t>
            </a:r>
            <a:r>
              <a:rPr lang="en-US" sz="2800" dirty="0"/>
              <a:t> sell procedures to patients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1" dirty="0"/>
              <a:t>Provider systems </a:t>
            </a:r>
            <a:r>
              <a:rPr lang="en-US" sz="2800" dirty="0"/>
              <a:t>advertise miracles</a:t>
            </a:r>
          </a:p>
          <a:p>
            <a:endParaRPr lang="en-US" sz="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1" dirty="0"/>
              <a:t>Professional societies</a:t>
            </a:r>
            <a:r>
              <a:rPr lang="en-US" sz="2800" dirty="0"/>
              <a:t> guard their interests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1" dirty="0"/>
              <a:t>Medical educators </a:t>
            </a:r>
            <a:r>
              <a:rPr lang="en-US" sz="2800" dirty="0"/>
              <a:t>promulgate values of the status quo</a:t>
            </a:r>
          </a:p>
          <a:p>
            <a:endParaRPr lang="en-US" sz="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1" dirty="0"/>
              <a:t>Scientists and the NIH </a:t>
            </a:r>
            <a:r>
              <a:rPr lang="en-US" sz="2800" dirty="0"/>
              <a:t>make extravagant promises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1" dirty="0"/>
              <a:t>Corporate “speech” </a:t>
            </a:r>
            <a:r>
              <a:rPr lang="en-US" sz="2800" dirty="0"/>
              <a:t>induces demand and  blocks progress</a:t>
            </a:r>
          </a:p>
          <a:p>
            <a:endParaRPr lang="en-US" sz="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1" dirty="0"/>
              <a:t>Politicians</a:t>
            </a:r>
            <a:r>
              <a:rPr lang="en-US" sz="2800" dirty="0"/>
              <a:t> prioritize “moonshots”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1" dirty="0"/>
              <a:t>Media</a:t>
            </a:r>
            <a:r>
              <a:rPr lang="en-US" sz="2800" dirty="0"/>
              <a:t> sensationalize reports of scientific advances </a:t>
            </a:r>
          </a:p>
          <a:p>
            <a:r>
              <a:rPr lang="en-US" sz="2800" dirty="0"/>
              <a:t>	and rarely report on systemic problems in care</a:t>
            </a:r>
          </a:p>
          <a:p>
            <a:endParaRPr lang="en-US" sz="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1" dirty="0"/>
              <a:t>Health policy researchers </a:t>
            </a:r>
            <a:r>
              <a:rPr lang="en-US" sz="2800" dirty="0"/>
              <a:t>rarely threaten the status quo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Any </a:t>
            </a:r>
            <a:r>
              <a:rPr lang="en-US" sz="2800" b="1" dirty="0"/>
              <a:t>public intellectuals </a:t>
            </a:r>
            <a:r>
              <a:rPr lang="en-US" sz="2800" dirty="0"/>
              <a:t>trying to balance the discourse are drowned out </a:t>
            </a:r>
          </a:p>
        </p:txBody>
      </p:sp>
      <p:sp>
        <p:nvSpPr>
          <p:cNvPr id="2" name="Rectangle 1"/>
          <p:cNvSpPr/>
          <p:nvPr/>
        </p:nvSpPr>
        <p:spPr>
          <a:xfrm>
            <a:off x="1705479" y="0"/>
            <a:ext cx="8077200" cy="699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Commodified discourse </a:t>
            </a:r>
          </a:p>
        </p:txBody>
      </p:sp>
    </p:spTree>
    <p:extLst>
      <p:ext uri="{BB962C8B-B14F-4D97-AF65-F5344CB8AC3E}">
        <p14:creationId xmlns:p14="http://schemas.microsoft.com/office/powerpoint/2010/main" val="38380352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6ABC7-B8A8-0B45-9CE2-49912BB61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281"/>
            <a:ext cx="10515600" cy="78259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n-lt"/>
              </a:rPr>
              <a:t>Habermas’s theory of communicative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C5628-2FDD-8645-8C5F-FB5D3F578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0876"/>
            <a:ext cx="10515600" cy="524608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Progress depends on common understanding and nature of interaction across:</a:t>
            </a:r>
          </a:p>
          <a:p>
            <a:pPr lvl="1"/>
            <a:r>
              <a:rPr lang="en-US" dirty="0"/>
              <a:t>Those who control capital and produce commodities</a:t>
            </a:r>
          </a:p>
          <a:p>
            <a:pPr lvl="1"/>
            <a:r>
              <a:rPr lang="en-US" dirty="0"/>
              <a:t>Policymakers</a:t>
            </a:r>
          </a:p>
          <a:p>
            <a:pPr lvl="1"/>
            <a:r>
              <a:rPr lang="en-US" dirty="0"/>
              <a:t>Individuals/groups seeking interpersonal influence</a:t>
            </a:r>
          </a:p>
          <a:p>
            <a:pPr lvl="1"/>
            <a:r>
              <a:rPr lang="en-US" dirty="0"/>
              <a:t>Values and beliefs of members of society</a:t>
            </a:r>
          </a:p>
          <a:p>
            <a:r>
              <a:rPr lang="en-US" dirty="0"/>
              <a:t>In general, capitalists communicate effectively with policymakers, but other 	elements are shut out</a:t>
            </a:r>
          </a:p>
          <a:p>
            <a:r>
              <a:rPr lang="en-US" b="1" dirty="0"/>
              <a:t>In health care, the power rests with capital</a:t>
            </a:r>
            <a:r>
              <a:rPr lang="en-US" dirty="0"/>
              <a:t>, abetted by government and 	professional organizations</a:t>
            </a:r>
          </a:p>
          <a:p>
            <a:r>
              <a:rPr lang="en-US" dirty="0"/>
              <a:t>Absent common understanding, </a:t>
            </a:r>
            <a:r>
              <a:rPr lang="en-US" b="1" dirty="0"/>
              <a:t>adversarial situations </a:t>
            </a:r>
            <a:r>
              <a:rPr lang="en-US" dirty="0"/>
              <a:t>(malpractice suits, 	insurance denials, collection agencies), </a:t>
            </a:r>
            <a:r>
              <a:rPr lang="en-US" b="1" dirty="0"/>
              <a:t>misdirected priorities </a:t>
            </a:r>
            <a:r>
              <a:rPr lang="en-US" dirty="0"/>
              <a:t>(in 	research, clinical programs, and medical education), and </a:t>
            </a:r>
            <a:r>
              <a:rPr lang="en-US" b="1" dirty="0"/>
              <a:t>poor 	communication in clinical encounters</a:t>
            </a:r>
            <a:r>
              <a:rPr lang="en-US" dirty="0"/>
              <a:t> all ensue</a:t>
            </a:r>
          </a:p>
        </p:txBody>
      </p:sp>
    </p:spTree>
    <p:extLst>
      <p:ext uri="{BB962C8B-B14F-4D97-AF65-F5344CB8AC3E}">
        <p14:creationId xmlns:p14="http://schemas.microsoft.com/office/powerpoint/2010/main" val="21562167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7784" y="1165412"/>
            <a:ext cx="9573651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b="1" dirty="0"/>
              <a:t>Georg Lukacs</a:t>
            </a:r>
            <a:r>
              <a:rPr lang="en-US" sz="2800" dirty="0"/>
              <a:t>: Consider the consciousness of actors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b="1" dirty="0"/>
              <a:t>Karl Korsch:</a:t>
            </a:r>
            <a:r>
              <a:rPr lang="en-US" sz="2800" dirty="0"/>
              <a:t> Transformation at philosophical and political</a:t>
            </a:r>
          </a:p>
          <a:p>
            <a:r>
              <a:rPr lang="en-US" sz="2800" dirty="0"/>
              <a:t>         levels simultaneously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b="1" dirty="0"/>
              <a:t>Antonio Gramsci</a:t>
            </a:r>
            <a:r>
              <a:rPr lang="en-US" sz="2800" dirty="0"/>
              <a:t>: Values of dominant class drown out others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b="1" dirty="0"/>
              <a:t>Herbert Marcuse</a:t>
            </a:r>
            <a:r>
              <a:rPr lang="en-US" sz="2800" dirty="0"/>
              <a:t>: Societies provide just enough to render</a:t>
            </a:r>
          </a:p>
          <a:p>
            <a:r>
              <a:rPr lang="en-US" sz="2800" dirty="0"/>
              <a:t>         people incapable of action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b="1" dirty="0"/>
              <a:t>Jurgen Habermas</a:t>
            </a:r>
            <a:r>
              <a:rPr lang="en-US" sz="2800" dirty="0"/>
              <a:t>: Problematic communication impedes</a:t>
            </a:r>
          </a:p>
          <a:p>
            <a:r>
              <a:rPr lang="en-US" sz="2800" dirty="0"/>
              <a:t>         solutions of common interest</a:t>
            </a: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b="1" dirty="0"/>
              <a:t>In health care</a:t>
            </a:r>
            <a:r>
              <a:rPr lang="en-US" sz="2800" dirty="0"/>
              <a:t>, there are so many material goods at stake and</a:t>
            </a:r>
          </a:p>
          <a:p>
            <a:r>
              <a:rPr lang="en-US" sz="2800" dirty="0"/>
              <a:t>         nonmaterial factors that mesh with current arrangements,</a:t>
            </a:r>
          </a:p>
          <a:p>
            <a:r>
              <a:rPr lang="en-US" sz="2800" dirty="0"/>
              <a:t>         that all groups of actors are more inclined to “bear those ills</a:t>
            </a:r>
          </a:p>
          <a:p>
            <a:r>
              <a:rPr lang="en-US" sz="2800" dirty="0"/>
              <a:t>         we have than fly to others that we know not of.”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1438489" y="268942"/>
            <a:ext cx="8964706" cy="689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Perspectives on why change is so difficult  </a:t>
            </a:r>
          </a:p>
        </p:txBody>
      </p:sp>
    </p:spTree>
    <p:extLst>
      <p:ext uri="{BB962C8B-B14F-4D97-AF65-F5344CB8AC3E}">
        <p14:creationId xmlns:p14="http://schemas.microsoft.com/office/powerpoint/2010/main" val="3280758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9367F-72F9-B749-AE45-5DA2E395A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638"/>
            <a:ext cx="10515600" cy="1279397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Health spending in the United States sits well above all other OECD countries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Source: OECD Health Statistics 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F517ED-6B48-4B91-BCDF-D4D39D542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774" y="1464035"/>
            <a:ext cx="10419666" cy="457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838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57" y="372781"/>
            <a:ext cx="9161931" cy="53088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0272" y="5380672"/>
            <a:ext cx="6660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Vincenzo </a:t>
            </a:r>
            <a:r>
              <a:rPr lang="en-US" dirty="0" err="1"/>
              <a:t>Camuccini</a:t>
            </a:r>
            <a:r>
              <a:rPr lang="en-US" dirty="0"/>
              <a:t>: The Death of Julius Caesar (1806)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9933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5860" y="1447529"/>
            <a:ext cx="1756342" cy="113851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Academic organizations that pursue “covered lives”</a:t>
            </a:r>
          </a:p>
        </p:txBody>
      </p:sp>
      <p:sp>
        <p:nvSpPr>
          <p:cNvPr id="7" name="Oval 6"/>
          <p:cNvSpPr/>
          <p:nvPr/>
        </p:nvSpPr>
        <p:spPr>
          <a:xfrm>
            <a:off x="1869604" y="1570753"/>
            <a:ext cx="1411257" cy="74323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Insurers minimizing risk</a:t>
            </a:r>
          </a:p>
        </p:txBody>
      </p:sp>
      <p:sp>
        <p:nvSpPr>
          <p:cNvPr id="8" name="Oval 7"/>
          <p:cNvSpPr/>
          <p:nvPr/>
        </p:nvSpPr>
        <p:spPr>
          <a:xfrm>
            <a:off x="1864195" y="2388493"/>
            <a:ext cx="1416666" cy="68627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Clinicians running the till</a:t>
            </a:r>
          </a:p>
        </p:txBody>
      </p:sp>
      <p:sp>
        <p:nvSpPr>
          <p:cNvPr id="9" name="Oval 8"/>
          <p:cNvSpPr/>
          <p:nvPr/>
        </p:nvSpPr>
        <p:spPr>
          <a:xfrm>
            <a:off x="10433153" y="3568099"/>
            <a:ext cx="1745879" cy="9502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Docs who prefer procedures to relationships</a:t>
            </a:r>
          </a:p>
        </p:txBody>
      </p:sp>
      <p:sp>
        <p:nvSpPr>
          <p:cNvPr id="10" name="Oval 9"/>
          <p:cNvSpPr/>
          <p:nvPr/>
        </p:nvSpPr>
        <p:spPr>
          <a:xfrm>
            <a:off x="2029542" y="5293535"/>
            <a:ext cx="1842938" cy="92048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Scientists who seek financial rewards of discovery </a:t>
            </a:r>
          </a:p>
        </p:txBody>
      </p:sp>
      <p:sp>
        <p:nvSpPr>
          <p:cNvPr id="11" name="Oval 10"/>
          <p:cNvSpPr/>
          <p:nvPr/>
        </p:nvSpPr>
        <p:spPr>
          <a:xfrm>
            <a:off x="6714985" y="2607007"/>
            <a:ext cx="2047040" cy="89837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Sensationalized reporting  on scientific “breakthroughs”</a:t>
            </a:r>
          </a:p>
        </p:txBody>
      </p:sp>
      <p:sp>
        <p:nvSpPr>
          <p:cNvPr id="12" name="Oval 11"/>
          <p:cNvSpPr/>
          <p:nvPr/>
        </p:nvSpPr>
        <p:spPr>
          <a:xfrm>
            <a:off x="8696354" y="1586978"/>
            <a:ext cx="1826861" cy="86387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Atomization, loneliness, and dissatisfaction with life </a:t>
            </a:r>
          </a:p>
        </p:txBody>
      </p:sp>
      <p:sp>
        <p:nvSpPr>
          <p:cNvPr id="13" name="Oval 12"/>
          <p:cNvSpPr/>
          <p:nvPr/>
        </p:nvSpPr>
        <p:spPr>
          <a:xfrm>
            <a:off x="7052685" y="3578410"/>
            <a:ext cx="1723717" cy="76265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Discourse ignoring disparities </a:t>
            </a:r>
          </a:p>
        </p:txBody>
      </p:sp>
      <p:sp>
        <p:nvSpPr>
          <p:cNvPr id="14" name="Oval 13"/>
          <p:cNvSpPr/>
          <p:nvPr/>
        </p:nvSpPr>
        <p:spPr>
          <a:xfrm>
            <a:off x="8654024" y="5091774"/>
            <a:ext cx="1524702" cy="49880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Ethos of acquisition</a:t>
            </a:r>
          </a:p>
        </p:txBody>
      </p:sp>
      <p:sp>
        <p:nvSpPr>
          <p:cNvPr id="15" name="Oval 14"/>
          <p:cNvSpPr/>
          <p:nvPr/>
        </p:nvSpPr>
        <p:spPr>
          <a:xfrm>
            <a:off x="8761480" y="5647589"/>
            <a:ext cx="1357747" cy="7230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Lack of a communal ethic</a:t>
            </a:r>
          </a:p>
        </p:txBody>
      </p:sp>
      <p:sp>
        <p:nvSpPr>
          <p:cNvPr id="16" name="Oval 15"/>
          <p:cNvSpPr/>
          <p:nvPr/>
        </p:nvSpPr>
        <p:spPr>
          <a:xfrm>
            <a:off x="6816952" y="1511301"/>
            <a:ext cx="1821641" cy="103448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Media distortion of implications of  policy options  </a:t>
            </a:r>
          </a:p>
        </p:txBody>
      </p:sp>
      <p:sp>
        <p:nvSpPr>
          <p:cNvPr id="17" name="Oval 16"/>
          <p:cNvSpPr/>
          <p:nvPr/>
        </p:nvSpPr>
        <p:spPr>
          <a:xfrm>
            <a:off x="8952697" y="731297"/>
            <a:ext cx="2610390" cy="7261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HEALTH CARE AND CONSCIOUSNESS</a:t>
            </a:r>
          </a:p>
        </p:txBody>
      </p:sp>
      <p:sp>
        <p:nvSpPr>
          <p:cNvPr id="18" name="Oval 17"/>
          <p:cNvSpPr/>
          <p:nvPr/>
        </p:nvSpPr>
        <p:spPr>
          <a:xfrm>
            <a:off x="706108" y="786357"/>
            <a:ext cx="3324420" cy="69184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HEALTH CARE AS A COMMODITY  </a:t>
            </a:r>
          </a:p>
        </p:txBody>
      </p:sp>
      <p:sp>
        <p:nvSpPr>
          <p:cNvPr id="19" name="Oval 18"/>
          <p:cNvSpPr/>
          <p:nvPr/>
        </p:nvSpPr>
        <p:spPr>
          <a:xfrm>
            <a:off x="5390242" y="4555486"/>
            <a:ext cx="1860171" cy="127682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Discourse misinforming patients about costs, effectiveness </a:t>
            </a:r>
          </a:p>
        </p:txBody>
      </p:sp>
      <p:sp>
        <p:nvSpPr>
          <p:cNvPr id="20" name="Oval 19"/>
          <p:cNvSpPr/>
          <p:nvPr/>
        </p:nvSpPr>
        <p:spPr>
          <a:xfrm>
            <a:off x="8837720" y="2545783"/>
            <a:ext cx="1461018" cy="88903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Distrust of medical authorities </a:t>
            </a:r>
          </a:p>
        </p:txBody>
      </p:sp>
      <p:sp>
        <p:nvSpPr>
          <p:cNvPr id="21" name="Oval 20"/>
          <p:cNvSpPr/>
          <p:nvPr/>
        </p:nvSpPr>
        <p:spPr>
          <a:xfrm>
            <a:off x="10580976" y="1447529"/>
            <a:ext cx="1382219" cy="9179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Wanting more care, longer life </a:t>
            </a:r>
          </a:p>
        </p:txBody>
      </p:sp>
      <p:sp>
        <p:nvSpPr>
          <p:cNvPr id="22" name="Oval 21"/>
          <p:cNvSpPr/>
          <p:nvPr/>
        </p:nvSpPr>
        <p:spPr>
          <a:xfrm>
            <a:off x="10417969" y="2415514"/>
            <a:ext cx="1709842" cy="10888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Patient autonomy unbalanced by societal interests</a:t>
            </a:r>
          </a:p>
        </p:txBody>
      </p:sp>
      <p:sp>
        <p:nvSpPr>
          <p:cNvPr id="23" name="Oval 22"/>
          <p:cNvSpPr/>
          <p:nvPr/>
        </p:nvSpPr>
        <p:spPr>
          <a:xfrm>
            <a:off x="5073384" y="1610342"/>
            <a:ext cx="1658544" cy="101980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Biological reductionism in medical education</a:t>
            </a:r>
          </a:p>
        </p:txBody>
      </p:sp>
      <p:sp>
        <p:nvSpPr>
          <p:cNvPr id="24" name="Oval 23"/>
          <p:cNvSpPr/>
          <p:nvPr/>
        </p:nvSpPr>
        <p:spPr>
          <a:xfrm>
            <a:off x="8829128" y="3504399"/>
            <a:ext cx="1528652" cy="72604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Clinicians not trained to limit care</a:t>
            </a:r>
          </a:p>
        </p:txBody>
      </p:sp>
      <p:sp>
        <p:nvSpPr>
          <p:cNvPr id="25" name="Oval 24"/>
          <p:cNvSpPr/>
          <p:nvPr/>
        </p:nvSpPr>
        <p:spPr>
          <a:xfrm>
            <a:off x="1890949" y="3152937"/>
            <a:ext cx="1519148" cy="83032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Employers minimizing their costs </a:t>
            </a:r>
          </a:p>
        </p:txBody>
      </p:sp>
      <p:sp>
        <p:nvSpPr>
          <p:cNvPr id="26" name="Oval 25"/>
          <p:cNvSpPr/>
          <p:nvPr/>
        </p:nvSpPr>
        <p:spPr>
          <a:xfrm>
            <a:off x="155906" y="5222262"/>
            <a:ext cx="1798106" cy="114110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Educators using specialty trainees to increase revenue</a:t>
            </a:r>
          </a:p>
        </p:txBody>
      </p:sp>
      <p:sp>
        <p:nvSpPr>
          <p:cNvPr id="27" name="Oval 26"/>
          <p:cNvSpPr/>
          <p:nvPr/>
        </p:nvSpPr>
        <p:spPr>
          <a:xfrm>
            <a:off x="3338622" y="2615754"/>
            <a:ext cx="1931882" cy="97585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Students more interested in doing well than doing good </a:t>
            </a:r>
          </a:p>
        </p:txBody>
      </p:sp>
      <p:sp>
        <p:nvSpPr>
          <p:cNvPr id="28" name="Oval 27"/>
          <p:cNvSpPr/>
          <p:nvPr/>
        </p:nvSpPr>
        <p:spPr>
          <a:xfrm>
            <a:off x="56126" y="2646818"/>
            <a:ext cx="1898806" cy="10664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Government reluctant to raise taxes to support reforms</a:t>
            </a:r>
          </a:p>
        </p:txBody>
      </p:sp>
      <p:sp>
        <p:nvSpPr>
          <p:cNvPr id="5" name="Oval 4"/>
          <p:cNvSpPr/>
          <p:nvPr/>
        </p:nvSpPr>
        <p:spPr>
          <a:xfrm>
            <a:off x="1808611" y="4038519"/>
            <a:ext cx="1751106" cy="112848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Health system executives with 7-figure bonuses</a:t>
            </a:r>
          </a:p>
        </p:txBody>
      </p:sp>
      <p:sp>
        <p:nvSpPr>
          <p:cNvPr id="29" name="Oval 28"/>
          <p:cNvSpPr/>
          <p:nvPr/>
        </p:nvSpPr>
        <p:spPr>
          <a:xfrm>
            <a:off x="3367628" y="1496979"/>
            <a:ext cx="1620732" cy="103622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Corporations inducing demand for products</a:t>
            </a:r>
          </a:p>
        </p:txBody>
      </p:sp>
      <p:sp>
        <p:nvSpPr>
          <p:cNvPr id="30" name="Oval 29"/>
          <p:cNvSpPr/>
          <p:nvPr/>
        </p:nvSpPr>
        <p:spPr>
          <a:xfrm>
            <a:off x="4892907" y="785108"/>
            <a:ext cx="3533987" cy="72338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PROBLEMATIC COMMUNICATION  IN HEALTH CARE</a:t>
            </a:r>
          </a:p>
        </p:txBody>
      </p:sp>
      <p:sp>
        <p:nvSpPr>
          <p:cNvPr id="32" name="Oval 31"/>
          <p:cNvSpPr/>
          <p:nvPr/>
        </p:nvSpPr>
        <p:spPr>
          <a:xfrm>
            <a:off x="10209522" y="5540715"/>
            <a:ext cx="1918289" cy="12273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Scientists care about discovery, not the common good </a:t>
            </a:r>
          </a:p>
        </p:txBody>
      </p:sp>
      <p:sp>
        <p:nvSpPr>
          <p:cNvPr id="33" name="Oval 32"/>
          <p:cNvSpPr/>
          <p:nvPr/>
        </p:nvSpPr>
        <p:spPr>
          <a:xfrm>
            <a:off x="10121477" y="4616301"/>
            <a:ext cx="2070523" cy="8864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Generative educators training too many specialists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2F7DFC9-7BBF-5846-8E3C-F559E612206C}"/>
              </a:ext>
            </a:extLst>
          </p:cNvPr>
          <p:cNvSpPr/>
          <p:nvPr/>
        </p:nvSpPr>
        <p:spPr>
          <a:xfrm>
            <a:off x="158869" y="3785844"/>
            <a:ext cx="1570323" cy="132334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”Non-profit” health systems that maximize surplus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9D695DE-0B29-A84E-B58B-3DD1D121CBCA}"/>
              </a:ext>
            </a:extLst>
          </p:cNvPr>
          <p:cNvSpPr/>
          <p:nvPr/>
        </p:nvSpPr>
        <p:spPr>
          <a:xfrm>
            <a:off x="5301529" y="3691997"/>
            <a:ext cx="1723717" cy="76368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Corporate “speech” that  blocks  reform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CB8E1C3-BF44-BB42-9B84-31A4083D625A}"/>
              </a:ext>
            </a:extLst>
          </p:cNvPr>
          <p:cNvSpPr/>
          <p:nvPr/>
        </p:nvSpPr>
        <p:spPr>
          <a:xfrm>
            <a:off x="5310681" y="2745312"/>
            <a:ext cx="1397891" cy="85721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Discourse ignoring ethos of science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2FCDF1E-1349-8D46-AF53-DC50E9ACB9C3}"/>
              </a:ext>
            </a:extLst>
          </p:cNvPr>
          <p:cNvSpPr/>
          <p:nvPr/>
        </p:nvSpPr>
        <p:spPr>
          <a:xfrm>
            <a:off x="3487953" y="3668773"/>
            <a:ext cx="1736907" cy="97585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Trainees choosing high-paying specialties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CCB19EA-0CCD-0D45-8A0A-C4D6F14AB09E}"/>
              </a:ext>
            </a:extLst>
          </p:cNvPr>
          <p:cNvSpPr/>
          <p:nvPr/>
        </p:nvSpPr>
        <p:spPr>
          <a:xfrm>
            <a:off x="3713802" y="4739962"/>
            <a:ext cx="1623943" cy="97585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Patients wanting their share of the goods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8F5D50A-6B1A-CA41-B9BE-EEB331A72245}"/>
              </a:ext>
            </a:extLst>
          </p:cNvPr>
          <p:cNvSpPr/>
          <p:nvPr/>
        </p:nvSpPr>
        <p:spPr>
          <a:xfrm>
            <a:off x="7402308" y="4414092"/>
            <a:ext cx="1308964" cy="113229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Pharma financing FDA drug approval process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8C1BFC2-7F31-914B-93F6-091CE6713545}"/>
              </a:ext>
            </a:extLst>
          </p:cNvPr>
          <p:cNvSpPr/>
          <p:nvPr/>
        </p:nvSpPr>
        <p:spPr>
          <a:xfrm>
            <a:off x="6824649" y="5597813"/>
            <a:ext cx="1860171" cy="113229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Government and scientists promising ”moonshots” and cures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960CA6E-3016-7641-BD12-E4DDCBC5CA18}"/>
              </a:ext>
            </a:extLst>
          </p:cNvPr>
          <p:cNvSpPr/>
          <p:nvPr/>
        </p:nvSpPr>
        <p:spPr>
          <a:xfrm>
            <a:off x="8760935" y="4296787"/>
            <a:ext cx="1524702" cy="6390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Negative socialization of students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EA0819C-59D6-E749-8E12-3A2A991D5138}"/>
              </a:ext>
            </a:extLst>
          </p:cNvPr>
          <p:cNvSpPr/>
          <p:nvPr/>
        </p:nvSpPr>
        <p:spPr>
          <a:xfrm>
            <a:off x="3803961" y="5792815"/>
            <a:ext cx="1623943" cy="72318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Investors seeking fast profits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321EE6-B971-EB4C-BBE7-603ABAE4B57A}"/>
              </a:ext>
            </a:extLst>
          </p:cNvPr>
          <p:cNvSpPr txBox="1"/>
          <p:nvPr/>
        </p:nvSpPr>
        <p:spPr>
          <a:xfrm>
            <a:off x="2211998" y="50690"/>
            <a:ext cx="7521739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Barriers to Fixing American Health Care</a:t>
            </a:r>
          </a:p>
        </p:txBody>
      </p:sp>
    </p:spTree>
    <p:extLst>
      <p:ext uri="{BB962C8B-B14F-4D97-AF65-F5344CB8AC3E}">
        <p14:creationId xmlns:p14="http://schemas.microsoft.com/office/powerpoint/2010/main" val="5951486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n-lt"/>
              </a:rPr>
              <a:t>Changing policy will not be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enough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0392" y="1380565"/>
            <a:ext cx="9451731" cy="47963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200" dirty="0"/>
          </a:p>
          <a:p>
            <a:r>
              <a:rPr lang="en-US" sz="3200" dirty="0"/>
              <a:t>Combination therapy is going to be needed!</a:t>
            </a:r>
          </a:p>
          <a:p>
            <a:r>
              <a:rPr lang="en-US" sz="3200" dirty="0"/>
              <a:t>Otherwise, innovations like the Affordable 	Care Act, although representing real progress, really are like treating a lymphoma or HIV with one drug: </a:t>
            </a:r>
          </a:p>
          <a:p>
            <a:pPr lvl="1"/>
            <a:r>
              <a:rPr lang="en-US" sz="2800" dirty="0"/>
              <a:t>make a difference for some, </a:t>
            </a:r>
          </a:p>
          <a:p>
            <a:pPr lvl="1"/>
            <a:r>
              <a:rPr lang="en-US" sz="2800" dirty="0"/>
              <a:t>but will be undone by the underlying malady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45156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647772"/>
          </a:xfrm>
          <a:solidFill>
            <a:schemeClr val="accent1"/>
          </a:solidFill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Can we achieve justice and equity in </a:t>
            </a:r>
            <a:br>
              <a:rPr lang="en-US" dirty="0">
                <a:solidFill>
                  <a:schemeClr val="bg1"/>
                </a:solidFill>
                <a:latin typeface="+mn-lt"/>
              </a:rPr>
            </a:br>
            <a:r>
              <a:rPr lang="en-US" dirty="0">
                <a:solidFill>
                  <a:schemeClr val="bg1"/>
                </a:solidFill>
                <a:latin typeface="+mn-lt"/>
              </a:rPr>
              <a:t>just one sector of society?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8707"/>
            <a:ext cx="10515600" cy="4144869"/>
          </a:xfrm>
        </p:spPr>
        <p:txBody>
          <a:bodyPr>
            <a:normAutofit/>
          </a:bodyPr>
          <a:lstStyle/>
          <a:p>
            <a:r>
              <a:rPr lang="en-US" sz="3200" dirty="0"/>
              <a:t>Actors in health care won’t embrace a non-commodified 	health sector when the rest of society is moving in a very 	different direction</a:t>
            </a:r>
          </a:p>
          <a:p>
            <a:r>
              <a:rPr lang="en-US" sz="3200" dirty="0"/>
              <a:t>But we need to think boldly and broadly about what it will 	take to achieve justice for all in health care </a:t>
            </a:r>
            <a:r>
              <a:rPr lang="en-US" sz="3200" u="sng" dirty="0"/>
              <a:t>and</a:t>
            </a:r>
            <a:r>
              <a:rPr lang="en-US" sz="3200" dirty="0"/>
              <a:t> society</a:t>
            </a:r>
          </a:p>
          <a:p>
            <a:r>
              <a:rPr lang="en-US" sz="3200" dirty="0"/>
              <a:t>We must act both in our professional capacities </a:t>
            </a:r>
            <a:r>
              <a:rPr lang="en-US" sz="3200" u="sng" dirty="0"/>
              <a:t>and</a:t>
            </a:r>
            <a:r>
              <a:rPr lang="en-US" sz="3200" dirty="0"/>
              <a:t> as 	citizens to promote these changes. “Silence is assent”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770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24205-B0FD-3D49-9640-A1BB8CC77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329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n-lt"/>
              </a:rPr>
              <a:t>Mo</a:t>
            </a:r>
            <a:r>
              <a:rPr lang="en-US" sz="4000" dirty="0">
                <a:solidFill>
                  <a:schemeClr val="bg1"/>
                </a:solidFill>
                <a:latin typeface="+mn-lt"/>
              </a:rPr>
              <a:t>re needed changes: government and financing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83BA4-8639-5F45-A993-C355C5592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394" y="1371600"/>
            <a:ext cx="10380406" cy="4805363"/>
          </a:xfrm>
        </p:spPr>
        <p:txBody>
          <a:bodyPr>
            <a:noAutofit/>
          </a:bodyPr>
          <a:lstStyle/>
          <a:p>
            <a:pPr lvl="0"/>
            <a:r>
              <a:rPr lang="en-US" sz="3200" i="1" dirty="0"/>
              <a:t>Provide the same insurance coverage to everyone </a:t>
            </a:r>
            <a:r>
              <a:rPr lang="en-US" sz="3200" dirty="0"/>
              <a:t>(single 	payer); </a:t>
            </a:r>
            <a:r>
              <a:rPr lang="en-US" sz="3200" i="1" dirty="0"/>
              <a:t>separate is never equal </a:t>
            </a:r>
          </a:p>
          <a:p>
            <a:pPr lvl="0"/>
            <a:r>
              <a:rPr lang="en-US" sz="3200" dirty="0"/>
              <a:t>New treatments should be approved only after careful 	assessment of marginal benefit and cost to society</a:t>
            </a:r>
          </a:p>
          <a:p>
            <a:r>
              <a:rPr lang="en-US" sz="3200" dirty="0"/>
              <a:t>The National Academy of Medicine should convene a panel 	to propose revised </a:t>
            </a:r>
            <a:r>
              <a:rPr lang="en-US" sz="3200" i="1" dirty="0"/>
              <a:t>budget priorities for NIH that gives 	far more emphasis to population health</a:t>
            </a:r>
          </a:p>
          <a:p>
            <a:r>
              <a:rPr lang="en-US" sz="3200" dirty="0"/>
              <a:t>If fees-for-service can’t be eliminated, </a:t>
            </a:r>
            <a:r>
              <a:rPr lang="en-US" sz="3200" i="1" dirty="0"/>
              <a:t>radically revise the 	Medicare fee schedule</a:t>
            </a:r>
          </a:p>
        </p:txBody>
      </p:sp>
    </p:spTree>
    <p:extLst>
      <p:ext uri="{BB962C8B-B14F-4D97-AF65-F5344CB8AC3E}">
        <p14:creationId xmlns:p14="http://schemas.microsoft.com/office/powerpoint/2010/main" val="38242258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F3413-CDEE-1940-9D93-772876FF1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4602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n-lt"/>
              </a:rPr>
              <a:t>More needed changes: communication</a:t>
            </a:r>
            <a:r>
              <a:rPr lang="en-US" sz="40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FEFF2-8112-7540-9F0C-6CF848AC2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2604"/>
            <a:ext cx="10515600" cy="4905724"/>
          </a:xfrm>
        </p:spPr>
        <p:txBody>
          <a:bodyPr>
            <a:noAutofit/>
          </a:bodyPr>
          <a:lstStyle/>
          <a:p>
            <a:pPr lvl="0"/>
            <a:r>
              <a:rPr lang="en-US" sz="3200" i="1" dirty="0"/>
              <a:t>Limit health system advertising </a:t>
            </a:r>
            <a:r>
              <a:rPr lang="en-US" sz="3200" dirty="0"/>
              <a:t>to promotion of public health </a:t>
            </a:r>
          </a:p>
          <a:p>
            <a:pPr lvl="0"/>
            <a:r>
              <a:rPr lang="en-US" sz="3200" i="1" dirty="0"/>
              <a:t>Stop overselling </a:t>
            </a:r>
            <a:r>
              <a:rPr lang="en-US" sz="3200" dirty="0"/>
              <a:t>of implications of biomedical </a:t>
            </a:r>
            <a:r>
              <a:rPr lang="en-US" sz="3200" i="1" dirty="0"/>
              <a:t>science</a:t>
            </a:r>
          </a:p>
          <a:p>
            <a:pPr lvl="0"/>
            <a:r>
              <a:rPr lang="en-US" sz="3200" i="1" dirty="0"/>
              <a:t>Stop selling patients procedures </a:t>
            </a:r>
            <a:r>
              <a:rPr lang="en-US" sz="3200" dirty="0"/>
              <a:t>they don’t need </a:t>
            </a:r>
          </a:p>
          <a:p>
            <a:pPr lvl="0"/>
            <a:r>
              <a:rPr lang="en-US" sz="3200" dirty="0"/>
              <a:t>Provide greater </a:t>
            </a:r>
            <a:r>
              <a:rPr lang="en-US" sz="3200" i="1" dirty="0"/>
              <a:t>transparency about all medical prices</a:t>
            </a:r>
            <a:r>
              <a:rPr lang="en-US" sz="3200" dirty="0"/>
              <a:t>, 	including about what the doctor earns by performing </a:t>
            </a:r>
          </a:p>
          <a:p>
            <a:pPr marL="0" lvl="0" indent="0">
              <a:buNone/>
            </a:pPr>
            <a:r>
              <a:rPr lang="en-US" sz="3200" dirty="0"/>
              <a:t>	a procedure</a:t>
            </a:r>
          </a:p>
        </p:txBody>
      </p:sp>
    </p:spTree>
    <p:extLst>
      <p:ext uri="{BB962C8B-B14F-4D97-AF65-F5344CB8AC3E}">
        <p14:creationId xmlns:p14="http://schemas.microsoft.com/office/powerpoint/2010/main" val="37110726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6EE8A-13C5-1D4C-950A-F557D3019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n-lt"/>
              </a:rPr>
              <a:t>More needed changes: patients and the public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633F2-B773-074C-A8FE-AA9F8F10D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601"/>
            <a:ext cx="10515600" cy="4933764"/>
          </a:xfrm>
        </p:spPr>
        <p:txBody>
          <a:bodyPr>
            <a:noAutofit/>
          </a:bodyPr>
          <a:lstStyle/>
          <a:p>
            <a:pPr lvl="0"/>
            <a:r>
              <a:rPr lang="en-US" sz="3000" i="1" dirty="0"/>
              <a:t>Provide the social services and financial and psychological 	resources </a:t>
            </a:r>
            <a:r>
              <a:rPr lang="en-US" sz="3000" dirty="0"/>
              <a:t>needed to address problems best dealt with in 	those ways </a:t>
            </a:r>
          </a:p>
          <a:p>
            <a:pPr lvl="0"/>
            <a:r>
              <a:rPr lang="en-US" sz="3000" i="1" dirty="0"/>
              <a:t>Educate patients and the public </a:t>
            </a:r>
            <a:r>
              <a:rPr lang="en-US" sz="3000" dirty="0"/>
              <a:t>about </a:t>
            </a:r>
          </a:p>
          <a:p>
            <a:pPr lvl="1"/>
            <a:r>
              <a:rPr lang="en-US" sz="3000" dirty="0"/>
              <a:t>the common good</a:t>
            </a:r>
            <a:r>
              <a:rPr lang="en-US" sz="3000" i="1" dirty="0"/>
              <a:t> </a:t>
            </a:r>
            <a:endParaRPr lang="en-US" sz="3000" dirty="0"/>
          </a:p>
          <a:p>
            <a:pPr lvl="1"/>
            <a:r>
              <a:rPr lang="en-US" sz="3000" dirty="0"/>
              <a:t>fair distribution of limited medical resources</a:t>
            </a:r>
          </a:p>
          <a:p>
            <a:pPr lvl="1"/>
            <a:r>
              <a:rPr lang="en-US" sz="3000" dirty="0"/>
              <a:t>the limits of what medicine can accomplish</a:t>
            </a:r>
          </a:p>
          <a:p>
            <a:r>
              <a:rPr lang="en-US" sz="3000" i="1" dirty="0"/>
              <a:t>Train clinicians </a:t>
            </a:r>
            <a:r>
              <a:rPr lang="en-US" sz="3000" dirty="0"/>
              <a:t>who can relate to diverse communities</a:t>
            </a:r>
          </a:p>
          <a:p>
            <a:r>
              <a:rPr lang="en-US" sz="3000" i="1" dirty="0"/>
              <a:t>Incorporate communities </a:t>
            </a:r>
            <a:r>
              <a:rPr lang="en-US" sz="3000" dirty="0"/>
              <a:t>into all levels of decision making in 	research, education and clinical care</a:t>
            </a:r>
          </a:p>
        </p:txBody>
      </p:sp>
    </p:spTree>
    <p:extLst>
      <p:ext uri="{BB962C8B-B14F-4D97-AF65-F5344CB8AC3E}">
        <p14:creationId xmlns:p14="http://schemas.microsoft.com/office/powerpoint/2010/main" val="17648820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10515600" cy="114300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n-lt"/>
              </a:rPr>
              <a:t>What will it take to change the trajectory of US health care and achieve justice for all?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i="1" dirty="0"/>
              <a:t>Change in consciousness </a:t>
            </a:r>
            <a:r>
              <a:rPr lang="en-US" sz="3200" dirty="0"/>
              <a:t>of all groups who see it as </a:t>
            </a:r>
          </a:p>
          <a:p>
            <a:pPr marL="0" indent="0">
              <a:buNone/>
            </a:pPr>
            <a:r>
              <a:rPr lang="en-US" sz="3200" dirty="0"/>
              <a:t>	a bundle of goods, rather than a societal resource</a:t>
            </a:r>
          </a:p>
          <a:p>
            <a:r>
              <a:rPr lang="en-US" sz="3200" i="1" dirty="0"/>
              <a:t>Transform discourse </a:t>
            </a:r>
            <a:r>
              <a:rPr lang="en-US" sz="3200" dirty="0"/>
              <a:t>about health care and </a:t>
            </a:r>
          </a:p>
          <a:p>
            <a:pPr marL="0" indent="0">
              <a:buNone/>
            </a:pPr>
            <a:r>
              <a:rPr lang="en-US" sz="3200" dirty="0"/>
              <a:t>	relationships within it</a:t>
            </a:r>
          </a:p>
          <a:p>
            <a:r>
              <a:rPr lang="en-US" sz="3200" dirty="0"/>
              <a:t>Pursue a consensus that </a:t>
            </a:r>
            <a:r>
              <a:rPr lang="en-US" sz="3200" i="1" dirty="0"/>
              <a:t>we are all in the same boat</a:t>
            </a:r>
          </a:p>
          <a:p>
            <a:r>
              <a:rPr lang="en-US" sz="3200" dirty="0"/>
              <a:t>Don’t give up with each failed effort at reform</a:t>
            </a:r>
          </a:p>
          <a:p>
            <a:pPr marL="457200" lvl="1" indent="0">
              <a:buNone/>
            </a:pPr>
            <a:r>
              <a:rPr lang="en-US" sz="3200" i="1" dirty="0"/>
              <a:t>	“It is not your duty to finish the work, but neither </a:t>
            </a:r>
          </a:p>
          <a:p>
            <a:pPr marL="457200" lvl="1" indent="0">
              <a:buNone/>
            </a:pPr>
            <a:r>
              <a:rPr lang="en-US" sz="3200" i="1" dirty="0"/>
              <a:t>	 are you at liberty to neglect it.”—Rabbi </a:t>
            </a:r>
            <a:r>
              <a:rPr lang="en-US" sz="3200" i="1" dirty="0" err="1"/>
              <a:t>Tarfon</a:t>
            </a:r>
            <a:r>
              <a:rPr lang="en-US" sz="3200" i="1" dirty="0"/>
              <a:t> </a:t>
            </a:r>
          </a:p>
          <a:p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2709410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5860" y="1447529"/>
            <a:ext cx="1756342" cy="113851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Academic organizations that pursue “covered lives”</a:t>
            </a:r>
          </a:p>
        </p:txBody>
      </p:sp>
      <p:sp>
        <p:nvSpPr>
          <p:cNvPr id="7" name="Oval 6"/>
          <p:cNvSpPr/>
          <p:nvPr/>
        </p:nvSpPr>
        <p:spPr>
          <a:xfrm>
            <a:off x="1869604" y="1570753"/>
            <a:ext cx="1411257" cy="74323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Insurers minimizing risk</a:t>
            </a:r>
          </a:p>
        </p:txBody>
      </p:sp>
      <p:sp>
        <p:nvSpPr>
          <p:cNvPr id="8" name="Oval 7"/>
          <p:cNvSpPr/>
          <p:nvPr/>
        </p:nvSpPr>
        <p:spPr>
          <a:xfrm>
            <a:off x="1864195" y="2388493"/>
            <a:ext cx="1416666" cy="68627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Clinicians running the till</a:t>
            </a:r>
          </a:p>
        </p:txBody>
      </p:sp>
      <p:sp>
        <p:nvSpPr>
          <p:cNvPr id="9" name="Oval 8"/>
          <p:cNvSpPr/>
          <p:nvPr/>
        </p:nvSpPr>
        <p:spPr>
          <a:xfrm>
            <a:off x="10433153" y="3568099"/>
            <a:ext cx="1745879" cy="9502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Docs who prefer procedures to relationships</a:t>
            </a:r>
          </a:p>
        </p:txBody>
      </p:sp>
      <p:sp>
        <p:nvSpPr>
          <p:cNvPr id="10" name="Oval 9"/>
          <p:cNvSpPr/>
          <p:nvPr/>
        </p:nvSpPr>
        <p:spPr>
          <a:xfrm>
            <a:off x="2029542" y="5293535"/>
            <a:ext cx="1842938" cy="92048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Scientists who seek financial rewards of discovery </a:t>
            </a:r>
          </a:p>
        </p:txBody>
      </p:sp>
      <p:sp>
        <p:nvSpPr>
          <p:cNvPr id="11" name="Oval 10"/>
          <p:cNvSpPr/>
          <p:nvPr/>
        </p:nvSpPr>
        <p:spPr>
          <a:xfrm>
            <a:off x="6714985" y="2607007"/>
            <a:ext cx="2047040" cy="89837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Sensationalized reporting  on scientific “breakthroughs”</a:t>
            </a:r>
          </a:p>
        </p:txBody>
      </p:sp>
      <p:sp>
        <p:nvSpPr>
          <p:cNvPr id="12" name="Oval 11"/>
          <p:cNvSpPr/>
          <p:nvPr/>
        </p:nvSpPr>
        <p:spPr>
          <a:xfrm>
            <a:off x="8696354" y="1586978"/>
            <a:ext cx="1826861" cy="86387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Atomization, loneliness, and dissatisfaction with life </a:t>
            </a:r>
          </a:p>
        </p:txBody>
      </p:sp>
      <p:sp>
        <p:nvSpPr>
          <p:cNvPr id="13" name="Oval 12"/>
          <p:cNvSpPr/>
          <p:nvPr/>
        </p:nvSpPr>
        <p:spPr>
          <a:xfrm>
            <a:off x="7052685" y="3578410"/>
            <a:ext cx="1723717" cy="76265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Discourse ignoring disparities </a:t>
            </a:r>
          </a:p>
        </p:txBody>
      </p:sp>
      <p:sp>
        <p:nvSpPr>
          <p:cNvPr id="14" name="Oval 13"/>
          <p:cNvSpPr/>
          <p:nvPr/>
        </p:nvSpPr>
        <p:spPr>
          <a:xfrm>
            <a:off x="8654024" y="5091774"/>
            <a:ext cx="1524702" cy="49880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Ethos of acquisition</a:t>
            </a:r>
          </a:p>
        </p:txBody>
      </p:sp>
      <p:sp>
        <p:nvSpPr>
          <p:cNvPr id="15" name="Oval 14"/>
          <p:cNvSpPr/>
          <p:nvPr/>
        </p:nvSpPr>
        <p:spPr>
          <a:xfrm>
            <a:off x="8761480" y="5647589"/>
            <a:ext cx="1357747" cy="7230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Lack of a communal ethic</a:t>
            </a:r>
          </a:p>
        </p:txBody>
      </p:sp>
      <p:sp>
        <p:nvSpPr>
          <p:cNvPr id="16" name="Oval 15"/>
          <p:cNvSpPr/>
          <p:nvPr/>
        </p:nvSpPr>
        <p:spPr>
          <a:xfrm>
            <a:off x="6816952" y="1511301"/>
            <a:ext cx="1821641" cy="103448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Media distortion of implications of  policy options  </a:t>
            </a:r>
          </a:p>
        </p:txBody>
      </p:sp>
      <p:sp>
        <p:nvSpPr>
          <p:cNvPr id="17" name="Oval 16"/>
          <p:cNvSpPr/>
          <p:nvPr/>
        </p:nvSpPr>
        <p:spPr>
          <a:xfrm>
            <a:off x="8952697" y="731297"/>
            <a:ext cx="2610390" cy="7261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HEALTH CARE AND CONSCIOUSNESS</a:t>
            </a:r>
          </a:p>
        </p:txBody>
      </p:sp>
      <p:sp>
        <p:nvSpPr>
          <p:cNvPr id="18" name="Oval 17"/>
          <p:cNvSpPr/>
          <p:nvPr/>
        </p:nvSpPr>
        <p:spPr>
          <a:xfrm>
            <a:off x="706108" y="786357"/>
            <a:ext cx="3324420" cy="69184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HEALTH CARE AS A COMMODITY  </a:t>
            </a:r>
          </a:p>
        </p:txBody>
      </p:sp>
      <p:sp>
        <p:nvSpPr>
          <p:cNvPr id="19" name="Oval 18"/>
          <p:cNvSpPr/>
          <p:nvPr/>
        </p:nvSpPr>
        <p:spPr>
          <a:xfrm>
            <a:off x="5390242" y="4555486"/>
            <a:ext cx="1860171" cy="127682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Discourse with patients misinforming about costs, effectiveness </a:t>
            </a:r>
          </a:p>
        </p:txBody>
      </p:sp>
      <p:sp>
        <p:nvSpPr>
          <p:cNvPr id="20" name="Oval 19"/>
          <p:cNvSpPr/>
          <p:nvPr/>
        </p:nvSpPr>
        <p:spPr>
          <a:xfrm>
            <a:off x="8837720" y="2545783"/>
            <a:ext cx="1461018" cy="88903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Distrust of medical authorities </a:t>
            </a:r>
          </a:p>
        </p:txBody>
      </p:sp>
      <p:sp>
        <p:nvSpPr>
          <p:cNvPr id="21" name="Oval 20"/>
          <p:cNvSpPr/>
          <p:nvPr/>
        </p:nvSpPr>
        <p:spPr>
          <a:xfrm>
            <a:off x="10580976" y="1447529"/>
            <a:ext cx="1382219" cy="9179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Wanting more care, longer life </a:t>
            </a:r>
          </a:p>
        </p:txBody>
      </p:sp>
      <p:sp>
        <p:nvSpPr>
          <p:cNvPr id="22" name="Oval 21"/>
          <p:cNvSpPr/>
          <p:nvPr/>
        </p:nvSpPr>
        <p:spPr>
          <a:xfrm>
            <a:off x="10417969" y="2415514"/>
            <a:ext cx="1709842" cy="10888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Patient autonomy unbalanced by societal interests</a:t>
            </a:r>
          </a:p>
        </p:txBody>
      </p:sp>
      <p:sp>
        <p:nvSpPr>
          <p:cNvPr id="23" name="Oval 22"/>
          <p:cNvSpPr/>
          <p:nvPr/>
        </p:nvSpPr>
        <p:spPr>
          <a:xfrm>
            <a:off x="5073384" y="1610342"/>
            <a:ext cx="1658544" cy="101980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Biological reductionism in medical education</a:t>
            </a:r>
          </a:p>
        </p:txBody>
      </p:sp>
      <p:sp>
        <p:nvSpPr>
          <p:cNvPr id="24" name="Oval 23"/>
          <p:cNvSpPr/>
          <p:nvPr/>
        </p:nvSpPr>
        <p:spPr>
          <a:xfrm>
            <a:off x="8829128" y="3504399"/>
            <a:ext cx="1528652" cy="72604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Clinicians not trained to limit care</a:t>
            </a:r>
          </a:p>
        </p:txBody>
      </p:sp>
      <p:sp>
        <p:nvSpPr>
          <p:cNvPr id="25" name="Oval 24"/>
          <p:cNvSpPr/>
          <p:nvPr/>
        </p:nvSpPr>
        <p:spPr>
          <a:xfrm>
            <a:off x="1890949" y="3152937"/>
            <a:ext cx="1519148" cy="83032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Employers minimizing their costs </a:t>
            </a:r>
          </a:p>
        </p:txBody>
      </p:sp>
      <p:sp>
        <p:nvSpPr>
          <p:cNvPr id="26" name="Oval 25"/>
          <p:cNvSpPr/>
          <p:nvPr/>
        </p:nvSpPr>
        <p:spPr>
          <a:xfrm>
            <a:off x="155906" y="5222262"/>
            <a:ext cx="1798106" cy="114110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Educators using specialty trainees to increase revenue</a:t>
            </a:r>
          </a:p>
        </p:txBody>
      </p:sp>
      <p:sp>
        <p:nvSpPr>
          <p:cNvPr id="27" name="Oval 26"/>
          <p:cNvSpPr/>
          <p:nvPr/>
        </p:nvSpPr>
        <p:spPr>
          <a:xfrm>
            <a:off x="3338622" y="2615754"/>
            <a:ext cx="1931882" cy="97585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Students more interested in doing well than doing good </a:t>
            </a:r>
          </a:p>
        </p:txBody>
      </p:sp>
      <p:sp>
        <p:nvSpPr>
          <p:cNvPr id="28" name="Oval 27"/>
          <p:cNvSpPr/>
          <p:nvPr/>
        </p:nvSpPr>
        <p:spPr>
          <a:xfrm>
            <a:off x="56126" y="2646818"/>
            <a:ext cx="1898806" cy="106648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Government reluctant to raise taxes to support reforms</a:t>
            </a:r>
          </a:p>
        </p:txBody>
      </p:sp>
      <p:sp>
        <p:nvSpPr>
          <p:cNvPr id="5" name="Oval 4"/>
          <p:cNvSpPr/>
          <p:nvPr/>
        </p:nvSpPr>
        <p:spPr>
          <a:xfrm>
            <a:off x="1808611" y="4038519"/>
            <a:ext cx="1751106" cy="112848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Health system executives with 7- figure bonuses</a:t>
            </a:r>
          </a:p>
        </p:txBody>
      </p:sp>
      <p:sp>
        <p:nvSpPr>
          <p:cNvPr id="29" name="Oval 28"/>
          <p:cNvSpPr/>
          <p:nvPr/>
        </p:nvSpPr>
        <p:spPr>
          <a:xfrm>
            <a:off x="3367628" y="1496979"/>
            <a:ext cx="1620732" cy="103622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Corporations inducing demand for products</a:t>
            </a:r>
          </a:p>
        </p:txBody>
      </p:sp>
      <p:sp>
        <p:nvSpPr>
          <p:cNvPr id="30" name="Oval 29"/>
          <p:cNvSpPr/>
          <p:nvPr/>
        </p:nvSpPr>
        <p:spPr>
          <a:xfrm>
            <a:off x="4892907" y="785108"/>
            <a:ext cx="3533987" cy="72338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COLONIZED COMMUNICATION  IN HEALTH CARE</a:t>
            </a:r>
          </a:p>
        </p:txBody>
      </p:sp>
      <p:sp>
        <p:nvSpPr>
          <p:cNvPr id="32" name="Oval 31"/>
          <p:cNvSpPr/>
          <p:nvPr/>
        </p:nvSpPr>
        <p:spPr>
          <a:xfrm>
            <a:off x="10209522" y="5540715"/>
            <a:ext cx="1918289" cy="12273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Scientists care about discovery, not the common good </a:t>
            </a:r>
          </a:p>
        </p:txBody>
      </p:sp>
      <p:sp>
        <p:nvSpPr>
          <p:cNvPr id="33" name="Oval 32"/>
          <p:cNvSpPr/>
          <p:nvPr/>
        </p:nvSpPr>
        <p:spPr>
          <a:xfrm>
            <a:off x="10121477" y="4616301"/>
            <a:ext cx="2070523" cy="8864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Generative educators training too many specialists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2F7DFC9-7BBF-5846-8E3C-F559E612206C}"/>
              </a:ext>
            </a:extLst>
          </p:cNvPr>
          <p:cNvSpPr/>
          <p:nvPr/>
        </p:nvSpPr>
        <p:spPr>
          <a:xfrm>
            <a:off x="158869" y="3785844"/>
            <a:ext cx="1570323" cy="132334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”Non-profit” health systems that maximize surplus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9D695DE-0B29-A84E-B58B-3DD1D121CBCA}"/>
              </a:ext>
            </a:extLst>
          </p:cNvPr>
          <p:cNvSpPr/>
          <p:nvPr/>
        </p:nvSpPr>
        <p:spPr>
          <a:xfrm>
            <a:off x="5301529" y="3691997"/>
            <a:ext cx="1723717" cy="76368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Corporate “speech” that  blocks  reform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CB8E1C3-BF44-BB42-9B84-31A4083D625A}"/>
              </a:ext>
            </a:extLst>
          </p:cNvPr>
          <p:cNvSpPr/>
          <p:nvPr/>
        </p:nvSpPr>
        <p:spPr>
          <a:xfrm>
            <a:off x="5310681" y="2745312"/>
            <a:ext cx="1397891" cy="85721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Discourse ignoring ethos of science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2FCDF1E-1349-8D46-AF53-DC50E9ACB9C3}"/>
              </a:ext>
            </a:extLst>
          </p:cNvPr>
          <p:cNvSpPr/>
          <p:nvPr/>
        </p:nvSpPr>
        <p:spPr>
          <a:xfrm>
            <a:off x="3487953" y="3668773"/>
            <a:ext cx="1736907" cy="97585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Trainees choosing high-paying specialties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CCB19EA-0CCD-0D45-8A0A-C4D6F14AB09E}"/>
              </a:ext>
            </a:extLst>
          </p:cNvPr>
          <p:cNvSpPr/>
          <p:nvPr/>
        </p:nvSpPr>
        <p:spPr>
          <a:xfrm>
            <a:off x="3713802" y="4739962"/>
            <a:ext cx="1623943" cy="97585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Patients wanting their share of the goods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8F5D50A-6B1A-CA41-B9BE-EEB331A72245}"/>
              </a:ext>
            </a:extLst>
          </p:cNvPr>
          <p:cNvSpPr/>
          <p:nvPr/>
        </p:nvSpPr>
        <p:spPr>
          <a:xfrm>
            <a:off x="7402308" y="4414092"/>
            <a:ext cx="1308964" cy="113229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Pharma financing FDA drug approval process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8C1BFC2-7F31-914B-93F6-091CE6713545}"/>
              </a:ext>
            </a:extLst>
          </p:cNvPr>
          <p:cNvSpPr/>
          <p:nvPr/>
        </p:nvSpPr>
        <p:spPr>
          <a:xfrm>
            <a:off x="6824649" y="5597813"/>
            <a:ext cx="1860171" cy="113229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Government and scientists promising ”moonshots” and cures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960CA6E-3016-7641-BD12-E4DDCBC5CA18}"/>
              </a:ext>
            </a:extLst>
          </p:cNvPr>
          <p:cNvSpPr/>
          <p:nvPr/>
        </p:nvSpPr>
        <p:spPr>
          <a:xfrm>
            <a:off x="8760935" y="4296787"/>
            <a:ext cx="1524702" cy="6390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Negative socialization of students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EA0819C-59D6-E749-8E12-3A2A991D5138}"/>
              </a:ext>
            </a:extLst>
          </p:cNvPr>
          <p:cNvSpPr/>
          <p:nvPr/>
        </p:nvSpPr>
        <p:spPr>
          <a:xfrm>
            <a:off x="3803961" y="5792815"/>
            <a:ext cx="1623943" cy="72318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Investors seeking fast profits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321EE6-B971-EB4C-BBE7-603ABAE4B57A}"/>
              </a:ext>
            </a:extLst>
          </p:cNvPr>
          <p:cNvSpPr txBox="1"/>
          <p:nvPr/>
        </p:nvSpPr>
        <p:spPr>
          <a:xfrm>
            <a:off x="2211998" y="50690"/>
            <a:ext cx="7521739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Barriers to Fixing American Health Care</a:t>
            </a:r>
          </a:p>
        </p:txBody>
      </p:sp>
    </p:spTree>
    <p:extLst>
      <p:ext uri="{BB962C8B-B14F-4D97-AF65-F5344CB8AC3E}">
        <p14:creationId xmlns:p14="http://schemas.microsoft.com/office/powerpoint/2010/main" val="36193490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539B4F-9456-B046-8C0C-DD52E6B00470}"/>
              </a:ext>
            </a:extLst>
          </p:cNvPr>
          <p:cNvSpPr txBox="1"/>
          <p:nvPr/>
        </p:nvSpPr>
        <p:spPr>
          <a:xfrm>
            <a:off x="2794958" y="2484408"/>
            <a:ext cx="762208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Martin F. Shapiro, MD, Ph.D. MPH</a:t>
            </a:r>
          </a:p>
          <a:p>
            <a:r>
              <a:rPr lang="en-US" sz="2400" dirty="0"/>
              <a:t>mfs2004@med.cornell.edu</a:t>
            </a:r>
          </a:p>
          <a:p>
            <a:endParaRPr lang="en-US" sz="2400" dirty="0"/>
          </a:p>
          <a:p>
            <a:r>
              <a:rPr lang="en-US" sz="2400" dirty="0"/>
              <a:t>The Present Illness: American Health Care and Its Afflictions</a:t>
            </a:r>
          </a:p>
          <a:p>
            <a:r>
              <a:rPr lang="en-US" sz="2400" dirty="0"/>
              <a:t>Baltimore, Johns Hopkins University Press, 2023</a:t>
            </a:r>
          </a:p>
        </p:txBody>
      </p:sp>
    </p:spTree>
    <p:extLst>
      <p:ext uri="{BB962C8B-B14F-4D97-AF65-F5344CB8AC3E}">
        <p14:creationId xmlns:p14="http://schemas.microsoft.com/office/powerpoint/2010/main" val="1709840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3" name="Picture 2">
            <a:extLst>
              <a:ext uri="{FF2B5EF4-FFF2-40B4-BE49-F238E27FC236}">
                <a16:creationId xmlns:a16="http://schemas.microsoft.com/office/drawing/2014/main" id="{FBC03292-2CE8-5540-97D0-8C38D8BFA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88"/>
            <a:ext cx="9144000" cy="685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911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9367F-72F9-B749-AE45-5DA2E395A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638"/>
            <a:ext cx="10515600" cy="1644162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Trends in life expectancy 1980-2021 in the U.S. vs. comparable countries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F680A5-0203-4F67-98C0-BE675457B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1938066"/>
            <a:ext cx="11357740" cy="409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57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65094" y="179295"/>
            <a:ext cx="10408024" cy="1348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Why haven’t we been able to pull the policy levers that can solve these problems?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BF4C10-C6BE-2F44-86FC-9D33DE258E9E}"/>
              </a:ext>
            </a:extLst>
          </p:cNvPr>
          <p:cNvSpPr/>
          <p:nvPr/>
        </p:nvSpPr>
        <p:spPr>
          <a:xfrm>
            <a:off x="1510939" y="1982930"/>
            <a:ext cx="943336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cs typeface="Arial" panose="020B0604020202020204" pitchFamily="34" charset="0"/>
              </a:rPr>
              <a:t>The ways in which the groups of actors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>
                <a:cs typeface="Arial" panose="020B0604020202020204" pitchFamily="34" charset="0"/>
              </a:rPr>
              <a:t>conceptualize</a:t>
            </a:r>
            <a:r>
              <a:rPr lang="en-US" sz="3200" dirty="0">
                <a:cs typeface="Arial" panose="020B0604020202020204" pitchFamily="34" charset="0"/>
              </a:rPr>
              <a:t> health and health care,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>
                <a:cs typeface="Arial" panose="020B0604020202020204" pitchFamily="34" charset="0"/>
              </a:rPr>
              <a:t>pursue their interests </a:t>
            </a:r>
            <a:r>
              <a:rPr lang="en-US" sz="3200" dirty="0">
                <a:cs typeface="Arial" panose="020B0604020202020204" pitchFamily="34" charset="0"/>
              </a:rPr>
              <a:t>and perceived needs, and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>
                <a:cs typeface="Arial" panose="020B0604020202020204" pitchFamily="34" charset="0"/>
              </a:rPr>
              <a:t>interact accordingly</a:t>
            </a:r>
            <a:endParaRPr lang="en-US" sz="3200" dirty="0">
              <a:cs typeface="Arial" panose="020B0604020202020204" pitchFamily="34" charset="0"/>
            </a:endParaRPr>
          </a:p>
          <a:p>
            <a:r>
              <a:rPr lang="en-US" sz="3200" dirty="0">
                <a:cs typeface="Arial" panose="020B0604020202020204" pitchFamily="34" charset="0"/>
              </a:rPr>
              <a:t>create impediments to a system that is rational, just, and efficient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0938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14C47-ABE4-984C-9E20-07286217A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0551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Who stands in the way of an equitable, efficient, and effective health care system?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F17F9-4BEC-C84C-802B-B6A1AF424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424"/>
            <a:ext cx="10515600" cy="4984376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sz="3600" dirty="0"/>
              <a:t>Physicians </a:t>
            </a:r>
          </a:p>
          <a:p>
            <a:pPr lvl="1"/>
            <a:r>
              <a:rPr lang="en-US" sz="3600" dirty="0"/>
              <a:t>Medical schools </a:t>
            </a:r>
          </a:p>
          <a:p>
            <a:pPr lvl="1"/>
            <a:r>
              <a:rPr lang="en-US" sz="3600" dirty="0"/>
              <a:t>Corporations</a:t>
            </a:r>
          </a:p>
          <a:p>
            <a:pPr lvl="2"/>
            <a:r>
              <a:rPr lang="en-US" sz="3600" dirty="0"/>
              <a:t>Hospitals/health systems </a:t>
            </a:r>
          </a:p>
          <a:p>
            <a:pPr lvl="2"/>
            <a:r>
              <a:rPr lang="en-US" sz="3600" dirty="0"/>
              <a:t>Dialysis, nursing homes, pharmacy chains </a:t>
            </a:r>
          </a:p>
          <a:p>
            <a:pPr lvl="2"/>
            <a:r>
              <a:rPr lang="en-US" sz="3600" dirty="0"/>
              <a:t>Manufacturers (medicines, machines, EMRs) </a:t>
            </a:r>
          </a:p>
          <a:p>
            <a:pPr lvl="2"/>
            <a:r>
              <a:rPr lang="en-US" sz="3600" dirty="0"/>
              <a:t>Insurers</a:t>
            </a:r>
          </a:p>
          <a:p>
            <a:pPr lvl="2"/>
            <a:r>
              <a:rPr lang="en-US" sz="3600" dirty="0"/>
              <a:t>Investors</a:t>
            </a:r>
          </a:p>
          <a:p>
            <a:pPr lvl="1"/>
            <a:r>
              <a:rPr lang="en-US" sz="3600" dirty="0"/>
              <a:t>Scientists </a:t>
            </a:r>
          </a:p>
          <a:p>
            <a:pPr lvl="1"/>
            <a:r>
              <a:rPr lang="en-US" sz="3600" dirty="0"/>
              <a:t>Government</a:t>
            </a:r>
          </a:p>
          <a:p>
            <a:pPr lvl="1"/>
            <a:r>
              <a:rPr lang="en-US" sz="3600" dirty="0"/>
              <a:t>Employers and employee groups</a:t>
            </a:r>
          </a:p>
          <a:p>
            <a:pPr lvl="1"/>
            <a:r>
              <a:rPr lang="en-US" sz="3600" dirty="0"/>
              <a:t>Patients, families, and many community organizations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5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AD5E1-8D79-0946-B4F5-CA3E25668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9405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Three phenomena shape the circumstances and experience of health care in contemporary society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710A5-5F24-E840-92A6-73CBFCA82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The treatment of health care and health as </a:t>
            </a:r>
            <a:r>
              <a:rPr lang="en-US" sz="3600" b="1" dirty="0"/>
              <a:t>commodities</a:t>
            </a:r>
            <a:r>
              <a:rPr lang="en-US" sz="3600" dirty="0"/>
              <a:t> by actors within and without the system</a:t>
            </a:r>
            <a:endParaRPr lang="en-US" sz="3600" u="sng" dirty="0"/>
          </a:p>
          <a:p>
            <a:endParaRPr lang="en-US" sz="3600" dirty="0"/>
          </a:p>
          <a:p>
            <a:r>
              <a:rPr lang="en-US" sz="3600" dirty="0"/>
              <a:t>The </a:t>
            </a:r>
            <a:r>
              <a:rPr lang="en-US" sz="3600" b="1" dirty="0"/>
              <a:t>consciousness</a:t>
            </a:r>
            <a:r>
              <a:rPr lang="en-US" sz="3600" dirty="0"/>
              <a:t> of actors–attitudes, values, perceived needs, expectations, interests, and capacities–which shape attitudes and behavior in relation to health care</a:t>
            </a:r>
          </a:p>
          <a:p>
            <a:endParaRPr lang="en-US" sz="3600" dirty="0"/>
          </a:p>
          <a:p>
            <a:r>
              <a:rPr lang="en-US" sz="3600" dirty="0"/>
              <a:t>The </a:t>
            </a:r>
            <a:r>
              <a:rPr lang="en-US" sz="3600" b="1" dirty="0"/>
              <a:t>communication</a:t>
            </a:r>
            <a:r>
              <a:rPr lang="en-US" sz="3600" dirty="0"/>
              <a:t> and </a:t>
            </a:r>
            <a:r>
              <a:rPr lang="en-US" sz="3600" b="1" dirty="0"/>
              <a:t>relationships</a:t>
            </a:r>
            <a:r>
              <a:rPr lang="en-US" sz="3600" dirty="0"/>
              <a:t> among these actors which reinforce existing arrangements</a:t>
            </a:r>
          </a:p>
        </p:txBody>
      </p:sp>
    </p:spTree>
    <p:extLst>
      <p:ext uri="{BB962C8B-B14F-4D97-AF65-F5344CB8AC3E}">
        <p14:creationId xmlns:p14="http://schemas.microsoft.com/office/powerpoint/2010/main" val="2520237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65683</TotalTime>
  <Words>3405</Words>
  <Application>Microsoft Macintosh PowerPoint</Application>
  <PresentationFormat>Widescreen</PresentationFormat>
  <Paragraphs>475</Paragraphs>
  <Slides>49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Office Theme</vt:lpstr>
      <vt:lpstr>Photo Editor Photo</vt:lpstr>
      <vt:lpstr>  Commodification and Other Afflictions  of American Health Care: Is Single Payer the Solution?  </vt:lpstr>
      <vt:lpstr>Conflicts of interest</vt:lpstr>
      <vt:lpstr>PowerPoint Presentation</vt:lpstr>
      <vt:lpstr>Health spending in the United States sits well above all other OECD countries Source: OECD Health Statistics 2021</vt:lpstr>
      <vt:lpstr>PowerPoint Presentation</vt:lpstr>
      <vt:lpstr>Trends in life expectancy 1980-2021 in the U.S. vs. comparable countries</vt:lpstr>
      <vt:lpstr>PowerPoint Presentation</vt:lpstr>
      <vt:lpstr>Who stands in the way of an equitable, efficient, and effective health care system?</vt:lpstr>
      <vt:lpstr>Three phenomena shape the circumstances and experience of health care in contemporary society</vt:lpstr>
      <vt:lpstr>PowerPoint Presentation</vt:lpstr>
      <vt:lpstr>PowerPoint Presentation</vt:lpstr>
      <vt:lpstr>PowerPoint Presentation</vt:lpstr>
      <vt:lpstr>How much do doctors make by specialty? Source: Weatherby Healthcare</vt:lpstr>
      <vt:lpstr>PowerPoint Presentation</vt:lpstr>
      <vt:lpstr>The Medical Student</vt:lpstr>
      <vt:lpstr>PowerPoint Presentation</vt:lpstr>
      <vt:lpstr>“The good physician treats the disease; the great physician treats the patient with the disease.” ---William Osler  </vt:lpstr>
      <vt:lpstr>Can we change clinicians’ priorities and competencies?</vt:lpstr>
      <vt:lpstr>Universities  and medical schools: part of the problem  Undergraduate medical education</vt:lpstr>
      <vt:lpstr>Universities  and medical schools: part of the problem Postgraduate medical education</vt:lpstr>
      <vt:lpstr>Universities and medical schools: part of the problem Academic practice</vt:lpstr>
      <vt:lpstr>Can we fix medical education?</vt:lpstr>
      <vt:lpstr>Universities  and medical schools: part of the problem Research in the medical school</vt:lpstr>
      <vt:lpstr>PowerPoint Presentation</vt:lpstr>
      <vt:lpstr>PowerPoint Presentation</vt:lpstr>
      <vt:lpstr>NIH’s stated mission</vt:lpstr>
      <vt:lpstr>PowerPoint Presentation</vt:lpstr>
      <vt:lpstr>Can medical science become more responsive  to societal needs?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care is commodified</vt:lpstr>
      <vt:lpstr>Ethicist and economist perspectives on health care  in a commodified marketplace</vt:lpstr>
      <vt:lpstr>PowerPoint Presentation</vt:lpstr>
      <vt:lpstr>PowerPoint Presentation</vt:lpstr>
      <vt:lpstr>Habermas’s theory of communicative action</vt:lpstr>
      <vt:lpstr>PowerPoint Presentation</vt:lpstr>
      <vt:lpstr>PowerPoint Presentation</vt:lpstr>
      <vt:lpstr>PowerPoint Presentation</vt:lpstr>
      <vt:lpstr>Changing policy will not be enough</vt:lpstr>
      <vt:lpstr>Can we achieve justice and equity in  just one sector of society?</vt:lpstr>
      <vt:lpstr>More needed changes: government and financing</vt:lpstr>
      <vt:lpstr>More needed changes: communication </vt:lpstr>
      <vt:lpstr>More needed changes: patients and the public</vt:lpstr>
      <vt:lpstr>What will it take to change the trajectory of US health care and achieve justice for all?</vt:lpstr>
      <vt:lpstr>PowerPoint Presentation</vt:lpstr>
      <vt:lpstr>PowerPoint Presentation</vt:lpstr>
    </vt:vector>
  </TitlesOfParts>
  <Company>Weill Cornell Medical College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Tahera Begum</dc:creator>
  <cp:lastModifiedBy>Martin Shapiro</cp:lastModifiedBy>
  <cp:revision>691</cp:revision>
  <cp:lastPrinted>2023-07-18T13:54:35Z</cp:lastPrinted>
  <dcterms:created xsi:type="dcterms:W3CDTF">2018-03-08T20:36:39Z</dcterms:created>
  <dcterms:modified xsi:type="dcterms:W3CDTF">2023-11-20T21:04:20Z</dcterms:modified>
</cp:coreProperties>
</file>