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2"/>
  </p:notesMasterIdLst>
  <p:sldIdLst>
    <p:sldId id="256" r:id="rId2"/>
    <p:sldId id="1449" r:id="rId3"/>
    <p:sldId id="1561" r:id="rId4"/>
    <p:sldId id="1066" r:id="rId5"/>
    <p:sldId id="1553" r:id="rId6"/>
    <p:sldId id="1470" r:id="rId7"/>
    <p:sldId id="695" r:id="rId8"/>
    <p:sldId id="1513" r:id="rId9"/>
    <p:sldId id="610" r:id="rId10"/>
    <p:sldId id="1450" r:id="rId11"/>
    <p:sldId id="1415" r:id="rId12"/>
    <p:sldId id="1502" r:id="rId13"/>
    <p:sldId id="1509" r:id="rId14"/>
    <p:sldId id="1504" r:id="rId15"/>
    <p:sldId id="1535" r:id="rId16"/>
    <p:sldId id="1508" r:id="rId17"/>
    <p:sldId id="1507" r:id="rId18"/>
    <p:sldId id="1540" r:id="rId19"/>
    <p:sldId id="1506" r:id="rId20"/>
    <p:sldId id="1548" r:id="rId21"/>
    <p:sldId id="1560" r:id="rId22"/>
    <p:sldId id="1511" r:id="rId23"/>
    <p:sldId id="1510" r:id="rId24"/>
    <p:sldId id="1496" r:id="rId25"/>
    <p:sldId id="1529" r:id="rId26"/>
    <p:sldId id="1418" r:id="rId27"/>
    <p:sldId id="1531" r:id="rId28"/>
    <p:sldId id="1448" r:id="rId29"/>
    <p:sldId id="1550" r:id="rId30"/>
    <p:sldId id="1551" r:id="rId31"/>
    <p:sldId id="1523" r:id="rId32"/>
    <p:sldId id="1559" r:id="rId33"/>
    <p:sldId id="1537" r:id="rId34"/>
    <p:sldId id="1527" r:id="rId35"/>
    <p:sldId id="1522" r:id="rId36"/>
    <p:sldId id="1545" r:id="rId37"/>
    <p:sldId id="1544" r:id="rId38"/>
    <p:sldId id="1546" r:id="rId39"/>
    <p:sldId id="1452" r:id="rId40"/>
    <p:sldId id="1556" r:id="rId41"/>
    <p:sldId id="1539" r:id="rId42"/>
    <p:sldId id="1554" r:id="rId43"/>
    <p:sldId id="1555" r:id="rId44"/>
    <p:sldId id="1562" r:id="rId45"/>
    <p:sldId id="1533" r:id="rId46"/>
    <p:sldId id="1552" r:id="rId47"/>
    <p:sldId id="1557" r:id="rId48"/>
    <p:sldId id="1558" r:id="rId49"/>
    <p:sldId id="1536" r:id="rId50"/>
    <p:sldId id="1532" r:id="rId51"/>
    <p:sldId id="1538" r:id="rId52"/>
    <p:sldId id="1530" r:id="rId53"/>
    <p:sldId id="1002" r:id="rId54"/>
    <p:sldId id="1549" r:id="rId55"/>
    <p:sldId id="1525" r:id="rId56"/>
    <p:sldId id="1483" r:id="rId57"/>
    <p:sldId id="1542" r:id="rId58"/>
    <p:sldId id="1371" r:id="rId59"/>
    <p:sldId id="1543" r:id="rId60"/>
    <p:sldId id="1541"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18"/>
    <p:restoredTop sz="94627"/>
  </p:normalViewPr>
  <p:slideViewPr>
    <p:cSldViewPr snapToGrid="0" snapToObjects="1">
      <p:cViewPr varScale="1">
        <p:scale>
          <a:sx n="103" d="100"/>
          <a:sy n="103" d="100"/>
        </p:scale>
        <p:origin x="168"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Users/adamgaffney/Dropbox/Research/Medicare%20Advantage%20Waste/Final%20Submission%20Versions/Version%201/Data/Analytic%20Spreadsheet.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6.xml"/><Relationship Id="rId1" Type="http://schemas.microsoft.com/office/2011/relationships/chartStyle" Target="style36.xml"/></Relationships>
</file>

<file path=ppt/charts/_rels/chart4.xml.rels><?xml version="1.0" encoding="UTF-8" standalone="yes"?>
<Relationships xmlns="http://schemas.openxmlformats.org/package/2006/relationships"><Relationship Id="rId3" Type="http://schemas.openxmlformats.org/officeDocument/2006/relationships/oleObject" Target="file:////Users/adamgaffney/Dropbox/NHE/NHE%20Historical%201960%20-%202021/NHE2021/NHE2021_%20ADAM%20EDI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'Int''l Comparisons'!$C$185</c:f>
              <c:strCache>
                <c:ptCount val="1"/>
                <c:pt idx="0">
                  <c:v>Canada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'Int''l Comparisons'!$D$184:$X$184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'Int''l Comparisons'!$D$185:$X$185</c:f>
              <c:numCache>
                <c:formatCode>General</c:formatCode>
                <c:ptCount val="21"/>
                <c:pt idx="0">
                  <c:v>93</c:v>
                </c:pt>
                <c:pt idx="1">
                  <c:v>89</c:v>
                </c:pt>
                <c:pt idx="2">
                  <c:v>87</c:v>
                </c:pt>
                <c:pt idx="3">
                  <c:v>86</c:v>
                </c:pt>
                <c:pt idx="4">
                  <c:v>83</c:v>
                </c:pt>
                <c:pt idx="5">
                  <c:v>81</c:v>
                </c:pt>
                <c:pt idx="6">
                  <c:v>77</c:v>
                </c:pt>
                <c:pt idx="7">
                  <c:v>78</c:v>
                </c:pt>
                <c:pt idx="8">
                  <c:v>76</c:v>
                </c:pt>
                <c:pt idx="9">
                  <c:v>72</c:v>
                </c:pt>
                <c:pt idx="10">
                  <c:v>69</c:v>
                </c:pt>
                <c:pt idx="11">
                  <c:v>68</c:v>
                </c:pt>
                <c:pt idx="12">
                  <c:v>66</c:v>
                </c:pt>
                <c:pt idx="13">
                  <c:v>65</c:v>
                </c:pt>
                <c:pt idx="14">
                  <c:v>64</c:v>
                </c:pt>
                <c:pt idx="15">
                  <c:v>63</c:v>
                </c:pt>
                <c:pt idx="16">
                  <c:v>62</c:v>
                </c:pt>
                <c:pt idx="17">
                  <c:v>60</c:v>
                </c:pt>
                <c:pt idx="18">
                  <c:v>58</c:v>
                </c:pt>
                <c:pt idx="19">
                  <c:v>58</c:v>
                </c:pt>
              </c:numCache>
            </c:numRef>
          </c:val>
          <c:smooth val="0"/>
          <c:extLst>
            <c:ext xmlns:c16="http://schemas.microsoft.com/office/drawing/2014/chart" uri="{C3380CC4-5D6E-409C-BE32-E72D297353CC}">
              <c16:uniqueId val="{00000000-C875-FE48-9BA0-34516E0EEB43}"/>
            </c:ext>
          </c:extLst>
        </c:ser>
        <c:ser>
          <c:idx val="1"/>
          <c:order val="1"/>
          <c:tx>
            <c:strRef>
              <c:f>'Int''l Comparisons'!$C$186</c:f>
              <c:strCache>
                <c:ptCount val="1"/>
                <c:pt idx="0">
                  <c:v>France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'Int''l Comparisons'!$D$184:$X$184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'Int''l Comparisons'!$D$186:$X$186</c:f>
              <c:numCache>
                <c:formatCode>General</c:formatCode>
                <c:ptCount val="21"/>
                <c:pt idx="0">
                  <c:v>78</c:v>
                </c:pt>
                <c:pt idx="1">
                  <c:v>76</c:v>
                </c:pt>
                <c:pt idx="2">
                  <c:v>74</c:v>
                </c:pt>
                <c:pt idx="3">
                  <c:v>73</c:v>
                </c:pt>
                <c:pt idx="4">
                  <c:v>68</c:v>
                </c:pt>
                <c:pt idx="5">
                  <c:v>67</c:v>
                </c:pt>
                <c:pt idx="6">
                  <c:v>65</c:v>
                </c:pt>
                <c:pt idx="7">
                  <c:v>63</c:v>
                </c:pt>
                <c:pt idx="8">
                  <c:v>62</c:v>
                </c:pt>
                <c:pt idx="9">
                  <c:v>61</c:v>
                </c:pt>
                <c:pt idx="10">
                  <c:v>59</c:v>
                </c:pt>
                <c:pt idx="11">
                  <c:v>56</c:v>
                </c:pt>
                <c:pt idx="12">
                  <c:v>54</c:v>
                </c:pt>
                <c:pt idx="13">
                  <c:v>53</c:v>
                </c:pt>
                <c:pt idx="14">
                  <c:v>51</c:v>
                </c:pt>
                <c:pt idx="15">
                  <c:v>51</c:v>
                </c:pt>
                <c:pt idx="16">
                  <c:v>51</c:v>
                </c:pt>
                <c:pt idx="17">
                  <c:v>51</c:v>
                </c:pt>
              </c:numCache>
            </c:numRef>
          </c:val>
          <c:smooth val="0"/>
          <c:extLst>
            <c:ext xmlns:c16="http://schemas.microsoft.com/office/drawing/2014/chart" uri="{C3380CC4-5D6E-409C-BE32-E72D297353CC}">
              <c16:uniqueId val="{00000001-C875-FE48-9BA0-34516E0EEB43}"/>
            </c:ext>
          </c:extLst>
        </c:ser>
        <c:ser>
          <c:idx val="2"/>
          <c:order val="2"/>
          <c:tx>
            <c:strRef>
              <c:f>'Int''l Comparisons'!$C$187</c:f>
              <c:strCache>
                <c:ptCount val="1"/>
                <c:pt idx="0">
                  <c:v>Germany</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'Int''l Comparisons'!$D$184:$X$184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'Int''l Comparisons'!$D$187:$X$187</c:f>
              <c:numCache>
                <c:formatCode>General</c:formatCode>
                <c:ptCount val="21"/>
                <c:pt idx="0">
                  <c:v>109</c:v>
                </c:pt>
                <c:pt idx="1">
                  <c:v>106</c:v>
                </c:pt>
                <c:pt idx="2">
                  <c:v>104</c:v>
                </c:pt>
                <c:pt idx="3">
                  <c:v>101</c:v>
                </c:pt>
                <c:pt idx="4">
                  <c:v>96</c:v>
                </c:pt>
                <c:pt idx="5">
                  <c:v>92</c:v>
                </c:pt>
                <c:pt idx="6">
                  <c:v>89</c:v>
                </c:pt>
                <c:pt idx="7">
                  <c:v>86</c:v>
                </c:pt>
                <c:pt idx="8">
                  <c:v>83</c:v>
                </c:pt>
                <c:pt idx="9">
                  <c:v>81</c:v>
                </c:pt>
                <c:pt idx="10">
                  <c:v>78</c:v>
                </c:pt>
                <c:pt idx="11">
                  <c:v>76</c:v>
                </c:pt>
                <c:pt idx="12">
                  <c:v>74</c:v>
                </c:pt>
                <c:pt idx="13">
                  <c:v>74</c:v>
                </c:pt>
                <c:pt idx="14">
                  <c:v>71</c:v>
                </c:pt>
                <c:pt idx="15">
                  <c:v>73</c:v>
                </c:pt>
                <c:pt idx="16">
                  <c:v>71</c:v>
                </c:pt>
                <c:pt idx="17">
                  <c:v>69</c:v>
                </c:pt>
                <c:pt idx="18">
                  <c:v>69</c:v>
                </c:pt>
                <c:pt idx="19">
                  <c:v>66</c:v>
                </c:pt>
                <c:pt idx="20">
                  <c:v>66</c:v>
                </c:pt>
              </c:numCache>
            </c:numRef>
          </c:val>
          <c:smooth val="0"/>
          <c:extLst>
            <c:ext xmlns:c16="http://schemas.microsoft.com/office/drawing/2014/chart" uri="{C3380CC4-5D6E-409C-BE32-E72D297353CC}">
              <c16:uniqueId val="{00000002-C875-FE48-9BA0-34516E0EEB43}"/>
            </c:ext>
          </c:extLst>
        </c:ser>
        <c:ser>
          <c:idx val="3"/>
          <c:order val="3"/>
          <c:tx>
            <c:strRef>
              <c:f>'Int''l Comparisons'!$C$188</c:f>
              <c:strCache>
                <c:ptCount val="1"/>
                <c:pt idx="0">
                  <c:v>United Kingdom</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'Int''l Comparisons'!$D$184:$X$184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'Int''l Comparisons'!$D$188:$X$188</c:f>
              <c:numCache>
                <c:formatCode>General</c:formatCode>
                <c:ptCount val="21"/>
                <c:pt idx="1">
                  <c:v>120</c:v>
                </c:pt>
                <c:pt idx="2">
                  <c:v>116</c:v>
                </c:pt>
                <c:pt idx="3">
                  <c:v>113</c:v>
                </c:pt>
                <c:pt idx="4">
                  <c:v>107</c:v>
                </c:pt>
                <c:pt idx="5">
                  <c:v>103</c:v>
                </c:pt>
                <c:pt idx="6">
                  <c:v>99</c:v>
                </c:pt>
                <c:pt idx="7">
                  <c:v>95</c:v>
                </c:pt>
                <c:pt idx="8">
                  <c:v>92</c:v>
                </c:pt>
                <c:pt idx="9">
                  <c:v>87</c:v>
                </c:pt>
                <c:pt idx="10">
                  <c:v>84</c:v>
                </c:pt>
                <c:pt idx="11">
                  <c:v>79</c:v>
                </c:pt>
                <c:pt idx="12">
                  <c:v>76</c:v>
                </c:pt>
                <c:pt idx="13">
                  <c:v>74</c:v>
                </c:pt>
                <c:pt idx="14">
                  <c:v>73</c:v>
                </c:pt>
                <c:pt idx="15">
                  <c:v>74</c:v>
                </c:pt>
                <c:pt idx="16">
                  <c:v>74</c:v>
                </c:pt>
                <c:pt idx="17">
                  <c:v>73</c:v>
                </c:pt>
                <c:pt idx="18">
                  <c:v>75</c:v>
                </c:pt>
                <c:pt idx="19">
                  <c:v>71</c:v>
                </c:pt>
                <c:pt idx="20">
                  <c:v>71</c:v>
                </c:pt>
              </c:numCache>
            </c:numRef>
          </c:val>
          <c:smooth val="0"/>
          <c:extLst>
            <c:ext xmlns:c16="http://schemas.microsoft.com/office/drawing/2014/chart" uri="{C3380CC4-5D6E-409C-BE32-E72D297353CC}">
              <c16:uniqueId val="{00000003-C875-FE48-9BA0-34516E0EEB43}"/>
            </c:ext>
          </c:extLst>
        </c:ser>
        <c:ser>
          <c:idx val="4"/>
          <c:order val="4"/>
          <c:tx>
            <c:strRef>
              <c:f>'Int''l Comparisons'!$C$189</c:f>
              <c:strCache>
                <c:ptCount val="1"/>
                <c:pt idx="0">
                  <c:v>United States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'Int''l Comparisons'!$D$184:$X$184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'Int''l Comparisons'!$D$189:$X$189</c:f>
              <c:numCache>
                <c:formatCode>General</c:formatCode>
                <c:ptCount val="21"/>
                <c:pt idx="0">
                  <c:v>124</c:v>
                </c:pt>
                <c:pt idx="1">
                  <c:v>121</c:v>
                </c:pt>
                <c:pt idx="2">
                  <c:v>120</c:v>
                </c:pt>
                <c:pt idx="3">
                  <c:v>117</c:v>
                </c:pt>
                <c:pt idx="4">
                  <c:v>112</c:v>
                </c:pt>
                <c:pt idx="5">
                  <c:v>110</c:v>
                </c:pt>
                <c:pt idx="6">
                  <c:v>107</c:v>
                </c:pt>
                <c:pt idx="7">
                  <c:v>104</c:v>
                </c:pt>
                <c:pt idx="8">
                  <c:v>102</c:v>
                </c:pt>
                <c:pt idx="9">
                  <c:v>100</c:v>
                </c:pt>
                <c:pt idx="10">
                  <c:v>97</c:v>
                </c:pt>
                <c:pt idx="11">
                  <c:v>96</c:v>
                </c:pt>
                <c:pt idx="12">
                  <c:v>93</c:v>
                </c:pt>
                <c:pt idx="13">
                  <c:v>95</c:v>
                </c:pt>
                <c:pt idx="14">
                  <c:v>94</c:v>
                </c:pt>
                <c:pt idx="15">
                  <c:v>93</c:v>
                </c:pt>
                <c:pt idx="16">
                  <c:v>95</c:v>
                </c:pt>
                <c:pt idx="17">
                  <c:v>94</c:v>
                </c:pt>
                <c:pt idx="18">
                  <c:v>94</c:v>
                </c:pt>
                <c:pt idx="19">
                  <c:v>92</c:v>
                </c:pt>
                <c:pt idx="20">
                  <c:v>98</c:v>
                </c:pt>
              </c:numCache>
            </c:numRef>
          </c:val>
          <c:smooth val="0"/>
          <c:extLst>
            <c:ext xmlns:c16="http://schemas.microsoft.com/office/drawing/2014/chart" uri="{C3380CC4-5D6E-409C-BE32-E72D297353CC}">
              <c16:uniqueId val="{00000004-C875-FE48-9BA0-34516E0EEB43}"/>
            </c:ext>
          </c:extLst>
        </c:ser>
        <c:dLbls>
          <c:showLegendKey val="0"/>
          <c:showVal val="0"/>
          <c:showCatName val="0"/>
          <c:showSerName val="0"/>
          <c:showPercent val="0"/>
          <c:showBubbleSize val="0"/>
        </c:dLbls>
        <c:marker val="1"/>
        <c:smooth val="0"/>
        <c:axId val="1109806031"/>
        <c:axId val="1173754384"/>
      </c:lineChart>
      <c:catAx>
        <c:axId val="1109806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173754384"/>
        <c:crosses val="autoZero"/>
        <c:auto val="1"/>
        <c:lblAlgn val="ctr"/>
        <c:lblOffset val="100"/>
        <c:noMultiLvlLbl val="0"/>
      </c:catAx>
      <c:valAx>
        <c:axId val="1173754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Age-standardized deaths / 100,000</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109806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Access'!$B$1821:$B$1823</c:f>
              <c:strCache>
                <c:ptCount val="3"/>
                <c:pt idx="0">
                  <c:v>Uninsured any given month</c:v>
                </c:pt>
                <c:pt idx="1">
                  <c:v>Uninsured at some point over 1 year</c:v>
                </c:pt>
                <c:pt idx="2">
                  <c:v>Uninsured at some point over 2 years</c:v>
                </c:pt>
              </c:strCache>
            </c:strRef>
          </c:cat>
          <c:val>
            <c:numRef>
              <c:f>'Insurance and Access'!$C$1821:$C$1823</c:f>
              <c:numCache>
                <c:formatCode>0.0%</c:formatCode>
                <c:ptCount val="3"/>
                <c:pt idx="0">
                  <c:v>0.112</c:v>
                </c:pt>
                <c:pt idx="1">
                  <c:v>0.16900000000000001</c:v>
                </c:pt>
                <c:pt idx="2">
                  <c:v>0.22800000000000001</c:v>
                </c:pt>
              </c:numCache>
            </c:numRef>
          </c:val>
          <c:extLst>
            <c:ext xmlns:c16="http://schemas.microsoft.com/office/drawing/2014/chart" uri="{C3380CC4-5D6E-409C-BE32-E72D297353CC}">
              <c16:uniqueId val="{00000000-E1A9-F040-BF21-5424FA706C3D}"/>
            </c:ext>
          </c:extLst>
        </c:ser>
        <c:dLbls>
          <c:dLblPos val="outEnd"/>
          <c:showLegendKey val="0"/>
          <c:showVal val="1"/>
          <c:showCatName val="0"/>
          <c:showSerName val="0"/>
          <c:showPercent val="0"/>
          <c:showBubbleSize val="0"/>
        </c:dLbls>
        <c:gapWidth val="219"/>
        <c:overlap val="-27"/>
        <c:axId val="497676784"/>
        <c:axId val="497201680"/>
      </c:barChart>
      <c:catAx>
        <c:axId val="49767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97201680"/>
        <c:crosses val="autoZero"/>
        <c:auto val="1"/>
        <c:lblAlgn val="ctr"/>
        <c:lblOffset val="100"/>
        <c:noMultiLvlLbl val="0"/>
      </c:catAx>
      <c:valAx>
        <c:axId val="497201680"/>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0%" sourceLinked="1"/>
        <c:majorTickMark val="none"/>
        <c:minorTickMark val="none"/>
        <c:tickLblPos val="nextTo"/>
        <c:crossAx val="497676784"/>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Access'!$B$1800:$B$1803</c:f>
              <c:strCache>
                <c:ptCount val="4"/>
                <c:pt idx="0">
                  <c:v>PCP Visits</c:v>
                </c:pt>
                <c:pt idx="1">
                  <c:v>Specialist Visits</c:v>
                </c:pt>
                <c:pt idx="2">
                  <c:v>Urgent Care Visits</c:v>
                </c:pt>
                <c:pt idx="3">
                  <c:v>ED Visits</c:v>
                </c:pt>
              </c:strCache>
            </c:strRef>
          </c:cat>
          <c:val>
            <c:numRef>
              <c:f>'Insurance and Access'!$C$1800:$C$1803</c:f>
              <c:numCache>
                <c:formatCode>0.0%</c:formatCode>
                <c:ptCount val="4"/>
                <c:pt idx="0">
                  <c:v>-0.184</c:v>
                </c:pt>
                <c:pt idx="1">
                  <c:v>6.2E-2</c:v>
                </c:pt>
                <c:pt idx="2">
                  <c:v>0.17799999999999999</c:v>
                </c:pt>
                <c:pt idx="3">
                  <c:v>3.1E-2</c:v>
                </c:pt>
              </c:numCache>
            </c:numRef>
          </c:val>
          <c:extLst>
            <c:ext xmlns:c16="http://schemas.microsoft.com/office/drawing/2014/chart" uri="{C3380CC4-5D6E-409C-BE32-E72D297353CC}">
              <c16:uniqueId val="{00000000-B62F-2541-B18D-5EF03E8ECE46}"/>
            </c:ext>
          </c:extLst>
        </c:ser>
        <c:dLbls>
          <c:dLblPos val="outEnd"/>
          <c:showLegendKey val="0"/>
          <c:showVal val="1"/>
          <c:showCatName val="0"/>
          <c:showSerName val="0"/>
          <c:showPercent val="0"/>
          <c:showBubbleSize val="0"/>
        </c:dLbls>
        <c:gapWidth val="219"/>
        <c:overlap val="-27"/>
        <c:axId val="451159616"/>
        <c:axId val="451041792"/>
      </c:barChart>
      <c:catAx>
        <c:axId val="451159616"/>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51041792"/>
        <c:crosses val="autoZero"/>
        <c:auto val="1"/>
        <c:lblAlgn val="ctr"/>
        <c:lblOffset val="100"/>
        <c:noMultiLvlLbl val="0"/>
      </c:catAx>
      <c:valAx>
        <c:axId val="451041792"/>
        <c:scaling>
          <c:orientation val="minMax"/>
          <c:max val="0.2"/>
          <c:min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51159616"/>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Access'!$B$1888:$B$1890</c:f>
              <c:strCache>
                <c:ptCount val="3"/>
                <c:pt idx="0">
                  <c:v>Mortality</c:v>
                </c:pt>
                <c:pt idx="1">
                  <c:v>ED Visits</c:v>
                </c:pt>
                <c:pt idx="2">
                  <c:v>Hospital Admission</c:v>
                </c:pt>
              </c:strCache>
            </c:strRef>
          </c:cat>
          <c:val>
            <c:numRef>
              <c:f>'Insurance and Access'!$C$1888:$C$1890</c:f>
              <c:numCache>
                <c:formatCode>0%</c:formatCode>
                <c:ptCount val="3"/>
                <c:pt idx="0">
                  <c:v>0.04</c:v>
                </c:pt>
                <c:pt idx="1">
                  <c:v>0.04</c:v>
                </c:pt>
                <c:pt idx="2">
                  <c:v>0.03</c:v>
                </c:pt>
              </c:numCache>
            </c:numRef>
          </c:val>
          <c:extLst>
            <c:ext xmlns:c16="http://schemas.microsoft.com/office/drawing/2014/chart" uri="{C3380CC4-5D6E-409C-BE32-E72D297353CC}">
              <c16:uniqueId val="{00000000-1C66-F64E-A96F-9D87AF45AE77}"/>
            </c:ext>
          </c:extLst>
        </c:ser>
        <c:dLbls>
          <c:dLblPos val="outEnd"/>
          <c:showLegendKey val="0"/>
          <c:showVal val="1"/>
          <c:showCatName val="0"/>
          <c:showSerName val="0"/>
          <c:showPercent val="0"/>
          <c:showBubbleSize val="0"/>
        </c:dLbls>
        <c:gapWidth val="219"/>
        <c:overlap val="-27"/>
        <c:axId val="1086668223"/>
        <c:axId val="1086669871"/>
      </c:barChart>
      <c:catAx>
        <c:axId val="108666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086669871"/>
        <c:crosses val="autoZero"/>
        <c:auto val="1"/>
        <c:lblAlgn val="ctr"/>
        <c:lblOffset val="100"/>
        <c:noMultiLvlLbl val="0"/>
      </c:catAx>
      <c:valAx>
        <c:axId val="1086669871"/>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 sourceLinked="1"/>
        <c:majorTickMark val="none"/>
        <c:minorTickMark val="none"/>
        <c:tickLblPos val="nextTo"/>
        <c:crossAx val="1086668223"/>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'Insurance and Access'!$C$1782</c:f>
              <c:strCache>
                <c:ptCount val="1"/>
                <c:pt idx="0">
                  <c:v>Discontinuity Group</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Access'!$B$1783:$B$1786</c:f>
              <c:strCache>
                <c:ptCount val="4"/>
                <c:pt idx="0">
                  <c:v>Hospital Days</c:v>
                </c:pt>
                <c:pt idx="1">
                  <c:v>ICU Days</c:v>
                </c:pt>
                <c:pt idx="2">
                  <c:v>LOS if hospitalized</c:v>
                </c:pt>
                <c:pt idx="3">
                  <c:v>Percent emergent hospitalizations</c:v>
                </c:pt>
              </c:strCache>
            </c:strRef>
          </c:cat>
          <c:val>
            <c:numRef>
              <c:f>'Insurance and Access'!$C$1783:$C$1786</c:f>
              <c:numCache>
                <c:formatCode>General</c:formatCode>
                <c:ptCount val="4"/>
                <c:pt idx="0">
                  <c:v>9.1</c:v>
                </c:pt>
                <c:pt idx="1">
                  <c:v>1.4</c:v>
                </c:pt>
                <c:pt idx="2">
                  <c:v>25.5</c:v>
                </c:pt>
                <c:pt idx="3">
                  <c:v>39</c:v>
                </c:pt>
              </c:numCache>
            </c:numRef>
          </c:val>
          <c:extLst>
            <c:ext xmlns:c16="http://schemas.microsoft.com/office/drawing/2014/chart" uri="{C3380CC4-5D6E-409C-BE32-E72D297353CC}">
              <c16:uniqueId val="{00000000-FC7B-FB45-9ECA-3372CD5EA5B0}"/>
            </c:ext>
          </c:extLst>
        </c:ser>
        <c:ser>
          <c:idx val="1"/>
          <c:order val="1"/>
          <c:tx>
            <c:strRef>
              <c:f>'Insurance and Access'!$D$1782</c:f>
              <c:strCache>
                <c:ptCount val="1"/>
                <c:pt idx="0">
                  <c:v>Continuity Group</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Access'!$B$1783:$B$1786</c:f>
              <c:strCache>
                <c:ptCount val="4"/>
                <c:pt idx="0">
                  <c:v>Hospital Days</c:v>
                </c:pt>
                <c:pt idx="1">
                  <c:v>ICU Days</c:v>
                </c:pt>
                <c:pt idx="2">
                  <c:v>LOS if hospitalized</c:v>
                </c:pt>
                <c:pt idx="3">
                  <c:v>Percent emergent hospitalizations</c:v>
                </c:pt>
              </c:strCache>
            </c:strRef>
          </c:cat>
          <c:val>
            <c:numRef>
              <c:f>'Insurance and Access'!$D$1783:$D$1786</c:f>
              <c:numCache>
                <c:formatCode>General</c:formatCode>
                <c:ptCount val="4"/>
                <c:pt idx="0">
                  <c:v>5.6</c:v>
                </c:pt>
                <c:pt idx="1">
                  <c:v>0.4</c:v>
                </c:pt>
                <c:pt idx="2">
                  <c:v>15.5</c:v>
                </c:pt>
                <c:pt idx="3">
                  <c:v>20</c:v>
                </c:pt>
              </c:numCache>
            </c:numRef>
          </c:val>
          <c:extLst>
            <c:ext xmlns:c16="http://schemas.microsoft.com/office/drawing/2014/chart" uri="{C3380CC4-5D6E-409C-BE32-E72D297353CC}">
              <c16:uniqueId val="{00000001-FC7B-FB45-9ECA-3372CD5EA5B0}"/>
            </c:ext>
          </c:extLst>
        </c:ser>
        <c:dLbls>
          <c:dLblPos val="outEnd"/>
          <c:showLegendKey val="0"/>
          <c:showVal val="1"/>
          <c:showCatName val="0"/>
          <c:showSerName val="0"/>
          <c:showPercent val="0"/>
          <c:showBubbleSize val="0"/>
        </c:dLbls>
        <c:gapWidth val="219"/>
        <c:overlap val="-27"/>
        <c:axId val="445797328"/>
        <c:axId val="445798976"/>
      </c:barChart>
      <c:catAx>
        <c:axId val="44579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45798976"/>
        <c:crosses val="autoZero"/>
        <c:auto val="1"/>
        <c:lblAlgn val="ctr"/>
        <c:lblOffset val="100"/>
        <c:noMultiLvlLbl val="0"/>
      </c:catAx>
      <c:valAx>
        <c:axId val="445798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45797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Access'!$C$1593:$C$1597</c:f>
              <c:strCache>
                <c:ptCount val="5"/>
                <c:pt idx="0">
                  <c:v>"Had to change way of life to pay medical bills"</c:v>
                </c:pt>
                <c:pt idx="1">
                  <c:v>"Contacted by collection agency for unpaid medical bills"</c:v>
                </c:pt>
                <c:pt idx="2">
                  <c:v>"Medical bills/debt being paid over time"</c:v>
                </c:pt>
                <c:pt idx="3">
                  <c:v>"Had problems paying or unable to pay medical bills"</c:v>
                </c:pt>
                <c:pt idx="4">
                  <c:v>Any medicla bill or debt problem</c:v>
                </c:pt>
              </c:strCache>
            </c:strRef>
          </c:cat>
          <c:val>
            <c:numRef>
              <c:f>'Insurance and Access'!$D$1593:$D$1597</c:f>
              <c:numCache>
                <c:formatCode>0%</c:formatCode>
                <c:ptCount val="5"/>
                <c:pt idx="0">
                  <c:v>0.15</c:v>
                </c:pt>
                <c:pt idx="1">
                  <c:v>0.23</c:v>
                </c:pt>
                <c:pt idx="2">
                  <c:v>0.25</c:v>
                </c:pt>
                <c:pt idx="3">
                  <c:v>0.3</c:v>
                </c:pt>
                <c:pt idx="4">
                  <c:v>0.42</c:v>
                </c:pt>
              </c:numCache>
            </c:numRef>
          </c:val>
          <c:extLst>
            <c:ext xmlns:c16="http://schemas.microsoft.com/office/drawing/2014/chart" uri="{C3380CC4-5D6E-409C-BE32-E72D297353CC}">
              <c16:uniqueId val="{00000000-F8DE-B149-BDA9-20E6A2D0DFC4}"/>
            </c:ext>
          </c:extLst>
        </c:ser>
        <c:dLbls>
          <c:dLblPos val="outEnd"/>
          <c:showLegendKey val="0"/>
          <c:showVal val="1"/>
          <c:showCatName val="0"/>
          <c:showSerName val="0"/>
          <c:showPercent val="0"/>
          <c:showBubbleSize val="0"/>
        </c:dLbls>
        <c:gapWidth val="219"/>
        <c:overlap val="-27"/>
        <c:axId val="2003756064"/>
        <c:axId val="2003731952"/>
      </c:barChart>
      <c:catAx>
        <c:axId val="200375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2003731952"/>
        <c:crosses val="autoZero"/>
        <c:auto val="1"/>
        <c:lblAlgn val="ctr"/>
        <c:lblOffset val="100"/>
        <c:noMultiLvlLbl val="0"/>
      </c:catAx>
      <c:valAx>
        <c:axId val="2003731952"/>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 sourceLinked="1"/>
        <c:majorTickMark val="none"/>
        <c:minorTickMark val="none"/>
        <c:tickLblPos val="nextTo"/>
        <c:crossAx val="2003756064"/>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'Medical Debt'!$B$81:$B$84</c:f>
              <c:strCache>
                <c:ptCount val="4"/>
                <c:pt idx="0">
                  <c:v>New hospitalization</c:v>
                </c:pt>
                <c:pt idx="1">
                  <c:v>Newly disabled</c:v>
                </c:pt>
                <c:pt idx="2">
                  <c:v>Newly uninsured</c:v>
                </c:pt>
                <c:pt idx="3">
                  <c:v>Out-of-pocket cost increase*</c:v>
                </c:pt>
              </c:strCache>
            </c:strRef>
          </c:cat>
          <c:val>
            <c:numRef>
              <c:f>'Medical Debt'!$C$81:$C$84</c:f>
              <c:numCache>
                <c:formatCode>General</c:formatCode>
                <c:ptCount val="4"/>
                <c:pt idx="0">
                  <c:v>2.78</c:v>
                </c:pt>
                <c:pt idx="1">
                  <c:v>2.48</c:v>
                </c:pt>
                <c:pt idx="2">
                  <c:v>1.73</c:v>
                </c:pt>
                <c:pt idx="3">
                  <c:v>1.18</c:v>
                </c:pt>
              </c:numCache>
            </c:numRef>
          </c:val>
          <c:extLst>
            <c:ext xmlns:c16="http://schemas.microsoft.com/office/drawing/2014/chart" uri="{C3380CC4-5D6E-409C-BE32-E72D297353CC}">
              <c16:uniqueId val="{00000000-04DD-F74F-8F21-6EBB1B847D91}"/>
            </c:ext>
          </c:extLst>
        </c:ser>
        <c:dLbls>
          <c:dLblPos val="outEnd"/>
          <c:showLegendKey val="0"/>
          <c:showVal val="1"/>
          <c:showCatName val="0"/>
          <c:showSerName val="0"/>
          <c:showPercent val="0"/>
          <c:showBubbleSize val="0"/>
        </c:dLbls>
        <c:gapWidth val="219"/>
        <c:overlap val="-27"/>
        <c:axId val="495213248"/>
        <c:axId val="495214896"/>
      </c:barChart>
      <c:catAx>
        <c:axId val="49521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95214896"/>
        <c:crosses val="autoZero"/>
        <c:auto val="1"/>
        <c:lblAlgn val="ctr"/>
        <c:lblOffset val="100"/>
        <c:noMultiLvlLbl val="0"/>
      </c:catAx>
      <c:valAx>
        <c:axId val="49521489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Adjusted odds ratio</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crossAx val="495213248"/>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'Medical Debt'!$C$58</c:f>
              <c:strCache>
                <c:ptCount val="1"/>
                <c:pt idx="0">
                  <c:v>No live birth</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'Medical Debt'!$B$59:$B$60</c:f>
              <c:strCache>
                <c:ptCount val="2"/>
                <c:pt idx="0">
                  <c:v>Overall Population</c:v>
                </c:pt>
                <c:pt idx="1">
                  <c:v>Privately insured</c:v>
                </c:pt>
              </c:strCache>
            </c:strRef>
          </c:cat>
          <c:val>
            <c:numRef>
              <c:f>'Medical Debt'!$C$59:$C$60</c:f>
              <c:numCache>
                <c:formatCode>General</c:formatCode>
                <c:ptCount val="2"/>
                <c:pt idx="0">
                  <c:v>15.1</c:v>
                </c:pt>
                <c:pt idx="1">
                  <c:v>12.5</c:v>
                </c:pt>
              </c:numCache>
            </c:numRef>
          </c:val>
          <c:extLst>
            <c:ext xmlns:c16="http://schemas.microsoft.com/office/drawing/2014/chart" uri="{C3380CC4-5D6E-409C-BE32-E72D297353CC}">
              <c16:uniqueId val="{00000000-4C36-1347-92A3-C6CAB7DB124B}"/>
            </c:ext>
          </c:extLst>
        </c:ser>
        <c:ser>
          <c:idx val="1"/>
          <c:order val="1"/>
          <c:tx>
            <c:strRef>
              <c:f>'Medical Debt'!$D$58</c:f>
              <c:strCache>
                <c:ptCount val="1"/>
                <c:pt idx="0">
                  <c:v>Live birth</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'Medical Debt'!$B$59:$B$60</c:f>
              <c:strCache>
                <c:ptCount val="2"/>
                <c:pt idx="0">
                  <c:v>Overall Population</c:v>
                </c:pt>
                <c:pt idx="1">
                  <c:v>Privately insured</c:v>
                </c:pt>
              </c:strCache>
            </c:strRef>
          </c:cat>
          <c:val>
            <c:numRef>
              <c:f>'Medical Debt'!$D$59:$D$60</c:f>
              <c:numCache>
                <c:formatCode>General</c:formatCode>
                <c:ptCount val="2"/>
                <c:pt idx="0">
                  <c:v>19.8</c:v>
                </c:pt>
                <c:pt idx="1">
                  <c:v>17.5</c:v>
                </c:pt>
              </c:numCache>
            </c:numRef>
          </c:val>
          <c:extLst>
            <c:ext xmlns:c16="http://schemas.microsoft.com/office/drawing/2014/chart" uri="{C3380CC4-5D6E-409C-BE32-E72D297353CC}">
              <c16:uniqueId val="{00000001-4C36-1347-92A3-C6CAB7DB124B}"/>
            </c:ext>
          </c:extLst>
        </c:ser>
        <c:dLbls>
          <c:dLblPos val="outEnd"/>
          <c:showLegendKey val="0"/>
          <c:showVal val="1"/>
          <c:showCatName val="0"/>
          <c:showSerName val="0"/>
          <c:showPercent val="0"/>
          <c:showBubbleSize val="0"/>
        </c:dLbls>
        <c:gapWidth val="219"/>
        <c:overlap val="-27"/>
        <c:axId val="486021328"/>
        <c:axId val="486246592"/>
      </c:barChart>
      <c:catAx>
        <c:axId val="48602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86246592"/>
        <c:crosses val="autoZero"/>
        <c:auto val="1"/>
        <c:lblAlgn val="ctr"/>
        <c:lblOffset val="100"/>
        <c:noMultiLvlLbl val="0"/>
      </c:catAx>
      <c:valAx>
        <c:axId val="486246592"/>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crossAx val="486021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'Insurance and Access'!$C$1670</c:f>
              <c:strCache>
                <c:ptCount val="1"/>
                <c:pt idx="0">
                  <c:v>Child without diabetes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Access'!$B$1671:$B$1676</c:f>
              <c:strCache>
                <c:ptCount val="6"/>
                <c:pt idx="0">
                  <c:v>Foregone / delayed medical care</c:v>
                </c:pt>
                <c:pt idx="1">
                  <c:v>Foregone medications</c:v>
                </c:pt>
                <c:pt idx="2">
                  <c:v>Deferred specialist</c:v>
                </c:pt>
                <c:pt idx="3">
                  <c:v>Foregone mental health cre</c:v>
                </c:pt>
                <c:pt idx="4">
                  <c:v>Cannot afford dental care</c:v>
                </c:pt>
                <c:pt idx="5">
                  <c:v>Cannot affor follow-up</c:v>
                </c:pt>
              </c:strCache>
            </c:strRef>
          </c:cat>
          <c:val>
            <c:numRef>
              <c:f>'Insurance and Access'!$C$1671:$C$1676</c:f>
              <c:numCache>
                <c:formatCode>0</c:formatCode>
                <c:ptCount val="6"/>
                <c:pt idx="0">
                  <c:v>10.6</c:v>
                </c:pt>
                <c:pt idx="1">
                  <c:v>8.1999999999999993</c:v>
                </c:pt>
                <c:pt idx="2">
                  <c:v>4.5999999999999996</c:v>
                </c:pt>
                <c:pt idx="3">
                  <c:v>2.2999999999999998</c:v>
                </c:pt>
                <c:pt idx="4">
                  <c:v>13.8</c:v>
                </c:pt>
                <c:pt idx="5">
                  <c:v>4.2</c:v>
                </c:pt>
              </c:numCache>
            </c:numRef>
          </c:val>
          <c:extLst>
            <c:ext xmlns:c16="http://schemas.microsoft.com/office/drawing/2014/chart" uri="{C3380CC4-5D6E-409C-BE32-E72D297353CC}">
              <c16:uniqueId val="{00000000-4FA4-8548-A9B6-7D1A7698BA2F}"/>
            </c:ext>
          </c:extLst>
        </c:ser>
        <c:ser>
          <c:idx val="1"/>
          <c:order val="1"/>
          <c:tx>
            <c:strRef>
              <c:f>'Insurance and Access'!$D$1670</c:f>
              <c:strCache>
                <c:ptCount val="1"/>
                <c:pt idx="0">
                  <c:v>Child with diabetes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Access'!$B$1671:$B$1676</c:f>
              <c:strCache>
                <c:ptCount val="6"/>
                <c:pt idx="0">
                  <c:v>Foregone / delayed medical care</c:v>
                </c:pt>
                <c:pt idx="1">
                  <c:v>Foregone medications</c:v>
                </c:pt>
                <c:pt idx="2">
                  <c:v>Deferred specialist</c:v>
                </c:pt>
                <c:pt idx="3">
                  <c:v>Foregone mental health cre</c:v>
                </c:pt>
                <c:pt idx="4">
                  <c:v>Cannot afford dental care</c:v>
                </c:pt>
                <c:pt idx="5">
                  <c:v>Cannot affor follow-up</c:v>
                </c:pt>
              </c:strCache>
            </c:strRef>
          </c:cat>
          <c:val>
            <c:numRef>
              <c:f>'Insurance and Access'!$D$1671:$D$1676</c:f>
              <c:numCache>
                <c:formatCode>0</c:formatCode>
                <c:ptCount val="6"/>
                <c:pt idx="0">
                  <c:v>19.2</c:v>
                </c:pt>
                <c:pt idx="1">
                  <c:v>15.3</c:v>
                </c:pt>
                <c:pt idx="2">
                  <c:v>9.4</c:v>
                </c:pt>
                <c:pt idx="3">
                  <c:v>5.6</c:v>
                </c:pt>
                <c:pt idx="4">
                  <c:v>18</c:v>
                </c:pt>
                <c:pt idx="5">
                  <c:v>8.6999999999999993</c:v>
                </c:pt>
              </c:numCache>
            </c:numRef>
          </c:val>
          <c:extLst>
            <c:ext xmlns:c16="http://schemas.microsoft.com/office/drawing/2014/chart" uri="{C3380CC4-5D6E-409C-BE32-E72D297353CC}">
              <c16:uniqueId val="{00000001-4FA4-8548-A9B6-7D1A7698BA2F}"/>
            </c:ext>
          </c:extLst>
        </c:ser>
        <c:dLbls>
          <c:dLblPos val="outEnd"/>
          <c:showLegendKey val="0"/>
          <c:showVal val="1"/>
          <c:showCatName val="0"/>
          <c:showSerName val="0"/>
          <c:showPercent val="0"/>
          <c:showBubbleSize val="0"/>
        </c:dLbls>
        <c:gapWidth val="219"/>
        <c:overlap val="-27"/>
        <c:axId val="266279231"/>
        <c:axId val="220536447"/>
      </c:barChart>
      <c:catAx>
        <c:axId val="266279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220536447"/>
        <c:crosses val="autoZero"/>
        <c:auto val="1"/>
        <c:lblAlgn val="ctr"/>
        <c:lblOffset val="100"/>
        <c:noMultiLvlLbl val="0"/>
      </c:catAx>
      <c:valAx>
        <c:axId val="220536447"/>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 sourceLinked="1"/>
        <c:majorTickMark val="none"/>
        <c:minorTickMark val="none"/>
        <c:tickLblPos val="nextTo"/>
        <c:crossAx val="266279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'Cost-Sharing'!$D$845</c:f>
              <c:strCache>
                <c:ptCount val="1"/>
                <c:pt idx="0">
                  <c:v>2008-11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'Cost-Sharing'!$C$846:$C$848</c:f>
              <c:strCache>
                <c:ptCount val="3"/>
                <c:pt idx="0">
                  <c:v>Diabetes</c:v>
                </c:pt>
                <c:pt idx="1">
                  <c:v>Sepsis</c:v>
                </c:pt>
                <c:pt idx="2">
                  <c:v>Stroke</c:v>
                </c:pt>
              </c:strCache>
            </c:strRef>
          </c:cat>
          <c:val>
            <c:numRef>
              <c:f>'Cost-Sharing'!$D$846:$D$848</c:f>
              <c:numCache>
                <c:formatCode>_(* #,##0_);_(* \(#,##0\);_(* "-"??_);_(@_)</c:formatCode>
                <c:ptCount val="3"/>
                <c:pt idx="0">
                  <c:v>1051</c:v>
                </c:pt>
                <c:pt idx="1">
                  <c:v>1373</c:v>
                </c:pt>
                <c:pt idx="2">
                  <c:v>1361</c:v>
                </c:pt>
              </c:numCache>
            </c:numRef>
          </c:val>
          <c:extLst>
            <c:ext xmlns:c16="http://schemas.microsoft.com/office/drawing/2014/chart" uri="{C3380CC4-5D6E-409C-BE32-E72D297353CC}">
              <c16:uniqueId val="{00000000-4104-AF47-9D0D-CD5407DD3BAC}"/>
            </c:ext>
          </c:extLst>
        </c:ser>
        <c:ser>
          <c:idx val="1"/>
          <c:order val="1"/>
          <c:tx>
            <c:strRef>
              <c:f>'Cost-Sharing'!$E$845</c:f>
              <c:strCache>
                <c:ptCount val="1"/>
                <c:pt idx="0">
                  <c:v>2012-15</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'Cost-Sharing'!$C$846:$C$848</c:f>
              <c:strCache>
                <c:ptCount val="3"/>
                <c:pt idx="0">
                  <c:v>Diabetes</c:v>
                </c:pt>
                <c:pt idx="1">
                  <c:v>Sepsis</c:v>
                </c:pt>
                <c:pt idx="2">
                  <c:v>Stroke</c:v>
                </c:pt>
              </c:strCache>
            </c:strRef>
          </c:cat>
          <c:val>
            <c:numRef>
              <c:f>'Cost-Sharing'!$E$846:$E$848</c:f>
              <c:numCache>
                <c:formatCode>_(* #,##0_);_(* \(#,##0\);_(* "-"??_);_(@_)</c:formatCode>
                <c:ptCount val="3"/>
                <c:pt idx="0">
                  <c:v>1224</c:v>
                </c:pt>
                <c:pt idx="1">
                  <c:v>1574</c:v>
                </c:pt>
                <c:pt idx="2">
                  <c:v>1532</c:v>
                </c:pt>
              </c:numCache>
            </c:numRef>
          </c:val>
          <c:extLst>
            <c:ext xmlns:c16="http://schemas.microsoft.com/office/drawing/2014/chart" uri="{C3380CC4-5D6E-409C-BE32-E72D297353CC}">
              <c16:uniqueId val="{00000001-4104-AF47-9D0D-CD5407DD3BAC}"/>
            </c:ext>
          </c:extLst>
        </c:ser>
        <c:ser>
          <c:idx val="2"/>
          <c:order val="2"/>
          <c:tx>
            <c:strRef>
              <c:f>'Cost-Sharing'!$F$845</c:f>
              <c:strCache>
                <c:ptCount val="1"/>
                <c:pt idx="0">
                  <c:v>2016-19</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'Cost-Sharing'!$C$846:$C$848</c:f>
              <c:strCache>
                <c:ptCount val="3"/>
                <c:pt idx="0">
                  <c:v>Diabetes</c:v>
                </c:pt>
                <c:pt idx="1">
                  <c:v>Sepsis</c:v>
                </c:pt>
                <c:pt idx="2">
                  <c:v>Stroke</c:v>
                </c:pt>
              </c:strCache>
            </c:strRef>
          </c:cat>
          <c:val>
            <c:numRef>
              <c:f>'Cost-Sharing'!$F$846:$F$848</c:f>
              <c:numCache>
                <c:formatCode>_(* #,##0_);_(* \(#,##0\);_(* "-"??_);_(@_)</c:formatCode>
                <c:ptCount val="3"/>
                <c:pt idx="0">
                  <c:v>1484</c:v>
                </c:pt>
                <c:pt idx="1">
                  <c:v>1749</c:v>
                </c:pt>
                <c:pt idx="2">
                  <c:v>1774</c:v>
                </c:pt>
              </c:numCache>
            </c:numRef>
          </c:val>
          <c:extLst>
            <c:ext xmlns:c16="http://schemas.microsoft.com/office/drawing/2014/chart" uri="{C3380CC4-5D6E-409C-BE32-E72D297353CC}">
              <c16:uniqueId val="{00000002-4104-AF47-9D0D-CD5407DD3BAC}"/>
            </c:ext>
          </c:extLst>
        </c:ser>
        <c:dLbls>
          <c:dLblPos val="outEnd"/>
          <c:showLegendKey val="0"/>
          <c:showVal val="1"/>
          <c:showCatName val="0"/>
          <c:showSerName val="0"/>
          <c:showPercent val="0"/>
          <c:showBubbleSize val="0"/>
        </c:dLbls>
        <c:gapWidth val="219"/>
        <c:overlap val="-27"/>
        <c:axId val="1165147135"/>
        <c:axId val="1165363135"/>
      </c:barChart>
      <c:catAx>
        <c:axId val="1165147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165363135"/>
        <c:crosses val="autoZero"/>
        <c:auto val="1"/>
        <c:lblAlgn val="ctr"/>
        <c:lblOffset val="100"/>
        <c:noMultiLvlLbl val="0"/>
      </c:catAx>
      <c:valAx>
        <c:axId val="1165363135"/>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Dollars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_(* #,##0_);_(* \(#,##0\);_(* &quot;-&quot;??_);_(@_)" sourceLinked="1"/>
        <c:majorTickMark val="none"/>
        <c:minorTickMark val="none"/>
        <c:tickLblPos val="nextTo"/>
        <c:crossAx val="11651471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COPD!$G$159:$G$161</c:f>
              <c:strCache>
                <c:ptCount val="3"/>
                <c:pt idx="0">
                  <c:v>Copay</c:v>
                </c:pt>
                <c:pt idx="1">
                  <c:v>Coinsurance</c:v>
                </c:pt>
                <c:pt idx="2">
                  <c:v>Deductible</c:v>
                </c:pt>
              </c:strCache>
            </c:strRef>
          </c:cat>
          <c:val>
            <c:numRef>
              <c:f>COPD!$H$159:$H$161</c:f>
              <c:numCache>
                <c:formatCode>0.0%</c:formatCode>
                <c:ptCount val="3"/>
                <c:pt idx="0">
                  <c:v>0.10100000000000001</c:v>
                </c:pt>
                <c:pt idx="1">
                  <c:v>0.11899999999999999</c:v>
                </c:pt>
                <c:pt idx="2">
                  <c:v>0.17699999999999999</c:v>
                </c:pt>
              </c:numCache>
            </c:numRef>
          </c:val>
          <c:extLst>
            <c:ext xmlns:c16="http://schemas.microsoft.com/office/drawing/2014/chart" uri="{C3380CC4-5D6E-409C-BE32-E72D297353CC}">
              <c16:uniqueId val="{00000000-031F-2446-87BC-38A5B939F0DA}"/>
            </c:ext>
          </c:extLst>
        </c:ser>
        <c:dLbls>
          <c:dLblPos val="outEnd"/>
          <c:showLegendKey val="0"/>
          <c:showVal val="1"/>
          <c:showCatName val="0"/>
          <c:showSerName val="0"/>
          <c:showPercent val="0"/>
          <c:showBubbleSize val="0"/>
        </c:dLbls>
        <c:gapWidth val="219"/>
        <c:overlap val="-27"/>
        <c:axId val="643967184"/>
        <c:axId val="643968864"/>
      </c:barChart>
      <c:catAx>
        <c:axId val="64396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643968864"/>
        <c:crosses val="autoZero"/>
        <c:auto val="1"/>
        <c:lblAlgn val="ctr"/>
        <c:lblOffset val="100"/>
        <c:noMultiLvlLbl val="0"/>
      </c:catAx>
      <c:valAx>
        <c:axId val="64396886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0%" sourceLinked="1"/>
        <c:majorTickMark val="none"/>
        <c:minorTickMark val="none"/>
        <c:tickLblPos val="nextTo"/>
        <c:crossAx val="643967184"/>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2000" b="0" i="0" u="none" strike="noStrike" kern="1200" baseline="0">
                    <a:solidFill>
                      <a:schemeClr val="dk1">
                        <a:lumMod val="65000"/>
                        <a:lumOff val="3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'US Health'!$H$78:$H$87</c:f>
                <c:numCache>
                  <c:formatCode>General</c:formatCode>
                  <c:ptCount val="10"/>
                  <c:pt idx="1">
                    <c:v>0.11999999999999988</c:v>
                  </c:pt>
                  <c:pt idx="2">
                    <c:v>0.10999999999999999</c:v>
                  </c:pt>
                  <c:pt idx="3">
                    <c:v>0.11999999999999988</c:v>
                  </c:pt>
                  <c:pt idx="4">
                    <c:v>0.25</c:v>
                  </c:pt>
                  <c:pt idx="6">
                    <c:v>0.26</c:v>
                  </c:pt>
                  <c:pt idx="7">
                    <c:v>0.20999999999999996</c:v>
                  </c:pt>
                  <c:pt idx="8">
                    <c:v>0.21999999999999997</c:v>
                  </c:pt>
                  <c:pt idx="9">
                    <c:v>0.56000000000000005</c:v>
                  </c:pt>
                </c:numCache>
              </c:numRef>
            </c:plus>
            <c:minus>
              <c:numRef>
                <c:f>'US Health'!$G$78:$G$87</c:f>
                <c:numCache>
                  <c:formatCode>General</c:formatCode>
                  <c:ptCount val="10"/>
                  <c:pt idx="1">
                    <c:v>0.1100000000000001</c:v>
                  </c:pt>
                  <c:pt idx="2">
                    <c:v>0.10000000000000009</c:v>
                  </c:pt>
                  <c:pt idx="3">
                    <c:v>0.10000000000000009</c:v>
                  </c:pt>
                  <c:pt idx="4">
                    <c:v>0.2200000000000002</c:v>
                  </c:pt>
                  <c:pt idx="6">
                    <c:v>0.20999999999999996</c:v>
                  </c:pt>
                  <c:pt idx="7">
                    <c:v>0.17000000000000004</c:v>
                  </c:pt>
                  <c:pt idx="8">
                    <c:v>0.18999999999999995</c:v>
                  </c:pt>
                  <c:pt idx="9">
                    <c:v>0.48</c:v>
                  </c:pt>
                </c:numCache>
              </c:numRef>
            </c:minus>
            <c:spPr>
              <a:noFill/>
              <a:ln w="9525" cap="flat" cmpd="sng" algn="ctr">
                <a:solidFill>
                  <a:schemeClr val="tx1">
                    <a:lumMod val="65000"/>
                    <a:lumOff val="35000"/>
                  </a:schemeClr>
                </a:solidFill>
                <a:round/>
              </a:ln>
              <a:effectLst/>
            </c:spPr>
          </c:errBars>
          <c:cat>
            <c:multiLvlStrRef>
              <c:f>'US Health'!$A$78:$B$87</c:f>
              <c:multiLvlStrCache>
                <c:ptCount val="10"/>
                <c:lvl>
                  <c:pt idx="0">
                    <c:v>IBOs (Ref)</c:v>
                  </c:pt>
                  <c:pt idx="1">
                    <c:v>UBOs</c:v>
                  </c:pt>
                  <c:pt idx="2">
                    <c:v>Mgrs</c:v>
                  </c:pt>
                  <c:pt idx="3">
                    <c:v>Wrks</c:v>
                  </c:pt>
                  <c:pt idx="4">
                    <c:v>NLFs</c:v>
                  </c:pt>
                  <c:pt idx="5">
                    <c:v>IBOs (Ref)</c:v>
                  </c:pt>
                  <c:pt idx="6">
                    <c:v>UBOs</c:v>
                  </c:pt>
                  <c:pt idx="7">
                    <c:v>Mgrs</c:v>
                  </c:pt>
                  <c:pt idx="8">
                    <c:v>Wrks</c:v>
                  </c:pt>
                  <c:pt idx="9">
                    <c:v>NLFs</c:v>
                  </c:pt>
                </c:lvl>
                <c:lvl>
                  <c:pt idx="0">
                    <c:v>1986-1996</c:v>
                  </c:pt>
                  <c:pt idx="5">
                    <c:v>2001-2018</c:v>
                  </c:pt>
                </c:lvl>
              </c:multiLvlStrCache>
            </c:multiLvlStrRef>
          </c:cat>
          <c:val>
            <c:numRef>
              <c:f>'US Health'!$C$78:$C$87</c:f>
              <c:numCache>
                <c:formatCode>General</c:formatCode>
                <c:ptCount val="10"/>
                <c:pt idx="0">
                  <c:v>1</c:v>
                </c:pt>
                <c:pt idx="1">
                  <c:v>1.0900000000000001</c:v>
                </c:pt>
                <c:pt idx="2">
                  <c:v>0.92</c:v>
                </c:pt>
                <c:pt idx="3">
                  <c:v>1.07</c:v>
                </c:pt>
                <c:pt idx="4">
                  <c:v>2.33</c:v>
                </c:pt>
                <c:pt idx="5">
                  <c:v>1</c:v>
                </c:pt>
                <c:pt idx="6">
                  <c:v>1.3</c:v>
                </c:pt>
                <c:pt idx="7">
                  <c:v>1.01</c:v>
                </c:pt>
                <c:pt idx="8">
                  <c:v>1.25</c:v>
                </c:pt>
                <c:pt idx="9">
                  <c:v>3.16</c:v>
                </c:pt>
              </c:numCache>
            </c:numRef>
          </c:val>
          <c:extLst>
            <c:ext xmlns:c16="http://schemas.microsoft.com/office/drawing/2014/chart" uri="{C3380CC4-5D6E-409C-BE32-E72D297353CC}">
              <c16:uniqueId val="{00000000-8ADE-5142-B1A2-A7862A5B134D}"/>
            </c:ext>
          </c:extLst>
        </c:ser>
        <c:dLbls>
          <c:dLblPos val="outEnd"/>
          <c:showLegendKey val="0"/>
          <c:showVal val="1"/>
          <c:showCatName val="0"/>
          <c:showSerName val="0"/>
          <c:showPercent val="0"/>
          <c:showBubbleSize val="0"/>
        </c:dLbls>
        <c:gapWidth val="219"/>
        <c:overlap val="-27"/>
        <c:axId val="1165012223"/>
        <c:axId val="1100345423"/>
      </c:barChart>
      <c:catAx>
        <c:axId val="116501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100345423"/>
        <c:crosses val="autoZero"/>
        <c:auto val="1"/>
        <c:lblAlgn val="ctr"/>
        <c:lblOffset val="100"/>
        <c:noMultiLvlLbl val="0"/>
      </c:catAx>
      <c:valAx>
        <c:axId val="1100345423"/>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dirty="0"/>
                  <a:t>Hazard Ratio: Mortality</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crossAx val="1165012223"/>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'Cost-Sharing'!$C$946:$C$950</c:f>
              <c:strCache>
                <c:ptCount val="5"/>
                <c:pt idx="0">
                  <c:v>Injection, midazolam</c:v>
                </c:pt>
                <c:pt idx="1">
                  <c:v>Injection, propofol</c:v>
                </c:pt>
                <c:pt idx="2">
                  <c:v>Level IV surgical pathology</c:v>
                </c:pt>
                <c:pt idx="3">
                  <c:v>Anesthesia</c:v>
                </c:pt>
                <c:pt idx="4">
                  <c:v>EGD</c:v>
                </c:pt>
              </c:strCache>
            </c:strRef>
          </c:cat>
          <c:val>
            <c:numRef>
              <c:f>'Cost-Sharing'!$D$946:$D$950</c:f>
              <c:numCache>
                <c:formatCode>"$"#,##0_);[Red]\("$"#,##0\)</c:formatCode>
                <c:ptCount val="5"/>
                <c:pt idx="0">
                  <c:v>23</c:v>
                </c:pt>
                <c:pt idx="1">
                  <c:v>27</c:v>
                </c:pt>
                <c:pt idx="2">
                  <c:v>149</c:v>
                </c:pt>
                <c:pt idx="3">
                  <c:v>324</c:v>
                </c:pt>
                <c:pt idx="4">
                  <c:v>365</c:v>
                </c:pt>
              </c:numCache>
            </c:numRef>
          </c:val>
          <c:extLst>
            <c:ext xmlns:c16="http://schemas.microsoft.com/office/drawing/2014/chart" uri="{C3380CC4-5D6E-409C-BE32-E72D297353CC}">
              <c16:uniqueId val="{00000000-6EFE-6140-ABB8-CBA65313BCAE}"/>
            </c:ext>
          </c:extLst>
        </c:ser>
        <c:dLbls>
          <c:dLblPos val="outEnd"/>
          <c:showLegendKey val="0"/>
          <c:showVal val="1"/>
          <c:showCatName val="0"/>
          <c:showSerName val="0"/>
          <c:showPercent val="0"/>
          <c:showBubbleSize val="0"/>
        </c:dLbls>
        <c:gapWidth val="219"/>
        <c:overlap val="-27"/>
        <c:axId val="1204333199"/>
        <c:axId val="1204334847"/>
      </c:barChart>
      <c:catAx>
        <c:axId val="120433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204334847"/>
        <c:crosses val="autoZero"/>
        <c:auto val="1"/>
        <c:lblAlgn val="ctr"/>
        <c:lblOffset val="100"/>
        <c:noMultiLvlLbl val="0"/>
      </c:catAx>
      <c:valAx>
        <c:axId val="1204334847"/>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Out-of-pocket costs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quot;$&quot;#,##0_);[Red]\(&quot;$&quot;#,##0\)" sourceLinked="1"/>
        <c:majorTickMark val="out"/>
        <c:minorTickMark val="none"/>
        <c:tickLblPos val="nextTo"/>
        <c:crossAx val="1204333199"/>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0"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tx>
            <c:strRef>
              <c:f>'Repro Healthcare'!$C$162</c:f>
              <c:strCache>
                <c:ptCount val="1"/>
                <c:pt idx="0">
                  <c:v>Foregone abortions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'Repro Healthcare'!$D$161:$E$161</c:f>
              <c:strCache>
                <c:ptCount val="2"/>
                <c:pt idx="0">
                  <c:v>Current ban states</c:v>
                </c:pt>
                <c:pt idx="1">
                  <c:v>Current ban states + high risk states</c:v>
                </c:pt>
              </c:strCache>
            </c:strRef>
          </c:cat>
          <c:val>
            <c:numRef>
              <c:f>'Repro Healthcare'!$D$162:$E$162</c:f>
              <c:numCache>
                <c:formatCode>#,##0</c:formatCode>
                <c:ptCount val="2"/>
                <c:pt idx="0">
                  <c:v>30440</c:v>
                </c:pt>
                <c:pt idx="1">
                  <c:v>76612</c:v>
                </c:pt>
              </c:numCache>
            </c:numRef>
          </c:val>
          <c:extLst>
            <c:ext xmlns:c16="http://schemas.microsoft.com/office/drawing/2014/chart" uri="{C3380CC4-5D6E-409C-BE32-E72D297353CC}">
              <c16:uniqueId val="{00000000-C0FA-A045-8468-EDC33441C625}"/>
            </c:ext>
          </c:extLst>
        </c:ser>
        <c:dLbls>
          <c:dLblPos val="outEnd"/>
          <c:showLegendKey val="0"/>
          <c:showVal val="1"/>
          <c:showCatName val="0"/>
          <c:showSerName val="0"/>
          <c:showPercent val="0"/>
          <c:showBubbleSize val="0"/>
        </c:dLbls>
        <c:gapWidth val="219"/>
        <c:overlap val="-27"/>
        <c:axId val="445464448"/>
        <c:axId val="445466096"/>
      </c:barChart>
      <c:catAx>
        <c:axId val="44546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445466096"/>
        <c:crosses val="autoZero"/>
        <c:auto val="1"/>
        <c:lblAlgn val="ctr"/>
        <c:lblOffset val="100"/>
        <c:noMultiLvlLbl val="0"/>
      </c:catAx>
      <c:valAx>
        <c:axId val="44546609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45464448"/>
        <c:crosses val="autoZero"/>
        <c:crossBetween val="between"/>
      </c:valAx>
      <c:spPr>
        <a:noFill/>
        <a:ln>
          <a:noFill/>
        </a:ln>
        <a:effectLst/>
      </c:spPr>
    </c:plotArea>
    <c:plotVisOnly val="1"/>
    <c:dispBlanksAs val="gap"/>
    <c:showDLblsOverMax val="0"/>
  </c:chart>
  <c:spPr>
    <a:solidFill>
      <a:schemeClr val="lt1"/>
    </a:solidFill>
    <a:ln w="25400" cap="flat" cmpd="sng" algn="ctr">
      <a:solidFill>
        <a:schemeClr val="accent1"/>
      </a:solidFill>
      <a:prstDash val="solid"/>
    </a:ln>
    <a:effectLst/>
  </c:spPr>
  <c:txPr>
    <a:bodyPr/>
    <a:lstStyle/>
    <a:p>
      <a:pPr>
        <a:defRPr sz="1600">
          <a:solidFill>
            <a:schemeClr val="dk1"/>
          </a:solidFill>
          <a:latin typeface="+mn-lt"/>
          <a:ea typeface="+mn-ea"/>
          <a:cs typeface="+mn-cs"/>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0"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tx>
            <c:strRef>
              <c:f>'Repro Healthcare'!$C$165</c:f>
              <c:strCache>
                <c:ptCount val="1"/>
                <c:pt idx="0">
                  <c:v>Increase pregnancy-related deaths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'Repro Healthcare'!$D$164:$E$164</c:f>
              <c:strCache>
                <c:ptCount val="2"/>
                <c:pt idx="0">
                  <c:v>Current ban states</c:v>
                </c:pt>
                <c:pt idx="1">
                  <c:v>Current ban states + high risk states</c:v>
                </c:pt>
              </c:strCache>
            </c:strRef>
          </c:cat>
          <c:val>
            <c:numRef>
              <c:f>'Repro Healthcare'!$D$165:$E$165</c:f>
              <c:numCache>
                <c:formatCode>General</c:formatCode>
                <c:ptCount val="2"/>
                <c:pt idx="0">
                  <c:v>6</c:v>
                </c:pt>
                <c:pt idx="1">
                  <c:v>15</c:v>
                </c:pt>
              </c:numCache>
            </c:numRef>
          </c:val>
          <c:extLst>
            <c:ext xmlns:c16="http://schemas.microsoft.com/office/drawing/2014/chart" uri="{C3380CC4-5D6E-409C-BE32-E72D297353CC}">
              <c16:uniqueId val="{00000000-33AC-6F40-B346-C3FF91A10ED3}"/>
            </c:ext>
          </c:extLst>
        </c:ser>
        <c:dLbls>
          <c:dLblPos val="outEnd"/>
          <c:showLegendKey val="0"/>
          <c:showVal val="1"/>
          <c:showCatName val="0"/>
          <c:showSerName val="0"/>
          <c:showPercent val="0"/>
          <c:showBubbleSize val="0"/>
        </c:dLbls>
        <c:gapWidth val="219"/>
        <c:overlap val="-27"/>
        <c:axId val="502756800"/>
        <c:axId val="502758448"/>
      </c:barChart>
      <c:catAx>
        <c:axId val="50275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502758448"/>
        <c:crosses val="autoZero"/>
        <c:auto val="1"/>
        <c:lblAlgn val="ctr"/>
        <c:lblOffset val="100"/>
        <c:noMultiLvlLbl val="0"/>
      </c:catAx>
      <c:valAx>
        <c:axId val="5027584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02756800"/>
        <c:crosses val="autoZero"/>
        <c:crossBetween val="between"/>
      </c:valAx>
      <c:spPr>
        <a:noFill/>
        <a:ln>
          <a:noFill/>
        </a:ln>
        <a:effectLst/>
      </c:spPr>
    </c:plotArea>
    <c:plotVisOnly val="1"/>
    <c:dispBlanksAs val="gap"/>
    <c:showDLblsOverMax val="0"/>
  </c:chart>
  <c:spPr>
    <a:solidFill>
      <a:schemeClr val="lt1"/>
    </a:solidFill>
    <a:ln w="25400" cap="flat" cmpd="sng" algn="ctr">
      <a:solidFill>
        <a:schemeClr val="accent1"/>
      </a:solidFill>
      <a:prstDash val="solid"/>
    </a:ln>
    <a:effectLst/>
  </c:spPr>
  <c:txPr>
    <a:bodyPr/>
    <a:lstStyle/>
    <a:p>
      <a:pPr>
        <a:defRPr sz="1600">
          <a:solidFill>
            <a:schemeClr val="dk1"/>
          </a:solidFill>
          <a:latin typeface="+mn-lt"/>
          <a:ea typeface="+mn-ea"/>
          <a:cs typeface="+mn-cs"/>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0"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tx>
            <c:strRef>
              <c:f>'Repro Healthcare'!$C$169</c:f>
              <c:strCache>
                <c:ptCount val="1"/>
                <c:pt idx="0">
                  <c:v>Increase postpartum hemorrhage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'Repro Healthcare'!$D$168:$E$168</c:f>
              <c:strCache>
                <c:ptCount val="2"/>
                <c:pt idx="0">
                  <c:v>Current ban states</c:v>
                </c:pt>
                <c:pt idx="1">
                  <c:v>Current ban states + high risk states</c:v>
                </c:pt>
              </c:strCache>
            </c:strRef>
          </c:cat>
          <c:val>
            <c:numRef>
              <c:f>'Repro Healthcare'!$D$169:$E$169</c:f>
              <c:numCache>
                <c:formatCode>_(* #,##0_);_(* \(#,##0\);_(* "-"??_);_(@_)</c:formatCode>
                <c:ptCount val="2"/>
                <c:pt idx="0">
                  <c:v>782</c:v>
                </c:pt>
                <c:pt idx="1">
                  <c:v>1967</c:v>
                </c:pt>
              </c:numCache>
            </c:numRef>
          </c:val>
          <c:extLst>
            <c:ext xmlns:c16="http://schemas.microsoft.com/office/drawing/2014/chart" uri="{C3380CC4-5D6E-409C-BE32-E72D297353CC}">
              <c16:uniqueId val="{00000000-150E-7C40-B7B5-2CC432B3FF9B}"/>
            </c:ext>
          </c:extLst>
        </c:ser>
        <c:dLbls>
          <c:dLblPos val="outEnd"/>
          <c:showLegendKey val="0"/>
          <c:showVal val="1"/>
          <c:showCatName val="0"/>
          <c:showSerName val="0"/>
          <c:showPercent val="0"/>
          <c:showBubbleSize val="0"/>
        </c:dLbls>
        <c:gapWidth val="219"/>
        <c:overlap val="-27"/>
        <c:axId val="390717952"/>
        <c:axId val="496445264"/>
      </c:barChart>
      <c:catAx>
        <c:axId val="39071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496445264"/>
        <c:crosses val="autoZero"/>
        <c:auto val="1"/>
        <c:lblAlgn val="ctr"/>
        <c:lblOffset val="100"/>
        <c:noMultiLvlLbl val="0"/>
      </c:catAx>
      <c:valAx>
        <c:axId val="496445264"/>
        <c:scaling>
          <c:orientation val="minMax"/>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390717952"/>
        <c:crosses val="autoZero"/>
        <c:crossBetween val="between"/>
      </c:valAx>
      <c:spPr>
        <a:noFill/>
        <a:ln>
          <a:noFill/>
        </a:ln>
        <a:effectLst/>
      </c:spPr>
    </c:plotArea>
    <c:plotVisOnly val="1"/>
    <c:dispBlanksAs val="gap"/>
    <c:showDLblsOverMax val="0"/>
  </c:chart>
  <c:spPr>
    <a:solidFill>
      <a:schemeClr val="lt1"/>
    </a:solidFill>
    <a:ln w="25400" cap="flat" cmpd="sng" algn="ctr">
      <a:solidFill>
        <a:schemeClr val="accent1"/>
      </a:solidFill>
      <a:prstDash val="solid"/>
    </a:ln>
    <a:effectLst/>
  </c:spPr>
  <c:txPr>
    <a:bodyPr/>
    <a:lstStyle/>
    <a:p>
      <a:pPr>
        <a:defRPr sz="1600">
          <a:solidFill>
            <a:schemeClr val="dk1"/>
          </a:solidFill>
          <a:latin typeface="+mn-lt"/>
          <a:ea typeface="+mn-ea"/>
          <a:cs typeface="+mn-cs"/>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'Repro Healthcare'!$C$201</c:f>
              <c:strCache>
                <c:ptCount val="1"/>
                <c:pt idx="0">
                  <c:v>Medication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'Repro Healthcare'!$D$200:$G$200</c:f>
              <c:numCache>
                <c:formatCode>General</c:formatCode>
                <c:ptCount val="4"/>
                <c:pt idx="0">
                  <c:v>2017</c:v>
                </c:pt>
                <c:pt idx="1">
                  <c:v>2018</c:v>
                </c:pt>
                <c:pt idx="2">
                  <c:v>2019</c:v>
                </c:pt>
                <c:pt idx="3">
                  <c:v>2020</c:v>
                </c:pt>
              </c:numCache>
            </c:numRef>
          </c:cat>
          <c:val>
            <c:numRef>
              <c:f>'Repro Healthcare'!$D$201:$G$201</c:f>
              <c:numCache>
                <c:formatCode>_(* #,##0_);_(* \(#,##0\);_(* "-"??_);_(@_)</c:formatCode>
                <c:ptCount val="4"/>
                <c:pt idx="0">
                  <c:v>495</c:v>
                </c:pt>
                <c:pt idx="1">
                  <c:v>505</c:v>
                </c:pt>
                <c:pt idx="2">
                  <c:v>528</c:v>
                </c:pt>
                <c:pt idx="3">
                  <c:v>537</c:v>
                </c:pt>
              </c:numCache>
            </c:numRef>
          </c:val>
          <c:extLst>
            <c:ext xmlns:c16="http://schemas.microsoft.com/office/drawing/2014/chart" uri="{C3380CC4-5D6E-409C-BE32-E72D297353CC}">
              <c16:uniqueId val="{00000000-AEE3-E44F-932D-78B7BCBFA901}"/>
            </c:ext>
          </c:extLst>
        </c:ser>
        <c:ser>
          <c:idx val="1"/>
          <c:order val="1"/>
          <c:tx>
            <c:strRef>
              <c:f>'Repro Healthcare'!$C$202</c:f>
              <c:strCache>
                <c:ptCount val="1"/>
                <c:pt idx="0">
                  <c:v>First-Trimester Procedural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'Repro Healthcare'!$D$200:$G$200</c:f>
              <c:numCache>
                <c:formatCode>General</c:formatCode>
                <c:ptCount val="4"/>
                <c:pt idx="0">
                  <c:v>2017</c:v>
                </c:pt>
                <c:pt idx="1">
                  <c:v>2018</c:v>
                </c:pt>
                <c:pt idx="2">
                  <c:v>2019</c:v>
                </c:pt>
                <c:pt idx="3">
                  <c:v>2020</c:v>
                </c:pt>
              </c:numCache>
            </c:numRef>
          </c:cat>
          <c:val>
            <c:numRef>
              <c:f>'Repro Healthcare'!$D$202:$G$202</c:f>
              <c:numCache>
                <c:formatCode>_(* #,##0_);_(* \(#,##0\);_(* "-"??_);_(@_)</c:formatCode>
                <c:ptCount val="4"/>
                <c:pt idx="0">
                  <c:v>475</c:v>
                </c:pt>
                <c:pt idx="1">
                  <c:v>485</c:v>
                </c:pt>
                <c:pt idx="2">
                  <c:v>506</c:v>
                </c:pt>
                <c:pt idx="3">
                  <c:v>515</c:v>
                </c:pt>
              </c:numCache>
            </c:numRef>
          </c:val>
          <c:extLst>
            <c:ext xmlns:c16="http://schemas.microsoft.com/office/drawing/2014/chart" uri="{C3380CC4-5D6E-409C-BE32-E72D297353CC}">
              <c16:uniqueId val="{00000001-AEE3-E44F-932D-78B7BCBFA901}"/>
            </c:ext>
          </c:extLst>
        </c:ser>
        <c:ser>
          <c:idx val="2"/>
          <c:order val="2"/>
          <c:tx>
            <c:strRef>
              <c:f>'Repro Healthcare'!$C$203</c:f>
              <c:strCache>
                <c:ptCount val="1"/>
                <c:pt idx="0">
                  <c:v>Second-Trimester Procedural </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'Repro Healthcare'!$D$200:$G$200</c:f>
              <c:numCache>
                <c:formatCode>General</c:formatCode>
                <c:ptCount val="4"/>
                <c:pt idx="0">
                  <c:v>2017</c:v>
                </c:pt>
                <c:pt idx="1">
                  <c:v>2018</c:v>
                </c:pt>
                <c:pt idx="2">
                  <c:v>2019</c:v>
                </c:pt>
                <c:pt idx="3">
                  <c:v>2020</c:v>
                </c:pt>
              </c:numCache>
            </c:numRef>
          </c:cat>
          <c:val>
            <c:numRef>
              <c:f>'Repro Healthcare'!$D$203:$G$203</c:f>
              <c:numCache>
                <c:formatCode>_(* #,##0_);_(* \(#,##0\);_(* "-"??_);_(@_)</c:formatCode>
                <c:ptCount val="4"/>
                <c:pt idx="0">
                  <c:v>935</c:v>
                </c:pt>
                <c:pt idx="1">
                  <c:v>954</c:v>
                </c:pt>
                <c:pt idx="3">
                  <c:v>1014</c:v>
                </c:pt>
              </c:numCache>
            </c:numRef>
          </c:val>
          <c:extLst>
            <c:ext xmlns:c16="http://schemas.microsoft.com/office/drawing/2014/chart" uri="{C3380CC4-5D6E-409C-BE32-E72D297353CC}">
              <c16:uniqueId val="{00000002-AEE3-E44F-932D-78B7BCBFA901}"/>
            </c:ext>
          </c:extLst>
        </c:ser>
        <c:dLbls>
          <c:dLblPos val="outEnd"/>
          <c:showLegendKey val="0"/>
          <c:showVal val="1"/>
          <c:showCatName val="0"/>
          <c:showSerName val="0"/>
          <c:showPercent val="0"/>
          <c:showBubbleSize val="0"/>
        </c:dLbls>
        <c:gapWidth val="219"/>
        <c:overlap val="-27"/>
        <c:axId val="421766783"/>
        <c:axId val="421768431"/>
      </c:barChart>
      <c:catAx>
        <c:axId val="421766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21768431"/>
        <c:crosses val="autoZero"/>
        <c:auto val="1"/>
        <c:lblAlgn val="ctr"/>
        <c:lblOffset val="100"/>
        <c:noMultiLvlLbl val="0"/>
      </c:catAx>
      <c:valAx>
        <c:axId val="421768431"/>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Dollars (Inflation Adjusted</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_(* #,##0_);_(* \(#,##0\);_(* &quot;-&quot;??_);_(@_)" sourceLinked="1"/>
        <c:majorTickMark val="none"/>
        <c:minorTickMark val="none"/>
        <c:tickLblPos val="nextTo"/>
        <c:crossAx val="421766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'Medicare Advantage'!$C$149:$C$150</c:f>
              <c:strCache>
                <c:ptCount val="2"/>
                <c:pt idx="0">
                  <c:v>Coding Intensity</c:v>
                </c:pt>
                <c:pt idx="1">
                  <c:v>Favorable Selection</c:v>
                </c:pt>
              </c:strCache>
            </c:strRef>
          </c:cat>
          <c:val>
            <c:numRef>
              <c:f>'Medicare Advantage'!$D$149:$D$150</c:f>
              <c:numCache>
                <c:formatCode>0.0%</c:formatCode>
                <c:ptCount val="2"/>
                <c:pt idx="0">
                  <c:v>8.2000000000000003E-2</c:v>
                </c:pt>
                <c:pt idx="1">
                  <c:v>0.11</c:v>
                </c:pt>
              </c:numCache>
            </c:numRef>
          </c:val>
          <c:extLst>
            <c:ext xmlns:c16="http://schemas.microsoft.com/office/drawing/2014/chart" uri="{C3380CC4-5D6E-409C-BE32-E72D297353CC}">
              <c16:uniqueId val="{00000000-82E0-DF46-A54D-C9D81A3D6A58}"/>
            </c:ext>
          </c:extLst>
        </c:ser>
        <c:dLbls>
          <c:dLblPos val="outEnd"/>
          <c:showLegendKey val="0"/>
          <c:showVal val="1"/>
          <c:showCatName val="0"/>
          <c:showSerName val="0"/>
          <c:showPercent val="0"/>
          <c:showBubbleSize val="0"/>
        </c:dLbls>
        <c:gapWidth val="219"/>
        <c:overlap val="-27"/>
        <c:axId val="499577568"/>
        <c:axId val="554501888"/>
      </c:barChart>
      <c:catAx>
        <c:axId val="499577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554501888"/>
        <c:crosses val="autoZero"/>
        <c:auto val="1"/>
        <c:lblAlgn val="ctr"/>
        <c:lblOffset val="100"/>
        <c:noMultiLvlLbl val="0"/>
      </c:catAx>
      <c:valAx>
        <c:axId val="55450188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0%" sourceLinked="1"/>
        <c:majorTickMark val="none"/>
        <c:minorTickMark val="none"/>
        <c:tickLblPos val="nextTo"/>
        <c:crossAx val="499577568"/>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Sheet1!$AA$6</c:f>
              <c:strCache>
                <c:ptCount val="1"/>
                <c:pt idx="0">
                  <c:v>Coding Intensity Overpay ($)</c:v>
                </c:pt>
              </c:strCache>
            </c:strRef>
          </c:tx>
          <c:spPr>
            <a:solidFill>
              <a:schemeClr val="accent1"/>
            </a:solidFill>
            <a:ln>
              <a:noFill/>
            </a:ln>
            <a:effectLst/>
          </c:spPr>
          <c:invertIfNegative val="0"/>
          <c:dLbls>
            <c:delete val="1"/>
          </c:dLbls>
          <c:cat>
            <c:numRef>
              <c:f>Sheet1!$W$7:$W$22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Sheet1!$AA$7:$AA$22</c:f>
              <c:numCache>
                <c:formatCode>0.0</c:formatCode>
                <c:ptCount val="16"/>
                <c:pt idx="0">
                  <c:v>1.8657999999999999</c:v>
                </c:pt>
                <c:pt idx="1">
                  <c:v>3.6064000000000003</c:v>
                </c:pt>
                <c:pt idx="2">
                  <c:v>0.81130000000000002</c:v>
                </c:pt>
                <c:pt idx="3">
                  <c:v>2.7214</c:v>
                </c:pt>
                <c:pt idx="4">
                  <c:v>3.9497999999999998</c:v>
                </c:pt>
                <c:pt idx="5">
                  <c:v>5.9819000000000004</c:v>
                </c:pt>
                <c:pt idx="6">
                  <c:v>3.6730999999999998</c:v>
                </c:pt>
                <c:pt idx="7">
                  <c:v>7.4089</c:v>
                </c:pt>
                <c:pt idx="8">
                  <c:v>4.5263999999999998</c:v>
                </c:pt>
                <c:pt idx="9">
                  <c:v>2.9358</c:v>
                </c:pt>
                <c:pt idx="10">
                  <c:v>5.3521000000000001</c:v>
                </c:pt>
                <c:pt idx="11">
                  <c:v>8.7616000000000014</c:v>
                </c:pt>
                <c:pt idx="12">
                  <c:v>11.4156</c:v>
                </c:pt>
                <c:pt idx="13">
                  <c:v>28.691800000000001</c:v>
                </c:pt>
                <c:pt idx="14">
                  <c:v>33.070599999999999</c:v>
                </c:pt>
                <c:pt idx="15">
                  <c:v>37.711799999999997</c:v>
                </c:pt>
              </c:numCache>
            </c:numRef>
          </c:val>
          <c:extLst>
            <c:ext xmlns:c16="http://schemas.microsoft.com/office/drawing/2014/chart" uri="{C3380CC4-5D6E-409C-BE32-E72D297353CC}">
              <c16:uniqueId val="{00000000-DB65-BF4B-849A-F85C21023BB2}"/>
            </c:ext>
          </c:extLst>
        </c:ser>
        <c:ser>
          <c:idx val="1"/>
          <c:order val="1"/>
          <c:tx>
            <c:strRef>
              <c:f>Sheet1!$AC$6</c:f>
              <c:strCache>
                <c:ptCount val="1"/>
                <c:pt idx="0">
                  <c:v>Favorable Selection Overpay ($)</c:v>
                </c:pt>
              </c:strCache>
            </c:strRef>
          </c:tx>
          <c:spPr>
            <a:solidFill>
              <a:schemeClr val="accent2"/>
            </a:solidFill>
            <a:ln>
              <a:noFill/>
            </a:ln>
            <a:effectLst/>
          </c:spPr>
          <c:invertIfNegative val="0"/>
          <c:dLbls>
            <c:delete val="1"/>
          </c:dLbls>
          <c:cat>
            <c:numRef>
              <c:f>Sheet1!$W$7:$W$22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Sheet1!$AC$7:$AC$22</c:f>
              <c:numCache>
                <c:formatCode>0.0</c:formatCode>
                <c:ptCount val="16"/>
                <c:pt idx="0">
                  <c:v>10.802</c:v>
                </c:pt>
                <c:pt idx="1">
                  <c:v>12.397</c:v>
                </c:pt>
                <c:pt idx="2">
                  <c:v>12.749000000000001</c:v>
                </c:pt>
                <c:pt idx="3">
                  <c:v>13.607000000000001</c:v>
                </c:pt>
                <c:pt idx="4">
                  <c:v>14.981999999999999</c:v>
                </c:pt>
                <c:pt idx="5">
                  <c:v>16.048999999999999</c:v>
                </c:pt>
                <c:pt idx="6">
                  <c:v>17.567</c:v>
                </c:pt>
                <c:pt idx="7">
                  <c:v>18.953000000000003</c:v>
                </c:pt>
                <c:pt idx="8">
                  <c:v>20.745999999999999</c:v>
                </c:pt>
                <c:pt idx="9">
                  <c:v>23.067</c:v>
                </c:pt>
                <c:pt idx="10">
                  <c:v>25.596999999999998</c:v>
                </c:pt>
                <c:pt idx="11">
                  <c:v>30.118000000000002</c:v>
                </c:pt>
                <c:pt idx="12">
                  <c:v>34.881</c:v>
                </c:pt>
                <c:pt idx="13">
                  <c:v>38.488999999999997</c:v>
                </c:pt>
                <c:pt idx="14">
                  <c:v>44.363</c:v>
                </c:pt>
                <c:pt idx="15">
                  <c:v>50.588999999999999</c:v>
                </c:pt>
              </c:numCache>
            </c:numRef>
          </c:val>
          <c:extLst>
            <c:ext xmlns:c16="http://schemas.microsoft.com/office/drawing/2014/chart" uri="{C3380CC4-5D6E-409C-BE32-E72D297353CC}">
              <c16:uniqueId val="{00000001-DB65-BF4B-849A-F85C21023BB2}"/>
            </c:ext>
          </c:extLst>
        </c:ser>
        <c:dLbls>
          <c:dLblPos val="ctr"/>
          <c:showLegendKey val="0"/>
          <c:showVal val="1"/>
          <c:showCatName val="0"/>
          <c:showSerName val="0"/>
          <c:showPercent val="0"/>
          <c:showBubbleSize val="0"/>
        </c:dLbls>
        <c:gapWidth val="150"/>
        <c:overlap val="100"/>
        <c:axId val="1104749103"/>
        <c:axId val="1104717231"/>
      </c:barChart>
      <c:catAx>
        <c:axId val="1104749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104717231"/>
        <c:crosses val="autoZero"/>
        <c:auto val="1"/>
        <c:lblAlgn val="ctr"/>
        <c:lblOffset val="100"/>
        <c:noMultiLvlLbl val="0"/>
      </c:catAx>
      <c:valAx>
        <c:axId val="11047172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Billions of dollars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104749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'Medicare Advantage'!$D$219</c:f>
              <c:strCache>
                <c:ptCount val="1"/>
                <c:pt idx="0">
                  <c:v>% Difference in resource use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'Medicare Advantage'!$C$220:$C$229</c:f>
              <c:strCache>
                <c:ptCount val="10"/>
                <c:pt idx="0">
                  <c:v>Chronic Kidney Disease</c:v>
                </c:pt>
                <c:pt idx="1">
                  <c:v>Rheumatoid Arthritis</c:v>
                </c:pt>
                <c:pt idx="2">
                  <c:v>Multiple Sclerosis</c:v>
                </c:pt>
                <c:pt idx="3">
                  <c:v>COPD</c:v>
                </c:pt>
                <c:pt idx="4">
                  <c:v>Depression</c:v>
                </c:pt>
                <c:pt idx="5">
                  <c:v>Heart Failure</c:v>
                </c:pt>
                <c:pt idx="6">
                  <c:v>Hip Fracture</c:v>
                </c:pt>
                <c:pt idx="7">
                  <c:v>Cancer, urologic</c:v>
                </c:pt>
                <c:pt idx="8">
                  <c:v>Diabetes</c:v>
                </c:pt>
                <c:pt idx="9">
                  <c:v>Osteoporosis</c:v>
                </c:pt>
              </c:strCache>
            </c:strRef>
          </c:cat>
          <c:val>
            <c:numRef>
              <c:f>'Medicare Advantage'!$D$220:$D$229</c:f>
              <c:numCache>
                <c:formatCode>General</c:formatCode>
                <c:ptCount val="10"/>
                <c:pt idx="0">
                  <c:v>-11.8</c:v>
                </c:pt>
                <c:pt idx="1">
                  <c:v>-9.5</c:v>
                </c:pt>
                <c:pt idx="2">
                  <c:v>-6.7</c:v>
                </c:pt>
                <c:pt idx="3">
                  <c:v>-8.8000000000000007</c:v>
                </c:pt>
                <c:pt idx="4">
                  <c:v>-9.9</c:v>
                </c:pt>
                <c:pt idx="5">
                  <c:v>-6.1</c:v>
                </c:pt>
                <c:pt idx="6">
                  <c:v>-4.7</c:v>
                </c:pt>
                <c:pt idx="7">
                  <c:v>-4.8</c:v>
                </c:pt>
                <c:pt idx="8">
                  <c:v>-8.5</c:v>
                </c:pt>
                <c:pt idx="9">
                  <c:v>-8.6</c:v>
                </c:pt>
              </c:numCache>
            </c:numRef>
          </c:val>
          <c:extLst>
            <c:ext xmlns:c16="http://schemas.microsoft.com/office/drawing/2014/chart" uri="{C3380CC4-5D6E-409C-BE32-E72D297353CC}">
              <c16:uniqueId val="{00000000-D3B6-8B45-A673-229270869FDE}"/>
            </c:ext>
          </c:extLst>
        </c:ser>
        <c:dLbls>
          <c:dLblPos val="outEnd"/>
          <c:showLegendKey val="0"/>
          <c:showVal val="1"/>
          <c:showCatName val="0"/>
          <c:showSerName val="0"/>
          <c:showPercent val="0"/>
          <c:showBubbleSize val="0"/>
        </c:dLbls>
        <c:gapWidth val="219"/>
        <c:overlap val="-27"/>
        <c:axId val="1204179391"/>
        <c:axId val="1204181039"/>
      </c:barChart>
      <c:catAx>
        <c:axId val="1204179391"/>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204181039"/>
        <c:crosses val="autoZero"/>
        <c:auto val="1"/>
        <c:lblAlgn val="ctr"/>
        <c:lblOffset val="100"/>
        <c:noMultiLvlLbl val="0"/>
      </c:catAx>
      <c:valAx>
        <c:axId val="1204181039"/>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 Difference</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crossAx val="1204179391"/>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'For-Profit'!$D$189</c:f>
              <c:strCache>
                <c:ptCount val="1"/>
                <c:pt idx="0">
                  <c:v>Low-Performing Hospices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'For-Profit'!$C$190:$C$191</c:f>
              <c:strCache>
                <c:ptCount val="2"/>
                <c:pt idx="0">
                  <c:v>For-Profit</c:v>
                </c:pt>
                <c:pt idx="1">
                  <c:v>Not-for-Profit</c:v>
                </c:pt>
              </c:strCache>
            </c:strRef>
          </c:cat>
          <c:val>
            <c:numRef>
              <c:f>'For-Profit'!$D$190:$D$191</c:f>
              <c:numCache>
                <c:formatCode>0.0%</c:formatCode>
                <c:ptCount val="2"/>
                <c:pt idx="0">
                  <c:v>0.311</c:v>
                </c:pt>
                <c:pt idx="1">
                  <c:v>0.125</c:v>
                </c:pt>
              </c:numCache>
            </c:numRef>
          </c:val>
          <c:extLst>
            <c:ext xmlns:c16="http://schemas.microsoft.com/office/drawing/2014/chart" uri="{C3380CC4-5D6E-409C-BE32-E72D297353CC}">
              <c16:uniqueId val="{00000000-5623-4F4D-8151-D696BAA81668}"/>
            </c:ext>
          </c:extLst>
        </c:ser>
        <c:dLbls>
          <c:dLblPos val="outEnd"/>
          <c:showLegendKey val="0"/>
          <c:showVal val="1"/>
          <c:showCatName val="0"/>
          <c:showSerName val="0"/>
          <c:showPercent val="0"/>
          <c:showBubbleSize val="0"/>
        </c:dLbls>
        <c:gapWidth val="219"/>
        <c:overlap val="-27"/>
        <c:axId val="1205725919"/>
        <c:axId val="1205090495"/>
      </c:barChart>
      <c:catAx>
        <c:axId val="1205725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205090495"/>
        <c:crosses val="autoZero"/>
        <c:auto val="1"/>
        <c:lblAlgn val="ctr"/>
        <c:lblOffset val="100"/>
        <c:noMultiLvlLbl val="0"/>
      </c:catAx>
      <c:valAx>
        <c:axId val="1205090495"/>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0%" sourceLinked="1"/>
        <c:majorTickMark val="none"/>
        <c:minorTickMark val="none"/>
        <c:tickLblPos val="nextTo"/>
        <c:crossAx val="1205725919"/>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'For-Profit'!$C$204</c:f>
              <c:strCache>
                <c:ptCount val="1"/>
                <c:pt idx="0">
                  <c:v>Global healthcare private equity deals (billions)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'For-Profit'!$B$205:$B$226</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'For-Profit'!$C$205:$C$226</c:f>
              <c:numCache>
                <c:formatCode>General</c:formatCode>
                <c:ptCount val="22"/>
                <c:pt idx="0">
                  <c:v>2</c:v>
                </c:pt>
                <c:pt idx="1">
                  <c:v>6</c:v>
                </c:pt>
                <c:pt idx="2">
                  <c:v>6</c:v>
                </c:pt>
                <c:pt idx="3">
                  <c:v>21</c:v>
                </c:pt>
                <c:pt idx="4">
                  <c:v>18</c:v>
                </c:pt>
                <c:pt idx="5">
                  <c:v>77</c:v>
                </c:pt>
                <c:pt idx="6">
                  <c:v>47</c:v>
                </c:pt>
                <c:pt idx="7">
                  <c:v>17</c:v>
                </c:pt>
                <c:pt idx="8">
                  <c:v>6</c:v>
                </c:pt>
                <c:pt idx="9">
                  <c:v>15</c:v>
                </c:pt>
                <c:pt idx="10">
                  <c:v>30</c:v>
                </c:pt>
                <c:pt idx="11">
                  <c:v>21</c:v>
                </c:pt>
                <c:pt idx="12">
                  <c:v>16</c:v>
                </c:pt>
                <c:pt idx="13">
                  <c:v>30</c:v>
                </c:pt>
                <c:pt idx="14">
                  <c:v>23</c:v>
                </c:pt>
                <c:pt idx="15">
                  <c:v>36</c:v>
                </c:pt>
                <c:pt idx="16">
                  <c:v>43</c:v>
                </c:pt>
                <c:pt idx="17">
                  <c:v>64</c:v>
                </c:pt>
                <c:pt idx="18">
                  <c:v>79</c:v>
                </c:pt>
                <c:pt idx="19">
                  <c:v>66</c:v>
                </c:pt>
                <c:pt idx="20">
                  <c:v>151</c:v>
                </c:pt>
                <c:pt idx="21">
                  <c:v>89</c:v>
                </c:pt>
              </c:numCache>
            </c:numRef>
          </c:val>
          <c:extLst>
            <c:ext xmlns:c16="http://schemas.microsoft.com/office/drawing/2014/chart" uri="{C3380CC4-5D6E-409C-BE32-E72D297353CC}">
              <c16:uniqueId val="{00000000-F45B-5D43-BCB9-5A72497C36D9}"/>
            </c:ext>
          </c:extLst>
        </c:ser>
        <c:dLbls>
          <c:dLblPos val="outEnd"/>
          <c:showLegendKey val="0"/>
          <c:showVal val="1"/>
          <c:showCatName val="0"/>
          <c:showSerName val="0"/>
          <c:showPercent val="0"/>
          <c:showBubbleSize val="0"/>
        </c:dLbls>
        <c:gapWidth val="100"/>
        <c:overlap val="-24"/>
        <c:axId val="1105743071"/>
        <c:axId val="1218416031"/>
      </c:barChart>
      <c:catAx>
        <c:axId val="110574307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218416031"/>
        <c:crosses val="autoZero"/>
        <c:auto val="1"/>
        <c:lblAlgn val="ctr"/>
        <c:lblOffset val="100"/>
        <c:noMultiLvlLbl val="0"/>
      </c:catAx>
      <c:valAx>
        <c:axId val="1218416031"/>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Billions of US Dollars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crossAx val="11057430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'Int''l Comparisons'!$B$146</c:f>
              <c:strCache>
                <c:ptCount val="1"/>
                <c:pt idx="0">
                  <c:v>Canada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Comparisons'!$C$146:$BC$146</c:f>
              <c:numCache>
                <c:formatCode>#,##0.0_ ;\-#,##0.0\ </c:formatCode>
                <c:ptCount val="53"/>
                <c:pt idx="0">
                  <c:v>6.2640000000000002</c:v>
                </c:pt>
                <c:pt idx="1">
                  <c:v>6.5179999999999998</c:v>
                </c:pt>
                <c:pt idx="2">
                  <c:v>6.4370000000000003</c:v>
                </c:pt>
                <c:pt idx="3">
                  <c:v>6.1310000000000002</c:v>
                </c:pt>
                <c:pt idx="4">
                  <c:v>6.0410000000000004</c:v>
                </c:pt>
                <c:pt idx="5">
                  <c:v>6.4980000000000002</c:v>
                </c:pt>
                <c:pt idx="6">
                  <c:v>6.5010000000000003</c:v>
                </c:pt>
                <c:pt idx="7">
                  <c:v>6.4790000000000001</c:v>
                </c:pt>
                <c:pt idx="8">
                  <c:v>6.4560000000000004</c:v>
                </c:pt>
                <c:pt idx="9">
                  <c:v>6.35</c:v>
                </c:pt>
                <c:pt idx="10">
                  <c:v>6.5359999999999996</c:v>
                </c:pt>
                <c:pt idx="11">
                  <c:v>6.766</c:v>
                </c:pt>
                <c:pt idx="12">
                  <c:v>7.4950000000000001</c:v>
                </c:pt>
                <c:pt idx="13">
                  <c:v>7.6639999999999997</c:v>
                </c:pt>
                <c:pt idx="14">
                  <c:v>7.5510000000000002</c:v>
                </c:pt>
                <c:pt idx="15">
                  <c:v>7.5579999999999998</c:v>
                </c:pt>
                <c:pt idx="16">
                  <c:v>7.798</c:v>
                </c:pt>
                <c:pt idx="17">
                  <c:v>7.7389999999999999</c:v>
                </c:pt>
                <c:pt idx="18">
                  <c:v>7.7380000000000004</c:v>
                </c:pt>
                <c:pt idx="19">
                  <c:v>7.9459999999999997</c:v>
                </c:pt>
                <c:pt idx="20">
                  <c:v>8.3640000000000008</c:v>
                </c:pt>
                <c:pt idx="21">
                  <c:v>9.048</c:v>
                </c:pt>
                <c:pt idx="22">
                  <c:v>9.3000000000000007</c:v>
                </c:pt>
                <c:pt idx="23">
                  <c:v>9.1859999999999999</c:v>
                </c:pt>
                <c:pt idx="24">
                  <c:v>8.8350000000000009</c:v>
                </c:pt>
                <c:pt idx="25">
                  <c:v>8.532</c:v>
                </c:pt>
                <c:pt idx="26">
                  <c:v>8.3350000000000009</c:v>
                </c:pt>
                <c:pt idx="27">
                  <c:v>8.3170000000000002</c:v>
                </c:pt>
                <c:pt idx="28">
                  <c:v>8.5470000000000006</c:v>
                </c:pt>
                <c:pt idx="29">
                  <c:v>8.3290000000000006</c:v>
                </c:pt>
                <c:pt idx="30">
                  <c:v>8.2479999999999993</c:v>
                </c:pt>
                <c:pt idx="31">
                  <c:v>8.625</c:v>
                </c:pt>
                <c:pt idx="32">
                  <c:v>8.8569999999999993</c:v>
                </c:pt>
                <c:pt idx="33">
                  <c:v>9.0109999999999992</c:v>
                </c:pt>
                <c:pt idx="34">
                  <c:v>9.0660000000000007</c:v>
                </c:pt>
                <c:pt idx="35">
                  <c:v>9.0350000000000001</c:v>
                </c:pt>
                <c:pt idx="36">
                  <c:v>9.3420000000000005</c:v>
                </c:pt>
                <c:pt idx="37">
                  <c:v>9.4450000000000003</c:v>
                </c:pt>
                <c:pt idx="38">
                  <c:v>9.6080000000000005</c:v>
                </c:pt>
                <c:pt idx="39">
                  <c:v>10.662000000000001</c:v>
                </c:pt>
                <c:pt idx="40">
                  <c:v>10.676</c:v>
                </c:pt>
                <c:pt idx="41">
                  <c:v>10.38</c:v>
                </c:pt>
                <c:pt idx="42">
                  <c:v>10.51</c:v>
                </c:pt>
                <c:pt idx="43">
                  <c:v>10.412000000000001</c:v>
                </c:pt>
                <c:pt idx="44">
                  <c:v>10.257999999999999</c:v>
                </c:pt>
                <c:pt idx="45">
                  <c:v>10.739000000000001</c:v>
                </c:pt>
                <c:pt idx="46">
                  <c:v>11.032</c:v>
                </c:pt>
                <c:pt idx="47">
                  <c:v>10.906000000000001</c:v>
                </c:pt>
                <c:pt idx="48">
                  <c:v>10.904999999999999</c:v>
                </c:pt>
                <c:pt idx="49">
                  <c:v>11.009</c:v>
                </c:pt>
                <c:pt idx="50">
                  <c:v>13.035</c:v>
                </c:pt>
                <c:pt idx="51">
                  <c:v>12.334</c:v>
                </c:pt>
                <c:pt idx="52">
                  <c:v>11.154999999999999</c:v>
                </c:pt>
              </c:numCache>
            </c:numRef>
          </c:val>
          <c:smooth val="0"/>
          <c:extLst>
            <c:ext xmlns:c16="http://schemas.microsoft.com/office/drawing/2014/chart" uri="{C3380CC4-5D6E-409C-BE32-E72D297353CC}">
              <c16:uniqueId val="{00000000-30F8-BE4C-935A-48B58AED01D7}"/>
            </c:ext>
          </c:extLst>
        </c:ser>
        <c:ser>
          <c:idx val="1"/>
          <c:order val="1"/>
          <c:tx>
            <c:strRef>
              <c:f>'Int''l Comparisons'!$B$147</c:f>
              <c:strCache>
                <c:ptCount val="1"/>
                <c:pt idx="0">
                  <c:v>France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Comparisons'!$C$147:$BC$147</c:f>
              <c:numCache>
                <c:formatCode>General</c:formatCode>
                <c:ptCount val="53"/>
                <c:pt idx="0" formatCode="#,##0.0_ ;\-#,##0.0\ ">
                  <c:v>5.2009999999999996</c:v>
                </c:pt>
                <c:pt idx="5" formatCode="#,##0.0_ ;\-#,##0.0\ ">
                  <c:v>6.1559999999999997</c:v>
                </c:pt>
                <c:pt idx="10" formatCode="#,##0.0_ ;\-#,##0.0\ ">
                  <c:v>6.7590000000000003</c:v>
                </c:pt>
                <c:pt idx="15" formatCode="#,##0.0_ ;\-#,##0.0\ ">
                  <c:v>7.6710000000000003</c:v>
                </c:pt>
                <c:pt idx="20" formatCode="#,##0.0_ ;\-#,##0.0\ ">
                  <c:v>7.9969999999999999</c:v>
                </c:pt>
                <c:pt idx="21" formatCode="#,##0.0_ ;\-#,##0.0\ ">
                  <c:v>8.2210000000000001</c:v>
                </c:pt>
                <c:pt idx="22" formatCode="#,##0.0_ ;\-#,##0.0\ ">
                  <c:v>8.4459999999999997</c:v>
                </c:pt>
                <c:pt idx="23" formatCode="#,##0.0_ ;\-#,##0.0\ ">
                  <c:v>8.8569999999999993</c:v>
                </c:pt>
                <c:pt idx="24" formatCode="#,##0.0_ ;\-#,##0.0\ ">
                  <c:v>8.8409999999999993</c:v>
                </c:pt>
                <c:pt idx="25" formatCode="#,##0.0_ ;\-#,##0.0\ ">
                  <c:v>9.8840000000000003</c:v>
                </c:pt>
                <c:pt idx="26" formatCode="#,##0.0_ ;\-#,##0.0\ ">
                  <c:v>9.8859999999999992</c:v>
                </c:pt>
                <c:pt idx="27" formatCode="#,##0.0_ ;\-#,##0.0\ ">
                  <c:v>9.7609999999999992</c:v>
                </c:pt>
                <c:pt idx="28" formatCode="#,##0.0_ ;\-#,##0.0\ ">
                  <c:v>9.6590000000000007</c:v>
                </c:pt>
                <c:pt idx="29" formatCode="#,##0.0_ ;\-#,##0.0\ ">
                  <c:v>9.66</c:v>
                </c:pt>
                <c:pt idx="30" formatCode="#,##0.0_ ;\-#,##0.0\ ">
                  <c:v>9.5839999999999996</c:v>
                </c:pt>
                <c:pt idx="31" formatCode="#,##0.0_ ;\-#,##0.0\ ">
                  <c:v>9.7059999999999995</c:v>
                </c:pt>
                <c:pt idx="32" formatCode="#,##0.0_ ;\-#,##0.0\ ">
                  <c:v>10.022</c:v>
                </c:pt>
                <c:pt idx="33" formatCode="#,##0.0_ ;\-#,##0.0\ ">
                  <c:v>10.083</c:v>
                </c:pt>
                <c:pt idx="34" formatCode="#,##0.0_ ;\-#,##0.0\ ">
                  <c:v>10.164</c:v>
                </c:pt>
                <c:pt idx="35" formatCode="#,##0.0_ ;\-#,##0.0\ ">
                  <c:v>10.215</c:v>
                </c:pt>
                <c:pt idx="36" formatCode="#,##0.0_ ;\-#,##0.0\ ">
                  <c:v>10.385999999999999</c:v>
                </c:pt>
                <c:pt idx="37" formatCode="#,##0.0_ ;\-#,##0.0\ ">
                  <c:v>10.316000000000001</c:v>
                </c:pt>
                <c:pt idx="38" formatCode="#,##0.0_ ;\-#,##0.0\ ">
                  <c:v>10.500999999999999</c:v>
                </c:pt>
                <c:pt idx="39" formatCode="#,##0.0_ ;\-#,##0.0\ ">
                  <c:v>11.288</c:v>
                </c:pt>
                <c:pt idx="40" formatCode="#,##0.0_ ;\-#,##0.0\ ">
                  <c:v>11.226000000000001</c:v>
                </c:pt>
                <c:pt idx="41" formatCode="#,##0.0_ ;\-#,##0.0\ ">
                  <c:v>11.185</c:v>
                </c:pt>
                <c:pt idx="42" formatCode="#,##0.0_ ;\-#,##0.0\ ">
                  <c:v>11.297000000000001</c:v>
                </c:pt>
                <c:pt idx="43" formatCode="#,##0.0_ ;\-#,##0.0\ ">
                  <c:v>11.396000000000001</c:v>
                </c:pt>
                <c:pt idx="44" formatCode="#,##0.0_ ;\-#,##0.0\ ">
                  <c:v>11.539</c:v>
                </c:pt>
                <c:pt idx="45" formatCode="#,##0.0_ ;\-#,##0.0\ ">
                  <c:v>11.448</c:v>
                </c:pt>
                <c:pt idx="46" formatCode="#,##0.0_ ;\-#,##0.0\ ">
                  <c:v>11.471</c:v>
                </c:pt>
                <c:pt idx="47" formatCode="#,##0.0_ ;\-#,##0.0\ ">
                  <c:v>11.355</c:v>
                </c:pt>
                <c:pt idx="48" formatCode="#,##0.0_ ;\-#,##0.0\ ">
                  <c:v>11.208</c:v>
                </c:pt>
                <c:pt idx="49" formatCode="#,##0.0_ ;\-#,##0.0\ ">
                  <c:v>11.089</c:v>
                </c:pt>
                <c:pt idx="50" formatCode="#,##0.0_ ;\-#,##0.0\ ">
                  <c:v>12.131</c:v>
                </c:pt>
                <c:pt idx="51" formatCode="#,##0.0_ ;\-#,##0.0\ ">
                  <c:v>12.308</c:v>
                </c:pt>
                <c:pt idx="52" formatCode="#,##0.0_ ;\-#,##0.0\ ">
                  <c:v>11.895</c:v>
                </c:pt>
              </c:numCache>
            </c:numRef>
          </c:val>
          <c:smooth val="0"/>
          <c:extLst>
            <c:ext xmlns:c16="http://schemas.microsoft.com/office/drawing/2014/chart" uri="{C3380CC4-5D6E-409C-BE32-E72D297353CC}">
              <c16:uniqueId val="{00000001-30F8-BE4C-935A-48B58AED01D7}"/>
            </c:ext>
          </c:extLst>
        </c:ser>
        <c:ser>
          <c:idx val="2"/>
          <c:order val="2"/>
          <c:tx>
            <c:strRef>
              <c:f>'Int''l Comparisons'!$B$148</c:f>
              <c:strCache>
                <c:ptCount val="1"/>
                <c:pt idx="0">
                  <c:v>Germany</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Comparisons'!$C$148:$BC$148</c:f>
              <c:numCache>
                <c:formatCode>#,##0.0_ ;\-#,##0.0\ </c:formatCode>
                <c:ptCount val="53"/>
                <c:pt idx="0">
                  <c:v>5.7130000000000001</c:v>
                </c:pt>
                <c:pt idx="1">
                  <c:v>6.1849999999999996</c:v>
                </c:pt>
                <c:pt idx="2">
                  <c:v>6.5090000000000003</c:v>
                </c:pt>
                <c:pt idx="3">
                  <c:v>6.8280000000000003</c:v>
                </c:pt>
                <c:pt idx="4">
                  <c:v>7.3529999999999998</c:v>
                </c:pt>
                <c:pt idx="5">
                  <c:v>8.0169999999999995</c:v>
                </c:pt>
                <c:pt idx="6">
                  <c:v>8.0380000000000003</c:v>
                </c:pt>
                <c:pt idx="7">
                  <c:v>7.9710000000000001</c:v>
                </c:pt>
                <c:pt idx="8">
                  <c:v>8.0459999999999994</c:v>
                </c:pt>
                <c:pt idx="9">
                  <c:v>7.899</c:v>
                </c:pt>
                <c:pt idx="10">
                  <c:v>8.0980000000000008</c:v>
                </c:pt>
                <c:pt idx="11">
                  <c:v>8.3970000000000002</c:v>
                </c:pt>
                <c:pt idx="12">
                  <c:v>8.2279999999999998</c:v>
                </c:pt>
                <c:pt idx="13">
                  <c:v>8.2200000000000006</c:v>
                </c:pt>
                <c:pt idx="14">
                  <c:v>8.3360000000000003</c:v>
                </c:pt>
                <c:pt idx="15">
                  <c:v>8.4809999999999999</c:v>
                </c:pt>
                <c:pt idx="16">
                  <c:v>8.3759999999999994</c:v>
                </c:pt>
                <c:pt idx="17">
                  <c:v>8.48</c:v>
                </c:pt>
                <c:pt idx="18">
                  <c:v>8.66</c:v>
                </c:pt>
                <c:pt idx="19">
                  <c:v>8.0630000000000006</c:v>
                </c:pt>
                <c:pt idx="20">
                  <c:v>8.0310000000000006</c:v>
                </c:pt>
                <c:pt idx="22">
                  <c:v>8.9939999999999998</c:v>
                </c:pt>
                <c:pt idx="23">
                  <c:v>8.9870000000000001</c:v>
                </c:pt>
                <c:pt idx="24">
                  <c:v>9.2379999999999995</c:v>
                </c:pt>
                <c:pt idx="25">
                  <c:v>9.5310000000000006</c:v>
                </c:pt>
                <c:pt idx="26">
                  <c:v>9.8249999999999993</c:v>
                </c:pt>
                <c:pt idx="27">
                  <c:v>9.7170000000000005</c:v>
                </c:pt>
                <c:pt idx="28">
                  <c:v>9.7289999999999992</c:v>
                </c:pt>
                <c:pt idx="29">
                  <c:v>9.8070000000000004</c:v>
                </c:pt>
                <c:pt idx="30">
                  <c:v>9.8879999999999999</c:v>
                </c:pt>
                <c:pt idx="31">
                  <c:v>9.9209999999999994</c:v>
                </c:pt>
                <c:pt idx="32">
                  <c:v>10.183999999999999</c:v>
                </c:pt>
                <c:pt idx="33">
                  <c:v>10.401999999999999</c:v>
                </c:pt>
                <c:pt idx="34">
                  <c:v>10.146000000000001</c:v>
                </c:pt>
                <c:pt idx="35">
                  <c:v>10.311999999999999</c:v>
                </c:pt>
                <c:pt idx="36">
                  <c:v>10.18</c:v>
                </c:pt>
                <c:pt idx="37">
                  <c:v>10.051</c:v>
                </c:pt>
                <c:pt idx="38">
                  <c:v>10.250999999999999</c:v>
                </c:pt>
                <c:pt idx="39">
                  <c:v>11.238</c:v>
                </c:pt>
                <c:pt idx="40">
                  <c:v>11.096</c:v>
                </c:pt>
                <c:pt idx="41">
                  <c:v>10.778</c:v>
                </c:pt>
                <c:pt idx="42">
                  <c:v>10.853</c:v>
                </c:pt>
                <c:pt idx="43">
                  <c:v>10.999000000000001</c:v>
                </c:pt>
                <c:pt idx="44">
                  <c:v>11.026</c:v>
                </c:pt>
                <c:pt idx="45">
                  <c:v>11.19</c:v>
                </c:pt>
                <c:pt idx="46">
                  <c:v>11.242000000000001</c:v>
                </c:pt>
                <c:pt idx="47">
                  <c:v>11.336</c:v>
                </c:pt>
                <c:pt idx="48">
                  <c:v>11.481</c:v>
                </c:pt>
                <c:pt idx="49">
                  <c:v>11.715999999999999</c:v>
                </c:pt>
                <c:pt idx="50">
                  <c:v>12.693</c:v>
                </c:pt>
                <c:pt idx="51">
                  <c:v>12.933999999999999</c:v>
                </c:pt>
                <c:pt idx="52">
                  <c:v>12.654999999999999</c:v>
                </c:pt>
              </c:numCache>
            </c:numRef>
          </c:val>
          <c:smooth val="0"/>
          <c:extLst>
            <c:ext xmlns:c16="http://schemas.microsoft.com/office/drawing/2014/chart" uri="{C3380CC4-5D6E-409C-BE32-E72D297353CC}">
              <c16:uniqueId val="{00000002-30F8-BE4C-935A-48B58AED01D7}"/>
            </c:ext>
          </c:extLst>
        </c:ser>
        <c:ser>
          <c:idx val="3"/>
          <c:order val="3"/>
          <c:tx>
            <c:strRef>
              <c:f>'Int''l Comparisons'!$B$149</c:f>
              <c:strCache>
                <c:ptCount val="1"/>
                <c:pt idx="0">
                  <c:v>United Kingdom</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Comparisons'!$C$149:$BC$149</c:f>
              <c:numCache>
                <c:formatCode>#,##0.0_ ;\-#,##0.0\ </c:formatCode>
                <c:ptCount val="53"/>
                <c:pt idx="0">
                  <c:v>3.9710000000000001</c:v>
                </c:pt>
                <c:pt idx="1">
                  <c:v>4.0170000000000003</c:v>
                </c:pt>
                <c:pt idx="2">
                  <c:v>4.0880000000000001</c:v>
                </c:pt>
                <c:pt idx="3">
                  <c:v>4.0190000000000001</c:v>
                </c:pt>
                <c:pt idx="4">
                  <c:v>4.6470000000000002</c:v>
                </c:pt>
                <c:pt idx="5">
                  <c:v>4.9329999999999998</c:v>
                </c:pt>
                <c:pt idx="6">
                  <c:v>4.9489999999999998</c:v>
                </c:pt>
                <c:pt idx="7">
                  <c:v>4.8460000000000001</c:v>
                </c:pt>
                <c:pt idx="8">
                  <c:v>4.798</c:v>
                </c:pt>
                <c:pt idx="9">
                  <c:v>4.74</c:v>
                </c:pt>
                <c:pt idx="10">
                  <c:v>5.0629999999999997</c:v>
                </c:pt>
                <c:pt idx="11">
                  <c:v>5.2850000000000001</c:v>
                </c:pt>
                <c:pt idx="12">
                  <c:v>5.1230000000000002</c:v>
                </c:pt>
                <c:pt idx="13">
                  <c:v>5.3209999999999997</c:v>
                </c:pt>
                <c:pt idx="14">
                  <c:v>5.2370000000000001</c:v>
                </c:pt>
                <c:pt idx="15">
                  <c:v>5.14</c:v>
                </c:pt>
                <c:pt idx="16">
                  <c:v>5.125</c:v>
                </c:pt>
                <c:pt idx="17">
                  <c:v>5.1779999999999999</c:v>
                </c:pt>
                <c:pt idx="18">
                  <c:v>5.0890000000000004</c:v>
                </c:pt>
                <c:pt idx="19">
                  <c:v>5.0369999999999999</c:v>
                </c:pt>
                <c:pt idx="20">
                  <c:v>5.09</c:v>
                </c:pt>
                <c:pt idx="21">
                  <c:v>5.4859999999999998</c:v>
                </c:pt>
                <c:pt idx="22">
                  <c:v>5.9349999999999996</c:v>
                </c:pt>
                <c:pt idx="23">
                  <c:v>6.0030000000000001</c:v>
                </c:pt>
                <c:pt idx="24">
                  <c:v>6.0780000000000003</c:v>
                </c:pt>
                <c:pt idx="25">
                  <c:v>5.5540000000000003</c:v>
                </c:pt>
                <c:pt idx="26">
                  <c:v>5.5389999999999997</c:v>
                </c:pt>
                <c:pt idx="27">
                  <c:v>6.7759999999999998</c:v>
                </c:pt>
                <c:pt idx="28">
                  <c:v>6.9429999999999996</c:v>
                </c:pt>
                <c:pt idx="29">
                  <c:v>7.13</c:v>
                </c:pt>
                <c:pt idx="30">
                  <c:v>7.1289999999999996</c:v>
                </c:pt>
                <c:pt idx="31">
                  <c:v>7.3440000000000003</c:v>
                </c:pt>
                <c:pt idx="32">
                  <c:v>7.65</c:v>
                </c:pt>
                <c:pt idx="33">
                  <c:v>8.0559999999999992</c:v>
                </c:pt>
                <c:pt idx="34">
                  <c:v>8.3070000000000004</c:v>
                </c:pt>
                <c:pt idx="35">
                  <c:v>8.3629999999999995</c:v>
                </c:pt>
                <c:pt idx="36">
                  <c:v>8.6289999999999996</c:v>
                </c:pt>
                <c:pt idx="37">
                  <c:v>8.6240000000000006</c:v>
                </c:pt>
                <c:pt idx="38">
                  <c:v>9.0259999999999998</c:v>
                </c:pt>
                <c:pt idx="39">
                  <c:v>10.045</c:v>
                </c:pt>
                <c:pt idx="40">
                  <c:v>9.9269999999999996</c:v>
                </c:pt>
                <c:pt idx="41">
                  <c:v>9.9250000000000007</c:v>
                </c:pt>
                <c:pt idx="42">
                  <c:v>9.9529999999999994</c:v>
                </c:pt>
                <c:pt idx="43">
                  <c:v>9.8729999999999993</c:v>
                </c:pt>
                <c:pt idx="44">
                  <c:v>9.8620000000000001</c:v>
                </c:pt>
                <c:pt idx="45">
                  <c:v>9.798</c:v>
                </c:pt>
                <c:pt idx="46">
                  <c:v>9.7289999999999992</c:v>
                </c:pt>
                <c:pt idx="47">
                  <c:v>9.5960000000000001</c:v>
                </c:pt>
                <c:pt idx="48">
                  <c:v>9.7309999999999999</c:v>
                </c:pt>
                <c:pt idx="49">
                  <c:v>9.9580000000000002</c:v>
                </c:pt>
                <c:pt idx="50">
                  <c:v>12.159000000000001</c:v>
                </c:pt>
                <c:pt idx="51">
                  <c:v>12.365</c:v>
                </c:pt>
                <c:pt idx="52">
                  <c:v>11.345000000000001</c:v>
                </c:pt>
              </c:numCache>
            </c:numRef>
          </c:val>
          <c:smooth val="0"/>
          <c:extLst>
            <c:ext xmlns:c16="http://schemas.microsoft.com/office/drawing/2014/chart" uri="{C3380CC4-5D6E-409C-BE32-E72D297353CC}">
              <c16:uniqueId val="{00000003-30F8-BE4C-935A-48B58AED01D7}"/>
            </c:ext>
          </c:extLst>
        </c:ser>
        <c:ser>
          <c:idx val="4"/>
          <c:order val="4"/>
          <c:tx>
            <c:strRef>
              <c:f>'Int''l Comparisons'!$B$150</c:f>
              <c:strCache>
                <c:ptCount val="1"/>
                <c:pt idx="0">
                  <c:v>United States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Comparisons'!$C$150:$BC$150</c:f>
              <c:numCache>
                <c:formatCode>#,##0.0_ ;\-#,##0.0\ </c:formatCode>
                <c:ptCount val="53"/>
                <c:pt idx="0">
                  <c:v>6.2469999999999999</c:v>
                </c:pt>
                <c:pt idx="1">
                  <c:v>6.3819999999999997</c:v>
                </c:pt>
                <c:pt idx="2">
                  <c:v>6.516</c:v>
                </c:pt>
                <c:pt idx="3">
                  <c:v>6.5309999999999997</c:v>
                </c:pt>
                <c:pt idx="4">
                  <c:v>6.8520000000000003</c:v>
                </c:pt>
                <c:pt idx="5">
                  <c:v>7.1879999999999997</c:v>
                </c:pt>
                <c:pt idx="6">
                  <c:v>7.4349999999999996</c:v>
                </c:pt>
                <c:pt idx="7">
                  <c:v>7.6829999999999998</c:v>
                </c:pt>
                <c:pt idx="8">
                  <c:v>7.6559999999999997</c:v>
                </c:pt>
                <c:pt idx="9">
                  <c:v>7.7859999999999996</c:v>
                </c:pt>
                <c:pt idx="10">
                  <c:v>8.2409999999999997</c:v>
                </c:pt>
                <c:pt idx="11">
                  <c:v>8.5259999999999998</c:v>
                </c:pt>
                <c:pt idx="12">
                  <c:v>9.2119999999999997</c:v>
                </c:pt>
                <c:pt idx="13">
                  <c:v>9.3409999999999993</c:v>
                </c:pt>
                <c:pt idx="14">
                  <c:v>9.2910000000000004</c:v>
                </c:pt>
                <c:pt idx="15">
                  <c:v>9.5150000000000006</c:v>
                </c:pt>
                <c:pt idx="16">
                  <c:v>9.6890000000000001</c:v>
                </c:pt>
                <c:pt idx="17">
                  <c:v>9.8620000000000001</c:v>
                </c:pt>
                <c:pt idx="18">
                  <c:v>10.250999999999999</c:v>
                </c:pt>
                <c:pt idx="19">
                  <c:v>10.608000000000001</c:v>
                </c:pt>
                <c:pt idx="20">
                  <c:v>11.239000000000001</c:v>
                </c:pt>
                <c:pt idx="21">
                  <c:v>11.917999999999999</c:v>
                </c:pt>
                <c:pt idx="22">
                  <c:v>12.194000000000001</c:v>
                </c:pt>
                <c:pt idx="23">
                  <c:v>12.451000000000001</c:v>
                </c:pt>
                <c:pt idx="24">
                  <c:v>12.388</c:v>
                </c:pt>
                <c:pt idx="25">
                  <c:v>12.497</c:v>
                </c:pt>
                <c:pt idx="26">
                  <c:v>12.467000000000001</c:v>
                </c:pt>
                <c:pt idx="27">
                  <c:v>12.372999999999999</c:v>
                </c:pt>
                <c:pt idx="28">
                  <c:v>12.356999999999999</c:v>
                </c:pt>
                <c:pt idx="29">
                  <c:v>12.343</c:v>
                </c:pt>
                <c:pt idx="30">
                  <c:v>12.49</c:v>
                </c:pt>
                <c:pt idx="31">
                  <c:v>13.167999999999999</c:v>
                </c:pt>
                <c:pt idx="32">
                  <c:v>13.994999999999999</c:v>
                </c:pt>
                <c:pt idx="33">
                  <c:v>14.506</c:v>
                </c:pt>
                <c:pt idx="34">
                  <c:v>14.551</c:v>
                </c:pt>
                <c:pt idx="35">
                  <c:v>14.579000000000001</c:v>
                </c:pt>
                <c:pt idx="36">
                  <c:v>14.709</c:v>
                </c:pt>
                <c:pt idx="37">
                  <c:v>14.917999999999999</c:v>
                </c:pt>
                <c:pt idx="38">
                  <c:v>15.207000000000001</c:v>
                </c:pt>
                <c:pt idx="39">
                  <c:v>16.201000000000001</c:v>
                </c:pt>
                <c:pt idx="40">
                  <c:v>16.196999999999999</c:v>
                </c:pt>
                <c:pt idx="41">
                  <c:v>16.14</c:v>
                </c:pt>
                <c:pt idx="42">
                  <c:v>16.12</c:v>
                </c:pt>
                <c:pt idx="43">
                  <c:v>15.992000000000001</c:v>
                </c:pt>
                <c:pt idx="44">
                  <c:v>16.199000000000002</c:v>
                </c:pt>
                <c:pt idx="45">
                  <c:v>16.491</c:v>
                </c:pt>
                <c:pt idx="46">
                  <c:v>16.802</c:v>
                </c:pt>
                <c:pt idx="47">
                  <c:v>16.768000000000001</c:v>
                </c:pt>
                <c:pt idx="48">
                  <c:v>16.63</c:v>
                </c:pt>
                <c:pt idx="49">
                  <c:v>16.666</c:v>
                </c:pt>
                <c:pt idx="50">
                  <c:v>18.756</c:v>
                </c:pt>
                <c:pt idx="51">
                  <c:v>17.363</c:v>
                </c:pt>
                <c:pt idx="52">
                  <c:v>16.634</c:v>
                </c:pt>
              </c:numCache>
            </c:numRef>
          </c:val>
          <c:smooth val="0"/>
          <c:extLst>
            <c:ext xmlns:c16="http://schemas.microsoft.com/office/drawing/2014/chart" uri="{C3380CC4-5D6E-409C-BE32-E72D297353CC}">
              <c16:uniqueId val="{00000004-30F8-BE4C-935A-48B58AED01D7}"/>
            </c:ext>
          </c:extLst>
        </c:ser>
        <c:dLbls>
          <c:showLegendKey val="0"/>
          <c:showVal val="0"/>
          <c:showCatName val="0"/>
          <c:showSerName val="0"/>
          <c:showPercent val="0"/>
          <c:showBubbleSize val="0"/>
        </c:dLbls>
        <c:marker val="1"/>
        <c:smooth val="0"/>
        <c:axId val="396868256"/>
        <c:axId val="402236880"/>
      </c:lineChart>
      <c:catAx>
        <c:axId val="3968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02236880"/>
        <c:crosses val="autoZero"/>
        <c:auto val="1"/>
        <c:lblAlgn val="ctr"/>
        <c:lblOffset val="100"/>
        <c:noMultiLvlLbl val="0"/>
      </c:catAx>
      <c:valAx>
        <c:axId val="402236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 GDP</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396868256"/>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'For-Profit'!$E$165:$G$165</c:f>
              <c:strCache>
                <c:ptCount val="3"/>
                <c:pt idx="0">
                  <c:v>Oncology Clinics</c:v>
                </c:pt>
                <c:pt idx="1">
                  <c:v>Medical Oncologists</c:v>
                </c:pt>
                <c:pt idx="2">
                  <c:v>Radiation Oncologists</c:v>
                </c:pt>
              </c:strCache>
            </c:strRef>
          </c:cat>
          <c:val>
            <c:numRef>
              <c:f>'For-Profit'!$E$166:$G$166</c:f>
              <c:numCache>
                <c:formatCode>0%</c:formatCode>
                <c:ptCount val="3"/>
                <c:pt idx="0">
                  <c:v>0.10463939875704581</c:v>
                </c:pt>
                <c:pt idx="1">
                  <c:v>9.7405956692040496E-2</c:v>
                </c:pt>
                <c:pt idx="2">
                  <c:v>0.15186246418338109</c:v>
                </c:pt>
              </c:numCache>
            </c:numRef>
          </c:val>
          <c:extLst>
            <c:ext xmlns:c16="http://schemas.microsoft.com/office/drawing/2014/chart" uri="{C3380CC4-5D6E-409C-BE32-E72D297353CC}">
              <c16:uniqueId val="{00000000-644B-3641-A837-985DB23E7A65}"/>
            </c:ext>
          </c:extLst>
        </c:ser>
        <c:dLbls>
          <c:dLblPos val="outEnd"/>
          <c:showLegendKey val="0"/>
          <c:showVal val="1"/>
          <c:showCatName val="0"/>
          <c:showSerName val="0"/>
          <c:showPercent val="0"/>
          <c:showBubbleSize val="0"/>
        </c:dLbls>
        <c:gapWidth val="219"/>
        <c:overlap val="-27"/>
        <c:axId val="1206038575"/>
        <c:axId val="1102582399"/>
      </c:barChart>
      <c:catAx>
        <c:axId val="1206038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02582399"/>
        <c:crosses val="autoZero"/>
        <c:auto val="1"/>
        <c:lblAlgn val="ctr"/>
        <c:lblOffset val="100"/>
        <c:noMultiLvlLbl val="0"/>
      </c:catAx>
      <c:valAx>
        <c:axId val="1102582399"/>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206038575"/>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'COVID -19'!$F$2147:$F$2150</c:f>
              <c:numCache>
                <c:formatCode>General</c:formatCode>
                <c:ptCount val="4"/>
                <c:pt idx="0">
                  <c:v>3.7</c:v>
                </c:pt>
                <c:pt idx="1">
                  <c:v>8.1000000000000014</c:v>
                </c:pt>
                <c:pt idx="2">
                  <c:v>10.600000000000001</c:v>
                </c:pt>
                <c:pt idx="3">
                  <c:v>9.4</c:v>
                </c:pt>
              </c:numCache>
            </c:numRef>
          </c:val>
          <c:extLst>
            <c:ext xmlns:c16="http://schemas.microsoft.com/office/drawing/2014/chart" uri="{C3380CC4-5D6E-409C-BE32-E72D297353CC}">
              <c16:uniqueId val="{00000000-30C7-4841-9E68-1BF996604648}"/>
            </c:ext>
          </c:extLst>
        </c:ser>
        <c:dLbls>
          <c:dLblPos val="outEnd"/>
          <c:showLegendKey val="0"/>
          <c:showVal val="1"/>
          <c:showCatName val="0"/>
          <c:showSerName val="0"/>
          <c:showPercent val="0"/>
          <c:showBubbleSize val="0"/>
        </c:dLbls>
        <c:gapWidth val="219"/>
        <c:overlap val="-27"/>
        <c:axId val="1083516063"/>
        <c:axId val="1202280879"/>
      </c:barChart>
      <c:catAx>
        <c:axId val="1083516063"/>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Black Population Quartile of Hospital ZIP Cod</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202280879"/>
        <c:crosses val="autoZero"/>
        <c:auto val="1"/>
        <c:lblAlgn val="ctr"/>
        <c:lblOffset val="100"/>
        <c:noMultiLvlLbl val="0"/>
      </c:catAx>
      <c:valAx>
        <c:axId val="1202280879"/>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crossAx val="1083516063"/>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'Hospital Financing and Capital'!$E$56</c:f>
              <c:strCache>
                <c:ptCount val="1"/>
                <c:pt idx="0">
                  <c:v>Black-Serving Hospitals</c:v>
                </c:pt>
              </c:strCache>
            </c:strRef>
          </c:tx>
          <c:spPr>
            <a:solidFill>
              <a:schemeClr val="accent1"/>
            </a:solidFill>
            <a:ln>
              <a:noFill/>
            </a:ln>
            <a:effectLst/>
          </c:spPr>
          <c:invertIfNegative val="0"/>
          <c:dLbls>
            <c:dLbl>
              <c:idx val="1"/>
              <c:layout>
                <c:manualLayout>
                  <c:x val="-2.7777777777777779E-3"/>
                  <c:y val="9.722222222222230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2F-5348-A6B2-309EE6791A0F}"/>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'Hospital Financing and Capital'!$F$55:$G$55</c:f>
              <c:strCache>
                <c:ptCount val="2"/>
                <c:pt idx="0">
                  <c:v>1599</c:v>
                </c:pt>
                <c:pt idx="1">
                  <c:v>Profit/surplus per patientday</c:v>
                </c:pt>
              </c:strCache>
            </c:strRef>
          </c:cat>
          <c:val>
            <c:numRef>
              <c:f>'Hospital Financing and Capital'!$F$56:$G$56</c:f>
              <c:numCache>
                <c:formatCode>_("$"* #,##0_);_("$"* \(#,##0\);_("$"* "-"??_);_(@_)</c:formatCode>
                <c:ptCount val="2"/>
                <c:pt idx="0">
                  <c:v>1736</c:v>
                </c:pt>
                <c:pt idx="1">
                  <c:v>-17</c:v>
                </c:pt>
              </c:numCache>
            </c:numRef>
          </c:val>
          <c:extLst>
            <c:ext xmlns:c16="http://schemas.microsoft.com/office/drawing/2014/chart" uri="{C3380CC4-5D6E-409C-BE32-E72D297353CC}">
              <c16:uniqueId val="{00000001-DE2F-5348-A6B2-309EE6791A0F}"/>
            </c:ext>
          </c:extLst>
        </c:ser>
        <c:ser>
          <c:idx val="1"/>
          <c:order val="1"/>
          <c:tx>
            <c:strRef>
              <c:f>'Hospital Financing and Capital'!$E$57</c:f>
              <c:strCache>
                <c:ptCount val="1"/>
                <c:pt idx="0">
                  <c:v>Other Hospitals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'Hospital Financing and Capital'!$F$55:$G$55</c:f>
              <c:strCache>
                <c:ptCount val="2"/>
                <c:pt idx="0">
                  <c:v>1599</c:v>
                </c:pt>
                <c:pt idx="1">
                  <c:v>Profit/surplus per patientday</c:v>
                </c:pt>
              </c:strCache>
            </c:strRef>
          </c:cat>
          <c:val>
            <c:numRef>
              <c:f>'Hospital Financing and Capital'!$F$57:$G$57</c:f>
              <c:numCache>
                <c:formatCode>_("$"* #,##0_);_("$"* \(#,##0\);_("$"* "-"??_);_(@_)</c:formatCode>
                <c:ptCount val="2"/>
                <c:pt idx="0">
                  <c:v>2213</c:v>
                </c:pt>
                <c:pt idx="1">
                  <c:v>126</c:v>
                </c:pt>
              </c:numCache>
            </c:numRef>
          </c:val>
          <c:extLst>
            <c:ext xmlns:c16="http://schemas.microsoft.com/office/drawing/2014/chart" uri="{C3380CC4-5D6E-409C-BE32-E72D297353CC}">
              <c16:uniqueId val="{00000002-DE2F-5348-A6B2-309EE6791A0F}"/>
            </c:ext>
          </c:extLst>
        </c:ser>
        <c:dLbls>
          <c:dLblPos val="outEnd"/>
          <c:showLegendKey val="0"/>
          <c:showVal val="1"/>
          <c:showCatName val="0"/>
          <c:showSerName val="0"/>
          <c:showPercent val="0"/>
          <c:showBubbleSize val="0"/>
        </c:dLbls>
        <c:gapWidth val="219"/>
        <c:overlap val="-27"/>
        <c:axId val="854541744"/>
        <c:axId val="854537856"/>
      </c:barChart>
      <c:catAx>
        <c:axId val="85454174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854537856"/>
        <c:crosses val="autoZero"/>
        <c:auto val="1"/>
        <c:lblAlgn val="ctr"/>
        <c:lblOffset val="100"/>
        <c:noMultiLvlLbl val="0"/>
      </c:catAx>
      <c:valAx>
        <c:axId val="85453785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Dollars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_(&quot;$&quot;* #,##0_);_(&quot;$&quot;* \(#,##0\);_(&quot;$&quot;* &quot;-&quot;??_);_(@_)" sourceLinked="1"/>
        <c:majorTickMark val="out"/>
        <c:minorTickMark val="none"/>
        <c:tickLblPos val="nextTo"/>
        <c:crossAx val="854541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Supply!$C$620</c:f>
              <c:strCache>
                <c:ptCount val="1"/>
                <c:pt idx="0">
                  <c:v>R-Squared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Supply!$B$621:$B$622</c:f>
              <c:numCache>
                <c:formatCode>General</c:formatCode>
                <c:ptCount val="2"/>
                <c:pt idx="0">
                  <c:v>1991</c:v>
                </c:pt>
                <c:pt idx="1">
                  <c:v>2017</c:v>
                </c:pt>
              </c:numCache>
            </c:numRef>
          </c:cat>
          <c:val>
            <c:numRef>
              <c:f>Supply!$C$621:$C$622</c:f>
              <c:numCache>
                <c:formatCode>0%</c:formatCode>
                <c:ptCount val="2"/>
                <c:pt idx="0">
                  <c:v>0.13</c:v>
                </c:pt>
                <c:pt idx="1">
                  <c:v>7.0000000000000007E-2</c:v>
                </c:pt>
              </c:numCache>
            </c:numRef>
          </c:val>
          <c:extLst>
            <c:ext xmlns:c16="http://schemas.microsoft.com/office/drawing/2014/chart" uri="{C3380CC4-5D6E-409C-BE32-E72D297353CC}">
              <c16:uniqueId val="{00000000-B7E1-0E40-BA33-BF036157E29F}"/>
            </c:ext>
          </c:extLst>
        </c:ser>
        <c:dLbls>
          <c:dLblPos val="outEnd"/>
          <c:showLegendKey val="0"/>
          <c:showVal val="1"/>
          <c:showCatName val="0"/>
          <c:showSerName val="0"/>
          <c:showPercent val="0"/>
          <c:showBubbleSize val="0"/>
        </c:dLbls>
        <c:gapWidth val="219"/>
        <c:overlap val="-27"/>
        <c:axId val="1104958399"/>
        <c:axId val="1139116591"/>
      </c:barChart>
      <c:catAx>
        <c:axId val="1104958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39116591"/>
        <c:crosses val="autoZero"/>
        <c:auto val="1"/>
        <c:lblAlgn val="ctr"/>
        <c:lblOffset val="100"/>
        <c:noMultiLvlLbl val="0"/>
      </c:catAx>
      <c:valAx>
        <c:axId val="1139116591"/>
        <c:scaling>
          <c:orientation val="minMax"/>
          <c:max val="0.5"/>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R-Squared</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049583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Supply!$F$594</c:f>
              <c:strCache>
                <c:ptCount val="1"/>
                <c:pt idx="0">
                  <c:v>Odds Ratio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Supply!$E$595:$E$596</c:f>
              <c:strCache>
                <c:ptCount val="2"/>
                <c:pt idx="0">
                  <c:v>Diagnostic Cath</c:v>
                </c:pt>
                <c:pt idx="1">
                  <c:v>PCI</c:v>
                </c:pt>
              </c:strCache>
            </c:strRef>
          </c:cat>
          <c:val>
            <c:numRef>
              <c:f>Supply!$F$595:$F$596</c:f>
              <c:numCache>
                <c:formatCode>General</c:formatCode>
                <c:ptCount val="2"/>
                <c:pt idx="0">
                  <c:v>1.1020000000000001</c:v>
                </c:pt>
                <c:pt idx="1">
                  <c:v>1.794</c:v>
                </c:pt>
              </c:numCache>
            </c:numRef>
          </c:val>
          <c:extLst>
            <c:ext xmlns:c16="http://schemas.microsoft.com/office/drawing/2014/chart" uri="{C3380CC4-5D6E-409C-BE32-E72D297353CC}">
              <c16:uniqueId val="{00000000-8354-C74E-8125-643CEE644AFF}"/>
            </c:ext>
          </c:extLst>
        </c:ser>
        <c:dLbls>
          <c:dLblPos val="outEnd"/>
          <c:showLegendKey val="0"/>
          <c:showVal val="1"/>
          <c:showCatName val="0"/>
          <c:showSerName val="0"/>
          <c:showPercent val="0"/>
          <c:showBubbleSize val="0"/>
        </c:dLbls>
        <c:gapWidth val="219"/>
        <c:overlap val="-27"/>
        <c:axId val="1433881504"/>
        <c:axId val="1433782624"/>
      </c:barChart>
      <c:catAx>
        <c:axId val="143388150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Cardiac Service</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433782624"/>
        <c:crosses val="autoZero"/>
        <c:auto val="1"/>
        <c:lblAlgn val="ctr"/>
        <c:lblOffset val="100"/>
        <c:noMultiLvlLbl val="0"/>
      </c:catAx>
      <c:valAx>
        <c:axId val="143378262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Odds Ratio</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crossAx val="1433881504"/>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'Consolidation Corporatization'!$C$159:$F$159</c:f>
              <c:strCache>
                <c:ptCount val="4"/>
                <c:pt idx="0">
                  <c:v>28-Day Mortality</c:v>
                </c:pt>
                <c:pt idx="1">
                  <c:v>Hospital Days</c:v>
                </c:pt>
                <c:pt idx="2">
                  <c:v>Outpatient Visits</c:v>
                </c:pt>
                <c:pt idx="3">
                  <c:v>Spending</c:v>
                </c:pt>
              </c:strCache>
            </c:strRef>
          </c:cat>
          <c:val>
            <c:numRef>
              <c:f>'Consolidation Corporatization'!$C$162:$F$162</c:f>
              <c:numCache>
                <c:formatCode>0%</c:formatCode>
                <c:ptCount val="4"/>
                <c:pt idx="0">
                  <c:v>-0.46391752577319584</c:v>
                </c:pt>
                <c:pt idx="1">
                  <c:v>-0.10684931506849316</c:v>
                </c:pt>
                <c:pt idx="2">
                  <c:v>0.26264726264726262</c:v>
                </c:pt>
                <c:pt idx="3">
                  <c:v>-0.21182225845902977</c:v>
                </c:pt>
              </c:numCache>
            </c:numRef>
          </c:val>
          <c:extLst>
            <c:ext xmlns:c16="http://schemas.microsoft.com/office/drawing/2014/chart" uri="{C3380CC4-5D6E-409C-BE32-E72D297353CC}">
              <c16:uniqueId val="{00000000-57BC-7844-997E-B2DF84D75021}"/>
            </c:ext>
          </c:extLst>
        </c:ser>
        <c:dLbls>
          <c:dLblPos val="outEnd"/>
          <c:showLegendKey val="0"/>
          <c:showVal val="1"/>
          <c:showCatName val="0"/>
          <c:showSerName val="0"/>
          <c:showPercent val="0"/>
          <c:showBubbleSize val="0"/>
        </c:dLbls>
        <c:gapWidth val="219"/>
        <c:overlap val="-27"/>
        <c:axId val="369327776"/>
        <c:axId val="415749200"/>
      </c:barChart>
      <c:catAx>
        <c:axId val="369327776"/>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15749200"/>
        <c:crosses val="autoZero"/>
        <c:auto val="1"/>
        <c:lblAlgn val="ctr"/>
        <c:lblOffset val="100"/>
        <c:noMultiLvlLbl val="0"/>
      </c:catAx>
      <c:valAx>
        <c:axId val="415749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369327776"/>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VA!$D$11</c:f>
              <c:strCache>
                <c:ptCount val="1"/>
                <c:pt idx="0">
                  <c:v>Private Sector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VA!$C$12:$C$14</c:f>
              <c:strCache>
                <c:ptCount val="3"/>
                <c:pt idx="0">
                  <c:v>Primary Care</c:v>
                </c:pt>
                <c:pt idx="1">
                  <c:v>Mental Health</c:v>
                </c:pt>
                <c:pt idx="2">
                  <c:v>Other Specialties</c:v>
                </c:pt>
              </c:strCache>
            </c:strRef>
          </c:cat>
          <c:val>
            <c:numRef>
              <c:f>VA!$D$12:$D$14</c:f>
              <c:numCache>
                <c:formatCode>0.0</c:formatCode>
                <c:ptCount val="3"/>
                <c:pt idx="0">
                  <c:v>38.9</c:v>
                </c:pt>
                <c:pt idx="1">
                  <c:v>43.9</c:v>
                </c:pt>
                <c:pt idx="2">
                  <c:v>41.9</c:v>
                </c:pt>
              </c:numCache>
            </c:numRef>
          </c:val>
          <c:extLst>
            <c:ext xmlns:c16="http://schemas.microsoft.com/office/drawing/2014/chart" uri="{C3380CC4-5D6E-409C-BE32-E72D297353CC}">
              <c16:uniqueId val="{00000000-72E9-A645-97D9-4949BF0E60C9}"/>
            </c:ext>
          </c:extLst>
        </c:ser>
        <c:ser>
          <c:idx val="1"/>
          <c:order val="1"/>
          <c:tx>
            <c:strRef>
              <c:f>VA!$E$11</c:f>
              <c:strCache>
                <c:ptCount val="1"/>
                <c:pt idx="0">
                  <c:v>VHA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VA!$C$12:$C$14</c:f>
              <c:strCache>
                <c:ptCount val="3"/>
                <c:pt idx="0">
                  <c:v>Primary Care</c:v>
                </c:pt>
                <c:pt idx="1">
                  <c:v>Mental Health</c:v>
                </c:pt>
                <c:pt idx="2">
                  <c:v>Other Specialties</c:v>
                </c:pt>
              </c:strCache>
            </c:strRef>
          </c:cat>
          <c:val>
            <c:numRef>
              <c:f>VA!$E$12:$E$14</c:f>
              <c:numCache>
                <c:formatCode>0.0</c:formatCode>
                <c:ptCount val="3"/>
                <c:pt idx="0">
                  <c:v>29</c:v>
                </c:pt>
                <c:pt idx="1">
                  <c:v>33.6</c:v>
                </c:pt>
                <c:pt idx="2">
                  <c:v>35.4</c:v>
                </c:pt>
              </c:numCache>
            </c:numRef>
          </c:val>
          <c:extLst>
            <c:ext xmlns:c16="http://schemas.microsoft.com/office/drawing/2014/chart" uri="{C3380CC4-5D6E-409C-BE32-E72D297353CC}">
              <c16:uniqueId val="{00000001-72E9-A645-97D9-4949BF0E60C9}"/>
            </c:ext>
          </c:extLst>
        </c:ser>
        <c:dLbls>
          <c:dLblPos val="outEnd"/>
          <c:showLegendKey val="0"/>
          <c:showVal val="1"/>
          <c:showCatName val="0"/>
          <c:showSerName val="0"/>
          <c:showPercent val="0"/>
          <c:showBubbleSize val="0"/>
        </c:dLbls>
        <c:gapWidth val="219"/>
        <c:overlap val="-27"/>
        <c:axId val="1872219008"/>
        <c:axId val="1872585072"/>
      </c:barChart>
      <c:catAx>
        <c:axId val="1872219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872585072"/>
        <c:crosses val="autoZero"/>
        <c:auto val="1"/>
        <c:lblAlgn val="ctr"/>
        <c:lblOffset val="100"/>
        <c:noMultiLvlLbl val="0"/>
      </c:catAx>
      <c:valAx>
        <c:axId val="1872585072"/>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Wait Time (Days)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0" sourceLinked="1"/>
        <c:majorTickMark val="none"/>
        <c:minorTickMark val="none"/>
        <c:tickLblPos val="nextTo"/>
        <c:crossAx val="1872219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'NHE21'!$A$550</c:f>
              <c:strCache>
                <c:ptCount val="1"/>
                <c:pt idx="0">
                  <c:v>Net Cost of Administration (Percent NHE)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'NHE21'!$B$549:$BK$549</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'NHE21'!$B$550:$BK$550</c:f>
              <c:numCache>
                <c:formatCode>0.0%</c:formatCode>
                <c:ptCount val="62"/>
                <c:pt idx="0">
                  <c:v>3.7054789469803111E-2</c:v>
                </c:pt>
                <c:pt idx="1">
                  <c:v>3.7370956641431523E-2</c:v>
                </c:pt>
                <c:pt idx="2">
                  <c:v>3.7714465606799939E-2</c:v>
                </c:pt>
                <c:pt idx="3">
                  <c:v>3.5737021818392271E-2</c:v>
                </c:pt>
                <c:pt idx="4">
                  <c:v>3.5507909530657605E-2</c:v>
                </c:pt>
                <c:pt idx="5">
                  <c:v>3.8100271458428425E-2</c:v>
                </c:pt>
                <c:pt idx="6">
                  <c:v>3.7375415282392029E-2</c:v>
                </c:pt>
                <c:pt idx="7">
                  <c:v>3.315359668659399E-2</c:v>
                </c:pt>
                <c:pt idx="8">
                  <c:v>3.4560027579074379E-2</c:v>
                </c:pt>
                <c:pt idx="9">
                  <c:v>2.6950181145573779E-2</c:v>
                </c:pt>
                <c:pt idx="10">
                  <c:v>2.5203504461573767E-2</c:v>
                </c:pt>
                <c:pt idx="11">
                  <c:v>2.9096868171886382E-2</c:v>
                </c:pt>
                <c:pt idx="12">
                  <c:v>3.6272122097743137E-2</c:v>
                </c:pt>
                <c:pt idx="13">
                  <c:v>3.5790129951097864E-2</c:v>
                </c:pt>
                <c:pt idx="14">
                  <c:v>2.7186618991954892E-2</c:v>
                </c:pt>
                <c:pt idx="15">
                  <c:v>2.5469977236066511E-2</c:v>
                </c:pt>
                <c:pt idx="16">
                  <c:v>3.1777041071381587E-2</c:v>
                </c:pt>
                <c:pt idx="17">
                  <c:v>4.2826527657109759E-2</c:v>
                </c:pt>
                <c:pt idx="18">
                  <c:v>4.5085686003588296E-2</c:v>
                </c:pt>
                <c:pt idx="19">
                  <c:v>4.2793090106288546E-2</c:v>
                </c:pt>
                <c:pt idx="20">
                  <c:v>3.6089435774309724E-2</c:v>
                </c:pt>
                <c:pt idx="21">
                  <c:v>3.6675841020260787E-2</c:v>
                </c:pt>
                <c:pt idx="22">
                  <c:v>3.8929094837354766E-2</c:v>
                </c:pt>
                <c:pt idx="23">
                  <c:v>4.0202189656968361E-2</c:v>
                </c:pt>
                <c:pt idx="24">
                  <c:v>4.7852937810091117E-2</c:v>
                </c:pt>
                <c:pt idx="25">
                  <c:v>4.6267479318082103E-2</c:v>
                </c:pt>
                <c:pt idx="26">
                  <c:v>3.6942068264588804E-2</c:v>
                </c:pt>
                <c:pt idx="27">
                  <c:v>3.0518608362343602E-2</c:v>
                </c:pt>
                <c:pt idx="28">
                  <c:v>3.5725371933359805E-2</c:v>
                </c:pt>
                <c:pt idx="29">
                  <c:v>4.2234461838402806E-2</c:v>
                </c:pt>
                <c:pt idx="30">
                  <c:v>4.3247116441500984E-2</c:v>
                </c:pt>
                <c:pt idx="31">
                  <c:v>3.9757495562779514E-2</c:v>
                </c:pt>
                <c:pt idx="32">
                  <c:v>3.9690260138770403E-2</c:v>
                </c:pt>
                <c:pt idx="33">
                  <c:v>4.6445892371711421E-2</c:v>
                </c:pt>
                <c:pt idx="34">
                  <c:v>4.612316827216105E-2</c:v>
                </c:pt>
                <c:pt idx="35">
                  <c:v>4.4661269455443603E-2</c:v>
                </c:pt>
                <c:pt idx="36">
                  <c:v>4.5292382898734863E-2</c:v>
                </c:pt>
                <c:pt idx="37">
                  <c:v>4.2919924762588185E-2</c:v>
                </c:pt>
                <c:pt idx="38">
                  <c:v>4.1719964987905138E-2</c:v>
                </c:pt>
                <c:pt idx="39">
                  <c:v>4.3068991598420689E-2</c:v>
                </c:pt>
                <c:pt idx="40">
                  <c:v>4.6538101418815092E-2</c:v>
                </c:pt>
                <c:pt idx="41">
                  <c:v>4.7447275374726559E-2</c:v>
                </c:pt>
                <c:pt idx="42">
                  <c:v>5.4653764255711022E-2</c:v>
                </c:pt>
                <c:pt idx="43">
                  <c:v>6.0076108341133014E-2</c:v>
                </c:pt>
                <c:pt idx="44">
                  <c:v>5.9707432209902295E-2</c:v>
                </c:pt>
                <c:pt idx="45">
                  <c:v>5.9955580052374287E-2</c:v>
                </c:pt>
                <c:pt idx="46">
                  <c:v>6.2714627039115636E-2</c:v>
                </c:pt>
                <c:pt idx="47">
                  <c:v>6.1812680382769311E-2</c:v>
                </c:pt>
                <c:pt idx="48">
                  <c:v>5.7425341977077486E-2</c:v>
                </c:pt>
                <c:pt idx="49">
                  <c:v>5.4621442517648257E-2</c:v>
                </c:pt>
                <c:pt idx="50">
                  <c:v>5.8338678355306171E-2</c:v>
                </c:pt>
                <c:pt idx="51">
                  <c:v>5.8460923430996736E-2</c:v>
                </c:pt>
                <c:pt idx="52">
                  <c:v>5.8348651146213133E-2</c:v>
                </c:pt>
                <c:pt idx="53">
                  <c:v>5.928112395532352E-2</c:v>
                </c:pt>
                <c:pt idx="54">
                  <c:v>6.3194746726445511E-2</c:v>
                </c:pt>
                <c:pt idx="55">
                  <c:v>6.3399058695378832E-2</c:v>
                </c:pt>
                <c:pt idx="56">
                  <c:v>6.3960737787098279E-2</c:v>
                </c:pt>
                <c:pt idx="57">
                  <c:v>6.4576228204409516E-2</c:v>
                </c:pt>
                <c:pt idx="58">
                  <c:v>6.9069211536476799E-2</c:v>
                </c:pt>
                <c:pt idx="59">
                  <c:v>6.2702434833615539E-2</c:v>
                </c:pt>
                <c:pt idx="60">
                  <c:v>7.1619808222675399E-2</c:v>
                </c:pt>
                <c:pt idx="61">
                  <c:v>6.0080932954527565E-2</c:v>
                </c:pt>
              </c:numCache>
            </c:numRef>
          </c:val>
          <c:smooth val="0"/>
          <c:extLst>
            <c:ext xmlns:c16="http://schemas.microsoft.com/office/drawing/2014/chart" uri="{C3380CC4-5D6E-409C-BE32-E72D297353CC}">
              <c16:uniqueId val="{00000000-E8B8-1F4B-BFA5-7BE9E96BA84E}"/>
            </c:ext>
          </c:extLst>
        </c:ser>
        <c:dLbls>
          <c:showLegendKey val="0"/>
          <c:showVal val="0"/>
          <c:showCatName val="0"/>
          <c:showSerName val="0"/>
          <c:showPercent val="0"/>
          <c:showBubbleSize val="0"/>
        </c:dLbls>
        <c:smooth val="0"/>
        <c:axId val="552168672"/>
        <c:axId val="552185808"/>
      </c:lineChart>
      <c:catAx>
        <c:axId val="5521686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552185808"/>
        <c:crosses val="autoZero"/>
        <c:auto val="1"/>
        <c:lblAlgn val="ctr"/>
        <c:lblOffset val="100"/>
        <c:noMultiLvlLbl val="0"/>
      </c:catAx>
      <c:valAx>
        <c:axId val="552185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552168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Admin!$B$507:$B$510</c:f>
              <c:strCache>
                <c:ptCount val="4"/>
                <c:pt idx="0">
                  <c:v>Canada</c:v>
                </c:pt>
                <c:pt idx="1">
                  <c:v>Traditional Medicare</c:v>
                </c:pt>
                <c:pt idx="2">
                  <c:v>Private Insurance</c:v>
                </c:pt>
                <c:pt idx="3">
                  <c:v>Medicare Advantage</c:v>
                </c:pt>
              </c:strCache>
            </c:strRef>
          </c:cat>
          <c:val>
            <c:numRef>
              <c:f>Admin!$C$507:$C$510</c:f>
              <c:numCache>
                <c:formatCode>0.0%</c:formatCode>
                <c:ptCount val="4"/>
                <c:pt idx="0">
                  <c:v>1.7999999999999999E-2</c:v>
                </c:pt>
                <c:pt idx="1">
                  <c:v>2.7652220154214303E-2</c:v>
                </c:pt>
                <c:pt idx="2" formatCode="0%">
                  <c:v>9.9389136536239056E-2</c:v>
                </c:pt>
                <c:pt idx="3">
                  <c:v>0.128</c:v>
                </c:pt>
              </c:numCache>
            </c:numRef>
          </c:val>
          <c:extLst>
            <c:ext xmlns:c16="http://schemas.microsoft.com/office/drawing/2014/chart" uri="{C3380CC4-5D6E-409C-BE32-E72D297353CC}">
              <c16:uniqueId val="{00000000-C28D-5145-BCB8-EE18231639A8}"/>
            </c:ext>
          </c:extLst>
        </c:ser>
        <c:dLbls>
          <c:dLblPos val="outEnd"/>
          <c:showLegendKey val="0"/>
          <c:showVal val="1"/>
          <c:showCatName val="0"/>
          <c:showSerName val="0"/>
          <c:showPercent val="0"/>
          <c:showBubbleSize val="0"/>
        </c:dLbls>
        <c:gapWidth val="219"/>
        <c:overlap val="-27"/>
        <c:axId val="396860800"/>
        <c:axId val="486351728"/>
      </c:barChart>
      <c:catAx>
        <c:axId val="39686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86351728"/>
        <c:crosses val="autoZero"/>
        <c:auto val="1"/>
        <c:lblAlgn val="ctr"/>
        <c:lblOffset val="100"/>
        <c:noMultiLvlLbl val="0"/>
      </c:catAx>
      <c:valAx>
        <c:axId val="48635172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 Overhead</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0%" sourceLinked="1"/>
        <c:majorTickMark val="none"/>
        <c:minorTickMark val="none"/>
        <c:tickLblPos val="nextTo"/>
        <c:crossAx val="396860800"/>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'Insurance and Access'!$D$498</c:f>
              <c:strCache>
                <c:ptCount val="1"/>
                <c:pt idx="0">
                  <c:v>Uninsured rate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'Insurance and Access'!$C$499:$C$558</c:f>
              <c:numCache>
                <c:formatCode>General</c:formatCode>
                <c:ptCount val="60"/>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pt idx="52">
                  <c:v>2015</c:v>
                </c:pt>
                <c:pt idx="53">
                  <c:v>2016</c:v>
                </c:pt>
                <c:pt idx="54">
                  <c:v>2017</c:v>
                </c:pt>
                <c:pt idx="55">
                  <c:v>2018</c:v>
                </c:pt>
                <c:pt idx="56">
                  <c:v>2019</c:v>
                </c:pt>
                <c:pt idx="57">
                  <c:v>2020</c:v>
                </c:pt>
                <c:pt idx="58">
                  <c:v>2021</c:v>
                </c:pt>
                <c:pt idx="59">
                  <c:v>2022</c:v>
                </c:pt>
              </c:numCache>
            </c:numRef>
          </c:cat>
          <c:val>
            <c:numRef>
              <c:f>'Insurance and Access'!$D$499:$D$558</c:f>
              <c:numCache>
                <c:formatCode>General</c:formatCode>
                <c:ptCount val="60"/>
                <c:pt idx="0">
                  <c:v>24.3</c:v>
                </c:pt>
                <c:pt idx="5">
                  <c:v>14.5</c:v>
                </c:pt>
                <c:pt idx="7">
                  <c:v>14.6</c:v>
                </c:pt>
                <c:pt idx="9">
                  <c:v>13.2</c:v>
                </c:pt>
                <c:pt idx="11">
                  <c:v>11.4</c:v>
                </c:pt>
                <c:pt idx="13">
                  <c:v>12.7</c:v>
                </c:pt>
                <c:pt idx="15">
                  <c:v>11.4</c:v>
                </c:pt>
                <c:pt idx="17">
                  <c:v>11.4</c:v>
                </c:pt>
                <c:pt idx="19">
                  <c:v>12.5</c:v>
                </c:pt>
                <c:pt idx="20">
                  <c:v>13.1</c:v>
                </c:pt>
                <c:pt idx="21">
                  <c:v>12.9</c:v>
                </c:pt>
                <c:pt idx="23">
                  <c:v>13.3</c:v>
                </c:pt>
                <c:pt idx="26">
                  <c:v>13.9</c:v>
                </c:pt>
                <c:pt idx="27">
                  <c:v>15.2</c:v>
                </c:pt>
                <c:pt idx="28">
                  <c:v>14.5</c:v>
                </c:pt>
                <c:pt idx="29">
                  <c:v>14.8</c:v>
                </c:pt>
                <c:pt idx="30">
                  <c:v>15.4</c:v>
                </c:pt>
                <c:pt idx="31">
                  <c:v>15.8</c:v>
                </c:pt>
                <c:pt idx="32">
                  <c:v>14.4</c:v>
                </c:pt>
                <c:pt idx="33">
                  <c:v>14.8</c:v>
                </c:pt>
                <c:pt idx="34">
                  <c:v>15.5</c:v>
                </c:pt>
                <c:pt idx="35">
                  <c:v>14.7</c:v>
                </c:pt>
                <c:pt idx="36">
                  <c:v>14.3</c:v>
                </c:pt>
                <c:pt idx="37">
                  <c:v>15</c:v>
                </c:pt>
                <c:pt idx="38">
                  <c:v>14.3</c:v>
                </c:pt>
                <c:pt idx="39">
                  <c:v>14.7</c:v>
                </c:pt>
                <c:pt idx="40">
                  <c:v>14.7</c:v>
                </c:pt>
                <c:pt idx="41">
                  <c:v>14.6</c:v>
                </c:pt>
                <c:pt idx="42">
                  <c:v>14.5</c:v>
                </c:pt>
                <c:pt idx="43">
                  <c:v>15</c:v>
                </c:pt>
                <c:pt idx="44">
                  <c:v>14.7</c:v>
                </c:pt>
                <c:pt idx="45">
                  <c:v>14.8</c:v>
                </c:pt>
                <c:pt idx="46">
                  <c:v>15.4</c:v>
                </c:pt>
                <c:pt idx="47">
                  <c:v>16</c:v>
                </c:pt>
                <c:pt idx="48">
                  <c:v>15.1</c:v>
                </c:pt>
                <c:pt idx="49">
                  <c:v>14.7</c:v>
                </c:pt>
                <c:pt idx="50">
                  <c:v>14.4</c:v>
                </c:pt>
                <c:pt idx="51">
                  <c:v>11.5</c:v>
                </c:pt>
                <c:pt idx="52">
                  <c:v>9.1</c:v>
                </c:pt>
                <c:pt idx="53">
                  <c:v>9</c:v>
                </c:pt>
                <c:pt idx="54">
                  <c:v>9.1</c:v>
                </c:pt>
                <c:pt idx="55">
                  <c:v>9.4</c:v>
                </c:pt>
                <c:pt idx="56">
                  <c:v>10.3</c:v>
                </c:pt>
                <c:pt idx="57">
                  <c:v>9.6999999999999993</c:v>
                </c:pt>
                <c:pt idx="58">
                  <c:v>9.1999999999999993</c:v>
                </c:pt>
                <c:pt idx="59">
                  <c:v>8.4</c:v>
                </c:pt>
              </c:numCache>
            </c:numRef>
          </c:val>
          <c:smooth val="0"/>
          <c:extLst>
            <c:ext xmlns:c16="http://schemas.microsoft.com/office/drawing/2014/chart" uri="{C3380CC4-5D6E-409C-BE32-E72D297353CC}">
              <c16:uniqueId val="{00000000-7FF1-D84E-98B9-05962AED5322}"/>
            </c:ext>
          </c:extLst>
        </c:ser>
        <c:dLbls>
          <c:showLegendKey val="0"/>
          <c:showVal val="0"/>
          <c:showCatName val="0"/>
          <c:showSerName val="0"/>
          <c:showPercent val="0"/>
          <c:showBubbleSize val="0"/>
        </c:dLbls>
        <c:marker val="1"/>
        <c:smooth val="0"/>
        <c:axId val="441768543"/>
        <c:axId val="441769791"/>
      </c:lineChart>
      <c:catAx>
        <c:axId val="441768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41769791"/>
        <c:crosses val="autoZero"/>
        <c:auto val="1"/>
        <c:lblAlgn val="ctr"/>
        <c:lblOffset val="100"/>
        <c:noMultiLvlLbl val="0"/>
      </c:catAx>
      <c:valAx>
        <c:axId val="4417697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r>
                  <a:rPr lang="en-US"/>
                  <a:t>Uninsured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41768543"/>
        <c:crosses val="autoZero"/>
        <c:crossBetween val="between"/>
      </c:valAx>
      <c:spPr>
        <a:noFill/>
        <a:ln>
          <a:noFill/>
        </a:ln>
        <a:effectLst/>
      </c:spPr>
    </c:plotArea>
    <c:plotVisOnly val="1"/>
    <c:dispBlanksAs val="span"/>
    <c:showDLblsOverMax val="0"/>
  </c:chart>
  <c:spPr>
    <a:noFill/>
    <a:ln>
      <a:noFill/>
    </a:ln>
    <a:effectLst/>
  </c:spPr>
  <c:txPr>
    <a:bodyPr/>
    <a:lstStyle/>
    <a:p>
      <a:pPr>
        <a:defRPr sz="1800">
          <a:latin typeface="Garamond" panose="02020404030301010803"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'Insurance and Access'!$B$1698</c:f>
              <c:strCache>
                <c:ptCount val="1"/>
                <c:pt idx="0">
                  <c:v>United States</c:v>
                </c:pt>
              </c:strCache>
            </c:strRef>
          </c:tx>
          <c:spPr>
            <a:ln w="28575" cap="rnd">
              <a:solidFill>
                <a:schemeClr val="accent1"/>
              </a:solidFill>
              <a:round/>
            </a:ln>
            <a:effectLst/>
          </c:spPr>
          <c:marker>
            <c:symbol val="none"/>
          </c:marker>
          <c:cat>
            <c:numRef>
              <c:f>'Insurance and Access'!$C$1697:$DK$1697</c:f>
              <c:numCache>
                <c:formatCode>mmm\-yy</c:formatCode>
                <c:ptCount val="113"/>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pt idx="53">
                  <c:v>43252</c:v>
                </c:pt>
                <c:pt idx="54">
                  <c:v>43282</c:v>
                </c:pt>
                <c:pt idx="55">
                  <c:v>43313</c:v>
                </c:pt>
                <c:pt idx="56">
                  <c:v>43344</c:v>
                </c:pt>
                <c:pt idx="57">
                  <c:v>43374</c:v>
                </c:pt>
                <c:pt idx="58">
                  <c:v>43405</c:v>
                </c:pt>
                <c:pt idx="59">
                  <c:v>43435</c:v>
                </c:pt>
                <c:pt idx="60">
                  <c:v>43466</c:v>
                </c:pt>
                <c:pt idx="61">
                  <c:v>43497</c:v>
                </c:pt>
                <c:pt idx="62">
                  <c:v>43525</c:v>
                </c:pt>
                <c:pt idx="63">
                  <c:v>43556</c:v>
                </c:pt>
                <c:pt idx="64">
                  <c:v>43586</c:v>
                </c:pt>
                <c:pt idx="65">
                  <c:v>43617</c:v>
                </c:pt>
                <c:pt idx="66">
                  <c:v>43647</c:v>
                </c:pt>
                <c:pt idx="67">
                  <c:v>43678</c:v>
                </c:pt>
                <c:pt idx="68">
                  <c:v>43709</c:v>
                </c:pt>
                <c:pt idx="69">
                  <c:v>43739</c:v>
                </c:pt>
                <c:pt idx="70">
                  <c:v>43770</c:v>
                </c:pt>
                <c:pt idx="71">
                  <c:v>43800</c:v>
                </c:pt>
                <c:pt idx="72">
                  <c:v>43831</c:v>
                </c:pt>
                <c:pt idx="73">
                  <c:v>43862</c:v>
                </c:pt>
                <c:pt idx="74">
                  <c:v>43891</c:v>
                </c:pt>
                <c:pt idx="75">
                  <c:v>43922</c:v>
                </c:pt>
                <c:pt idx="76">
                  <c:v>43952</c:v>
                </c:pt>
                <c:pt idx="77">
                  <c:v>43983</c:v>
                </c:pt>
                <c:pt idx="78">
                  <c:v>44013</c:v>
                </c:pt>
                <c:pt idx="79">
                  <c:v>44044</c:v>
                </c:pt>
                <c:pt idx="80">
                  <c:v>44075</c:v>
                </c:pt>
                <c:pt idx="81">
                  <c:v>44105</c:v>
                </c:pt>
                <c:pt idx="82">
                  <c:v>44136</c:v>
                </c:pt>
                <c:pt idx="83">
                  <c:v>44166</c:v>
                </c:pt>
                <c:pt idx="84">
                  <c:v>44197</c:v>
                </c:pt>
                <c:pt idx="85">
                  <c:v>44228</c:v>
                </c:pt>
                <c:pt idx="86">
                  <c:v>44256</c:v>
                </c:pt>
                <c:pt idx="87">
                  <c:v>44287</c:v>
                </c:pt>
                <c:pt idx="88">
                  <c:v>44317</c:v>
                </c:pt>
                <c:pt idx="89">
                  <c:v>44348</c:v>
                </c:pt>
                <c:pt idx="90">
                  <c:v>44378</c:v>
                </c:pt>
                <c:pt idx="91">
                  <c:v>44409</c:v>
                </c:pt>
                <c:pt idx="92">
                  <c:v>44440</c:v>
                </c:pt>
                <c:pt idx="93">
                  <c:v>44470</c:v>
                </c:pt>
                <c:pt idx="94">
                  <c:v>44501</c:v>
                </c:pt>
                <c:pt idx="95">
                  <c:v>44531</c:v>
                </c:pt>
                <c:pt idx="96">
                  <c:v>44562</c:v>
                </c:pt>
                <c:pt idx="97">
                  <c:v>44593</c:v>
                </c:pt>
                <c:pt idx="98">
                  <c:v>44621</c:v>
                </c:pt>
                <c:pt idx="99">
                  <c:v>44652</c:v>
                </c:pt>
                <c:pt idx="100">
                  <c:v>44682</c:v>
                </c:pt>
                <c:pt idx="101">
                  <c:v>44713</c:v>
                </c:pt>
                <c:pt idx="102">
                  <c:v>44743</c:v>
                </c:pt>
                <c:pt idx="103">
                  <c:v>44774</c:v>
                </c:pt>
                <c:pt idx="104">
                  <c:v>44805</c:v>
                </c:pt>
                <c:pt idx="105">
                  <c:v>44835</c:v>
                </c:pt>
                <c:pt idx="106">
                  <c:v>44866</c:v>
                </c:pt>
                <c:pt idx="107">
                  <c:v>44896</c:v>
                </c:pt>
                <c:pt idx="108">
                  <c:v>44927</c:v>
                </c:pt>
                <c:pt idx="109">
                  <c:v>44958</c:v>
                </c:pt>
                <c:pt idx="110">
                  <c:v>44986</c:v>
                </c:pt>
                <c:pt idx="111">
                  <c:v>45017</c:v>
                </c:pt>
                <c:pt idx="112">
                  <c:v>45047</c:v>
                </c:pt>
              </c:numCache>
            </c:numRef>
          </c:cat>
          <c:val>
            <c:numRef>
              <c:f>'Insurance and Access'!$C$1698:$DK$1698</c:f>
              <c:numCache>
                <c:formatCode>_(* #,##0_);_(* \(#,##0\);_(* "-"??_);_(@_)</c:formatCode>
                <c:ptCount val="113"/>
                <c:pt idx="0">
                  <c:v>61671967</c:v>
                </c:pt>
                <c:pt idx="1">
                  <c:v>62274659</c:v>
                </c:pt>
                <c:pt idx="2">
                  <c:v>64270142</c:v>
                </c:pt>
                <c:pt idx="3">
                  <c:v>64430235</c:v>
                </c:pt>
                <c:pt idx="4">
                  <c:v>66423553</c:v>
                </c:pt>
                <c:pt idx="5">
                  <c:v>67034080</c:v>
                </c:pt>
                <c:pt idx="6">
                  <c:v>67147446</c:v>
                </c:pt>
                <c:pt idx="7">
                  <c:v>67927806</c:v>
                </c:pt>
                <c:pt idx="8">
                  <c:v>68408525</c:v>
                </c:pt>
                <c:pt idx="9">
                  <c:v>68944587</c:v>
                </c:pt>
                <c:pt idx="10">
                  <c:v>69212472</c:v>
                </c:pt>
                <c:pt idx="11">
                  <c:v>69919366</c:v>
                </c:pt>
                <c:pt idx="12">
                  <c:v>70379483</c:v>
                </c:pt>
                <c:pt idx="13">
                  <c:v>70946607</c:v>
                </c:pt>
                <c:pt idx="14">
                  <c:v>71409679</c:v>
                </c:pt>
                <c:pt idx="15">
                  <c:v>71594742</c:v>
                </c:pt>
                <c:pt idx="16">
                  <c:v>71990204</c:v>
                </c:pt>
                <c:pt idx="17">
                  <c:v>72454815</c:v>
                </c:pt>
                <c:pt idx="18">
                  <c:v>72672694</c:v>
                </c:pt>
                <c:pt idx="19">
                  <c:v>72824063</c:v>
                </c:pt>
                <c:pt idx="20">
                  <c:v>70897287</c:v>
                </c:pt>
                <c:pt idx="21">
                  <c:v>71835349</c:v>
                </c:pt>
                <c:pt idx="22">
                  <c:v>72481885</c:v>
                </c:pt>
                <c:pt idx="23">
                  <c:v>72701268</c:v>
                </c:pt>
                <c:pt idx="24">
                  <c:v>72894837</c:v>
                </c:pt>
                <c:pt idx="25">
                  <c:v>73051223</c:v>
                </c:pt>
                <c:pt idx="26">
                  <c:v>72863897</c:v>
                </c:pt>
                <c:pt idx="27">
                  <c:v>73180440</c:v>
                </c:pt>
                <c:pt idx="28">
                  <c:v>73380499</c:v>
                </c:pt>
                <c:pt idx="29">
                  <c:v>73467427</c:v>
                </c:pt>
                <c:pt idx="30">
                  <c:v>73628614</c:v>
                </c:pt>
                <c:pt idx="31">
                  <c:v>74843252</c:v>
                </c:pt>
                <c:pt idx="32">
                  <c:v>74775144</c:v>
                </c:pt>
                <c:pt idx="33">
                  <c:v>74749018</c:v>
                </c:pt>
                <c:pt idx="34">
                  <c:v>74755531</c:v>
                </c:pt>
                <c:pt idx="35">
                  <c:v>74995234</c:v>
                </c:pt>
                <c:pt idx="36">
                  <c:v>75033246</c:v>
                </c:pt>
                <c:pt idx="37">
                  <c:v>75011673</c:v>
                </c:pt>
                <c:pt idx="38">
                  <c:v>75101541</c:v>
                </c:pt>
                <c:pt idx="39">
                  <c:v>75027667</c:v>
                </c:pt>
                <c:pt idx="40">
                  <c:v>74990050</c:v>
                </c:pt>
                <c:pt idx="41">
                  <c:v>73385855</c:v>
                </c:pt>
                <c:pt idx="42">
                  <c:v>73349207</c:v>
                </c:pt>
                <c:pt idx="43">
                  <c:v>73339550</c:v>
                </c:pt>
                <c:pt idx="44">
                  <c:v>73179077</c:v>
                </c:pt>
                <c:pt idx="45">
                  <c:v>73325844</c:v>
                </c:pt>
                <c:pt idx="46">
                  <c:v>73362254</c:v>
                </c:pt>
                <c:pt idx="47">
                  <c:v>73478162</c:v>
                </c:pt>
                <c:pt idx="48">
                  <c:v>73209532</c:v>
                </c:pt>
                <c:pt idx="49">
                  <c:v>73326789</c:v>
                </c:pt>
                <c:pt idx="50">
                  <c:v>73300279</c:v>
                </c:pt>
                <c:pt idx="51">
                  <c:v>73069016</c:v>
                </c:pt>
                <c:pt idx="52">
                  <c:v>72886768</c:v>
                </c:pt>
                <c:pt idx="53">
                  <c:v>72645858</c:v>
                </c:pt>
                <c:pt idx="54">
                  <c:v>72591736</c:v>
                </c:pt>
                <c:pt idx="55">
                  <c:v>72443137</c:v>
                </c:pt>
                <c:pt idx="56">
                  <c:v>72220939</c:v>
                </c:pt>
                <c:pt idx="57">
                  <c:v>72159314</c:v>
                </c:pt>
                <c:pt idx="58">
                  <c:v>71983537</c:v>
                </c:pt>
                <c:pt idx="59">
                  <c:v>71900084</c:v>
                </c:pt>
                <c:pt idx="60">
                  <c:v>72012096</c:v>
                </c:pt>
                <c:pt idx="61">
                  <c:v>71965469</c:v>
                </c:pt>
                <c:pt idx="62">
                  <c:v>71953035</c:v>
                </c:pt>
                <c:pt idx="63">
                  <c:v>71795121</c:v>
                </c:pt>
                <c:pt idx="64">
                  <c:v>71686312</c:v>
                </c:pt>
                <c:pt idx="65">
                  <c:v>71581761</c:v>
                </c:pt>
                <c:pt idx="66">
                  <c:v>71632702</c:v>
                </c:pt>
                <c:pt idx="67">
                  <c:v>71648310</c:v>
                </c:pt>
                <c:pt idx="68">
                  <c:v>71656161</c:v>
                </c:pt>
                <c:pt idx="69">
                  <c:v>71584564</c:v>
                </c:pt>
                <c:pt idx="70">
                  <c:v>71330472</c:v>
                </c:pt>
                <c:pt idx="71">
                  <c:v>71274464</c:v>
                </c:pt>
                <c:pt idx="72">
                  <c:v>71409205</c:v>
                </c:pt>
                <c:pt idx="73">
                  <c:v>71326807</c:v>
                </c:pt>
                <c:pt idx="74">
                  <c:v>71674460</c:v>
                </c:pt>
                <c:pt idx="75">
                  <c:v>72851298</c:v>
                </c:pt>
                <c:pt idx="76">
                  <c:v>74032332</c:v>
                </c:pt>
                <c:pt idx="77">
                  <c:v>75025937</c:v>
                </c:pt>
                <c:pt idx="78">
                  <c:v>75997428</c:v>
                </c:pt>
                <c:pt idx="79">
                  <c:v>76924885</c:v>
                </c:pt>
                <c:pt idx="80">
                  <c:v>77728706</c:v>
                </c:pt>
                <c:pt idx="81">
                  <c:v>78487864</c:v>
                </c:pt>
                <c:pt idx="82">
                  <c:v>79290291</c:v>
                </c:pt>
                <c:pt idx="83">
                  <c:v>80145606</c:v>
                </c:pt>
                <c:pt idx="84">
                  <c:v>80830005</c:v>
                </c:pt>
                <c:pt idx="85">
                  <c:v>81318052</c:v>
                </c:pt>
                <c:pt idx="86">
                  <c:v>81957188</c:v>
                </c:pt>
                <c:pt idx="87">
                  <c:v>82487293</c:v>
                </c:pt>
                <c:pt idx="88">
                  <c:v>82932682</c:v>
                </c:pt>
                <c:pt idx="89">
                  <c:v>83456864</c:v>
                </c:pt>
                <c:pt idx="90">
                  <c:v>83987478</c:v>
                </c:pt>
                <c:pt idx="91">
                  <c:v>84622430</c:v>
                </c:pt>
                <c:pt idx="92">
                  <c:v>85147015</c:v>
                </c:pt>
                <c:pt idx="93">
                  <c:v>85645722</c:v>
                </c:pt>
                <c:pt idx="94">
                  <c:v>86170853</c:v>
                </c:pt>
                <c:pt idx="95">
                  <c:v>86692173</c:v>
                </c:pt>
                <c:pt idx="96">
                  <c:v>87244941</c:v>
                </c:pt>
                <c:pt idx="97">
                  <c:v>87679094</c:v>
                </c:pt>
                <c:pt idx="98">
                  <c:v>88162083</c:v>
                </c:pt>
                <c:pt idx="99">
                  <c:v>88588399</c:v>
                </c:pt>
                <c:pt idx="100">
                  <c:v>89071526</c:v>
                </c:pt>
                <c:pt idx="101">
                  <c:v>89546339</c:v>
                </c:pt>
                <c:pt idx="102">
                  <c:v>90048613</c:v>
                </c:pt>
                <c:pt idx="103">
                  <c:v>90619637</c:v>
                </c:pt>
                <c:pt idx="104">
                  <c:v>91153637</c:v>
                </c:pt>
                <c:pt idx="105">
                  <c:v>91619500</c:v>
                </c:pt>
                <c:pt idx="106">
                  <c:v>92101959</c:v>
                </c:pt>
                <c:pt idx="107">
                  <c:v>92561104</c:v>
                </c:pt>
                <c:pt idx="108">
                  <c:v>93251331</c:v>
                </c:pt>
                <c:pt idx="109">
                  <c:v>93690256</c:v>
                </c:pt>
                <c:pt idx="110">
                  <c:v>94117055</c:v>
                </c:pt>
                <c:pt idx="111">
                  <c:v>94412147</c:v>
                </c:pt>
                <c:pt idx="112">
                  <c:v>93815749</c:v>
                </c:pt>
              </c:numCache>
            </c:numRef>
          </c:val>
          <c:smooth val="0"/>
          <c:extLst>
            <c:ext xmlns:c16="http://schemas.microsoft.com/office/drawing/2014/chart" uri="{C3380CC4-5D6E-409C-BE32-E72D297353CC}">
              <c16:uniqueId val="{00000000-3B58-4542-93F4-CC2EADCD75F7}"/>
            </c:ext>
          </c:extLst>
        </c:ser>
        <c:dLbls>
          <c:showLegendKey val="0"/>
          <c:showVal val="0"/>
          <c:showCatName val="0"/>
          <c:showSerName val="0"/>
          <c:showPercent val="0"/>
          <c:showBubbleSize val="0"/>
        </c:dLbls>
        <c:smooth val="0"/>
        <c:axId val="2144478463"/>
        <c:axId val="2144584719"/>
      </c:lineChart>
      <c:dateAx>
        <c:axId val="214447846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2144584719"/>
        <c:crosses val="autoZero"/>
        <c:auto val="1"/>
        <c:lblOffset val="100"/>
        <c:baseTimeUnit val="months"/>
      </c:dateAx>
      <c:valAx>
        <c:axId val="2144584719"/>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2144478463"/>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'Insurance and Access'!$B$1751</c:f>
              <c:strCache>
                <c:ptCount val="1"/>
                <c:pt idx="0">
                  <c:v>Medicaid/CHIP</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'Insurance and Access'!$C$1750:$N$1750</c:f>
              <c:numCache>
                <c:formatCode>General</c:formatCode>
                <c:ptCount val="12"/>
                <c:pt idx="0">
                  <c:v>2022</c:v>
                </c:pt>
                <c:pt idx="1">
                  <c:v>2023</c:v>
                </c:pt>
                <c:pt idx="2">
                  <c:v>2024</c:v>
                </c:pt>
                <c:pt idx="3">
                  <c:v>2025</c:v>
                </c:pt>
                <c:pt idx="4">
                  <c:v>2026</c:v>
                </c:pt>
                <c:pt idx="5">
                  <c:v>2027</c:v>
                </c:pt>
                <c:pt idx="6">
                  <c:v>2028</c:v>
                </c:pt>
                <c:pt idx="7">
                  <c:v>2029</c:v>
                </c:pt>
                <c:pt idx="8">
                  <c:v>2030</c:v>
                </c:pt>
                <c:pt idx="9">
                  <c:v>2031</c:v>
                </c:pt>
                <c:pt idx="10">
                  <c:v>2032</c:v>
                </c:pt>
                <c:pt idx="11">
                  <c:v>2033</c:v>
                </c:pt>
              </c:numCache>
            </c:numRef>
          </c:cat>
          <c:val>
            <c:numRef>
              <c:f>'Insurance and Access'!$C$1751:$N$1751</c:f>
              <c:numCache>
                <c:formatCode>General</c:formatCode>
                <c:ptCount val="12"/>
                <c:pt idx="0">
                  <c:v>84</c:v>
                </c:pt>
                <c:pt idx="1">
                  <c:v>83</c:v>
                </c:pt>
                <c:pt idx="2">
                  <c:v>74</c:v>
                </c:pt>
                <c:pt idx="3">
                  <c:v>71</c:v>
                </c:pt>
                <c:pt idx="4">
                  <c:v>71</c:v>
                </c:pt>
                <c:pt idx="5">
                  <c:v>71</c:v>
                </c:pt>
                <c:pt idx="6">
                  <c:v>71</c:v>
                </c:pt>
                <c:pt idx="7">
                  <c:v>71</c:v>
                </c:pt>
                <c:pt idx="8">
                  <c:v>71</c:v>
                </c:pt>
                <c:pt idx="9">
                  <c:v>72</c:v>
                </c:pt>
                <c:pt idx="10">
                  <c:v>72</c:v>
                </c:pt>
                <c:pt idx="11">
                  <c:v>72</c:v>
                </c:pt>
              </c:numCache>
            </c:numRef>
          </c:val>
          <c:smooth val="0"/>
          <c:extLst>
            <c:ext xmlns:c16="http://schemas.microsoft.com/office/drawing/2014/chart" uri="{C3380CC4-5D6E-409C-BE32-E72D297353CC}">
              <c16:uniqueId val="{00000000-8DD5-D248-95A3-0F376F54241D}"/>
            </c:ext>
          </c:extLst>
        </c:ser>
        <c:ser>
          <c:idx val="1"/>
          <c:order val="1"/>
          <c:tx>
            <c:strRef>
              <c:f>'Insurance and Access'!$B$1752</c:f>
              <c:strCache>
                <c:ptCount val="1"/>
                <c:pt idx="0">
                  <c:v>Uninsured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'Insurance and Access'!$C$1750:$N$1750</c:f>
              <c:numCache>
                <c:formatCode>General</c:formatCode>
                <c:ptCount val="12"/>
                <c:pt idx="0">
                  <c:v>2022</c:v>
                </c:pt>
                <c:pt idx="1">
                  <c:v>2023</c:v>
                </c:pt>
                <c:pt idx="2">
                  <c:v>2024</c:v>
                </c:pt>
                <c:pt idx="3">
                  <c:v>2025</c:v>
                </c:pt>
                <c:pt idx="4">
                  <c:v>2026</c:v>
                </c:pt>
                <c:pt idx="5">
                  <c:v>2027</c:v>
                </c:pt>
                <c:pt idx="6">
                  <c:v>2028</c:v>
                </c:pt>
                <c:pt idx="7">
                  <c:v>2029</c:v>
                </c:pt>
                <c:pt idx="8">
                  <c:v>2030</c:v>
                </c:pt>
                <c:pt idx="9">
                  <c:v>2031</c:v>
                </c:pt>
                <c:pt idx="10">
                  <c:v>2032</c:v>
                </c:pt>
                <c:pt idx="11">
                  <c:v>2033</c:v>
                </c:pt>
              </c:numCache>
            </c:numRef>
          </c:cat>
          <c:val>
            <c:numRef>
              <c:f>'Insurance and Access'!$C$1752:$N$1752</c:f>
              <c:numCache>
                <c:formatCode>General</c:formatCode>
                <c:ptCount val="12"/>
                <c:pt idx="0">
                  <c:v>24</c:v>
                </c:pt>
                <c:pt idx="1">
                  <c:v>23</c:v>
                </c:pt>
                <c:pt idx="2">
                  <c:v>25</c:v>
                </c:pt>
                <c:pt idx="3">
                  <c:v>26</c:v>
                </c:pt>
                <c:pt idx="4">
                  <c:v>27</c:v>
                </c:pt>
                <c:pt idx="5">
                  <c:v>28</c:v>
                </c:pt>
                <c:pt idx="6">
                  <c:v>28</c:v>
                </c:pt>
                <c:pt idx="7">
                  <c:v>28</c:v>
                </c:pt>
                <c:pt idx="8">
                  <c:v>28</c:v>
                </c:pt>
                <c:pt idx="9">
                  <c:v>28</c:v>
                </c:pt>
                <c:pt idx="10">
                  <c:v>28</c:v>
                </c:pt>
                <c:pt idx="11">
                  <c:v>28</c:v>
                </c:pt>
              </c:numCache>
            </c:numRef>
          </c:val>
          <c:smooth val="0"/>
          <c:extLst>
            <c:ext xmlns:c16="http://schemas.microsoft.com/office/drawing/2014/chart" uri="{C3380CC4-5D6E-409C-BE32-E72D297353CC}">
              <c16:uniqueId val="{00000001-8DD5-D248-95A3-0F376F54241D}"/>
            </c:ext>
          </c:extLst>
        </c:ser>
        <c:dLbls>
          <c:showLegendKey val="0"/>
          <c:showVal val="0"/>
          <c:showCatName val="0"/>
          <c:showSerName val="0"/>
          <c:showPercent val="0"/>
          <c:showBubbleSize val="0"/>
        </c:dLbls>
        <c:marker val="1"/>
        <c:smooth val="0"/>
        <c:axId val="1193792511"/>
        <c:axId val="2144972703"/>
      </c:lineChart>
      <c:catAx>
        <c:axId val="1193792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2144972703"/>
        <c:crosses val="autoZero"/>
        <c:auto val="1"/>
        <c:lblAlgn val="ctr"/>
        <c:lblOffset val="100"/>
        <c:noMultiLvlLbl val="0"/>
      </c:catAx>
      <c:valAx>
        <c:axId val="21449727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Millions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193792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'Insurance and Access'!$C$1869</c:f>
              <c:strCache>
                <c:ptCount val="1"/>
                <c:pt idx="0">
                  <c:v>Share Enrolled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40A3-1E4C-A132-44BEB8F7C743}"/>
                </c:ext>
              </c:extLst>
            </c:dLbl>
            <c:dLbl>
              <c:idx val="1"/>
              <c:delete val="1"/>
              <c:extLst>
                <c:ext xmlns:c15="http://schemas.microsoft.com/office/drawing/2012/chart" uri="{CE6537A1-D6FC-4f65-9D91-7224C49458BB}"/>
                <c:ext xmlns:c16="http://schemas.microsoft.com/office/drawing/2014/chart" uri="{C3380CC4-5D6E-409C-BE32-E72D297353CC}">
                  <c16:uniqueId val="{00000001-40A3-1E4C-A132-44BEB8F7C743}"/>
                </c:ext>
              </c:extLst>
            </c:dLbl>
            <c:dLbl>
              <c:idx val="2"/>
              <c:delete val="1"/>
              <c:extLst>
                <c:ext xmlns:c15="http://schemas.microsoft.com/office/drawing/2012/chart" uri="{CE6537A1-D6FC-4f65-9D91-7224C49458BB}"/>
                <c:ext xmlns:c16="http://schemas.microsoft.com/office/drawing/2014/chart" uri="{C3380CC4-5D6E-409C-BE32-E72D297353CC}">
                  <c16:uniqueId val="{00000002-40A3-1E4C-A132-44BEB8F7C743}"/>
                </c:ext>
              </c:extLst>
            </c:dLbl>
            <c:dLbl>
              <c:idx val="3"/>
              <c:delete val="1"/>
              <c:extLst>
                <c:ext xmlns:c15="http://schemas.microsoft.com/office/drawing/2012/chart" uri="{CE6537A1-D6FC-4f65-9D91-7224C49458BB}"/>
                <c:ext xmlns:c16="http://schemas.microsoft.com/office/drawing/2014/chart" uri="{C3380CC4-5D6E-409C-BE32-E72D297353CC}">
                  <c16:uniqueId val="{00000003-40A3-1E4C-A132-44BEB8F7C743}"/>
                </c:ext>
              </c:extLst>
            </c:dLbl>
            <c:dLbl>
              <c:idx val="4"/>
              <c:delete val="1"/>
              <c:extLst>
                <c:ext xmlns:c15="http://schemas.microsoft.com/office/drawing/2012/chart" uri="{CE6537A1-D6FC-4f65-9D91-7224C49458BB}"/>
                <c:ext xmlns:c16="http://schemas.microsoft.com/office/drawing/2014/chart" uri="{C3380CC4-5D6E-409C-BE32-E72D297353CC}">
                  <c16:uniqueId val="{00000004-40A3-1E4C-A132-44BEB8F7C743}"/>
                </c:ext>
              </c:extLst>
            </c:dLbl>
            <c:dLbl>
              <c:idx val="5"/>
              <c:delete val="1"/>
              <c:extLst>
                <c:ext xmlns:c15="http://schemas.microsoft.com/office/drawing/2012/chart" uri="{CE6537A1-D6FC-4f65-9D91-7224C49458BB}"/>
                <c:ext xmlns:c16="http://schemas.microsoft.com/office/drawing/2014/chart" uri="{C3380CC4-5D6E-409C-BE32-E72D297353CC}">
                  <c16:uniqueId val="{00000005-40A3-1E4C-A132-44BEB8F7C743}"/>
                </c:ext>
              </c:extLst>
            </c:dLbl>
            <c:dLbl>
              <c:idx val="6"/>
              <c:delete val="1"/>
              <c:extLst>
                <c:ext xmlns:c15="http://schemas.microsoft.com/office/drawing/2012/chart" uri="{CE6537A1-D6FC-4f65-9D91-7224C49458BB}"/>
                <c:ext xmlns:c16="http://schemas.microsoft.com/office/drawing/2014/chart" uri="{C3380CC4-5D6E-409C-BE32-E72D297353CC}">
                  <c16:uniqueId val="{00000006-40A3-1E4C-A132-44BEB8F7C743}"/>
                </c:ext>
              </c:extLst>
            </c:dLbl>
            <c:dLbl>
              <c:idx val="7"/>
              <c:delete val="1"/>
              <c:extLst>
                <c:ext xmlns:c15="http://schemas.microsoft.com/office/drawing/2012/chart" uri="{CE6537A1-D6FC-4f65-9D91-7224C49458BB}"/>
                <c:ext xmlns:c16="http://schemas.microsoft.com/office/drawing/2014/chart" uri="{C3380CC4-5D6E-409C-BE32-E72D297353CC}">
                  <c16:uniqueId val="{00000007-40A3-1E4C-A132-44BEB8F7C743}"/>
                </c:ext>
              </c:extLst>
            </c:dLbl>
            <c:dLbl>
              <c:idx val="8"/>
              <c:delete val="1"/>
              <c:extLst>
                <c:ext xmlns:c15="http://schemas.microsoft.com/office/drawing/2012/chart" uri="{CE6537A1-D6FC-4f65-9D91-7224C49458BB}"/>
                <c:ext xmlns:c16="http://schemas.microsoft.com/office/drawing/2014/chart" uri="{C3380CC4-5D6E-409C-BE32-E72D297353CC}">
                  <c16:uniqueId val="{00000008-40A3-1E4C-A132-44BEB8F7C743}"/>
                </c:ext>
              </c:extLst>
            </c:dLbl>
            <c:dLbl>
              <c:idx val="9"/>
              <c:layout>
                <c:manualLayout>
                  <c:x val="-3.6079177602799647E-2"/>
                  <c:y val="-0.1064814814814814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0A3-1E4C-A132-44BEB8F7C743}"/>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'Insurance and Access'!$B$1870:$B$1879</c:f>
              <c:numCache>
                <c:formatCode>General</c:formatCode>
                <c:ptCount val="10"/>
                <c:pt idx="0">
                  <c:v>0</c:v>
                </c:pt>
                <c:pt idx="1">
                  <c:v>1</c:v>
                </c:pt>
                <c:pt idx="2">
                  <c:v>2</c:v>
                </c:pt>
                <c:pt idx="3">
                  <c:v>3</c:v>
                </c:pt>
                <c:pt idx="4">
                  <c:v>4</c:v>
                </c:pt>
                <c:pt idx="5">
                  <c:v>5</c:v>
                </c:pt>
                <c:pt idx="6">
                  <c:v>6</c:v>
                </c:pt>
                <c:pt idx="7">
                  <c:v>7</c:v>
                </c:pt>
                <c:pt idx="8">
                  <c:v>8</c:v>
                </c:pt>
                <c:pt idx="9">
                  <c:v>9</c:v>
                </c:pt>
              </c:numCache>
            </c:numRef>
          </c:cat>
          <c:val>
            <c:numRef>
              <c:f>'Insurance and Access'!$C$1870:$C$1879</c:f>
              <c:numCache>
                <c:formatCode>General</c:formatCode>
                <c:ptCount val="10"/>
                <c:pt idx="0">
                  <c:v>100</c:v>
                </c:pt>
                <c:pt idx="1">
                  <c:v>72.099999999999994</c:v>
                </c:pt>
                <c:pt idx="2">
                  <c:v>57.9</c:v>
                </c:pt>
                <c:pt idx="3">
                  <c:v>52.4</c:v>
                </c:pt>
                <c:pt idx="4">
                  <c:v>48.3</c:v>
                </c:pt>
                <c:pt idx="5">
                  <c:v>44.9</c:v>
                </c:pt>
                <c:pt idx="6">
                  <c:v>42.3</c:v>
                </c:pt>
                <c:pt idx="7">
                  <c:v>40.299999999999997</c:v>
                </c:pt>
                <c:pt idx="8">
                  <c:v>37.799999999999997</c:v>
                </c:pt>
                <c:pt idx="9">
                  <c:v>37.200000000000003</c:v>
                </c:pt>
              </c:numCache>
            </c:numRef>
          </c:val>
          <c:smooth val="0"/>
          <c:extLst>
            <c:ext xmlns:c16="http://schemas.microsoft.com/office/drawing/2014/chart" uri="{C3380CC4-5D6E-409C-BE32-E72D297353CC}">
              <c16:uniqueId val="{0000000A-40A3-1E4C-A132-44BEB8F7C743}"/>
            </c:ext>
          </c:extLst>
        </c:ser>
        <c:ser>
          <c:idx val="1"/>
          <c:order val="1"/>
          <c:tx>
            <c:strRef>
              <c:f>'Insurance and Access'!$D$1869</c:f>
              <c:strCache>
                <c:ptCount val="1"/>
                <c:pt idx="0">
                  <c:v>Share Continuously Enrolled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B-40A3-1E4C-A132-44BEB8F7C743}"/>
                </c:ext>
              </c:extLst>
            </c:dLbl>
            <c:dLbl>
              <c:idx val="1"/>
              <c:delete val="1"/>
              <c:extLst>
                <c:ext xmlns:c15="http://schemas.microsoft.com/office/drawing/2012/chart" uri="{CE6537A1-D6FC-4f65-9D91-7224C49458BB}"/>
                <c:ext xmlns:c16="http://schemas.microsoft.com/office/drawing/2014/chart" uri="{C3380CC4-5D6E-409C-BE32-E72D297353CC}">
                  <c16:uniqueId val="{0000000C-40A3-1E4C-A132-44BEB8F7C743}"/>
                </c:ext>
              </c:extLst>
            </c:dLbl>
            <c:dLbl>
              <c:idx val="2"/>
              <c:delete val="1"/>
              <c:extLst>
                <c:ext xmlns:c15="http://schemas.microsoft.com/office/drawing/2012/chart" uri="{CE6537A1-D6FC-4f65-9D91-7224C49458BB}"/>
                <c:ext xmlns:c16="http://schemas.microsoft.com/office/drawing/2014/chart" uri="{C3380CC4-5D6E-409C-BE32-E72D297353CC}">
                  <c16:uniqueId val="{0000000D-40A3-1E4C-A132-44BEB8F7C743}"/>
                </c:ext>
              </c:extLst>
            </c:dLbl>
            <c:dLbl>
              <c:idx val="3"/>
              <c:delete val="1"/>
              <c:extLst>
                <c:ext xmlns:c15="http://schemas.microsoft.com/office/drawing/2012/chart" uri="{CE6537A1-D6FC-4f65-9D91-7224C49458BB}"/>
                <c:ext xmlns:c16="http://schemas.microsoft.com/office/drawing/2014/chart" uri="{C3380CC4-5D6E-409C-BE32-E72D297353CC}">
                  <c16:uniqueId val="{0000000E-40A3-1E4C-A132-44BEB8F7C743}"/>
                </c:ext>
              </c:extLst>
            </c:dLbl>
            <c:dLbl>
              <c:idx val="4"/>
              <c:delete val="1"/>
              <c:extLst>
                <c:ext xmlns:c15="http://schemas.microsoft.com/office/drawing/2012/chart" uri="{CE6537A1-D6FC-4f65-9D91-7224C49458BB}"/>
                <c:ext xmlns:c16="http://schemas.microsoft.com/office/drawing/2014/chart" uri="{C3380CC4-5D6E-409C-BE32-E72D297353CC}">
                  <c16:uniqueId val="{0000000F-40A3-1E4C-A132-44BEB8F7C743}"/>
                </c:ext>
              </c:extLst>
            </c:dLbl>
            <c:dLbl>
              <c:idx val="5"/>
              <c:delete val="1"/>
              <c:extLst>
                <c:ext xmlns:c15="http://schemas.microsoft.com/office/drawing/2012/chart" uri="{CE6537A1-D6FC-4f65-9D91-7224C49458BB}"/>
                <c:ext xmlns:c16="http://schemas.microsoft.com/office/drawing/2014/chart" uri="{C3380CC4-5D6E-409C-BE32-E72D297353CC}">
                  <c16:uniqueId val="{00000010-40A3-1E4C-A132-44BEB8F7C743}"/>
                </c:ext>
              </c:extLst>
            </c:dLbl>
            <c:dLbl>
              <c:idx val="6"/>
              <c:delete val="1"/>
              <c:extLst>
                <c:ext xmlns:c15="http://schemas.microsoft.com/office/drawing/2012/chart" uri="{CE6537A1-D6FC-4f65-9D91-7224C49458BB}"/>
                <c:ext xmlns:c16="http://schemas.microsoft.com/office/drawing/2014/chart" uri="{C3380CC4-5D6E-409C-BE32-E72D297353CC}">
                  <c16:uniqueId val="{00000011-40A3-1E4C-A132-44BEB8F7C743}"/>
                </c:ext>
              </c:extLst>
            </c:dLbl>
            <c:dLbl>
              <c:idx val="7"/>
              <c:delete val="1"/>
              <c:extLst>
                <c:ext xmlns:c15="http://schemas.microsoft.com/office/drawing/2012/chart" uri="{CE6537A1-D6FC-4f65-9D91-7224C49458BB}"/>
                <c:ext xmlns:c16="http://schemas.microsoft.com/office/drawing/2014/chart" uri="{C3380CC4-5D6E-409C-BE32-E72D297353CC}">
                  <c16:uniqueId val="{00000012-40A3-1E4C-A132-44BEB8F7C743}"/>
                </c:ext>
              </c:extLst>
            </c:dLbl>
            <c:dLbl>
              <c:idx val="8"/>
              <c:delete val="1"/>
              <c:extLst>
                <c:ext xmlns:c15="http://schemas.microsoft.com/office/drawing/2012/chart" uri="{CE6537A1-D6FC-4f65-9D91-7224C49458BB}"/>
                <c:ext xmlns:c16="http://schemas.microsoft.com/office/drawing/2014/chart" uri="{C3380CC4-5D6E-409C-BE32-E72D297353CC}">
                  <c16:uniqueId val="{00000013-40A3-1E4C-A132-44BEB8F7C743}"/>
                </c:ext>
              </c:extLst>
            </c:dLbl>
            <c:dLbl>
              <c:idx val="9"/>
              <c:layout>
                <c:manualLayout>
                  <c:x val="-7.7222222222222223E-3"/>
                  <c:y val="-6.48148148148148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0A3-1E4C-A132-44BEB8F7C743}"/>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'Insurance and Access'!$B$1870:$B$1879</c:f>
              <c:numCache>
                <c:formatCode>General</c:formatCode>
                <c:ptCount val="10"/>
                <c:pt idx="0">
                  <c:v>0</c:v>
                </c:pt>
                <c:pt idx="1">
                  <c:v>1</c:v>
                </c:pt>
                <c:pt idx="2">
                  <c:v>2</c:v>
                </c:pt>
                <c:pt idx="3">
                  <c:v>3</c:v>
                </c:pt>
                <c:pt idx="4">
                  <c:v>4</c:v>
                </c:pt>
                <c:pt idx="5">
                  <c:v>5</c:v>
                </c:pt>
                <c:pt idx="6">
                  <c:v>6</c:v>
                </c:pt>
                <c:pt idx="7">
                  <c:v>7</c:v>
                </c:pt>
                <c:pt idx="8">
                  <c:v>8</c:v>
                </c:pt>
                <c:pt idx="9">
                  <c:v>9</c:v>
                </c:pt>
              </c:numCache>
            </c:numRef>
          </c:cat>
          <c:val>
            <c:numRef>
              <c:f>'Insurance and Access'!$D$1870:$D$1879</c:f>
              <c:numCache>
                <c:formatCode>General</c:formatCode>
                <c:ptCount val="10"/>
                <c:pt idx="0">
                  <c:v>100</c:v>
                </c:pt>
                <c:pt idx="1">
                  <c:v>68.2</c:v>
                </c:pt>
                <c:pt idx="2">
                  <c:v>45.7</c:v>
                </c:pt>
                <c:pt idx="3">
                  <c:v>33.700000000000003</c:v>
                </c:pt>
                <c:pt idx="4">
                  <c:v>25.9</c:v>
                </c:pt>
                <c:pt idx="5">
                  <c:v>20.3</c:v>
                </c:pt>
                <c:pt idx="6">
                  <c:v>16.100000000000001</c:v>
                </c:pt>
                <c:pt idx="7">
                  <c:v>13</c:v>
                </c:pt>
                <c:pt idx="8">
                  <c:v>9.9</c:v>
                </c:pt>
                <c:pt idx="9">
                  <c:v>9</c:v>
                </c:pt>
              </c:numCache>
            </c:numRef>
          </c:val>
          <c:smooth val="0"/>
          <c:extLst>
            <c:ext xmlns:c16="http://schemas.microsoft.com/office/drawing/2014/chart" uri="{C3380CC4-5D6E-409C-BE32-E72D297353CC}">
              <c16:uniqueId val="{00000015-40A3-1E4C-A132-44BEB8F7C743}"/>
            </c:ext>
          </c:extLst>
        </c:ser>
        <c:dLbls>
          <c:dLblPos val="ctr"/>
          <c:showLegendKey val="0"/>
          <c:showVal val="1"/>
          <c:showCatName val="0"/>
          <c:showSerName val="0"/>
          <c:showPercent val="0"/>
          <c:showBubbleSize val="0"/>
        </c:dLbls>
        <c:marker val="1"/>
        <c:smooth val="0"/>
        <c:axId val="1139475231"/>
        <c:axId val="1140741391"/>
      </c:lineChart>
      <c:catAx>
        <c:axId val="1139475231"/>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Years After Medicaid Enrollment</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140741391"/>
        <c:crosses val="autoZero"/>
        <c:auto val="1"/>
        <c:lblAlgn val="ctr"/>
        <c:lblOffset val="100"/>
        <c:noMultiLvlLbl val="0"/>
      </c:catAx>
      <c:valAx>
        <c:axId val="1140741391"/>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139475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4C1EA-CDA8-794E-A261-941E3FF733CE}" type="datetimeFigureOut">
              <a:rPr lang="en-US" smtClean="0"/>
              <a:t>11/11/23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BA0DBC-E899-814B-A9A9-CCC9439D9F2F}" type="slidenum">
              <a:rPr lang="en-US" smtClean="0"/>
              <a:t>‹#›</a:t>
            </a:fld>
            <a:endParaRPr lang="en-US"/>
          </a:p>
        </p:txBody>
      </p:sp>
    </p:spTree>
    <p:extLst>
      <p:ext uri="{BB962C8B-B14F-4D97-AF65-F5344CB8AC3E}">
        <p14:creationId xmlns:p14="http://schemas.microsoft.com/office/powerpoint/2010/main" val="292295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33DABF-F4CA-5543-AC3F-58A2C4A45E0B}" type="slidenum">
              <a:rPr lang="en-US" smtClean="0"/>
              <a:t>12</a:t>
            </a:fld>
            <a:endParaRPr lang="en-US"/>
          </a:p>
        </p:txBody>
      </p:sp>
    </p:spTree>
    <p:extLst>
      <p:ext uri="{BB962C8B-B14F-4D97-AF65-F5344CB8AC3E}">
        <p14:creationId xmlns:p14="http://schemas.microsoft.com/office/powerpoint/2010/main" val="14650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8D1724-EBB8-3146-ACC5-B06DBF77B631}" type="datetimeFigureOut">
              <a:rPr lang="en-US" smtClean="0"/>
              <a:t>11/11/23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B123C-5604-FE46-872B-C9E7A1AC80C2}" type="slidenum">
              <a:rPr lang="en-US" smtClean="0"/>
              <a:t>‹#›</a:t>
            </a:fld>
            <a:endParaRPr lang="en-US"/>
          </a:p>
        </p:txBody>
      </p:sp>
    </p:spTree>
    <p:extLst>
      <p:ext uri="{BB962C8B-B14F-4D97-AF65-F5344CB8AC3E}">
        <p14:creationId xmlns:p14="http://schemas.microsoft.com/office/powerpoint/2010/main" val="414295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1724-EBB8-3146-ACC5-B06DBF77B631}" type="datetimeFigureOut">
              <a:rPr lang="en-US" smtClean="0"/>
              <a:t>11/11/23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B123C-5604-FE46-872B-C9E7A1AC80C2}" type="slidenum">
              <a:rPr lang="en-US" smtClean="0"/>
              <a:t>‹#›</a:t>
            </a:fld>
            <a:endParaRPr lang="en-US"/>
          </a:p>
        </p:txBody>
      </p:sp>
    </p:spTree>
    <p:extLst>
      <p:ext uri="{BB962C8B-B14F-4D97-AF65-F5344CB8AC3E}">
        <p14:creationId xmlns:p14="http://schemas.microsoft.com/office/powerpoint/2010/main" val="1547211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1724-EBB8-3146-ACC5-B06DBF77B631}" type="datetimeFigureOut">
              <a:rPr lang="en-US" smtClean="0"/>
              <a:t>11/11/23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B123C-5604-FE46-872B-C9E7A1AC80C2}" type="slidenum">
              <a:rPr lang="en-US" smtClean="0"/>
              <a:t>‹#›</a:t>
            </a:fld>
            <a:endParaRPr lang="en-US"/>
          </a:p>
        </p:txBody>
      </p:sp>
    </p:spTree>
    <p:extLst>
      <p:ext uri="{BB962C8B-B14F-4D97-AF65-F5344CB8AC3E}">
        <p14:creationId xmlns:p14="http://schemas.microsoft.com/office/powerpoint/2010/main" val="732732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Garamond" panose="02020404030301010803" pitchFamily="18" charset="0"/>
              </a:defRPr>
            </a:lvl1pPr>
          </a:lstStyle>
          <a:p>
            <a:fld id="{378D1724-EBB8-3146-ACC5-B06DBF77B631}" type="datetimeFigureOut">
              <a:rPr lang="en-US" smtClean="0"/>
              <a:pPr/>
              <a:t>11/11/23</a:t>
            </a:fld>
            <a:endParaRPr lang="en-US">
              <a:latin typeface="Garamond" panose="02020404030301010803" pitchFamily="18" charset="0"/>
            </a:endParaRPr>
          </a:p>
        </p:txBody>
      </p:sp>
      <p:sp>
        <p:nvSpPr>
          <p:cNvPr id="5" name="Footer Placeholder 4"/>
          <p:cNvSpPr>
            <a:spLocks noGrp="1"/>
          </p:cNvSpPr>
          <p:nvPr>
            <p:ph type="ftr" sz="quarter" idx="11"/>
          </p:nvPr>
        </p:nvSpPr>
        <p:spPr/>
        <p:txBody>
          <a:bodyPr/>
          <a:lstStyle>
            <a:lvl1pPr>
              <a:defRPr>
                <a:latin typeface="Garamond" panose="02020404030301010803" pitchFamily="18" charset="0"/>
              </a:defRPr>
            </a:lvl1pPr>
          </a:lstStyle>
          <a:p>
            <a:endParaRPr lang="en-US">
              <a:latin typeface="Garamond" panose="02020404030301010803" pitchFamily="18" charset="0"/>
            </a:endParaRPr>
          </a:p>
        </p:txBody>
      </p:sp>
      <p:sp>
        <p:nvSpPr>
          <p:cNvPr id="6" name="Slide Number Placeholder 5"/>
          <p:cNvSpPr>
            <a:spLocks noGrp="1"/>
          </p:cNvSpPr>
          <p:nvPr>
            <p:ph type="sldNum" sz="quarter" idx="12"/>
          </p:nvPr>
        </p:nvSpPr>
        <p:spPr/>
        <p:txBody>
          <a:bodyPr/>
          <a:lstStyle>
            <a:lvl1pPr>
              <a:defRPr>
                <a:latin typeface="Garamond" panose="02020404030301010803" pitchFamily="18" charset="0"/>
              </a:defRPr>
            </a:lvl1pPr>
          </a:lstStyle>
          <a:p>
            <a:fld id="{1E6B123C-5604-FE46-872B-C9E7A1AC80C2}" type="slidenum">
              <a:rPr lang="en-US" smtClean="0"/>
              <a:pPr/>
              <a:t>‹#›</a:t>
            </a:fld>
            <a:endParaRPr lang="en-US">
              <a:latin typeface="Garamond" panose="02020404030301010803" pitchFamily="18" charset="0"/>
            </a:endParaRPr>
          </a:p>
        </p:txBody>
      </p:sp>
    </p:spTree>
    <p:extLst>
      <p:ext uri="{BB962C8B-B14F-4D97-AF65-F5344CB8AC3E}">
        <p14:creationId xmlns:p14="http://schemas.microsoft.com/office/powerpoint/2010/main" val="3139300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8D1724-EBB8-3146-ACC5-B06DBF77B631}" type="datetimeFigureOut">
              <a:rPr lang="en-US" smtClean="0"/>
              <a:t>11/11/23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B123C-5604-FE46-872B-C9E7A1AC80C2}" type="slidenum">
              <a:rPr lang="en-US" smtClean="0"/>
              <a:t>‹#›</a:t>
            </a:fld>
            <a:endParaRPr lang="en-US"/>
          </a:p>
        </p:txBody>
      </p:sp>
    </p:spTree>
    <p:extLst>
      <p:ext uri="{BB962C8B-B14F-4D97-AF65-F5344CB8AC3E}">
        <p14:creationId xmlns:p14="http://schemas.microsoft.com/office/powerpoint/2010/main" val="1058345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8D1724-EBB8-3146-ACC5-B06DBF77B631}" type="datetimeFigureOut">
              <a:rPr lang="en-US" smtClean="0"/>
              <a:t>11/11/23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6B123C-5604-FE46-872B-C9E7A1AC80C2}" type="slidenum">
              <a:rPr lang="en-US" smtClean="0"/>
              <a:t>‹#›</a:t>
            </a:fld>
            <a:endParaRPr lang="en-US"/>
          </a:p>
        </p:txBody>
      </p:sp>
    </p:spTree>
    <p:extLst>
      <p:ext uri="{BB962C8B-B14F-4D97-AF65-F5344CB8AC3E}">
        <p14:creationId xmlns:p14="http://schemas.microsoft.com/office/powerpoint/2010/main" val="3432408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8D1724-EBB8-3146-ACC5-B06DBF77B631}" type="datetimeFigureOut">
              <a:rPr lang="en-US" smtClean="0"/>
              <a:t>11/11/23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6B123C-5604-FE46-872B-C9E7A1AC80C2}" type="slidenum">
              <a:rPr lang="en-US" smtClean="0"/>
              <a:t>‹#›</a:t>
            </a:fld>
            <a:endParaRPr lang="en-US"/>
          </a:p>
        </p:txBody>
      </p:sp>
    </p:spTree>
    <p:extLst>
      <p:ext uri="{BB962C8B-B14F-4D97-AF65-F5344CB8AC3E}">
        <p14:creationId xmlns:p14="http://schemas.microsoft.com/office/powerpoint/2010/main" val="419442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8D1724-EBB8-3146-ACC5-B06DBF77B631}" type="datetimeFigureOut">
              <a:rPr lang="en-US" smtClean="0"/>
              <a:t>11/11/23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6B123C-5604-FE46-872B-C9E7A1AC80C2}" type="slidenum">
              <a:rPr lang="en-US" smtClean="0"/>
              <a:t>‹#›</a:t>
            </a:fld>
            <a:endParaRPr lang="en-US"/>
          </a:p>
        </p:txBody>
      </p:sp>
    </p:spTree>
    <p:extLst>
      <p:ext uri="{BB962C8B-B14F-4D97-AF65-F5344CB8AC3E}">
        <p14:creationId xmlns:p14="http://schemas.microsoft.com/office/powerpoint/2010/main" val="1826362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D1724-EBB8-3146-ACC5-B06DBF77B631}" type="datetimeFigureOut">
              <a:rPr lang="en-US" smtClean="0"/>
              <a:t>11/11/23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6B123C-5604-FE46-872B-C9E7A1AC80C2}" type="slidenum">
              <a:rPr lang="en-US" smtClean="0"/>
              <a:t>‹#›</a:t>
            </a:fld>
            <a:endParaRPr lang="en-US"/>
          </a:p>
        </p:txBody>
      </p:sp>
    </p:spTree>
    <p:extLst>
      <p:ext uri="{BB962C8B-B14F-4D97-AF65-F5344CB8AC3E}">
        <p14:creationId xmlns:p14="http://schemas.microsoft.com/office/powerpoint/2010/main" val="433527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8D1724-EBB8-3146-ACC5-B06DBF77B631}" type="datetimeFigureOut">
              <a:rPr lang="en-US" smtClean="0"/>
              <a:t>11/11/23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6B123C-5604-FE46-872B-C9E7A1AC80C2}" type="slidenum">
              <a:rPr lang="en-US" smtClean="0"/>
              <a:t>‹#›</a:t>
            </a:fld>
            <a:endParaRPr lang="en-US"/>
          </a:p>
        </p:txBody>
      </p:sp>
    </p:spTree>
    <p:extLst>
      <p:ext uri="{BB962C8B-B14F-4D97-AF65-F5344CB8AC3E}">
        <p14:creationId xmlns:p14="http://schemas.microsoft.com/office/powerpoint/2010/main" val="98329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8D1724-EBB8-3146-ACC5-B06DBF77B631}" type="datetimeFigureOut">
              <a:rPr lang="en-US" smtClean="0"/>
              <a:t>11/11/23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6B123C-5604-FE46-872B-C9E7A1AC80C2}" type="slidenum">
              <a:rPr lang="en-US" smtClean="0"/>
              <a:t>‹#›</a:t>
            </a:fld>
            <a:endParaRPr lang="en-US"/>
          </a:p>
        </p:txBody>
      </p:sp>
    </p:spTree>
    <p:extLst>
      <p:ext uri="{BB962C8B-B14F-4D97-AF65-F5344CB8AC3E}">
        <p14:creationId xmlns:p14="http://schemas.microsoft.com/office/powerpoint/2010/main" val="2445443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Garamond" panose="02020404030301010803" pitchFamily="18" charset="0"/>
              </a:defRPr>
            </a:lvl1pPr>
          </a:lstStyle>
          <a:p>
            <a:fld id="{378D1724-EBB8-3146-ACC5-B06DBF77B631}" type="datetimeFigureOut">
              <a:rPr lang="en-US" smtClean="0"/>
              <a:pPr/>
              <a:t>11/11/23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Garamond" panose="02020404030301010803" pitchFamily="18" charset="0"/>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Garamond" panose="02020404030301010803" pitchFamily="18" charset="0"/>
              </a:defRPr>
            </a:lvl1pPr>
          </a:lstStyle>
          <a:p>
            <a:fld id="{1E6B123C-5604-FE46-872B-C9E7A1AC80C2}" type="slidenum">
              <a:rPr lang="en-US" smtClean="0"/>
              <a:pPr/>
              <a:t>‹#›</a:t>
            </a:fld>
            <a:endParaRPr lang="en-US"/>
          </a:p>
        </p:txBody>
      </p:sp>
    </p:spTree>
    <p:extLst>
      <p:ext uri="{BB962C8B-B14F-4D97-AF65-F5344CB8AC3E}">
        <p14:creationId xmlns:p14="http://schemas.microsoft.com/office/powerpoint/2010/main" val="13284044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000"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c.gov/nchs/data/nhis/earlyrelease.pdf" TargetMode="External"/><Relationship Id="rId2" Type="http://schemas.openxmlformats.org/officeDocument/2006/relationships/hyperlink" Target="https://obamawhitehouse.archives.gov/sites/default/files/docs/longtermhealthinsuranceseriesmethodologyfinal.pdf" TargetMode="Externa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kff.org/health-reform/state-indicator/total-monthly-medicaid-and-chip-enrollmen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2.xml"/><Relationship Id="rId4" Type="http://schemas.openxmlformats.org/officeDocument/2006/relationships/chart" Target="../charts/chart23.xml"/></Relationships>
</file>

<file path=ppt/slides/_rels/slide32.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cms.gov/research-statistics-data-and-systems/statistics-trends-and-reports/mcradvpartdenroldata/ma-state/ma-state/county-penetration-2023-10"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documentcloud.org/documents/23944726-medpac-ma-coding-intensity-9723" TargetMode="External"/><Relationship Id="rId2" Type="http://schemas.openxmlformats.org/officeDocument/2006/relationships/chart" Target="../charts/chart25.xml"/><Relationship Id="rId1" Type="http://schemas.openxmlformats.org/officeDocument/2006/relationships/slideLayout" Target="../slideLayouts/slideLayout2.xml"/><Relationship Id="rId4" Type="http://schemas.openxmlformats.org/officeDocument/2006/relationships/hyperlink" Target="https://www.medpac.gov/document/june-2023-report-to-the-congress-medicare-and-the-health-care-delivery-system/=" TargetMode="External"/></Relationships>
</file>

<file path=ppt/slides/_rels/slide36.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statnews.com/2022/12/05/unitedhealth-keeping-profits-as-your-doctor-insurer/"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bain.com/insights/topics/global-healthcare-private-equity-ma-report/" TargetMode="External"/><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s://stats.oecd.org/Index.aspx?DataSetCode=SH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hyperlink" Target="https://www.milliman.com/en/insight/medicare-advantage-organizations-financial-results-for-202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AA54F0C-9CFB-EEE4-442C-A6F603FE8EA8}"/>
              </a:ext>
            </a:extLst>
          </p:cNvPr>
          <p:cNvSpPr>
            <a:spLocks noGrp="1"/>
          </p:cNvSpPr>
          <p:nvPr>
            <p:ph type="ctrTitle"/>
          </p:nvPr>
        </p:nvSpPr>
        <p:spPr>
          <a:xfrm>
            <a:off x="986118" y="735106"/>
            <a:ext cx="7540322" cy="2928470"/>
          </a:xfrm>
        </p:spPr>
        <p:txBody>
          <a:bodyPr anchor="b">
            <a:normAutofit/>
          </a:bodyPr>
          <a:lstStyle/>
          <a:p>
            <a:pPr algn="l"/>
            <a:r>
              <a:rPr lang="en-US" sz="4200" dirty="0">
                <a:solidFill>
                  <a:srgbClr val="FFFFFF"/>
                </a:solidFill>
              </a:rPr>
              <a:t>Update in Health Policy</a:t>
            </a:r>
            <a:br>
              <a:rPr lang="en-US" sz="4200" dirty="0">
                <a:solidFill>
                  <a:srgbClr val="FFFFFF"/>
                </a:solidFill>
              </a:rPr>
            </a:br>
            <a:r>
              <a:rPr lang="en-US" sz="4200" dirty="0">
                <a:solidFill>
                  <a:srgbClr val="FFFFFF"/>
                </a:solidFill>
              </a:rPr>
              <a:t>Physicians for a National Health Program 2023 Annual Conference</a:t>
            </a:r>
          </a:p>
        </p:txBody>
      </p:sp>
      <p:sp>
        <p:nvSpPr>
          <p:cNvPr id="3" name="Subtitle 2">
            <a:extLst>
              <a:ext uri="{FF2B5EF4-FFF2-40B4-BE49-F238E27FC236}">
                <a16:creationId xmlns:a16="http://schemas.microsoft.com/office/drawing/2014/main" id="{2A44416E-E0BB-CF85-2364-86574C02AC10}"/>
              </a:ext>
            </a:extLst>
          </p:cNvPr>
          <p:cNvSpPr>
            <a:spLocks noGrp="1"/>
          </p:cNvSpPr>
          <p:nvPr>
            <p:ph type="subTitle" idx="1"/>
          </p:nvPr>
        </p:nvSpPr>
        <p:spPr>
          <a:xfrm>
            <a:off x="1013011" y="4870824"/>
            <a:ext cx="7504463" cy="1458258"/>
          </a:xfrm>
        </p:spPr>
        <p:txBody>
          <a:bodyPr anchor="ctr">
            <a:normAutofit fontScale="92500" lnSpcReduction="10000"/>
          </a:bodyPr>
          <a:lstStyle/>
          <a:p>
            <a:pPr algn="l"/>
            <a:r>
              <a:rPr lang="en-US" sz="2200" dirty="0"/>
              <a:t>Adam Gaffney, MD MPH</a:t>
            </a:r>
          </a:p>
          <a:p>
            <a:pPr algn="l"/>
            <a:r>
              <a:rPr lang="en-US" sz="2200" dirty="0"/>
              <a:t>Assistant Professor, Harvard Medical School</a:t>
            </a:r>
          </a:p>
          <a:p>
            <a:pPr algn="l"/>
            <a:r>
              <a:rPr lang="en-US" sz="2200" dirty="0"/>
              <a:t>Pulmonary &amp; Critical Care Medicine, Cambridge Health Alliance</a:t>
            </a:r>
          </a:p>
          <a:p>
            <a:pPr algn="l"/>
            <a:r>
              <a:rPr lang="en-US" sz="2200" dirty="0"/>
              <a:t>Past President, Physicians for a National Health Program</a:t>
            </a:r>
          </a:p>
        </p:txBody>
      </p:sp>
    </p:spTree>
    <p:extLst>
      <p:ext uri="{BB962C8B-B14F-4D97-AF65-F5344CB8AC3E}">
        <p14:creationId xmlns:p14="http://schemas.microsoft.com/office/powerpoint/2010/main" val="2126514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17A82E-1DFE-23E5-B437-620E692E5DB3}"/>
              </a:ext>
            </a:extLst>
          </p:cNvPr>
          <p:cNvSpPr>
            <a:spLocks noGrp="1"/>
          </p:cNvSpPr>
          <p:nvPr>
            <p:ph type="title"/>
          </p:nvPr>
        </p:nvSpPr>
        <p:spPr>
          <a:xfrm>
            <a:off x="1143002" y="1999615"/>
            <a:ext cx="6858000" cy="2764028"/>
          </a:xfrm>
        </p:spPr>
        <p:txBody>
          <a:bodyPr vert="horz" lIns="91440" tIns="45720" rIns="91440" bIns="45720" rtlCol="0" anchor="ctr">
            <a:normAutofit/>
          </a:bodyPr>
          <a:lstStyle/>
          <a:p>
            <a:pPr algn="ctr"/>
            <a:r>
              <a:rPr lang="en-US" sz="6300" kern="1200" dirty="0">
                <a:solidFill>
                  <a:schemeClr val="tx1"/>
                </a:solidFill>
              </a:rPr>
              <a:t>III. Healthcare Coverage, Access, Use, and Debt</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31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t>Uninsured in the US: 1963 to 2022</a:t>
            </a:r>
          </a:p>
        </p:txBody>
      </p:sp>
      <p:sp>
        <p:nvSpPr>
          <p:cNvPr id="5" name="Rectangle 4"/>
          <p:cNvSpPr/>
          <p:nvPr/>
        </p:nvSpPr>
        <p:spPr>
          <a:xfrm>
            <a:off x="457199" y="5860563"/>
            <a:ext cx="8229601" cy="1292662"/>
          </a:xfrm>
          <a:prstGeom prst="rect">
            <a:avLst/>
          </a:prstGeom>
        </p:spPr>
        <p:txBody>
          <a:bodyPr wrap="square">
            <a:spAutoFit/>
          </a:bodyPr>
          <a:lstStyle/>
          <a:p>
            <a:r>
              <a:rPr lang="en-US" sz="1200" dirty="0">
                <a:latin typeface="Garamond" panose="02020404030301010803" pitchFamily="18" charset="0"/>
              </a:rPr>
              <a:t>Source for data before 2010: Council of Economic Advisers, “Methodological Appendix: Methods Used to Construct a Consistent Historical Time Series of Health Insurance Coverage,” 2014,  </a:t>
            </a:r>
            <a:r>
              <a:rPr lang="en-US" sz="1200" u="sng" dirty="0">
                <a:latin typeface="Garamond" panose="02020404030301010803" pitchFamily="18" charset="0"/>
                <a:hlinkClick r:id="rId2"/>
              </a:rPr>
              <a:t>https://obamawhitehouse.archives.gov/sites/default/files/docs/longtermhealthinsuranceseriesmethodologyfinal.pdf</a:t>
            </a:r>
            <a:r>
              <a:rPr lang="en-US" sz="1200" dirty="0">
                <a:latin typeface="Garamond" panose="02020404030301010803" pitchFamily="18" charset="0"/>
              </a:rPr>
              <a:t>.  </a:t>
            </a:r>
          </a:p>
          <a:p>
            <a:r>
              <a:rPr lang="en-US" sz="1200" dirty="0">
                <a:latin typeface="Garamond" panose="02020404030301010803" pitchFamily="18" charset="0"/>
              </a:rPr>
              <a:t>Source for data from 2010 – 2021: Early Release Estimates from the National Health Interview Survey, multiple years.  Available at: </a:t>
            </a:r>
            <a:r>
              <a:rPr lang="en-US" sz="1200" dirty="0">
                <a:latin typeface="Garamond" panose="02020404030301010803" pitchFamily="18" charset="0"/>
                <a:hlinkClick r:id="rId3"/>
              </a:rPr>
              <a:t>https://www.cdc.gov/nchs/data/nhis/earlyrelease.pdf</a:t>
            </a:r>
            <a:r>
              <a:rPr lang="en-US" sz="1200" dirty="0">
                <a:latin typeface="Garamond" panose="02020404030301010803" pitchFamily="18" charset="0"/>
              </a:rPr>
              <a:t>.  Note that there was a change in survey methodology in 2019.  </a:t>
            </a:r>
          </a:p>
          <a:p>
            <a:endParaRPr lang="en-US" dirty="0">
              <a:latin typeface="Garamond" panose="02020404030301010803" pitchFamily="18" charset="0"/>
            </a:endParaRPr>
          </a:p>
        </p:txBody>
      </p:sp>
      <p:graphicFrame>
        <p:nvGraphicFramePr>
          <p:cNvPr id="6" name="Chart 5">
            <a:extLst>
              <a:ext uri="{FF2B5EF4-FFF2-40B4-BE49-F238E27FC236}">
                <a16:creationId xmlns:a16="http://schemas.microsoft.com/office/drawing/2014/main" id="{6491A0F3-B399-9942-8D31-FE1958ED2015}"/>
              </a:ext>
            </a:extLst>
          </p:cNvPr>
          <p:cNvGraphicFramePr>
            <a:graphicFrameLocks/>
          </p:cNvGraphicFramePr>
          <p:nvPr>
            <p:extLst>
              <p:ext uri="{D42A27DB-BD31-4B8C-83A1-F6EECF244321}">
                <p14:modId xmlns:p14="http://schemas.microsoft.com/office/powerpoint/2010/main" val="1556890836"/>
              </p:ext>
            </p:extLst>
          </p:nvPr>
        </p:nvGraphicFramePr>
        <p:xfrm>
          <a:off x="457200" y="1195076"/>
          <a:ext cx="8229600" cy="44818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55051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3899-2F81-7E3A-5A15-8561D4252949}"/>
              </a:ext>
            </a:extLst>
          </p:cNvPr>
          <p:cNvSpPr>
            <a:spLocks noGrp="1"/>
          </p:cNvSpPr>
          <p:nvPr>
            <p:ph type="title"/>
          </p:nvPr>
        </p:nvSpPr>
        <p:spPr/>
        <p:txBody>
          <a:bodyPr>
            <a:normAutofit/>
          </a:bodyPr>
          <a:lstStyle/>
          <a:p>
            <a:r>
              <a:rPr lang="en-US" sz="3000" dirty="0"/>
              <a:t>The ”Medicaid Unwinding”: Medicaid Enrollment, January 2014 - May 2023</a:t>
            </a:r>
          </a:p>
        </p:txBody>
      </p:sp>
      <p:sp>
        <p:nvSpPr>
          <p:cNvPr id="5" name="TextBox 4">
            <a:extLst>
              <a:ext uri="{FF2B5EF4-FFF2-40B4-BE49-F238E27FC236}">
                <a16:creationId xmlns:a16="http://schemas.microsoft.com/office/drawing/2014/main" id="{889DFE84-90B9-75DB-1BCF-034F3BF0769C}"/>
              </a:ext>
            </a:extLst>
          </p:cNvPr>
          <p:cNvSpPr txBox="1"/>
          <p:nvPr/>
        </p:nvSpPr>
        <p:spPr>
          <a:xfrm>
            <a:off x="457200" y="6126163"/>
            <a:ext cx="8229599" cy="646331"/>
          </a:xfrm>
          <a:prstGeom prst="rect">
            <a:avLst/>
          </a:prstGeom>
          <a:noFill/>
        </p:spPr>
        <p:txBody>
          <a:bodyPr wrap="square">
            <a:spAutoFit/>
          </a:bodyPr>
          <a:lstStyle/>
          <a:p>
            <a:pPr algn="r"/>
            <a:endParaRPr lang="en-US" sz="1200" dirty="0">
              <a:effectLst/>
            </a:endParaRPr>
          </a:p>
          <a:p>
            <a:pPr>
              <a:spcBef>
                <a:spcPts val="0"/>
              </a:spcBef>
              <a:spcAft>
                <a:spcPts val="0"/>
              </a:spcAft>
            </a:pPr>
            <a:r>
              <a:rPr lang="en-US" sz="1200" dirty="0">
                <a:effectLst/>
              </a:rPr>
              <a:t>Figure drawn from data from: Total Monthly Medicaid &amp; CHIP Enrollment and Pre-ACA Enrollment [Internet]. KFF. [cited 2023 Sep 26];Available from: </a:t>
            </a:r>
            <a:r>
              <a:rPr lang="en-US" sz="1200" dirty="0">
                <a:effectLst/>
                <a:hlinkClick r:id="rId3"/>
              </a:rPr>
              <a:t>https://www.kff.org/health-reform/state-indicator/total-monthly-medicaid-and-chip-enrollment/</a:t>
            </a:r>
            <a:endParaRPr lang="en-US" sz="1200" dirty="0">
              <a:effectLst/>
            </a:endParaRPr>
          </a:p>
        </p:txBody>
      </p:sp>
      <p:graphicFrame>
        <p:nvGraphicFramePr>
          <p:cNvPr id="6" name="Content Placeholder 5">
            <a:extLst>
              <a:ext uri="{FF2B5EF4-FFF2-40B4-BE49-F238E27FC236}">
                <a16:creationId xmlns:a16="http://schemas.microsoft.com/office/drawing/2014/main" id="{391D4264-D3BB-7E49-BFEE-E9C773F11A1E}"/>
              </a:ext>
            </a:extLst>
          </p:cNvPr>
          <p:cNvGraphicFramePr>
            <a:graphicFrameLocks noGrp="1"/>
          </p:cNvGraphicFramePr>
          <p:nvPr>
            <p:ph idx="1"/>
            <p:extLst>
              <p:ext uri="{D42A27DB-BD31-4B8C-83A1-F6EECF244321}">
                <p14:modId xmlns:p14="http://schemas.microsoft.com/office/powerpoint/2010/main" val="406675912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a:extLst>
              <a:ext uri="{FF2B5EF4-FFF2-40B4-BE49-F238E27FC236}">
                <a16:creationId xmlns:a16="http://schemas.microsoft.com/office/drawing/2014/main" id="{C63C8BB9-FAFE-FE34-489F-9B2726F666A1}"/>
              </a:ext>
            </a:extLst>
          </p:cNvPr>
          <p:cNvCxnSpPr>
            <a:cxnSpLocks/>
          </p:cNvCxnSpPr>
          <p:nvPr/>
        </p:nvCxnSpPr>
        <p:spPr>
          <a:xfrm flipV="1">
            <a:off x="6319610" y="1806766"/>
            <a:ext cx="0" cy="3340586"/>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9" name="Straight Connector 8">
            <a:extLst>
              <a:ext uri="{FF2B5EF4-FFF2-40B4-BE49-F238E27FC236}">
                <a16:creationId xmlns:a16="http://schemas.microsoft.com/office/drawing/2014/main" id="{406F7AF7-68AE-4E77-15F4-128E38773A8F}"/>
              </a:ext>
            </a:extLst>
          </p:cNvPr>
          <p:cNvCxnSpPr>
            <a:cxnSpLocks/>
          </p:cNvCxnSpPr>
          <p:nvPr/>
        </p:nvCxnSpPr>
        <p:spPr>
          <a:xfrm flipV="1">
            <a:off x="8534941" y="1806766"/>
            <a:ext cx="0" cy="3333379"/>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DA331B53-E063-E5C4-ED38-8360B3E476BF}"/>
              </a:ext>
            </a:extLst>
          </p:cNvPr>
          <p:cNvCxnSpPr>
            <a:cxnSpLocks/>
          </p:cNvCxnSpPr>
          <p:nvPr/>
        </p:nvCxnSpPr>
        <p:spPr>
          <a:xfrm>
            <a:off x="6319610" y="3680619"/>
            <a:ext cx="2200507" cy="0"/>
          </a:xfrm>
          <a:prstGeom prst="straightConnector1">
            <a:avLst/>
          </a:prstGeom>
          <a:ln w="952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CB3940DC-3325-3C24-C8AF-09820A2D3C13}"/>
              </a:ext>
            </a:extLst>
          </p:cNvPr>
          <p:cNvSpPr txBox="1"/>
          <p:nvPr/>
        </p:nvSpPr>
        <p:spPr>
          <a:xfrm>
            <a:off x="6846276" y="3863182"/>
            <a:ext cx="1536807" cy="923330"/>
          </a:xfrm>
          <a:prstGeom prst="rect">
            <a:avLst/>
          </a:prstGeom>
          <a:noFill/>
        </p:spPr>
        <p:txBody>
          <a:bodyPr wrap="square" rtlCol="0">
            <a:spAutoFit/>
          </a:bodyPr>
          <a:lstStyle/>
          <a:p>
            <a:r>
              <a:rPr lang="en-US" dirty="0">
                <a:latin typeface="Garamond" panose="02020404030301010803" pitchFamily="18" charset="0"/>
              </a:rPr>
              <a:t>”Continuous Coverage” Provision</a:t>
            </a:r>
          </a:p>
        </p:txBody>
      </p:sp>
      <p:cxnSp>
        <p:nvCxnSpPr>
          <p:cNvPr id="13" name="Straight Connector 12">
            <a:extLst>
              <a:ext uri="{FF2B5EF4-FFF2-40B4-BE49-F238E27FC236}">
                <a16:creationId xmlns:a16="http://schemas.microsoft.com/office/drawing/2014/main" id="{1BF3FF51-35F3-B61F-9FCD-6ED3AFD60A21}"/>
              </a:ext>
            </a:extLst>
          </p:cNvPr>
          <p:cNvCxnSpPr>
            <a:cxnSpLocks/>
          </p:cNvCxnSpPr>
          <p:nvPr/>
        </p:nvCxnSpPr>
        <p:spPr>
          <a:xfrm flipV="1">
            <a:off x="2056284" y="1690689"/>
            <a:ext cx="0" cy="3445645"/>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4" name="TextBox 13">
            <a:extLst>
              <a:ext uri="{FF2B5EF4-FFF2-40B4-BE49-F238E27FC236}">
                <a16:creationId xmlns:a16="http://schemas.microsoft.com/office/drawing/2014/main" id="{2F630964-7FAD-D3ED-7A3C-65860F8F30DC}"/>
              </a:ext>
            </a:extLst>
          </p:cNvPr>
          <p:cNvSpPr txBox="1"/>
          <p:nvPr/>
        </p:nvSpPr>
        <p:spPr>
          <a:xfrm>
            <a:off x="2118562" y="3218954"/>
            <a:ext cx="1536807" cy="923330"/>
          </a:xfrm>
          <a:prstGeom prst="rect">
            <a:avLst/>
          </a:prstGeom>
          <a:noFill/>
        </p:spPr>
        <p:txBody>
          <a:bodyPr wrap="square" rtlCol="0">
            <a:spAutoFit/>
          </a:bodyPr>
          <a:lstStyle/>
          <a:p>
            <a:r>
              <a:rPr lang="en-US" dirty="0">
                <a:latin typeface="Garamond" panose="02020404030301010803" pitchFamily="18" charset="0"/>
              </a:rPr>
              <a:t>ACA Medicaid Expansion in effect</a:t>
            </a:r>
          </a:p>
        </p:txBody>
      </p:sp>
      <p:cxnSp>
        <p:nvCxnSpPr>
          <p:cNvPr id="16" name="Straight Arrow Connector 15">
            <a:extLst>
              <a:ext uri="{FF2B5EF4-FFF2-40B4-BE49-F238E27FC236}">
                <a16:creationId xmlns:a16="http://schemas.microsoft.com/office/drawing/2014/main" id="{1983EC9C-7740-833B-DD82-AB66068F09B9}"/>
              </a:ext>
            </a:extLst>
          </p:cNvPr>
          <p:cNvCxnSpPr/>
          <p:nvPr/>
        </p:nvCxnSpPr>
        <p:spPr>
          <a:xfrm>
            <a:off x="2057731" y="3246437"/>
            <a:ext cx="1676399" cy="0"/>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290035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peaking into a microphone&#10;&#10;Description automatically generated">
            <a:extLst>
              <a:ext uri="{FF2B5EF4-FFF2-40B4-BE49-F238E27FC236}">
                <a16:creationId xmlns:a16="http://schemas.microsoft.com/office/drawing/2014/main" id="{539A336E-E3F9-4844-A108-74048DC455B5}"/>
              </a:ext>
            </a:extLst>
          </p:cNvPr>
          <p:cNvPicPr>
            <a:picLocks noChangeAspect="1"/>
          </p:cNvPicPr>
          <p:nvPr/>
        </p:nvPicPr>
        <p:blipFill>
          <a:blip r:embed="rId2"/>
          <a:stretch>
            <a:fillRect/>
          </a:stretch>
        </p:blipFill>
        <p:spPr>
          <a:xfrm>
            <a:off x="5039187" y="1786702"/>
            <a:ext cx="4104813" cy="4691215"/>
          </a:xfrm>
          <a:prstGeom prst="rect">
            <a:avLst/>
          </a:prstGeom>
        </p:spPr>
      </p:pic>
      <p:pic>
        <p:nvPicPr>
          <p:cNvPr id="4" name="Picture 3" descr="A doctor holding a patient's hand&#10;&#10;Description automatically generated">
            <a:extLst>
              <a:ext uri="{FF2B5EF4-FFF2-40B4-BE49-F238E27FC236}">
                <a16:creationId xmlns:a16="http://schemas.microsoft.com/office/drawing/2014/main" id="{BBA04A84-F020-C540-9ED8-3C1B60441579}"/>
              </a:ext>
            </a:extLst>
          </p:cNvPr>
          <p:cNvPicPr>
            <a:picLocks noChangeAspect="1"/>
          </p:cNvPicPr>
          <p:nvPr/>
        </p:nvPicPr>
        <p:blipFill>
          <a:blip r:embed="rId3"/>
          <a:stretch>
            <a:fillRect/>
          </a:stretch>
        </p:blipFill>
        <p:spPr>
          <a:xfrm>
            <a:off x="142350" y="710589"/>
            <a:ext cx="4826257" cy="4114382"/>
          </a:xfrm>
          <a:prstGeom prst="rect">
            <a:avLst/>
          </a:prstGeom>
        </p:spPr>
      </p:pic>
    </p:spTree>
    <p:extLst>
      <p:ext uri="{BB962C8B-B14F-4D97-AF65-F5344CB8AC3E}">
        <p14:creationId xmlns:p14="http://schemas.microsoft.com/office/powerpoint/2010/main" val="18348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1210-7882-5859-58EA-D541C2301C4F}"/>
              </a:ext>
            </a:extLst>
          </p:cNvPr>
          <p:cNvSpPr>
            <a:spLocks noGrp="1"/>
          </p:cNvSpPr>
          <p:nvPr>
            <p:ph type="title"/>
          </p:nvPr>
        </p:nvSpPr>
        <p:spPr/>
        <p:txBody>
          <a:bodyPr>
            <a:normAutofit/>
          </a:bodyPr>
          <a:lstStyle/>
          <a:p>
            <a:r>
              <a:rPr lang="en-US" sz="3000" dirty="0"/>
              <a:t>CBO Projects Number Uninsured will Rise from </a:t>
            </a:r>
            <a:br>
              <a:rPr lang="en-US" sz="3000" dirty="0"/>
            </a:br>
            <a:r>
              <a:rPr lang="en-US" sz="3000" dirty="0"/>
              <a:t>23 million (2023) to 28 million (2027)</a:t>
            </a:r>
          </a:p>
        </p:txBody>
      </p:sp>
      <p:graphicFrame>
        <p:nvGraphicFramePr>
          <p:cNvPr id="4" name="Content Placeholder 3">
            <a:extLst>
              <a:ext uri="{FF2B5EF4-FFF2-40B4-BE49-F238E27FC236}">
                <a16:creationId xmlns:a16="http://schemas.microsoft.com/office/drawing/2014/main" id="{FA232EE1-753F-6473-34B3-8A3004142B88}"/>
              </a:ext>
            </a:extLst>
          </p:cNvPr>
          <p:cNvGraphicFramePr>
            <a:graphicFrameLocks noGrp="1"/>
          </p:cNvGraphicFramePr>
          <p:nvPr>
            <p:ph idx="1"/>
            <p:extLst>
              <p:ext uri="{D42A27DB-BD31-4B8C-83A1-F6EECF244321}">
                <p14:modId xmlns:p14="http://schemas.microsoft.com/office/powerpoint/2010/main" val="82033826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F181964-718F-F4B1-DD50-C2485B462DA2}"/>
              </a:ext>
            </a:extLst>
          </p:cNvPr>
          <p:cNvSpPr txBox="1"/>
          <p:nvPr/>
        </p:nvSpPr>
        <p:spPr>
          <a:xfrm>
            <a:off x="457200" y="6248221"/>
            <a:ext cx="8229600" cy="461665"/>
          </a:xfrm>
          <a:prstGeom prst="rect">
            <a:avLst/>
          </a:prstGeom>
          <a:noFill/>
        </p:spPr>
        <p:txBody>
          <a:bodyPr wrap="square">
            <a:spAutoFit/>
          </a:bodyPr>
          <a:lstStyle/>
          <a:p>
            <a:pPr>
              <a:spcBef>
                <a:spcPts val="0"/>
              </a:spcBef>
              <a:spcAft>
                <a:spcPts val="0"/>
              </a:spcAft>
            </a:pPr>
            <a:r>
              <a:rPr lang="en-US" sz="1200" dirty="0">
                <a:effectLst/>
              </a:rPr>
              <a:t>Data from: Hanson C, Hou C, Percy A, Vreeland E, </a:t>
            </a:r>
            <a:r>
              <a:rPr lang="en-US" sz="1200" dirty="0" err="1">
                <a:effectLst/>
              </a:rPr>
              <a:t>Minicozzi</a:t>
            </a:r>
            <a:r>
              <a:rPr lang="en-US" sz="1200" dirty="0">
                <a:effectLst/>
              </a:rPr>
              <a:t> A. Health Insurance For People Younger Than Age 65: Expiration Of Temporary Policies Projected To Reshuffle Coverage, 2023–33. Health Affairs 2023;42(6):742–52.</a:t>
            </a:r>
          </a:p>
        </p:txBody>
      </p:sp>
    </p:spTree>
    <p:extLst>
      <p:ext uri="{BB962C8B-B14F-4D97-AF65-F5344CB8AC3E}">
        <p14:creationId xmlns:p14="http://schemas.microsoft.com/office/powerpoint/2010/main" val="621630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5C01-39D0-5F47-9775-512F5F12AB7F}"/>
              </a:ext>
            </a:extLst>
          </p:cNvPr>
          <p:cNvSpPr>
            <a:spLocks noGrp="1"/>
          </p:cNvSpPr>
          <p:nvPr>
            <p:ph type="title"/>
          </p:nvPr>
        </p:nvSpPr>
        <p:spPr/>
        <p:txBody>
          <a:bodyPr>
            <a:normAutofit/>
          </a:bodyPr>
          <a:lstStyle/>
          <a:p>
            <a:r>
              <a:rPr lang="en-US" sz="3000" dirty="0"/>
              <a:t>Continuity of Coverage after Enrollment in Medicaid: Michigan, 2011-2020</a:t>
            </a:r>
          </a:p>
        </p:txBody>
      </p:sp>
      <p:graphicFrame>
        <p:nvGraphicFramePr>
          <p:cNvPr id="4" name="Content Placeholder 3">
            <a:extLst>
              <a:ext uri="{FF2B5EF4-FFF2-40B4-BE49-F238E27FC236}">
                <a16:creationId xmlns:a16="http://schemas.microsoft.com/office/drawing/2014/main" id="{4BAEB1C3-B0A8-CD4D-94FD-F9F58999A0F2}"/>
              </a:ext>
            </a:extLst>
          </p:cNvPr>
          <p:cNvGraphicFramePr>
            <a:graphicFrameLocks noGrp="1"/>
          </p:cNvGraphicFramePr>
          <p:nvPr>
            <p:ph idx="1"/>
            <p:extLst>
              <p:ext uri="{D42A27DB-BD31-4B8C-83A1-F6EECF244321}">
                <p14:modId xmlns:p14="http://schemas.microsoft.com/office/powerpoint/2010/main" val="69686977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413227E7-9230-5C47-B686-D88A0924D647}"/>
              </a:ext>
            </a:extLst>
          </p:cNvPr>
          <p:cNvSpPr txBox="1"/>
          <p:nvPr/>
        </p:nvSpPr>
        <p:spPr>
          <a:xfrm>
            <a:off x="457200" y="6220403"/>
            <a:ext cx="8229600" cy="523220"/>
          </a:xfrm>
          <a:prstGeom prst="rect">
            <a:avLst/>
          </a:prstGeom>
          <a:noFill/>
        </p:spPr>
        <p:txBody>
          <a:bodyPr wrap="square">
            <a:spAutoFit/>
          </a:bodyPr>
          <a:lstStyle/>
          <a:p>
            <a:pPr>
              <a:spcBef>
                <a:spcPts val="0"/>
              </a:spcBef>
              <a:spcAft>
                <a:spcPts val="0"/>
              </a:spcAft>
            </a:pPr>
            <a:r>
              <a:rPr lang="en-US" sz="1400" dirty="0">
                <a:effectLst/>
                <a:latin typeface="Garamond" panose="02020404030301010803" pitchFamily="18" charset="0"/>
              </a:rPr>
              <a:t>Data from: </a:t>
            </a:r>
            <a:r>
              <a:rPr lang="en-US" sz="1400" dirty="0" err="1">
                <a:effectLst/>
                <a:latin typeface="Garamond" panose="02020404030301010803" pitchFamily="18" charset="0"/>
              </a:rPr>
              <a:t>Ndumele</a:t>
            </a:r>
            <a:r>
              <a:rPr lang="en-US" sz="1400" dirty="0">
                <a:effectLst/>
                <a:latin typeface="Garamond" panose="02020404030301010803" pitchFamily="18" charset="0"/>
              </a:rPr>
              <a:t> CD, </a:t>
            </a:r>
            <a:r>
              <a:rPr lang="en-US" sz="1400" dirty="0" err="1">
                <a:effectLst/>
                <a:latin typeface="Garamond" panose="02020404030301010803" pitchFamily="18" charset="0"/>
              </a:rPr>
              <a:t>Lollo</a:t>
            </a:r>
            <a:r>
              <a:rPr lang="en-US" sz="1400" dirty="0">
                <a:effectLst/>
                <a:latin typeface="Garamond" panose="02020404030301010803" pitchFamily="18" charset="0"/>
              </a:rPr>
              <a:t> A, </a:t>
            </a:r>
            <a:r>
              <a:rPr lang="en-US" sz="1400" dirty="0" err="1">
                <a:effectLst/>
                <a:latin typeface="Garamond" panose="02020404030301010803" pitchFamily="18" charset="0"/>
              </a:rPr>
              <a:t>Krumholz</a:t>
            </a:r>
            <a:r>
              <a:rPr lang="en-US" sz="1400" dirty="0">
                <a:effectLst/>
                <a:latin typeface="Garamond" panose="02020404030301010803" pitchFamily="18" charset="0"/>
              </a:rPr>
              <a:t> HM, Schlesinger M, Wallace J. Long-Term Stability of Coverage Among Michigan Medicaid Beneficiaries. Ann Intern Med 2023;176(1):22–8.</a:t>
            </a:r>
          </a:p>
        </p:txBody>
      </p:sp>
    </p:spTree>
    <p:extLst>
      <p:ext uri="{BB962C8B-B14F-4D97-AF65-F5344CB8AC3E}">
        <p14:creationId xmlns:p14="http://schemas.microsoft.com/office/powerpoint/2010/main" val="4236139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19F85-F80D-8347-9A88-D833E10C0BD6}"/>
              </a:ext>
            </a:extLst>
          </p:cNvPr>
          <p:cNvSpPr>
            <a:spLocks noGrp="1"/>
          </p:cNvSpPr>
          <p:nvPr>
            <p:ph type="title"/>
          </p:nvPr>
        </p:nvSpPr>
        <p:spPr/>
        <p:txBody>
          <a:bodyPr>
            <a:normAutofit/>
          </a:bodyPr>
          <a:lstStyle/>
          <a:p>
            <a:r>
              <a:rPr lang="en-US" sz="3000" dirty="0"/>
              <a:t>Uninsured: Point of Time vs. Over Time, 2018-19</a:t>
            </a:r>
          </a:p>
        </p:txBody>
      </p:sp>
      <p:graphicFrame>
        <p:nvGraphicFramePr>
          <p:cNvPr id="4" name="Content Placeholder 3">
            <a:extLst>
              <a:ext uri="{FF2B5EF4-FFF2-40B4-BE49-F238E27FC236}">
                <a16:creationId xmlns:a16="http://schemas.microsoft.com/office/drawing/2014/main" id="{24049D20-1A6E-674C-A8B1-3D172C0F5809}"/>
              </a:ext>
            </a:extLst>
          </p:cNvPr>
          <p:cNvGraphicFramePr>
            <a:graphicFrameLocks noGrp="1"/>
          </p:cNvGraphicFramePr>
          <p:nvPr>
            <p:ph idx="1"/>
            <p:extLst>
              <p:ext uri="{D42A27DB-BD31-4B8C-83A1-F6EECF244321}">
                <p14:modId xmlns:p14="http://schemas.microsoft.com/office/powerpoint/2010/main" val="92840744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7470BEE1-3453-2141-9F14-35BA04D66E55}"/>
              </a:ext>
            </a:extLst>
          </p:cNvPr>
          <p:cNvSpPr txBox="1"/>
          <p:nvPr/>
        </p:nvSpPr>
        <p:spPr>
          <a:xfrm>
            <a:off x="457200" y="6214030"/>
            <a:ext cx="8229600" cy="923330"/>
          </a:xfrm>
          <a:prstGeom prst="rect">
            <a:avLst/>
          </a:prstGeom>
          <a:noFill/>
        </p:spPr>
        <p:txBody>
          <a:bodyPr wrap="square" rtlCol="0">
            <a:spAutoFit/>
          </a:bodyPr>
          <a:lstStyle/>
          <a:p>
            <a:pPr>
              <a:spcBef>
                <a:spcPts val="0"/>
              </a:spcBef>
              <a:spcAft>
                <a:spcPts val="0"/>
              </a:spcAft>
            </a:pPr>
            <a:r>
              <a:rPr lang="en-US" sz="1200" dirty="0">
                <a:effectLst/>
                <a:latin typeface="Garamond" panose="02020404030301010803" pitchFamily="18" charset="0"/>
              </a:rPr>
              <a:t>Data from: </a:t>
            </a:r>
            <a:r>
              <a:rPr lang="en-US" sz="1200" dirty="0" err="1">
                <a:effectLst/>
                <a:latin typeface="Garamond" panose="02020404030301010803" pitchFamily="18" charset="0"/>
              </a:rPr>
              <a:t>Einav</a:t>
            </a:r>
            <a:r>
              <a:rPr lang="en-US" sz="1200" dirty="0">
                <a:effectLst/>
                <a:latin typeface="Garamond" panose="02020404030301010803" pitchFamily="18" charset="0"/>
              </a:rPr>
              <a:t> L, Finkelstein A. The risk of losing health insurance in the United States is large, and remained so after the Affordable Care Act. Proceedings of the National Academy of Sciences 2023;120(18):e2222100120. </a:t>
            </a:r>
            <a:r>
              <a:rPr lang="en-US" sz="1200" dirty="0">
                <a:latin typeface="Garamond" panose="02020404030301010803" pitchFamily="18" charset="0"/>
              </a:rPr>
              <a:t>Results are from these authors’ analysis of the 2018-2019 MEPS. </a:t>
            </a:r>
            <a:endParaRPr lang="en-US" sz="1200" dirty="0">
              <a:effectLst/>
              <a:latin typeface="Garamond" panose="02020404030301010803" pitchFamily="18" charset="0"/>
            </a:endParaRPr>
          </a:p>
          <a:p>
            <a:endParaRPr lang="en-US" dirty="0">
              <a:latin typeface="Garamond" panose="02020404030301010803" pitchFamily="18" charset="0"/>
            </a:endParaRPr>
          </a:p>
        </p:txBody>
      </p:sp>
    </p:spTree>
    <p:extLst>
      <p:ext uri="{BB962C8B-B14F-4D97-AF65-F5344CB8AC3E}">
        <p14:creationId xmlns:p14="http://schemas.microsoft.com/office/powerpoint/2010/main" val="148429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58C48-8310-A148-8470-DEC4DE887421}"/>
              </a:ext>
            </a:extLst>
          </p:cNvPr>
          <p:cNvSpPr>
            <a:spLocks noGrp="1"/>
          </p:cNvSpPr>
          <p:nvPr>
            <p:ph type="title"/>
          </p:nvPr>
        </p:nvSpPr>
        <p:spPr/>
        <p:txBody>
          <a:bodyPr>
            <a:normAutofit/>
          </a:bodyPr>
          <a:lstStyle/>
          <a:p>
            <a:r>
              <a:rPr lang="en-US" sz="3000" dirty="0"/>
              <a:t>Effect of PCP Loss on Medicare Beneficiaries Use of Care</a:t>
            </a:r>
          </a:p>
        </p:txBody>
      </p:sp>
      <p:graphicFrame>
        <p:nvGraphicFramePr>
          <p:cNvPr id="4" name="Content Placeholder 3">
            <a:extLst>
              <a:ext uri="{FF2B5EF4-FFF2-40B4-BE49-F238E27FC236}">
                <a16:creationId xmlns:a16="http://schemas.microsoft.com/office/drawing/2014/main" id="{1CDC87F5-A6C4-9C42-B9A2-87E5AA950A53}"/>
              </a:ext>
            </a:extLst>
          </p:cNvPr>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C17C916-BB9B-A34F-B830-6AC92D6D0D5B}"/>
              </a:ext>
            </a:extLst>
          </p:cNvPr>
          <p:cNvSpPr txBox="1"/>
          <p:nvPr/>
        </p:nvSpPr>
        <p:spPr>
          <a:xfrm>
            <a:off x="457200" y="6308725"/>
            <a:ext cx="8229600" cy="461665"/>
          </a:xfrm>
          <a:prstGeom prst="rect">
            <a:avLst/>
          </a:prstGeom>
          <a:noFill/>
        </p:spPr>
        <p:txBody>
          <a:bodyPr wrap="square" rtlCol="0">
            <a:spAutoFit/>
          </a:bodyPr>
          <a:lstStyle/>
          <a:p>
            <a:pPr>
              <a:spcBef>
                <a:spcPts val="0"/>
              </a:spcBef>
              <a:spcAft>
                <a:spcPts val="0"/>
              </a:spcAft>
            </a:pPr>
            <a:r>
              <a:rPr lang="en-US" sz="1200" dirty="0"/>
              <a:t>Data from: </a:t>
            </a:r>
            <a:r>
              <a:rPr lang="en-US" sz="1200" dirty="0" err="1">
                <a:effectLst/>
              </a:rPr>
              <a:t>Sabety</a:t>
            </a:r>
            <a:r>
              <a:rPr lang="en-US" sz="1200" dirty="0">
                <a:effectLst/>
              </a:rPr>
              <a:t> AH, Jena AB, Barnett ML. Changes in Health Care Use and Outcomes After Turnover in Primary Care. JAMA Internal Medicine 2021;181(2):186–94.</a:t>
            </a:r>
          </a:p>
        </p:txBody>
      </p:sp>
    </p:spTree>
    <p:extLst>
      <p:ext uri="{BB962C8B-B14F-4D97-AF65-F5344CB8AC3E}">
        <p14:creationId xmlns:p14="http://schemas.microsoft.com/office/powerpoint/2010/main" val="435852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9CD90-4F76-054D-9E9D-61B7C4C4782A}"/>
              </a:ext>
            </a:extLst>
          </p:cNvPr>
          <p:cNvSpPr>
            <a:spLocks noGrp="1"/>
          </p:cNvSpPr>
          <p:nvPr>
            <p:ph type="title"/>
          </p:nvPr>
        </p:nvSpPr>
        <p:spPr/>
        <p:txBody>
          <a:bodyPr>
            <a:noAutofit/>
          </a:bodyPr>
          <a:lstStyle/>
          <a:p>
            <a:r>
              <a:rPr lang="en-US" dirty="0"/>
              <a:t>Effect of loss of longstanding PCP on healthcare utilization and mortality among Medicare beneficiaries</a:t>
            </a:r>
          </a:p>
        </p:txBody>
      </p:sp>
      <p:graphicFrame>
        <p:nvGraphicFramePr>
          <p:cNvPr id="4" name="Content Placeholder 3">
            <a:extLst>
              <a:ext uri="{FF2B5EF4-FFF2-40B4-BE49-F238E27FC236}">
                <a16:creationId xmlns:a16="http://schemas.microsoft.com/office/drawing/2014/main" id="{F9AE121E-C547-0145-A3D4-EA4E52DCF087}"/>
              </a:ext>
            </a:extLst>
          </p:cNvPr>
          <p:cNvGraphicFramePr>
            <a:graphicFrameLocks noGrp="1"/>
          </p:cNvGraphicFramePr>
          <p:nvPr>
            <p:ph idx="1"/>
            <p:extLst>
              <p:ext uri="{D42A27DB-BD31-4B8C-83A1-F6EECF244321}">
                <p14:modId xmlns:p14="http://schemas.microsoft.com/office/powerpoint/2010/main" val="250409017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0008A44-6870-FE49-A2D1-495CAB402F2B}"/>
              </a:ext>
            </a:extLst>
          </p:cNvPr>
          <p:cNvSpPr txBox="1"/>
          <p:nvPr/>
        </p:nvSpPr>
        <p:spPr>
          <a:xfrm>
            <a:off x="457201" y="6121697"/>
            <a:ext cx="8229599" cy="646331"/>
          </a:xfrm>
          <a:prstGeom prst="rect">
            <a:avLst/>
          </a:prstGeom>
          <a:noFill/>
        </p:spPr>
        <p:txBody>
          <a:bodyPr wrap="square">
            <a:spAutoFit/>
          </a:bodyPr>
          <a:lstStyle/>
          <a:p>
            <a:pPr>
              <a:spcBef>
                <a:spcPts val="0"/>
              </a:spcBef>
              <a:spcAft>
                <a:spcPts val="0"/>
              </a:spcAft>
            </a:pPr>
            <a:r>
              <a:rPr lang="en-US" dirty="0">
                <a:effectLst/>
                <a:latin typeface="Garamond" panose="02020404030301010803" pitchFamily="18" charset="0"/>
              </a:rPr>
              <a:t>Data from: </a:t>
            </a:r>
            <a:r>
              <a:rPr lang="en-US" dirty="0" err="1">
                <a:effectLst/>
                <a:latin typeface="Garamond" panose="02020404030301010803" pitchFamily="18" charset="0"/>
              </a:rPr>
              <a:t>Sabety</a:t>
            </a:r>
            <a:r>
              <a:rPr lang="en-US" dirty="0">
                <a:effectLst/>
                <a:latin typeface="Garamond" panose="02020404030301010803" pitchFamily="18" charset="0"/>
              </a:rPr>
              <a:t> A. The value of relationships in healthcare. Journal of Public Economics 2023;225:104927.</a:t>
            </a:r>
          </a:p>
        </p:txBody>
      </p:sp>
    </p:spTree>
    <p:extLst>
      <p:ext uri="{BB962C8B-B14F-4D97-AF65-F5344CB8AC3E}">
        <p14:creationId xmlns:p14="http://schemas.microsoft.com/office/powerpoint/2010/main" val="684188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3D3B6-C139-C643-9B8C-56799D133A9C}"/>
              </a:ext>
            </a:extLst>
          </p:cNvPr>
          <p:cNvSpPr>
            <a:spLocks noGrp="1"/>
          </p:cNvSpPr>
          <p:nvPr>
            <p:ph type="title"/>
          </p:nvPr>
        </p:nvSpPr>
        <p:spPr/>
        <p:txBody>
          <a:bodyPr>
            <a:noAutofit/>
          </a:bodyPr>
          <a:lstStyle/>
          <a:p>
            <a:r>
              <a:rPr lang="en-US" sz="3000" dirty="0"/>
              <a:t>A randomized trial of continuous vs. discontinuous providers in the VA among </a:t>
            </a:r>
            <a:r>
              <a:rPr lang="en-US" dirty="0"/>
              <a:t>older men</a:t>
            </a:r>
            <a:endParaRPr lang="en-US" sz="3000" dirty="0"/>
          </a:p>
        </p:txBody>
      </p:sp>
      <p:graphicFrame>
        <p:nvGraphicFramePr>
          <p:cNvPr id="4" name="Content Placeholder 3">
            <a:extLst>
              <a:ext uri="{FF2B5EF4-FFF2-40B4-BE49-F238E27FC236}">
                <a16:creationId xmlns:a16="http://schemas.microsoft.com/office/drawing/2014/main" id="{602903AB-081A-E542-91C4-71ABBB94A363}"/>
              </a:ext>
            </a:extLst>
          </p:cNvPr>
          <p:cNvGraphicFramePr>
            <a:graphicFrameLocks noGrp="1"/>
          </p:cNvGraphicFramePr>
          <p:nvPr>
            <p:ph idx="1"/>
            <p:extLst>
              <p:ext uri="{D42A27DB-BD31-4B8C-83A1-F6EECF244321}">
                <p14:modId xmlns:p14="http://schemas.microsoft.com/office/powerpoint/2010/main" val="145003788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7E53EB7-4CC7-B34D-B7F6-DF9844623059}"/>
              </a:ext>
            </a:extLst>
          </p:cNvPr>
          <p:cNvSpPr txBox="1"/>
          <p:nvPr/>
        </p:nvSpPr>
        <p:spPr>
          <a:xfrm>
            <a:off x="457200" y="5875791"/>
            <a:ext cx="8229600" cy="1015663"/>
          </a:xfrm>
          <a:prstGeom prst="rect">
            <a:avLst/>
          </a:prstGeom>
          <a:noFill/>
        </p:spPr>
        <p:txBody>
          <a:bodyPr wrap="square" rtlCol="0">
            <a:spAutoFit/>
          </a:bodyPr>
          <a:lstStyle/>
          <a:p>
            <a:pPr algn="r"/>
            <a:r>
              <a:rPr lang="en-US" dirty="0">
                <a:effectLst/>
              </a:rPr>
              <a:t> </a:t>
            </a:r>
          </a:p>
          <a:p>
            <a:pPr>
              <a:spcBef>
                <a:spcPts val="0"/>
              </a:spcBef>
              <a:spcAft>
                <a:spcPts val="0"/>
              </a:spcAft>
            </a:pPr>
            <a:r>
              <a:rPr lang="en-US" sz="1200" dirty="0">
                <a:effectLst/>
              </a:rPr>
              <a:t>Data from: Wasson JH, </a:t>
            </a:r>
            <a:r>
              <a:rPr lang="en-US" sz="1200" dirty="0" err="1">
                <a:effectLst/>
              </a:rPr>
              <a:t>Sauvigne</a:t>
            </a:r>
            <a:r>
              <a:rPr lang="en-US" sz="1200" dirty="0">
                <a:effectLst/>
              </a:rPr>
              <a:t> AE, </a:t>
            </a:r>
            <a:r>
              <a:rPr lang="en-US" sz="1200" dirty="0" err="1">
                <a:effectLst/>
              </a:rPr>
              <a:t>Mogielnicki</a:t>
            </a:r>
            <a:r>
              <a:rPr lang="en-US" sz="1200" dirty="0">
                <a:effectLst/>
              </a:rPr>
              <a:t> RP, et al. Continuity of outpatient medical care in elderly men. A randomized trial. JAMA 1984;252(17):2413–7.</a:t>
            </a:r>
          </a:p>
          <a:p>
            <a:endParaRPr lang="en-US" dirty="0"/>
          </a:p>
        </p:txBody>
      </p:sp>
    </p:spTree>
    <p:extLst>
      <p:ext uri="{BB962C8B-B14F-4D97-AF65-F5344CB8AC3E}">
        <p14:creationId xmlns:p14="http://schemas.microsoft.com/office/powerpoint/2010/main" val="148492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264B30-9BAC-6554-9FDD-4BB45692610A}"/>
              </a:ext>
            </a:extLst>
          </p:cNvPr>
          <p:cNvSpPr>
            <a:spLocks noGrp="1"/>
          </p:cNvSpPr>
          <p:nvPr>
            <p:ph type="title"/>
          </p:nvPr>
        </p:nvSpPr>
        <p:spPr>
          <a:xfrm>
            <a:off x="1143002" y="1999615"/>
            <a:ext cx="6858000" cy="2764028"/>
          </a:xfrm>
        </p:spPr>
        <p:txBody>
          <a:bodyPr vert="horz" lIns="91440" tIns="45720" rIns="91440" bIns="45720" rtlCol="0" anchor="ctr">
            <a:normAutofit/>
          </a:bodyPr>
          <a:lstStyle/>
          <a:p>
            <a:pPr algn="ctr"/>
            <a:r>
              <a:rPr lang="en-US" sz="6300" kern="1200" dirty="0">
                <a:solidFill>
                  <a:schemeClr val="tx1"/>
                </a:solidFill>
              </a:rPr>
              <a:t>I.  Health</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688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9835E8A-C18D-C43A-EF33-EFA702DAE36A}"/>
              </a:ext>
            </a:extLst>
          </p:cNvPr>
          <p:cNvSpPr>
            <a:spLocks noGrp="1"/>
          </p:cNvSpPr>
          <p:nvPr>
            <p:ph type="title"/>
          </p:nvPr>
        </p:nvSpPr>
        <p:spPr>
          <a:xfrm>
            <a:off x="457200" y="274638"/>
            <a:ext cx="8229600" cy="1143000"/>
          </a:xfrm>
        </p:spPr>
        <p:txBody>
          <a:bodyPr>
            <a:normAutofit/>
          </a:bodyPr>
          <a:lstStyle/>
          <a:p>
            <a:r>
              <a:rPr lang="en-US" sz="3300" b="1" dirty="0"/>
              <a:t>Cost Barriers to Care Among Non-Elderly Adults, 1997-2022</a:t>
            </a:r>
            <a:endParaRPr lang="en-US" sz="2800" i="1" dirty="0"/>
          </a:p>
        </p:txBody>
      </p:sp>
      <p:pic>
        <p:nvPicPr>
          <p:cNvPr id="14" name="Content Placeholder 13">
            <a:extLst>
              <a:ext uri="{FF2B5EF4-FFF2-40B4-BE49-F238E27FC236}">
                <a16:creationId xmlns:a16="http://schemas.microsoft.com/office/drawing/2014/main" id="{78F00276-E0F9-E3E7-7920-33891774CA68}"/>
              </a:ext>
            </a:extLst>
          </p:cNvPr>
          <p:cNvPicPr>
            <a:picLocks noGrp="1" noChangeAspect="1"/>
          </p:cNvPicPr>
          <p:nvPr>
            <p:ph idx="1"/>
          </p:nvPr>
        </p:nvPicPr>
        <p:blipFill>
          <a:blip r:embed="rId2"/>
          <a:stretch>
            <a:fillRect/>
          </a:stretch>
        </p:blipFill>
        <p:spPr>
          <a:xfrm>
            <a:off x="76730" y="1417638"/>
            <a:ext cx="9067270" cy="5440362"/>
          </a:xfrm>
        </p:spPr>
      </p:pic>
    </p:spTree>
    <p:extLst>
      <p:ext uri="{BB962C8B-B14F-4D97-AF65-F5344CB8AC3E}">
        <p14:creationId xmlns:p14="http://schemas.microsoft.com/office/powerpoint/2010/main" val="719258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952-DD1B-2B4C-BE07-5DA6E5648D23}"/>
              </a:ext>
            </a:extLst>
          </p:cNvPr>
          <p:cNvSpPr>
            <a:spLocks noGrp="1"/>
          </p:cNvSpPr>
          <p:nvPr>
            <p:ph type="title"/>
          </p:nvPr>
        </p:nvSpPr>
        <p:spPr/>
        <p:txBody>
          <a:bodyPr>
            <a:normAutofit/>
          </a:bodyPr>
          <a:lstStyle/>
          <a:p>
            <a:r>
              <a:rPr lang="en-US" sz="3000" dirty="0"/>
              <a:t>Medical Debt and Bill Problems: </a:t>
            </a:r>
            <a:br>
              <a:rPr lang="en-US" sz="3000" dirty="0"/>
            </a:br>
            <a:r>
              <a:rPr lang="en-US" sz="3000" dirty="0"/>
              <a:t>US Adults 19-64, 2022</a:t>
            </a:r>
          </a:p>
        </p:txBody>
      </p:sp>
      <p:graphicFrame>
        <p:nvGraphicFramePr>
          <p:cNvPr id="4" name="Content Placeholder 3">
            <a:extLst>
              <a:ext uri="{FF2B5EF4-FFF2-40B4-BE49-F238E27FC236}">
                <a16:creationId xmlns:a16="http://schemas.microsoft.com/office/drawing/2014/main" id="{32FEAE76-DDB3-62EB-EE05-9D8E602C74BB}"/>
              </a:ext>
            </a:extLst>
          </p:cNvPr>
          <p:cNvGraphicFramePr>
            <a:graphicFrameLocks noGrp="1"/>
          </p:cNvGraphicFramePr>
          <p:nvPr>
            <p:ph idx="1"/>
            <p:extLst>
              <p:ext uri="{D42A27DB-BD31-4B8C-83A1-F6EECF244321}">
                <p14:modId xmlns:p14="http://schemas.microsoft.com/office/powerpoint/2010/main" val="378504789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3A9F8A52-A49E-D440-9EFD-606BBA421705}"/>
              </a:ext>
            </a:extLst>
          </p:cNvPr>
          <p:cNvSpPr txBox="1"/>
          <p:nvPr/>
        </p:nvSpPr>
        <p:spPr>
          <a:xfrm>
            <a:off x="457201" y="6102100"/>
            <a:ext cx="8229599" cy="646331"/>
          </a:xfrm>
          <a:prstGeom prst="rect">
            <a:avLst/>
          </a:prstGeom>
          <a:noFill/>
        </p:spPr>
        <p:txBody>
          <a:bodyPr wrap="square">
            <a:spAutoFit/>
          </a:bodyPr>
          <a:lstStyle/>
          <a:p>
            <a:r>
              <a:rPr lang="en-US" sz="1200" dirty="0">
                <a:latin typeface="Garamond" panose="02020404030301010803" pitchFamily="18" charset="0"/>
              </a:rPr>
              <a:t>Source: Collins S, Haynes L, </a:t>
            </a:r>
            <a:r>
              <a:rPr lang="en-US" sz="1200" dirty="0" err="1">
                <a:latin typeface="Garamond" panose="02020404030301010803" pitchFamily="18" charset="0"/>
              </a:rPr>
              <a:t>Masitha</a:t>
            </a:r>
            <a:r>
              <a:rPr lang="en-US" sz="1200" dirty="0">
                <a:latin typeface="Garamond" panose="02020404030301010803" pitchFamily="18" charset="0"/>
              </a:rPr>
              <a:t> R. The State of U.S. Health Insurance in 2022. Commonwealth Fund [Internet]. 2022 Sep 29 [cited 2022 Nov 2]; Available from: https://</a:t>
            </a:r>
            <a:r>
              <a:rPr lang="en-US" sz="1200" dirty="0" err="1">
                <a:latin typeface="Garamond" panose="02020404030301010803" pitchFamily="18" charset="0"/>
              </a:rPr>
              <a:t>www.commonwealthfund.org</a:t>
            </a:r>
            <a:r>
              <a:rPr lang="en-US" sz="1200" dirty="0">
                <a:latin typeface="Garamond" panose="02020404030301010803" pitchFamily="18" charset="0"/>
              </a:rPr>
              <a:t>/publications/issue-briefs/2022/</a:t>
            </a:r>
            <a:r>
              <a:rPr lang="en-US" sz="1200" dirty="0" err="1">
                <a:latin typeface="Garamond" panose="02020404030301010803" pitchFamily="18" charset="0"/>
              </a:rPr>
              <a:t>sep</a:t>
            </a:r>
            <a:r>
              <a:rPr lang="en-US" sz="1200" dirty="0">
                <a:latin typeface="Garamond" panose="02020404030301010803" pitchFamily="18" charset="0"/>
              </a:rPr>
              <a:t>/state-us-health-insurance-2022-biennial-survey</a:t>
            </a:r>
          </a:p>
        </p:txBody>
      </p:sp>
    </p:spTree>
    <p:extLst>
      <p:ext uri="{BB962C8B-B14F-4D97-AF65-F5344CB8AC3E}">
        <p14:creationId xmlns:p14="http://schemas.microsoft.com/office/powerpoint/2010/main" val="3609271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B31B-B934-8D4E-805D-00854552617F}"/>
              </a:ext>
            </a:extLst>
          </p:cNvPr>
          <p:cNvSpPr>
            <a:spLocks noGrp="1"/>
          </p:cNvSpPr>
          <p:nvPr>
            <p:ph type="title"/>
          </p:nvPr>
        </p:nvSpPr>
        <p:spPr/>
        <p:txBody>
          <a:bodyPr>
            <a:normAutofit/>
          </a:bodyPr>
          <a:lstStyle/>
          <a:p>
            <a:r>
              <a:rPr lang="en-US" sz="3000" dirty="0"/>
              <a:t>Risk of new acquisition of medical debt, </a:t>
            </a:r>
            <a:br>
              <a:rPr lang="en-US" sz="3000" dirty="0"/>
            </a:br>
            <a:r>
              <a:rPr lang="en-US" sz="3000" dirty="0"/>
              <a:t>2017 to 2018</a:t>
            </a:r>
          </a:p>
        </p:txBody>
      </p:sp>
      <p:graphicFrame>
        <p:nvGraphicFramePr>
          <p:cNvPr id="4" name="Content Placeholder 3">
            <a:extLst>
              <a:ext uri="{FF2B5EF4-FFF2-40B4-BE49-F238E27FC236}">
                <a16:creationId xmlns:a16="http://schemas.microsoft.com/office/drawing/2014/main" id="{7745FA50-8451-7A47-A61D-254648E4EB85}"/>
              </a:ext>
            </a:extLst>
          </p:cNvPr>
          <p:cNvGraphicFramePr>
            <a:graphicFrameLocks noGrp="1"/>
          </p:cNvGraphicFramePr>
          <p:nvPr>
            <p:ph idx="1"/>
            <p:extLst>
              <p:ext uri="{D42A27DB-BD31-4B8C-83A1-F6EECF244321}">
                <p14:modId xmlns:p14="http://schemas.microsoft.com/office/powerpoint/2010/main" val="361917727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0E75F99-90A3-4341-A514-5449371E3FB8}"/>
              </a:ext>
            </a:extLst>
          </p:cNvPr>
          <p:cNvSpPr txBox="1"/>
          <p:nvPr/>
        </p:nvSpPr>
        <p:spPr>
          <a:xfrm>
            <a:off x="457200" y="6034088"/>
            <a:ext cx="8229600" cy="646331"/>
          </a:xfrm>
          <a:prstGeom prst="rect">
            <a:avLst/>
          </a:prstGeom>
          <a:noFill/>
        </p:spPr>
        <p:txBody>
          <a:bodyPr wrap="square">
            <a:spAutoFit/>
          </a:bodyPr>
          <a:lstStyle/>
          <a:p>
            <a:pPr marL="171450" indent="-171450">
              <a:buFont typeface="Arial" panose="020B0604020202020204" pitchFamily="34" charset="0"/>
              <a:buChar char="•"/>
            </a:pPr>
            <a:r>
              <a:rPr lang="en-US" sz="1200" dirty="0"/>
              <a:t>Per $2,000 increase in OOP costs.  </a:t>
            </a:r>
          </a:p>
          <a:p>
            <a:r>
              <a:rPr lang="en-US" sz="1200" dirty="0">
                <a:effectLst/>
              </a:rPr>
              <a:t>Data from: </a:t>
            </a:r>
            <a:r>
              <a:rPr lang="en-US" sz="1200" dirty="0"/>
              <a:t> </a:t>
            </a:r>
            <a:r>
              <a:rPr lang="en-US" sz="1200" dirty="0">
                <a:effectLst/>
              </a:rPr>
              <a:t>Himmelstein DU, Dickman SL, McCormick D, </a:t>
            </a:r>
            <a:r>
              <a:rPr lang="en-US" sz="1200" dirty="0" err="1">
                <a:effectLst/>
              </a:rPr>
              <a:t>Bor</a:t>
            </a:r>
            <a:r>
              <a:rPr lang="en-US" sz="1200" dirty="0">
                <a:effectLst/>
              </a:rPr>
              <a:t> DH, Gaffney A, </a:t>
            </a:r>
            <a:r>
              <a:rPr lang="en-US" sz="1200" dirty="0" err="1">
                <a:effectLst/>
              </a:rPr>
              <a:t>Woolhandler</a:t>
            </a:r>
            <a:r>
              <a:rPr lang="en-US" sz="1200" dirty="0">
                <a:effectLst/>
              </a:rPr>
              <a:t> S. Prevalence and Risk Factors for Medical Debt and Subsequent Changes in Social Determinants of Health in the US. JAMA Network Open 2022;5(9):e2231898.</a:t>
            </a:r>
          </a:p>
        </p:txBody>
      </p:sp>
    </p:spTree>
    <p:extLst>
      <p:ext uri="{BB962C8B-B14F-4D97-AF65-F5344CB8AC3E}">
        <p14:creationId xmlns:p14="http://schemas.microsoft.com/office/powerpoint/2010/main" val="2422035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322DE-C2B0-224C-9EC5-67826233E592}"/>
              </a:ext>
            </a:extLst>
          </p:cNvPr>
          <p:cNvSpPr>
            <a:spLocks noGrp="1"/>
          </p:cNvSpPr>
          <p:nvPr>
            <p:ph type="title"/>
          </p:nvPr>
        </p:nvSpPr>
        <p:spPr/>
        <p:txBody>
          <a:bodyPr>
            <a:normAutofit/>
          </a:bodyPr>
          <a:lstStyle/>
          <a:p>
            <a:r>
              <a:rPr lang="en-US" dirty="0"/>
              <a:t>Problems paying medical bills among post-partum women vs. other reproductive-age women.</a:t>
            </a:r>
          </a:p>
        </p:txBody>
      </p:sp>
      <p:graphicFrame>
        <p:nvGraphicFramePr>
          <p:cNvPr id="4" name="Content Placeholder 3">
            <a:extLst>
              <a:ext uri="{FF2B5EF4-FFF2-40B4-BE49-F238E27FC236}">
                <a16:creationId xmlns:a16="http://schemas.microsoft.com/office/drawing/2014/main" id="{902C160B-BC52-6949-901F-AF4D0986BB66}"/>
              </a:ext>
            </a:extLst>
          </p:cNvPr>
          <p:cNvGraphicFramePr>
            <a:graphicFrameLocks noGrp="1"/>
          </p:cNvGraphicFramePr>
          <p:nvPr>
            <p:ph idx="1"/>
            <p:extLst>
              <p:ext uri="{D42A27DB-BD31-4B8C-83A1-F6EECF244321}">
                <p14:modId xmlns:p14="http://schemas.microsoft.com/office/powerpoint/2010/main" val="429270129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AFC6E508-E0B8-4D41-AE9C-4D638D21CA2C}"/>
              </a:ext>
            </a:extLst>
          </p:cNvPr>
          <p:cNvSpPr txBox="1"/>
          <p:nvPr/>
        </p:nvSpPr>
        <p:spPr>
          <a:xfrm>
            <a:off x="457200" y="6121697"/>
            <a:ext cx="8229600" cy="923330"/>
          </a:xfrm>
          <a:prstGeom prst="rect">
            <a:avLst/>
          </a:prstGeom>
          <a:noFill/>
        </p:spPr>
        <p:txBody>
          <a:bodyPr wrap="square" rtlCol="0">
            <a:spAutoFit/>
          </a:bodyPr>
          <a:lstStyle/>
          <a:p>
            <a:pPr>
              <a:spcBef>
                <a:spcPts val="0"/>
              </a:spcBef>
              <a:spcAft>
                <a:spcPts val="0"/>
              </a:spcAft>
            </a:pPr>
            <a:r>
              <a:rPr lang="en-US" dirty="0">
                <a:effectLst/>
                <a:latin typeface="Garamond" panose="02020404030301010803" pitchFamily="18" charset="0"/>
              </a:rPr>
              <a:t>Source:  Cahn J, Sundaram A, </a:t>
            </a:r>
            <a:r>
              <a:rPr lang="en-US" dirty="0" err="1">
                <a:effectLst/>
                <a:latin typeface="Garamond" panose="02020404030301010803" pitchFamily="18" charset="0"/>
              </a:rPr>
              <a:t>Balachandar</a:t>
            </a:r>
            <a:r>
              <a:rPr lang="en-US" dirty="0">
                <a:effectLst/>
                <a:latin typeface="Garamond" panose="02020404030301010803" pitchFamily="18" charset="0"/>
              </a:rPr>
              <a:t> R, et al. The Association of Childbirth with Medical Debt in the USA, 2019–2020. J Gen Intern Med 2023;1–7.</a:t>
            </a:r>
          </a:p>
          <a:p>
            <a:endParaRPr lang="en-US" dirty="0">
              <a:latin typeface="Garamond" panose="02020404030301010803" pitchFamily="18" charset="0"/>
            </a:endParaRPr>
          </a:p>
        </p:txBody>
      </p:sp>
    </p:spTree>
    <p:extLst>
      <p:ext uri="{BB962C8B-B14F-4D97-AF65-F5344CB8AC3E}">
        <p14:creationId xmlns:p14="http://schemas.microsoft.com/office/powerpoint/2010/main" val="2349426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C3734-68DE-6ED0-4714-2E113F327E39}"/>
              </a:ext>
            </a:extLst>
          </p:cNvPr>
          <p:cNvSpPr>
            <a:spLocks noGrp="1"/>
          </p:cNvSpPr>
          <p:nvPr>
            <p:ph type="title"/>
          </p:nvPr>
        </p:nvSpPr>
        <p:spPr/>
        <p:txBody>
          <a:bodyPr>
            <a:noAutofit/>
          </a:bodyPr>
          <a:lstStyle/>
          <a:p>
            <a:r>
              <a:rPr lang="en-US" sz="3000" dirty="0">
                <a:latin typeface="Garamond" panose="02020404030301010803" pitchFamily="18" charset="0"/>
              </a:rPr>
              <a:t>Foregone Care Among Adults with and without a child in household with diabetes</a:t>
            </a:r>
            <a:br>
              <a:rPr lang="en-US" sz="3000" dirty="0">
                <a:latin typeface="Garamond" panose="02020404030301010803" pitchFamily="18" charset="0"/>
              </a:rPr>
            </a:br>
            <a:endParaRPr lang="en-US" sz="3000" dirty="0">
              <a:latin typeface="Garamond" panose="02020404030301010803" pitchFamily="18" charset="0"/>
            </a:endParaRPr>
          </a:p>
        </p:txBody>
      </p:sp>
      <p:graphicFrame>
        <p:nvGraphicFramePr>
          <p:cNvPr id="4" name="Content Placeholder 3">
            <a:extLst>
              <a:ext uri="{FF2B5EF4-FFF2-40B4-BE49-F238E27FC236}">
                <a16:creationId xmlns:a16="http://schemas.microsoft.com/office/drawing/2014/main" id="{12D271C3-7E6E-D827-4657-FABF6724B44D}"/>
              </a:ext>
            </a:extLst>
          </p:cNvPr>
          <p:cNvGraphicFramePr>
            <a:graphicFrameLocks noGrp="1"/>
          </p:cNvGraphicFramePr>
          <p:nvPr>
            <p:ph idx="1"/>
            <p:extLst>
              <p:ext uri="{D42A27DB-BD31-4B8C-83A1-F6EECF244321}">
                <p14:modId xmlns:p14="http://schemas.microsoft.com/office/powerpoint/2010/main" val="1639965446"/>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3D3DF5D-795B-0C38-7A4A-A65236AC0818}"/>
              </a:ext>
            </a:extLst>
          </p:cNvPr>
          <p:cNvSpPr txBox="1"/>
          <p:nvPr/>
        </p:nvSpPr>
        <p:spPr>
          <a:xfrm>
            <a:off x="628650" y="6311899"/>
            <a:ext cx="7886700" cy="461665"/>
          </a:xfrm>
          <a:prstGeom prst="rect">
            <a:avLst/>
          </a:prstGeom>
          <a:noFill/>
        </p:spPr>
        <p:txBody>
          <a:bodyPr wrap="square">
            <a:spAutoFit/>
          </a:bodyPr>
          <a:lstStyle/>
          <a:p>
            <a:pPr>
              <a:spcBef>
                <a:spcPts val="0"/>
              </a:spcBef>
              <a:spcAft>
                <a:spcPts val="0"/>
              </a:spcAft>
            </a:pPr>
            <a:r>
              <a:rPr lang="en-US" sz="1200" dirty="0">
                <a:effectLst/>
                <a:latin typeface="Garamond" panose="02020404030301010803" pitchFamily="18" charset="0"/>
              </a:rPr>
              <a:t>Data from: </a:t>
            </a:r>
            <a:r>
              <a:rPr lang="en-US" sz="1200" dirty="0" err="1">
                <a:effectLst/>
                <a:latin typeface="Garamond" panose="02020404030301010803" pitchFamily="18" charset="0"/>
              </a:rPr>
              <a:t>Narm</a:t>
            </a:r>
            <a:r>
              <a:rPr lang="en-US" sz="1200" dirty="0">
                <a:effectLst/>
                <a:latin typeface="Garamond" panose="02020404030301010803" pitchFamily="18" charset="0"/>
              </a:rPr>
              <a:t> KE, Wen J, Sung L, Dar S, Kim P, Olson B, et al. Chronic Illness in Children and Foregone Care Among Household Adults in the United States: A National Study. Medical Care. 2022 Nov 4;10.1097/MLR.0000000000001791.</a:t>
            </a:r>
          </a:p>
        </p:txBody>
      </p:sp>
    </p:spTree>
    <p:extLst>
      <p:ext uri="{BB962C8B-B14F-4D97-AF65-F5344CB8AC3E}">
        <p14:creationId xmlns:p14="http://schemas.microsoft.com/office/powerpoint/2010/main" val="921118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3822-A8B6-874B-AB85-257EB70C7F5F}"/>
              </a:ext>
            </a:extLst>
          </p:cNvPr>
          <p:cNvSpPr>
            <a:spLocks noGrp="1"/>
          </p:cNvSpPr>
          <p:nvPr>
            <p:ph type="title"/>
          </p:nvPr>
        </p:nvSpPr>
        <p:spPr/>
        <p:txBody>
          <a:bodyPr>
            <a:noAutofit/>
          </a:bodyPr>
          <a:lstStyle/>
          <a:p>
            <a:r>
              <a:rPr lang="en-US" sz="3000" dirty="0"/>
              <a:t>Out-of-Pocket Costs for the ICU Rose by About a Third from 2008-2019 for Adults with Employer-Sponsored Insurance</a:t>
            </a:r>
          </a:p>
        </p:txBody>
      </p:sp>
      <p:graphicFrame>
        <p:nvGraphicFramePr>
          <p:cNvPr id="4" name="Content Placeholder 3">
            <a:extLst>
              <a:ext uri="{FF2B5EF4-FFF2-40B4-BE49-F238E27FC236}">
                <a16:creationId xmlns:a16="http://schemas.microsoft.com/office/drawing/2014/main" id="{C1C30051-FCC9-004A-B325-9DBB8A01A16D}"/>
              </a:ext>
            </a:extLst>
          </p:cNvPr>
          <p:cNvGraphicFramePr>
            <a:graphicFrameLocks noGrp="1"/>
          </p:cNvGraphicFramePr>
          <p:nvPr>
            <p:ph idx="1"/>
            <p:extLst>
              <p:ext uri="{D42A27DB-BD31-4B8C-83A1-F6EECF244321}">
                <p14:modId xmlns:p14="http://schemas.microsoft.com/office/powerpoint/2010/main" val="372473638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96621D50-50BA-4947-8A4A-1208E7125AA6}"/>
              </a:ext>
            </a:extLst>
          </p:cNvPr>
          <p:cNvSpPr txBox="1"/>
          <p:nvPr/>
        </p:nvSpPr>
        <p:spPr>
          <a:xfrm>
            <a:off x="457200" y="6030106"/>
            <a:ext cx="8229599" cy="646331"/>
          </a:xfrm>
          <a:prstGeom prst="rect">
            <a:avLst/>
          </a:prstGeom>
          <a:noFill/>
        </p:spPr>
        <p:txBody>
          <a:bodyPr wrap="square">
            <a:spAutoFit/>
          </a:bodyPr>
          <a:lstStyle/>
          <a:p>
            <a:pPr>
              <a:spcBef>
                <a:spcPts val="0"/>
              </a:spcBef>
              <a:spcAft>
                <a:spcPts val="0"/>
              </a:spcAft>
            </a:pPr>
            <a:r>
              <a:rPr lang="en-US" sz="1200" dirty="0">
                <a:effectLst/>
                <a:latin typeface="Garamond" panose="02020404030301010803" pitchFamily="18" charset="0"/>
              </a:rPr>
              <a:t>Figures are adjusted for inflation.  </a:t>
            </a:r>
            <a:r>
              <a:rPr lang="en-US" sz="1200" dirty="0">
                <a:latin typeface="Garamond" panose="02020404030301010803" pitchFamily="18" charset="0"/>
              </a:rPr>
              <a:t>ICU OOP costs shown for three conditions for illustrative purposes.  Data from: </a:t>
            </a:r>
            <a:r>
              <a:rPr lang="en-US" sz="1200" dirty="0">
                <a:effectLst/>
                <a:latin typeface="Garamond" panose="02020404030301010803" pitchFamily="18" charset="0"/>
              </a:rPr>
              <a:t>Kannan S, Stevens J, Song Z. Growth In Patient Cost Sharing For Hospitalizations With And Without Intensive Care Among Commercially Insured Patients. Health Affairs 2023;42(9):1221–9.</a:t>
            </a:r>
          </a:p>
        </p:txBody>
      </p:sp>
    </p:spTree>
    <p:extLst>
      <p:ext uri="{BB962C8B-B14F-4D97-AF65-F5344CB8AC3E}">
        <p14:creationId xmlns:p14="http://schemas.microsoft.com/office/powerpoint/2010/main" val="3579201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7FEE-9DD4-4883-2592-EEB375CCF52D}"/>
              </a:ext>
            </a:extLst>
          </p:cNvPr>
          <p:cNvSpPr>
            <a:spLocks noGrp="1"/>
          </p:cNvSpPr>
          <p:nvPr>
            <p:ph type="title"/>
          </p:nvPr>
        </p:nvSpPr>
        <p:spPr/>
        <p:txBody>
          <a:bodyPr>
            <a:normAutofit/>
          </a:bodyPr>
          <a:lstStyle/>
          <a:p>
            <a:r>
              <a:rPr lang="en-US" sz="3000" dirty="0"/>
              <a:t>COPD Medication Prescription Abandonment: Commercially Insured, 2017-19</a:t>
            </a:r>
          </a:p>
        </p:txBody>
      </p:sp>
      <p:graphicFrame>
        <p:nvGraphicFramePr>
          <p:cNvPr id="4" name="Content Placeholder 3">
            <a:extLst>
              <a:ext uri="{FF2B5EF4-FFF2-40B4-BE49-F238E27FC236}">
                <a16:creationId xmlns:a16="http://schemas.microsoft.com/office/drawing/2014/main" id="{A014D246-DA39-EBD5-C9D9-F935465AD8D5}"/>
              </a:ext>
            </a:extLst>
          </p:cNvPr>
          <p:cNvGraphicFramePr>
            <a:graphicFrameLocks noGrp="1"/>
          </p:cNvGraphicFramePr>
          <p:nvPr>
            <p:ph idx="1"/>
            <p:extLst>
              <p:ext uri="{D42A27DB-BD31-4B8C-83A1-F6EECF244321}">
                <p14:modId xmlns:p14="http://schemas.microsoft.com/office/powerpoint/2010/main" val="345700306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22796E6-6AB9-2D40-179A-501C09912ECB}"/>
              </a:ext>
            </a:extLst>
          </p:cNvPr>
          <p:cNvSpPr txBox="1"/>
          <p:nvPr/>
        </p:nvSpPr>
        <p:spPr>
          <a:xfrm>
            <a:off x="457200" y="6308725"/>
            <a:ext cx="8229599" cy="461665"/>
          </a:xfrm>
          <a:prstGeom prst="rect">
            <a:avLst/>
          </a:prstGeom>
          <a:noFill/>
        </p:spPr>
        <p:txBody>
          <a:bodyPr wrap="square">
            <a:spAutoFit/>
          </a:bodyPr>
          <a:lstStyle/>
          <a:p>
            <a:pPr>
              <a:spcBef>
                <a:spcPts val="0"/>
              </a:spcBef>
              <a:spcAft>
                <a:spcPts val="0"/>
              </a:spcAft>
            </a:pPr>
            <a:r>
              <a:rPr lang="en-US" sz="1200" dirty="0">
                <a:effectLst/>
                <a:latin typeface="Garamond" panose="02020404030301010803" pitchFamily="18" charset="0"/>
              </a:rPr>
              <a:t>Data from: Patel B, Mayne P, Patri T, </a:t>
            </a:r>
            <a:r>
              <a:rPr lang="en-US" sz="1200" dirty="0" err="1">
                <a:effectLst/>
                <a:latin typeface="Garamond" panose="02020404030301010803" pitchFamily="18" charset="0"/>
              </a:rPr>
              <a:t>Vandigo</a:t>
            </a:r>
            <a:r>
              <a:rPr lang="en-US" sz="1200" dirty="0">
                <a:effectLst/>
                <a:latin typeface="Garamond" panose="02020404030301010803" pitchFamily="18" charset="0"/>
              </a:rPr>
              <a:t> J, Yin PT, </a:t>
            </a:r>
            <a:r>
              <a:rPr lang="en-US" sz="1200" dirty="0" err="1">
                <a:effectLst/>
                <a:latin typeface="Garamond" panose="02020404030301010803" pitchFamily="18" charset="0"/>
              </a:rPr>
              <a:t>Bratti</a:t>
            </a:r>
            <a:r>
              <a:rPr lang="en-US" sz="1200" dirty="0">
                <a:effectLst/>
                <a:latin typeface="Garamond" panose="02020404030301010803" pitchFamily="18" charset="0"/>
              </a:rPr>
              <a:t> K, et al. Out-of-Pocket Costs and Prescription Filling Behavior of Commercially Insured Individuals With Chronic Obstructive Pulmonary Disease. JAMA Health Forum. 2022 May 27;3(5):e221167.</a:t>
            </a:r>
          </a:p>
        </p:txBody>
      </p:sp>
    </p:spTree>
    <p:extLst>
      <p:ext uri="{BB962C8B-B14F-4D97-AF65-F5344CB8AC3E}">
        <p14:creationId xmlns:p14="http://schemas.microsoft.com/office/powerpoint/2010/main" val="988968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7065-BD65-DA45-BD3D-7EB8F30379CA}"/>
              </a:ext>
            </a:extLst>
          </p:cNvPr>
          <p:cNvSpPr>
            <a:spLocks noGrp="1"/>
          </p:cNvSpPr>
          <p:nvPr>
            <p:ph type="title"/>
          </p:nvPr>
        </p:nvSpPr>
        <p:spPr/>
        <p:txBody>
          <a:bodyPr>
            <a:noAutofit/>
          </a:bodyPr>
          <a:lstStyle/>
          <a:p>
            <a:r>
              <a:rPr lang="en-US" sz="3000" dirty="0"/>
              <a:t>Most patients with ACA-compliant individual plans had same-day out-of-pocket costs as screening colonoscopy</a:t>
            </a:r>
            <a:endParaRPr lang="en-US" sz="2000" i="1" dirty="0"/>
          </a:p>
        </p:txBody>
      </p:sp>
      <p:graphicFrame>
        <p:nvGraphicFramePr>
          <p:cNvPr id="4" name="Content Placeholder 3">
            <a:extLst>
              <a:ext uri="{FF2B5EF4-FFF2-40B4-BE49-F238E27FC236}">
                <a16:creationId xmlns:a16="http://schemas.microsoft.com/office/drawing/2014/main" id="{992D6644-8E4F-5140-A5FE-1FD6EDEF7D22}"/>
              </a:ext>
            </a:extLst>
          </p:cNvPr>
          <p:cNvGraphicFramePr>
            <a:graphicFrameLocks noGrp="1"/>
          </p:cNvGraphicFramePr>
          <p:nvPr>
            <p:ph idx="1"/>
            <p:extLst>
              <p:ext uri="{D42A27DB-BD31-4B8C-83A1-F6EECF244321}">
                <p14:modId xmlns:p14="http://schemas.microsoft.com/office/powerpoint/2010/main" val="282957765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C1CDAE3-6281-1E4B-8F2A-370010E33C28}"/>
              </a:ext>
            </a:extLst>
          </p:cNvPr>
          <p:cNvSpPr txBox="1"/>
          <p:nvPr/>
        </p:nvSpPr>
        <p:spPr>
          <a:xfrm>
            <a:off x="457200" y="6126163"/>
            <a:ext cx="8229600" cy="523220"/>
          </a:xfrm>
          <a:prstGeom prst="rect">
            <a:avLst/>
          </a:prstGeom>
          <a:noFill/>
        </p:spPr>
        <p:txBody>
          <a:bodyPr wrap="square">
            <a:spAutoFit/>
          </a:bodyPr>
          <a:lstStyle/>
          <a:p>
            <a:pPr>
              <a:spcBef>
                <a:spcPts val="0"/>
              </a:spcBef>
              <a:spcAft>
                <a:spcPts val="0"/>
              </a:spcAft>
            </a:pPr>
            <a:r>
              <a:rPr lang="en-US" sz="1400" dirty="0">
                <a:effectLst/>
                <a:latin typeface="Garamond" panose="02020404030301010803" pitchFamily="18" charset="0"/>
              </a:rPr>
              <a:t>Data from: </a:t>
            </a:r>
            <a:r>
              <a:rPr lang="en-US" sz="1400" dirty="0" err="1">
                <a:effectLst/>
                <a:latin typeface="Garamond" panose="02020404030301010803" pitchFamily="18" charset="0"/>
              </a:rPr>
              <a:t>Makhoul</a:t>
            </a:r>
            <a:r>
              <a:rPr lang="en-US" sz="1400" dirty="0">
                <a:effectLst/>
                <a:latin typeface="Garamond" panose="02020404030301010803" pitchFamily="18" charset="0"/>
              </a:rPr>
              <a:t> AE, Hatcher JB, Sulieman L, Johnson D, Anderson DM. Patient Cost Exposure And Use Of Preventive Care Among ACA-Compliant Individual Plans. Health Affairs 2023;42(4):531–6.</a:t>
            </a:r>
          </a:p>
        </p:txBody>
      </p:sp>
    </p:spTree>
    <p:extLst>
      <p:ext uri="{BB962C8B-B14F-4D97-AF65-F5344CB8AC3E}">
        <p14:creationId xmlns:p14="http://schemas.microsoft.com/office/powerpoint/2010/main" val="1146332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0390BA-0A1B-60DB-A14B-2B66527B3CA8}"/>
              </a:ext>
            </a:extLst>
          </p:cNvPr>
          <p:cNvSpPr>
            <a:spLocks noGrp="1"/>
          </p:cNvSpPr>
          <p:nvPr>
            <p:ph type="title"/>
          </p:nvPr>
        </p:nvSpPr>
        <p:spPr>
          <a:xfrm>
            <a:off x="1143002" y="1999615"/>
            <a:ext cx="6858000" cy="2764028"/>
          </a:xfrm>
        </p:spPr>
        <p:txBody>
          <a:bodyPr vert="horz" lIns="91440" tIns="45720" rIns="91440" bIns="45720" rtlCol="0" anchor="ctr">
            <a:normAutofit/>
          </a:bodyPr>
          <a:lstStyle/>
          <a:p>
            <a:pPr algn="ctr"/>
            <a:r>
              <a:rPr lang="en-US" sz="6300" kern="1200" dirty="0">
                <a:solidFill>
                  <a:schemeClr val="tx1"/>
                </a:solidFill>
              </a:rPr>
              <a:t>V. Reproductive Healthcare</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29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map of the united states&#10;&#10;Description automatically generated">
            <a:extLst>
              <a:ext uri="{FF2B5EF4-FFF2-40B4-BE49-F238E27FC236}">
                <a16:creationId xmlns:a16="http://schemas.microsoft.com/office/drawing/2014/main" id="{EEF999E0-5AF4-554C-8FC5-BF213CA5BA8D}"/>
              </a:ext>
            </a:extLst>
          </p:cNvPr>
          <p:cNvPicPr>
            <a:picLocks noGrp="1" noChangeAspect="1"/>
          </p:cNvPicPr>
          <p:nvPr>
            <p:ph idx="1"/>
          </p:nvPr>
        </p:nvPicPr>
        <p:blipFill>
          <a:blip r:embed="rId2"/>
          <a:stretch>
            <a:fillRect/>
          </a:stretch>
        </p:blipFill>
        <p:spPr>
          <a:xfrm>
            <a:off x="0" y="685023"/>
            <a:ext cx="9144000" cy="5487953"/>
          </a:xfrm>
        </p:spPr>
      </p:pic>
      <p:sp>
        <p:nvSpPr>
          <p:cNvPr id="2" name="Title 1">
            <a:extLst>
              <a:ext uri="{FF2B5EF4-FFF2-40B4-BE49-F238E27FC236}">
                <a16:creationId xmlns:a16="http://schemas.microsoft.com/office/drawing/2014/main" id="{2A46AC4B-6B9C-F442-A76C-09E661EF768B}"/>
              </a:ext>
            </a:extLst>
          </p:cNvPr>
          <p:cNvSpPr>
            <a:spLocks noGrp="1"/>
          </p:cNvSpPr>
          <p:nvPr>
            <p:ph type="title"/>
          </p:nvPr>
        </p:nvSpPr>
        <p:spPr/>
        <p:txBody>
          <a:bodyPr>
            <a:normAutofit/>
          </a:bodyPr>
          <a:lstStyle/>
          <a:p>
            <a:r>
              <a:rPr lang="en-US" sz="3000" dirty="0"/>
              <a:t>Distance to closest abortion provider before and after </a:t>
            </a:r>
            <a:r>
              <a:rPr lang="en-US" sz="3000" i="1" dirty="0"/>
              <a:t>Dobbs</a:t>
            </a:r>
            <a:endParaRPr lang="en-US" sz="3000" dirty="0"/>
          </a:p>
        </p:txBody>
      </p:sp>
      <p:sp>
        <p:nvSpPr>
          <p:cNvPr id="11" name="TextBox 10">
            <a:extLst>
              <a:ext uri="{FF2B5EF4-FFF2-40B4-BE49-F238E27FC236}">
                <a16:creationId xmlns:a16="http://schemas.microsoft.com/office/drawing/2014/main" id="{BD77A1BB-AAF9-4948-B32C-747B2786723E}"/>
              </a:ext>
            </a:extLst>
          </p:cNvPr>
          <p:cNvSpPr txBox="1"/>
          <p:nvPr/>
        </p:nvSpPr>
        <p:spPr>
          <a:xfrm>
            <a:off x="1" y="5937031"/>
            <a:ext cx="9143999" cy="646331"/>
          </a:xfrm>
          <a:prstGeom prst="rect">
            <a:avLst/>
          </a:prstGeom>
          <a:noFill/>
        </p:spPr>
        <p:txBody>
          <a:bodyPr wrap="square">
            <a:spAutoFit/>
          </a:bodyPr>
          <a:lstStyle/>
          <a:p>
            <a:r>
              <a:rPr lang="en-US" sz="1200" dirty="0"/>
              <a:t>Data from the Myers Abortion Facility Database: Myers, C. K. (2023, November 2). Myers Abortion Facility Database. https://</a:t>
            </a:r>
            <a:r>
              <a:rPr lang="en-US" sz="1200" dirty="0" err="1"/>
              <a:t>doi.org</a:t>
            </a:r>
            <a:r>
              <a:rPr lang="en-US" sz="1200" dirty="0"/>
              <a:t>/10.17605/OSF.IO/8DG7R."  Driving time equals the driving distance from the centroid of each county to the nearest abortion provider.  Mapped by Adam Gaffney using Stata’s </a:t>
            </a:r>
            <a:r>
              <a:rPr lang="en-US" sz="1200" i="1" dirty="0" err="1"/>
              <a:t>spmap</a:t>
            </a:r>
            <a:r>
              <a:rPr lang="en-US" sz="1200" i="1" dirty="0"/>
              <a:t> </a:t>
            </a:r>
            <a:r>
              <a:rPr lang="en-US" sz="1200" dirty="0"/>
              <a:t>command at cutoffs shown in legend.</a:t>
            </a:r>
          </a:p>
        </p:txBody>
      </p:sp>
      <p:pic>
        <p:nvPicPr>
          <p:cNvPr id="5" name="Content Placeholder 8" descr="A map of the united states&#10;&#10;Description automatically generated">
            <a:extLst>
              <a:ext uri="{FF2B5EF4-FFF2-40B4-BE49-F238E27FC236}">
                <a16:creationId xmlns:a16="http://schemas.microsoft.com/office/drawing/2014/main" id="{64DE845C-D451-E24A-9509-2A39C091EE17}"/>
              </a:ext>
            </a:extLst>
          </p:cNvPr>
          <p:cNvPicPr>
            <a:picLocks noChangeAspect="1"/>
          </p:cNvPicPr>
          <p:nvPr/>
        </p:nvPicPr>
        <p:blipFill rotWithShape="1">
          <a:blip r:embed="rId2"/>
          <a:srcRect l="45747" t="82770" r="45886" b="4638"/>
          <a:stretch/>
        </p:blipFill>
        <p:spPr>
          <a:xfrm>
            <a:off x="4122055" y="4678523"/>
            <a:ext cx="1393373" cy="1258508"/>
          </a:xfrm>
          <a:prstGeom prst="rect">
            <a:avLst/>
          </a:prstGeom>
        </p:spPr>
      </p:pic>
    </p:spTree>
    <p:extLst>
      <p:ext uri="{BB962C8B-B14F-4D97-AF65-F5344CB8AC3E}">
        <p14:creationId xmlns:p14="http://schemas.microsoft.com/office/powerpoint/2010/main" val="659647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07517D6-6E27-4A4B-89A7-F862CF01AA71}"/>
              </a:ext>
            </a:extLst>
          </p:cNvPr>
          <p:cNvPicPr>
            <a:picLocks noChangeAspect="1"/>
          </p:cNvPicPr>
          <p:nvPr/>
        </p:nvPicPr>
        <p:blipFill>
          <a:blip r:embed="rId2"/>
          <a:stretch>
            <a:fillRect/>
          </a:stretch>
        </p:blipFill>
        <p:spPr>
          <a:xfrm>
            <a:off x="123567" y="1293578"/>
            <a:ext cx="9020433" cy="5412259"/>
          </a:xfrm>
          <a:prstGeom prst="rect">
            <a:avLst/>
          </a:prstGeom>
        </p:spPr>
      </p:pic>
      <p:sp>
        <p:nvSpPr>
          <p:cNvPr id="10" name="Rectangle 9">
            <a:extLst>
              <a:ext uri="{FF2B5EF4-FFF2-40B4-BE49-F238E27FC236}">
                <a16:creationId xmlns:a16="http://schemas.microsoft.com/office/drawing/2014/main" id="{D7706CA3-734B-BA4B-A573-FD38424249F3}"/>
              </a:ext>
            </a:extLst>
          </p:cNvPr>
          <p:cNvSpPr/>
          <p:nvPr/>
        </p:nvSpPr>
        <p:spPr>
          <a:xfrm>
            <a:off x="457200" y="6551948"/>
            <a:ext cx="8229600" cy="307777"/>
          </a:xfrm>
          <a:prstGeom prst="rect">
            <a:avLst/>
          </a:prstGeom>
        </p:spPr>
        <p:txBody>
          <a:bodyPr wrap="square">
            <a:spAutoFit/>
          </a:bodyPr>
          <a:lstStyle/>
          <a:p>
            <a:pPr fontAlgn="b"/>
            <a:r>
              <a:rPr lang="en-US" sz="1400" dirty="0">
                <a:latin typeface="Garamond" panose="02020404030301010803" pitchFamily="18" charset="0"/>
              </a:rPr>
              <a:t>Source of data: </a:t>
            </a:r>
            <a:r>
              <a:rPr lang="en-US" sz="1400" dirty="0" err="1">
                <a:latin typeface="Garamond" panose="02020404030301010803" pitchFamily="18" charset="0"/>
              </a:rPr>
              <a:t>OECD.Stat</a:t>
            </a:r>
            <a:r>
              <a:rPr lang="en-US" sz="1400" dirty="0">
                <a:latin typeface="Garamond" panose="02020404030301010803" pitchFamily="18" charset="0"/>
              </a:rPr>
              <a:t>, Accessed November 11, 2023. </a:t>
            </a:r>
            <a:endParaRPr lang="en-US" sz="1400" dirty="0">
              <a:solidFill>
                <a:srgbClr val="000000"/>
              </a:solidFill>
              <a:latin typeface="Garamond" panose="02020404030301010803" pitchFamily="18" charset="0"/>
            </a:endParaRPr>
          </a:p>
        </p:txBody>
      </p:sp>
      <p:sp>
        <p:nvSpPr>
          <p:cNvPr id="11" name="Title 1">
            <a:extLst>
              <a:ext uri="{FF2B5EF4-FFF2-40B4-BE49-F238E27FC236}">
                <a16:creationId xmlns:a16="http://schemas.microsoft.com/office/drawing/2014/main" id="{4BABAF95-F5C8-CD4B-AA06-354E26D9244E}"/>
              </a:ext>
            </a:extLst>
          </p:cNvPr>
          <p:cNvSpPr>
            <a:spLocks noGrp="1"/>
          </p:cNvSpPr>
          <p:nvPr>
            <p:ph type="title"/>
          </p:nvPr>
        </p:nvSpPr>
        <p:spPr>
          <a:xfrm>
            <a:off x="628650" y="365126"/>
            <a:ext cx="7886700" cy="1325563"/>
          </a:xfrm>
        </p:spPr>
        <p:txBody>
          <a:bodyPr>
            <a:normAutofit/>
          </a:bodyPr>
          <a:lstStyle/>
          <a:p>
            <a:r>
              <a:rPr lang="en-US" sz="3000" dirty="0">
                <a:latin typeface="Garamond" panose="02020404030301010803" pitchFamily="18" charset="0"/>
              </a:rPr>
              <a:t>US Life Expectancy Disadvantage </a:t>
            </a:r>
            <a:r>
              <a:rPr lang="en-US" dirty="0"/>
              <a:t>is Widening: Five High Income Nations, 1960 - 2021</a:t>
            </a:r>
            <a:endParaRPr lang="en-US" sz="3000" dirty="0">
              <a:latin typeface="Garamond" panose="02020404030301010803" pitchFamily="18" charset="0"/>
            </a:endParaRPr>
          </a:p>
        </p:txBody>
      </p:sp>
    </p:spTree>
    <p:extLst>
      <p:ext uri="{BB962C8B-B14F-4D97-AF65-F5344CB8AC3E}">
        <p14:creationId xmlns:p14="http://schemas.microsoft.com/office/powerpoint/2010/main" val="2982172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470311-D895-0049-816B-2FB2A2226D5B}"/>
              </a:ext>
            </a:extLst>
          </p:cNvPr>
          <p:cNvPicPr>
            <a:picLocks noGrp="1" noChangeAspect="1"/>
          </p:cNvPicPr>
          <p:nvPr>
            <p:ph idx="1"/>
          </p:nvPr>
        </p:nvPicPr>
        <p:blipFill>
          <a:blip r:embed="rId2"/>
          <a:stretch>
            <a:fillRect/>
          </a:stretch>
        </p:blipFill>
        <p:spPr>
          <a:xfrm>
            <a:off x="457200" y="1371600"/>
            <a:ext cx="8229600" cy="5486400"/>
          </a:xfrm>
        </p:spPr>
      </p:pic>
      <p:sp>
        <p:nvSpPr>
          <p:cNvPr id="2" name="Title 1">
            <a:extLst>
              <a:ext uri="{FF2B5EF4-FFF2-40B4-BE49-F238E27FC236}">
                <a16:creationId xmlns:a16="http://schemas.microsoft.com/office/drawing/2014/main" id="{ADE32A1D-B746-3743-BB18-8A354BAC9777}"/>
              </a:ext>
            </a:extLst>
          </p:cNvPr>
          <p:cNvSpPr>
            <a:spLocks noGrp="1"/>
          </p:cNvSpPr>
          <p:nvPr>
            <p:ph type="title"/>
          </p:nvPr>
        </p:nvSpPr>
        <p:spPr/>
        <p:txBody>
          <a:bodyPr>
            <a:normAutofit/>
          </a:bodyPr>
          <a:lstStyle/>
          <a:p>
            <a:r>
              <a:rPr lang="en-US" dirty="0"/>
              <a:t>Average driving distance to closest abortion provider before and after </a:t>
            </a:r>
            <a:r>
              <a:rPr lang="en-US" i="1" dirty="0"/>
              <a:t>Dobbs: 2019 -2023</a:t>
            </a:r>
            <a:endParaRPr lang="en-US" dirty="0"/>
          </a:p>
        </p:txBody>
      </p:sp>
    </p:spTree>
    <p:extLst>
      <p:ext uri="{BB962C8B-B14F-4D97-AF65-F5344CB8AC3E}">
        <p14:creationId xmlns:p14="http://schemas.microsoft.com/office/powerpoint/2010/main" val="2595871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28DE330-BD67-8C43-8310-BD618DFC5C72}"/>
              </a:ext>
            </a:extLst>
          </p:cNvPr>
          <p:cNvGraphicFramePr>
            <a:graphicFrameLocks/>
          </p:cNvGraphicFramePr>
          <p:nvPr>
            <p:extLst>
              <p:ext uri="{D42A27DB-BD31-4B8C-83A1-F6EECF244321}">
                <p14:modId xmlns:p14="http://schemas.microsoft.com/office/powerpoint/2010/main" val="1834078795"/>
              </p:ext>
            </p:extLst>
          </p:nvPr>
        </p:nvGraphicFramePr>
        <p:xfrm>
          <a:off x="0" y="1322535"/>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1801CCE-AD4B-B54C-840D-68D3450C3CF8}"/>
              </a:ext>
            </a:extLst>
          </p:cNvPr>
          <p:cNvGraphicFramePr>
            <a:graphicFrameLocks/>
          </p:cNvGraphicFramePr>
          <p:nvPr>
            <p:extLst>
              <p:ext uri="{D42A27DB-BD31-4B8C-83A1-F6EECF244321}">
                <p14:modId xmlns:p14="http://schemas.microsoft.com/office/powerpoint/2010/main" val="369936961"/>
              </p:ext>
            </p:extLst>
          </p:nvPr>
        </p:nvGraphicFramePr>
        <p:xfrm>
          <a:off x="4572000" y="1322535"/>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4D1C74E0-82BB-8E45-B82E-E8AB56FAE1FE}"/>
              </a:ext>
            </a:extLst>
          </p:cNvPr>
          <p:cNvGraphicFramePr>
            <a:graphicFrameLocks/>
          </p:cNvGraphicFramePr>
          <p:nvPr>
            <p:extLst>
              <p:ext uri="{D42A27DB-BD31-4B8C-83A1-F6EECF244321}">
                <p14:modId xmlns:p14="http://schemas.microsoft.com/office/powerpoint/2010/main" val="538322369"/>
              </p:ext>
            </p:extLst>
          </p:nvPr>
        </p:nvGraphicFramePr>
        <p:xfrm>
          <a:off x="2286000" y="4065735"/>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A907C7CF-4BB5-C04D-91C8-2969FF2A68B3}"/>
              </a:ext>
            </a:extLst>
          </p:cNvPr>
          <p:cNvSpPr txBox="1"/>
          <p:nvPr/>
        </p:nvSpPr>
        <p:spPr>
          <a:xfrm>
            <a:off x="0" y="4560172"/>
            <a:ext cx="2343150" cy="1754326"/>
          </a:xfrm>
          <a:prstGeom prst="rect">
            <a:avLst/>
          </a:prstGeom>
          <a:noFill/>
        </p:spPr>
        <p:txBody>
          <a:bodyPr wrap="square">
            <a:spAutoFit/>
          </a:bodyPr>
          <a:lstStyle/>
          <a:p>
            <a:pPr>
              <a:spcBef>
                <a:spcPts val="0"/>
              </a:spcBef>
              <a:spcAft>
                <a:spcPts val="0"/>
              </a:spcAft>
            </a:pPr>
            <a:r>
              <a:rPr lang="en-US" sz="1200" dirty="0">
                <a:effectLst/>
                <a:latin typeface="Garamond" panose="02020404030301010803" pitchFamily="18" charset="0"/>
              </a:rPr>
              <a:t>Gaffney A, Himmelstein DU, Dickman S, et al. Projected Health Outcomes Associated With 3 US Supreme Court Decisions in 2022 on COVID-19 Workplace Protections, Handgun-Carry Restrictions, and Abortion Rights. JAMA Network Open 2023;6(6):e2315578.</a:t>
            </a:r>
          </a:p>
        </p:txBody>
      </p:sp>
      <p:sp>
        <p:nvSpPr>
          <p:cNvPr id="7" name="TextBox 6">
            <a:extLst>
              <a:ext uri="{FF2B5EF4-FFF2-40B4-BE49-F238E27FC236}">
                <a16:creationId xmlns:a16="http://schemas.microsoft.com/office/drawing/2014/main" id="{FEAE26A5-5AC5-0147-9700-E90A1304D918}"/>
              </a:ext>
            </a:extLst>
          </p:cNvPr>
          <p:cNvSpPr txBox="1"/>
          <p:nvPr/>
        </p:nvSpPr>
        <p:spPr>
          <a:xfrm>
            <a:off x="1408747" y="306872"/>
            <a:ext cx="6326505" cy="1015663"/>
          </a:xfrm>
          <a:prstGeom prst="rect">
            <a:avLst/>
          </a:prstGeom>
          <a:noFill/>
        </p:spPr>
        <p:txBody>
          <a:bodyPr wrap="square">
            <a:spAutoFit/>
          </a:bodyPr>
          <a:lstStyle/>
          <a:p>
            <a:r>
              <a:rPr lang="en-US" sz="3000" dirty="0">
                <a:effectLst/>
                <a:latin typeface="Garamond" panose="02020404030301010803" pitchFamily="18" charset="0"/>
              </a:rPr>
              <a:t>Projected Annual Health Outcomes from Repeal of </a:t>
            </a:r>
            <a:r>
              <a:rPr lang="en-US" sz="3000" i="1" dirty="0">
                <a:effectLst/>
                <a:latin typeface="Garamond" panose="02020404030301010803" pitchFamily="18" charset="0"/>
              </a:rPr>
              <a:t>Dobbs</a:t>
            </a:r>
            <a:r>
              <a:rPr lang="en-US" sz="3000" dirty="0">
                <a:effectLst/>
                <a:latin typeface="Garamond" panose="02020404030301010803" pitchFamily="18" charset="0"/>
              </a:rPr>
              <a:t> </a:t>
            </a:r>
            <a:r>
              <a:rPr lang="en-US" sz="3000" i="1" dirty="0">
                <a:effectLst/>
                <a:latin typeface="Garamond" panose="02020404030301010803" pitchFamily="18" charset="0"/>
              </a:rPr>
              <a:t> </a:t>
            </a:r>
            <a:r>
              <a:rPr lang="en-US" sz="3000" dirty="0">
                <a:effectLst/>
                <a:latin typeface="Garamond" panose="02020404030301010803" pitchFamily="18" charset="0"/>
              </a:rPr>
              <a:t> </a:t>
            </a:r>
            <a:endParaRPr lang="en-US" sz="3000" dirty="0">
              <a:latin typeface="Garamond" panose="02020404030301010803" pitchFamily="18" charset="0"/>
            </a:endParaRPr>
          </a:p>
        </p:txBody>
      </p:sp>
    </p:spTree>
    <p:extLst>
      <p:ext uri="{BB962C8B-B14F-4D97-AF65-F5344CB8AC3E}">
        <p14:creationId xmlns:p14="http://schemas.microsoft.com/office/powerpoint/2010/main" val="3859093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94E1-A538-5E42-B46C-8DE4295F2DB5}"/>
              </a:ext>
            </a:extLst>
          </p:cNvPr>
          <p:cNvSpPr>
            <a:spLocks noGrp="1"/>
          </p:cNvSpPr>
          <p:nvPr>
            <p:ph type="title"/>
          </p:nvPr>
        </p:nvSpPr>
        <p:spPr/>
        <p:txBody>
          <a:bodyPr>
            <a:normAutofit/>
          </a:bodyPr>
          <a:lstStyle/>
          <a:p>
            <a:r>
              <a:rPr lang="en-US" dirty="0"/>
              <a:t>Median Self-Pay Charges for Abortion Services in the US, 2017-2020</a:t>
            </a:r>
          </a:p>
        </p:txBody>
      </p:sp>
      <p:graphicFrame>
        <p:nvGraphicFramePr>
          <p:cNvPr id="4" name="Content Placeholder 3">
            <a:extLst>
              <a:ext uri="{FF2B5EF4-FFF2-40B4-BE49-F238E27FC236}">
                <a16:creationId xmlns:a16="http://schemas.microsoft.com/office/drawing/2014/main" id="{4375D419-290C-0B42-9D69-711061BF263A}"/>
              </a:ext>
            </a:extLst>
          </p:cNvPr>
          <p:cNvGraphicFramePr>
            <a:graphicFrameLocks noGrp="1"/>
          </p:cNvGraphicFramePr>
          <p:nvPr>
            <p:ph idx="1"/>
            <p:extLst>
              <p:ext uri="{D42A27DB-BD31-4B8C-83A1-F6EECF244321}">
                <p14:modId xmlns:p14="http://schemas.microsoft.com/office/powerpoint/2010/main" val="36285408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68C0A913-754A-0A42-A1A6-6DAAB3E4DDDE}"/>
              </a:ext>
            </a:extLst>
          </p:cNvPr>
          <p:cNvSpPr txBox="1"/>
          <p:nvPr/>
        </p:nvSpPr>
        <p:spPr>
          <a:xfrm>
            <a:off x="457201" y="6126163"/>
            <a:ext cx="8229599" cy="461665"/>
          </a:xfrm>
          <a:prstGeom prst="rect">
            <a:avLst/>
          </a:prstGeom>
          <a:noFill/>
        </p:spPr>
        <p:txBody>
          <a:bodyPr wrap="square">
            <a:spAutoFit/>
          </a:bodyPr>
          <a:lstStyle/>
          <a:p>
            <a:pPr>
              <a:spcBef>
                <a:spcPts val="0"/>
              </a:spcBef>
              <a:spcAft>
                <a:spcPts val="0"/>
              </a:spcAft>
            </a:pPr>
            <a:r>
              <a:rPr lang="en-US" sz="1200" dirty="0">
                <a:effectLst/>
              </a:rPr>
              <a:t>Data from: Upadhyay UD, </a:t>
            </a:r>
            <a:r>
              <a:rPr lang="en-US" sz="1200" dirty="0" err="1">
                <a:effectLst/>
              </a:rPr>
              <a:t>Ahlbach</a:t>
            </a:r>
            <a:r>
              <a:rPr lang="en-US" sz="1200" dirty="0">
                <a:effectLst/>
              </a:rPr>
              <a:t> C, </a:t>
            </a:r>
            <a:r>
              <a:rPr lang="en-US" sz="1200" dirty="0" err="1">
                <a:effectLst/>
              </a:rPr>
              <a:t>Kaller</a:t>
            </a:r>
            <a:r>
              <a:rPr lang="en-US" sz="1200" dirty="0">
                <a:effectLst/>
              </a:rPr>
              <a:t> S, Cook C, Muñoz I. Trends In Self-Pay Charges And Insurance Acceptance For Abortion In The United States, 2017–20. Health Affairs 2022;41(4):507–15.</a:t>
            </a:r>
          </a:p>
        </p:txBody>
      </p:sp>
    </p:spTree>
    <p:extLst>
      <p:ext uri="{BB962C8B-B14F-4D97-AF65-F5344CB8AC3E}">
        <p14:creationId xmlns:p14="http://schemas.microsoft.com/office/powerpoint/2010/main" val="2342782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B1215D-FFB4-AB47-69C9-CBA1105BFAA2}"/>
              </a:ext>
            </a:extLst>
          </p:cNvPr>
          <p:cNvSpPr>
            <a:spLocks noGrp="1"/>
          </p:cNvSpPr>
          <p:nvPr>
            <p:ph type="title"/>
          </p:nvPr>
        </p:nvSpPr>
        <p:spPr>
          <a:xfrm>
            <a:off x="1143002" y="1999615"/>
            <a:ext cx="6858000" cy="2764028"/>
          </a:xfrm>
        </p:spPr>
        <p:txBody>
          <a:bodyPr vert="horz" lIns="91440" tIns="45720" rIns="91440" bIns="45720" rtlCol="0" anchor="ctr">
            <a:normAutofit/>
          </a:bodyPr>
          <a:lstStyle/>
          <a:p>
            <a:pPr algn="ctr"/>
            <a:r>
              <a:rPr lang="en-US" sz="6300" kern="1200" dirty="0">
                <a:solidFill>
                  <a:schemeClr val="tx1"/>
                </a:solidFill>
              </a:rPr>
              <a:t>VI . Medicare Advantage: </a:t>
            </a:r>
            <a:br>
              <a:rPr lang="en-US" sz="6300" kern="1200" dirty="0">
                <a:solidFill>
                  <a:schemeClr val="tx1"/>
                </a:solidFill>
              </a:rPr>
            </a:br>
            <a:r>
              <a:rPr lang="en-US" sz="6300" kern="1200" dirty="0">
                <a:solidFill>
                  <a:schemeClr val="tx1"/>
                </a:solidFill>
              </a:rPr>
              <a:t>A Brief Word</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7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83879-A02C-B440-960B-9ABAC2218E4C}"/>
              </a:ext>
            </a:extLst>
          </p:cNvPr>
          <p:cNvSpPr>
            <a:spLocks noGrp="1"/>
          </p:cNvSpPr>
          <p:nvPr>
            <p:ph type="title"/>
          </p:nvPr>
        </p:nvSpPr>
        <p:spPr/>
        <p:txBody>
          <a:bodyPr>
            <a:normAutofit/>
          </a:bodyPr>
          <a:lstStyle/>
          <a:p>
            <a:r>
              <a:rPr lang="en-US" dirty="0"/>
              <a:t>Medicare Penetration by County, October 2023</a:t>
            </a:r>
          </a:p>
        </p:txBody>
      </p:sp>
      <p:pic>
        <p:nvPicPr>
          <p:cNvPr id="5" name="Content Placeholder 4" descr="A map of the united states&#10;&#10;Description automatically generated">
            <a:extLst>
              <a:ext uri="{FF2B5EF4-FFF2-40B4-BE49-F238E27FC236}">
                <a16:creationId xmlns:a16="http://schemas.microsoft.com/office/drawing/2014/main" id="{B88F7D1E-E2D9-6A42-8456-D60E8719D116}"/>
              </a:ext>
            </a:extLst>
          </p:cNvPr>
          <p:cNvPicPr>
            <a:picLocks noGrp="1" noChangeAspect="1"/>
          </p:cNvPicPr>
          <p:nvPr>
            <p:ph idx="1"/>
          </p:nvPr>
        </p:nvPicPr>
        <p:blipFill>
          <a:blip r:embed="rId2"/>
          <a:stretch>
            <a:fillRect/>
          </a:stretch>
        </p:blipFill>
        <p:spPr>
          <a:xfrm>
            <a:off x="975017" y="1600200"/>
            <a:ext cx="7193966" cy="4525963"/>
          </a:xfrm>
        </p:spPr>
      </p:pic>
      <p:sp>
        <p:nvSpPr>
          <p:cNvPr id="7" name="TextBox 6">
            <a:extLst>
              <a:ext uri="{FF2B5EF4-FFF2-40B4-BE49-F238E27FC236}">
                <a16:creationId xmlns:a16="http://schemas.microsoft.com/office/drawing/2014/main" id="{645730F5-3857-584E-A49D-5921AD3F4FF6}"/>
              </a:ext>
            </a:extLst>
          </p:cNvPr>
          <p:cNvSpPr txBox="1"/>
          <p:nvPr/>
        </p:nvSpPr>
        <p:spPr>
          <a:xfrm>
            <a:off x="354932" y="6214030"/>
            <a:ext cx="8434136" cy="738664"/>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Data from: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https://www.cms.gov/research-statistics-data-and-systems/statistics-trends-and-reports/mcradvpartdenroldata/ma-state/ma-state/county-penetration-2023-10</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r>
              <a:rPr lang="en-US" sz="1200" dirty="0">
                <a:effectLst/>
                <a:latin typeface="Calibri" panose="020F0502020204030204" pitchFamily="34" charset="0"/>
                <a:ea typeface="Calibri" panose="020F0502020204030204" pitchFamily="34" charset="0"/>
                <a:cs typeface="Times New Roman" panose="02020603050405020304" pitchFamily="18" charset="0"/>
              </a:rPr>
              <a:t>  Mapped by Adam Gaffney using 2021 county shape files from IPUMS NHGIS.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4" descr="A map of the united states&#10;&#10;Description automatically generated">
            <a:extLst>
              <a:ext uri="{FF2B5EF4-FFF2-40B4-BE49-F238E27FC236}">
                <a16:creationId xmlns:a16="http://schemas.microsoft.com/office/drawing/2014/main" id="{691EEE9E-E801-664E-A171-7311B2D834C3}"/>
              </a:ext>
            </a:extLst>
          </p:cNvPr>
          <p:cNvPicPr>
            <a:picLocks noChangeAspect="1"/>
          </p:cNvPicPr>
          <p:nvPr/>
        </p:nvPicPr>
        <p:blipFill rotWithShape="1">
          <a:blip r:embed="rId2"/>
          <a:srcRect t="80333" r="85159" b="1525"/>
          <a:stretch/>
        </p:blipFill>
        <p:spPr>
          <a:xfrm>
            <a:off x="0" y="4705097"/>
            <a:ext cx="1961988" cy="1508933"/>
          </a:xfrm>
          <a:prstGeom prst="rect">
            <a:avLst/>
          </a:prstGeom>
        </p:spPr>
      </p:pic>
    </p:spTree>
    <p:extLst>
      <p:ext uri="{BB962C8B-B14F-4D97-AF65-F5344CB8AC3E}">
        <p14:creationId xmlns:p14="http://schemas.microsoft.com/office/powerpoint/2010/main" val="3569261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E7B32-15B1-5E42-8658-889C6549C017}"/>
              </a:ext>
            </a:extLst>
          </p:cNvPr>
          <p:cNvSpPr>
            <a:spLocks noGrp="1"/>
          </p:cNvSpPr>
          <p:nvPr>
            <p:ph type="title"/>
          </p:nvPr>
        </p:nvSpPr>
        <p:spPr/>
        <p:txBody>
          <a:bodyPr>
            <a:noAutofit/>
          </a:bodyPr>
          <a:lstStyle/>
          <a:p>
            <a:r>
              <a:rPr lang="en-US" dirty="0"/>
              <a:t>Overpayments to Medicare Advantage approaching 20% or $88 billion in 2023</a:t>
            </a:r>
          </a:p>
        </p:txBody>
      </p:sp>
      <p:graphicFrame>
        <p:nvGraphicFramePr>
          <p:cNvPr id="4" name="Content Placeholder 3">
            <a:extLst>
              <a:ext uri="{FF2B5EF4-FFF2-40B4-BE49-F238E27FC236}">
                <a16:creationId xmlns:a16="http://schemas.microsoft.com/office/drawing/2014/main" id="{50643CDD-15FE-5440-84AA-334E01EF0C93}"/>
              </a:ext>
            </a:extLst>
          </p:cNvPr>
          <p:cNvGraphicFramePr>
            <a:graphicFrameLocks noGrp="1"/>
          </p:cNvGraphicFramePr>
          <p:nvPr>
            <p:ph idx="1"/>
            <p:extLst>
              <p:ext uri="{D42A27DB-BD31-4B8C-83A1-F6EECF244321}">
                <p14:modId xmlns:p14="http://schemas.microsoft.com/office/powerpoint/2010/main" val="1799126792"/>
              </p:ext>
            </p:extLst>
          </p:nvPr>
        </p:nvGraphicFramePr>
        <p:xfrm>
          <a:off x="628650" y="1375051"/>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78CEC24-F004-7C48-B80B-D95F2AEB17F1}"/>
              </a:ext>
            </a:extLst>
          </p:cNvPr>
          <p:cNvSpPr txBox="1"/>
          <p:nvPr/>
        </p:nvSpPr>
        <p:spPr>
          <a:xfrm>
            <a:off x="628650" y="5842337"/>
            <a:ext cx="7713593" cy="1015663"/>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Coding intensity estimate is for 2021; source: </a:t>
            </a:r>
            <a:r>
              <a:rPr lang="en-US" sz="1200" dirty="0" err="1">
                <a:effectLst/>
                <a:latin typeface="Calibri" panose="020F0502020204030204" pitchFamily="34" charset="0"/>
                <a:ea typeface="Calibri" panose="020F0502020204030204" pitchFamily="34" charset="0"/>
              </a:rPr>
              <a:t>MedPAC</a:t>
            </a:r>
            <a:r>
              <a:rPr lang="en-US" sz="1200" dirty="0">
                <a:effectLst/>
                <a:latin typeface="Calibri" panose="020F0502020204030204" pitchFamily="34" charset="0"/>
                <a:ea typeface="Calibri" panose="020F0502020204030204" pitchFamily="34" charset="0"/>
              </a:rPr>
              <a:t> MA coding intensity 9.7.23. Accessed September 15, 2023. </a:t>
            </a:r>
            <a:r>
              <a:rPr lang="en-US" sz="1200" dirty="0">
                <a:effectLst/>
                <a:latin typeface="Calibri" panose="020F0502020204030204" pitchFamily="34" charset="0"/>
                <a:ea typeface="Calibri" panose="020F0502020204030204" pitchFamily="34" charset="0"/>
                <a:hlinkClick r:id="rId3"/>
              </a:rPr>
              <a:t>https://www.documentcloud.org/documents/23944726-medpac-ma-coding-intensity-9723</a:t>
            </a:r>
            <a:r>
              <a:rPr lang="en-US" sz="1200" dirty="0">
                <a:latin typeface="Calibri" panose="020F0502020204030204" pitchFamily="34" charset="0"/>
                <a:ea typeface="Calibri" panose="020F0502020204030204" pitchFamily="34" charset="0"/>
              </a:rPr>
              <a:t>.  Favorable selection estimate is for 2019; source: </a:t>
            </a:r>
            <a:r>
              <a:rPr lang="en-US" sz="1200" dirty="0">
                <a:effectLst/>
                <a:latin typeface="Calibri" panose="020F0502020204030204" pitchFamily="34" charset="0"/>
                <a:ea typeface="Calibri" panose="020F0502020204030204" pitchFamily="34" charset="0"/>
              </a:rPr>
              <a:t>June 2023 Report to the Congress: Medicare and the Health Care Delivery System. Accessed August 10, 2023. </a:t>
            </a:r>
            <a:r>
              <a:rPr lang="en-US" sz="1200" dirty="0">
                <a:effectLst/>
                <a:latin typeface="Calibri" panose="020F0502020204030204" pitchFamily="34" charset="0"/>
                <a:ea typeface="Calibri" panose="020F0502020204030204" pitchFamily="34" charset="0"/>
                <a:hlinkClick r:id="rId4"/>
              </a:rPr>
              <a:t>https://www.medpac.gov/document/june-2023-report-to-the-congress-medicare-and-the-health-care-delivery-system/</a:t>
            </a:r>
            <a:r>
              <a:rPr lang="en-US" sz="1200" dirty="0">
                <a:latin typeface="Calibri" panose="020F0502020204030204" pitchFamily="34" charset="0"/>
                <a:ea typeface="Calibri" panose="020F0502020204030204" pitchFamily="34" charset="0"/>
                <a:hlinkClick r:id="rId4"/>
              </a:rPr>
              <a:t>=</a:t>
            </a:r>
            <a:r>
              <a:rPr lang="en-US" sz="1200" dirty="0">
                <a:latin typeface="Calibri" panose="020F0502020204030204" pitchFamily="34" charset="0"/>
                <a:ea typeface="Calibri" panose="020F0502020204030204" pitchFamily="34" charset="0"/>
              </a:rPr>
              <a:t>.  $88 billion estimate is from applying 19.2% to 2023 projected Medicare Spending per Trustees’ projections.</a:t>
            </a:r>
            <a:endParaRPr lang="en-US" sz="1200" dirty="0"/>
          </a:p>
        </p:txBody>
      </p:sp>
    </p:spTree>
    <p:extLst>
      <p:ext uri="{BB962C8B-B14F-4D97-AF65-F5344CB8AC3E}">
        <p14:creationId xmlns:p14="http://schemas.microsoft.com/office/powerpoint/2010/main" val="1231225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5D3F0-23ED-1C45-B539-4C6020AC7AA9}"/>
              </a:ext>
            </a:extLst>
          </p:cNvPr>
          <p:cNvSpPr>
            <a:spLocks noGrp="1"/>
          </p:cNvSpPr>
          <p:nvPr>
            <p:ph type="title"/>
          </p:nvPr>
        </p:nvSpPr>
        <p:spPr/>
        <p:txBody>
          <a:bodyPr>
            <a:normAutofit/>
          </a:bodyPr>
          <a:lstStyle/>
          <a:p>
            <a:r>
              <a:rPr lang="en-US" dirty="0"/>
              <a:t>Medicare Advantage Overpayments totaled $547.4 billion, 2008-2023</a:t>
            </a:r>
          </a:p>
        </p:txBody>
      </p:sp>
      <p:graphicFrame>
        <p:nvGraphicFramePr>
          <p:cNvPr id="4" name="Content Placeholder 3">
            <a:extLst>
              <a:ext uri="{FF2B5EF4-FFF2-40B4-BE49-F238E27FC236}">
                <a16:creationId xmlns:a16="http://schemas.microsoft.com/office/drawing/2014/main" id="{B99D3EB6-C1AF-EC4A-BC3C-78AE3A9087AD}"/>
              </a:ext>
            </a:extLst>
          </p:cNvPr>
          <p:cNvGraphicFramePr>
            <a:graphicFrameLocks noGrp="1"/>
          </p:cNvGraphicFramePr>
          <p:nvPr>
            <p:ph idx="1"/>
            <p:extLst>
              <p:ext uri="{D42A27DB-BD31-4B8C-83A1-F6EECF244321}">
                <p14:modId xmlns:p14="http://schemas.microsoft.com/office/powerpoint/2010/main" val="51735950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CB1ADE16-54D2-A04A-9842-9BC8C1F1A0F0}"/>
              </a:ext>
            </a:extLst>
          </p:cNvPr>
          <p:cNvSpPr txBox="1"/>
          <p:nvPr/>
        </p:nvSpPr>
        <p:spPr>
          <a:xfrm>
            <a:off x="457200" y="6126163"/>
            <a:ext cx="8229600" cy="707886"/>
          </a:xfrm>
          <a:prstGeom prst="rect">
            <a:avLst/>
          </a:prstGeom>
          <a:noFill/>
        </p:spPr>
        <p:txBody>
          <a:bodyPr wrap="square">
            <a:spAutoFit/>
          </a:bodyPr>
          <a:lstStyle/>
          <a:p>
            <a:r>
              <a:rPr lang="en-US" sz="1000" dirty="0">
                <a:effectLst/>
                <a:latin typeface="Garamond" panose="02020404030301010803" pitchFamily="18" charset="0"/>
                <a:ea typeface="Calibri" panose="020F0502020204030204" pitchFamily="34" charset="0"/>
              </a:rPr>
              <a:t>Amounts nominal, not inflation-adjusted. Coding intensity overpayment percentages are from March 2023 </a:t>
            </a:r>
            <a:r>
              <a:rPr lang="en-US" sz="1000" dirty="0" err="1">
                <a:effectLst/>
                <a:latin typeface="Garamond" panose="02020404030301010803" pitchFamily="18" charset="0"/>
                <a:ea typeface="Calibri" panose="020F0502020204030204" pitchFamily="34" charset="0"/>
              </a:rPr>
              <a:t>MedPac</a:t>
            </a:r>
            <a:r>
              <a:rPr lang="en-US" sz="1000" dirty="0">
                <a:effectLst/>
                <a:latin typeface="Garamond" panose="02020404030301010803" pitchFamily="18" charset="0"/>
                <a:ea typeface="Calibri" panose="020F0502020204030204" pitchFamily="34" charset="0"/>
              </a:rPr>
              <a:t> Report for 2008-2020, with year 2021 percentage from a recent </a:t>
            </a:r>
            <a:r>
              <a:rPr lang="en-US" sz="1000" dirty="0" err="1">
                <a:effectLst/>
                <a:latin typeface="Garamond" panose="02020404030301010803" pitchFamily="18" charset="0"/>
                <a:ea typeface="Calibri" panose="020F0502020204030204" pitchFamily="34" charset="0"/>
              </a:rPr>
              <a:t>MedPAC</a:t>
            </a:r>
            <a:r>
              <a:rPr lang="en-US" sz="1000" dirty="0">
                <a:effectLst/>
                <a:latin typeface="Garamond" panose="02020404030301010803" pitchFamily="18" charset="0"/>
                <a:ea typeface="Calibri" panose="020F0502020204030204" pitchFamily="34" charset="0"/>
              </a:rPr>
              <a:t> analysis that upwardly adjusted previous estimate of 4.9% for that year to 8.2%, which was carried forward to 2022-23.  Favorable selection based on </a:t>
            </a:r>
            <a:r>
              <a:rPr lang="en-US" sz="1000" dirty="0" err="1">
                <a:effectLst/>
                <a:latin typeface="Garamond" panose="02020404030301010803" pitchFamily="18" charset="0"/>
                <a:ea typeface="Calibri" panose="020F0502020204030204" pitchFamily="34" charset="0"/>
              </a:rPr>
              <a:t>MedPAC’s</a:t>
            </a:r>
            <a:r>
              <a:rPr lang="en-US" sz="1000" dirty="0">
                <a:effectLst/>
                <a:latin typeface="Garamond" panose="02020404030301010803" pitchFamily="18" charset="0"/>
                <a:ea typeface="Calibri" panose="020F0502020204030204" pitchFamily="34" charset="0"/>
              </a:rPr>
              <a:t> June 2023 estimate for 2019, extrapolated to other years.  </a:t>
            </a:r>
            <a:r>
              <a:rPr lang="en-US" sz="1000" dirty="0">
                <a:latin typeface="Garamond" panose="02020404030301010803" pitchFamily="18" charset="0"/>
                <a:ea typeface="Calibri" panose="020F0502020204030204" pitchFamily="34" charset="0"/>
              </a:rPr>
              <a:t>Overpayment percentages multiplied by </a:t>
            </a:r>
            <a:r>
              <a:rPr lang="en-US" sz="1000" dirty="0">
                <a:effectLst/>
                <a:latin typeface="Garamond" panose="02020404030301010803" pitchFamily="18" charset="0"/>
                <a:ea typeface="Calibri" panose="020F0502020204030204" pitchFamily="34" charset="0"/>
              </a:rPr>
              <a:t>MA total actual or projected payments drawn from Medicare Trustees Reports.</a:t>
            </a:r>
            <a:r>
              <a:rPr lang="en-US" sz="1000" dirty="0">
                <a:latin typeface="Garamond" panose="02020404030301010803" pitchFamily="18" charset="0"/>
                <a:ea typeface="Calibri" panose="020F0502020204030204" pitchFamily="34" charset="0"/>
              </a:rPr>
              <a:t>   </a:t>
            </a:r>
            <a:r>
              <a:rPr lang="en-US" sz="1000" dirty="0" err="1">
                <a:latin typeface="Garamond" panose="02020404030301010803" pitchFamily="18" charset="0"/>
                <a:ea typeface="Calibri" panose="020F0502020204030204" pitchFamily="34" charset="0"/>
              </a:rPr>
              <a:t>MedPAC</a:t>
            </a:r>
            <a:r>
              <a:rPr lang="en-US" sz="1000" dirty="0">
                <a:latin typeface="Garamond" panose="02020404030301010803" pitchFamily="18" charset="0"/>
                <a:ea typeface="Calibri" panose="020F0502020204030204" pitchFamily="34" charset="0"/>
              </a:rPr>
              <a:t> based analysis by </a:t>
            </a:r>
            <a:r>
              <a:rPr lang="en-US" sz="1000" dirty="0">
                <a:effectLst/>
                <a:latin typeface="Garamond" panose="02020404030301010803" pitchFamily="18" charset="0"/>
                <a:ea typeface="Calibri" panose="020F0502020204030204" pitchFamily="34" charset="0"/>
              </a:rPr>
              <a:t>David Himmelstein, </a:t>
            </a:r>
            <a:r>
              <a:rPr lang="en-US" sz="1000" dirty="0" err="1">
                <a:effectLst/>
                <a:latin typeface="Garamond" panose="02020404030301010803" pitchFamily="18" charset="0"/>
                <a:ea typeface="Calibri" panose="020F0502020204030204" pitchFamily="34" charset="0"/>
              </a:rPr>
              <a:t>Steffie</a:t>
            </a:r>
            <a:r>
              <a:rPr lang="en-US" sz="1000" dirty="0">
                <a:effectLst/>
                <a:latin typeface="Garamond" panose="02020404030301010803" pitchFamily="18" charset="0"/>
                <a:ea typeface="Calibri" panose="020F0502020204030204" pitchFamily="34" charset="0"/>
              </a:rPr>
              <a:t> </a:t>
            </a:r>
            <a:r>
              <a:rPr lang="en-US" sz="1000" dirty="0" err="1">
                <a:effectLst/>
                <a:latin typeface="Garamond" panose="02020404030301010803" pitchFamily="18" charset="0"/>
                <a:ea typeface="Calibri" panose="020F0502020204030204" pitchFamily="34" charset="0"/>
              </a:rPr>
              <a:t>Woolhandler</a:t>
            </a:r>
            <a:r>
              <a:rPr lang="en-US" sz="1000" dirty="0">
                <a:effectLst/>
                <a:latin typeface="Garamond" panose="02020404030301010803" pitchFamily="18" charset="0"/>
                <a:ea typeface="Calibri" panose="020F0502020204030204" pitchFamily="34" charset="0"/>
              </a:rPr>
              <a:t>, and Adam Gaffney .</a:t>
            </a:r>
            <a:endParaRPr lang="en-US" sz="1000" dirty="0">
              <a:latin typeface="Garamond" panose="02020404030301010803" pitchFamily="18" charset="0"/>
            </a:endParaRPr>
          </a:p>
        </p:txBody>
      </p:sp>
    </p:spTree>
    <p:extLst>
      <p:ext uri="{BB962C8B-B14F-4D97-AF65-F5344CB8AC3E}">
        <p14:creationId xmlns:p14="http://schemas.microsoft.com/office/powerpoint/2010/main" val="3079213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3D203-AA12-884A-88EE-110FE059DD39}"/>
              </a:ext>
            </a:extLst>
          </p:cNvPr>
          <p:cNvSpPr>
            <a:spLocks noGrp="1"/>
          </p:cNvSpPr>
          <p:nvPr>
            <p:ph type="title"/>
          </p:nvPr>
        </p:nvSpPr>
        <p:spPr/>
        <p:txBody>
          <a:bodyPr/>
          <a:lstStyle/>
          <a:p>
            <a:r>
              <a:rPr lang="en-US" dirty="0">
                <a:latin typeface="Garamond" panose="02020404030301010803" pitchFamily="18" charset="0"/>
              </a:rPr>
              <a:t>Relative difference in resource use by condition: MA vs. TM</a:t>
            </a:r>
          </a:p>
        </p:txBody>
      </p:sp>
      <p:graphicFrame>
        <p:nvGraphicFramePr>
          <p:cNvPr id="4" name="Content Placeholder 3">
            <a:extLst>
              <a:ext uri="{FF2B5EF4-FFF2-40B4-BE49-F238E27FC236}">
                <a16:creationId xmlns:a16="http://schemas.microsoft.com/office/drawing/2014/main" id="{861D0399-4785-C544-AD90-26EFFF5C131C}"/>
              </a:ext>
            </a:extLst>
          </p:cNvPr>
          <p:cNvGraphicFramePr>
            <a:graphicFrameLocks noGrp="1"/>
          </p:cNvGraphicFramePr>
          <p:nvPr>
            <p:ph idx="1"/>
            <p:extLst>
              <p:ext uri="{D42A27DB-BD31-4B8C-83A1-F6EECF244321}">
                <p14:modId xmlns:p14="http://schemas.microsoft.com/office/powerpoint/2010/main" val="3219543027"/>
              </p:ext>
            </p:extLst>
          </p:nvPr>
        </p:nvGraphicFramePr>
        <p:xfrm>
          <a:off x="628650" y="1511300"/>
          <a:ext cx="7886700" cy="466566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87D96E5-CEE6-814F-94F6-18F71E2F3F92}"/>
              </a:ext>
            </a:extLst>
          </p:cNvPr>
          <p:cNvSpPr txBox="1"/>
          <p:nvPr/>
        </p:nvSpPr>
        <p:spPr>
          <a:xfrm>
            <a:off x="628650" y="6229802"/>
            <a:ext cx="7886700" cy="523220"/>
          </a:xfrm>
          <a:prstGeom prst="rect">
            <a:avLst/>
          </a:prstGeom>
          <a:noFill/>
        </p:spPr>
        <p:txBody>
          <a:bodyPr wrap="square">
            <a:spAutoFit/>
          </a:bodyPr>
          <a:lstStyle/>
          <a:p>
            <a:pPr algn="l" fontAlgn="b"/>
            <a:r>
              <a:rPr lang="en-US" sz="1400" u="none" strike="noStrike" dirty="0">
                <a:effectLst/>
                <a:latin typeface="Garamond" panose="02020404030301010803" pitchFamily="18" charset="0"/>
              </a:rPr>
              <a:t>Jung J, Carlin CS, Feldman R, Song G. Wide Variation In Differences In Resource Use Seen Across Conditions Between Medicare Advantage, Traditional Medicare. Health Affairs 2023;42(9):1212–20.</a:t>
            </a:r>
            <a:endParaRPr lang="en-US" sz="1400" b="0" i="0" u="none" strike="noStrike" dirty="0">
              <a:solidFill>
                <a:srgbClr val="000000"/>
              </a:solidFill>
              <a:effectLst/>
              <a:latin typeface="Garamond" panose="02020404030301010803" pitchFamily="18" charset="0"/>
            </a:endParaRPr>
          </a:p>
        </p:txBody>
      </p:sp>
    </p:spTree>
    <p:extLst>
      <p:ext uri="{BB962C8B-B14F-4D97-AF65-F5344CB8AC3E}">
        <p14:creationId xmlns:p14="http://schemas.microsoft.com/office/powerpoint/2010/main" val="359622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BD18-F591-FB49-864F-71648E5B2EA3}"/>
              </a:ext>
            </a:extLst>
          </p:cNvPr>
          <p:cNvSpPr>
            <a:spLocks noGrp="1"/>
          </p:cNvSpPr>
          <p:nvPr>
            <p:ph type="title"/>
          </p:nvPr>
        </p:nvSpPr>
        <p:spPr>
          <a:xfrm>
            <a:off x="628650" y="166823"/>
            <a:ext cx="7886700" cy="1325563"/>
          </a:xfrm>
        </p:spPr>
        <p:txBody>
          <a:bodyPr/>
          <a:lstStyle/>
          <a:p>
            <a:pPr algn="ctr"/>
            <a:r>
              <a:rPr lang="en-US" b="1" dirty="0"/>
              <a:t>The Medicare Advantage “Paradox”</a:t>
            </a:r>
          </a:p>
        </p:txBody>
      </p:sp>
      <p:sp>
        <p:nvSpPr>
          <p:cNvPr id="3" name="TextBox 2">
            <a:extLst>
              <a:ext uri="{FF2B5EF4-FFF2-40B4-BE49-F238E27FC236}">
                <a16:creationId xmlns:a16="http://schemas.microsoft.com/office/drawing/2014/main" id="{D0190D47-34B2-1B4F-93CE-EC28771009CC}"/>
              </a:ext>
            </a:extLst>
          </p:cNvPr>
          <p:cNvSpPr txBox="1"/>
          <p:nvPr/>
        </p:nvSpPr>
        <p:spPr>
          <a:xfrm>
            <a:off x="848299" y="1492386"/>
            <a:ext cx="7667051" cy="48320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514350" indent="-514350">
              <a:buAutoNum type="arabicPeriod"/>
            </a:pPr>
            <a:r>
              <a:rPr lang="en-US" sz="2800" dirty="0">
                <a:latin typeface="Garamond" panose="02020404030301010803" pitchFamily="18" charset="0"/>
              </a:rPr>
              <a:t>Lower care use among beneficiaries vs. TM</a:t>
            </a:r>
          </a:p>
          <a:p>
            <a:pPr marL="514350" indent="-514350">
              <a:buAutoNum type="arabicPeriod"/>
            </a:pPr>
            <a:r>
              <a:rPr lang="en-US" sz="2800" dirty="0">
                <a:latin typeface="Garamond" panose="02020404030301010803" pitchFamily="18" charset="0"/>
              </a:rPr>
              <a:t>Similar payment rates to providers vs. TM</a:t>
            </a:r>
          </a:p>
          <a:p>
            <a:r>
              <a:rPr lang="en-US" sz="2800" dirty="0">
                <a:latin typeface="Garamond" panose="02020404030301010803" pitchFamily="18" charset="0"/>
              </a:rPr>
              <a:t>3.   Much higher overall payments vs. TM   </a:t>
            </a:r>
          </a:p>
          <a:p>
            <a:endParaRPr lang="en-US" sz="2800" dirty="0">
              <a:latin typeface="Garamond" panose="02020404030301010803" pitchFamily="18" charset="0"/>
            </a:endParaRPr>
          </a:p>
          <a:p>
            <a:pPr algn="ctr"/>
            <a:r>
              <a:rPr lang="en-US" sz="2800" b="1" i="1" dirty="0">
                <a:latin typeface="Garamond" panose="02020404030301010803" pitchFamily="18" charset="0"/>
              </a:rPr>
              <a:t>How to account for this apparent paradox?</a:t>
            </a:r>
          </a:p>
          <a:p>
            <a:endParaRPr lang="en-US" sz="2800" dirty="0">
              <a:latin typeface="Garamond" panose="02020404030301010803" pitchFamily="18" charset="0"/>
            </a:endParaRPr>
          </a:p>
          <a:p>
            <a:r>
              <a:rPr lang="en-US" sz="2800" dirty="0">
                <a:latin typeface="Garamond" panose="02020404030301010803" pitchFamily="18" charset="0"/>
              </a:rPr>
              <a:t>4. Higher overhead (administration + profits) vs. TM.  </a:t>
            </a:r>
          </a:p>
          <a:p>
            <a:endParaRPr lang="en-US" sz="2800" i="1" dirty="0">
              <a:latin typeface="Garamond" panose="02020404030301010803" pitchFamily="18" charset="0"/>
            </a:endParaRPr>
          </a:p>
          <a:p>
            <a:pPr algn="ctr"/>
            <a:r>
              <a:rPr lang="en-US" sz="2800" b="1" i="1" dirty="0">
                <a:latin typeface="Garamond" panose="02020404030301010803" pitchFamily="18" charset="0"/>
              </a:rPr>
              <a:t>Profits are only a minority of overhead; </a:t>
            </a:r>
          </a:p>
          <a:p>
            <a:pPr algn="ctr"/>
            <a:r>
              <a:rPr lang="en-US" sz="2800" b="1" i="1" dirty="0">
                <a:latin typeface="Garamond" panose="02020404030301010803" pitchFamily="18" charset="0"/>
              </a:rPr>
              <a:t>however, administrative spending reduces utilization and is the motor of profit-generation</a:t>
            </a:r>
            <a:endParaRPr lang="en-US" sz="2800" i="1" dirty="0">
              <a:latin typeface="Garamond" panose="02020404030301010803" pitchFamily="18" charset="0"/>
            </a:endParaRPr>
          </a:p>
        </p:txBody>
      </p:sp>
    </p:spTree>
    <p:extLst>
      <p:ext uri="{BB962C8B-B14F-4D97-AF65-F5344CB8AC3E}">
        <p14:creationId xmlns:p14="http://schemas.microsoft.com/office/powerpoint/2010/main" val="528563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B1215D-FFB4-AB47-69C9-CBA1105BFAA2}"/>
              </a:ext>
            </a:extLst>
          </p:cNvPr>
          <p:cNvSpPr>
            <a:spLocks noGrp="1"/>
          </p:cNvSpPr>
          <p:nvPr>
            <p:ph type="title"/>
          </p:nvPr>
        </p:nvSpPr>
        <p:spPr>
          <a:xfrm>
            <a:off x="1143002" y="1999615"/>
            <a:ext cx="6858000" cy="2764028"/>
          </a:xfrm>
        </p:spPr>
        <p:txBody>
          <a:bodyPr vert="horz" lIns="91440" tIns="45720" rIns="91440" bIns="45720" rtlCol="0" anchor="ctr">
            <a:noAutofit/>
          </a:bodyPr>
          <a:lstStyle/>
          <a:p>
            <a:pPr algn="ctr"/>
            <a:r>
              <a:rPr lang="en-US" sz="6300" kern="1200" dirty="0">
                <a:solidFill>
                  <a:schemeClr val="tx1"/>
                </a:solidFill>
              </a:rPr>
              <a:t>VI. Privatization, Corporatization, and Financialization</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50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AC32-67BB-4C43-862D-A87CB1012CB8}"/>
              </a:ext>
            </a:extLst>
          </p:cNvPr>
          <p:cNvSpPr>
            <a:spLocks noGrp="1"/>
          </p:cNvSpPr>
          <p:nvPr>
            <p:ph type="title"/>
          </p:nvPr>
        </p:nvSpPr>
        <p:spPr/>
        <p:txBody>
          <a:bodyPr>
            <a:normAutofit/>
          </a:bodyPr>
          <a:lstStyle/>
          <a:p>
            <a:r>
              <a:rPr lang="en-US" sz="3000" dirty="0">
                <a:latin typeface="Garamond" panose="02020404030301010803" pitchFamily="18" charset="0"/>
              </a:rPr>
              <a:t>US Disadvantage in "Treatable Mortality" Widens: </a:t>
            </a:r>
            <a:br>
              <a:rPr lang="en-US" sz="3000" dirty="0">
                <a:latin typeface="Garamond" panose="02020404030301010803" pitchFamily="18" charset="0"/>
              </a:rPr>
            </a:br>
            <a:r>
              <a:rPr lang="en-US" sz="3000" dirty="0">
                <a:latin typeface="Garamond" panose="02020404030301010803" pitchFamily="18" charset="0"/>
              </a:rPr>
              <a:t>5 High-Income Nations, 2000 - 2020</a:t>
            </a:r>
          </a:p>
        </p:txBody>
      </p:sp>
      <p:sp>
        <p:nvSpPr>
          <p:cNvPr id="5" name="Rectangle 4">
            <a:extLst>
              <a:ext uri="{FF2B5EF4-FFF2-40B4-BE49-F238E27FC236}">
                <a16:creationId xmlns:a16="http://schemas.microsoft.com/office/drawing/2014/main" id="{35A12086-B2E9-844E-B4D3-BBDBCEEC32D0}"/>
              </a:ext>
            </a:extLst>
          </p:cNvPr>
          <p:cNvSpPr/>
          <p:nvPr/>
        </p:nvSpPr>
        <p:spPr>
          <a:xfrm>
            <a:off x="457200" y="6308725"/>
            <a:ext cx="8229600" cy="523220"/>
          </a:xfrm>
          <a:prstGeom prst="rect">
            <a:avLst/>
          </a:prstGeom>
        </p:spPr>
        <p:txBody>
          <a:bodyPr wrap="square">
            <a:spAutoFit/>
          </a:bodyPr>
          <a:lstStyle/>
          <a:p>
            <a:pPr fontAlgn="b"/>
            <a:r>
              <a:rPr lang="en-US" sz="1400" dirty="0">
                <a:latin typeface="Garamond" panose="02020404030301010803" pitchFamily="18" charset="0"/>
              </a:rPr>
              <a:t>Source: </a:t>
            </a:r>
            <a:r>
              <a:rPr lang="en-US" sz="1400" dirty="0" err="1">
                <a:latin typeface="Garamond" panose="02020404030301010803" pitchFamily="18" charset="0"/>
              </a:rPr>
              <a:t>OECD.Stat</a:t>
            </a:r>
            <a:r>
              <a:rPr lang="en-US" sz="1400" dirty="0">
                <a:latin typeface="Garamond" panose="02020404030301010803" pitchFamily="18" charset="0"/>
              </a:rPr>
              <a:t>, Accessed October 1, 2023. https://</a:t>
            </a:r>
            <a:r>
              <a:rPr lang="en-US" sz="1400" dirty="0" err="1">
                <a:latin typeface="Garamond" panose="02020404030301010803" pitchFamily="18" charset="0"/>
              </a:rPr>
              <a:t>stats.oecd.org</a:t>
            </a:r>
            <a:r>
              <a:rPr lang="en-US" sz="1400" dirty="0">
                <a:latin typeface="Garamond" panose="02020404030301010803" pitchFamily="18" charset="0"/>
              </a:rPr>
              <a:t>/</a:t>
            </a:r>
            <a:r>
              <a:rPr lang="en-US" sz="1400" dirty="0" err="1">
                <a:latin typeface="Garamond" panose="02020404030301010803" pitchFamily="18" charset="0"/>
              </a:rPr>
              <a:t>Index.aspx?DataSetCode</a:t>
            </a:r>
            <a:r>
              <a:rPr lang="en-US" sz="1400" dirty="0">
                <a:latin typeface="Garamond" panose="02020404030301010803" pitchFamily="18" charset="0"/>
              </a:rPr>
              <a:t>=HEALTH_STAT#</a:t>
            </a:r>
            <a:endParaRPr lang="en-US" sz="1400" dirty="0">
              <a:solidFill>
                <a:srgbClr val="000000"/>
              </a:solidFill>
              <a:latin typeface="Garamond" panose="02020404030301010803" pitchFamily="18" charset="0"/>
            </a:endParaRPr>
          </a:p>
        </p:txBody>
      </p:sp>
      <p:graphicFrame>
        <p:nvGraphicFramePr>
          <p:cNvPr id="7" name="Content Placeholder 6">
            <a:extLst>
              <a:ext uri="{FF2B5EF4-FFF2-40B4-BE49-F238E27FC236}">
                <a16:creationId xmlns:a16="http://schemas.microsoft.com/office/drawing/2014/main" id="{0B80F4D7-98AD-B465-AA61-495F912FEF2A}"/>
              </a:ext>
            </a:extLst>
          </p:cNvPr>
          <p:cNvGraphicFramePr>
            <a:graphicFrameLocks noGrp="1"/>
          </p:cNvGraphicFramePr>
          <p:nvPr>
            <p:ph idx="1"/>
            <p:extLst>
              <p:ext uri="{D42A27DB-BD31-4B8C-83A1-F6EECF244321}">
                <p14:modId xmlns:p14="http://schemas.microsoft.com/office/powerpoint/2010/main" val="217310570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9427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0F604-CC4C-B54C-8F46-F9D32B7A2CA7}"/>
              </a:ext>
            </a:extLst>
          </p:cNvPr>
          <p:cNvSpPr>
            <a:spLocks noGrp="1"/>
          </p:cNvSpPr>
          <p:nvPr>
            <p:ph type="title"/>
          </p:nvPr>
        </p:nvSpPr>
        <p:spPr>
          <a:xfrm>
            <a:off x="473202" y="502920"/>
            <a:ext cx="2564892" cy="1463040"/>
          </a:xfrm>
        </p:spPr>
        <p:txBody>
          <a:bodyPr vert="horz" lIns="91440" tIns="45720" rIns="91440" bIns="45720" rtlCol="0" anchor="ctr">
            <a:normAutofit/>
          </a:bodyPr>
          <a:lstStyle/>
          <a:p>
            <a:r>
              <a:rPr lang="en-US" sz="4200" kern="1200">
                <a:solidFill>
                  <a:schemeClr val="tx1"/>
                </a:solidFill>
                <a:latin typeface="+mj-lt"/>
                <a:ea typeface="+mj-ea"/>
                <a:cs typeface="+mj-cs"/>
              </a:rPr>
              <a:t>Optum Health</a:t>
            </a:r>
          </a:p>
        </p:txBody>
      </p:sp>
      <p:sp>
        <p:nvSpPr>
          <p:cNvPr id="12"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A978D39-E0E0-DA4F-8435-4BB2E4D6CC7E}"/>
              </a:ext>
            </a:extLst>
          </p:cNvPr>
          <p:cNvSpPr txBox="1"/>
          <p:nvPr/>
        </p:nvSpPr>
        <p:spPr>
          <a:xfrm>
            <a:off x="3490721" y="502920"/>
            <a:ext cx="5170932" cy="1463040"/>
          </a:xfrm>
          <a:prstGeom prst="rect">
            <a:avLst/>
          </a:prstGeom>
        </p:spPr>
        <p:txBody>
          <a:bodyPr vert="horz" lIns="91440" tIns="45720" rIns="91440" bIns="45720" rtlCol="0" anchor="ctr">
            <a:normAutofit/>
          </a:bodyPr>
          <a:lstStyle/>
          <a:p>
            <a:pPr indent="-228600" defTabSz="914400">
              <a:lnSpc>
                <a:spcPct val="90000"/>
              </a:lnSpc>
              <a:spcBef>
                <a:spcPts val="0"/>
              </a:spcBef>
              <a:spcAft>
                <a:spcPts val="600"/>
              </a:spcAft>
              <a:buFont typeface="Arial" panose="020B0604020202020204" pitchFamily="34" charset="0"/>
              <a:buChar char="•"/>
            </a:pPr>
            <a:r>
              <a:rPr lang="en-US" sz="1900" dirty="0">
                <a:effectLst/>
              </a:rPr>
              <a:t>Source : https://</a:t>
            </a:r>
            <a:r>
              <a:rPr lang="en-US" sz="1900" dirty="0" err="1">
                <a:effectLst/>
              </a:rPr>
              <a:t>www.optum.com</a:t>
            </a:r>
            <a:r>
              <a:rPr lang="en-US" sz="1900" dirty="0">
                <a:effectLst/>
              </a:rPr>
              <a:t>/about-us/</a:t>
            </a:r>
            <a:r>
              <a:rPr lang="en-US" sz="1900" dirty="0" err="1">
                <a:effectLst/>
              </a:rPr>
              <a:t>optum-health.html</a:t>
            </a:r>
            <a:endParaRPr lang="en-US" sz="1900" dirty="0">
              <a:effectLst/>
            </a:endParaRPr>
          </a:p>
        </p:txBody>
      </p:sp>
      <p:pic>
        <p:nvPicPr>
          <p:cNvPr id="4" name="Picture 3">
            <a:extLst>
              <a:ext uri="{FF2B5EF4-FFF2-40B4-BE49-F238E27FC236}">
                <a16:creationId xmlns:a16="http://schemas.microsoft.com/office/drawing/2014/main" id="{14F9EE3A-8692-0A49-8B1D-5381DBF2F3A9}"/>
              </a:ext>
            </a:extLst>
          </p:cNvPr>
          <p:cNvPicPr>
            <a:picLocks noChangeAspect="1"/>
          </p:cNvPicPr>
          <p:nvPr/>
        </p:nvPicPr>
        <p:blipFill>
          <a:blip r:embed="rId2"/>
          <a:stretch>
            <a:fillRect/>
          </a:stretch>
        </p:blipFill>
        <p:spPr>
          <a:xfrm>
            <a:off x="473202" y="2551037"/>
            <a:ext cx="8188452" cy="3439149"/>
          </a:xfrm>
          <a:prstGeom prst="rect">
            <a:avLst/>
          </a:prstGeom>
        </p:spPr>
      </p:pic>
    </p:spTree>
    <p:extLst>
      <p:ext uri="{BB962C8B-B14F-4D97-AF65-F5344CB8AC3E}">
        <p14:creationId xmlns:p14="http://schemas.microsoft.com/office/powerpoint/2010/main" val="1312701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5977F52-BF4D-C641-96D3-481226B8770F}"/>
              </a:ext>
            </a:extLst>
          </p:cNvPr>
          <p:cNvPicPr>
            <a:picLocks noGrp="1" noChangeAspect="1"/>
          </p:cNvPicPr>
          <p:nvPr>
            <p:ph idx="1"/>
          </p:nvPr>
        </p:nvPicPr>
        <p:blipFill>
          <a:blip r:embed="rId2"/>
          <a:stretch>
            <a:fillRect/>
          </a:stretch>
        </p:blipFill>
        <p:spPr>
          <a:xfrm>
            <a:off x="469399" y="1009901"/>
            <a:ext cx="6733240" cy="4525963"/>
          </a:xfrm>
          <a:prstGeom prst="rect">
            <a:avLst/>
          </a:prstGeom>
        </p:spPr>
      </p:pic>
      <p:sp>
        <p:nvSpPr>
          <p:cNvPr id="6" name="TextBox 5">
            <a:extLst>
              <a:ext uri="{FF2B5EF4-FFF2-40B4-BE49-F238E27FC236}">
                <a16:creationId xmlns:a16="http://schemas.microsoft.com/office/drawing/2014/main" id="{EBAC143C-BA6C-2D4E-9740-EFA9E0959A75}"/>
              </a:ext>
            </a:extLst>
          </p:cNvPr>
          <p:cNvSpPr txBox="1"/>
          <p:nvPr/>
        </p:nvSpPr>
        <p:spPr>
          <a:xfrm>
            <a:off x="368300" y="6000499"/>
            <a:ext cx="8407400" cy="646331"/>
          </a:xfrm>
          <a:prstGeom prst="rect">
            <a:avLst/>
          </a:prstGeom>
          <a:noFill/>
        </p:spPr>
        <p:txBody>
          <a:bodyPr wrap="square">
            <a:spAutoFit/>
          </a:bodyPr>
          <a:lstStyle/>
          <a:p>
            <a:r>
              <a:rPr lang="en-US" dirty="0"/>
              <a:t>Screenshot from: https://</a:t>
            </a:r>
            <a:r>
              <a:rPr lang="en-US" dirty="0" err="1"/>
              <a:t>www.healthcaredive.com</a:t>
            </a:r>
            <a:r>
              <a:rPr lang="en-US" dirty="0"/>
              <a:t>/news/</a:t>
            </a:r>
            <a:r>
              <a:rPr lang="en-US" dirty="0" err="1"/>
              <a:t>unitedhealth</a:t>
            </a:r>
            <a:r>
              <a:rPr lang="en-US" dirty="0"/>
              <a:t>-</a:t>
            </a:r>
            <a:r>
              <a:rPr lang="en-US" dirty="0" err="1"/>
              <a:t>optum</a:t>
            </a:r>
            <a:r>
              <a:rPr lang="en-US" dirty="0"/>
              <a:t>-</a:t>
            </a:r>
            <a:r>
              <a:rPr lang="en-US" dirty="0" err="1"/>
              <a:t>amedisys</a:t>
            </a:r>
            <a:r>
              <a:rPr lang="en-US" dirty="0"/>
              <a:t>-acquisition-option-care/653870/</a:t>
            </a:r>
          </a:p>
        </p:txBody>
      </p:sp>
    </p:spTree>
    <p:extLst>
      <p:ext uri="{BB962C8B-B14F-4D97-AF65-F5344CB8AC3E}">
        <p14:creationId xmlns:p14="http://schemas.microsoft.com/office/powerpoint/2010/main" val="268249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2EBCD4-C1B2-1B47-A7F5-60D856FC1BAE}"/>
              </a:ext>
            </a:extLst>
          </p:cNvPr>
          <p:cNvPicPr>
            <a:picLocks noChangeAspect="1"/>
          </p:cNvPicPr>
          <p:nvPr/>
        </p:nvPicPr>
        <p:blipFill>
          <a:blip r:embed="rId2"/>
          <a:stretch>
            <a:fillRect/>
          </a:stretch>
        </p:blipFill>
        <p:spPr>
          <a:xfrm>
            <a:off x="0" y="181823"/>
            <a:ext cx="6062133" cy="5134178"/>
          </a:xfrm>
          <a:prstGeom prst="rect">
            <a:avLst/>
          </a:prstGeom>
        </p:spPr>
      </p:pic>
      <p:sp>
        <p:nvSpPr>
          <p:cNvPr id="9" name="TextBox 8">
            <a:extLst>
              <a:ext uri="{FF2B5EF4-FFF2-40B4-BE49-F238E27FC236}">
                <a16:creationId xmlns:a16="http://schemas.microsoft.com/office/drawing/2014/main" id="{32E6DFE8-0F82-F741-BB9B-DB2EF95F60B1}"/>
              </a:ext>
            </a:extLst>
          </p:cNvPr>
          <p:cNvSpPr txBox="1"/>
          <p:nvPr/>
        </p:nvSpPr>
        <p:spPr>
          <a:xfrm>
            <a:off x="6062133" y="806440"/>
            <a:ext cx="2895600" cy="2308324"/>
          </a:xfrm>
          <a:prstGeom prst="rect">
            <a:avLst/>
          </a:prstGeom>
          <a:noFill/>
        </p:spPr>
        <p:txBody>
          <a:bodyPr wrap="square">
            <a:spAutoFit/>
          </a:bodyPr>
          <a:lstStyle/>
          <a:p>
            <a:pPr algn="l"/>
            <a:r>
              <a:rPr lang="en-US" b="0" i="0" dirty="0">
                <a:solidFill>
                  <a:srgbClr val="1C1C1C"/>
                </a:solidFill>
                <a:effectLst/>
                <a:latin typeface="baskerville-etext"/>
              </a:rPr>
              <a:t>“Both Humana and CVS Health on Wednesday touted plans to aggressively scale their primary care clinics for seniors and funnel Medicare members into those clinics.”</a:t>
            </a:r>
          </a:p>
          <a:p>
            <a:br>
              <a:rPr lang="en-US" dirty="0"/>
            </a:br>
            <a:endParaRPr lang="en-US" dirty="0"/>
          </a:p>
        </p:txBody>
      </p:sp>
      <p:sp>
        <p:nvSpPr>
          <p:cNvPr id="11" name="TextBox 10">
            <a:extLst>
              <a:ext uri="{FF2B5EF4-FFF2-40B4-BE49-F238E27FC236}">
                <a16:creationId xmlns:a16="http://schemas.microsoft.com/office/drawing/2014/main" id="{1C7C937E-B744-254C-8E52-551BD85A6DE6}"/>
              </a:ext>
            </a:extLst>
          </p:cNvPr>
          <p:cNvSpPr txBox="1"/>
          <p:nvPr/>
        </p:nvSpPr>
        <p:spPr>
          <a:xfrm>
            <a:off x="6062132" y="2953702"/>
            <a:ext cx="2895599" cy="2031325"/>
          </a:xfrm>
          <a:prstGeom prst="rect">
            <a:avLst/>
          </a:prstGeom>
          <a:noFill/>
        </p:spPr>
        <p:txBody>
          <a:bodyPr wrap="square">
            <a:spAutoFit/>
          </a:bodyPr>
          <a:lstStyle/>
          <a:p>
            <a:r>
              <a:rPr lang="en-US" b="0" i="0" dirty="0">
                <a:solidFill>
                  <a:srgbClr val="1C1C1C"/>
                </a:solidFill>
                <a:effectLst/>
                <a:latin typeface="baskerville-etext"/>
              </a:rPr>
              <a:t>“When insurers double as medical providers for their members, they </a:t>
            </a:r>
            <a:r>
              <a:rPr lang="en-US" b="0" i="0" dirty="0">
                <a:solidFill>
                  <a:srgbClr val="008299"/>
                </a:solidFill>
                <a:effectLst/>
                <a:latin typeface="baskerville-etext"/>
                <a:hlinkClick r:id="rId3"/>
              </a:rPr>
              <a:t>effectively pay themselves</a:t>
            </a:r>
            <a:r>
              <a:rPr lang="en-US" b="0" i="0" dirty="0">
                <a:solidFill>
                  <a:srgbClr val="1C1C1C"/>
                </a:solidFill>
                <a:effectLst/>
                <a:latin typeface="baskerville-etext"/>
              </a:rPr>
              <a:t>, so they can generate enormous profit by lowering members’ health care costs.”</a:t>
            </a:r>
            <a:endParaRPr lang="en-US" dirty="0"/>
          </a:p>
        </p:txBody>
      </p:sp>
      <p:sp>
        <p:nvSpPr>
          <p:cNvPr id="13" name="TextBox 12">
            <a:extLst>
              <a:ext uri="{FF2B5EF4-FFF2-40B4-BE49-F238E27FC236}">
                <a16:creationId xmlns:a16="http://schemas.microsoft.com/office/drawing/2014/main" id="{9DBBC780-ADD0-E04F-B1A5-93BC4F854C21}"/>
              </a:ext>
            </a:extLst>
          </p:cNvPr>
          <p:cNvSpPr txBox="1"/>
          <p:nvPr/>
        </p:nvSpPr>
        <p:spPr>
          <a:xfrm>
            <a:off x="1744133" y="6135890"/>
            <a:ext cx="5655733" cy="646331"/>
          </a:xfrm>
          <a:prstGeom prst="rect">
            <a:avLst/>
          </a:prstGeom>
          <a:noFill/>
        </p:spPr>
        <p:txBody>
          <a:bodyPr wrap="square">
            <a:spAutoFit/>
          </a:bodyPr>
          <a:lstStyle/>
          <a:p>
            <a:r>
              <a:rPr lang="en-US" dirty="0"/>
              <a:t>Source: https://</a:t>
            </a:r>
            <a:r>
              <a:rPr lang="en-US" dirty="0" err="1"/>
              <a:t>www.statnews.com</a:t>
            </a:r>
            <a:r>
              <a:rPr lang="en-US" dirty="0"/>
              <a:t>/2023/08/02/</a:t>
            </a:r>
            <a:r>
              <a:rPr lang="en-US" dirty="0" err="1"/>
              <a:t>humana</a:t>
            </a:r>
            <a:r>
              <a:rPr lang="en-US" dirty="0"/>
              <a:t>-</a:t>
            </a:r>
            <a:r>
              <a:rPr lang="en-US" dirty="0" err="1"/>
              <a:t>cvs</a:t>
            </a:r>
            <a:r>
              <a:rPr lang="en-US" dirty="0"/>
              <a:t>-senior-care/</a:t>
            </a:r>
          </a:p>
        </p:txBody>
      </p:sp>
    </p:spTree>
    <p:extLst>
      <p:ext uri="{BB962C8B-B14F-4D97-AF65-F5344CB8AC3E}">
        <p14:creationId xmlns:p14="http://schemas.microsoft.com/office/powerpoint/2010/main" val="2753098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FFD3D7-50E6-0D44-90F3-23E4FDCB7377}"/>
              </a:ext>
            </a:extLst>
          </p:cNvPr>
          <p:cNvPicPr>
            <a:picLocks noChangeAspect="1"/>
          </p:cNvPicPr>
          <p:nvPr/>
        </p:nvPicPr>
        <p:blipFill>
          <a:blip r:embed="rId2"/>
          <a:stretch>
            <a:fillRect/>
          </a:stretch>
        </p:blipFill>
        <p:spPr>
          <a:xfrm>
            <a:off x="227906" y="186266"/>
            <a:ext cx="5695707" cy="5603841"/>
          </a:xfrm>
          <a:prstGeom prst="rect">
            <a:avLst/>
          </a:prstGeom>
        </p:spPr>
      </p:pic>
      <p:sp>
        <p:nvSpPr>
          <p:cNvPr id="6" name="TextBox 5">
            <a:extLst>
              <a:ext uri="{FF2B5EF4-FFF2-40B4-BE49-F238E27FC236}">
                <a16:creationId xmlns:a16="http://schemas.microsoft.com/office/drawing/2014/main" id="{4693D217-D682-8C45-8F97-31020735F4A7}"/>
              </a:ext>
            </a:extLst>
          </p:cNvPr>
          <p:cNvSpPr txBox="1"/>
          <p:nvPr/>
        </p:nvSpPr>
        <p:spPr>
          <a:xfrm>
            <a:off x="406400" y="6025403"/>
            <a:ext cx="8331200" cy="646331"/>
          </a:xfrm>
          <a:prstGeom prst="rect">
            <a:avLst/>
          </a:prstGeom>
          <a:noFill/>
        </p:spPr>
        <p:txBody>
          <a:bodyPr wrap="square">
            <a:spAutoFit/>
          </a:bodyPr>
          <a:lstStyle/>
          <a:p>
            <a:r>
              <a:rPr lang="en-US" dirty="0"/>
              <a:t>Source: https://</a:t>
            </a:r>
            <a:r>
              <a:rPr lang="en-US" dirty="0" err="1"/>
              <a:t>www.fiercehealthcare.com</a:t>
            </a:r>
            <a:r>
              <a:rPr lang="en-US" dirty="0"/>
              <a:t>/providers/cvs-closes-106b-acquisition-oak-street-health-expand-primary-care-footprint</a:t>
            </a:r>
          </a:p>
        </p:txBody>
      </p:sp>
      <p:sp>
        <p:nvSpPr>
          <p:cNvPr id="7" name="TextBox 6">
            <a:extLst>
              <a:ext uri="{FF2B5EF4-FFF2-40B4-BE49-F238E27FC236}">
                <a16:creationId xmlns:a16="http://schemas.microsoft.com/office/drawing/2014/main" id="{C2E6D365-24C3-8E4F-AC61-C70E474B3258}"/>
              </a:ext>
            </a:extLst>
          </p:cNvPr>
          <p:cNvSpPr txBox="1"/>
          <p:nvPr/>
        </p:nvSpPr>
        <p:spPr>
          <a:xfrm>
            <a:off x="6020494" y="1194110"/>
            <a:ext cx="2895600" cy="2031325"/>
          </a:xfrm>
          <a:prstGeom prst="rect">
            <a:avLst/>
          </a:prstGeom>
          <a:noFill/>
        </p:spPr>
        <p:txBody>
          <a:bodyPr wrap="square">
            <a:spAutoFit/>
          </a:bodyPr>
          <a:lstStyle/>
          <a:p>
            <a:pPr algn="l"/>
            <a:r>
              <a:rPr lang="en-US" sz="3000" b="1" i="0" dirty="0">
                <a:solidFill>
                  <a:srgbClr val="1C1C1C"/>
                </a:solidFill>
                <a:effectLst/>
                <a:latin typeface="baskerville-etext"/>
              </a:rPr>
              <a:t>169 medical practices in 21 states</a:t>
            </a:r>
          </a:p>
          <a:p>
            <a:br>
              <a:rPr lang="en-US" b="1" dirty="0"/>
            </a:br>
            <a:endParaRPr lang="en-US" b="1" dirty="0"/>
          </a:p>
        </p:txBody>
      </p:sp>
    </p:spTree>
    <p:extLst>
      <p:ext uri="{BB962C8B-B14F-4D97-AF65-F5344CB8AC3E}">
        <p14:creationId xmlns:p14="http://schemas.microsoft.com/office/powerpoint/2010/main" val="2591698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44C61-1A11-E749-9729-E6397A9D853D}"/>
              </a:ext>
            </a:extLst>
          </p:cNvPr>
          <p:cNvPicPr>
            <a:picLocks noChangeAspect="1"/>
          </p:cNvPicPr>
          <p:nvPr/>
        </p:nvPicPr>
        <p:blipFill>
          <a:blip r:embed="rId2"/>
          <a:stretch>
            <a:fillRect/>
          </a:stretch>
        </p:blipFill>
        <p:spPr>
          <a:xfrm>
            <a:off x="997908" y="0"/>
            <a:ext cx="7148183" cy="6858000"/>
          </a:xfrm>
          <a:prstGeom prst="rect">
            <a:avLst/>
          </a:prstGeom>
        </p:spPr>
      </p:pic>
    </p:spTree>
    <p:extLst>
      <p:ext uri="{BB962C8B-B14F-4D97-AF65-F5344CB8AC3E}">
        <p14:creationId xmlns:p14="http://schemas.microsoft.com/office/powerpoint/2010/main" val="1317326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229A-5DCC-1449-8DAE-CB263A1FB17D}"/>
              </a:ext>
            </a:extLst>
          </p:cNvPr>
          <p:cNvSpPr>
            <a:spLocks noGrp="1"/>
          </p:cNvSpPr>
          <p:nvPr>
            <p:ph type="title"/>
          </p:nvPr>
        </p:nvSpPr>
        <p:spPr/>
        <p:txBody>
          <a:bodyPr>
            <a:normAutofit/>
          </a:bodyPr>
          <a:lstStyle/>
          <a:p>
            <a:r>
              <a:rPr lang="en-US" sz="3000" dirty="0"/>
              <a:t>Low-Performing Hospices by Profit Status Based on Family Assessments of Care</a:t>
            </a:r>
          </a:p>
        </p:txBody>
      </p:sp>
      <p:graphicFrame>
        <p:nvGraphicFramePr>
          <p:cNvPr id="4" name="Content Placeholder 3">
            <a:extLst>
              <a:ext uri="{FF2B5EF4-FFF2-40B4-BE49-F238E27FC236}">
                <a16:creationId xmlns:a16="http://schemas.microsoft.com/office/drawing/2014/main" id="{511B8903-24EA-0145-8893-71D1F9C087D7}"/>
              </a:ext>
            </a:extLst>
          </p:cNvPr>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C4508703-2A19-644C-B0F8-D4250EA59F0B}"/>
              </a:ext>
            </a:extLst>
          </p:cNvPr>
          <p:cNvSpPr txBox="1"/>
          <p:nvPr/>
        </p:nvSpPr>
        <p:spPr>
          <a:xfrm>
            <a:off x="457200" y="5847060"/>
            <a:ext cx="8318500" cy="923330"/>
          </a:xfrm>
          <a:prstGeom prst="rect">
            <a:avLst/>
          </a:prstGeom>
          <a:noFill/>
        </p:spPr>
        <p:txBody>
          <a:bodyPr wrap="square">
            <a:spAutoFit/>
          </a:bodyPr>
          <a:lstStyle/>
          <a:p>
            <a:pPr algn="r"/>
            <a:endParaRPr lang="en-US" dirty="0">
              <a:effectLst/>
            </a:endParaRPr>
          </a:p>
          <a:p>
            <a:pPr>
              <a:spcBef>
                <a:spcPts val="0"/>
              </a:spcBef>
              <a:spcAft>
                <a:spcPts val="0"/>
              </a:spcAft>
            </a:pPr>
            <a:r>
              <a:rPr lang="en-US" sz="1200" dirty="0">
                <a:effectLst/>
              </a:rPr>
              <a:t>Low-performing defined as hospices </a:t>
            </a:r>
            <a:r>
              <a:rPr lang="en-US" sz="1200" dirty="0"/>
              <a:t>with a CAHPS Hospice Survey score 3 points or more below the national average.  Data from: </a:t>
            </a:r>
            <a:r>
              <a:rPr lang="en-US" sz="1200" dirty="0" err="1">
                <a:effectLst/>
              </a:rPr>
              <a:t>Anhang</a:t>
            </a:r>
            <a:r>
              <a:rPr lang="en-US" sz="1200" dirty="0">
                <a:effectLst/>
              </a:rPr>
              <a:t> Price R, </a:t>
            </a:r>
            <a:r>
              <a:rPr lang="en-US" sz="1200" dirty="0" err="1">
                <a:effectLst/>
              </a:rPr>
              <a:t>Parast</a:t>
            </a:r>
            <a:r>
              <a:rPr lang="en-US" sz="1200" dirty="0">
                <a:effectLst/>
              </a:rPr>
              <a:t> L, Elliott MN, et al. Association of Hospice Profit Status With Family Caregivers’ Reported Care Experiences. JAMA Internal Medicine 2023;183(4):311–8.</a:t>
            </a:r>
          </a:p>
        </p:txBody>
      </p:sp>
    </p:spTree>
    <p:extLst>
      <p:ext uri="{BB962C8B-B14F-4D97-AF65-F5344CB8AC3E}">
        <p14:creationId xmlns:p14="http://schemas.microsoft.com/office/powerpoint/2010/main" val="4078691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0EDC5-8C6A-C041-A6D0-22CCEF40F680}"/>
              </a:ext>
            </a:extLst>
          </p:cNvPr>
          <p:cNvSpPr>
            <a:spLocks noGrp="1"/>
          </p:cNvSpPr>
          <p:nvPr>
            <p:ph type="title"/>
          </p:nvPr>
        </p:nvSpPr>
        <p:spPr>
          <a:xfrm>
            <a:off x="1203157" y="1528011"/>
            <a:ext cx="6737685" cy="4225720"/>
          </a:xfrm>
        </p:spPr>
        <p:style>
          <a:lnRef idx="2">
            <a:schemeClr val="dk1"/>
          </a:lnRef>
          <a:fillRef idx="1">
            <a:schemeClr val="lt1"/>
          </a:fillRef>
          <a:effectRef idx="0">
            <a:schemeClr val="dk1"/>
          </a:effectRef>
          <a:fontRef idx="minor">
            <a:schemeClr val="dk1"/>
          </a:fontRef>
        </p:style>
        <p:txBody>
          <a:bodyPr>
            <a:noAutofit/>
          </a:bodyPr>
          <a:lstStyle/>
          <a:p>
            <a:pPr algn="l"/>
            <a:r>
              <a:rPr lang="en-US" sz="2400" dirty="0"/>
              <a:t>“An overarching </a:t>
            </a:r>
            <a:r>
              <a:rPr lang="en-US" sz="2400" b="1" dirty="0"/>
              <a:t>revenue strategy underlies investors’ appetite for primary care </a:t>
            </a:r>
            <a:r>
              <a:rPr lang="en-US" sz="2400" dirty="0"/>
              <a:t>…</a:t>
            </a:r>
            <a:br>
              <a:rPr lang="en-US" sz="2400" dirty="0"/>
            </a:br>
            <a:r>
              <a:rPr lang="en-US" sz="2400" dirty="0"/>
              <a:t> Primary care practices can generate substantial</a:t>
            </a:r>
            <a:br>
              <a:rPr lang="en-US" sz="2400" dirty="0"/>
            </a:br>
            <a:r>
              <a:rPr lang="en-US" sz="2400" dirty="0"/>
              <a:t>profits by growing their population of patients covered by Medicare Advantage (and other lucrative payers), </a:t>
            </a:r>
            <a:r>
              <a:rPr lang="en-US" sz="2400" b="1" dirty="0"/>
              <a:t>maximizing the ‘budget’ for each patient’s care using risk adjustment </a:t>
            </a:r>
            <a:r>
              <a:rPr lang="en-US" sz="2400" dirty="0"/>
              <a:t>and quality bonuses, minimizing their health expenditures with </a:t>
            </a:r>
            <a:r>
              <a:rPr lang="en-US" sz="2400" b="1" dirty="0"/>
              <a:t>utilization management</a:t>
            </a:r>
            <a:r>
              <a:rPr lang="en-US" sz="2400" dirty="0"/>
              <a:t>, and </a:t>
            </a:r>
            <a:r>
              <a:rPr lang="en-US" sz="2400" b="1" dirty="0"/>
              <a:t>referring patients to other product and service offerings</a:t>
            </a:r>
            <a:r>
              <a:rPr lang="en-US" sz="2400" dirty="0"/>
              <a:t>, such as pharmacy.”</a:t>
            </a:r>
          </a:p>
        </p:txBody>
      </p:sp>
      <p:pic>
        <p:nvPicPr>
          <p:cNvPr id="4" name="Content Placeholder 3">
            <a:extLst>
              <a:ext uri="{FF2B5EF4-FFF2-40B4-BE49-F238E27FC236}">
                <a16:creationId xmlns:a16="http://schemas.microsoft.com/office/drawing/2014/main" id="{975D3EB7-AB71-3848-ACCB-ACA41B29D046}"/>
              </a:ext>
            </a:extLst>
          </p:cNvPr>
          <p:cNvPicPr>
            <a:picLocks noGrp="1" noChangeAspect="1"/>
          </p:cNvPicPr>
          <p:nvPr>
            <p:ph idx="1"/>
          </p:nvPr>
        </p:nvPicPr>
        <p:blipFill rotWithShape="1">
          <a:blip r:embed="rId2"/>
          <a:srcRect b="70546"/>
          <a:stretch/>
        </p:blipFill>
        <p:spPr>
          <a:xfrm>
            <a:off x="182880" y="127872"/>
            <a:ext cx="8778240" cy="1219200"/>
          </a:xfrm>
          <a:prstGeom prst="rect">
            <a:avLst/>
          </a:prstGeom>
        </p:spPr>
      </p:pic>
      <p:sp>
        <p:nvSpPr>
          <p:cNvPr id="6" name="TextBox 5">
            <a:extLst>
              <a:ext uri="{FF2B5EF4-FFF2-40B4-BE49-F238E27FC236}">
                <a16:creationId xmlns:a16="http://schemas.microsoft.com/office/drawing/2014/main" id="{C383A159-DABA-9149-95F8-2CF40CF669F7}"/>
              </a:ext>
            </a:extLst>
          </p:cNvPr>
          <p:cNvSpPr txBox="1"/>
          <p:nvPr/>
        </p:nvSpPr>
        <p:spPr>
          <a:xfrm>
            <a:off x="914400" y="5934670"/>
            <a:ext cx="7615989" cy="923330"/>
          </a:xfrm>
          <a:prstGeom prst="rect">
            <a:avLst/>
          </a:prstGeom>
          <a:noFill/>
        </p:spPr>
        <p:txBody>
          <a:bodyPr wrap="square">
            <a:spAutoFit/>
          </a:bodyPr>
          <a:lstStyle/>
          <a:p>
            <a:pPr>
              <a:spcBef>
                <a:spcPts val="0"/>
              </a:spcBef>
              <a:spcAft>
                <a:spcPts val="0"/>
              </a:spcAft>
            </a:pPr>
            <a:r>
              <a:rPr lang="en-US" dirty="0">
                <a:effectLst/>
                <a:latin typeface="Garamond" panose="02020404030301010803" pitchFamily="18" charset="0"/>
              </a:rPr>
              <a:t>Emphasis added. Shah S, Rooke-Ley H, Fuse Brown EC. Corporate Investors in Primary Care — Profits, Progress, and Pitfalls. New England Journal of Medicine 2023;388(2):99–101.</a:t>
            </a:r>
          </a:p>
        </p:txBody>
      </p:sp>
    </p:spTree>
    <p:extLst>
      <p:ext uri="{BB962C8B-B14F-4D97-AF65-F5344CB8AC3E}">
        <p14:creationId xmlns:p14="http://schemas.microsoft.com/office/powerpoint/2010/main" val="3992635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2">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Content Placeholder 3">
            <a:extLst>
              <a:ext uri="{FF2B5EF4-FFF2-40B4-BE49-F238E27FC236}">
                <a16:creationId xmlns:a16="http://schemas.microsoft.com/office/drawing/2014/main" id="{A1DD12C3-FEE1-4540-95F8-822B4553583B}"/>
              </a:ext>
            </a:extLst>
          </p:cNvPr>
          <p:cNvPicPr>
            <a:picLocks noChangeAspect="1"/>
          </p:cNvPicPr>
          <p:nvPr/>
        </p:nvPicPr>
        <p:blipFill>
          <a:blip r:embed="rId2"/>
          <a:stretch>
            <a:fillRect/>
          </a:stretch>
        </p:blipFill>
        <p:spPr>
          <a:xfrm>
            <a:off x="197399" y="1721922"/>
            <a:ext cx="5460451" cy="3863267"/>
          </a:xfrm>
          <a:prstGeom prst="rect">
            <a:avLst/>
          </a:prstGeom>
        </p:spPr>
      </p:pic>
      <p:sp useBgFill="1">
        <p:nvSpPr>
          <p:cNvPr id="15" name="Rectangle 14">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7850" y="1721922"/>
            <a:ext cx="3163824"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D960AB42-4FF5-3CA4-0CFA-48019A30936C}"/>
              </a:ext>
            </a:extLst>
          </p:cNvPr>
          <p:cNvSpPr>
            <a:spLocks noGrp="1"/>
          </p:cNvSpPr>
          <p:nvPr>
            <p:ph idx="1"/>
          </p:nvPr>
        </p:nvSpPr>
        <p:spPr>
          <a:xfrm>
            <a:off x="5944101" y="1449323"/>
            <a:ext cx="2591322" cy="3959352"/>
          </a:xfrm>
        </p:spPr>
        <p:txBody>
          <a:bodyPr anchor="ctr">
            <a:normAutofit/>
          </a:bodyPr>
          <a:lstStyle/>
          <a:p>
            <a:r>
              <a:rPr lang="en-US" sz="3000" dirty="0"/>
              <a:t>815,000 members</a:t>
            </a:r>
          </a:p>
          <a:p>
            <a:r>
              <a:rPr lang="en-US" sz="3000" dirty="0"/>
              <a:t>214 medical offices in 20 markets</a:t>
            </a:r>
          </a:p>
        </p:txBody>
      </p:sp>
      <p:sp>
        <p:nvSpPr>
          <p:cNvPr id="16" name="TextBox 15">
            <a:extLst>
              <a:ext uri="{FF2B5EF4-FFF2-40B4-BE49-F238E27FC236}">
                <a16:creationId xmlns:a16="http://schemas.microsoft.com/office/drawing/2014/main" id="{3492AC9F-66AF-B849-A05C-C1D5FFB6005B}"/>
              </a:ext>
            </a:extLst>
          </p:cNvPr>
          <p:cNvSpPr txBox="1"/>
          <p:nvPr/>
        </p:nvSpPr>
        <p:spPr>
          <a:xfrm>
            <a:off x="325975" y="6092262"/>
            <a:ext cx="8495699" cy="646331"/>
          </a:xfrm>
          <a:prstGeom prst="rect">
            <a:avLst/>
          </a:prstGeom>
          <a:noFill/>
        </p:spPr>
        <p:txBody>
          <a:bodyPr wrap="square">
            <a:spAutoFit/>
          </a:bodyPr>
          <a:lstStyle/>
          <a:p>
            <a:r>
              <a:rPr lang="en-US" dirty="0"/>
              <a:t>Source: https://</a:t>
            </a:r>
            <a:r>
              <a:rPr lang="en-US" dirty="0" err="1"/>
              <a:t>apnews.com</a:t>
            </a:r>
            <a:r>
              <a:rPr lang="en-US" dirty="0"/>
              <a:t>/article/technology-amazoncom-inc-1life-healthcare-business-8440ff249f2af796d7b74b654eb86130</a:t>
            </a:r>
          </a:p>
        </p:txBody>
      </p:sp>
    </p:spTree>
    <p:extLst>
      <p:ext uri="{BB962C8B-B14F-4D97-AF65-F5344CB8AC3E}">
        <p14:creationId xmlns:p14="http://schemas.microsoft.com/office/powerpoint/2010/main" val="57603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179E81-5A56-D84A-A161-070091E1134B}"/>
              </a:ext>
            </a:extLst>
          </p:cNvPr>
          <p:cNvSpPr txBox="1"/>
          <p:nvPr/>
        </p:nvSpPr>
        <p:spPr>
          <a:xfrm>
            <a:off x="457200" y="5847060"/>
            <a:ext cx="8229600" cy="646331"/>
          </a:xfrm>
          <a:prstGeom prst="rect">
            <a:avLst/>
          </a:prstGeom>
          <a:noFill/>
        </p:spPr>
        <p:txBody>
          <a:bodyPr wrap="square">
            <a:spAutoFit/>
          </a:bodyPr>
          <a:lstStyle/>
          <a:p>
            <a:r>
              <a:rPr lang="en-US" dirty="0"/>
              <a:t>Source:  https://</a:t>
            </a:r>
            <a:r>
              <a:rPr lang="en-US" dirty="0" err="1"/>
              <a:t>www.fiercehealthcare.com</a:t>
            </a:r>
            <a:r>
              <a:rPr lang="en-US" dirty="0"/>
              <a:t>/health-tech/amazon-offers-prime-members-access-one-medical-virtual-care-9-month</a:t>
            </a:r>
          </a:p>
        </p:txBody>
      </p:sp>
      <p:pic>
        <p:nvPicPr>
          <p:cNvPr id="6" name="Picture 5">
            <a:extLst>
              <a:ext uri="{FF2B5EF4-FFF2-40B4-BE49-F238E27FC236}">
                <a16:creationId xmlns:a16="http://schemas.microsoft.com/office/drawing/2014/main" id="{2305C7CA-6A1E-8E4D-B9D4-83055B325014}"/>
              </a:ext>
            </a:extLst>
          </p:cNvPr>
          <p:cNvPicPr>
            <a:picLocks noChangeAspect="1"/>
          </p:cNvPicPr>
          <p:nvPr/>
        </p:nvPicPr>
        <p:blipFill>
          <a:blip r:embed="rId2"/>
          <a:stretch>
            <a:fillRect/>
          </a:stretch>
        </p:blipFill>
        <p:spPr>
          <a:xfrm>
            <a:off x="0" y="0"/>
            <a:ext cx="9144000" cy="5718398"/>
          </a:xfrm>
          <a:prstGeom prst="rect">
            <a:avLst/>
          </a:prstGeom>
        </p:spPr>
      </p:pic>
    </p:spTree>
    <p:extLst>
      <p:ext uri="{BB962C8B-B14F-4D97-AF65-F5344CB8AC3E}">
        <p14:creationId xmlns:p14="http://schemas.microsoft.com/office/powerpoint/2010/main" val="3058432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22520-534E-2541-8214-D751EFCAB228}"/>
              </a:ext>
            </a:extLst>
          </p:cNvPr>
          <p:cNvSpPr>
            <a:spLocks noGrp="1"/>
          </p:cNvSpPr>
          <p:nvPr>
            <p:ph type="title"/>
          </p:nvPr>
        </p:nvSpPr>
        <p:spPr/>
        <p:txBody>
          <a:bodyPr>
            <a:normAutofit fontScale="90000"/>
          </a:bodyPr>
          <a:lstStyle/>
          <a:p>
            <a:r>
              <a:rPr lang="en-US" sz="3000" dirty="0"/>
              <a:t>Global healthcare private equity deals in 2022: Down from 2021 peak but second highest on record</a:t>
            </a:r>
          </a:p>
        </p:txBody>
      </p:sp>
      <p:graphicFrame>
        <p:nvGraphicFramePr>
          <p:cNvPr id="4" name="Content Placeholder 3">
            <a:extLst>
              <a:ext uri="{FF2B5EF4-FFF2-40B4-BE49-F238E27FC236}">
                <a16:creationId xmlns:a16="http://schemas.microsoft.com/office/drawing/2014/main" id="{0360867A-E2C0-4D43-8584-F73953E8C7F7}"/>
              </a:ext>
            </a:extLst>
          </p:cNvPr>
          <p:cNvGraphicFramePr>
            <a:graphicFrameLocks noGrp="1"/>
          </p:cNvGraphicFramePr>
          <p:nvPr>
            <p:ph idx="1"/>
            <p:extLst>
              <p:ext uri="{D42A27DB-BD31-4B8C-83A1-F6EECF244321}">
                <p14:modId xmlns:p14="http://schemas.microsoft.com/office/powerpoint/2010/main" val="862659361"/>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92C031C-6643-5541-87B1-2AFFBB2E6511}"/>
              </a:ext>
            </a:extLst>
          </p:cNvPr>
          <p:cNvSpPr txBox="1"/>
          <p:nvPr/>
        </p:nvSpPr>
        <p:spPr>
          <a:xfrm>
            <a:off x="628651" y="6211669"/>
            <a:ext cx="7886699" cy="646331"/>
          </a:xfrm>
          <a:prstGeom prst="rect">
            <a:avLst/>
          </a:prstGeom>
          <a:noFill/>
        </p:spPr>
        <p:txBody>
          <a:bodyPr wrap="square">
            <a:spAutoFit/>
          </a:bodyPr>
          <a:lstStyle/>
          <a:p>
            <a:r>
              <a:rPr lang="en-US" sz="1200" dirty="0"/>
              <a:t>Redrawn figure from:</a:t>
            </a:r>
            <a:endParaRPr lang="en-US" sz="1200" dirty="0">
              <a:effectLst/>
            </a:endParaRPr>
          </a:p>
          <a:p>
            <a:pPr>
              <a:spcBef>
                <a:spcPts val="0"/>
              </a:spcBef>
              <a:spcAft>
                <a:spcPts val="0"/>
              </a:spcAft>
            </a:pPr>
            <a:r>
              <a:rPr lang="en-US" sz="1200" dirty="0">
                <a:effectLst/>
              </a:rPr>
              <a:t>Bain &amp; Company. Global Healthcare Private Equity and M&amp;A Report 2023 [Internet]. [cited 2023 Nov 6]. Available from: </a:t>
            </a:r>
            <a:r>
              <a:rPr lang="en-US" sz="1200" dirty="0">
                <a:effectLst/>
                <a:hlinkClick r:id="rId3"/>
              </a:rPr>
              <a:t>https://www.bain.com/insights/topics/global-healthcare-private-equity-ma-report/</a:t>
            </a:r>
            <a:endParaRPr lang="en-US" sz="1200" dirty="0">
              <a:effectLst/>
            </a:endParaRPr>
          </a:p>
        </p:txBody>
      </p:sp>
    </p:spTree>
    <p:extLst>
      <p:ext uri="{BB962C8B-B14F-4D97-AF65-F5344CB8AC3E}">
        <p14:creationId xmlns:p14="http://schemas.microsoft.com/office/powerpoint/2010/main" val="3963797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C7B41-E6AC-6548-A1DE-18170E5CBBD2}"/>
              </a:ext>
            </a:extLst>
          </p:cNvPr>
          <p:cNvSpPr>
            <a:spLocks noGrp="1"/>
          </p:cNvSpPr>
          <p:nvPr>
            <p:ph type="title"/>
          </p:nvPr>
        </p:nvSpPr>
        <p:spPr/>
        <p:txBody>
          <a:bodyPr>
            <a:noAutofit/>
          </a:bodyPr>
          <a:lstStyle/>
          <a:p>
            <a:r>
              <a:rPr lang="en-US" sz="3000" dirty="0"/>
              <a:t>Class Differential in Death is Widening: </a:t>
            </a:r>
            <a:br>
              <a:rPr lang="en-US" sz="3000" dirty="0"/>
            </a:br>
            <a:r>
              <a:rPr lang="en-US" sz="2000" i="1" dirty="0"/>
              <a:t>Mortality among unincorporated business owners (UBOs), managers, workers, and those not-in-labor force (NLF) vs. Incorporated Business Owners (IBOs):</a:t>
            </a:r>
            <a:br>
              <a:rPr lang="en-US" sz="2000" i="1" dirty="0"/>
            </a:br>
            <a:r>
              <a:rPr lang="en-US" sz="2000" i="1" dirty="0"/>
              <a:t>1986-1996 and 2001-2018</a:t>
            </a:r>
          </a:p>
        </p:txBody>
      </p:sp>
      <p:graphicFrame>
        <p:nvGraphicFramePr>
          <p:cNvPr id="4" name="Content Placeholder 3">
            <a:extLst>
              <a:ext uri="{FF2B5EF4-FFF2-40B4-BE49-F238E27FC236}">
                <a16:creationId xmlns:a16="http://schemas.microsoft.com/office/drawing/2014/main" id="{63CE27BC-5F60-6D41-817D-4B0483F66392}"/>
              </a:ext>
            </a:extLst>
          </p:cNvPr>
          <p:cNvGraphicFramePr>
            <a:graphicFrameLocks noGrp="1"/>
          </p:cNvGraphicFramePr>
          <p:nvPr>
            <p:ph idx="1"/>
            <p:extLst>
              <p:ext uri="{D42A27DB-BD31-4B8C-83A1-F6EECF244321}">
                <p14:modId xmlns:p14="http://schemas.microsoft.com/office/powerpoint/2010/main" val="208716461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4143D92-CFFD-9B4C-9F01-4FB5673E4286}"/>
              </a:ext>
            </a:extLst>
          </p:cNvPr>
          <p:cNvSpPr txBox="1"/>
          <p:nvPr/>
        </p:nvSpPr>
        <p:spPr>
          <a:xfrm>
            <a:off x="457200" y="6230937"/>
            <a:ext cx="8229600" cy="461665"/>
          </a:xfrm>
          <a:prstGeom prst="rect">
            <a:avLst/>
          </a:prstGeom>
          <a:noFill/>
        </p:spPr>
        <p:txBody>
          <a:bodyPr wrap="square">
            <a:spAutoFit/>
          </a:bodyPr>
          <a:lstStyle/>
          <a:p>
            <a:pPr>
              <a:spcBef>
                <a:spcPts val="0"/>
              </a:spcBef>
              <a:spcAft>
                <a:spcPts val="0"/>
              </a:spcAft>
            </a:pPr>
            <a:r>
              <a:rPr lang="en-US" sz="1200" dirty="0">
                <a:effectLst/>
              </a:rPr>
              <a:t>Data from: Eisenberg-Guyot J, </a:t>
            </a:r>
            <a:r>
              <a:rPr lang="en-US" sz="1200" dirty="0" err="1">
                <a:effectLst/>
              </a:rPr>
              <a:t>Finsaas</a:t>
            </a:r>
            <a:r>
              <a:rPr lang="en-US" sz="1200" dirty="0">
                <a:effectLst/>
              </a:rPr>
              <a:t> MC, </a:t>
            </a:r>
            <a:r>
              <a:rPr lang="en-US" sz="1200" dirty="0" err="1">
                <a:effectLst/>
              </a:rPr>
              <a:t>Prins</a:t>
            </a:r>
            <a:r>
              <a:rPr lang="en-US" sz="1200" dirty="0">
                <a:effectLst/>
              </a:rPr>
              <a:t> SJ. Dead Labor: Mortality Inequities by Class, Gender, and Race/Ethnicity in the United States, 1986–2019. Am J Public Health 2023;113(6):637–46.</a:t>
            </a:r>
          </a:p>
        </p:txBody>
      </p:sp>
      <p:sp>
        <p:nvSpPr>
          <p:cNvPr id="3" name="TextBox 2">
            <a:extLst>
              <a:ext uri="{FF2B5EF4-FFF2-40B4-BE49-F238E27FC236}">
                <a16:creationId xmlns:a16="http://schemas.microsoft.com/office/drawing/2014/main" id="{6F3633E5-86E2-7647-A7CB-C03A114C8C78}"/>
              </a:ext>
            </a:extLst>
          </p:cNvPr>
          <p:cNvSpPr txBox="1"/>
          <p:nvPr/>
        </p:nvSpPr>
        <p:spPr>
          <a:xfrm>
            <a:off x="5726430" y="3059668"/>
            <a:ext cx="388620" cy="369332"/>
          </a:xfrm>
          <a:prstGeom prst="rect">
            <a:avLst/>
          </a:prstGeom>
          <a:noFill/>
        </p:spPr>
        <p:txBody>
          <a:bodyPr wrap="square" rtlCol="0">
            <a:spAutoFit/>
          </a:bodyPr>
          <a:lstStyle/>
          <a:p>
            <a:r>
              <a:rPr lang="en-US" dirty="0"/>
              <a:t>*</a:t>
            </a:r>
          </a:p>
        </p:txBody>
      </p:sp>
      <p:sp>
        <p:nvSpPr>
          <p:cNvPr id="7" name="TextBox 6">
            <a:extLst>
              <a:ext uri="{FF2B5EF4-FFF2-40B4-BE49-F238E27FC236}">
                <a16:creationId xmlns:a16="http://schemas.microsoft.com/office/drawing/2014/main" id="{ADE08B6B-CEFC-1E4E-98D5-9678C23213FD}"/>
              </a:ext>
            </a:extLst>
          </p:cNvPr>
          <p:cNvSpPr txBox="1"/>
          <p:nvPr/>
        </p:nvSpPr>
        <p:spPr>
          <a:xfrm>
            <a:off x="7252335" y="3244334"/>
            <a:ext cx="388620" cy="369332"/>
          </a:xfrm>
          <a:prstGeom prst="rect">
            <a:avLst/>
          </a:prstGeom>
          <a:noFill/>
        </p:spPr>
        <p:txBody>
          <a:bodyPr wrap="square" rtlCol="0">
            <a:spAutoFit/>
          </a:bodyPr>
          <a:lstStyle/>
          <a:p>
            <a:r>
              <a:rPr lang="en-US" dirty="0"/>
              <a:t>*</a:t>
            </a:r>
          </a:p>
        </p:txBody>
      </p:sp>
      <p:sp>
        <p:nvSpPr>
          <p:cNvPr id="8" name="TextBox 7">
            <a:extLst>
              <a:ext uri="{FF2B5EF4-FFF2-40B4-BE49-F238E27FC236}">
                <a16:creationId xmlns:a16="http://schemas.microsoft.com/office/drawing/2014/main" id="{CFD041FB-DC43-EF4B-9E05-5D03C5CCEE7B}"/>
              </a:ext>
            </a:extLst>
          </p:cNvPr>
          <p:cNvSpPr txBox="1"/>
          <p:nvPr/>
        </p:nvSpPr>
        <p:spPr>
          <a:xfrm>
            <a:off x="4229100" y="2397145"/>
            <a:ext cx="388620" cy="369332"/>
          </a:xfrm>
          <a:prstGeom prst="rect">
            <a:avLst/>
          </a:prstGeom>
          <a:noFill/>
        </p:spPr>
        <p:txBody>
          <a:bodyPr wrap="square" rtlCol="0">
            <a:spAutoFit/>
          </a:bodyPr>
          <a:lstStyle/>
          <a:p>
            <a:r>
              <a:rPr lang="en-US" dirty="0"/>
              <a:t>*</a:t>
            </a:r>
          </a:p>
        </p:txBody>
      </p:sp>
      <p:sp>
        <p:nvSpPr>
          <p:cNvPr id="9" name="TextBox 8">
            <a:extLst>
              <a:ext uri="{FF2B5EF4-FFF2-40B4-BE49-F238E27FC236}">
                <a16:creationId xmlns:a16="http://schemas.microsoft.com/office/drawing/2014/main" id="{EA4D724A-8CD8-4B4C-837F-39C6F056D274}"/>
              </a:ext>
            </a:extLst>
          </p:cNvPr>
          <p:cNvSpPr txBox="1"/>
          <p:nvPr/>
        </p:nvSpPr>
        <p:spPr>
          <a:xfrm>
            <a:off x="8029575" y="1690689"/>
            <a:ext cx="388620"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2222730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7748-2660-9D45-9CA8-9659C387943E}"/>
              </a:ext>
            </a:extLst>
          </p:cNvPr>
          <p:cNvSpPr>
            <a:spLocks noGrp="1"/>
          </p:cNvSpPr>
          <p:nvPr>
            <p:ph type="title"/>
          </p:nvPr>
        </p:nvSpPr>
        <p:spPr/>
        <p:txBody>
          <a:bodyPr>
            <a:normAutofit/>
          </a:bodyPr>
          <a:lstStyle/>
          <a:p>
            <a:r>
              <a:rPr lang="en-US" dirty="0"/>
              <a:t>Oncology Clinics and Oncologists with Private Equity Affiliations</a:t>
            </a:r>
          </a:p>
        </p:txBody>
      </p:sp>
      <p:graphicFrame>
        <p:nvGraphicFramePr>
          <p:cNvPr id="4" name="Content Placeholder 3">
            <a:extLst>
              <a:ext uri="{FF2B5EF4-FFF2-40B4-BE49-F238E27FC236}">
                <a16:creationId xmlns:a16="http://schemas.microsoft.com/office/drawing/2014/main" id="{B8E062ED-CF09-D043-A26D-811AA3747197}"/>
              </a:ext>
            </a:extLst>
          </p:cNvPr>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30A605B-A845-9B49-9BD2-22D545DDEE52}"/>
              </a:ext>
            </a:extLst>
          </p:cNvPr>
          <p:cNvSpPr txBox="1"/>
          <p:nvPr/>
        </p:nvSpPr>
        <p:spPr>
          <a:xfrm>
            <a:off x="628650" y="6126163"/>
            <a:ext cx="8058150" cy="646331"/>
          </a:xfrm>
          <a:prstGeom prst="rect">
            <a:avLst/>
          </a:prstGeom>
          <a:noFill/>
        </p:spPr>
        <p:txBody>
          <a:bodyPr wrap="square">
            <a:spAutoFit/>
          </a:bodyPr>
          <a:lstStyle/>
          <a:p>
            <a:pPr>
              <a:spcBef>
                <a:spcPts val="0"/>
              </a:spcBef>
              <a:spcAft>
                <a:spcPts val="0"/>
              </a:spcAft>
            </a:pPr>
            <a:r>
              <a:rPr lang="en-US" dirty="0">
                <a:effectLst/>
                <a:latin typeface="Garamond" panose="02020404030301010803" pitchFamily="18" charset="0"/>
              </a:rPr>
              <a:t>Tyan K, Lam MB, Milligan M. Private Equity Acquisition of Oncology Clinics in the US From 2003 to 2022. JAMA Internal Medicine 2023;183(6):621–3.</a:t>
            </a:r>
          </a:p>
        </p:txBody>
      </p:sp>
    </p:spTree>
    <p:extLst>
      <p:ext uri="{BB962C8B-B14F-4D97-AF65-F5344CB8AC3E}">
        <p14:creationId xmlns:p14="http://schemas.microsoft.com/office/powerpoint/2010/main" val="1776967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B1215D-FFB4-AB47-69C9-CBA1105BFAA2}"/>
              </a:ext>
            </a:extLst>
          </p:cNvPr>
          <p:cNvSpPr>
            <a:spLocks noGrp="1"/>
          </p:cNvSpPr>
          <p:nvPr>
            <p:ph type="title"/>
          </p:nvPr>
        </p:nvSpPr>
        <p:spPr>
          <a:xfrm>
            <a:off x="1143002" y="1999615"/>
            <a:ext cx="6858000" cy="2764028"/>
          </a:xfrm>
        </p:spPr>
        <p:txBody>
          <a:bodyPr vert="horz" lIns="91440" tIns="45720" rIns="91440" bIns="45720" rtlCol="0" anchor="ctr">
            <a:noAutofit/>
          </a:bodyPr>
          <a:lstStyle/>
          <a:p>
            <a:pPr algn="ctr"/>
            <a:r>
              <a:rPr lang="en-US" sz="6800" kern="1200" dirty="0">
                <a:solidFill>
                  <a:schemeClr val="tx1"/>
                </a:solidFill>
              </a:rPr>
              <a:t>VII.  Health Planning</a:t>
            </a:r>
            <a:br>
              <a:rPr lang="en-US" sz="6800" kern="1200" dirty="0">
                <a:solidFill>
                  <a:schemeClr val="tx1"/>
                </a:solidFill>
              </a:rPr>
            </a:br>
            <a:r>
              <a:rPr lang="en-US" sz="6800" dirty="0"/>
              <a:t>(or Lack Thereof)</a:t>
            </a:r>
            <a:endParaRPr lang="en-US" sz="6800" kern="1200" dirty="0">
              <a:solidFill>
                <a:schemeClr val="tx1"/>
              </a:solidFill>
            </a:endParaRP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61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9384-2653-7F4E-BA6E-0499D14DA45F}"/>
              </a:ext>
            </a:extLst>
          </p:cNvPr>
          <p:cNvSpPr>
            <a:spLocks noGrp="1"/>
          </p:cNvSpPr>
          <p:nvPr>
            <p:ph type="title"/>
          </p:nvPr>
        </p:nvSpPr>
        <p:spPr/>
        <p:txBody>
          <a:bodyPr>
            <a:noAutofit/>
          </a:bodyPr>
          <a:lstStyle/>
          <a:p>
            <a:r>
              <a:rPr lang="en-US" sz="3000" dirty="0"/>
              <a:t>Probability of Hospital Overcapacity during periods of load imbalance during COVID-19 by neighborhood characteristics</a:t>
            </a:r>
          </a:p>
        </p:txBody>
      </p:sp>
      <p:graphicFrame>
        <p:nvGraphicFramePr>
          <p:cNvPr id="4" name="Content Placeholder 3">
            <a:extLst>
              <a:ext uri="{FF2B5EF4-FFF2-40B4-BE49-F238E27FC236}">
                <a16:creationId xmlns:a16="http://schemas.microsoft.com/office/drawing/2014/main" id="{12A8307D-4F51-1848-BFE6-26D5B4D4F1DD}"/>
              </a:ext>
            </a:extLst>
          </p:cNvPr>
          <p:cNvGraphicFramePr>
            <a:graphicFrameLocks noGrp="1"/>
          </p:cNvGraphicFramePr>
          <p:nvPr>
            <p:ph idx="1"/>
            <p:extLst>
              <p:ext uri="{D42A27DB-BD31-4B8C-83A1-F6EECF244321}">
                <p14:modId xmlns:p14="http://schemas.microsoft.com/office/powerpoint/2010/main" val="50922085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C6036CD-B138-CC45-8B0C-E43C4EA1ADD0}"/>
              </a:ext>
            </a:extLst>
          </p:cNvPr>
          <p:cNvSpPr txBox="1"/>
          <p:nvPr/>
        </p:nvSpPr>
        <p:spPr>
          <a:xfrm>
            <a:off x="457201" y="6027003"/>
            <a:ext cx="8229599" cy="830997"/>
          </a:xfrm>
          <a:prstGeom prst="rect">
            <a:avLst/>
          </a:prstGeom>
          <a:noFill/>
        </p:spPr>
        <p:txBody>
          <a:bodyPr wrap="square">
            <a:spAutoFit/>
          </a:bodyPr>
          <a:lstStyle/>
          <a:p>
            <a:pPr>
              <a:spcBef>
                <a:spcPts val="0"/>
              </a:spcBef>
              <a:spcAft>
                <a:spcPts val="0"/>
              </a:spcAft>
            </a:pPr>
            <a:r>
              <a:rPr lang="en-US" sz="1200" dirty="0">
                <a:effectLst/>
              </a:rPr>
              <a:t>Data points are predicted probability of being overcapacity during periods of </a:t>
            </a:r>
            <a:r>
              <a:rPr lang="en-US" sz="1200" dirty="0"/>
              <a:t>regional ICU load imbalance.  From Exhibit 4 of Vohra et al.; predicted probability for quartiles 2-4 calculated by adding marginal effect to predicted probability of Quartile 1.  </a:t>
            </a:r>
            <a:r>
              <a:rPr lang="en-US" sz="1200" dirty="0">
                <a:effectLst/>
              </a:rPr>
              <a:t>Vohra AS, Khullar D, Kaushal R, </a:t>
            </a:r>
            <a:r>
              <a:rPr lang="en-US" sz="1200" dirty="0" err="1">
                <a:effectLst/>
              </a:rPr>
              <a:t>Schpero</a:t>
            </a:r>
            <a:r>
              <a:rPr lang="en-US" sz="1200" dirty="0">
                <a:effectLst/>
              </a:rPr>
              <a:t> WL. Many Intensive Care Units Were Overloaded While Nearby Hospitals Had Excess Capacity During The COVID-19 Pandemic. Health Affairs [Internet] 2023 [cited 2023 Jul 100].</a:t>
            </a:r>
          </a:p>
        </p:txBody>
      </p:sp>
    </p:spTree>
    <p:extLst>
      <p:ext uri="{BB962C8B-B14F-4D97-AF65-F5344CB8AC3E}">
        <p14:creationId xmlns:p14="http://schemas.microsoft.com/office/powerpoint/2010/main" val="1252489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0">
            <a:extLst>
              <a:ext uri="{FF2B5EF4-FFF2-40B4-BE49-F238E27FC236}">
                <a16:creationId xmlns:a16="http://schemas.microsoft.com/office/drawing/2014/main" id="{57F72BCA-EE24-40BE-9ECA-E10C9BA55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9564757-068B-4B47-BC7D-B36A707282EE}"/>
              </a:ext>
            </a:extLst>
          </p:cNvPr>
          <p:cNvSpPr>
            <a:spLocks noGrp="1"/>
          </p:cNvSpPr>
          <p:nvPr>
            <p:ph type="title"/>
          </p:nvPr>
        </p:nvSpPr>
        <p:spPr>
          <a:xfrm>
            <a:off x="5081777" y="566928"/>
            <a:ext cx="3433753" cy="1161288"/>
          </a:xfrm>
        </p:spPr>
        <p:txBody>
          <a:bodyPr anchor="b">
            <a:normAutofit/>
          </a:bodyPr>
          <a:lstStyle/>
          <a:p>
            <a:r>
              <a:rPr lang="en-US" sz="2400" b="1"/>
              <a:t>Julian Tudor Hart: </a:t>
            </a:r>
            <a:br>
              <a:rPr lang="en-US" sz="2400" b="1"/>
            </a:br>
            <a:r>
              <a:rPr lang="en-US" sz="2400" b="1"/>
              <a:t>The “Inverse Care Law”</a:t>
            </a:r>
          </a:p>
        </p:txBody>
      </p:sp>
      <p:pic>
        <p:nvPicPr>
          <p:cNvPr id="1026" name="Picture 2" descr="A person wearing a hat and smiling at the camera&#10;&#10;Description automatically generated">
            <a:extLst>
              <a:ext uri="{FF2B5EF4-FFF2-40B4-BE49-F238E27FC236}">
                <a16:creationId xmlns:a16="http://schemas.microsoft.com/office/drawing/2014/main" id="{8029189D-1927-3945-92DF-A1D0BA9E26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8794"/>
          <a:stretch/>
        </p:blipFill>
        <p:spPr bwMode="auto">
          <a:xfrm>
            <a:off x="628649" y="566928"/>
            <a:ext cx="3867912" cy="528523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45AD803-91AA-1A4B-B3D1-67DD0BAEC80C}"/>
              </a:ext>
            </a:extLst>
          </p:cNvPr>
          <p:cNvSpPr>
            <a:spLocks noGrp="1"/>
          </p:cNvSpPr>
          <p:nvPr>
            <p:ph idx="1"/>
          </p:nvPr>
        </p:nvSpPr>
        <p:spPr>
          <a:xfrm>
            <a:off x="5081778" y="2057400"/>
            <a:ext cx="3429000" cy="3776472"/>
          </a:xfrm>
        </p:spPr>
        <p:txBody>
          <a:bodyPr>
            <a:normAutofit/>
          </a:bodyPr>
          <a:lstStyle/>
          <a:p>
            <a:r>
              <a:rPr lang="en-US" sz="1600"/>
              <a:t>“…the availability of good medical care tends to vary inversely with the need of the population served.”</a:t>
            </a:r>
          </a:p>
          <a:p>
            <a:r>
              <a:rPr lang="en-US" sz="1600"/>
              <a:t>“The more health services are removed from the force of the market, the more successful we can be in redistributing care away from its ‘natural’ distribution in a market economy.”</a:t>
            </a:r>
          </a:p>
        </p:txBody>
      </p:sp>
      <p:sp>
        <p:nvSpPr>
          <p:cNvPr id="1037" name="Rectangle 1032">
            <a:extLst>
              <a:ext uri="{FF2B5EF4-FFF2-40B4-BE49-F238E27FC236}">
                <a16:creationId xmlns:a16="http://schemas.microsoft.com/office/drawing/2014/main" id="{6B3C4597-DD46-4BFC-B999-C52879B95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6112341"/>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5" name="Rectangle 1034">
            <a:extLst>
              <a:ext uri="{FF2B5EF4-FFF2-40B4-BE49-F238E27FC236}">
                <a16:creationId xmlns:a16="http://schemas.microsoft.com/office/drawing/2014/main" id="{632B59AC-0160-4F1D-934F-B7D8B6AE44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68846" y="4388904"/>
            <a:ext cx="54864"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FBCDFF75-A233-E94E-9DC8-78710E692B5D}"/>
              </a:ext>
            </a:extLst>
          </p:cNvPr>
          <p:cNvSpPr/>
          <p:nvPr/>
        </p:nvSpPr>
        <p:spPr>
          <a:xfrm>
            <a:off x="2641851" y="6172201"/>
            <a:ext cx="6502149" cy="685799"/>
          </a:xfrm>
          <a:prstGeom prst="rect">
            <a:avLst/>
          </a:prstGeom>
          <a:solidFill>
            <a:srgbClr val="000000">
              <a:alpha val="50000"/>
            </a:srgbClr>
          </a:solidFill>
          <a:ln>
            <a:noFill/>
          </a:ln>
        </p:spPr>
        <p:txBody>
          <a:bodyPr wrap="square">
            <a:noAutofit/>
          </a:bodyPr>
          <a:lstStyle/>
          <a:p>
            <a:pPr algn="ctr">
              <a:spcAft>
                <a:spcPts val="600"/>
              </a:spcAft>
            </a:pPr>
            <a:endParaRPr lang="en-US" sz="1300" dirty="0">
              <a:solidFill>
                <a:srgbClr val="FFFFFF"/>
              </a:solidFill>
            </a:endParaRPr>
          </a:p>
          <a:p>
            <a:pPr algn="ctr">
              <a:spcBef>
                <a:spcPts val="0"/>
              </a:spcBef>
              <a:spcAft>
                <a:spcPts val="600"/>
              </a:spcAft>
            </a:pPr>
            <a:r>
              <a:rPr lang="en-US" sz="1600" dirty="0">
                <a:solidFill>
                  <a:srgbClr val="FFFFFF"/>
                </a:solidFill>
              </a:rPr>
              <a:t>Tudor Hart J. The Inverse Care Law. </a:t>
            </a:r>
            <a:r>
              <a:rPr lang="en-US" sz="1600" i="1" dirty="0">
                <a:solidFill>
                  <a:srgbClr val="FFFFFF"/>
                </a:solidFill>
              </a:rPr>
              <a:t>The Lancet</a:t>
            </a:r>
            <a:r>
              <a:rPr lang="en-US" sz="1600" dirty="0">
                <a:solidFill>
                  <a:srgbClr val="FFFFFF"/>
                </a:solidFill>
              </a:rPr>
              <a:t> 1971; </a:t>
            </a:r>
            <a:r>
              <a:rPr lang="en-US" sz="1600" b="1" dirty="0">
                <a:solidFill>
                  <a:srgbClr val="FFFFFF"/>
                </a:solidFill>
              </a:rPr>
              <a:t>297</a:t>
            </a:r>
            <a:r>
              <a:rPr lang="en-US" sz="1600" dirty="0">
                <a:solidFill>
                  <a:srgbClr val="FFFFFF"/>
                </a:solidFill>
              </a:rPr>
              <a:t>: 405–12.</a:t>
            </a:r>
            <a:endParaRPr lang="en-US" sz="1600" dirty="0">
              <a:solidFill>
                <a:srgbClr val="FFFFFF"/>
              </a:solidFill>
              <a:effectLst/>
            </a:endParaRPr>
          </a:p>
        </p:txBody>
      </p:sp>
    </p:spTree>
    <p:extLst>
      <p:ext uri="{BB962C8B-B14F-4D97-AF65-F5344CB8AC3E}">
        <p14:creationId xmlns:p14="http://schemas.microsoft.com/office/powerpoint/2010/main" val="34307205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7356-C82B-4197-7C24-59A001C278A5}"/>
              </a:ext>
            </a:extLst>
          </p:cNvPr>
          <p:cNvSpPr>
            <a:spLocks noGrp="1"/>
          </p:cNvSpPr>
          <p:nvPr>
            <p:ph type="title"/>
          </p:nvPr>
        </p:nvSpPr>
        <p:spPr/>
        <p:txBody>
          <a:bodyPr>
            <a:normAutofit/>
          </a:bodyPr>
          <a:lstStyle/>
          <a:p>
            <a:r>
              <a:rPr lang="en-US" sz="3000" dirty="0"/>
              <a:t>Mean Revenue and Profit per Patient Bed Day: Black-serving vs. other US Hospitals, 2016-18</a:t>
            </a:r>
          </a:p>
        </p:txBody>
      </p:sp>
      <p:graphicFrame>
        <p:nvGraphicFramePr>
          <p:cNvPr id="4" name="Content Placeholder 3">
            <a:extLst>
              <a:ext uri="{FF2B5EF4-FFF2-40B4-BE49-F238E27FC236}">
                <a16:creationId xmlns:a16="http://schemas.microsoft.com/office/drawing/2014/main" id="{ABB018A2-A043-0807-0A13-1A7FB8D49232}"/>
              </a:ext>
            </a:extLst>
          </p:cNvPr>
          <p:cNvGraphicFramePr>
            <a:graphicFrameLocks noGrp="1"/>
          </p:cNvGraphicFramePr>
          <p:nvPr>
            <p:ph idx="1"/>
            <p:extLst>
              <p:ext uri="{D42A27DB-BD31-4B8C-83A1-F6EECF244321}">
                <p14:modId xmlns:p14="http://schemas.microsoft.com/office/powerpoint/2010/main" val="45449390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52D6681-0C2F-31FE-F5F2-B335005F81A3}"/>
              </a:ext>
            </a:extLst>
          </p:cNvPr>
          <p:cNvSpPr txBox="1"/>
          <p:nvPr/>
        </p:nvSpPr>
        <p:spPr>
          <a:xfrm>
            <a:off x="457200" y="6126163"/>
            <a:ext cx="8229599" cy="461665"/>
          </a:xfrm>
          <a:prstGeom prst="rect">
            <a:avLst/>
          </a:prstGeom>
          <a:noFill/>
        </p:spPr>
        <p:txBody>
          <a:bodyPr wrap="square">
            <a:spAutoFit/>
          </a:bodyPr>
          <a:lstStyle/>
          <a:p>
            <a:pPr>
              <a:spcBef>
                <a:spcPts val="0"/>
              </a:spcBef>
              <a:spcAft>
                <a:spcPts val="0"/>
              </a:spcAft>
            </a:pPr>
            <a:r>
              <a:rPr lang="en-US" sz="1200" dirty="0">
                <a:effectLst/>
                <a:latin typeface="Garamond" panose="02020404030301010803" pitchFamily="18" charset="0"/>
              </a:rPr>
              <a:t>Himmelstein G, </a:t>
            </a:r>
            <a:r>
              <a:rPr lang="en-US" sz="1200" dirty="0" err="1">
                <a:effectLst/>
                <a:latin typeface="Garamond" panose="02020404030301010803" pitchFamily="18" charset="0"/>
              </a:rPr>
              <a:t>Ceasar</a:t>
            </a:r>
            <a:r>
              <a:rPr lang="en-US" sz="1200" dirty="0">
                <a:effectLst/>
                <a:latin typeface="Garamond" panose="02020404030301010803" pitchFamily="18" charset="0"/>
              </a:rPr>
              <a:t> JN, Himmelstein KE. Hospitals That Serve Many Black Patients Have Lower Revenues and Profits: Structural Racism in Hospital Financing. J Gen Intern Med 2023;38(3):586–91.</a:t>
            </a:r>
          </a:p>
        </p:txBody>
      </p:sp>
    </p:spTree>
    <p:extLst>
      <p:ext uri="{BB962C8B-B14F-4D97-AF65-F5344CB8AC3E}">
        <p14:creationId xmlns:p14="http://schemas.microsoft.com/office/powerpoint/2010/main" val="43683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BF200-6A86-2547-812B-A8B985123C8A}"/>
              </a:ext>
            </a:extLst>
          </p:cNvPr>
          <p:cNvSpPr>
            <a:spLocks noGrp="1"/>
          </p:cNvSpPr>
          <p:nvPr>
            <p:ph type="title"/>
          </p:nvPr>
        </p:nvSpPr>
        <p:spPr/>
        <p:txBody>
          <a:bodyPr>
            <a:normAutofit fontScale="90000"/>
          </a:bodyPr>
          <a:lstStyle/>
          <a:p>
            <a:r>
              <a:rPr lang="en-US" sz="3000" dirty="0"/>
              <a:t>Association between Perinatal Risk and Regional NICU Capacity in 1991 and 2017: Variance Explained</a:t>
            </a:r>
          </a:p>
        </p:txBody>
      </p:sp>
      <p:graphicFrame>
        <p:nvGraphicFramePr>
          <p:cNvPr id="4" name="Content Placeholder 3">
            <a:extLst>
              <a:ext uri="{FF2B5EF4-FFF2-40B4-BE49-F238E27FC236}">
                <a16:creationId xmlns:a16="http://schemas.microsoft.com/office/drawing/2014/main" id="{6DE6CE45-DB4E-E84D-B92D-539307086603}"/>
              </a:ext>
            </a:extLst>
          </p:cNvPr>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BFCB1FB-9595-4244-8998-1B995165497B}"/>
              </a:ext>
            </a:extLst>
          </p:cNvPr>
          <p:cNvSpPr txBox="1"/>
          <p:nvPr/>
        </p:nvSpPr>
        <p:spPr>
          <a:xfrm>
            <a:off x="457200" y="5847060"/>
            <a:ext cx="8229600" cy="923330"/>
          </a:xfrm>
          <a:prstGeom prst="rect">
            <a:avLst/>
          </a:prstGeom>
          <a:noFill/>
        </p:spPr>
        <p:txBody>
          <a:bodyPr wrap="square">
            <a:spAutoFit/>
          </a:bodyPr>
          <a:lstStyle/>
          <a:p>
            <a:pPr algn="r"/>
            <a:r>
              <a:rPr lang="en-US" dirty="0">
                <a:effectLst/>
                <a:latin typeface="Garamond" panose="02020404030301010803" pitchFamily="18" charset="0"/>
              </a:rPr>
              <a:t> </a:t>
            </a:r>
          </a:p>
          <a:p>
            <a:pPr>
              <a:spcBef>
                <a:spcPts val="0"/>
              </a:spcBef>
              <a:spcAft>
                <a:spcPts val="0"/>
              </a:spcAft>
            </a:pPr>
            <a:r>
              <a:rPr lang="en-US" dirty="0">
                <a:effectLst/>
                <a:latin typeface="Garamond" panose="02020404030301010803" pitchFamily="18" charset="0"/>
              </a:rPr>
              <a:t>Davis R, </a:t>
            </a:r>
            <a:r>
              <a:rPr lang="en-US" dirty="0" err="1">
                <a:effectLst/>
                <a:latin typeface="Garamond" panose="02020404030301010803" pitchFamily="18" charset="0"/>
              </a:rPr>
              <a:t>Stuchlik</a:t>
            </a:r>
            <a:r>
              <a:rPr lang="en-US" dirty="0">
                <a:effectLst/>
                <a:latin typeface="Garamond" panose="02020404030301010803" pitchFamily="18" charset="0"/>
              </a:rPr>
              <a:t> PM, Goodman DC. The Relationship Between Regional Growth in Neonatal Intensive Care Capacity and Perinatal Risk. Medical Care 2023;61(11):729.</a:t>
            </a:r>
          </a:p>
        </p:txBody>
      </p:sp>
    </p:spTree>
    <p:extLst>
      <p:ext uri="{BB962C8B-B14F-4D97-AF65-F5344CB8AC3E}">
        <p14:creationId xmlns:p14="http://schemas.microsoft.com/office/powerpoint/2010/main" val="20561403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DB250-FE00-1A49-B0EE-7F3B62B9832A}"/>
              </a:ext>
            </a:extLst>
          </p:cNvPr>
          <p:cNvSpPr>
            <a:spLocks noGrp="1"/>
          </p:cNvSpPr>
          <p:nvPr>
            <p:ph type="title"/>
          </p:nvPr>
        </p:nvSpPr>
        <p:spPr/>
        <p:txBody>
          <a:bodyPr>
            <a:noAutofit/>
          </a:bodyPr>
          <a:lstStyle/>
          <a:p>
            <a:r>
              <a:rPr lang="en-US" sz="3000" dirty="0"/>
              <a:t>Effect of a 10-percentage point increase in share of nearby hospitals offering invasive cardiac services on odds of a hospital adding that service</a:t>
            </a:r>
          </a:p>
        </p:txBody>
      </p:sp>
      <p:graphicFrame>
        <p:nvGraphicFramePr>
          <p:cNvPr id="4" name="Content Placeholder 3">
            <a:extLst>
              <a:ext uri="{FF2B5EF4-FFF2-40B4-BE49-F238E27FC236}">
                <a16:creationId xmlns:a16="http://schemas.microsoft.com/office/drawing/2014/main" id="{FEE46746-D5CB-8241-AA08-1F0F4D2F4BC4}"/>
              </a:ext>
            </a:extLst>
          </p:cNvPr>
          <p:cNvGraphicFramePr>
            <a:graphicFrameLocks noGrp="1"/>
          </p:cNvGraphicFramePr>
          <p:nvPr>
            <p:ph idx="1"/>
            <p:extLst>
              <p:ext uri="{D42A27DB-BD31-4B8C-83A1-F6EECF244321}">
                <p14:modId xmlns:p14="http://schemas.microsoft.com/office/powerpoint/2010/main" val="171601984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B64E465-CBB2-3F43-BBCE-0DEA4A2B4B7C}"/>
              </a:ext>
            </a:extLst>
          </p:cNvPr>
          <p:cNvSpPr txBox="1"/>
          <p:nvPr/>
        </p:nvSpPr>
        <p:spPr>
          <a:xfrm>
            <a:off x="457200" y="6126163"/>
            <a:ext cx="8229599" cy="523220"/>
          </a:xfrm>
          <a:prstGeom prst="rect">
            <a:avLst/>
          </a:prstGeom>
          <a:noFill/>
        </p:spPr>
        <p:txBody>
          <a:bodyPr wrap="square">
            <a:spAutoFit/>
          </a:bodyPr>
          <a:lstStyle/>
          <a:p>
            <a:pPr>
              <a:spcBef>
                <a:spcPts val="0"/>
              </a:spcBef>
              <a:spcAft>
                <a:spcPts val="0"/>
              </a:spcAft>
            </a:pPr>
            <a:r>
              <a:rPr lang="en-US" sz="1400" dirty="0">
                <a:effectLst/>
                <a:latin typeface="Garamond" panose="02020404030301010803" pitchFamily="18" charset="0"/>
              </a:rPr>
              <a:t>Data from: Horwitz Jill R., Nichols Austin, </a:t>
            </a:r>
            <a:r>
              <a:rPr lang="en-US" sz="1400" dirty="0" err="1">
                <a:effectLst/>
                <a:latin typeface="Garamond" panose="02020404030301010803" pitchFamily="18" charset="0"/>
              </a:rPr>
              <a:t>Nallamothu</a:t>
            </a:r>
            <a:r>
              <a:rPr lang="en-US" sz="1400" dirty="0">
                <a:effectLst/>
                <a:latin typeface="Garamond" panose="02020404030301010803" pitchFamily="18" charset="0"/>
              </a:rPr>
              <a:t> </a:t>
            </a:r>
            <a:r>
              <a:rPr lang="en-US" sz="1400" dirty="0" err="1">
                <a:effectLst/>
                <a:latin typeface="Garamond" panose="02020404030301010803" pitchFamily="18" charset="0"/>
              </a:rPr>
              <a:t>Brahmajee</a:t>
            </a:r>
            <a:r>
              <a:rPr lang="en-US" sz="1400" dirty="0">
                <a:effectLst/>
                <a:latin typeface="Garamond" panose="02020404030301010803" pitchFamily="18" charset="0"/>
              </a:rPr>
              <a:t> K., </a:t>
            </a:r>
            <a:r>
              <a:rPr lang="en-US" sz="1400" dirty="0" err="1">
                <a:effectLst/>
                <a:latin typeface="Garamond" panose="02020404030301010803" pitchFamily="18" charset="0"/>
              </a:rPr>
              <a:t>Sasson</a:t>
            </a:r>
            <a:r>
              <a:rPr lang="en-US" sz="1400" dirty="0">
                <a:effectLst/>
                <a:latin typeface="Garamond" panose="02020404030301010803" pitchFamily="18" charset="0"/>
              </a:rPr>
              <a:t> Comilla, </a:t>
            </a:r>
            <a:r>
              <a:rPr lang="en-US" sz="1400" dirty="0" err="1">
                <a:effectLst/>
                <a:latin typeface="Garamond" panose="02020404030301010803" pitchFamily="18" charset="0"/>
              </a:rPr>
              <a:t>Iwashyna</a:t>
            </a:r>
            <a:r>
              <a:rPr lang="en-US" sz="1400" dirty="0">
                <a:effectLst/>
                <a:latin typeface="Garamond" panose="02020404030301010803" pitchFamily="18" charset="0"/>
              </a:rPr>
              <a:t> Theodore J. Expansion of Invasive Cardiac Services in the United States. Circulation 2013;128(8):803–10.</a:t>
            </a:r>
          </a:p>
        </p:txBody>
      </p:sp>
    </p:spTree>
    <p:extLst>
      <p:ext uri="{BB962C8B-B14F-4D97-AF65-F5344CB8AC3E}">
        <p14:creationId xmlns:p14="http://schemas.microsoft.com/office/powerpoint/2010/main" val="1874338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B1215D-FFB4-AB47-69C9-CBA1105BFAA2}"/>
              </a:ext>
            </a:extLst>
          </p:cNvPr>
          <p:cNvSpPr>
            <a:spLocks noGrp="1"/>
          </p:cNvSpPr>
          <p:nvPr>
            <p:ph type="title"/>
          </p:nvPr>
        </p:nvSpPr>
        <p:spPr>
          <a:xfrm>
            <a:off x="1143002" y="1999615"/>
            <a:ext cx="6858000" cy="2764028"/>
          </a:xfrm>
        </p:spPr>
        <p:txBody>
          <a:bodyPr vert="horz" lIns="91440" tIns="45720" rIns="91440" bIns="45720" rtlCol="0" anchor="ctr">
            <a:normAutofit fontScale="90000"/>
          </a:bodyPr>
          <a:lstStyle/>
          <a:p>
            <a:pPr algn="ctr"/>
            <a:r>
              <a:rPr lang="en-US" sz="6300" dirty="0"/>
              <a:t>VII. Policy Advantages National Health of Insurance (NHI) and National Health Service (NHS) Systems</a:t>
            </a:r>
            <a:br>
              <a:rPr lang="en-US" sz="6300" dirty="0"/>
            </a:br>
            <a:endParaRPr lang="en-US" sz="6300" kern="1200" dirty="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72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534C2-2711-AD42-86BA-00CF9BA60055}"/>
              </a:ext>
            </a:extLst>
          </p:cNvPr>
          <p:cNvSpPr>
            <a:spLocks noGrp="1"/>
          </p:cNvSpPr>
          <p:nvPr>
            <p:ph type="title"/>
          </p:nvPr>
        </p:nvSpPr>
        <p:spPr/>
        <p:txBody>
          <a:bodyPr>
            <a:normAutofit/>
          </a:bodyPr>
          <a:lstStyle/>
          <a:p>
            <a:r>
              <a:rPr lang="en-US" sz="3000" dirty="0"/>
              <a:t>Quasi-Experimental Study: Effect of Being Taken by Ambulance to VA vs. Non-VA Hospital</a:t>
            </a:r>
          </a:p>
        </p:txBody>
      </p:sp>
      <p:graphicFrame>
        <p:nvGraphicFramePr>
          <p:cNvPr id="4" name="Content Placeholder 3">
            <a:extLst>
              <a:ext uri="{FF2B5EF4-FFF2-40B4-BE49-F238E27FC236}">
                <a16:creationId xmlns:a16="http://schemas.microsoft.com/office/drawing/2014/main" id="{DE7E2D66-4F93-E84C-8A84-E115C9E3FFA4}"/>
              </a:ext>
            </a:extLst>
          </p:cNvPr>
          <p:cNvGraphicFramePr>
            <a:graphicFrameLocks noGrp="1"/>
          </p:cNvGraphicFramePr>
          <p:nvPr>
            <p:ph idx="1"/>
            <p:extLst>
              <p:ext uri="{D42A27DB-BD31-4B8C-83A1-F6EECF244321}">
                <p14:modId xmlns:p14="http://schemas.microsoft.com/office/powerpoint/2010/main" val="368515027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B694807-F490-F640-8C9A-4EBF5DFE0274}"/>
              </a:ext>
            </a:extLst>
          </p:cNvPr>
          <p:cNvSpPr txBox="1"/>
          <p:nvPr/>
        </p:nvSpPr>
        <p:spPr>
          <a:xfrm>
            <a:off x="457201" y="5750004"/>
            <a:ext cx="8229599" cy="1107996"/>
          </a:xfrm>
          <a:prstGeom prst="rect">
            <a:avLst/>
          </a:prstGeom>
          <a:noFill/>
        </p:spPr>
        <p:txBody>
          <a:bodyPr wrap="square">
            <a:spAutoFit/>
          </a:bodyPr>
          <a:lstStyle/>
          <a:p>
            <a:pPr algn="r"/>
            <a:r>
              <a:rPr lang="en-US" dirty="0">
                <a:effectLst/>
                <a:latin typeface="Garamond" panose="02020404030301010803" pitchFamily="18" charset="0"/>
              </a:rPr>
              <a:t> </a:t>
            </a:r>
          </a:p>
          <a:p>
            <a:pPr>
              <a:spcBef>
                <a:spcPts val="0"/>
              </a:spcBef>
              <a:spcAft>
                <a:spcPts val="0"/>
              </a:spcAft>
            </a:pPr>
            <a:r>
              <a:rPr lang="en-US" sz="1200" dirty="0">
                <a:effectLst/>
                <a:latin typeface="Garamond" panose="02020404030301010803" pitchFamily="18" charset="0"/>
              </a:rPr>
              <a:t>Percent difference represents percentage point effect (from instrumental variable analysis) divided by outcome mean (Mortality/Spending relative effects reported by authors; data from Table 4 used to calculate relative changes for the utilization outcomes).  Data from: Chan DC, Card D, Taylor L. Is There a VA Advantage? Evidence from Dually Eligible Veterans. American Economic Review 2023;113(11):3003–43. </a:t>
            </a:r>
          </a:p>
        </p:txBody>
      </p:sp>
    </p:spTree>
    <p:extLst>
      <p:ext uri="{BB962C8B-B14F-4D97-AF65-F5344CB8AC3E}">
        <p14:creationId xmlns:p14="http://schemas.microsoft.com/office/powerpoint/2010/main" val="2965589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CE547-167B-C545-86EA-E2C500E0D08D}"/>
              </a:ext>
            </a:extLst>
          </p:cNvPr>
          <p:cNvSpPr>
            <a:spLocks noGrp="1"/>
          </p:cNvSpPr>
          <p:nvPr>
            <p:ph type="title"/>
          </p:nvPr>
        </p:nvSpPr>
        <p:spPr/>
        <p:txBody>
          <a:bodyPr>
            <a:normAutofit/>
          </a:bodyPr>
          <a:lstStyle/>
          <a:p>
            <a:r>
              <a:rPr lang="en-US" dirty="0"/>
              <a:t>Appointment Time for Veterans in the VHA and Private Sector</a:t>
            </a:r>
          </a:p>
        </p:txBody>
      </p:sp>
      <p:graphicFrame>
        <p:nvGraphicFramePr>
          <p:cNvPr id="4" name="Content Placeholder 3">
            <a:extLst>
              <a:ext uri="{FF2B5EF4-FFF2-40B4-BE49-F238E27FC236}">
                <a16:creationId xmlns:a16="http://schemas.microsoft.com/office/drawing/2014/main" id="{33A17E4F-18FD-C6A3-FE7C-7A9D81E31643}"/>
              </a:ext>
            </a:extLst>
          </p:cNvPr>
          <p:cNvGraphicFramePr>
            <a:graphicFrameLocks noGrp="1"/>
          </p:cNvGraphicFramePr>
          <p:nvPr>
            <p:ph idx="1"/>
            <p:extLst>
              <p:ext uri="{D42A27DB-BD31-4B8C-83A1-F6EECF244321}">
                <p14:modId xmlns:p14="http://schemas.microsoft.com/office/powerpoint/2010/main" val="200473578"/>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18B616F3-5363-5A42-87E1-40B55B63ADC7}"/>
              </a:ext>
            </a:extLst>
          </p:cNvPr>
          <p:cNvSpPr txBox="1"/>
          <p:nvPr/>
        </p:nvSpPr>
        <p:spPr>
          <a:xfrm>
            <a:off x="628650" y="6176963"/>
            <a:ext cx="7886700" cy="523220"/>
          </a:xfrm>
          <a:prstGeom prst="rect">
            <a:avLst/>
          </a:prstGeom>
          <a:noFill/>
        </p:spPr>
        <p:txBody>
          <a:bodyPr wrap="square">
            <a:spAutoFit/>
          </a:bodyPr>
          <a:lstStyle/>
          <a:p>
            <a:pPr algn="l" fontAlgn="b"/>
            <a:r>
              <a:rPr lang="en-US" sz="1400" u="none" strike="noStrike" dirty="0" err="1">
                <a:solidFill>
                  <a:schemeClr val="tx1"/>
                </a:solidFill>
                <a:effectLst/>
              </a:rPr>
              <a:t>Feyman</a:t>
            </a:r>
            <a:r>
              <a:rPr lang="en-US" sz="1400" u="none" strike="noStrike" dirty="0">
                <a:solidFill>
                  <a:schemeClr val="tx1"/>
                </a:solidFill>
                <a:effectLst/>
              </a:rPr>
              <a:t> Y, Asfaw DA, Griffith KN. Geographic Variation in Appointment Wait Times for US Military Veterans. JAMA Network Open. 2022 Aug 25;5(8):e2228783.</a:t>
            </a:r>
            <a:endParaRPr lang="en-US" sz="1400" b="0" i="0" u="none" strike="noStrike" dirty="0">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92207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17A82E-1DFE-23E5-B437-620E692E5DB3}"/>
              </a:ext>
            </a:extLst>
          </p:cNvPr>
          <p:cNvSpPr>
            <a:spLocks noGrp="1"/>
          </p:cNvSpPr>
          <p:nvPr>
            <p:ph type="title"/>
          </p:nvPr>
        </p:nvSpPr>
        <p:spPr>
          <a:xfrm>
            <a:off x="1143002" y="1999615"/>
            <a:ext cx="6858000" cy="2764028"/>
          </a:xfrm>
        </p:spPr>
        <p:txBody>
          <a:bodyPr vert="horz" lIns="91440" tIns="45720" rIns="91440" bIns="45720" rtlCol="0" anchor="ctr">
            <a:normAutofit/>
          </a:bodyPr>
          <a:lstStyle/>
          <a:p>
            <a:pPr algn="ctr"/>
            <a:r>
              <a:rPr lang="en-US" sz="6300" kern="1200" dirty="0">
                <a:solidFill>
                  <a:schemeClr val="tx1"/>
                </a:solidFill>
              </a:rPr>
              <a:t>II. Health Spending</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7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7C067-E1A1-F844-8482-0FB5ABDBC407}"/>
              </a:ext>
            </a:extLst>
          </p:cNvPr>
          <p:cNvSpPr>
            <a:spLocks noGrp="1"/>
          </p:cNvSpPr>
          <p:nvPr>
            <p:ph type="title"/>
          </p:nvPr>
        </p:nvSpPr>
        <p:spPr>
          <a:xfrm>
            <a:off x="457200" y="365126"/>
            <a:ext cx="8229600" cy="1325563"/>
          </a:xfrm>
        </p:spPr>
        <p:txBody>
          <a:bodyPr>
            <a:normAutofit/>
          </a:bodyPr>
          <a:lstStyle/>
          <a:p>
            <a:r>
              <a:rPr lang="en-US" sz="3000" dirty="0"/>
              <a:t>Single Payer with Global Budgets Could Reduce </a:t>
            </a:r>
            <a:br>
              <a:rPr lang="en-US" sz="3000" dirty="0"/>
            </a:br>
            <a:r>
              <a:rPr lang="en-US" sz="3000" dirty="0"/>
              <a:t>10-Year Hospital Spending from $17.2 to $14.7 trillion</a:t>
            </a:r>
          </a:p>
        </p:txBody>
      </p:sp>
      <p:pic>
        <p:nvPicPr>
          <p:cNvPr id="4" name="Content Placeholder 3">
            <a:extLst>
              <a:ext uri="{FF2B5EF4-FFF2-40B4-BE49-F238E27FC236}">
                <a16:creationId xmlns:a16="http://schemas.microsoft.com/office/drawing/2014/main" id="{F3C9DB6F-4C55-F04A-A3E5-5542F169672E}"/>
              </a:ext>
            </a:extLst>
          </p:cNvPr>
          <p:cNvPicPr>
            <a:picLocks noGrp="1" noChangeAspect="1"/>
          </p:cNvPicPr>
          <p:nvPr>
            <p:ph idx="1"/>
          </p:nvPr>
        </p:nvPicPr>
        <p:blipFill>
          <a:blip r:embed="rId2"/>
          <a:stretch>
            <a:fillRect/>
          </a:stretch>
        </p:blipFill>
        <p:spPr>
          <a:xfrm>
            <a:off x="85859" y="1460090"/>
            <a:ext cx="8985571" cy="4450868"/>
          </a:xfrm>
          <a:prstGeom prst="rect">
            <a:avLst/>
          </a:prstGeom>
        </p:spPr>
      </p:pic>
      <p:sp>
        <p:nvSpPr>
          <p:cNvPr id="6" name="TextBox 5">
            <a:extLst>
              <a:ext uri="{FF2B5EF4-FFF2-40B4-BE49-F238E27FC236}">
                <a16:creationId xmlns:a16="http://schemas.microsoft.com/office/drawing/2014/main" id="{C411E363-A597-1F41-AD3B-4C403233EDD3}"/>
              </a:ext>
            </a:extLst>
          </p:cNvPr>
          <p:cNvSpPr txBox="1"/>
          <p:nvPr/>
        </p:nvSpPr>
        <p:spPr>
          <a:xfrm>
            <a:off x="457200" y="5985559"/>
            <a:ext cx="8229600" cy="646331"/>
          </a:xfrm>
          <a:prstGeom prst="rect">
            <a:avLst/>
          </a:prstGeom>
          <a:noFill/>
        </p:spPr>
        <p:txBody>
          <a:bodyPr wrap="square">
            <a:spAutoFit/>
          </a:bodyPr>
          <a:lstStyle/>
          <a:p>
            <a:pPr>
              <a:spcBef>
                <a:spcPts val="0"/>
              </a:spcBef>
              <a:spcAft>
                <a:spcPts val="0"/>
              </a:spcAft>
            </a:pPr>
            <a:r>
              <a:rPr lang="en-US" sz="1200" dirty="0">
                <a:effectLst/>
              </a:rPr>
              <a:t>Gaffney AW, Himmelstein DU, </a:t>
            </a:r>
            <a:r>
              <a:rPr lang="en-US" sz="1200" dirty="0" err="1">
                <a:effectLst/>
              </a:rPr>
              <a:t>Woolhandler</a:t>
            </a:r>
            <a:r>
              <a:rPr lang="en-US" sz="1200" dirty="0">
                <a:effectLst/>
              </a:rPr>
              <a:t> S, Kahn JG. Hospital Expenditures Under Global Budgeting and Single-Payer Financing: An Economic Analysis, 2021–2030. International Journal of Social Determinants of Health and Health Services 2023;27551938231152750.</a:t>
            </a:r>
          </a:p>
        </p:txBody>
      </p:sp>
    </p:spTree>
    <p:extLst>
      <p:ext uri="{BB962C8B-B14F-4D97-AF65-F5344CB8AC3E}">
        <p14:creationId xmlns:p14="http://schemas.microsoft.com/office/powerpoint/2010/main" val="2975144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ED0F-6710-0745-BE3A-93E57982F70C}"/>
              </a:ext>
            </a:extLst>
          </p:cNvPr>
          <p:cNvSpPr>
            <a:spLocks noGrp="1"/>
          </p:cNvSpPr>
          <p:nvPr>
            <p:ph type="title"/>
          </p:nvPr>
        </p:nvSpPr>
        <p:spPr/>
        <p:txBody>
          <a:bodyPr>
            <a:normAutofit/>
          </a:bodyPr>
          <a:lstStyle/>
          <a:p>
            <a:r>
              <a:rPr lang="en-US" dirty="0">
                <a:latin typeface="Garamond" panose="02020404030301010803" pitchFamily="18" charset="0"/>
              </a:rPr>
              <a:t>Healthcare spending in five wealthy nations, 1970 - 2022</a:t>
            </a:r>
          </a:p>
        </p:txBody>
      </p:sp>
      <p:sp>
        <p:nvSpPr>
          <p:cNvPr id="4" name="Rectangle 3">
            <a:extLst>
              <a:ext uri="{FF2B5EF4-FFF2-40B4-BE49-F238E27FC236}">
                <a16:creationId xmlns:a16="http://schemas.microsoft.com/office/drawing/2014/main" id="{6CAA9464-D65A-9745-ABF6-C0F662E4EE50}"/>
              </a:ext>
            </a:extLst>
          </p:cNvPr>
          <p:cNvSpPr/>
          <p:nvPr/>
        </p:nvSpPr>
        <p:spPr>
          <a:xfrm>
            <a:off x="457200" y="6308725"/>
            <a:ext cx="8229600" cy="307777"/>
          </a:xfrm>
          <a:prstGeom prst="rect">
            <a:avLst/>
          </a:prstGeom>
        </p:spPr>
        <p:txBody>
          <a:bodyPr wrap="square">
            <a:spAutoFit/>
          </a:bodyPr>
          <a:lstStyle/>
          <a:p>
            <a:pPr fontAlgn="b"/>
            <a:r>
              <a:rPr lang="en-US" sz="1400" dirty="0"/>
              <a:t>Source: </a:t>
            </a:r>
            <a:r>
              <a:rPr lang="en-US" sz="1400" dirty="0" err="1"/>
              <a:t>OECD.stat</a:t>
            </a:r>
            <a:r>
              <a:rPr lang="en-US" sz="1400" dirty="0"/>
              <a:t>. Available at: </a:t>
            </a:r>
            <a:r>
              <a:rPr lang="en-US" sz="1400" dirty="0">
                <a:hlinkClick r:id="rId2"/>
              </a:rPr>
              <a:t>https://stats.oecd.org/Index.aspx?DataSetCode=SHA#</a:t>
            </a:r>
            <a:r>
              <a:rPr lang="en-US" sz="1400" dirty="0"/>
              <a:t>. Accessed 09-29-23.</a:t>
            </a:r>
            <a:endParaRPr lang="en-US" sz="1400" dirty="0">
              <a:solidFill>
                <a:srgbClr val="000000"/>
              </a:solidFill>
              <a:latin typeface="Calibri" panose="020F0502020204030204" pitchFamily="34" charset="0"/>
            </a:endParaRPr>
          </a:p>
        </p:txBody>
      </p:sp>
      <p:graphicFrame>
        <p:nvGraphicFramePr>
          <p:cNvPr id="8" name="Content Placeholder 7">
            <a:extLst>
              <a:ext uri="{FF2B5EF4-FFF2-40B4-BE49-F238E27FC236}">
                <a16:creationId xmlns:a16="http://schemas.microsoft.com/office/drawing/2014/main" id="{CBBE07CB-5333-0A40-A0E4-6DFFB5647BCB}"/>
              </a:ext>
            </a:extLst>
          </p:cNvPr>
          <p:cNvGraphicFramePr>
            <a:graphicFrameLocks noGrp="1"/>
          </p:cNvGraphicFramePr>
          <p:nvPr>
            <p:ph idx="1"/>
            <p:extLst>
              <p:ext uri="{D42A27DB-BD31-4B8C-83A1-F6EECF244321}">
                <p14:modId xmlns:p14="http://schemas.microsoft.com/office/powerpoint/2010/main" val="5498727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7530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1F335-1D5D-E243-9A70-65870827330A}"/>
              </a:ext>
            </a:extLst>
          </p:cNvPr>
          <p:cNvSpPr>
            <a:spLocks noGrp="1"/>
          </p:cNvSpPr>
          <p:nvPr>
            <p:ph type="title"/>
          </p:nvPr>
        </p:nvSpPr>
        <p:spPr/>
        <p:txBody>
          <a:bodyPr>
            <a:normAutofit/>
          </a:bodyPr>
          <a:lstStyle/>
          <a:p>
            <a:r>
              <a:rPr lang="en-US" sz="3000" dirty="0"/>
              <a:t>Private Insurance Overhead as a Share of National Health Expenditures (NHE) exceeds 6%</a:t>
            </a:r>
          </a:p>
        </p:txBody>
      </p:sp>
      <p:graphicFrame>
        <p:nvGraphicFramePr>
          <p:cNvPr id="4" name="Content Placeholder 3">
            <a:extLst>
              <a:ext uri="{FF2B5EF4-FFF2-40B4-BE49-F238E27FC236}">
                <a16:creationId xmlns:a16="http://schemas.microsoft.com/office/drawing/2014/main" id="{88F1F249-7791-514A-AA77-31E9D709F2A8}"/>
              </a:ext>
            </a:extLst>
          </p:cNvPr>
          <p:cNvGraphicFramePr>
            <a:graphicFrameLocks noGrp="1"/>
          </p:cNvGraphicFramePr>
          <p:nvPr>
            <p:ph idx="1"/>
            <p:extLst>
              <p:ext uri="{D42A27DB-BD31-4B8C-83A1-F6EECF244321}">
                <p14:modId xmlns:p14="http://schemas.microsoft.com/office/powerpoint/2010/main" val="332479548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96A7B4A-47F3-9749-939F-21C524E79A7C}"/>
              </a:ext>
            </a:extLst>
          </p:cNvPr>
          <p:cNvSpPr txBox="1"/>
          <p:nvPr/>
        </p:nvSpPr>
        <p:spPr>
          <a:xfrm>
            <a:off x="314325" y="6211669"/>
            <a:ext cx="8515350" cy="707886"/>
          </a:xfrm>
          <a:prstGeom prst="rect">
            <a:avLst/>
          </a:prstGeom>
          <a:noFill/>
        </p:spPr>
        <p:txBody>
          <a:bodyPr wrap="square" rtlCol="0">
            <a:spAutoFit/>
          </a:bodyPr>
          <a:lstStyle/>
          <a:p>
            <a:r>
              <a:rPr lang="en-US" sz="2000" dirty="0">
                <a:latin typeface="Garamond" panose="02020404030301010803" pitchFamily="18" charset="0"/>
              </a:rPr>
              <a:t>Source: CMS’ Historical National Health Expenditures Accounts, 1960-2021.  Accessed 09-28-23. </a:t>
            </a:r>
          </a:p>
        </p:txBody>
      </p:sp>
    </p:spTree>
    <p:extLst>
      <p:ext uri="{BB962C8B-B14F-4D97-AF65-F5344CB8AC3E}">
        <p14:creationId xmlns:p14="http://schemas.microsoft.com/office/powerpoint/2010/main" val="492068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E505-0378-6A44-98E0-2C6195E14FD4}"/>
              </a:ext>
            </a:extLst>
          </p:cNvPr>
          <p:cNvSpPr>
            <a:spLocks noGrp="1"/>
          </p:cNvSpPr>
          <p:nvPr>
            <p:ph type="title"/>
          </p:nvPr>
        </p:nvSpPr>
        <p:spPr/>
        <p:txBody>
          <a:bodyPr/>
          <a:lstStyle/>
          <a:p>
            <a:r>
              <a:rPr lang="en-US" dirty="0"/>
              <a:t>Insurance Overhead by Payer</a:t>
            </a:r>
          </a:p>
        </p:txBody>
      </p:sp>
      <p:sp>
        <p:nvSpPr>
          <p:cNvPr id="5" name="Rectangle 4">
            <a:extLst>
              <a:ext uri="{FF2B5EF4-FFF2-40B4-BE49-F238E27FC236}">
                <a16:creationId xmlns:a16="http://schemas.microsoft.com/office/drawing/2014/main" id="{9039AA53-0F89-744E-A15F-436AF7E0BE1F}"/>
              </a:ext>
            </a:extLst>
          </p:cNvPr>
          <p:cNvSpPr/>
          <p:nvPr/>
        </p:nvSpPr>
        <p:spPr>
          <a:xfrm>
            <a:off x="457200" y="5572992"/>
            <a:ext cx="8229600" cy="1323439"/>
          </a:xfrm>
          <a:prstGeom prst="rect">
            <a:avLst/>
          </a:prstGeom>
        </p:spPr>
        <p:txBody>
          <a:bodyPr wrap="square">
            <a:spAutoFit/>
          </a:bodyPr>
          <a:lstStyle/>
          <a:p>
            <a:pPr>
              <a:spcBef>
                <a:spcPts val="0"/>
              </a:spcBef>
              <a:spcAft>
                <a:spcPts val="0"/>
              </a:spcAft>
            </a:pPr>
            <a:r>
              <a:rPr lang="en-US" sz="1000" dirty="0"/>
              <a:t>Source for Canada: Aliya </a:t>
            </a:r>
            <a:r>
              <a:rPr lang="en-US" sz="1000" dirty="0" err="1"/>
              <a:t>Jiwani</a:t>
            </a:r>
            <a:r>
              <a:rPr lang="en-US" sz="1000" dirty="0"/>
              <a:t> et al., “Billing and Insurance-Related Administrative Costs in United States’ Health Care: Synthesis of Micro-Costing Evidence,” </a:t>
            </a:r>
            <a:r>
              <a:rPr lang="en-US" sz="1000" i="1" dirty="0"/>
              <a:t>BMC Health Services Research</a:t>
            </a:r>
            <a:r>
              <a:rPr lang="en-US" sz="1000" dirty="0"/>
              <a:t> 14 (November 13, 2014). </a:t>
            </a:r>
          </a:p>
          <a:p>
            <a:pPr>
              <a:spcBef>
                <a:spcPts val="0"/>
              </a:spcBef>
              <a:spcAft>
                <a:spcPts val="0"/>
              </a:spcAft>
            </a:pPr>
            <a:r>
              <a:rPr lang="en-US" sz="1000" dirty="0">
                <a:effectLst/>
              </a:rPr>
              <a:t>Source for Traditional Medicare: Calculated from the 2023 </a:t>
            </a:r>
            <a:r>
              <a:rPr lang="en-US" sz="1000" dirty="0"/>
              <a:t>Annual Report of the Board of Trustees of the Federal Hospital Insurance and Federal Supplementary Medical Insurance Trust Funds.  Table II.B1.  Excludes Medicare Part C and Part D Overhead and Expenditures.</a:t>
            </a:r>
          </a:p>
          <a:p>
            <a:pPr>
              <a:spcBef>
                <a:spcPts val="0"/>
              </a:spcBef>
              <a:spcAft>
                <a:spcPts val="0"/>
              </a:spcAft>
            </a:pPr>
            <a:r>
              <a:rPr lang="en-US" sz="1000" dirty="0"/>
              <a:t>Source for Private Insurance: Calculated from 2021 Historical National Health Expenditures Accounts, as net cost of health insurance for private health insurance divided by total NHE expenditures by private insurers.   </a:t>
            </a:r>
          </a:p>
          <a:p>
            <a:pPr>
              <a:spcBef>
                <a:spcPts val="0"/>
              </a:spcBef>
              <a:spcAft>
                <a:spcPts val="0"/>
              </a:spcAft>
            </a:pPr>
            <a:r>
              <a:rPr lang="en-US" sz="1000" dirty="0"/>
              <a:t>Source for Medicare Advantage: Milliman, Medicare Advantage organizations financial results for 2021, Available at: </a:t>
            </a:r>
            <a:r>
              <a:rPr lang="en-US" sz="1000" dirty="0">
                <a:hlinkClick r:id="rId2"/>
              </a:rPr>
              <a:t>https://www.milliman.com/en/insight/medicare-advantage-organizations-financial-results-for-2021</a:t>
            </a:r>
            <a:r>
              <a:rPr lang="en-US" sz="1000" dirty="0"/>
              <a:t>.  Figure is equal to 100 – MLR. </a:t>
            </a:r>
            <a:endParaRPr lang="en-US" sz="1400" dirty="0">
              <a:effectLst/>
            </a:endParaRPr>
          </a:p>
        </p:txBody>
      </p:sp>
      <p:graphicFrame>
        <p:nvGraphicFramePr>
          <p:cNvPr id="8" name="Content Placeholder 7">
            <a:extLst>
              <a:ext uri="{FF2B5EF4-FFF2-40B4-BE49-F238E27FC236}">
                <a16:creationId xmlns:a16="http://schemas.microsoft.com/office/drawing/2014/main" id="{171573A8-718C-EC48-A88B-C86286BB68BF}"/>
              </a:ext>
            </a:extLst>
          </p:cNvPr>
          <p:cNvGraphicFramePr>
            <a:graphicFrameLocks noGrp="1"/>
          </p:cNvGraphicFramePr>
          <p:nvPr>
            <p:ph idx="1"/>
            <p:extLst>
              <p:ext uri="{D42A27DB-BD31-4B8C-83A1-F6EECF244321}">
                <p14:modId xmlns:p14="http://schemas.microsoft.com/office/powerpoint/2010/main" val="3324474289"/>
              </p:ext>
            </p:extLst>
          </p:nvPr>
        </p:nvGraphicFramePr>
        <p:xfrm>
          <a:off x="697230" y="1611631"/>
          <a:ext cx="7749540" cy="38747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40110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3015</Words>
  <Application>Microsoft Macintosh PowerPoint</Application>
  <PresentationFormat>On-screen Show (4:3)</PresentationFormat>
  <Paragraphs>177</Paragraphs>
  <Slides>60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baskerville-etext</vt:lpstr>
      <vt:lpstr>Calibri</vt:lpstr>
      <vt:lpstr>Calibri Light</vt:lpstr>
      <vt:lpstr>Garamond</vt:lpstr>
      <vt:lpstr>Office Theme</vt:lpstr>
      <vt:lpstr>Update in Health Policy Physicians for a National Health Program 2023 Annual Conference</vt:lpstr>
      <vt:lpstr>I.  Health</vt:lpstr>
      <vt:lpstr>US Life Expectancy Disadvantage is Widening: Five High Income Nations, 1960 - 2021</vt:lpstr>
      <vt:lpstr>US Disadvantage in "Treatable Mortality" Widens:  5 High-Income Nations, 2000 - 2020</vt:lpstr>
      <vt:lpstr>Class Differential in Death is Widening:  Mortality among unincorporated business owners (UBOs), managers, workers, and those not-in-labor force (NLF) vs. Incorporated Business Owners (IBOs): 1986-1996 and 2001-2018</vt:lpstr>
      <vt:lpstr>II. Health Spending</vt:lpstr>
      <vt:lpstr>Healthcare spending in five wealthy nations, 1970 - 2022</vt:lpstr>
      <vt:lpstr>Private Insurance Overhead as a Share of National Health Expenditures (NHE) exceeds 6%</vt:lpstr>
      <vt:lpstr>Insurance Overhead by Payer</vt:lpstr>
      <vt:lpstr>III. Healthcare Coverage, Access, Use, and Debt</vt:lpstr>
      <vt:lpstr>Uninsured in the US: 1963 to 2022</vt:lpstr>
      <vt:lpstr>The ”Medicaid Unwinding”: Medicaid Enrollment, January 2014 - May 2023</vt:lpstr>
      <vt:lpstr>PowerPoint Presentation</vt:lpstr>
      <vt:lpstr>CBO Projects Number Uninsured will Rise from  23 million (2023) to 28 million (2027)</vt:lpstr>
      <vt:lpstr>Continuity of Coverage after Enrollment in Medicaid: Michigan, 2011-2020</vt:lpstr>
      <vt:lpstr>Uninsured: Point of Time vs. Over Time, 2018-19</vt:lpstr>
      <vt:lpstr>Effect of PCP Loss on Medicare Beneficiaries Use of Care</vt:lpstr>
      <vt:lpstr>Effect of loss of longstanding PCP on healthcare utilization and mortality among Medicare beneficiaries</vt:lpstr>
      <vt:lpstr>A randomized trial of continuous vs. discontinuous providers in the VA among older men</vt:lpstr>
      <vt:lpstr>Cost Barriers to Care Among Non-Elderly Adults, 1997-2022</vt:lpstr>
      <vt:lpstr>Medical Debt and Bill Problems:  US Adults 19-64, 2022</vt:lpstr>
      <vt:lpstr>Risk of new acquisition of medical debt,  2017 to 2018</vt:lpstr>
      <vt:lpstr>Problems paying medical bills among post-partum women vs. other reproductive-age women.</vt:lpstr>
      <vt:lpstr>Foregone Care Among Adults with and without a child in household with diabetes </vt:lpstr>
      <vt:lpstr>Out-of-Pocket Costs for the ICU Rose by About a Third from 2008-2019 for Adults with Employer-Sponsored Insurance</vt:lpstr>
      <vt:lpstr>COPD Medication Prescription Abandonment: Commercially Insured, 2017-19</vt:lpstr>
      <vt:lpstr>Most patients with ACA-compliant individual plans had same-day out-of-pocket costs as screening colonoscopy</vt:lpstr>
      <vt:lpstr>V. Reproductive Healthcare</vt:lpstr>
      <vt:lpstr>Distance to closest abortion provider before and after Dobbs</vt:lpstr>
      <vt:lpstr>Average driving distance to closest abortion provider before and after Dobbs: 2019 -2023</vt:lpstr>
      <vt:lpstr>PowerPoint Presentation</vt:lpstr>
      <vt:lpstr>Median Self-Pay Charges for Abortion Services in the US, 2017-2020</vt:lpstr>
      <vt:lpstr>VI . Medicare Advantage:  A Brief Word</vt:lpstr>
      <vt:lpstr>Medicare Penetration by County, October 2023</vt:lpstr>
      <vt:lpstr>Overpayments to Medicare Advantage approaching 20% or $88 billion in 2023</vt:lpstr>
      <vt:lpstr>Medicare Advantage Overpayments totaled $547.4 billion, 2008-2023</vt:lpstr>
      <vt:lpstr>Relative difference in resource use by condition: MA vs. TM</vt:lpstr>
      <vt:lpstr>The Medicare Advantage “Paradox”</vt:lpstr>
      <vt:lpstr>VI. Privatization, Corporatization, and Financialization</vt:lpstr>
      <vt:lpstr>Optum Health</vt:lpstr>
      <vt:lpstr>PowerPoint Presentation</vt:lpstr>
      <vt:lpstr>PowerPoint Presentation</vt:lpstr>
      <vt:lpstr>PowerPoint Presentation</vt:lpstr>
      <vt:lpstr>PowerPoint Presentation</vt:lpstr>
      <vt:lpstr>Low-Performing Hospices by Profit Status Based on Family Assessments of Care</vt:lpstr>
      <vt:lpstr>“An overarching revenue strategy underlies investors’ appetite for primary care …  Primary care practices can generate substantial profits by growing their population of patients covered by Medicare Advantage (and other lucrative payers), maximizing the ‘budget’ for each patient’s care using risk adjustment and quality bonuses, minimizing their health expenditures with utilization management, and referring patients to other product and service offerings, such as pharmacy.”</vt:lpstr>
      <vt:lpstr>PowerPoint Presentation</vt:lpstr>
      <vt:lpstr>PowerPoint Presentation</vt:lpstr>
      <vt:lpstr>Global healthcare private equity deals in 2022: Down from 2021 peak but second highest on record</vt:lpstr>
      <vt:lpstr>Oncology Clinics and Oncologists with Private Equity Affiliations</vt:lpstr>
      <vt:lpstr>VII.  Health Planning (or Lack Thereof)</vt:lpstr>
      <vt:lpstr>Probability of Hospital Overcapacity during periods of load imbalance during COVID-19 by neighborhood characteristics</vt:lpstr>
      <vt:lpstr>Julian Tudor Hart:  The “Inverse Care Law”</vt:lpstr>
      <vt:lpstr>Mean Revenue and Profit per Patient Bed Day: Black-serving vs. other US Hospitals, 2016-18</vt:lpstr>
      <vt:lpstr>Association between Perinatal Risk and Regional NICU Capacity in 1991 and 2017: Variance Explained</vt:lpstr>
      <vt:lpstr>Effect of a 10-percentage point increase in share of nearby hospitals offering invasive cardiac services on odds of a hospital adding that service</vt:lpstr>
      <vt:lpstr>VII. Policy Advantages National Health of Insurance (NHI) and National Health Service (NHS) Systems </vt:lpstr>
      <vt:lpstr>Quasi-Experimental Study: Effect of Being Taken by Ambulance to VA vs. Non-VA Hospital</vt:lpstr>
      <vt:lpstr>Appointment Time for Veterans in the VHA and Private Sector</vt:lpstr>
      <vt:lpstr>Single Payer with Global Budgets Could Reduce  10-Year Hospital Spending from $17.2 to $14.7 trillion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in Health Policy Physicians for a National Health Program 2023 Annual Conference</dc:title>
  <dc:creator>Gaffney, Adam W</dc:creator>
  <cp:lastModifiedBy>Gaffney, Adam W</cp:lastModifiedBy>
  <cp:revision>6</cp:revision>
  <dcterms:created xsi:type="dcterms:W3CDTF">2023-11-11T13:24:16Z</dcterms:created>
  <dcterms:modified xsi:type="dcterms:W3CDTF">2023-11-11T13:33:07Z</dcterms:modified>
</cp:coreProperties>
</file>