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9.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2.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3.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9.xml" ContentType="application/vnd.openxmlformats-officedocument.presentationml.notesSlide+xml"/>
  <Override PartName="/ppt/charts/chart36.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0.xml" ContentType="application/vnd.openxmlformats-officedocument.presentationml.notesSlide+xml"/>
  <Override PartName="/ppt/charts/chart37.xml" ContentType="application/vnd.openxmlformats-officedocument.drawingml.chart+xml"/>
  <Override PartName="/ppt/theme/themeOverride2.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39.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52"/>
  </p:notesMasterIdLst>
  <p:sldIdLst>
    <p:sldId id="295" r:id="rId3"/>
    <p:sldId id="3062" r:id="rId4"/>
    <p:sldId id="2353" r:id="rId5"/>
    <p:sldId id="292" r:id="rId6"/>
    <p:sldId id="2864" r:id="rId7"/>
    <p:sldId id="2127" r:id="rId8"/>
    <p:sldId id="3063" r:id="rId9"/>
    <p:sldId id="2992" r:id="rId10"/>
    <p:sldId id="3067" r:id="rId11"/>
    <p:sldId id="3066" r:id="rId12"/>
    <p:sldId id="3064" r:id="rId13"/>
    <p:sldId id="3065" r:id="rId14"/>
    <p:sldId id="2247" r:id="rId15"/>
    <p:sldId id="3001" r:id="rId16"/>
    <p:sldId id="370" r:id="rId17"/>
    <p:sldId id="1469" r:id="rId18"/>
    <p:sldId id="2322" r:id="rId19"/>
    <p:sldId id="2313" r:id="rId20"/>
    <p:sldId id="3061" r:id="rId21"/>
    <p:sldId id="3055" r:id="rId22"/>
    <p:sldId id="3033" r:id="rId23"/>
    <p:sldId id="2304" r:id="rId24"/>
    <p:sldId id="2303" r:id="rId25"/>
    <p:sldId id="2323" r:id="rId26"/>
    <p:sldId id="1481" r:id="rId27"/>
    <p:sldId id="589" r:id="rId28"/>
    <p:sldId id="2360" r:id="rId29"/>
    <p:sldId id="3060" r:id="rId30"/>
    <p:sldId id="2164" r:id="rId31"/>
    <p:sldId id="2128" r:id="rId32"/>
    <p:sldId id="585" r:id="rId33"/>
    <p:sldId id="410" r:id="rId34"/>
    <p:sldId id="3000" r:id="rId35"/>
    <p:sldId id="2166" r:id="rId36"/>
    <p:sldId id="588" r:id="rId37"/>
    <p:sldId id="3068" r:id="rId38"/>
    <p:sldId id="3003" r:id="rId39"/>
    <p:sldId id="3069" r:id="rId40"/>
    <p:sldId id="592" r:id="rId41"/>
    <p:sldId id="2132" r:id="rId42"/>
    <p:sldId id="3071" r:id="rId43"/>
    <p:sldId id="3080" r:id="rId44"/>
    <p:sldId id="590" r:id="rId45"/>
    <p:sldId id="662" r:id="rId46"/>
    <p:sldId id="2328" r:id="rId47"/>
    <p:sldId id="3073" r:id="rId48"/>
    <p:sldId id="3077" r:id="rId49"/>
    <p:sldId id="3078" r:id="rId50"/>
    <p:sldId id="307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E27AD9-A6C2-4B8A-96F3-21BF9FC88D80}">
          <p14:sldIdLst>
            <p14:sldId id="295"/>
            <p14:sldId id="3062"/>
          </p14:sldIdLst>
        </p14:section>
        <p14:section name="Economic inequality" id="{89B95288-03D7-4D7C-AD6F-B68D46C65CCF}">
          <p14:sldIdLst>
            <p14:sldId id="2353"/>
            <p14:sldId id="292"/>
            <p14:sldId id="2864"/>
            <p14:sldId id="2127"/>
            <p14:sldId id="3063"/>
            <p14:sldId id="2992"/>
            <p14:sldId id="3067"/>
            <p14:sldId id="3066"/>
            <p14:sldId id="3064"/>
            <p14:sldId id="3065"/>
            <p14:sldId id="2247"/>
          </p14:sldIdLst>
        </p14:section>
        <p14:section name="Racial inequity" id="{571B049D-E6BF-4D5F-82DA-94002C274C9B}">
          <p14:sldIdLst>
            <p14:sldId id="3001"/>
            <p14:sldId id="370"/>
            <p14:sldId id="1469"/>
            <p14:sldId id="2322"/>
            <p14:sldId id="2313"/>
            <p14:sldId id="3061"/>
            <p14:sldId id="3055"/>
            <p14:sldId id="3033"/>
            <p14:sldId id="2304"/>
            <p14:sldId id="2303"/>
            <p14:sldId id="2323"/>
            <p14:sldId id="1481"/>
            <p14:sldId id="589"/>
            <p14:sldId id="2360"/>
            <p14:sldId id="3060"/>
            <p14:sldId id="2164"/>
            <p14:sldId id="2128"/>
            <p14:sldId id="585"/>
            <p14:sldId id="410"/>
            <p14:sldId id="3000"/>
            <p14:sldId id="2166"/>
            <p14:sldId id="588"/>
          </p14:sldIdLst>
        </p14:section>
        <p14:section name="Immigrant Health" id="{C9AA4FC2-00D2-4BAA-9D55-0328A341F4E1}">
          <p14:sldIdLst>
            <p14:sldId id="3068"/>
            <p14:sldId id="3003"/>
            <p14:sldId id="3069"/>
            <p14:sldId id="592"/>
            <p14:sldId id="2132"/>
          </p14:sldIdLst>
        </p14:section>
        <p14:section name="Medicare for All shrinks disparities" id="{0D742583-69BB-46C7-BEE5-930E477E1AC9}">
          <p14:sldIdLst>
            <p14:sldId id="3071"/>
            <p14:sldId id="3080"/>
            <p14:sldId id="590"/>
            <p14:sldId id="662"/>
            <p14:sldId id="2328"/>
            <p14:sldId id="3073"/>
            <p14:sldId id="3077"/>
            <p14:sldId id="3078"/>
            <p14:sldId id="30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a:srgbClr val="960000"/>
    <a:srgbClr val="FFFFFF"/>
    <a:srgbClr val="259766"/>
    <a:srgbClr val="6DFFFC"/>
    <a:srgbClr val="00F0EA"/>
    <a:srgbClr val="00BCB8"/>
    <a:srgbClr val="5BD7A2"/>
    <a:srgbClr val="36CE8D"/>
    <a:srgbClr val="1553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99" autoAdjust="0"/>
    <p:restoredTop sz="75630" autoAdjust="0"/>
  </p:normalViewPr>
  <p:slideViewPr>
    <p:cSldViewPr snapToGrid="0">
      <p:cViewPr varScale="1">
        <p:scale>
          <a:sx n="48" d="100"/>
          <a:sy n="48" d="100"/>
        </p:scale>
        <p:origin x="904" y="44"/>
      </p:cViewPr>
      <p:guideLst/>
    </p:cSldViewPr>
  </p:slideViewPr>
  <p:notesTextViewPr>
    <p:cViewPr>
      <p:scale>
        <a:sx n="1" d="1"/>
        <a:sy n="1" d="1"/>
      </p:scale>
      <p:origin x="0" y="-28"/>
    </p:cViewPr>
  </p:notesTextViewPr>
  <p:sorterViewPr>
    <p:cViewPr>
      <p:scale>
        <a:sx n="119" d="100"/>
        <a:sy n="119" d="100"/>
      </p:scale>
      <p:origin x="0" y="-125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4.xlsx"/><Relationship Id="rId1" Type="http://schemas.openxmlformats.org/officeDocument/2006/relationships/themeOverride" Target="../theme/themeOverride1.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7.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5439157061889"/>
          <c:y val="4.4306215780692659E-2"/>
          <c:w val="0.85255449047129983"/>
          <c:h val="0.72271867508753518"/>
        </c:manualLayout>
      </c:layout>
      <c:lineChart>
        <c:grouping val="standard"/>
        <c:varyColors val="0"/>
        <c:ser>
          <c:idx val="0"/>
          <c:order val="0"/>
          <c:tx>
            <c:strRef>
              <c:f>Sheet1!$B$1</c:f>
              <c:strCache>
                <c:ptCount val="1"/>
                <c:pt idx="0">
                  <c:v>Lowest Quintile</c:v>
                </c:pt>
              </c:strCache>
            </c:strRef>
          </c:tx>
          <c:spPr>
            <a:ln w="76200" cap="rnd">
              <a:solidFill>
                <a:schemeClr val="accent1"/>
              </a:solidFill>
              <a:round/>
            </a:ln>
            <a:effectLst>
              <a:outerShdw blurRad="50800" dist="38100" dir="2700000" algn="tl" rotWithShape="0">
                <a:prstClr val="black">
                  <a:alpha val="40000"/>
                </a:prstClr>
              </a:outerShdw>
            </a:effectLst>
          </c:spPr>
          <c:marker>
            <c:symbol val="none"/>
          </c:marker>
          <c:cat>
            <c:numRef>
              <c:f>Sheet1!$A$2:$A$58</c:f>
              <c:numCache>
                <c:formatCode>@</c:formatCode>
                <c:ptCount val="57"/>
                <c:pt idx="0" formatCode="General">
                  <c:v>1967</c:v>
                </c:pt>
                <c:pt idx="1">
                  <c:v>1968</c:v>
                </c:pt>
                <c:pt idx="2">
                  <c:v>1969</c:v>
                </c:pt>
                <c:pt idx="3">
                  <c:v>1970</c:v>
                </c:pt>
                <c:pt idx="4" formatCode="General">
                  <c:v>1971</c:v>
                </c:pt>
                <c:pt idx="5" formatCode="General">
                  <c:v>1972</c:v>
                </c:pt>
                <c:pt idx="6">
                  <c:v>1973</c:v>
                </c:pt>
                <c:pt idx="7" formatCode="General">
                  <c:v>1974</c:v>
                </c:pt>
                <c:pt idx="8" formatCode="General">
                  <c:v>1975</c:v>
                </c:pt>
                <c:pt idx="9" formatCode="General">
                  <c:v>1976</c:v>
                </c:pt>
                <c:pt idx="10">
                  <c:v>1977</c:v>
                </c:pt>
                <c:pt idx="11">
                  <c:v>1978</c:v>
                </c:pt>
                <c:pt idx="12" formatCode="General">
                  <c:v>1979</c:v>
                </c:pt>
                <c:pt idx="13">
                  <c:v>1980</c:v>
                </c:pt>
                <c:pt idx="14">
                  <c:v>1981</c:v>
                </c:pt>
                <c:pt idx="15">
                  <c:v>1982</c:v>
                </c:pt>
                <c:pt idx="16">
                  <c:v>1983</c:v>
                </c:pt>
                <c:pt idx="17" formatCode="General">
                  <c:v>1984</c:v>
                </c:pt>
                <c:pt idx="18" formatCode="General">
                  <c:v>1985</c:v>
                </c:pt>
                <c:pt idx="19">
                  <c:v>1986</c:v>
                </c:pt>
                <c:pt idx="20" formatCode="General">
                  <c:v>1987</c:v>
                </c:pt>
                <c:pt idx="21">
                  <c:v>1988</c:v>
                </c:pt>
                <c:pt idx="22">
                  <c:v>1989</c:v>
                </c:pt>
                <c:pt idx="23">
                  <c:v>1990</c:v>
                </c:pt>
                <c:pt idx="24">
                  <c:v>1991</c:v>
                </c:pt>
                <c:pt idx="25" formatCode="General">
                  <c:v>1992</c:v>
                </c:pt>
                <c:pt idx="26" formatCode="General">
                  <c:v>1993</c:v>
                </c:pt>
                <c:pt idx="27" formatCode="General">
                  <c:v>1994</c:v>
                </c:pt>
                <c:pt idx="28" formatCode="General">
                  <c:v>1995</c:v>
                </c:pt>
                <c:pt idx="29">
                  <c:v>1996</c:v>
                </c:pt>
                <c:pt idx="30">
                  <c:v>1997</c:v>
                </c:pt>
                <c:pt idx="31">
                  <c:v>1998</c:v>
                </c:pt>
                <c:pt idx="32" formatCode="General">
                  <c:v>1999</c:v>
                </c:pt>
                <c:pt idx="33" formatCode="General">
                  <c:v>2000</c:v>
                </c:pt>
                <c:pt idx="34">
                  <c:v>2001</c:v>
                </c:pt>
                <c:pt idx="35">
                  <c:v>2002</c:v>
                </c:pt>
                <c:pt idx="36">
                  <c:v>2003</c:v>
                </c:pt>
                <c:pt idx="37" formatCode="General">
                  <c:v>2004</c:v>
                </c:pt>
                <c:pt idx="38">
                  <c:v>2005</c:v>
                </c:pt>
                <c:pt idx="39">
                  <c:v>2006</c:v>
                </c:pt>
                <c:pt idx="40">
                  <c:v>2007</c:v>
                </c:pt>
                <c:pt idx="41">
                  <c:v>2008</c:v>
                </c:pt>
                <c:pt idx="42" formatCode="General">
                  <c:v>2009</c:v>
                </c:pt>
                <c:pt idx="43" formatCode="General">
                  <c:v>2010</c:v>
                </c:pt>
                <c:pt idx="44">
                  <c:v>2011</c:v>
                </c:pt>
                <c:pt idx="45">
                  <c:v>2012</c:v>
                </c:pt>
                <c:pt idx="46" formatCode="General">
                  <c:v>2013</c:v>
                </c:pt>
                <c:pt idx="47" formatCode="General">
                  <c:v>2013</c:v>
                </c:pt>
                <c:pt idx="48">
                  <c:v>2014</c:v>
                </c:pt>
                <c:pt idx="49">
                  <c:v>2015</c:v>
                </c:pt>
                <c:pt idx="50">
                  <c:v>2016</c:v>
                </c:pt>
                <c:pt idx="51">
                  <c:v>2017</c:v>
                </c:pt>
                <c:pt idx="52" formatCode="General">
                  <c:v>2017</c:v>
                </c:pt>
                <c:pt idx="53">
                  <c:v>2018</c:v>
                </c:pt>
                <c:pt idx="54">
                  <c:v>2019</c:v>
                </c:pt>
                <c:pt idx="55" formatCode="General">
                  <c:v>2020</c:v>
                </c:pt>
                <c:pt idx="56">
                  <c:v>2021</c:v>
                </c:pt>
              </c:numCache>
            </c:numRef>
          </c:cat>
          <c:val>
            <c:numRef>
              <c:f>Sheet1!$B$2:$B$58</c:f>
              <c:numCache>
                <c:formatCode>#,##0</c:formatCode>
                <c:ptCount val="57"/>
                <c:pt idx="0">
                  <c:v>11378</c:v>
                </c:pt>
                <c:pt idx="1">
                  <c:v>12358</c:v>
                </c:pt>
                <c:pt idx="2">
                  <c:v>12657</c:v>
                </c:pt>
                <c:pt idx="3">
                  <c:v>12437</c:v>
                </c:pt>
                <c:pt idx="4">
                  <c:v>12515</c:v>
                </c:pt>
                <c:pt idx="5">
                  <c:v>13260</c:v>
                </c:pt>
                <c:pt idx="6">
                  <c:v>13878</c:v>
                </c:pt>
                <c:pt idx="7">
                  <c:v>13827</c:v>
                </c:pt>
                <c:pt idx="8">
                  <c:v>13358</c:v>
                </c:pt>
                <c:pt idx="9">
                  <c:v>13687</c:v>
                </c:pt>
                <c:pt idx="10">
                  <c:v>13620</c:v>
                </c:pt>
                <c:pt idx="11">
                  <c:v>14084</c:v>
                </c:pt>
                <c:pt idx="12">
                  <c:v>13985</c:v>
                </c:pt>
                <c:pt idx="13">
                  <c:v>13530</c:v>
                </c:pt>
                <c:pt idx="14">
                  <c:v>13201</c:v>
                </c:pt>
                <c:pt idx="15">
                  <c:v>12956</c:v>
                </c:pt>
                <c:pt idx="16">
                  <c:v>13109</c:v>
                </c:pt>
                <c:pt idx="17">
                  <c:v>13539</c:v>
                </c:pt>
                <c:pt idx="18">
                  <c:v>13518</c:v>
                </c:pt>
                <c:pt idx="19">
                  <c:v>13665</c:v>
                </c:pt>
                <c:pt idx="20">
                  <c:v>14029</c:v>
                </c:pt>
                <c:pt idx="21">
                  <c:v>14274</c:v>
                </c:pt>
                <c:pt idx="22">
                  <c:v>14796</c:v>
                </c:pt>
                <c:pt idx="23">
                  <c:v>14448</c:v>
                </c:pt>
                <c:pt idx="24">
                  <c:v>14058</c:v>
                </c:pt>
                <c:pt idx="25">
                  <c:v>13774</c:v>
                </c:pt>
                <c:pt idx="26">
                  <c:v>13625</c:v>
                </c:pt>
                <c:pt idx="27">
                  <c:v>13990</c:v>
                </c:pt>
                <c:pt idx="28">
                  <c:v>14779</c:v>
                </c:pt>
                <c:pt idx="29">
                  <c:v>14827</c:v>
                </c:pt>
                <c:pt idx="30">
                  <c:v>14925</c:v>
                </c:pt>
                <c:pt idx="31">
                  <c:v>15365</c:v>
                </c:pt>
                <c:pt idx="32">
                  <c:v>16173</c:v>
                </c:pt>
                <c:pt idx="33">
                  <c:v>16025</c:v>
                </c:pt>
                <c:pt idx="34">
                  <c:v>15548</c:v>
                </c:pt>
                <c:pt idx="35">
                  <c:v>15087</c:v>
                </c:pt>
                <c:pt idx="36">
                  <c:v>14761</c:v>
                </c:pt>
                <c:pt idx="37">
                  <c:v>14729</c:v>
                </c:pt>
                <c:pt idx="38">
                  <c:v>14818</c:v>
                </c:pt>
                <c:pt idx="39">
                  <c:v>15291</c:v>
                </c:pt>
                <c:pt idx="40">
                  <c:v>15131</c:v>
                </c:pt>
                <c:pt idx="41">
                  <c:v>14704</c:v>
                </c:pt>
                <c:pt idx="42">
                  <c:v>14624</c:v>
                </c:pt>
                <c:pt idx="43">
                  <c:v>13691</c:v>
                </c:pt>
                <c:pt idx="44">
                  <c:v>13568</c:v>
                </c:pt>
                <c:pt idx="45">
                  <c:v>13584</c:v>
                </c:pt>
                <c:pt idx="46">
                  <c:v>13507</c:v>
                </c:pt>
                <c:pt idx="47">
                  <c:v>13573</c:v>
                </c:pt>
                <c:pt idx="48">
                  <c:v>13376</c:v>
                </c:pt>
                <c:pt idx="49">
                  <c:v>14246</c:v>
                </c:pt>
                <c:pt idx="50">
                  <c:v>14613</c:v>
                </c:pt>
                <c:pt idx="51">
                  <c:v>14654</c:v>
                </c:pt>
                <c:pt idx="52">
                  <c:v>14725</c:v>
                </c:pt>
                <c:pt idx="53">
                  <c:v>14863</c:v>
                </c:pt>
                <c:pt idx="54">
                  <c:v>16199</c:v>
                </c:pt>
                <c:pt idx="55">
                  <c:v>15350</c:v>
                </c:pt>
                <c:pt idx="56">
                  <c:v>14859</c:v>
                </c:pt>
              </c:numCache>
            </c:numRef>
          </c:val>
          <c:smooth val="0"/>
          <c:extLst>
            <c:ext xmlns:c16="http://schemas.microsoft.com/office/drawing/2014/chart" uri="{C3380CC4-5D6E-409C-BE32-E72D297353CC}">
              <c16:uniqueId val="{00000000-EA15-C141-B0EE-157F80C7279D}"/>
            </c:ext>
          </c:extLst>
        </c:ser>
        <c:ser>
          <c:idx val="1"/>
          <c:order val="1"/>
          <c:tx>
            <c:strRef>
              <c:f>Sheet1!$C$1</c:f>
              <c:strCache>
                <c:ptCount val="1"/>
                <c:pt idx="0">
                  <c:v>2nd Quintile</c:v>
                </c:pt>
              </c:strCache>
            </c:strRef>
          </c:tx>
          <c:spPr>
            <a:ln w="76200" cap="rnd">
              <a:solidFill>
                <a:schemeClr val="accent4"/>
              </a:solidFill>
              <a:round/>
            </a:ln>
            <a:effectLst>
              <a:outerShdw blurRad="50800" dist="38100" dir="2700000" algn="tl" rotWithShape="0">
                <a:prstClr val="black">
                  <a:alpha val="40000"/>
                </a:prstClr>
              </a:outerShdw>
            </a:effectLst>
          </c:spPr>
          <c:marker>
            <c:symbol val="none"/>
          </c:marker>
          <c:cat>
            <c:numRef>
              <c:f>Sheet1!$A$2:$A$58</c:f>
              <c:numCache>
                <c:formatCode>@</c:formatCode>
                <c:ptCount val="57"/>
                <c:pt idx="0" formatCode="General">
                  <c:v>1967</c:v>
                </c:pt>
                <c:pt idx="1">
                  <c:v>1968</c:v>
                </c:pt>
                <c:pt idx="2">
                  <c:v>1969</c:v>
                </c:pt>
                <c:pt idx="3">
                  <c:v>1970</c:v>
                </c:pt>
                <c:pt idx="4" formatCode="General">
                  <c:v>1971</c:v>
                </c:pt>
                <c:pt idx="5" formatCode="General">
                  <c:v>1972</c:v>
                </c:pt>
                <c:pt idx="6">
                  <c:v>1973</c:v>
                </c:pt>
                <c:pt idx="7" formatCode="General">
                  <c:v>1974</c:v>
                </c:pt>
                <c:pt idx="8" formatCode="General">
                  <c:v>1975</c:v>
                </c:pt>
                <c:pt idx="9" formatCode="General">
                  <c:v>1976</c:v>
                </c:pt>
                <c:pt idx="10">
                  <c:v>1977</c:v>
                </c:pt>
                <c:pt idx="11">
                  <c:v>1978</c:v>
                </c:pt>
                <c:pt idx="12" formatCode="General">
                  <c:v>1979</c:v>
                </c:pt>
                <c:pt idx="13">
                  <c:v>1980</c:v>
                </c:pt>
                <c:pt idx="14">
                  <c:v>1981</c:v>
                </c:pt>
                <c:pt idx="15">
                  <c:v>1982</c:v>
                </c:pt>
                <c:pt idx="16">
                  <c:v>1983</c:v>
                </c:pt>
                <c:pt idx="17" formatCode="General">
                  <c:v>1984</c:v>
                </c:pt>
                <c:pt idx="18" formatCode="General">
                  <c:v>1985</c:v>
                </c:pt>
                <c:pt idx="19">
                  <c:v>1986</c:v>
                </c:pt>
                <c:pt idx="20" formatCode="General">
                  <c:v>1987</c:v>
                </c:pt>
                <c:pt idx="21">
                  <c:v>1988</c:v>
                </c:pt>
                <c:pt idx="22">
                  <c:v>1989</c:v>
                </c:pt>
                <c:pt idx="23">
                  <c:v>1990</c:v>
                </c:pt>
                <c:pt idx="24">
                  <c:v>1991</c:v>
                </c:pt>
                <c:pt idx="25" formatCode="General">
                  <c:v>1992</c:v>
                </c:pt>
                <c:pt idx="26" formatCode="General">
                  <c:v>1993</c:v>
                </c:pt>
                <c:pt idx="27" formatCode="General">
                  <c:v>1994</c:v>
                </c:pt>
                <c:pt idx="28" formatCode="General">
                  <c:v>1995</c:v>
                </c:pt>
                <c:pt idx="29">
                  <c:v>1996</c:v>
                </c:pt>
                <c:pt idx="30">
                  <c:v>1997</c:v>
                </c:pt>
                <c:pt idx="31">
                  <c:v>1998</c:v>
                </c:pt>
                <c:pt idx="32" formatCode="General">
                  <c:v>1999</c:v>
                </c:pt>
                <c:pt idx="33" formatCode="General">
                  <c:v>2000</c:v>
                </c:pt>
                <c:pt idx="34">
                  <c:v>2001</c:v>
                </c:pt>
                <c:pt idx="35">
                  <c:v>2002</c:v>
                </c:pt>
                <c:pt idx="36">
                  <c:v>2003</c:v>
                </c:pt>
                <c:pt idx="37" formatCode="General">
                  <c:v>2004</c:v>
                </c:pt>
                <c:pt idx="38">
                  <c:v>2005</c:v>
                </c:pt>
                <c:pt idx="39">
                  <c:v>2006</c:v>
                </c:pt>
                <c:pt idx="40">
                  <c:v>2007</c:v>
                </c:pt>
                <c:pt idx="41">
                  <c:v>2008</c:v>
                </c:pt>
                <c:pt idx="42" formatCode="General">
                  <c:v>2009</c:v>
                </c:pt>
                <c:pt idx="43" formatCode="General">
                  <c:v>2010</c:v>
                </c:pt>
                <c:pt idx="44">
                  <c:v>2011</c:v>
                </c:pt>
                <c:pt idx="45">
                  <c:v>2012</c:v>
                </c:pt>
                <c:pt idx="46" formatCode="General">
                  <c:v>2013</c:v>
                </c:pt>
                <c:pt idx="47" formatCode="General">
                  <c:v>2013</c:v>
                </c:pt>
                <c:pt idx="48">
                  <c:v>2014</c:v>
                </c:pt>
                <c:pt idx="49">
                  <c:v>2015</c:v>
                </c:pt>
                <c:pt idx="50">
                  <c:v>2016</c:v>
                </c:pt>
                <c:pt idx="51">
                  <c:v>2017</c:v>
                </c:pt>
                <c:pt idx="52" formatCode="General">
                  <c:v>2017</c:v>
                </c:pt>
                <c:pt idx="53">
                  <c:v>2018</c:v>
                </c:pt>
                <c:pt idx="54">
                  <c:v>2019</c:v>
                </c:pt>
                <c:pt idx="55" formatCode="General">
                  <c:v>2020</c:v>
                </c:pt>
                <c:pt idx="56">
                  <c:v>2021</c:v>
                </c:pt>
              </c:numCache>
            </c:numRef>
          </c:cat>
          <c:val>
            <c:numRef>
              <c:f>Sheet1!$C$2:$C$58</c:f>
              <c:numCache>
                <c:formatCode>#,##0</c:formatCode>
                <c:ptCount val="57"/>
                <c:pt idx="0">
                  <c:v>31526</c:v>
                </c:pt>
                <c:pt idx="1">
                  <c:v>33141</c:v>
                </c:pt>
                <c:pt idx="2">
                  <c:v>34174</c:v>
                </c:pt>
                <c:pt idx="3">
                  <c:v>33693</c:v>
                </c:pt>
                <c:pt idx="4">
                  <c:v>33077</c:v>
                </c:pt>
                <c:pt idx="5">
                  <c:v>34251</c:v>
                </c:pt>
                <c:pt idx="6">
                  <c:v>34893</c:v>
                </c:pt>
                <c:pt idx="7">
                  <c:v>34367</c:v>
                </c:pt>
                <c:pt idx="8">
                  <c:v>32810</c:v>
                </c:pt>
                <c:pt idx="9">
                  <c:v>33506</c:v>
                </c:pt>
                <c:pt idx="10">
                  <c:v>33523</c:v>
                </c:pt>
                <c:pt idx="11">
                  <c:v>34588</c:v>
                </c:pt>
                <c:pt idx="12">
                  <c:v>34784</c:v>
                </c:pt>
                <c:pt idx="13">
                  <c:v>33676</c:v>
                </c:pt>
                <c:pt idx="14">
                  <c:v>32883</c:v>
                </c:pt>
                <c:pt idx="15">
                  <c:v>32789</c:v>
                </c:pt>
                <c:pt idx="16">
                  <c:v>32930</c:v>
                </c:pt>
                <c:pt idx="17">
                  <c:v>33722</c:v>
                </c:pt>
                <c:pt idx="18">
                  <c:v>34258</c:v>
                </c:pt>
                <c:pt idx="19">
                  <c:v>35149</c:v>
                </c:pt>
                <c:pt idx="20">
                  <c:v>35655</c:v>
                </c:pt>
                <c:pt idx="21">
                  <c:v>36030</c:v>
                </c:pt>
                <c:pt idx="22">
                  <c:v>36813</c:v>
                </c:pt>
                <c:pt idx="23">
                  <c:v>36351</c:v>
                </c:pt>
                <c:pt idx="24">
                  <c:v>35309</c:v>
                </c:pt>
                <c:pt idx="25">
                  <c:v>34511</c:v>
                </c:pt>
                <c:pt idx="26">
                  <c:v>34542</c:v>
                </c:pt>
                <c:pt idx="27">
                  <c:v>34865</c:v>
                </c:pt>
                <c:pt idx="28">
                  <c:v>36123</c:v>
                </c:pt>
                <c:pt idx="29">
                  <c:v>36393</c:v>
                </c:pt>
                <c:pt idx="30">
                  <c:v>37313</c:v>
                </c:pt>
                <c:pt idx="31">
                  <c:v>38797</c:v>
                </c:pt>
                <c:pt idx="32">
                  <c:v>39713</c:v>
                </c:pt>
                <c:pt idx="33">
                  <c:v>40011</c:v>
                </c:pt>
                <c:pt idx="34">
                  <c:v>39068</c:v>
                </c:pt>
                <c:pt idx="35">
                  <c:v>38359</c:v>
                </c:pt>
                <c:pt idx="36">
                  <c:v>37918</c:v>
                </c:pt>
                <c:pt idx="37">
                  <c:v>37688</c:v>
                </c:pt>
                <c:pt idx="38">
                  <c:v>38046</c:v>
                </c:pt>
                <c:pt idx="39">
                  <c:v>38765</c:v>
                </c:pt>
                <c:pt idx="40">
                  <c:v>38566</c:v>
                </c:pt>
                <c:pt idx="41">
                  <c:v>37234</c:v>
                </c:pt>
                <c:pt idx="42">
                  <c:v>37035</c:v>
                </c:pt>
                <c:pt idx="43">
                  <c:v>35531</c:v>
                </c:pt>
                <c:pt idx="44">
                  <c:v>35257</c:v>
                </c:pt>
                <c:pt idx="45">
                  <c:v>35107</c:v>
                </c:pt>
                <c:pt idx="46">
                  <c:v>35895</c:v>
                </c:pt>
                <c:pt idx="47">
                  <c:v>35541</c:v>
                </c:pt>
                <c:pt idx="48">
                  <c:v>35612</c:v>
                </c:pt>
                <c:pt idx="49">
                  <c:v>37316</c:v>
                </c:pt>
                <c:pt idx="50">
                  <c:v>38957</c:v>
                </c:pt>
                <c:pt idx="51">
                  <c:v>39128</c:v>
                </c:pt>
                <c:pt idx="52">
                  <c:v>39239</c:v>
                </c:pt>
                <c:pt idx="53">
                  <c:v>40237</c:v>
                </c:pt>
                <c:pt idx="54">
                  <c:v>43082</c:v>
                </c:pt>
                <c:pt idx="55">
                  <c:v>41599</c:v>
                </c:pt>
                <c:pt idx="56">
                  <c:v>41025</c:v>
                </c:pt>
              </c:numCache>
            </c:numRef>
          </c:val>
          <c:smooth val="0"/>
          <c:extLst>
            <c:ext xmlns:c16="http://schemas.microsoft.com/office/drawing/2014/chart" uri="{C3380CC4-5D6E-409C-BE32-E72D297353CC}">
              <c16:uniqueId val="{00000001-EA15-C141-B0EE-157F80C7279D}"/>
            </c:ext>
          </c:extLst>
        </c:ser>
        <c:ser>
          <c:idx val="2"/>
          <c:order val="2"/>
          <c:tx>
            <c:strRef>
              <c:f>Sheet1!$D$1</c:f>
              <c:strCache>
                <c:ptCount val="1"/>
                <c:pt idx="0">
                  <c:v>3rd Quintile</c:v>
                </c:pt>
              </c:strCache>
            </c:strRef>
          </c:tx>
          <c:spPr>
            <a:ln w="76200" cap="rnd">
              <a:solidFill>
                <a:schemeClr val="accent5"/>
              </a:solidFill>
              <a:round/>
            </a:ln>
            <a:effectLst>
              <a:outerShdw blurRad="50800" dist="38100" dir="2700000" algn="tl" rotWithShape="0">
                <a:prstClr val="black">
                  <a:alpha val="40000"/>
                </a:prstClr>
              </a:outerShdw>
            </a:effectLst>
          </c:spPr>
          <c:marker>
            <c:symbol val="none"/>
          </c:marker>
          <c:cat>
            <c:numRef>
              <c:f>Sheet1!$A$2:$A$58</c:f>
              <c:numCache>
                <c:formatCode>@</c:formatCode>
                <c:ptCount val="57"/>
                <c:pt idx="0" formatCode="General">
                  <c:v>1967</c:v>
                </c:pt>
                <c:pt idx="1">
                  <c:v>1968</c:v>
                </c:pt>
                <c:pt idx="2">
                  <c:v>1969</c:v>
                </c:pt>
                <c:pt idx="3">
                  <c:v>1970</c:v>
                </c:pt>
                <c:pt idx="4" formatCode="General">
                  <c:v>1971</c:v>
                </c:pt>
                <c:pt idx="5" formatCode="General">
                  <c:v>1972</c:v>
                </c:pt>
                <c:pt idx="6">
                  <c:v>1973</c:v>
                </c:pt>
                <c:pt idx="7" formatCode="General">
                  <c:v>1974</c:v>
                </c:pt>
                <c:pt idx="8" formatCode="General">
                  <c:v>1975</c:v>
                </c:pt>
                <c:pt idx="9" formatCode="General">
                  <c:v>1976</c:v>
                </c:pt>
                <c:pt idx="10">
                  <c:v>1977</c:v>
                </c:pt>
                <c:pt idx="11">
                  <c:v>1978</c:v>
                </c:pt>
                <c:pt idx="12" formatCode="General">
                  <c:v>1979</c:v>
                </c:pt>
                <c:pt idx="13">
                  <c:v>1980</c:v>
                </c:pt>
                <c:pt idx="14">
                  <c:v>1981</c:v>
                </c:pt>
                <c:pt idx="15">
                  <c:v>1982</c:v>
                </c:pt>
                <c:pt idx="16">
                  <c:v>1983</c:v>
                </c:pt>
                <c:pt idx="17" formatCode="General">
                  <c:v>1984</c:v>
                </c:pt>
                <c:pt idx="18" formatCode="General">
                  <c:v>1985</c:v>
                </c:pt>
                <c:pt idx="19">
                  <c:v>1986</c:v>
                </c:pt>
                <c:pt idx="20" formatCode="General">
                  <c:v>1987</c:v>
                </c:pt>
                <c:pt idx="21">
                  <c:v>1988</c:v>
                </c:pt>
                <c:pt idx="22">
                  <c:v>1989</c:v>
                </c:pt>
                <c:pt idx="23">
                  <c:v>1990</c:v>
                </c:pt>
                <c:pt idx="24">
                  <c:v>1991</c:v>
                </c:pt>
                <c:pt idx="25" formatCode="General">
                  <c:v>1992</c:v>
                </c:pt>
                <c:pt idx="26" formatCode="General">
                  <c:v>1993</c:v>
                </c:pt>
                <c:pt idx="27" formatCode="General">
                  <c:v>1994</c:v>
                </c:pt>
                <c:pt idx="28" formatCode="General">
                  <c:v>1995</c:v>
                </c:pt>
                <c:pt idx="29">
                  <c:v>1996</c:v>
                </c:pt>
                <c:pt idx="30">
                  <c:v>1997</c:v>
                </c:pt>
                <c:pt idx="31">
                  <c:v>1998</c:v>
                </c:pt>
                <c:pt idx="32" formatCode="General">
                  <c:v>1999</c:v>
                </c:pt>
                <c:pt idx="33" formatCode="General">
                  <c:v>2000</c:v>
                </c:pt>
                <c:pt idx="34">
                  <c:v>2001</c:v>
                </c:pt>
                <c:pt idx="35">
                  <c:v>2002</c:v>
                </c:pt>
                <c:pt idx="36">
                  <c:v>2003</c:v>
                </c:pt>
                <c:pt idx="37" formatCode="General">
                  <c:v>2004</c:v>
                </c:pt>
                <c:pt idx="38">
                  <c:v>2005</c:v>
                </c:pt>
                <c:pt idx="39">
                  <c:v>2006</c:v>
                </c:pt>
                <c:pt idx="40">
                  <c:v>2007</c:v>
                </c:pt>
                <c:pt idx="41">
                  <c:v>2008</c:v>
                </c:pt>
                <c:pt idx="42" formatCode="General">
                  <c:v>2009</c:v>
                </c:pt>
                <c:pt idx="43" formatCode="General">
                  <c:v>2010</c:v>
                </c:pt>
                <c:pt idx="44">
                  <c:v>2011</c:v>
                </c:pt>
                <c:pt idx="45">
                  <c:v>2012</c:v>
                </c:pt>
                <c:pt idx="46" formatCode="General">
                  <c:v>2013</c:v>
                </c:pt>
                <c:pt idx="47" formatCode="General">
                  <c:v>2013</c:v>
                </c:pt>
                <c:pt idx="48">
                  <c:v>2014</c:v>
                </c:pt>
                <c:pt idx="49">
                  <c:v>2015</c:v>
                </c:pt>
                <c:pt idx="50">
                  <c:v>2016</c:v>
                </c:pt>
                <c:pt idx="51">
                  <c:v>2017</c:v>
                </c:pt>
                <c:pt idx="52" formatCode="General">
                  <c:v>2017</c:v>
                </c:pt>
                <c:pt idx="53">
                  <c:v>2018</c:v>
                </c:pt>
                <c:pt idx="54">
                  <c:v>2019</c:v>
                </c:pt>
                <c:pt idx="55" formatCode="General">
                  <c:v>2020</c:v>
                </c:pt>
                <c:pt idx="56">
                  <c:v>2021</c:v>
                </c:pt>
              </c:numCache>
            </c:numRef>
          </c:cat>
          <c:val>
            <c:numRef>
              <c:f>Sheet1!$D$2:$D$58</c:f>
              <c:numCache>
                <c:formatCode>#,##0</c:formatCode>
                <c:ptCount val="57"/>
                <c:pt idx="0">
                  <c:v>50337</c:v>
                </c:pt>
                <c:pt idx="1">
                  <c:v>52560</c:v>
                </c:pt>
                <c:pt idx="2">
                  <c:v>54608</c:v>
                </c:pt>
                <c:pt idx="3">
                  <c:v>54256</c:v>
                </c:pt>
                <c:pt idx="4">
                  <c:v>53626</c:v>
                </c:pt>
                <c:pt idx="5">
                  <c:v>55896</c:v>
                </c:pt>
                <c:pt idx="6">
                  <c:v>57234</c:v>
                </c:pt>
                <c:pt idx="7">
                  <c:v>55390</c:v>
                </c:pt>
                <c:pt idx="8">
                  <c:v>53832</c:v>
                </c:pt>
                <c:pt idx="9">
                  <c:v>55101</c:v>
                </c:pt>
                <c:pt idx="10">
                  <c:v>55457</c:v>
                </c:pt>
                <c:pt idx="11">
                  <c:v>57110</c:v>
                </c:pt>
                <c:pt idx="12">
                  <c:v>57348</c:v>
                </c:pt>
                <c:pt idx="13">
                  <c:v>55569</c:v>
                </c:pt>
                <c:pt idx="14">
                  <c:v>54475</c:v>
                </c:pt>
                <c:pt idx="15">
                  <c:v>54275</c:v>
                </c:pt>
                <c:pt idx="16">
                  <c:v>54443</c:v>
                </c:pt>
                <c:pt idx="17">
                  <c:v>55884</c:v>
                </c:pt>
                <c:pt idx="18">
                  <c:v>56864</c:v>
                </c:pt>
                <c:pt idx="19">
                  <c:v>58819</c:v>
                </c:pt>
                <c:pt idx="20">
                  <c:v>59610</c:v>
                </c:pt>
                <c:pt idx="21">
                  <c:v>60261</c:v>
                </c:pt>
                <c:pt idx="22">
                  <c:v>61194</c:v>
                </c:pt>
                <c:pt idx="23">
                  <c:v>60043</c:v>
                </c:pt>
                <c:pt idx="24">
                  <c:v>58649</c:v>
                </c:pt>
                <c:pt idx="25">
                  <c:v>58143</c:v>
                </c:pt>
                <c:pt idx="26">
                  <c:v>57901</c:v>
                </c:pt>
                <c:pt idx="27">
                  <c:v>58735</c:v>
                </c:pt>
                <c:pt idx="28">
                  <c:v>60400</c:v>
                </c:pt>
                <c:pt idx="29">
                  <c:v>61214</c:v>
                </c:pt>
                <c:pt idx="30">
                  <c:v>62774</c:v>
                </c:pt>
                <c:pt idx="31">
                  <c:v>64918</c:v>
                </c:pt>
                <c:pt idx="32">
                  <c:v>66473</c:v>
                </c:pt>
                <c:pt idx="33">
                  <c:v>66631</c:v>
                </c:pt>
                <c:pt idx="34">
                  <c:v>65394</c:v>
                </c:pt>
                <c:pt idx="35">
                  <c:v>64640</c:v>
                </c:pt>
                <c:pt idx="36">
                  <c:v>64365</c:v>
                </c:pt>
                <c:pt idx="37">
                  <c:v>63855</c:v>
                </c:pt>
                <c:pt idx="38">
                  <c:v>64392</c:v>
                </c:pt>
                <c:pt idx="39">
                  <c:v>64959</c:v>
                </c:pt>
                <c:pt idx="40">
                  <c:v>65454</c:v>
                </c:pt>
                <c:pt idx="41">
                  <c:v>63239</c:v>
                </c:pt>
                <c:pt idx="42">
                  <c:v>62703</c:v>
                </c:pt>
                <c:pt idx="43">
                  <c:v>61229</c:v>
                </c:pt>
                <c:pt idx="44">
                  <c:v>60173</c:v>
                </c:pt>
                <c:pt idx="45">
                  <c:v>60505</c:v>
                </c:pt>
                <c:pt idx="46">
                  <c:v>62606</c:v>
                </c:pt>
                <c:pt idx="47">
                  <c:v>60953</c:v>
                </c:pt>
                <c:pt idx="48">
                  <c:v>61908</c:v>
                </c:pt>
                <c:pt idx="49">
                  <c:v>64992</c:v>
                </c:pt>
                <c:pt idx="50">
                  <c:v>66781</c:v>
                </c:pt>
                <c:pt idx="51">
                  <c:v>68044</c:v>
                </c:pt>
                <c:pt idx="52">
                  <c:v>67808</c:v>
                </c:pt>
                <c:pt idx="53">
                  <c:v>68592</c:v>
                </c:pt>
                <c:pt idx="54">
                  <c:v>73058</c:v>
                </c:pt>
                <c:pt idx="55">
                  <c:v>71421</c:v>
                </c:pt>
                <c:pt idx="56">
                  <c:v>70879</c:v>
                </c:pt>
              </c:numCache>
            </c:numRef>
          </c:val>
          <c:smooth val="0"/>
          <c:extLst>
            <c:ext xmlns:c16="http://schemas.microsoft.com/office/drawing/2014/chart" uri="{C3380CC4-5D6E-409C-BE32-E72D297353CC}">
              <c16:uniqueId val="{00000002-EA15-C141-B0EE-157F80C7279D}"/>
            </c:ext>
          </c:extLst>
        </c:ser>
        <c:ser>
          <c:idx val="3"/>
          <c:order val="3"/>
          <c:tx>
            <c:strRef>
              <c:f>Sheet1!$E$1</c:f>
              <c:strCache>
                <c:ptCount val="1"/>
                <c:pt idx="0">
                  <c:v>4th Quintile</c:v>
                </c:pt>
              </c:strCache>
            </c:strRef>
          </c:tx>
          <c:spPr>
            <a:ln w="76200" cap="rnd">
              <a:solidFill>
                <a:schemeClr val="accent2"/>
              </a:solidFill>
              <a:round/>
            </a:ln>
            <a:effectLst>
              <a:outerShdw blurRad="50800" dist="38100" dir="2700000" algn="tl" rotWithShape="0">
                <a:prstClr val="black">
                  <a:alpha val="40000"/>
                </a:prstClr>
              </a:outerShdw>
            </a:effectLst>
          </c:spPr>
          <c:marker>
            <c:symbol val="none"/>
          </c:marker>
          <c:cat>
            <c:numRef>
              <c:f>Sheet1!$A$2:$A$58</c:f>
              <c:numCache>
                <c:formatCode>@</c:formatCode>
                <c:ptCount val="57"/>
                <c:pt idx="0" formatCode="General">
                  <c:v>1967</c:v>
                </c:pt>
                <c:pt idx="1">
                  <c:v>1968</c:v>
                </c:pt>
                <c:pt idx="2">
                  <c:v>1969</c:v>
                </c:pt>
                <c:pt idx="3">
                  <c:v>1970</c:v>
                </c:pt>
                <c:pt idx="4" formatCode="General">
                  <c:v>1971</c:v>
                </c:pt>
                <c:pt idx="5" formatCode="General">
                  <c:v>1972</c:v>
                </c:pt>
                <c:pt idx="6">
                  <c:v>1973</c:v>
                </c:pt>
                <c:pt idx="7" formatCode="General">
                  <c:v>1974</c:v>
                </c:pt>
                <c:pt idx="8" formatCode="General">
                  <c:v>1975</c:v>
                </c:pt>
                <c:pt idx="9" formatCode="General">
                  <c:v>1976</c:v>
                </c:pt>
                <c:pt idx="10">
                  <c:v>1977</c:v>
                </c:pt>
                <c:pt idx="11">
                  <c:v>1978</c:v>
                </c:pt>
                <c:pt idx="12" formatCode="General">
                  <c:v>1979</c:v>
                </c:pt>
                <c:pt idx="13">
                  <c:v>1980</c:v>
                </c:pt>
                <c:pt idx="14">
                  <c:v>1981</c:v>
                </c:pt>
                <c:pt idx="15">
                  <c:v>1982</c:v>
                </c:pt>
                <c:pt idx="16">
                  <c:v>1983</c:v>
                </c:pt>
                <c:pt idx="17" formatCode="General">
                  <c:v>1984</c:v>
                </c:pt>
                <c:pt idx="18" formatCode="General">
                  <c:v>1985</c:v>
                </c:pt>
                <c:pt idx="19">
                  <c:v>1986</c:v>
                </c:pt>
                <c:pt idx="20" formatCode="General">
                  <c:v>1987</c:v>
                </c:pt>
                <c:pt idx="21">
                  <c:v>1988</c:v>
                </c:pt>
                <c:pt idx="22">
                  <c:v>1989</c:v>
                </c:pt>
                <c:pt idx="23">
                  <c:v>1990</c:v>
                </c:pt>
                <c:pt idx="24">
                  <c:v>1991</c:v>
                </c:pt>
                <c:pt idx="25" formatCode="General">
                  <c:v>1992</c:v>
                </c:pt>
                <c:pt idx="26" formatCode="General">
                  <c:v>1993</c:v>
                </c:pt>
                <c:pt idx="27" formatCode="General">
                  <c:v>1994</c:v>
                </c:pt>
                <c:pt idx="28" formatCode="General">
                  <c:v>1995</c:v>
                </c:pt>
                <c:pt idx="29">
                  <c:v>1996</c:v>
                </c:pt>
                <c:pt idx="30">
                  <c:v>1997</c:v>
                </c:pt>
                <c:pt idx="31">
                  <c:v>1998</c:v>
                </c:pt>
                <c:pt idx="32" formatCode="General">
                  <c:v>1999</c:v>
                </c:pt>
                <c:pt idx="33" formatCode="General">
                  <c:v>2000</c:v>
                </c:pt>
                <c:pt idx="34">
                  <c:v>2001</c:v>
                </c:pt>
                <c:pt idx="35">
                  <c:v>2002</c:v>
                </c:pt>
                <c:pt idx="36">
                  <c:v>2003</c:v>
                </c:pt>
                <c:pt idx="37" formatCode="General">
                  <c:v>2004</c:v>
                </c:pt>
                <c:pt idx="38">
                  <c:v>2005</c:v>
                </c:pt>
                <c:pt idx="39">
                  <c:v>2006</c:v>
                </c:pt>
                <c:pt idx="40">
                  <c:v>2007</c:v>
                </c:pt>
                <c:pt idx="41">
                  <c:v>2008</c:v>
                </c:pt>
                <c:pt idx="42" formatCode="General">
                  <c:v>2009</c:v>
                </c:pt>
                <c:pt idx="43" formatCode="General">
                  <c:v>2010</c:v>
                </c:pt>
                <c:pt idx="44">
                  <c:v>2011</c:v>
                </c:pt>
                <c:pt idx="45">
                  <c:v>2012</c:v>
                </c:pt>
                <c:pt idx="46" formatCode="General">
                  <c:v>2013</c:v>
                </c:pt>
                <c:pt idx="47" formatCode="General">
                  <c:v>2013</c:v>
                </c:pt>
                <c:pt idx="48">
                  <c:v>2014</c:v>
                </c:pt>
                <c:pt idx="49">
                  <c:v>2015</c:v>
                </c:pt>
                <c:pt idx="50">
                  <c:v>2016</c:v>
                </c:pt>
                <c:pt idx="51">
                  <c:v>2017</c:v>
                </c:pt>
                <c:pt idx="52" formatCode="General">
                  <c:v>2017</c:v>
                </c:pt>
                <c:pt idx="53">
                  <c:v>2018</c:v>
                </c:pt>
                <c:pt idx="54">
                  <c:v>2019</c:v>
                </c:pt>
                <c:pt idx="55" formatCode="General">
                  <c:v>2020</c:v>
                </c:pt>
                <c:pt idx="56">
                  <c:v>2021</c:v>
                </c:pt>
              </c:numCache>
            </c:numRef>
          </c:cat>
          <c:val>
            <c:numRef>
              <c:f>Sheet1!$E$2:$E$58</c:f>
              <c:numCache>
                <c:formatCode>#,##0</c:formatCode>
                <c:ptCount val="57"/>
                <c:pt idx="0">
                  <c:v>70428</c:v>
                </c:pt>
                <c:pt idx="1">
                  <c:v>73320</c:v>
                </c:pt>
                <c:pt idx="2">
                  <c:v>76488</c:v>
                </c:pt>
                <c:pt idx="3">
                  <c:v>76477</c:v>
                </c:pt>
                <c:pt idx="4">
                  <c:v>76240</c:v>
                </c:pt>
                <c:pt idx="5">
                  <c:v>80246</c:v>
                </c:pt>
                <c:pt idx="6">
                  <c:v>82333</c:v>
                </c:pt>
                <c:pt idx="7">
                  <c:v>79993</c:v>
                </c:pt>
                <c:pt idx="8">
                  <c:v>78219</c:v>
                </c:pt>
                <c:pt idx="9">
                  <c:v>80019</c:v>
                </c:pt>
                <c:pt idx="10">
                  <c:v>81255</c:v>
                </c:pt>
                <c:pt idx="11">
                  <c:v>83658</c:v>
                </c:pt>
                <c:pt idx="12">
                  <c:v>84156</c:v>
                </c:pt>
                <c:pt idx="13">
                  <c:v>81867</c:v>
                </c:pt>
                <c:pt idx="14">
                  <c:v>81202</c:v>
                </c:pt>
                <c:pt idx="15">
                  <c:v>80720</c:v>
                </c:pt>
                <c:pt idx="16">
                  <c:v>81698</c:v>
                </c:pt>
                <c:pt idx="17">
                  <c:v>84145</c:v>
                </c:pt>
                <c:pt idx="18">
                  <c:v>85535</c:v>
                </c:pt>
                <c:pt idx="19">
                  <c:v>88611</c:v>
                </c:pt>
                <c:pt idx="20">
                  <c:v>90103</c:v>
                </c:pt>
                <c:pt idx="21">
                  <c:v>91093</c:v>
                </c:pt>
                <c:pt idx="22">
                  <c:v>92563</c:v>
                </c:pt>
                <c:pt idx="23">
                  <c:v>90528</c:v>
                </c:pt>
                <c:pt idx="24">
                  <c:v>89405</c:v>
                </c:pt>
                <c:pt idx="25">
                  <c:v>89255</c:v>
                </c:pt>
                <c:pt idx="26">
                  <c:v>89981</c:v>
                </c:pt>
                <c:pt idx="27">
                  <c:v>91398</c:v>
                </c:pt>
                <c:pt idx="28">
                  <c:v>92850</c:v>
                </c:pt>
                <c:pt idx="29">
                  <c:v>94742</c:v>
                </c:pt>
                <c:pt idx="30">
                  <c:v>97229</c:v>
                </c:pt>
                <c:pt idx="31">
                  <c:v>100401</c:v>
                </c:pt>
                <c:pt idx="32">
                  <c:v>103457</c:v>
                </c:pt>
                <c:pt idx="33">
                  <c:v>103581</c:v>
                </c:pt>
                <c:pt idx="34">
                  <c:v>102532</c:v>
                </c:pt>
                <c:pt idx="35">
                  <c:v>101678</c:v>
                </c:pt>
                <c:pt idx="36">
                  <c:v>101883</c:v>
                </c:pt>
                <c:pt idx="37">
                  <c:v>100686</c:v>
                </c:pt>
                <c:pt idx="38">
                  <c:v>101280</c:v>
                </c:pt>
                <c:pt idx="39">
                  <c:v>102820</c:v>
                </c:pt>
                <c:pt idx="40">
                  <c:v>103628</c:v>
                </c:pt>
                <c:pt idx="41">
                  <c:v>100614</c:v>
                </c:pt>
                <c:pt idx="42">
                  <c:v>99616</c:v>
                </c:pt>
                <c:pt idx="43">
                  <c:v>98227</c:v>
                </c:pt>
                <c:pt idx="44">
                  <c:v>96678</c:v>
                </c:pt>
                <c:pt idx="45">
                  <c:v>97058</c:v>
                </c:pt>
                <c:pt idx="46">
                  <c:v>100738</c:v>
                </c:pt>
                <c:pt idx="47">
                  <c:v>97296</c:v>
                </c:pt>
                <c:pt idx="48">
                  <c:v>100619</c:v>
                </c:pt>
                <c:pt idx="49">
                  <c:v>105246</c:v>
                </c:pt>
                <c:pt idx="50">
                  <c:v>107459</c:v>
                </c:pt>
                <c:pt idx="51">
                  <c:v>109454</c:v>
                </c:pt>
                <c:pt idx="52">
                  <c:v>109442</c:v>
                </c:pt>
                <c:pt idx="53">
                  <c:v>109590</c:v>
                </c:pt>
                <c:pt idx="54">
                  <c:v>117752</c:v>
                </c:pt>
                <c:pt idx="55">
                  <c:v>115403</c:v>
                </c:pt>
                <c:pt idx="56">
                  <c:v>115462</c:v>
                </c:pt>
              </c:numCache>
            </c:numRef>
          </c:val>
          <c:smooth val="0"/>
          <c:extLst>
            <c:ext xmlns:c16="http://schemas.microsoft.com/office/drawing/2014/chart" uri="{C3380CC4-5D6E-409C-BE32-E72D297353CC}">
              <c16:uniqueId val="{00000003-EA15-C141-B0EE-157F80C7279D}"/>
            </c:ext>
          </c:extLst>
        </c:ser>
        <c:ser>
          <c:idx val="4"/>
          <c:order val="4"/>
          <c:tx>
            <c:strRef>
              <c:f>Sheet1!$F$1</c:f>
              <c:strCache>
                <c:ptCount val="1"/>
                <c:pt idx="0">
                  <c:v>Highest Quintile</c:v>
                </c:pt>
              </c:strCache>
            </c:strRef>
          </c:tx>
          <c:spPr>
            <a:ln w="76200" cap="rnd">
              <a:solidFill>
                <a:schemeClr val="accent3"/>
              </a:solidFill>
              <a:round/>
            </a:ln>
            <a:effectLst>
              <a:outerShdw blurRad="50800" dist="38100" dir="2700000" algn="tl" rotWithShape="0">
                <a:prstClr val="black">
                  <a:alpha val="40000"/>
                </a:prstClr>
              </a:outerShdw>
            </a:effectLst>
          </c:spPr>
          <c:marker>
            <c:symbol val="none"/>
          </c:marker>
          <c:cat>
            <c:numRef>
              <c:f>Sheet1!$A$2:$A$58</c:f>
              <c:numCache>
                <c:formatCode>@</c:formatCode>
                <c:ptCount val="57"/>
                <c:pt idx="0" formatCode="General">
                  <c:v>1967</c:v>
                </c:pt>
                <c:pt idx="1">
                  <c:v>1968</c:v>
                </c:pt>
                <c:pt idx="2">
                  <c:v>1969</c:v>
                </c:pt>
                <c:pt idx="3">
                  <c:v>1970</c:v>
                </c:pt>
                <c:pt idx="4" formatCode="General">
                  <c:v>1971</c:v>
                </c:pt>
                <c:pt idx="5" formatCode="General">
                  <c:v>1972</c:v>
                </c:pt>
                <c:pt idx="6">
                  <c:v>1973</c:v>
                </c:pt>
                <c:pt idx="7" formatCode="General">
                  <c:v>1974</c:v>
                </c:pt>
                <c:pt idx="8" formatCode="General">
                  <c:v>1975</c:v>
                </c:pt>
                <c:pt idx="9" formatCode="General">
                  <c:v>1976</c:v>
                </c:pt>
                <c:pt idx="10">
                  <c:v>1977</c:v>
                </c:pt>
                <c:pt idx="11">
                  <c:v>1978</c:v>
                </c:pt>
                <c:pt idx="12" formatCode="General">
                  <c:v>1979</c:v>
                </c:pt>
                <c:pt idx="13">
                  <c:v>1980</c:v>
                </c:pt>
                <c:pt idx="14">
                  <c:v>1981</c:v>
                </c:pt>
                <c:pt idx="15">
                  <c:v>1982</c:v>
                </c:pt>
                <c:pt idx="16">
                  <c:v>1983</c:v>
                </c:pt>
                <c:pt idx="17" formatCode="General">
                  <c:v>1984</c:v>
                </c:pt>
                <c:pt idx="18" formatCode="General">
                  <c:v>1985</c:v>
                </c:pt>
                <c:pt idx="19">
                  <c:v>1986</c:v>
                </c:pt>
                <c:pt idx="20" formatCode="General">
                  <c:v>1987</c:v>
                </c:pt>
                <c:pt idx="21">
                  <c:v>1988</c:v>
                </c:pt>
                <c:pt idx="22">
                  <c:v>1989</c:v>
                </c:pt>
                <c:pt idx="23">
                  <c:v>1990</c:v>
                </c:pt>
                <c:pt idx="24">
                  <c:v>1991</c:v>
                </c:pt>
                <c:pt idx="25" formatCode="General">
                  <c:v>1992</c:v>
                </c:pt>
                <c:pt idx="26" formatCode="General">
                  <c:v>1993</c:v>
                </c:pt>
                <c:pt idx="27" formatCode="General">
                  <c:v>1994</c:v>
                </c:pt>
                <c:pt idx="28" formatCode="General">
                  <c:v>1995</c:v>
                </c:pt>
                <c:pt idx="29">
                  <c:v>1996</c:v>
                </c:pt>
                <c:pt idx="30">
                  <c:v>1997</c:v>
                </c:pt>
                <c:pt idx="31">
                  <c:v>1998</c:v>
                </c:pt>
                <c:pt idx="32" formatCode="General">
                  <c:v>1999</c:v>
                </c:pt>
                <c:pt idx="33" formatCode="General">
                  <c:v>2000</c:v>
                </c:pt>
                <c:pt idx="34">
                  <c:v>2001</c:v>
                </c:pt>
                <c:pt idx="35">
                  <c:v>2002</c:v>
                </c:pt>
                <c:pt idx="36">
                  <c:v>2003</c:v>
                </c:pt>
                <c:pt idx="37" formatCode="General">
                  <c:v>2004</c:v>
                </c:pt>
                <c:pt idx="38">
                  <c:v>2005</c:v>
                </c:pt>
                <c:pt idx="39">
                  <c:v>2006</c:v>
                </c:pt>
                <c:pt idx="40">
                  <c:v>2007</c:v>
                </c:pt>
                <c:pt idx="41">
                  <c:v>2008</c:v>
                </c:pt>
                <c:pt idx="42" formatCode="General">
                  <c:v>2009</c:v>
                </c:pt>
                <c:pt idx="43" formatCode="General">
                  <c:v>2010</c:v>
                </c:pt>
                <c:pt idx="44">
                  <c:v>2011</c:v>
                </c:pt>
                <c:pt idx="45">
                  <c:v>2012</c:v>
                </c:pt>
                <c:pt idx="46" formatCode="General">
                  <c:v>2013</c:v>
                </c:pt>
                <c:pt idx="47" formatCode="General">
                  <c:v>2013</c:v>
                </c:pt>
                <c:pt idx="48">
                  <c:v>2014</c:v>
                </c:pt>
                <c:pt idx="49">
                  <c:v>2015</c:v>
                </c:pt>
                <c:pt idx="50">
                  <c:v>2016</c:v>
                </c:pt>
                <c:pt idx="51">
                  <c:v>2017</c:v>
                </c:pt>
                <c:pt idx="52" formatCode="General">
                  <c:v>2017</c:v>
                </c:pt>
                <c:pt idx="53">
                  <c:v>2018</c:v>
                </c:pt>
                <c:pt idx="54">
                  <c:v>2019</c:v>
                </c:pt>
                <c:pt idx="55" formatCode="General">
                  <c:v>2020</c:v>
                </c:pt>
                <c:pt idx="56">
                  <c:v>2021</c:v>
                </c:pt>
              </c:numCache>
            </c:numRef>
          </c:cat>
          <c:val>
            <c:numRef>
              <c:f>Sheet1!$F$2:$F$58</c:f>
              <c:numCache>
                <c:formatCode>#,##0</c:formatCode>
                <c:ptCount val="57"/>
                <c:pt idx="0">
                  <c:v>126743</c:v>
                </c:pt>
                <c:pt idx="1">
                  <c:v>127404</c:v>
                </c:pt>
                <c:pt idx="2">
                  <c:v>134442</c:v>
                </c:pt>
                <c:pt idx="3">
                  <c:v>135393</c:v>
                </c:pt>
                <c:pt idx="4">
                  <c:v>135090</c:v>
                </c:pt>
                <c:pt idx="5">
                  <c:v>144065</c:v>
                </c:pt>
                <c:pt idx="6">
                  <c:v>147317</c:v>
                </c:pt>
                <c:pt idx="7">
                  <c:v>141729</c:v>
                </c:pt>
                <c:pt idx="8">
                  <c:v>138101</c:v>
                </c:pt>
                <c:pt idx="9">
                  <c:v>141619</c:v>
                </c:pt>
                <c:pt idx="10">
                  <c:v>144896</c:v>
                </c:pt>
                <c:pt idx="11">
                  <c:v>149361</c:v>
                </c:pt>
                <c:pt idx="12">
                  <c:v>151031</c:v>
                </c:pt>
                <c:pt idx="13">
                  <c:v>145965</c:v>
                </c:pt>
                <c:pt idx="14">
                  <c:v>145051</c:v>
                </c:pt>
                <c:pt idx="15">
                  <c:v>148047</c:v>
                </c:pt>
                <c:pt idx="16">
                  <c:v>150000</c:v>
                </c:pt>
                <c:pt idx="17">
                  <c:v>154720</c:v>
                </c:pt>
                <c:pt idx="18">
                  <c:v>159777</c:v>
                </c:pt>
                <c:pt idx="19">
                  <c:v>167720</c:v>
                </c:pt>
                <c:pt idx="20">
                  <c:v>171352</c:v>
                </c:pt>
                <c:pt idx="21">
                  <c:v>173906</c:v>
                </c:pt>
                <c:pt idx="22">
                  <c:v>180944</c:v>
                </c:pt>
                <c:pt idx="23">
                  <c:v>175682</c:v>
                </c:pt>
                <c:pt idx="24">
                  <c:v>171442</c:v>
                </c:pt>
                <c:pt idx="25">
                  <c:v>172944</c:v>
                </c:pt>
                <c:pt idx="26">
                  <c:v>187471</c:v>
                </c:pt>
                <c:pt idx="27">
                  <c:v>192146</c:v>
                </c:pt>
                <c:pt idx="28">
                  <c:v>193764</c:v>
                </c:pt>
                <c:pt idx="29">
                  <c:v>199265</c:v>
                </c:pt>
                <c:pt idx="30">
                  <c:v>207290</c:v>
                </c:pt>
                <c:pt idx="31">
                  <c:v>212460</c:v>
                </c:pt>
                <c:pt idx="32">
                  <c:v>220624</c:v>
                </c:pt>
                <c:pt idx="33">
                  <c:v>224458</c:v>
                </c:pt>
                <c:pt idx="34">
                  <c:v>223922</c:v>
                </c:pt>
                <c:pt idx="35">
                  <c:v>217084</c:v>
                </c:pt>
                <c:pt idx="36">
                  <c:v>217188</c:v>
                </c:pt>
                <c:pt idx="37">
                  <c:v>217743</c:v>
                </c:pt>
                <c:pt idx="38">
                  <c:v>221936</c:v>
                </c:pt>
                <c:pt idx="39">
                  <c:v>226535</c:v>
                </c:pt>
                <c:pt idx="40">
                  <c:v>220028</c:v>
                </c:pt>
                <c:pt idx="41">
                  <c:v>215781</c:v>
                </c:pt>
                <c:pt idx="42">
                  <c:v>216265</c:v>
                </c:pt>
                <c:pt idx="43">
                  <c:v>210946</c:v>
                </c:pt>
                <c:pt idx="44">
                  <c:v>214917</c:v>
                </c:pt>
                <c:pt idx="45">
                  <c:v>215052</c:v>
                </c:pt>
                <c:pt idx="46">
                  <c:v>225248</c:v>
                </c:pt>
                <c:pt idx="47">
                  <c:v>215758</c:v>
                </c:pt>
                <c:pt idx="48">
                  <c:v>222301</c:v>
                </c:pt>
                <c:pt idx="49">
                  <c:v>231425</c:v>
                </c:pt>
                <c:pt idx="50">
                  <c:v>241546</c:v>
                </c:pt>
                <c:pt idx="51">
                  <c:v>245198</c:v>
                </c:pt>
                <c:pt idx="52">
                  <c:v>253127</c:v>
                </c:pt>
                <c:pt idx="53">
                  <c:v>252364</c:v>
                </c:pt>
                <c:pt idx="54">
                  <c:v>269655</c:v>
                </c:pt>
                <c:pt idx="55">
                  <c:v>266326</c:v>
                </c:pt>
                <c:pt idx="56">
                  <c:v>269356</c:v>
                </c:pt>
              </c:numCache>
            </c:numRef>
          </c:val>
          <c:smooth val="0"/>
          <c:extLst>
            <c:ext xmlns:c16="http://schemas.microsoft.com/office/drawing/2014/chart" uri="{C3380CC4-5D6E-409C-BE32-E72D297353CC}">
              <c16:uniqueId val="{00000004-EA15-C141-B0EE-157F80C7279D}"/>
            </c:ext>
          </c:extLst>
        </c:ser>
        <c:dLbls>
          <c:showLegendKey val="0"/>
          <c:showVal val="0"/>
          <c:showCatName val="0"/>
          <c:showSerName val="0"/>
          <c:showPercent val="0"/>
          <c:showBubbleSize val="0"/>
        </c:dLbls>
        <c:smooth val="0"/>
        <c:axId val="1310071055"/>
        <c:axId val="1310041519"/>
      </c:lineChart>
      <c:catAx>
        <c:axId val="1310071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10041519"/>
        <c:crosses val="autoZero"/>
        <c:auto val="1"/>
        <c:lblAlgn val="ctr"/>
        <c:lblOffset val="100"/>
        <c:tickLblSkip val="5"/>
        <c:noMultiLvlLbl val="0"/>
      </c:catAx>
      <c:valAx>
        <c:axId val="1310041519"/>
        <c:scaling>
          <c:orientation val="minMax"/>
          <c:max val="300000"/>
          <c:min val="0"/>
        </c:scaling>
        <c:delete val="0"/>
        <c:axPos val="l"/>
        <c:majorGridlines>
          <c:spPr>
            <a:ln w="6350" cap="flat" cmpd="sng" algn="ctr">
              <a:solidFill>
                <a:schemeClr val="tx1"/>
              </a:solidFill>
              <a:prstDash val="sysDash"/>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310071055"/>
        <c:crosses val="autoZero"/>
        <c:crossBetween val="between"/>
        <c:majorUnit val="50000"/>
      </c:valAx>
      <c:spPr>
        <a:solidFill>
          <a:schemeClr val="bg1"/>
        </a:solidFill>
        <a:ln>
          <a:noFill/>
        </a:ln>
        <a:effectLst/>
      </c:spPr>
    </c:plotArea>
    <c:legend>
      <c:legendPos val="b"/>
      <c:layout>
        <c:manualLayout>
          <c:xMode val="edge"/>
          <c:yMode val="edge"/>
          <c:x val="0"/>
          <c:y val="0.88290985552728996"/>
          <c:w val="0.97413861310814409"/>
          <c:h val="0.10064999019415995"/>
        </c:manualLayout>
      </c:layout>
      <c:overlay val="0"/>
      <c:spPr>
        <a:solidFill>
          <a:schemeClr val="bg1"/>
        </a:solid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68030444731323E-2"/>
          <c:y val="3.7192394052873001E-2"/>
          <c:w val="0.86693479011795105"/>
          <c:h val="0.7191369977029779"/>
        </c:manualLayout>
      </c:layout>
      <c:barChart>
        <c:barDir val="col"/>
        <c:grouping val="clustered"/>
        <c:varyColors val="0"/>
        <c:ser>
          <c:idx val="0"/>
          <c:order val="0"/>
          <c:tx>
            <c:strRef>
              <c:f>Sheet1!$B$1</c:f>
              <c:strCache>
                <c:ptCount val="1"/>
                <c:pt idx="0">
                  <c:v> Black </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2010</c:v>
                </c:pt>
                <c:pt idx="1">
                  <c:v>2016</c:v>
                </c:pt>
              </c:numCache>
            </c:numRef>
          </c:cat>
          <c:val>
            <c:numRef>
              <c:f>Sheet1!$B$2:$B$3</c:f>
              <c:numCache>
                <c:formatCode>_("$"* #,##0_);_("$"* \(#,##0\);_("$"* "-"??_);_(@_)</c:formatCode>
                <c:ptCount val="2"/>
                <c:pt idx="0">
                  <c:v>16600</c:v>
                </c:pt>
                <c:pt idx="1">
                  <c:v>17600</c:v>
                </c:pt>
              </c:numCache>
            </c:numRef>
          </c:val>
          <c:extLst>
            <c:ext xmlns:c16="http://schemas.microsoft.com/office/drawing/2014/chart" uri="{C3380CC4-5D6E-409C-BE32-E72D297353CC}">
              <c16:uniqueId val="{00000000-F75E-A14E-8DC1-F14A527D1071}"/>
            </c:ext>
          </c:extLst>
        </c:ser>
        <c:ser>
          <c:idx val="1"/>
          <c:order val="1"/>
          <c:tx>
            <c:strRef>
              <c:f>Sheet1!$C$1</c:f>
              <c:strCache>
                <c:ptCount val="1"/>
                <c:pt idx="0">
                  <c:v> Hispanic </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2010</c:v>
                </c:pt>
                <c:pt idx="1">
                  <c:v>2016</c:v>
                </c:pt>
              </c:numCache>
            </c:numRef>
          </c:cat>
          <c:val>
            <c:numRef>
              <c:f>Sheet1!$C$2:$C$3</c:f>
              <c:numCache>
                <c:formatCode>_("$"* #,##0_);_("$"* \(#,##0\);_("$"* "-"??_);_(@_)</c:formatCode>
                <c:ptCount val="2"/>
                <c:pt idx="0">
                  <c:v>16000</c:v>
                </c:pt>
                <c:pt idx="1">
                  <c:v>20700</c:v>
                </c:pt>
              </c:numCache>
            </c:numRef>
          </c:val>
          <c:extLst>
            <c:ext xmlns:c16="http://schemas.microsoft.com/office/drawing/2014/chart" uri="{C3380CC4-5D6E-409C-BE32-E72D297353CC}">
              <c16:uniqueId val="{00000001-F75E-A14E-8DC1-F14A527D1071}"/>
            </c:ext>
          </c:extLst>
        </c:ser>
        <c:ser>
          <c:idx val="2"/>
          <c:order val="2"/>
          <c:tx>
            <c:strRef>
              <c:f>Sheet1!$D$1</c:f>
              <c:strCache>
                <c:ptCount val="1"/>
                <c:pt idx="0">
                  <c:v> Non-Hispanic White </c:v>
                </c:pt>
              </c:strCache>
            </c:strRef>
          </c:tx>
          <c:spPr>
            <a:solidFill>
              <a:schemeClr val="accent1"/>
            </a:solidFill>
            <a:ln>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4A85-42B1-893C-819489D79493}"/>
                </c:ext>
              </c:extLst>
            </c:dLbl>
            <c:dLbl>
              <c:idx val="1"/>
              <c:layout>
                <c:manualLayout>
                  <c:x val="0"/>
                  <c:y val="7.1950190073139918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85-42B1-893C-819489D7949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2010</c:v>
                </c:pt>
                <c:pt idx="1">
                  <c:v>2016</c:v>
                </c:pt>
              </c:numCache>
            </c:numRef>
          </c:cat>
          <c:val>
            <c:numRef>
              <c:f>Sheet1!$D$2:$D$3</c:f>
              <c:numCache>
                <c:formatCode>_("$"* #,##0_);_("$"* \(#,##0\);_("$"* "-"??_);_(@_)</c:formatCode>
                <c:ptCount val="2"/>
                <c:pt idx="0">
                  <c:v>138600</c:v>
                </c:pt>
                <c:pt idx="1">
                  <c:v>171000</c:v>
                </c:pt>
              </c:numCache>
            </c:numRef>
          </c:val>
          <c:extLst>
            <c:ext xmlns:c16="http://schemas.microsoft.com/office/drawing/2014/chart" uri="{C3380CC4-5D6E-409C-BE32-E72D297353CC}">
              <c16:uniqueId val="{00000002-F75E-A14E-8DC1-F14A527D1071}"/>
            </c:ext>
          </c:extLst>
        </c:ser>
        <c:dLbls>
          <c:dLblPos val="inEnd"/>
          <c:showLegendKey val="0"/>
          <c:showVal val="1"/>
          <c:showCatName val="0"/>
          <c:showSerName val="0"/>
          <c:showPercent val="0"/>
          <c:showBubbleSize val="0"/>
        </c:dLbls>
        <c:gapWidth val="198"/>
        <c:overlap val="-10"/>
        <c:axId val="1486181823"/>
        <c:axId val="1462808575"/>
      </c:barChart>
      <c:catAx>
        <c:axId val="14861818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462808575"/>
        <c:crosses val="autoZero"/>
        <c:auto val="1"/>
        <c:lblAlgn val="ctr"/>
        <c:lblOffset val="100"/>
        <c:noMultiLvlLbl val="0"/>
      </c:catAx>
      <c:valAx>
        <c:axId val="1462808575"/>
        <c:scaling>
          <c:orientation val="minMax"/>
          <c:max val="190000"/>
          <c:min val="0"/>
        </c:scaling>
        <c:delete val="1"/>
        <c:axPos val="l"/>
        <c:numFmt formatCode="_(&quot;$&quot;* #,##0_);_(&quot;$&quot;* \(#,##0\);_(&quot;$&quot;* &quot;-&quot;??_);_(@_)" sourceLinked="1"/>
        <c:majorTickMark val="out"/>
        <c:minorTickMark val="none"/>
        <c:tickLblPos val="nextTo"/>
        <c:crossAx val="1486181823"/>
        <c:crosses val="autoZero"/>
        <c:crossBetween val="between"/>
        <c:majorUnit val="25000"/>
        <c:min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909B-4062-AD41-07C6E6A3AAB4}"/>
              </c:ext>
            </c:extLst>
          </c:dPt>
          <c:dPt>
            <c:idx val="4"/>
            <c:invertIfNegative val="0"/>
            <c:bubble3D val="0"/>
            <c:spPr>
              <a:solidFill>
                <a:schemeClr val="accent1"/>
              </a:solidFill>
              <a:ln>
                <a:solidFill>
                  <a:schemeClr val="bg1"/>
                </a:solidFill>
              </a:ln>
              <a:effectLst/>
            </c:spPr>
            <c:extLst>
              <c:ext xmlns:c16="http://schemas.microsoft.com/office/drawing/2014/chart" uri="{C3380CC4-5D6E-409C-BE32-E72D297353CC}">
                <c16:uniqueId val="{00000000-AC0B-40BA-87F1-033AE095E25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G7
Average</c:v>
                </c:pt>
                <c:pt idx="1">
                  <c:v>Hispanic</c:v>
                </c:pt>
                <c:pt idx="2">
                  <c:v>White</c:v>
                </c:pt>
                <c:pt idx="3">
                  <c:v>Black</c:v>
                </c:pt>
                <c:pt idx="4">
                  <c:v>Native
American</c:v>
                </c:pt>
              </c:strCache>
            </c:strRef>
          </c:cat>
          <c:val>
            <c:numRef>
              <c:f>Sheet1!$B$2:$B$6</c:f>
              <c:numCache>
                <c:formatCode>General</c:formatCode>
                <c:ptCount val="5"/>
                <c:pt idx="0">
                  <c:v>84.8</c:v>
                </c:pt>
                <c:pt idx="1">
                  <c:v>78.2</c:v>
                </c:pt>
                <c:pt idx="2">
                  <c:v>76.8</c:v>
                </c:pt>
                <c:pt idx="3">
                  <c:v>71.3</c:v>
                </c:pt>
                <c:pt idx="4">
                  <c:v>65.400000000000006</c:v>
                </c:pt>
              </c:numCache>
            </c:numRef>
          </c:val>
          <c:extLst>
            <c:ext xmlns:c16="http://schemas.microsoft.com/office/drawing/2014/chart" uri="{C3380CC4-5D6E-409C-BE32-E72D297353CC}">
              <c16:uniqueId val="{00000000-BE2A-5243-BAEE-9DD45E5E2338}"/>
            </c:ext>
          </c:extLst>
        </c:ser>
        <c:dLbls>
          <c:showLegendKey val="0"/>
          <c:showVal val="0"/>
          <c:showCatName val="0"/>
          <c:showSerName val="0"/>
          <c:showPercent val="0"/>
          <c:showBubbleSize val="0"/>
        </c:dLbls>
        <c:gapWidth val="40"/>
        <c:overlap val="-27"/>
        <c:axId val="386019328"/>
        <c:axId val="543245024"/>
      </c:barChart>
      <c:catAx>
        <c:axId val="38601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543245024"/>
        <c:crosses val="autoZero"/>
        <c:auto val="1"/>
        <c:lblAlgn val="ctr"/>
        <c:lblOffset val="100"/>
        <c:noMultiLvlLbl val="0"/>
      </c:catAx>
      <c:valAx>
        <c:axId val="543245024"/>
        <c:scaling>
          <c:orientation val="minMax"/>
          <c:max val="85"/>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8601932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00599587000399E-2"/>
          <c:y val="0.13240897967100146"/>
          <c:w val="0.96809905779185657"/>
          <c:h val="0.82533005386965941"/>
        </c:manualLayout>
      </c:layout>
      <c:barChart>
        <c:barDir val="col"/>
        <c:grouping val="clustered"/>
        <c:varyColors val="0"/>
        <c:ser>
          <c:idx val="0"/>
          <c:order val="0"/>
          <c:tx>
            <c:strRef>
              <c:f>'US Health'!$D$10</c:f>
              <c:strCache>
                <c:ptCount val="1"/>
                <c:pt idx="0">
                  <c:v>2019 to 2021</c:v>
                </c:pt>
              </c:strCache>
            </c:strRef>
          </c:tx>
          <c:spPr>
            <a:solidFill>
              <a:schemeClr val="accent1"/>
            </a:solidFill>
            <a:ln>
              <a:solidFill>
                <a:schemeClr val="bg1"/>
              </a:solidFill>
            </a:ln>
            <a:effectLst/>
          </c:spPr>
          <c:invertIfNegative val="0"/>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9512-4348-B9C9-BA8D3E0D3657}"/>
              </c:ext>
            </c:extLst>
          </c:dPt>
          <c:dLbls>
            <c:spPr>
              <a:noFill/>
              <a:ln>
                <a:noFill/>
              </a:ln>
              <a:effectLst/>
            </c:spPr>
            <c:txPr>
              <a:bodyPr rot="0" spcFirstLastPara="1" vertOverflow="ellipsis" vert="horz" wrap="square" anchor="ctr" anchorCtr="1"/>
              <a:lstStyle/>
              <a:p>
                <a:pPr>
                  <a:defRPr sz="32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Health'!$C$11:$C$16</c:f>
              <c:strCache>
                <c:ptCount val="6"/>
                <c:pt idx="0">
                  <c:v>Asian</c:v>
                </c:pt>
                <c:pt idx="1">
                  <c:v>White</c:v>
                </c:pt>
                <c:pt idx="2">
                  <c:v>Total</c:v>
                </c:pt>
                <c:pt idx="3">
                  <c:v>Black</c:v>
                </c:pt>
                <c:pt idx="4">
                  <c:v>Hispanic</c:v>
                </c:pt>
                <c:pt idx="5">
                  <c:v>AIAN</c:v>
                </c:pt>
              </c:strCache>
            </c:strRef>
          </c:cat>
          <c:val>
            <c:numRef>
              <c:f>'US Health'!$D$11:$D$16</c:f>
              <c:numCache>
                <c:formatCode>General</c:formatCode>
                <c:ptCount val="6"/>
                <c:pt idx="0">
                  <c:v>-2.0999999999999943</c:v>
                </c:pt>
                <c:pt idx="1">
                  <c:v>-2.3999999999999915</c:v>
                </c:pt>
                <c:pt idx="2">
                  <c:v>-2.7</c:v>
                </c:pt>
                <c:pt idx="3">
                  <c:v>-4</c:v>
                </c:pt>
                <c:pt idx="4">
                  <c:v>-4.2000000000000028</c:v>
                </c:pt>
                <c:pt idx="5">
                  <c:v>-6.5999999999999943</c:v>
                </c:pt>
              </c:numCache>
            </c:numRef>
          </c:val>
          <c:extLst>
            <c:ext xmlns:c16="http://schemas.microsoft.com/office/drawing/2014/chart" uri="{C3380CC4-5D6E-409C-BE32-E72D297353CC}">
              <c16:uniqueId val="{00000000-FA6D-6E47-94A9-A5A2C267874B}"/>
            </c:ext>
          </c:extLst>
        </c:ser>
        <c:dLbls>
          <c:dLblPos val="outEnd"/>
          <c:showLegendKey val="0"/>
          <c:showVal val="1"/>
          <c:showCatName val="0"/>
          <c:showSerName val="0"/>
          <c:showPercent val="0"/>
          <c:showBubbleSize val="0"/>
        </c:dLbls>
        <c:gapWidth val="64"/>
        <c:overlap val="-27"/>
        <c:axId val="1419523807"/>
        <c:axId val="1419032303"/>
      </c:barChart>
      <c:catAx>
        <c:axId val="1419523807"/>
        <c:scaling>
          <c:orientation val="minMax"/>
        </c:scaling>
        <c:delete val="0"/>
        <c:axPos val="b"/>
        <c:numFmt formatCode="General" sourceLinked="1"/>
        <c:majorTickMark val="none"/>
        <c:minorTickMark val="none"/>
        <c:tickLblPos val="high"/>
        <c:spPr>
          <a:noFill/>
          <a:ln w="25400" cap="flat" cmpd="sng" algn="ctr">
            <a:solidFill>
              <a:schemeClr val="bg1"/>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419032303"/>
        <c:crosses val="autoZero"/>
        <c:auto val="1"/>
        <c:lblAlgn val="ctr"/>
        <c:lblOffset val="0"/>
        <c:noMultiLvlLbl val="0"/>
      </c:catAx>
      <c:valAx>
        <c:axId val="1419032303"/>
        <c:scaling>
          <c:orientation val="minMax"/>
        </c:scaling>
        <c:delete val="1"/>
        <c:axPos val="l"/>
        <c:majorGridlines>
          <c:spPr>
            <a:ln w="9525" cap="flat" cmpd="sng" algn="ctr">
              <a:solidFill>
                <a:schemeClr val="bg1"/>
              </a:solidFill>
              <a:prstDash val="sysDot"/>
              <a:round/>
            </a:ln>
            <a:effectLst/>
          </c:spPr>
        </c:majorGridlines>
        <c:numFmt formatCode="General" sourceLinked="1"/>
        <c:majorTickMark val="out"/>
        <c:minorTickMark val="none"/>
        <c:tickLblPos val="nextTo"/>
        <c:crossAx val="1419523807"/>
        <c:crosses val="autoZero"/>
        <c:crossBetween val="between"/>
      </c:valAx>
      <c:spPr>
        <a:noFill/>
        <a:ln>
          <a:noFill/>
        </a:ln>
        <a:effectLst/>
      </c:spPr>
    </c:plotArea>
    <c:plotVisOnly val="1"/>
    <c:dispBlanksAs val="gap"/>
    <c:showDLblsOverMax val="0"/>
  </c:chart>
  <c:spPr>
    <a:noFill/>
    <a:ln>
      <a:noFill/>
    </a:ln>
    <a:effectLst/>
  </c:spPr>
  <c:txPr>
    <a:bodyPr/>
    <a:lstStyle/>
    <a:p>
      <a:pPr>
        <a:defRPr sz="2800">
          <a:solidFill>
            <a:schemeClr val="bg1"/>
          </a:solidFill>
          <a:latin typeface="+mn-lt"/>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numFmt formatCode="#,##0.0" sourceLinked="0"/>
            <c:spPr>
              <a:noFill/>
              <a:ln>
                <a:noFill/>
              </a:ln>
              <a:effectLst/>
            </c:spPr>
            <c:txPr>
              <a:bodyPr rot="0" spcFirstLastPara="1" vertOverflow="ellipsis" vert="horz" wrap="square" anchor="ctr" anchorCtr="1"/>
              <a:lstStyle/>
              <a:p>
                <a:pPr>
                  <a:defRPr sz="28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White</c:v>
                </c:pt>
                <c:pt idx="1">
                  <c:v>Hispanic</c:v>
                </c:pt>
                <c:pt idx="2">
                  <c:v>Indigenous</c:v>
                </c:pt>
                <c:pt idx="3">
                  <c:v>Black</c:v>
                </c:pt>
              </c:strCache>
            </c:strRef>
          </c:cat>
          <c:val>
            <c:numRef>
              <c:f>Sheet1!$B$2:$B$5</c:f>
              <c:numCache>
                <c:formatCode>0.00</c:formatCode>
                <c:ptCount val="4"/>
                <c:pt idx="0">
                  <c:v>0.2</c:v>
                </c:pt>
                <c:pt idx="1">
                  <c:v>0.35</c:v>
                </c:pt>
                <c:pt idx="2">
                  <c:v>0.38</c:v>
                </c:pt>
                <c:pt idx="3">
                  <c:v>0.69</c:v>
                </c:pt>
              </c:numCache>
            </c:numRef>
          </c:val>
          <c:extLst>
            <c:ext xmlns:c16="http://schemas.microsoft.com/office/drawing/2014/chart" uri="{C3380CC4-5D6E-409C-BE32-E72D297353CC}">
              <c16:uniqueId val="{00000000-B809-6547-95FE-398CD2FB0FEB}"/>
            </c:ext>
          </c:extLst>
        </c:ser>
        <c:dLbls>
          <c:showLegendKey val="0"/>
          <c:showVal val="0"/>
          <c:showCatName val="0"/>
          <c:showSerName val="0"/>
          <c:showPercent val="0"/>
          <c:showBubbleSize val="0"/>
        </c:dLbls>
        <c:gapWidth val="21"/>
        <c:overlap val="-27"/>
        <c:axId val="1807290368"/>
        <c:axId val="2140054927"/>
      </c:barChart>
      <c:catAx>
        <c:axId val="180729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140054927"/>
        <c:crosses val="autoZero"/>
        <c:auto val="1"/>
        <c:lblAlgn val="ctr"/>
        <c:lblOffset val="100"/>
        <c:noMultiLvlLbl val="0"/>
      </c:catAx>
      <c:valAx>
        <c:axId val="2140054927"/>
        <c:scaling>
          <c:orientation val="minMax"/>
          <c:max val="0.7"/>
          <c:min val="0"/>
        </c:scaling>
        <c:delete val="1"/>
        <c:axPos val="l"/>
        <c:numFmt formatCode="0.00" sourceLinked="1"/>
        <c:majorTickMark val="none"/>
        <c:minorTickMark val="none"/>
        <c:tickLblPos val="nextTo"/>
        <c:crossAx val="180729036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0-AA22-944C-9F56-734050330D82}"/>
              </c:ext>
            </c:extLst>
          </c:dPt>
          <c:dPt>
            <c:idx val="9"/>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8964-C74B-81C7-C7C2C3FE8FFA}"/>
              </c:ext>
            </c:extLst>
          </c:dPt>
          <c:dLbls>
            <c:dLbl>
              <c:idx val="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2470563563125237E-2"/>
                      <c:h val="8.4150615280571869E-2"/>
                    </c:manualLayout>
                  </c15:layout>
                </c:ext>
                <c:ext xmlns:c16="http://schemas.microsoft.com/office/drawing/2014/chart" uri="{C3380CC4-5D6E-409C-BE32-E72D297353CC}">
                  <c16:uniqueId val="{00000000-AA22-944C-9F56-734050330D8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JAP</c:v>
                </c:pt>
                <c:pt idx="1">
                  <c:v>GER</c:v>
                </c:pt>
                <c:pt idx="2">
                  <c:v>ITAL</c:v>
                </c:pt>
                <c:pt idx="3">
                  <c:v>CAN</c:v>
                </c:pt>
                <c:pt idx="4">
                  <c:v>CHIN*</c:v>
                </c:pt>
                <c:pt idx="5">
                  <c:v>FRA</c:v>
                </c:pt>
                <c:pt idx="6">
                  <c:v>UK</c:v>
                </c:pt>
                <c:pt idx="7">
                  <c:v>IRAN</c:v>
                </c:pt>
                <c:pt idx="8">
                  <c:v>RUS</c:v>
                </c:pt>
                <c:pt idx="9">
                  <c:v>USA</c:v>
                </c:pt>
              </c:strCache>
            </c:strRef>
          </c:cat>
          <c:val>
            <c:numRef>
              <c:f>Sheet1!$B$2:$B$11</c:f>
              <c:numCache>
                <c:formatCode>General</c:formatCode>
                <c:ptCount val="10"/>
                <c:pt idx="0">
                  <c:v>37</c:v>
                </c:pt>
                <c:pt idx="1">
                  <c:v>70</c:v>
                </c:pt>
                <c:pt idx="2">
                  <c:v>91</c:v>
                </c:pt>
                <c:pt idx="3">
                  <c:v>104</c:v>
                </c:pt>
                <c:pt idx="4">
                  <c:v>119</c:v>
                </c:pt>
                <c:pt idx="5">
                  <c:v>119</c:v>
                </c:pt>
                <c:pt idx="6">
                  <c:v>131</c:v>
                </c:pt>
                <c:pt idx="7">
                  <c:v>228</c:v>
                </c:pt>
                <c:pt idx="8">
                  <c:v>326</c:v>
                </c:pt>
                <c:pt idx="9">
                  <c:v>629</c:v>
                </c:pt>
              </c:numCache>
            </c:numRef>
          </c:val>
          <c:extLst>
            <c:ext xmlns:c16="http://schemas.microsoft.com/office/drawing/2014/chart" uri="{C3380CC4-5D6E-409C-BE32-E72D297353CC}">
              <c16:uniqueId val="{00000000-8964-C74B-81C7-C7C2C3FE8FFA}"/>
            </c:ext>
          </c:extLst>
        </c:ser>
        <c:dLbls>
          <c:showLegendKey val="0"/>
          <c:showVal val="0"/>
          <c:showCatName val="0"/>
          <c:showSerName val="0"/>
          <c:showPercent val="0"/>
          <c:showBubbleSize val="0"/>
        </c:dLbls>
        <c:gapWidth val="33"/>
        <c:overlap val="-27"/>
        <c:axId val="1954247775"/>
        <c:axId val="1954309599"/>
      </c:barChart>
      <c:catAx>
        <c:axId val="1954247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54309599"/>
        <c:crosses val="autoZero"/>
        <c:auto val="1"/>
        <c:lblAlgn val="ctr"/>
        <c:lblOffset val="100"/>
        <c:noMultiLvlLbl val="0"/>
      </c:catAx>
      <c:valAx>
        <c:axId val="1954309599"/>
        <c:scaling>
          <c:orientation val="minMax"/>
          <c:max val="650"/>
          <c:min val="0"/>
        </c:scaling>
        <c:delete val="1"/>
        <c:axPos val="l"/>
        <c:numFmt formatCode="General" sourceLinked="1"/>
        <c:majorTickMark val="none"/>
        <c:minorTickMark val="none"/>
        <c:tickLblPos val="nextTo"/>
        <c:crossAx val="1954247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74950997412661E-2"/>
          <c:y val="0"/>
          <c:w val="0.96562499999999996"/>
          <c:h val="0.83100947305528827"/>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Asian </c:v>
                </c:pt>
                <c:pt idx="1">
                  <c:v>White</c:v>
                </c:pt>
                <c:pt idx="2">
                  <c:v>Black</c:v>
                </c:pt>
                <c:pt idx="3">
                  <c:v>Hispanic</c:v>
                </c:pt>
                <c:pt idx="4">
                  <c:v>Native
American</c:v>
                </c:pt>
              </c:strCache>
            </c:strRef>
          </c:cat>
          <c:val>
            <c:numRef>
              <c:f>Sheet1!$B$2:$B$6</c:f>
              <c:numCache>
                <c:formatCode>0.0%</c:formatCode>
                <c:ptCount val="5"/>
                <c:pt idx="0">
                  <c:v>6.4000000000000001E-2</c:v>
                </c:pt>
                <c:pt idx="1">
                  <c:v>7.1999999999999995E-2</c:v>
                </c:pt>
                <c:pt idx="2">
                  <c:v>0.109</c:v>
                </c:pt>
                <c:pt idx="3">
                  <c:v>0.19</c:v>
                </c:pt>
                <c:pt idx="4">
                  <c:v>0.21199999999999999</c:v>
                </c:pt>
              </c:numCache>
            </c:numRef>
          </c:val>
          <c:extLst>
            <c:ext xmlns:c16="http://schemas.microsoft.com/office/drawing/2014/chart" uri="{C3380CC4-5D6E-409C-BE32-E72D297353CC}">
              <c16:uniqueId val="{00000000-D180-4E38-A876-1D989E82DA1C}"/>
            </c:ext>
          </c:extLst>
        </c:ser>
        <c:dLbls>
          <c:dLblPos val="inEnd"/>
          <c:showLegendKey val="0"/>
          <c:showVal val="1"/>
          <c:showCatName val="0"/>
          <c:showSerName val="0"/>
          <c:showPercent val="0"/>
          <c:showBubbleSize val="0"/>
        </c:dLbls>
        <c:gapWidth val="39"/>
        <c:overlap val="-27"/>
        <c:axId val="555752031"/>
        <c:axId val="591634063"/>
      </c:barChart>
      <c:catAx>
        <c:axId val="555752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bg1"/>
                </a:solidFill>
                <a:latin typeface="+mn-lt"/>
                <a:ea typeface="+mn-ea"/>
                <a:cs typeface="+mn-cs"/>
              </a:defRPr>
            </a:pPr>
            <a:endParaRPr lang="en-US"/>
          </a:p>
        </c:txPr>
        <c:crossAx val="591634063"/>
        <c:crosses val="autoZero"/>
        <c:auto val="1"/>
        <c:lblAlgn val="ctr"/>
        <c:lblOffset val="100"/>
        <c:noMultiLvlLbl val="0"/>
      </c:catAx>
      <c:valAx>
        <c:axId val="591634063"/>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555752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32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Heart Disease</c:v>
                </c:pt>
                <c:pt idx="1">
                  <c:v>Breast Cancer</c:v>
                </c:pt>
                <c:pt idx="2">
                  <c:v>Stroke</c:v>
                </c:pt>
              </c:strCache>
            </c:strRef>
          </c:cat>
          <c:val>
            <c:numRef>
              <c:f>Sheet1!$B$2:$B$4</c:f>
              <c:numCache>
                <c:formatCode>0%</c:formatCode>
                <c:ptCount val="3"/>
                <c:pt idx="0">
                  <c:v>0.27</c:v>
                </c:pt>
                <c:pt idx="1">
                  <c:v>0.38</c:v>
                </c:pt>
                <c:pt idx="2">
                  <c:v>0.44</c:v>
                </c:pt>
              </c:numCache>
            </c:numRef>
          </c:val>
          <c:extLst>
            <c:ext xmlns:c16="http://schemas.microsoft.com/office/drawing/2014/chart" uri="{C3380CC4-5D6E-409C-BE32-E72D297353CC}">
              <c16:uniqueId val="{00000000-8AB5-1C4C-98DD-EFD5C2444C7B}"/>
            </c:ext>
          </c:extLst>
        </c:ser>
        <c:dLbls>
          <c:showLegendKey val="0"/>
          <c:showVal val="0"/>
          <c:showCatName val="0"/>
          <c:showSerName val="0"/>
          <c:showPercent val="0"/>
          <c:showBubbleSize val="0"/>
        </c:dLbls>
        <c:gapWidth val="33"/>
        <c:overlap val="-27"/>
        <c:axId val="1986710111"/>
        <c:axId val="802385855"/>
      </c:barChart>
      <c:catAx>
        <c:axId val="198671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802385855"/>
        <c:crosses val="autoZero"/>
        <c:auto val="1"/>
        <c:lblAlgn val="ctr"/>
        <c:lblOffset val="100"/>
        <c:noMultiLvlLbl val="0"/>
      </c:catAx>
      <c:valAx>
        <c:axId val="802385855"/>
        <c:scaling>
          <c:orientation val="minMax"/>
          <c:max val="0.441"/>
          <c:min val="0"/>
        </c:scaling>
        <c:delete val="1"/>
        <c:axPos val="l"/>
        <c:numFmt formatCode="0%" sourceLinked="1"/>
        <c:majorTickMark val="none"/>
        <c:minorTickMark val="none"/>
        <c:tickLblPos val="nextTo"/>
        <c:crossAx val="1986710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5-E276-4EA2-BA65-DF2B92D0D29E}"/>
              </c:ext>
            </c:extLst>
          </c:dPt>
          <c:dLbls>
            <c:dLbl>
              <c:idx val="1"/>
              <c:layout>
                <c:manualLayout>
                  <c:x val="0"/>
                  <c:y val="0.1433306121834782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76-4EA2-BA65-DF2B92D0D29E}"/>
                </c:ext>
              </c:extLst>
            </c:dLbl>
            <c:dLbl>
              <c:idx val="2"/>
              <c:layout>
                <c:manualLayout>
                  <c:x val="3.1249999999999716E-3"/>
                  <c:y val="0.140344557762989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76-4EA2-BA65-DF2B92D0D29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10 peer nations</c:v>
                </c:pt>
                <c:pt idx="1">
                  <c:v>U.S. White</c:v>
                </c:pt>
                <c:pt idx="2">
                  <c:v>U.S. Black</c:v>
                </c:pt>
              </c:strCache>
            </c:strRef>
          </c:cat>
          <c:val>
            <c:numRef>
              <c:f>Sheet1!$B$2:$B$4</c:f>
              <c:numCache>
                <c:formatCode>General</c:formatCode>
                <c:ptCount val="3"/>
                <c:pt idx="0">
                  <c:v>6.1</c:v>
                </c:pt>
                <c:pt idx="1">
                  <c:v>26.6</c:v>
                </c:pt>
                <c:pt idx="2">
                  <c:v>69.900000000000006</c:v>
                </c:pt>
              </c:numCache>
            </c:numRef>
          </c:val>
          <c:extLst>
            <c:ext xmlns:c16="http://schemas.microsoft.com/office/drawing/2014/chart" uri="{C3380CC4-5D6E-409C-BE32-E72D297353CC}">
              <c16:uniqueId val="{00000000-E276-4EA2-BA65-DF2B92D0D29E}"/>
            </c:ext>
          </c:extLst>
        </c:ser>
        <c:dLbls>
          <c:dLblPos val="outEnd"/>
          <c:showLegendKey val="0"/>
          <c:showVal val="1"/>
          <c:showCatName val="0"/>
          <c:showSerName val="0"/>
          <c:showPercent val="0"/>
          <c:showBubbleSize val="0"/>
        </c:dLbls>
        <c:gapWidth val="60"/>
        <c:overlap val="-90"/>
        <c:axId val="248484816"/>
        <c:axId val="249534432"/>
      </c:barChart>
      <c:catAx>
        <c:axId val="248484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600" b="0" i="0" u="none" strike="noStrike" kern="1200" baseline="0">
                <a:solidFill>
                  <a:schemeClr val="bg1"/>
                </a:solidFill>
                <a:latin typeface="+mn-lt"/>
                <a:ea typeface="+mn-ea"/>
                <a:cs typeface="+mn-cs"/>
              </a:defRPr>
            </a:pPr>
            <a:endParaRPr lang="en-US"/>
          </a:p>
        </c:txPr>
        <c:crossAx val="249534432"/>
        <c:crosses val="autoZero"/>
        <c:auto val="1"/>
        <c:lblAlgn val="ctr"/>
        <c:lblOffset val="100"/>
        <c:noMultiLvlLbl val="0"/>
      </c:catAx>
      <c:valAx>
        <c:axId val="249534432"/>
        <c:scaling>
          <c:orientation val="minMax"/>
        </c:scaling>
        <c:delete val="1"/>
        <c:axPos val="l"/>
        <c:numFmt formatCode="General" sourceLinked="1"/>
        <c:majorTickMark val="out"/>
        <c:minorTickMark val="none"/>
        <c:tickLblPos val="nextTo"/>
        <c:crossAx val="248484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Asian</c:v>
                </c:pt>
                <c:pt idx="1">
                  <c:v>White</c:v>
                </c:pt>
                <c:pt idx="2">
                  <c:v>Hispanic</c:v>
                </c:pt>
                <c:pt idx="3">
                  <c:v>AIAN</c:v>
                </c:pt>
                <c:pt idx="4">
                  <c:v>NHOPI</c:v>
                </c:pt>
                <c:pt idx="5">
                  <c:v>Black</c:v>
                </c:pt>
              </c:strCache>
            </c:strRef>
          </c:cat>
          <c:val>
            <c:numRef>
              <c:f>Sheet1!$B$2:$B$7</c:f>
              <c:numCache>
                <c:formatCode>0.00</c:formatCode>
                <c:ptCount val="6"/>
                <c:pt idx="0" formatCode="0.000">
                  <c:v>3.4</c:v>
                </c:pt>
                <c:pt idx="1">
                  <c:v>4.5</c:v>
                </c:pt>
                <c:pt idx="2">
                  <c:v>5</c:v>
                </c:pt>
                <c:pt idx="3">
                  <c:v>7.9</c:v>
                </c:pt>
                <c:pt idx="4">
                  <c:v>8.1999999999999993</c:v>
                </c:pt>
                <c:pt idx="5">
                  <c:v>10.6</c:v>
                </c:pt>
              </c:numCache>
            </c:numRef>
          </c:val>
          <c:extLst>
            <c:ext xmlns:c16="http://schemas.microsoft.com/office/drawing/2014/chart" uri="{C3380CC4-5D6E-409C-BE32-E72D297353CC}">
              <c16:uniqueId val="{00000000-3363-614E-9606-259C1CC8AA9F}"/>
            </c:ext>
          </c:extLst>
        </c:ser>
        <c:dLbls>
          <c:showLegendKey val="0"/>
          <c:showVal val="0"/>
          <c:showCatName val="0"/>
          <c:showSerName val="0"/>
          <c:showPercent val="0"/>
          <c:showBubbleSize val="0"/>
        </c:dLbls>
        <c:gapWidth val="62"/>
        <c:overlap val="23"/>
        <c:axId val="81937200"/>
        <c:axId val="81938848"/>
      </c:barChart>
      <c:catAx>
        <c:axId val="8193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81938848"/>
        <c:crosses val="autoZero"/>
        <c:auto val="1"/>
        <c:lblAlgn val="ctr"/>
        <c:lblOffset val="100"/>
        <c:noMultiLvlLbl val="0"/>
      </c:catAx>
      <c:valAx>
        <c:axId val="81938848"/>
        <c:scaling>
          <c:orientation val="minMax"/>
          <c:max val="11.5"/>
          <c:min val="0"/>
        </c:scaling>
        <c:delete val="1"/>
        <c:axPos val="l"/>
        <c:majorGridlines>
          <c:spPr>
            <a:ln w="9525" cap="flat" cmpd="sng" algn="ctr">
              <a:solidFill>
                <a:schemeClr val="tx1">
                  <a:lumMod val="15000"/>
                  <a:lumOff val="85000"/>
                </a:schemeClr>
              </a:solidFill>
              <a:round/>
            </a:ln>
            <a:effectLst/>
          </c:spPr>
        </c:majorGridlines>
        <c:numFmt formatCode="0.000" sourceLinked="1"/>
        <c:majorTickMark val="out"/>
        <c:minorTickMark val="none"/>
        <c:tickLblPos val="nextTo"/>
        <c:crossAx val="8193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Asian</c:v>
                </c:pt>
                <c:pt idx="2">
                  <c:v>Hispanic</c:v>
                </c:pt>
                <c:pt idx="3">
                  <c:v>Black</c:v>
                </c:pt>
                <c:pt idx="4">
                  <c:v>AIAN</c:v>
                </c:pt>
                <c:pt idx="5">
                  <c:v>NHOPI</c:v>
                </c:pt>
              </c:strCache>
            </c:strRef>
          </c:cat>
          <c:val>
            <c:numRef>
              <c:f>Sheet1!$B$2:$B$7</c:f>
              <c:numCache>
                <c:formatCode>0%</c:formatCode>
                <c:ptCount val="6"/>
                <c:pt idx="0">
                  <c:v>0.04</c:v>
                </c:pt>
                <c:pt idx="1">
                  <c:v>0.05</c:v>
                </c:pt>
                <c:pt idx="2">
                  <c:v>0.08</c:v>
                </c:pt>
                <c:pt idx="3">
                  <c:v>0.1</c:v>
                </c:pt>
                <c:pt idx="4">
                  <c:v>0.13</c:v>
                </c:pt>
                <c:pt idx="5">
                  <c:v>0.2</c:v>
                </c:pt>
              </c:numCache>
            </c:numRef>
          </c:val>
          <c:extLst>
            <c:ext xmlns:c16="http://schemas.microsoft.com/office/drawing/2014/chart" uri="{C3380CC4-5D6E-409C-BE32-E72D297353CC}">
              <c16:uniqueId val="{00000000-3363-614E-9606-259C1CC8AA9F}"/>
            </c:ext>
          </c:extLst>
        </c:ser>
        <c:dLbls>
          <c:showLegendKey val="0"/>
          <c:showVal val="0"/>
          <c:showCatName val="0"/>
          <c:showSerName val="0"/>
          <c:showPercent val="0"/>
          <c:showBubbleSize val="0"/>
        </c:dLbls>
        <c:gapWidth val="72"/>
        <c:overlap val="-27"/>
        <c:axId val="81937200"/>
        <c:axId val="81938848"/>
      </c:barChart>
      <c:catAx>
        <c:axId val="8193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81938848"/>
        <c:crosses val="autoZero"/>
        <c:auto val="1"/>
        <c:lblAlgn val="ctr"/>
        <c:lblOffset val="100"/>
        <c:noMultiLvlLbl val="0"/>
      </c:catAx>
      <c:valAx>
        <c:axId val="81938848"/>
        <c:scaling>
          <c:orientation val="minMax"/>
          <c:max val="0.21000000000000002"/>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8193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359A-3F48-9A77-4EB7E6C591B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USA</c:v>
                </c:pt>
                <c:pt idx="1">
                  <c:v>CAN</c:v>
                </c:pt>
                <c:pt idx="2">
                  <c:v>DEN</c:v>
                </c:pt>
                <c:pt idx="3">
                  <c:v>UK</c:v>
                </c:pt>
                <c:pt idx="4">
                  <c:v>SWTZ</c:v>
                </c:pt>
                <c:pt idx="5">
                  <c:v>AUS</c:v>
                </c:pt>
                <c:pt idx="6">
                  <c:v>SWE</c:v>
                </c:pt>
                <c:pt idx="7">
                  <c:v>FRA</c:v>
                </c:pt>
                <c:pt idx="8">
                  <c:v>NETH</c:v>
                </c:pt>
              </c:strCache>
            </c:strRef>
          </c:cat>
          <c:val>
            <c:numRef>
              <c:f>Sheet1!$B$2:$B$10</c:f>
              <c:numCache>
                <c:formatCode>0.0%</c:formatCode>
                <c:ptCount val="9"/>
                <c:pt idx="0">
                  <c:v>0.191</c:v>
                </c:pt>
                <c:pt idx="1">
                  <c:v>0.13900000000000001</c:v>
                </c:pt>
                <c:pt idx="2">
                  <c:v>0.129</c:v>
                </c:pt>
                <c:pt idx="3">
                  <c:v>0.127</c:v>
                </c:pt>
                <c:pt idx="4">
                  <c:v>0.115</c:v>
                </c:pt>
                <c:pt idx="5">
                  <c:v>0.112</c:v>
                </c:pt>
                <c:pt idx="6">
                  <c:v>0.105</c:v>
                </c:pt>
                <c:pt idx="7">
                  <c:v>9.8000000000000004E-2</c:v>
                </c:pt>
                <c:pt idx="8">
                  <c:v>6.9000000000000006E-2</c:v>
                </c:pt>
              </c:numCache>
            </c:numRef>
          </c:val>
          <c:extLst>
            <c:ext xmlns:c16="http://schemas.microsoft.com/office/drawing/2014/chart" uri="{C3380CC4-5D6E-409C-BE32-E72D297353CC}">
              <c16:uniqueId val="{00000000-359A-3F48-9A77-4EB7E6C591BA}"/>
            </c:ext>
          </c:extLst>
        </c:ser>
        <c:dLbls>
          <c:showLegendKey val="0"/>
          <c:showVal val="0"/>
          <c:showCatName val="0"/>
          <c:showSerName val="0"/>
          <c:showPercent val="0"/>
          <c:showBubbleSize val="0"/>
        </c:dLbls>
        <c:gapWidth val="31"/>
        <c:overlap val="-27"/>
        <c:axId val="1294705375"/>
        <c:axId val="1294371503"/>
      </c:barChart>
      <c:catAx>
        <c:axId val="1294705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294371503"/>
        <c:crosses val="autoZero"/>
        <c:auto val="1"/>
        <c:lblAlgn val="ctr"/>
        <c:lblOffset val="100"/>
        <c:noMultiLvlLbl val="0"/>
      </c:catAx>
      <c:valAx>
        <c:axId val="1294371503"/>
        <c:scaling>
          <c:orientation val="minMax"/>
          <c:max val="0.2"/>
          <c:min val="0"/>
        </c:scaling>
        <c:delete val="0"/>
        <c:axPos val="l"/>
        <c:majorGridlines>
          <c:spPr>
            <a:ln w="9525" cap="flat" cmpd="sng" algn="ctr">
              <a:solidFill>
                <a:schemeClr val="tx1">
                  <a:lumMod val="15000"/>
                  <a:lumOff val="85000"/>
                </a:schemeClr>
              </a:solidFill>
              <a:prstDash val="sysDot"/>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294705375"/>
        <c:crosses val="autoZero"/>
        <c:crossBetween val="between"/>
        <c:majorUnit val="0.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45049152341638E-2"/>
          <c:y val="3.0358939588535316E-2"/>
          <c:w val="0.96670990169531668"/>
          <c:h val="0.75605624987776021"/>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0-798F-4AC5-92F5-ED2231A7B54C}"/>
              </c:ext>
            </c:extLst>
          </c:dPt>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1-798F-4AC5-92F5-ED2231A7B54C}"/>
              </c:ext>
            </c:extLst>
          </c:dPt>
          <c:dPt>
            <c:idx val="2"/>
            <c:invertIfNegative val="0"/>
            <c:bubble3D val="0"/>
            <c:spPr>
              <a:solidFill>
                <a:schemeClr val="accent1"/>
              </a:solidFill>
              <a:ln>
                <a:solidFill>
                  <a:schemeClr val="bg1"/>
                </a:solidFill>
              </a:ln>
              <a:effectLst/>
            </c:spPr>
            <c:extLst>
              <c:ext xmlns:c16="http://schemas.microsoft.com/office/drawing/2014/chart" uri="{C3380CC4-5D6E-409C-BE32-E72D297353CC}">
                <c16:uniqueId val="{00000002-798F-4AC5-92F5-ED2231A7B54C}"/>
              </c:ext>
            </c:extLst>
          </c:dPt>
          <c:dPt>
            <c:idx val="3"/>
            <c:invertIfNegative val="0"/>
            <c:bubble3D val="0"/>
            <c:spPr>
              <a:solidFill>
                <a:schemeClr val="accent1"/>
              </a:solidFill>
              <a:ln>
                <a:solidFill>
                  <a:schemeClr val="bg1"/>
                </a:solidFill>
              </a:ln>
              <a:effectLst/>
            </c:spPr>
            <c:extLst>
              <c:ext xmlns:c16="http://schemas.microsoft.com/office/drawing/2014/chart" uri="{C3380CC4-5D6E-409C-BE32-E72D297353CC}">
                <c16:uniqueId val="{00000003-798F-4AC5-92F5-ED2231A7B54C}"/>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White</c:v>
                </c:pt>
                <c:pt idx="1">
                  <c:v>Native
American</c:v>
                </c:pt>
                <c:pt idx="2">
                  <c:v>Black</c:v>
                </c:pt>
                <c:pt idx="3">
                  <c:v>Hispanic</c:v>
                </c:pt>
              </c:strCache>
            </c:strRef>
          </c:cat>
          <c:val>
            <c:numRef>
              <c:f>Sheet1!$B$2:$B$5</c:f>
              <c:numCache>
                <c:formatCode>"$"#,##0</c:formatCode>
                <c:ptCount val="4"/>
                <c:pt idx="0">
                  <c:v>8141</c:v>
                </c:pt>
                <c:pt idx="1">
                  <c:v>7649</c:v>
                </c:pt>
                <c:pt idx="2">
                  <c:v>7361</c:v>
                </c:pt>
                <c:pt idx="3">
                  <c:v>6025</c:v>
                </c:pt>
              </c:numCache>
            </c:numRef>
          </c:val>
          <c:extLst>
            <c:ext xmlns:c16="http://schemas.microsoft.com/office/drawing/2014/chart" uri="{C3380CC4-5D6E-409C-BE32-E72D297353CC}">
              <c16:uniqueId val="{00000000-0E14-6B41-88E6-BDAD27436D7C}"/>
            </c:ext>
          </c:extLst>
        </c:ser>
        <c:dLbls>
          <c:showLegendKey val="0"/>
          <c:showVal val="0"/>
          <c:showCatName val="0"/>
          <c:showSerName val="0"/>
          <c:showPercent val="0"/>
          <c:showBubbleSize val="0"/>
        </c:dLbls>
        <c:gapWidth val="58"/>
        <c:overlap val="-27"/>
        <c:axId val="1528271360"/>
        <c:axId val="1528661440"/>
      </c:barChart>
      <c:catAx>
        <c:axId val="152827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528661440"/>
        <c:crosses val="autoZero"/>
        <c:auto val="1"/>
        <c:lblAlgn val="ctr"/>
        <c:lblOffset val="100"/>
        <c:noMultiLvlLbl val="0"/>
      </c:catAx>
      <c:valAx>
        <c:axId val="1528661440"/>
        <c:scaling>
          <c:orientation val="minMax"/>
          <c:max val="8200"/>
          <c:min val="0"/>
        </c:scaling>
        <c:delete val="1"/>
        <c:axPos val="l"/>
        <c:numFmt formatCode="&quot;$&quot;#,##0" sourceLinked="1"/>
        <c:majorTickMark val="none"/>
        <c:minorTickMark val="none"/>
        <c:tickLblPos val="nextTo"/>
        <c:crossAx val="1528271360"/>
        <c:crosses val="autoZero"/>
        <c:crossBetween val="between"/>
        <c:majorUnit val="2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31480324367066E-2"/>
          <c:y val="0"/>
          <c:w val="0.91646851967563292"/>
          <c:h val="0.85374265562502638"/>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3-A2AA-4B55-9FF6-C7262727D3FA}"/>
              </c:ext>
            </c:extLst>
          </c:dPt>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White</c:v>
                </c:pt>
                <c:pt idx="1">
                  <c:v>Black</c:v>
                </c:pt>
              </c:strCache>
            </c:strRef>
          </c:cat>
          <c:val>
            <c:numRef>
              <c:f>Sheet1!$B$2:$B$3</c:f>
              <c:numCache>
                <c:formatCode>General</c:formatCode>
                <c:ptCount val="2"/>
                <c:pt idx="0">
                  <c:v>70</c:v>
                </c:pt>
                <c:pt idx="1">
                  <c:v>52</c:v>
                </c:pt>
              </c:numCache>
            </c:numRef>
          </c:val>
          <c:extLst>
            <c:ext xmlns:c16="http://schemas.microsoft.com/office/drawing/2014/chart" uri="{C3380CC4-5D6E-409C-BE32-E72D297353CC}">
              <c16:uniqueId val="{00000000-A2AA-4B55-9FF6-C7262727D3FA}"/>
            </c:ext>
          </c:extLst>
        </c:ser>
        <c:dLbls>
          <c:showLegendKey val="0"/>
          <c:showVal val="0"/>
          <c:showCatName val="0"/>
          <c:showSerName val="0"/>
          <c:showPercent val="0"/>
          <c:showBubbleSize val="0"/>
        </c:dLbls>
        <c:gapWidth val="49"/>
        <c:overlap val="-17"/>
        <c:axId val="940491327"/>
        <c:axId val="1464749823"/>
      </c:barChart>
      <c:catAx>
        <c:axId val="94049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464749823"/>
        <c:crosses val="autoZero"/>
        <c:auto val="1"/>
        <c:lblAlgn val="ctr"/>
        <c:lblOffset val="100"/>
        <c:noMultiLvlLbl val="0"/>
      </c:catAx>
      <c:valAx>
        <c:axId val="1464749823"/>
        <c:scaling>
          <c:orientation val="minMax"/>
        </c:scaling>
        <c:delete val="1"/>
        <c:axPos val="l"/>
        <c:numFmt formatCode="General" sourceLinked="1"/>
        <c:majorTickMark val="none"/>
        <c:minorTickMark val="none"/>
        <c:tickLblPos val="nextTo"/>
        <c:crossAx val="940491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96700659868028E-2"/>
          <c:y val="3.1781666096401505E-2"/>
          <c:w val="0.96700659868026395"/>
          <c:h val="0.77862501075946067"/>
        </c:manualLayout>
      </c:layout>
      <c:barChart>
        <c:barDir val="col"/>
        <c:grouping val="clustered"/>
        <c:varyColors val="0"/>
        <c:ser>
          <c:idx val="0"/>
          <c:order val="0"/>
          <c:tx>
            <c:strRef>
              <c:f>Sheet1!$B$1</c:f>
              <c:strCache>
                <c:ptCount val="1"/>
                <c:pt idx="0">
                  <c:v>White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Children</c:v>
                </c:pt>
                <c:pt idx="1">
                  <c:v>Young Adults (18-34)</c:v>
                </c:pt>
              </c:strCache>
            </c:strRef>
          </c:cat>
          <c:val>
            <c:numRef>
              <c:f>Sheet1!$B$2:$B$3</c:f>
              <c:numCache>
                <c:formatCode>General</c:formatCode>
                <c:ptCount val="2"/>
                <c:pt idx="0">
                  <c:v>138</c:v>
                </c:pt>
                <c:pt idx="1">
                  <c:v>195</c:v>
                </c:pt>
              </c:numCache>
            </c:numRef>
          </c:val>
          <c:extLst>
            <c:ext xmlns:c16="http://schemas.microsoft.com/office/drawing/2014/chart" uri="{C3380CC4-5D6E-409C-BE32-E72D297353CC}">
              <c16:uniqueId val="{00000000-F5D6-354F-8080-591D0807A871}"/>
            </c:ext>
          </c:extLst>
        </c:ser>
        <c:ser>
          <c:idx val="1"/>
          <c:order val="1"/>
          <c:tx>
            <c:strRef>
              <c:f>Sheet1!$C$1</c:f>
              <c:strCache>
                <c:ptCount val="1"/>
                <c:pt idx="0">
                  <c:v>Black</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Children</c:v>
                </c:pt>
                <c:pt idx="1">
                  <c:v>Young Adults (18-34)</c:v>
                </c:pt>
              </c:strCache>
            </c:strRef>
          </c:cat>
          <c:val>
            <c:numRef>
              <c:f>Sheet1!$C$2:$C$3</c:f>
              <c:numCache>
                <c:formatCode>General</c:formatCode>
                <c:ptCount val="2"/>
                <c:pt idx="0">
                  <c:v>87</c:v>
                </c:pt>
                <c:pt idx="1">
                  <c:v>103</c:v>
                </c:pt>
              </c:numCache>
            </c:numRef>
          </c:val>
          <c:extLst>
            <c:ext xmlns:c16="http://schemas.microsoft.com/office/drawing/2014/chart" uri="{C3380CC4-5D6E-409C-BE32-E72D297353CC}">
              <c16:uniqueId val="{00000001-F5D6-354F-8080-591D0807A871}"/>
            </c:ext>
          </c:extLst>
        </c:ser>
        <c:ser>
          <c:idx val="2"/>
          <c:order val="2"/>
          <c:tx>
            <c:strRef>
              <c:f>Sheet1!$D$1</c:f>
              <c:strCache>
                <c:ptCount val="1"/>
                <c:pt idx="0">
                  <c:v>Hispanic</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Children</c:v>
                </c:pt>
                <c:pt idx="1">
                  <c:v>Young Adults (18-34)</c:v>
                </c:pt>
              </c:strCache>
            </c:strRef>
          </c:cat>
          <c:val>
            <c:numRef>
              <c:f>Sheet1!$D$2:$D$3</c:f>
              <c:numCache>
                <c:formatCode>General</c:formatCode>
                <c:ptCount val="2"/>
                <c:pt idx="0">
                  <c:v>71</c:v>
                </c:pt>
                <c:pt idx="1">
                  <c:v>88</c:v>
                </c:pt>
              </c:numCache>
            </c:numRef>
          </c:val>
          <c:extLst>
            <c:ext xmlns:c16="http://schemas.microsoft.com/office/drawing/2014/chart" uri="{C3380CC4-5D6E-409C-BE32-E72D297353CC}">
              <c16:uniqueId val="{00000002-F5D6-354F-8080-591D0807A871}"/>
            </c:ext>
          </c:extLst>
        </c:ser>
        <c:dLbls>
          <c:showLegendKey val="0"/>
          <c:showVal val="0"/>
          <c:showCatName val="0"/>
          <c:showSerName val="0"/>
          <c:showPercent val="0"/>
          <c:showBubbleSize val="0"/>
        </c:dLbls>
        <c:gapWidth val="81"/>
        <c:overlap val="-6"/>
        <c:axId val="-1909057216"/>
        <c:axId val="-1909053952"/>
      </c:barChart>
      <c:catAx>
        <c:axId val="-190905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909053952"/>
        <c:crosses val="autoZero"/>
        <c:auto val="1"/>
        <c:lblAlgn val="ctr"/>
        <c:lblOffset val="100"/>
        <c:noMultiLvlLbl val="0"/>
      </c:catAx>
      <c:valAx>
        <c:axId val="-1909053952"/>
        <c:scaling>
          <c:orientation val="minMax"/>
          <c:max val="199"/>
          <c:min val="0"/>
        </c:scaling>
        <c:delete val="1"/>
        <c:axPos val="l"/>
        <c:numFmt formatCode="General" sourceLinked="1"/>
        <c:majorTickMark val="none"/>
        <c:minorTickMark val="none"/>
        <c:tickLblPos val="nextTo"/>
        <c:crossAx val="-1909057216"/>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113288713826709E-2"/>
          <c:y val="0"/>
          <c:w val="0.95245802243784761"/>
          <c:h val="0.90505967894610917"/>
        </c:manualLayout>
      </c:layout>
      <c:barChart>
        <c:barDir val="col"/>
        <c:grouping val="clustered"/>
        <c:varyColors val="0"/>
        <c:ser>
          <c:idx val="0"/>
          <c:order val="0"/>
          <c:tx>
            <c:strRef>
              <c:f>Sheet1!$B$1</c:f>
              <c:strCache>
                <c:ptCount val="1"/>
                <c:pt idx="0">
                  <c:v>Black-Serving</c:v>
                </c:pt>
              </c:strCache>
            </c:strRef>
          </c:tx>
          <c:spPr>
            <a:solidFill>
              <a:schemeClr val="accent2"/>
            </a:solidFill>
            <a:ln>
              <a:solidFill>
                <a:schemeClr val="bg1"/>
              </a:solid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21474446174560141"/>
                      <c:h val="0.19570480934426782"/>
                    </c:manualLayout>
                  </c15:layout>
                </c:ext>
                <c:ext xmlns:c16="http://schemas.microsoft.com/office/drawing/2014/chart" uri="{C3380CC4-5D6E-409C-BE32-E72D297353CC}">
                  <c16:uniqueId val="{00000001-D0D7-44D8-BFDD-4EC66F2BAF13}"/>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Reimbursement
per inpatient day</c:v>
                </c:pt>
              </c:strCache>
            </c:strRef>
          </c:cat>
          <c:val>
            <c:numRef>
              <c:f>Sheet1!$B$2</c:f>
              <c:numCache>
                <c:formatCode>"$"#,##0</c:formatCode>
                <c:ptCount val="1"/>
                <c:pt idx="0">
                  <c:v>7317</c:v>
                </c:pt>
              </c:numCache>
            </c:numRef>
          </c:val>
          <c:extLst>
            <c:ext xmlns:c16="http://schemas.microsoft.com/office/drawing/2014/chart" uri="{C3380CC4-5D6E-409C-BE32-E72D297353CC}">
              <c16:uniqueId val="{00000000-2084-9B46-BDA2-AFDD7F239063}"/>
            </c:ext>
          </c:extLst>
        </c:ser>
        <c:ser>
          <c:idx val="1"/>
          <c:order val="1"/>
          <c:tx>
            <c:strRef>
              <c:f>Sheet1!$C$1</c:f>
              <c:strCache>
                <c:ptCount val="1"/>
                <c:pt idx="0">
                  <c:v>Other Hospitals</c:v>
                </c:pt>
              </c:strCache>
            </c:strRef>
          </c:tx>
          <c:spPr>
            <a:solidFill>
              <a:schemeClr val="accent1"/>
            </a:solidFill>
            <a:ln>
              <a:solidFill>
                <a:schemeClr val="bg1"/>
              </a:solid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27852998376133659"/>
                      <c:h val="0.16781410225298826"/>
                    </c:manualLayout>
                  </c15:layout>
                </c:ext>
                <c:ext xmlns:c16="http://schemas.microsoft.com/office/drawing/2014/chart" uri="{C3380CC4-5D6E-409C-BE32-E72D297353CC}">
                  <c16:uniqueId val="{00000000-D0D7-44D8-BFDD-4EC66F2BAF13}"/>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Reimbursement
per inpatient day</c:v>
                </c:pt>
              </c:strCache>
            </c:strRef>
          </c:cat>
          <c:val>
            <c:numRef>
              <c:f>Sheet1!$C$2</c:f>
              <c:numCache>
                <c:formatCode>"$"#,##0</c:formatCode>
                <c:ptCount val="1"/>
                <c:pt idx="0">
                  <c:v>13415</c:v>
                </c:pt>
              </c:numCache>
            </c:numRef>
          </c:val>
          <c:extLst>
            <c:ext xmlns:c16="http://schemas.microsoft.com/office/drawing/2014/chart" uri="{C3380CC4-5D6E-409C-BE32-E72D297353CC}">
              <c16:uniqueId val="{00000001-2084-9B46-BDA2-AFDD7F239063}"/>
            </c:ext>
          </c:extLst>
        </c:ser>
        <c:dLbls>
          <c:showLegendKey val="0"/>
          <c:showVal val="0"/>
          <c:showCatName val="0"/>
          <c:showSerName val="0"/>
          <c:showPercent val="0"/>
          <c:showBubbleSize val="0"/>
        </c:dLbls>
        <c:gapWidth val="47"/>
        <c:overlap val="-7"/>
        <c:axId val="986751360"/>
        <c:axId val="986747600"/>
      </c:barChart>
      <c:catAx>
        <c:axId val="986751360"/>
        <c:scaling>
          <c:orientation val="minMax"/>
        </c:scaling>
        <c:delete val="1"/>
        <c:axPos val="b"/>
        <c:numFmt formatCode="General" sourceLinked="1"/>
        <c:majorTickMark val="none"/>
        <c:minorTickMark val="none"/>
        <c:tickLblPos val="low"/>
        <c:crossAx val="986747600"/>
        <c:crosses val="autoZero"/>
        <c:auto val="1"/>
        <c:lblAlgn val="ctr"/>
        <c:lblOffset val="100"/>
        <c:noMultiLvlLbl val="0"/>
      </c:catAx>
      <c:valAx>
        <c:axId val="986747600"/>
        <c:scaling>
          <c:orientation val="minMax"/>
          <c:max val="13500"/>
          <c:min val="0"/>
        </c:scaling>
        <c:delete val="1"/>
        <c:axPos val="l"/>
        <c:numFmt formatCode="&quot;$&quot;#,##0" sourceLinked="1"/>
        <c:majorTickMark val="none"/>
        <c:minorTickMark val="none"/>
        <c:tickLblPos val="nextTo"/>
        <c:crossAx val="986751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4247803623633355"/>
          <c:w val="0.9786118179690082"/>
          <c:h val="0.61642459941530636"/>
        </c:manualLayout>
      </c:layout>
      <c:barChart>
        <c:barDir val="col"/>
        <c:grouping val="clustered"/>
        <c:varyColors val="0"/>
        <c:ser>
          <c:idx val="0"/>
          <c:order val="0"/>
          <c:tx>
            <c:strRef>
              <c:f>Sheet1!$B$1</c:f>
              <c:strCache>
                <c:ptCount val="1"/>
                <c:pt idx="0">
                  <c:v>Black-Serving</c:v>
                </c:pt>
              </c:strCache>
            </c:strRef>
          </c:tx>
          <c:spPr>
            <a:solidFill>
              <a:schemeClr val="accent1"/>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69DD-4E43-83C6-292CC6D143FC}"/>
              </c:ext>
            </c:extLst>
          </c:dPt>
          <c:dLbls>
            <c:dLbl>
              <c:idx val="0"/>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1815945671611769"/>
                      <c:h val="0.15819060493756246"/>
                    </c:manualLayout>
                  </c15:layout>
                </c:ext>
                <c:ext xmlns:c16="http://schemas.microsoft.com/office/drawing/2014/chart" uri="{C3380CC4-5D6E-409C-BE32-E72D297353CC}">
                  <c16:uniqueId val="{00000002-69DD-4E43-83C6-292CC6D143FC}"/>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Profit
per inpatient day</c:v>
                </c:pt>
              </c:strCache>
            </c:strRef>
          </c:cat>
          <c:val>
            <c:numRef>
              <c:f>Sheet1!$B$2:$B$3</c:f>
              <c:numCache>
                <c:formatCode>"$"#,##0</c:formatCode>
                <c:ptCount val="1"/>
                <c:pt idx="0">
                  <c:v>-170</c:v>
                </c:pt>
              </c:numCache>
            </c:numRef>
          </c:val>
          <c:extLst>
            <c:ext xmlns:c16="http://schemas.microsoft.com/office/drawing/2014/chart" uri="{C3380CC4-5D6E-409C-BE32-E72D297353CC}">
              <c16:uniqueId val="{00000000-69DD-4E43-83C6-292CC6D143FC}"/>
            </c:ext>
          </c:extLst>
        </c:ser>
        <c:ser>
          <c:idx val="1"/>
          <c:order val="1"/>
          <c:tx>
            <c:strRef>
              <c:f>Sheet1!$C$1</c:f>
              <c:strCache>
                <c:ptCount val="1"/>
                <c:pt idx="0">
                  <c:v>Other Hospitals</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Profit
per inpatient day</c:v>
                </c:pt>
              </c:strCache>
            </c:strRef>
          </c:cat>
          <c:val>
            <c:numRef>
              <c:f>Sheet1!$C$2:$C$3</c:f>
              <c:numCache>
                <c:formatCode>"$"#,##0</c:formatCode>
                <c:ptCount val="1"/>
                <c:pt idx="0">
                  <c:v>418</c:v>
                </c:pt>
              </c:numCache>
            </c:numRef>
          </c:val>
          <c:extLst>
            <c:ext xmlns:c16="http://schemas.microsoft.com/office/drawing/2014/chart" uri="{C3380CC4-5D6E-409C-BE32-E72D297353CC}">
              <c16:uniqueId val="{00000001-69DD-4E43-83C6-292CC6D143FC}"/>
            </c:ext>
          </c:extLst>
        </c:ser>
        <c:dLbls>
          <c:showLegendKey val="0"/>
          <c:showVal val="0"/>
          <c:showCatName val="0"/>
          <c:showSerName val="0"/>
          <c:showPercent val="0"/>
          <c:showBubbleSize val="0"/>
        </c:dLbls>
        <c:gapWidth val="47"/>
        <c:overlap val="-7"/>
        <c:axId val="986751360"/>
        <c:axId val="986747600"/>
      </c:barChart>
      <c:catAx>
        <c:axId val="986751360"/>
        <c:scaling>
          <c:orientation val="minMax"/>
        </c:scaling>
        <c:delete val="1"/>
        <c:axPos val="b"/>
        <c:numFmt formatCode="General" sourceLinked="1"/>
        <c:majorTickMark val="out"/>
        <c:minorTickMark val="none"/>
        <c:tickLblPos val="nextTo"/>
        <c:crossAx val="986747600"/>
        <c:crosses val="autoZero"/>
        <c:auto val="1"/>
        <c:lblAlgn val="ctr"/>
        <c:lblOffset val="100"/>
        <c:noMultiLvlLbl val="0"/>
      </c:catAx>
      <c:valAx>
        <c:axId val="986747600"/>
        <c:scaling>
          <c:orientation val="minMax"/>
          <c:max val="420"/>
          <c:min val="-200"/>
        </c:scaling>
        <c:delete val="1"/>
        <c:axPos val="l"/>
        <c:numFmt formatCode="&quot;$&quot;#,##0" sourceLinked="1"/>
        <c:majorTickMark val="none"/>
        <c:minorTickMark val="none"/>
        <c:tickLblPos val="nextTo"/>
        <c:crossAx val="986751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Series 1 </c:v>
                </c:pt>
              </c:strCache>
            </c:strRef>
          </c:tx>
          <c:spPr>
            <a:solidFill>
              <a:schemeClr val="accent1"/>
            </a:solidFill>
            <a:ln>
              <a:solidFill>
                <a:schemeClr val="bg1"/>
              </a:solidFill>
            </a:ln>
            <a:effectLst/>
          </c:spPr>
          <c:invertIfNegative val="0"/>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131E-4755-96E9-E29F194D5561}"/>
              </c:ext>
            </c:extLst>
          </c:dPt>
          <c:dLbls>
            <c:spPr>
              <a:noFill/>
              <a:ln>
                <a:noFill/>
              </a:ln>
              <a:effectLst/>
            </c:spPr>
            <c:txPr>
              <a:bodyPr rot="0" spcFirstLastPara="1" vertOverflow="ellipsis" vert="horz" wrap="square" anchor="ctr" anchorCtr="1"/>
              <a:lstStyle/>
              <a:p>
                <a:pPr>
                  <a:defRPr sz="3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Black-
Serving</c:v>
                </c:pt>
                <c:pt idx="1">
                  <c:v>Hispanic-
Serving</c:v>
                </c:pt>
                <c:pt idx="2">
                  <c:v>All Other
Hospitals</c:v>
                </c:pt>
              </c:strCache>
            </c:strRef>
          </c:cat>
          <c:val>
            <c:numRef>
              <c:f>Sheet1!$B$2:$B$4</c:f>
              <c:numCache>
                <c:formatCode>_("$"* #,##0_);_("$"* \(#,##0\);_("$"* "-"??_);_(@_)</c:formatCode>
                <c:ptCount val="3"/>
                <c:pt idx="0">
                  <c:v>5197</c:v>
                </c:pt>
                <c:pt idx="1">
                  <c:v>5763</c:v>
                </c:pt>
                <c:pt idx="2">
                  <c:v>8325</c:v>
                </c:pt>
              </c:numCache>
            </c:numRef>
          </c:val>
          <c:extLst>
            <c:ext xmlns:c16="http://schemas.microsoft.com/office/drawing/2014/chart" uri="{C3380CC4-5D6E-409C-BE32-E72D297353CC}">
              <c16:uniqueId val="{00000000-CAE1-DA42-89FF-8700BBEBDCEC}"/>
            </c:ext>
          </c:extLst>
        </c:ser>
        <c:dLbls>
          <c:showLegendKey val="0"/>
          <c:showVal val="0"/>
          <c:showCatName val="0"/>
          <c:showSerName val="0"/>
          <c:showPercent val="0"/>
          <c:showBubbleSize val="0"/>
        </c:dLbls>
        <c:gapWidth val="54"/>
        <c:overlap val="-27"/>
        <c:axId val="658133776"/>
        <c:axId val="1996880255"/>
      </c:barChart>
      <c:catAx>
        <c:axId val="65813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996880255"/>
        <c:crosses val="autoZero"/>
        <c:auto val="1"/>
        <c:lblAlgn val="ctr"/>
        <c:lblOffset val="100"/>
        <c:noMultiLvlLbl val="0"/>
      </c:catAx>
      <c:valAx>
        <c:axId val="1996880255"/>
        <c:scaling>
          <c:orientation val="minMax"/>
          <c:max val="8500"/>
          <c:min val="0"/>
        </c:scaling>
        <c:delete val="1"/>
        <c:axPos val="l"/>
        <c:numFmt formatCode="_(&quot;$&quot;* #,##0_);_(&quot;$&quot;* \(#,##0\);_(&quot;$&quot;* &quot;-&quot;??_);_(@_)" sourceLinked="1"/>
        <c:majorTickMark val="none"/>
        <c:minorTickMark val="none"/>
        <c:tickLblPos val="nextTo"/>
        <c:crossAx val="658133776"/>
        <c:crosses val="autoZero"/>
        <c:crossBetween val="between"/>
        <c:majorUnit val="2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MRI</c:v>
                </c:pt>
                <c:pt idx="1">
                  <c:v>Bariatric
Surgery</c:v>
                </c:pt>
                <c:pt idx="2">
                  <c:v>Cardiac
Cath.</c:v>
                </c:pt>
                <c:pt idx="3">
                  <c:v>PET/CT</c:v>
                </c:pt>
                <c:pt idx="4">
                  <c:v>Cardiac
Surgery</c:v>
                </c:pt>
                <c:pt idx="5">
                  <c:v>Robotic
Surgery</c:v>
                </c:pt>
              </c:strCache>
            </c:strRef>
          </c:cat>
          <c:val>
            <c:numRef>
              <c:f>Sheet1!$B$2:$B$7</c:f>
              <c:numCache>
                <c:formatCode>0.00</c:formatCode>
                <c:ptCount val="6"/>
                <c:pt idx="0">
                  <c:v>0.71</c:v>
                </c:pt>
                <c:pt idx="1">
                  <c:v>0.61</c:v>
                </c:pt>
                <c:pt idx="2">
                  <c:v>0.57999999999999996</c:v>
                </c:pt>
                <c:pt idx="3">
                  <c:v>0.55000000000000004</c:v>
                </c:pt>
                <c:pt idx="4">
                  <c:v>0.5</c:v>
                </c:pt>
                <c:pt idx="5">
                  <c:v>0.44</c:v>
                </c:pt>
              </c:numCache>
            </c:numRef>
          </c:val>
          <c:extLst>
            <c:ext xmlns:c16="http://schemas.microsoft.com/office/drawing/2014/chart" uri="{C3380CC4-5D6E-409C-BE32-E72D297353CC}">
              <c16:uniqueId val="{00000000-F580-A14F-8776-B0044C3E32AA}"/>
            </c:ext>
          </c:extLst>
        </c:ser>
        <c:dLbls>
          <c:showLegendKey val="0"/>
          <c:showVal val="0"/>
          <c:showCatName val="0"/>
          <c:showSerName val="0"/>
          <c:showPercent val="0"/>
          <c:showBubbleSize val="0"/>
        </c:dLbls>
        <c:gapWidth val="38"/>
        <c:overlap val="-27"/>
        <c:axId val="470121424"/>
        <c:axId val="2062148127"/>
      </c:barChart>
      <c:catAx>
        <c:axId val="47012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062148127"/>
        <c:crosses val="autoZero"/>
        <c:auto val="1"/>
        <c:lblAlgn val="ctr"/>
        <c:lblOffset val="100"/>
        <c:noMultiLvlLbl val="0"/>
      </c:catAx>
      <c:valAx>
        <c:axId val="2062148127"/>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70121424"/>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Series 1 </c:v>
                </c:pt>
              </c:strCache>
            </c:strRef>
          </c:tx>
          <c:spPr>
            <a:solidFill>
              <a:schemeClr val="accent1"/>
            </a:solidFill>
            <a:ln>
              <a:solidFill>
                <a:schemeClr val="bg1"/>
              </a:solidFill>
            </a:ln>
            <a:effectLst/>
          </c:spPr>
          <c:invertIfNegative val="0"/>
          <c:dPt>
            <c:idx val="3"/>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8579-480A-8D5E-675A65207C8D}"/>
              </c:ext>
            </c:extLst>
          </c:dPt>
          <c:dLbls>
            <c:spPr>
              <a:noFill/>
              <a:ln>
                <a:noFill/>
              </a:ln>
              <a:effectLst/>
            </c:spPr>
            <c:txPr>
              <a:bodyPr rot="0" spcFirstLastPara="1" vertOverflow="ellipsis" vert="horz" wrap="square" anchor="ctr" anchorCtr="1"/>
              <a:lstStyle/>
              <a:p>
                <a:pPr>
                  <a:defRPr sz="28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National
Average</c:v>
                </c:pt>
                <c:pt idx="1">
                  <c:v>VA</c:v>
                </c:pt>
                <c:pt idx="2">
                  <c:v>Medicaid</c:v>
                </c:pt>
                <c:pt idx="3">
                  <c:v>Indian
Health
Service</c:v>
                </c:pt>
              </c:strCache>
            </c:strRef>
          </c:cat>
          <c:val>
            <c:numRef>
              <c:f>Sheet1!$B$2:$B$5</c:f>
              <c:numCache>
                <c:formatCode>_([$$-409]* #,##0_);_([$$-409]* \(#,##0\);_([$$-409]* "-"??_);_(@_)</c:formatCode>
                <c:ptCount val="4"/>
                <c:pt idx="0">
                  <c:v>9207</c:v>
                </c:pt>
                <c:pt idx="1">
                  <c:v>8759</c:v>
                </c:pt>
                <c:pt idx="2">
                  <c:v>7789</c:v>
                </c:pt>
                <c:pt idx="3">
                  <c:v>3332</c:v>
                </c:pt>
              </c:numCache>
            </c:numRef>
          </c:val>
          <c:extLst>
            <c:ext xmlns:c16="http://schemas.microsoft.com/office/drawing/2014/chart" uri="{C3380CC4-5D6E-409C-BE32-E72D297353CC}">
              <c16:uniqueId val="{00000000-E10B-F14F-80DF-14C932C88025}"/>
            </c:ext>
          </c:extLst>
        </c:ser>
        <c:dLbls>
          <c:showLegendKey val="0"/>
          <c:showVal val="0"/>
          <c:showCatName val="0"/>
          <c:showSerName val="0"/>
          <c:showPercent val="0"/>
          <c:showBubbleSize val="0"/>
        </c:dLbls>
        <c:gapWidth val="52"/>
        <c:overlap val="-27"/>
        <c:axId val="1359677855"/>
        <c:axId val="1456011935"/>
      </c:barChart>
      <c:catAx>
        <c:axId val="135967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456011935"/>
        <c:crosses val="autoZero"/>
        <c:auto val="1"/>
        <c:lblAlgn val="ctr"/>
        <c:lblOffset val="100"/>
        <c:noMultiLvlLbl val="0"/>
      </c:catAx>
      <c:valAx>
        <c:axId val="1456011935"/>
        <c:scaling>
          <c:orientation val="minMax"/>
        </c:scaling>
        <c:delete val="1"/>
        <c:axPos val="l"/>
        <c:numFmt formatCode="_([$$-409]* #,##0_);_([$$-409]* \(#,##0\);_([$$-409]* &quot;-&quot;??_);_(@_)" sourceLinked="1"/>
        <c:majorTickMark val="none"/>
        <c:minorTickMark val="none"/>
        <c:tickLblPos val="nextTo"/>
        <c:crossAx val="1359677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51826874950594E-2"/>
          <c:y val="5.4024595836470721E-2"/>
          <c:w val="0.90319369258480797"/>
          <c:h val="0.82182059451519895"/>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cat>
            <c:numRef>
              <c:f>Sheet1!$A$2:$A$10</c:f>
              <c:numCache>
                <c:formatCode>General</c:formatCode>
                <c:ptCount val="9"/>
                <c:pt idx="0">
                  <c:v>1980</c:v>
                </c:pt>
                <c:pt idx="1">
                  <c:v>1985</c:v>
                </c:pt>
                <c:pt idx="2">
                  <c:v>1990</c:v>
                </c:pt>
                <c:pt idx="3">
                  <c:v>1995</c:v>
                </c:pt>
                <c:pt idx="4">
                  <c:v>2000</c:v>
                </c:pt>
                <c:pt idx="5">
                  <c:v>2005</c:v>
                </c:pt>
                <c:pt idx="6">
                  <c:v>2010</c:v>
                </c:pt>
                <c:pt idx="7">
                  <c:v>2015</c:v>
                </c:pt>
                <c:pt idx="8">
                  <c:v>2020</c:v>
                </c:pt>
              </c:numCache>
            </c:numRef>
          </c:cat>
          <c:val>
            <c:numRef>
              <c:f>Sheet1!$B$2:$B$10</c:f>
              <c:numCache>
                <c:formatCode>0.00%</c:formatCode>
                <c:ptCount val="9"/>
                <c:pt idx="0">
                  <c:v>6.8000000000000005E-2</c:v>
                </c:pt>
                <c:pt idx="1">
                  <c:v>6.6000000000000003E-2</c:v>
                </c:pt>
                <c:pt idx="2">
                  <c:v>7.4999999999999997E-2</c:v>
                </c:pt>
                <c:pt idx="3">
                  <c:v>0.09</c:v>
                </c:pt>
                <c:pt idx="4">
                  <c:v>7.4999999999999997E-2</c:v>
                </c:pt>
                <c:pt idx="5">
                  <c:v>7.3400000000000007E-2</c:v>
                </c:pt>
                <c:pt idx="6">
                  <c:v>6.9900000000000004E-2</c:v>
                </c:pt>
                <c:pt idx="7">
                  <c:v>6.3500000000000001E-2</c:v>
                </c:pt>
                <c:pt idx="8">
                  <c:v>7.8E-2</c:v>
                </c:pt>
              </c:numCache>
            </c:numRef>
          </c:val>
          <c:extLst>
            <c:ext xmlns:c16="http://schemas.microsoft.com/office/drawing/2014/chart" uri="{C3380CC4-5D6E-409C-BE32-E72D297353CC}">
              <c16:uniqueId val="{00000000-41CE-4707-967C-06ADB0DD0182}"/>
            </c:ext>
          </c:extLst>
        </c:ser>
        <c:dLbls>
          <c:showLegendKey val="0"/>
          <c:showVal val="0"/>
          <c:showCatName val="0"/>
          <c:showSerName val="0"/>
          <c:showPercent val="0"/>
          <c:showBubbleSize val="0"/>
        </c:dLbls>
        <c:gapWidth val="69"/>
        <c:overlap val="-27"/>
        <c:axId val="923724655"/>
        <c:axId val="269744927"/>
      </c:barChart>
      <c:catAx>
        <c:axId val="923724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269744927"/>
        <c:crosses val="autoZero"/>
        <c:auto val="1"/>
        <c:lblAlgn val="ctr"/>
        <c:lblOffset val="100"/>
        <c:noMultiLvlLbl val="0"/>
      </c:catAx>
      <c:valAx>
        <c:axId val="269744927"/>
        <c:scaling>
          <c:orientation val="minMax"/>
          <c:max val="0.150000000000000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923724655"/>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69847760832641E-3"/>
          <c:y val="0"/>
          <c:w val="0.99875301522391668"/>
          <c:h val="0.8370842602598435"/>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2E-43D8-8CDA-F700D58AB517}"/>
                </c:ext>
              </c:extLst>
            </c:dLbl>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Dentists</c:v>
                </c:pt>
                <c:pt idx="1">
                  <c:v>Physicians</c:v>
                </c:pt>
                <c:pt idx="2">
                  <c:v>Advcd
Pract RNs</c:v>
                </c:pt>
                <c:pt idx="3">
                  <c:v>RNs</c:v>
                </c:pt>
                <c:pt idx="4">
                  <c:v>Social
Workers</c:v>
                </c:pt>
                <c:pt idx="5">
                  <c:v>LPNs</c:v>
                </c:pt>
                <c:pt idx="6">
                  <c:v>Aides</c:v>
                </c:pt>
              </c:strCache>
            </c:strRef>
          </c:cat>
          <c:val>
            <c:numRef>
              <c:f>Sheet1!$B$2:$B$8</c:f>
              <c:numCache>
                <c:formatCode>0.0%</c:formatCode>
                <c:ptCount val="7"/>
                <c:pt idx="0">
                  <c:v>0.03</c:v>
                </c:pt>
                <c:pt idx="1">
                  <c:v>4.8000000000000001E-2</c:v>
                </c:pt>
                <c:pt idx="2">
                  <c:v>5.7000000000000002E-2</c:v>
                </c:pt>
                <c:pt idx="3">
                  <c:v>0.104</c:v>
                </c:pt>
                <c:pt idx="4">
                  <c:v>0.215</c:v>
                </c:pt>
                <c:pt idx="5">
                  <c:v>0.23100000000000001</c:v>
                </c:pt>
                <c:pt idx="6">
                  <c:v>0.32</c:v>
                </c:pt>
              </c:numCache>
            </c:numRef>
          </c:val>
          <c:extLst>
            <c:ext xmlns:c16="http://schemas.microsoft.com/office/drawing/2014/chart" uri="{C3380CC4-5D6E-409C-BE32-E72D297353CC}">
              <c16:uniqueId val="{00000000-41AC-A341-B2E3-649B05FC0F42}"/>
            </c:ext>
          </c:extLst>
        </c:ser>
        <c:dLbls>
          <c:showLegendKey val="0"/>
          <c:showVal val="0"/>
          <c:showCatName val="0"/>
          <c:showSerName val="0"/>
          <c:showPercent val="0"/>
          <c:showBubbleSize val="0"/>
        </c:dLbls>
        <c:gapWidth val="39"/>
        <c:overlap val="-27"/>
        <c:axId val="1596557856"/>
        <c:axId val="1596676896"/>
      </c:barChart>
      <c:catAx>
        <c:axId val="159655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596676896"/>
        <c:crosses val="autoZero"/>
        <c:auto val="1"/>
        <c:lblAlgn val="ctr"/>
        <c:lblOffset val="100"/>
        <c:noMultiLvlLbl val="0"/>
      </c:catAx>
      <c:valAx>
        <c:axId val="1596676896"/>
        <c:scaling>
          <c:orientation val="minMax"/>
          <c:max val="0.35"/>
          <c:min val="0"/>
        </c:scaling>
        <c:delete val="1"/>
        <c:axPos val="l"/>
        <c:numFmt formatCode="0.0%" sourceLinked="1"/>
        <c:majorTickMark val="none"/>
        <c:minorTickMark val="none"/>
        <c:tickLblPos val="nextTo"/>
        <c:crossAx val="1596557856"/>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0-1DE8-D34E-B6DF-5C7E3929D82F}"/>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9DB5-4D89-8CD2-11A4D3CB10CB}"/>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22019634367267032"/>
                      <c:h val="0.23999323404350914"/>
                    </c:manualLayout>
                  </c15:layout>
                </c:ext>
                <c:ext xmlns:c16="http://schemas.microsoft.com/office/drawing/2014/chart" uri="{C3380CC4-5D6E-409C-BE32-E72D297353CC}">
                  <c16:uniqueId val="{00000000-1DE8-D34E-B6DF-5C7E3929D82F}"/>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0.27662800530072523"/>
                      <c:h val="0.23999323404350914"/>
                    </c:manualLayout>
                  </c15:layout>
                </c:ext>
                <c:ext xmlns:c16="http://schemas.microsoft.com/office/drawing/2014/chart" uri="{C3380CC4-5D6E-409C-BE32-E72D297353CC}">
                  <c16:uniqueId val="{00000002-9DB5-4D89-8CD2-11A4D3CB10C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1981</c:v>
                </c:pt>
                <c:pt idx="1">
                  <c:v>2021</c:v>
                </c:pt>
              </c:numCache>
            </c:numRef>
          </c:cat>
          <c:val>
            <c:numRef>
              <c:f>Sheet1!$B$2:$B$3</c:f>
              <c:numCache>
                <c:formatCode>0.0%</c:formatCode>
                <c:ptCount val="2"/>
                <c:pt idx="0">
                  <c:v>0.107</c:v>
                </c:pt>
                <c:pt idx="1">
                  <c:v>0.191</c:v>
                </c:pt>
              </c:numCache>
            </c:numRef>
          </c:val>
          <c:extLst>
            <c:ext xmlns:c16="http://schemas.microsoft.com/office/drawing/2014/chart" uri="{C3380CC4-5D6E-409C-BE32-E72D297353CC}">
              <c16:uniqueId val="{00000000-359A-3F48-9A77-4EB7E6C591BA}"/>
            </c:ext>
          </c:extLst>
        </c:ser>
        <c:dLbls>
          <c:showLegendKey val="0"/>
          <c:showVal val="0"/>
          <c:showCatName val="0"/>
          <c:showSerName val="0"/>
          <c:showPercent val="0"/>
          <c:showBubbleSize val="0"/>
        </c:dLbls>
        <c:gapWidth val="41"/>
        <c:overlap val="-27"/>
        <c:axId val="1294705375"/>
        <c:axId val="1294371503"/>
      </c:barChart>
      <c:catAx>
        <c:axId val="1294705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294371503"/>
        <c:crosses val="autoZero"/>
        <c:auto val="1"/>
        <c:lblAlgn val="ctr"/>
        <c:lblOffset val="100"/>
        <c:noMultiLvlLbl val="0"/>
      </c:catAx>
      <c:valAx>
        <c:axId val="1294371503"/>
        <c:scaling>
          <c:orientation val="minMax"/>
          <c:max val="0.2"/>
          <c:min val="0"/>
        </c:scaling>
        <c:delete val="1"/>
        <c:axPos val="l"/>
        <c:majorGridlines>
          <c:spPr>
            <a:ln w="9525" cap="flat" cmpd="sng" algn="ctr">
              <a:solidFill>
                <a:schemeClr val="tx1">
                  <a:lumMod val="15000"/>
                  <a:lumOff val="85000"/>
                </a:schemeClr>
              </a:solidFill>
              <a:prstDash val="sysDot"/>
              <a:round/>
            </a:ln>
            <a:effectLst/>
          </c:spPr>
        </c:majorGridlines>
        <c:numFmt formatCode="0%" sourceLinked="0"/>
        <c:majorTickMark val="out"/>
        <c:minorTickMark val="none"/>
        <c:tickLblPos val="nextTo"/>
        <c:crossAx val="1294705375"/>
        <c:crosses val="autoZero"/>
        <c:crossBetween val="between"/>
        <c:majorUnit val="0.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50452721499411E-2"/>
          <c:y val="3.8713720312313904E-2"/>
          <c:w val="0.98049547278500593"/>
          <c:h val="0.79284000847434188"/>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Advcd
Pract RNs</c:v>
                </c:pt>
                <c:pt idx="1">
                  <c:v>RNs</c:v>
                </c:pt>
                <c:pt idx="2">
                  <c:v>Dentists</c:v>
                </c:pt>
                <c:pt idx="3">
                  <c:v>MDs</c:v>
                </c:pt>
                <c:pt idx="4">
                  <c:v>LPNs</c:v>
                </c:pt>
                <c:pt idx="5">
                  <c:v>Aides</c:v>
                </c:pt>
                <c:pt idx="6">
                  <c:v>Medical
Assts</c:v>
                </c:pt>
              </c:strCache>
            </c:strRef>
          </c:cat>
          <c:val>
            <c:numRef>
              <c:f>Sheet1!$B$2:$B$8</c:f>
              <c:numCache>
                <c:formatCode>0.0%</c:formatCode>
                <c:ptCount val="7"/>
                <c:pt idx="0">
                  <c:v>4.4999999999999998E-2</c:v>
                </c:pt>
                <c:pt idx="1">
                  <c:v>5.7000000000000002E-2</c:v>
                </c:pt>
                <c:pt idx="2">
                  <c:v>6.0999999999999999E-2</c:v>
                </c:pt>
                <c:pt idx="3">
                  <c:v>6.3E-2</c:v>
                </c:pt>
                <c:pt idx="4">
                  <c:v>9.4E-2</c:v>
                </c:pt>
                <c:pt idx="5">
                  <c:v>0.13700000000000001</c:v>
                </c:pt>
                <c:pt idx="6">
                  <c:v>0.26100000000000001</c:v>
                </c:pt>
              </c:numCache>
            </c:numRef>
          </c:val>
          <c:extLst>
            <c:ext xmlns:c16="http://schemas.microsoft.com/office/drawing/2014/chart" uri="{C3380CC4-5D6E-409C-BE32-E72D297353CC}">
              <c16:uniqueId val="{00000000-41AC-A341-B2E3-649B05FC0F42}"/>
            </c:ext>
          </c:extLst>
        </c:ser>
        <c:dLbls>
          <c:showLegendKey val="0"/>
          <c:showVal val="0"/>
          <c:showCatName val="0"/>
          <c:showSerName val="0"/>
          <c:showPercent val="0"/>
          <c:showBubbleSize val="0"/>
        </c:dLbls>
        <c:gapWidth val="39"/>
        <c:overlap val="-27"/>
        <c:axId val="1596557856"/>
        <c:axId val="1596676896"/>
      </c:barChart>
      <c:catAx>
        <c:axId val="159655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596676896"/>
        <c:crosses val="autoZero"/>
        <c:auto val="1"/>
        <c:lblAlgn val="ctr"/>
        <c:lblOffset val="100"/>
        <c:noMultiLvlLbl val="0"/>
      </c:catAx>
      <c:valAx>
        <c:axId val="1596676896"/>
        <c:scaling>
          <c:orientation val="minMax"/>
          <c:max val="0.27"/>
          <c:min val="0"/>
        </c:scaling>
        <c:delete val="1"/>
        <c:axPos val="l"/>
        <c:numFmt formatCode="0.0%" sourceLinked="1"/>
        <c:majorTickMark val="out"/>
        <c:minorTickMark val="none"/>
        <c:tickLblPos val="nextTo"/>
        <c:crossAx val="1596557856"/>
        <c:crosses val="autoZero"/>
        <c:crossBetween val="between"/>
        <c:majorUnit val="0.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89141231831743E-2"/>
          <c:y val="3.0617788957301006E-2"/>
          <c:w val="0.96962171753633652"/>
          <c:h val="0.79482329270984153"/>
        </c:manualLayout>
      </c:layout>
      <c:barChart>
        <c:barDir val="col"/>
        <c:grouping val="clustered"/>
        <c:varyColors val="0"/>
        <c:ser>
          <c:idx val="0"/>
          <c:order val="0"/>
          <c:tx>
            <c:strRef>
              <c:f>Sheet1!$B$1</c:f>
              <c:strCache>
                <c:ptCount val="1"/>
                <c:pt idx="0">
                  <c:v>White Doctor</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Diabetes
Screen</c:v>
                </c:pt>
                <c:pt idx="1">
                  <c:v>BP
Check</c:v>
                </c:pt>
                <c:pt idx="2">
                  <c:v>Cholesterol
Test</c:v>
                </c:pt>
                <c:pt idx="3">
                  <c:v>Flu
Shot</c:v>
                </c:pt>
                <c:pt idx="4">
                  <c:v>BMI
Check</c:v>
                </c:pt>
              </c:strCache>
            </c:strRef>
          </c:cat>
          <c:val>
            <c:numRef>
              <c:f>Sheet1!$B$2:$B$6</c:f>
              <c:numCache>
                <c:formatCode>0%</c:formatCode>
                <c:ptCount val="5"/>
                <c:pt idx="0">
                  <c:v>0.42</c:v>
                </c:pt>
                <c:pt idx="1">
                  <c:v>0.72</c:v>
                </c:pt>
                <c:pt idx="2">
                  <c:v>0.36</c:v>
                </c:pt>
                <c:pt idx="3">
                  <c:v>0.18</c:v>
                </c:pt>
                <c:pt idx="4">
                  <c:v>0.6</c:v>
                </c:pt>
              </c:numCache>
            </c:numRef>
          </c:val>
          <c:extLst>
            <c:ext xmlns:c16="http://schemas.microsoft.com/office/drawing/2014/chart" uri="{C3380CC4-5D6E-409C-BE32-E72D297353CC}">
              <c16:uniqueId val="{00000000-76F2-0644-B88B-B8AA193EA1DB}"/>
            </c:ext>
          </c:extLst>
        </c:ser>
        <c:ser>
          <c:idx val="1"/>
          <c:order val="1"/>
          <c:tx>
            <c:strRef>
              <c:f>Sheet1!$C$1</c:f>
              <c:strCache>
                <c:ptCount val="1"/>
                <c:pt idx="0">
                  <c:v>Black Doctor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Diabetes
Screen</c:v>
                </c:pt>
                <c:pt idx="1">
                  <c:v>BP
Check</c:v>
                </c:pt>
                <c:pt idx="2">
                  <c:v>Cholesterol
Test</c:v>
                </c:pt>
                <c:pt idx="3">
                  <c:v>Flu
Shot</c:v>
                </c:pt>
                <c:pt idx="4">
                  <c:v>BMI
Check</c:v>
                </c:pt>
              </c:strCache>
            </c:strRef>
          </c:cat>
          <c:val>
            <c:numRef>
              <c:f>Sheet1!$C$2:$C$6</c:f>
              <c:numCache>
                <c:formatCode>0%</c:formatCode>
                <c:ptCount val="5"/>
                <c:pt idx="0">
                  <c:v>0.62</c:v>
                </c:pt>
                <c:pt idx="1">
                  <c:v>0.83</c:v>
                </c:pt>
                <c:pt idx="2">
                  <c:v>0.62</c:v>
                </c:pt>
                <c:pt idx="3">
                  <c:v>0.28000000000000003</c:v>
                </c:pt>
                <c:pt idx="4">
                  <c:v>0.76</c:v>
                </c:pt>
              </c:numCache>
            </c:numRef>
          </c:val>
          <c:extLst>
            <c:ext xmlns:c16="http://schemas.microsoft.com/office/drawing/2014/chart" uri="{C3380CC4-5D6E-409C-BE32-E72D297353CC}">
              <c16:uniqueId val="{00000001-76F2-0644-B88B-B8AA193EA1DB}"/>
            </c:ext>
          </c:extLst>
        </c:ser>
        <c:dLbls>
          <c:showLegendKey val="0"/>
          <c:showVal val="0"/>
          <c:showCatName val="0"/>
          <c:showSerName val="0"/>
          <c:showPercent val="0"/>
          <c:showBubbleSize val="0"/>
        </c:dLbls>
        <c:gapWidth val="63"/>
        <c:overlap val="-10"/>
        <c:axId val="603646528"/>
        <c:axId val="1015634288"/>
      </c:barChart>
      <c:catAx>
        <c:axId val="6036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15634288"/>
        <c:crosses val="autoZero"/>
        <c:auto val="1"/>
        <c:lblAlgn val="ctr"/>
        <c:lblOffset val="100"/>
        <c:noMultiLvlLbl val="0"/>
      </c:catAx>
      <c:valAx>
        <c:axId val="1015634288"/>
        <c:scaling>
          <c:orientation val="minMax"/>
          <c:max val="1"/>
          <c:min val="0"/>
        </c:scaling>
        <c:delete val="1"/>
        <c:axPos val="l"/>
        <c:numFmt formatCode="0%" sourceLinked="1"/>
        <c:majorTickMark val="none"/>
        <c:minorTickMark val="none"/>
        <c:tickLblPos val="nextTo"/>
        <c:crossAx val="603646528"/>
        <c:crosses val="autoZero"/>
        <c:crossBetween val="between"/>
        <c:majorUnit val="0.2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97143452822601E-2"/>
          <c:y val="3.153669724770642E-2"/>
          <c:w val="0.96940571309435475"/>
          <c:h val="0.72078983963013799"/>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1448-408A-9A60-F31084B19736}"/>
              </c:ext>
            </c:extLst>
          </c:dPt>
          <c:dLbls>
            <c:dLbl>
              <c:idx val="0"/>
              <c:tx>
                <c:rich>
                  <a:bodyPr/>
                  <a:lstStyle/>
                  <a:p>
                    <a:fld id="{0D15635F-9E1C-4F26-94EC-9CF2FE32C8FA}" type="VALUE">
                      <a:rPr lang="en-US" sz="2800">
                        <a:solidFill>
                          <a:schemeClr val="bg1"/>
                        </a:solidFill>
                        <a:effectLst/>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48-408A-9A60-F31084B1973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White
Males</c:v>
                </c:pt>
                <c:pt idx="1">
                  <c:v>Black
Males</c:v>
                </c:pt>
                <c:pt idx="2">
                  <c:v>White
Females</c:v>
                </c:pt>
                <c:pt idx="3">
                  <c:v>Black
Females</c:v>
                </c:pt>
              </c:strCache>
            </c:strRef>
          </c:cat>
          <c:val>
            <c:numRef>
              <c:f>Sheet1!$B$2:$B$5</c:f>
              <c:numCache>
                <c:formatCode>_("$"* #,##0_);_("$"* \(#,##0\);_("$"* "-"??_);_(@_)</c:formatCode>
                <c:ptCount val="4"/>
                <c:pt idx="0">
                  <c:v>253042</c:v>
                </c:pt>
                <c:pt idx="1">
                  <c:v>188230</c:v>
                </c:pt>
                <c:pt idx="2">
                  <c:v>163234</c:v>
                </c:pt>
                <c:pt idx="3">
                  <c:v>152784</c:v>
                </c:pt>
              </c:numCache>
            </c:numRef>
          </c:val>
          <c:extLst>
            <c:ext xmlns:c16="http://schemas.microsoft.com/office/drawing/2014/chart" uri="{C3380CC4-5D6E-409C-BE32-E72D297353CC}">
              <c16:uniqueId val="{00000001-7963-5549-9506-DC1AB7ACD438}"/>
            </c:ext>
          </c:extLst>
        </c:ser>
        <c:dLbls>
          <c:showLegendKey val="0"/>
          <c:showVal val="0"/>
          <c:showCatName val="0"/>
          <c:showSerName val="0"/>
          <c:showPercent val="0"/>
          <c:showBubbleSize val="0"/>
        </c:dLbls>
        <c:gapWidth val="29"/>
        <c:overlap val="-33"/>
        <c:axId val="-1910040864"/>
        <c:axId val="-1911484208"/>
      </c:barChart>
      <c:catAx>
        <c:axId val="-1910040864"/>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911484208"/>
        <c:crosses val="autoZero"/>
        <c:auto val="1"/>
        <c:lblAlgn val="ctr"/>
        <c:lblOffset val="100"/>
        <c:noMultiLvlLbl val="0"/>
      </c:catAx>
      <c:valAx>
        <c:axId val="-1911484208"/>
        <c:scaling>
          <c:orientation val="minMax"/>
          <c:max val="270000"/>
          <c:min val="0"/>
        </c:scaling>
        <c:delete val="1"/>
        <c:axPos val="l"/>
        <c:numFmt formatCode="_(&quot;$&quot;* #,##0_);_(&quot;$&quot;* \(#,##0\);_(&quot;$&quot;* &quot;-&quot;??_);_(@_)" sourceLinked="1"/>
        <c:majorTickMark val="none"/>
        <c:minorTickMark val="none"/>
        <c:tickLblPos val="nextTo"/>
        <c:crossAx val="-1910040864"/>
        <c:crosses val="autoZero"/>
        <c:crossBetween val="between"/>
        <c:majorUnit val="100000"/>
      </c:valAx>
      <c:spPr>
        <a:noFill/>
        <a:ln>
          <a:noFill/>
        </a:ln>
        <a:effectLst/>
      </c:spPr>
    </c:plotArea>
    <c:plotVisOnly val="1"/>
    <c:dispBlanksAs val="gap"/>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Uninsured</c:v>
                </c:pt>
              </c:strCache>
            </c:strRef>
          </c:tx>
          <c:spPr>
            <a:solidFill>
              <a:schemeClr val="accent1"/>
            </a:solidFill>
            <a:ln>
              <a:solidFill>
                <a:schemeClr val="bg1"/>
              </a:solidFill>
            </a:ln>
            <a:effectLst/>
          </c:spPr>
          <c:invertIfNegative val="0"/>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9358-47DE-B8BB-F824D884A9E8}"/>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U.S. Citizens</c:v>
                </c:pt>
                <c:pt idx="1">
                  <c:v>Documented Immigrants</c:v>
                </c:pt>
                <c:pt idx="2">
                  <c:v>Undocumented Immigrants</c:v>
                </c:pt>
              </c:strCache>
            </c:strRef>
          </c:cat>
          <c:val>
            <c:numRef>
              <c:f>Sheet1!$B$2:$B$4</c:f>
              <c:numCache>
                <c:formatCode>0%</c:formatCode>
                <c:ptCount val="3"/>
                <c:pt idx="0">
                  <c:v>0.08</c:v>
                </c:pt>
                <c:pt idx="1">
                  <c:v>0.25</c:v>
                </c:pt>
                <c:pt idx="2">
                  <c:v>0.46</c:v>
                </c:pt>
              </c:numCache>
            </c:numRef>
          </c:val>
          <c:extLst>
            <c:ext xmlns:c16="http://schemas.microsoft.com/office/drawing/2014/chart" uri="{C3380CC4-5D6E-409C-BE32-E72D297353CC}">
              <c16:uniqueId val="{00000000-5FD2-453D-8292-54CD7877FE5B}"/>
            </c:ext>
          </c:extLst>
        </c:ser>
        <c:dLbls>
          <c:showLegendKey val="0"/>
          <c:showVal val="0"/>
          <c:showCatName val="0"/>
          <c:showSerName val="0"/>
          <c:showPercent val="0"/>
          <c:showBubbleSize val="0"/>
        </c:dLbls>
        <c:gapWidth val="104"/>
        <c:overlap val="-27"/>
        <c:axId val="796193551"/>
        <c:axId val="78507599"/>
      </c:barChart>
      <c:catAx>
        <c:axId val="79619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78507599"/>
        <c:crosses val="autoZero"/>
        <c:auto val="1"/>
        <c:lblAlgn val="ctr"/>
        <c:lblOffset val="100"/>
        <c:noMultiLvlLbl val="0"/>
      </c:catAx>
      <c:valAx>
        <c:axId val="78507599"/>
        <c:scaling>
          <c:orientation val="minMax"/>
        </c:scaling>
        <c:delete val="1"/>
        <c:axPos val="l"/>
        <c:numFmt formatCode="0%" sourceLinked="1"/>
        <c:majorTickMark val="none"/>
        <c:minorTickMark val="none"/>
        <c:tickLblPos val="nextTo"/>
        <c:crossAx val="796193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14694176099101E-2"/>
          <c:y val="0"/>
          <c:w val="0.96877061164780176"/>
          <c:h val="0.88492770027963696"/>
        </c:manualLayout>
      </c:layout>
      <c:barChart>
        <c:barDir val="col"/>
        <c:grouping val="clustered"/>
        <c:varyColors val="0"/>
        <c:ser>
          <c:idx val="0"/>
          <c:order val="0"/>
          <c:tx>
            <c:strRef>
              <c:f>Sheet1!$B$1</c:f>
              <c:strCache>
                <c:ptCount val="1"/>
                <c:pt idx="0">
                  <c:v>U.S. Born</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Health Care</c:v>
                </c:pt>
                <c:pt idx="1">
                  <c:v>ED Care</c:v>
                </c:pt>
                <c:pt idx="2">
                  <c:v>Children</c:v>
                </c:pt>
              </c:strCache>
            </c:strRef>
          </c:cat>
          <c:val>
            <c:numRef>
              <c:f>Sheet1!$B$2:$B$4</c:f>
              <c:numCache>
                <c:formatCode>"$"#,##0_);[Red]\("$"#,##0\)</c:formatCode>
                <c:ptCount val="3"/>
                <c:pt idx="0">
                  <c:v>2546</c:v>
                </c:pt>
                <c:pt idx="1">
                  <c:v>91</c:v>
                </c:pt>
                <c:pt idx="2">
                  <c:v>1059</c:v>
                </c:pt>
              </c:numCache>
            </c:numRef>
          </c:val>
          <c:extLst>
            <c:ext xmlns:c16="http://schemas.microsoft.com/office/drawing/2014/chart" uri="{C3380CC4-5D6E-409C-BE32-E72D297353CC}">
              <c16:uniqueId val="{00000000-B886-463A-ADA7-DF3571BC513B}"/>
            </c:ext>
          </c:extLst>
        </c:ser>
        <c:ser>
          <c:idx val="1"/>
          <c:order val="1"/>
          <c:tx>
            <c:strRef>
              <c:f>Sheet1!$C$1</c:f>
              <c:strCache>
                <c:ptCount val="1"/>
                <c:pt idx="0">
                  <c:v>Immigrants</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Health Care</c:v>
                </c:pt>
                <c:pt idx="1">
                  <c:v>ED Care</c:v>
                </c:pt>
                <c:pt idx="2">
                  <c:v>Children</c:v>
                </c:pt>
              </c:strCache>
            </c:strRef>
          </c:cat>
          <c:val>
            <c:numRef>
              <c:f>Sheet1!$C$2:$C$4</c:f>
              <c:numCache>
                <c:formatCode>"$"#,##0_);[Red]\("$"#,##0\)</c:formatCode>
                <c:ptCount val="3"/>
                <c:pt idx="0">
                  <c:v>1582</c:v>
                </c:pt>
                <c:pt idx="1">
                  <c:v>33</c:v>
                </c:pt>
                <c:pt idx="2">
                  <c:v>270</c:v>
                </c:pt>
              </c:numCache>
            </c:numRef>
          </c:val>
          <c:extLst>
            <c:ext xmlns:c16="http://schemas.microsoft.com/office/drawing/2014/chart" uri="{C3380CC4-5D6E-409C-BE32-E72D297353CC}">
              <c16:uniqueId val="{00000001-B886-463A-ADA7-DF3571BC513B}"/>
            </c:ext>
          </c:extLst>
        </c:ser>
        <c:dLbls>
          <c:dLblPos val="outEnd"/>
          <c:showLegendKey val="0"/>
          <c:showVal val="1"/>
          <c:showCatName val="0"/>
          <c:showSerName val="0"/>
          <c:showPercent val="0"/>
          <c:showBubbleSize val="0"/>
        </c:dLbls>
        <c:gapWidth val="89"/>
        <c:overlap val="-25"/>
        <c:axId val="488258719"/>
        <c:axId val="351913599"/>
      </c:barChart>
      <c:catAx>
        <c:axId val="48825871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351913599"/>
        <c:crosses val="autoZero"/>
        <c:auto val="1"/>
        <c:lblAlgn val="ctr"/>
        <c:lblOffset val="100"/>
        <c:noMultiLvlLbl val="0"/>
      </c:catAx>
      <c:valAx>
        <c:axId val="351913599"/>
        <c:scaling>
          <c:orientation val="minMax"/>
        </c:scaling>
        <c:delete val="1"/>
        <c:axPos val="l"/>
        <c:numFmt formatCode="&quot;$&quot;#,##0_);[Red]\(&quot;$&quot;#,##0\)" sourceLinked="1"/>
        <c:majorTickMark val="out"/>
        <c:minorTickMark val="none"/>
        <c:tickLblPos val="nextTo"/>
        <c:crossAx val="488258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40897270524445E-2"/>
          <c:y val="2.1350256633867266E-2"/>
          <c:w val="0.9670053401986789"/>
          <c:h val="0.78477134106299484"/>
        </c:manualLayout>
      </c:layout>
      <c:barChart>
        <c:barDir val="col"/>
        <c:grouping val="clustered"/>
        <c:varyColors val="0"/>
        <c:ser>
          <c:idx val="0"/>
          <c:order val="0"/>
          <c:tx>
            <c:strRef>
              <c:f>Sheet1!$A$2</c:f>
              <c:strCache>
                <c:ptCount val="1"/>
                <c:pt idx="0">
                  <c:v>Citizen</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No usual source of care</c:v>
                </c:pt>
                <c:pt idx="1">
                  <c:v>No doctor visit</c:v>
                </c:pt>
                <c:pt idx="2">
                  <c:v>Skipped needed care due to cost</c:v>
                </c:pt>
              </c:strCache>
            </c:strRef>
          </c:cat>
          <c:val>
            <c:numRef>
              <c:f>Sheet1!$B$2:$D$2</c:f>
              <c:numCache>
                <c:formatCode>0%</c:formatCode>
                <c:ptCount val="3"/>
                <c:pt idx="0">
                  <c:v>0.2</c:v>
                </c:pt>
                <c:pt idx="1">
                  <c:v>0.2</c:v>
                </c:pt>
                <c:pt idx="2">
                  <c:v>7.0000000000000007E-2</c:v>
                </c:pt>
              </c:numCache>
            </c:numRef>
          </c:val>
          <c:extLst>
            <c:ext xmlns:c16="http://schemas.microsoft.com/office/drawing/2014/chart" uri="{C3380CC4-5D6E-409C-BE32-E72D297353CC}">
              <c16:uniqueId val="{00000000-5FD2-453D-8292-54CD7877FE5B}"/>
            </c:ext>
          </c:extLst>
        </c:ser>
        <c:ser>
          <c:idx val="1"/>
          <c:order val="1"/>
          <c:tx>
            <c:strRef>
              <c:f>Sheet1!$A$3</c:f>
              <c:strCache>
                <c:ptCount val="1"/>
                <c:pt idx="0">
                  <c:v>Non-Citizen</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No usual source of care</c:v>
                </c:pt>
                <c:pt idx="1">
                  <c:v>No doctor visit</c:v>
                </c:pt>
                <c:pt idx="2">
                  <c:v>Skipped needed care due to cost</c:v>
                </c:pt>
              </c:strCache>
            </c:strRef>
          </c:cat>
          <c:val>
            <c:numRef>
              <c:f>Sheet1!$B$3:$D$3</c:f>
              <c:numCache>
                <c:formatCode>0%</c:formatCode>
                <c:ptCount val="3"/>
                <c:pt idx="0">
                  <c:v>0.33</c:v>
                </c:pt>
                <c:pt idx="1">
                  <c:v>0.32</c:v>
                </c:pt>
                <c:pt idx="2">
                  <c:v>0.1</c:v>
                </c:pt>
              </c:numCache>
            </c:numRef>
          </c:val>
          <c:extLst>
            <c:ext xmlns:c16="http://schemas.microsoft.com/office/drawing/2014/chart" uri="{C3380CC4-5D6E-409C-BE32-E72D297353CC}">
              <c16:uniqueId val="{00000000-0BBA-4D4B-9560-F60358F123B7}"/>
            </c:ext>
          </c:extLst>
        </c:ser>
        <c:dLbls>
          <c:dLblPos val="inEnd"/>
          <c:showLegendKey val="0"/>
          <c:showVal val="1"/>
          <c:showCatName val="0"/>
          <c:showSerName val="0"/>
          <c:showPercent val="0"/>
          <c:showBubbleSize val="0"/>
        </c:dLbls>
        <c:gapWidth val="69"/>
        <c:overlap val="-13"/>
        <c:axId val="796193551"/>
        <c:axId val="78507599"/>
      </c:barChart>
      <c:catAx>
        <c:axId val="79619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bg1"/>
                </a:solidFill>
                <a:latin typeface="+mn-lt"/>
                <a:ea typeface="+mn-ea"/>
                <a:cs typeface="+mn-cs"/>
              </a:defRPr>
            </a:pPr>
            <a:endParaRPr lang="en-US"/>
          </a:p>
        </c:txPr>
        <c:crossAx val="78507599"/>
        <c:crosses val="autoZero"/>
        <c:auto val="1"/>
        <c:lblAlgn val="ctr"/>
        <c:lblOffset val="100"/>
        <c:noMultiLvlLbl val="0"/>
      </c:catAx>
      <c:valAx>
        <c:axId val="78507599"/>
        <c:scaling>
          <c:orientation val="minMax"/>
        </c:scaling>
        <c:delete val="1"/>
        <c:axPos val="l"/>
        <c:numFmt formatCode="0%" sourceLinked="1"/>
        <c:majorTickMark val="none"/>
        <c:minorTickMark val="none"/>
        <c:tickLblPos val="nextTo"/>
        <c:crossAx val="79619355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5861918976946E-2"/>
          <c:y val="2.3412871548752202E-2"/>
          <c:w val="0.96248702816548504"/>
          <c:h val="0.83654308034467106"/>
        </c:manualLayout>
      </c:layout>
      <c:barChart>
        <c:barDir val="col"/>
        <c:grouping val="clustered"/>
        <c:varyColors val="0"/>
        <c:ser>
          <c:idx val="0"/>
          <c:order val="0"/>
          <c:tx>
            <c:strRef>
              <c:f>Sheet1!$B$1</c:f>
              <c:strCache>
                <c:ptCount val="1"/>
                <c:pt idx="0">
                  <c:v>Column1</c:v>
                </c:pt>
              </c:strCache>
            </c:strRef>
          </c:tx>
          <c:spPr>
            <a:solidFill>
              <a:srgbClr val="008C81"/>
            </a:solidFill>
            <a:ln>
              <a:solidFill>
                <a:srgbClr val="FFFFFF"/>
              </a:solidFill>
            </a:ln>
          </c:spPr>
          <c:invertIfNegative val="0"/>
          <c:dPt>
            <c:idx val="0"/>
            <c:invertIfNegative val="0"/>
            <c:bubble3D val="0"/>
            <c:spPr>
              <a:solidFill>
                <a:srgbClr val="9F2936"/>
              </a:solidFill>
              <a:ln>
                <a:solidFill>
                  <a:srgbClr val="FFFFFF"/>
                </a:solidFill>
              </a:ln>
            </c:spPr>
            <c:extLst>
              <c:ext xmlns:c16="http://schemas.microsoft.com/office/drawing/2014/chart" uri="{C3380CC4-5D6E-409C-BE32-E72D297353CC}">
                <c16:uniqueId val="{00000000-6703-407E-AE48-D6B5341BF1EF}"/>
              </c:ext>
            </c:extLst>
          </c:dPt>
          <c:cat>
            <c:strRef>
              <c:f>Sheet1!$A$2:$A$4</c:f>
              <c:strCache>
                <c:ptCount val="3"/>
                <c:pt idx="0">
                  <c:v>US Born</c:v>
                </c:pt>
                <c:pt idx="1">
                  <c:v>Documented Immigrants</c:v>
                </c:pt>
                <c:pt idx="2">
                  <c:v>Undocumented Persons</c:v>
                </c:pt>
              </c:strCache>
            </c:strRef>
          </c:cat>
          <c:val>
            <c:numRef>
              <c:f>Sheet1!$B$2:$B$4</c:f>
              <c:numCache>
                <c:formatCode>"$"#,##0.0</c:formatCode>
                <c:ptCount val="3"/>
                <c:pt idx="0">
                  <c:v>-24.7</c:v>
                </c:pt>
                <c:pt idx="1">
                  <c:v>17</c:v>
                </c:pt>
                <c:pt idx="2">
                  <c:v>7.7</c:v>
                </c:pt>
              </c:numCache>
            </c:numRef>
          </c:val>
          <c:extLst>
            <c:ext xmlns:c16="http://schemas.microsoft.com/office/drawing/2014/chart" uri="{C3380CC4-5D6E-409C-BE32-E72D297353CC}">
              <c16:uniqueId val="{00000000-DC5C-5946-96BB-32132D29CF52}"/>
            </c:ext>
          </c:extLst>
        </c:ser>
        <c:dLbls>
          <c:showLegendKey val="0"/>
          <c:showVal val="0"/>
          <c:showCatName val="0"/>
          <c:showSerName val="0"/>
          <c:showPercent val="0"/>
          <c:showBubbleSize val="0"/>
        </c:dLbls>
        <c:gapWidth val="27"/>
        <c:axId val="-1908993920"/>
        <c:axId val="-1908991168"/>
      </c:barChart>
      <c:catAx>
        <c:axId val="-1908993920"/>
        <c:scaling>
          <c:orientation val="minMax"/>
        </c:scaling>
        <c:delete val="1"/>
        <c:axPos val="b"/>
        <c:numFmt formatCode="General" sourceLinked="0"/>
        <c:majorTickMark val="none"/>
        <c:minorTickMark val="none"/>
        <c:tickLblPos val="low"/>
        <c:crossAx val="-1908991168"/>
        <c:crosses val="autoZero"/>
        <c:auto val="1"/>
        <c:lblAlgn val="ctr"/>
        <c:lblOffset val="100"/>
        <c:noMultiLvlLbl val="0"/>
      </c:catAx>
      <c:valAx>
        <c:axId val="-1908991168"/>
        <c:scaling>
          <c:orientation val="minMax"/>
          <c:max val="20"/>
          <c:min val="-25"/>
        </c:scaling>
        <c:delete val="1"/>
        <c:axPos val="l"/>
        <c:numFmt formatCode="&quot;$&quot;#,##0" sourceLinked="0"/>
        <c:majorTickMark val="out"/>
        <c:minorTickMark val="none"/>
        <c:tickLblPos val="nextTo"/>
        <c:crossAx val="-1908993920"/>
        <c:crossesAt val="1"/>
        <c:crossBetween val="between"/>
        <c:majorUnit val="10"/>
      </c:valAx>
      <c:spPr>
        <a:noFill/>
        <a:ln>
          <a:noFill/>
        </a:ln>
        <a:effectLst/>
      </c:spPr>
    </c:plotArea>
    <c:plotVisOnly val="1"/>
    <c:dispBlanksAs val="gap"/>
    <c:showDLblsOverMax val="0"/>
  </c:chart>
  <c:txPr>
    <a:bodyPr/>
    <a:lstStyle/>
    <a:p>
      <a:pPr>
        <a:defRPr sz="2000">
          <a:solidFill>
            <a:schemeClr val="bg1"/>
          </a:solidFill>
          <a:latin typeface="+mn-lt"/>
          <a:cs typeface="Franklin Gothic Book"/>
        </a:defRPr>
      </a:pPr>
      <a:endParaRPr lang="en-US"/>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5861918976946E-2"/>
          <c:y val="2.3412871548752202E-2"/>
          <c:w val="0.96248702816548504"/>
          <c:h val="0.76510839943211295"/>
        </c:manualLayout>
      </c:layout>
      <c:barChart>
        <c:barDir val="col"/>
        <c:grouping val="clustered"/>
        <c:varyColors val="0"/>
        <c:ser>
          <c:idx val="0"/>
          <c:order val="0"/>
          <c:tx>
            <c:strRef>
              <c:f>Sheet1!$B$1</c:f>
              <c:strCache>
                <c:ptCount val="1"/>
                <c:pt idx="0">
                  <c:v>Column1</c:v>
                </c:pt>
              </c:strCache>
            </c:strRef>
          </c:tx>
          <c:spPr>
            <a:solidFill>
              <a:srgbClr val="9F2936"/>
            </a:solidFill>
            <a:ln>
              <a:solidFill>
                <a:srgbClr val="FFFFFF"/>
              </a:solidFill>
            </a:ln>
          </c:spPr>
          <c:invertIfNegative val="0"/>
          <c:dPt>
            <c:idx val="0"/>
            <c:invertIfNegative val="0"/>
            <c:bubble3D val="0"/>
            <c:extLst>
              <c:ext xmlns:c16="http://schemas.microsoft.com/office/drawing/2014/chart" uri="{C3380CC4-5D6E-409C-BE32-E72D297353CC}">
                <c16:uniqueId val="{00000000-6481-45CE-AF5B-4D72455FA884}"/>
              </c:ext>
            </c:extLst>
          </c:dPt>
          <c:dPt>
            <c:idx val="1"/>
            <c:invertIfNegative val="0"/>
            <c:bubble3D val="0"/>
            <c:spPr>
              <a:solidFill>
                <a:srgbClr val="008C81"/>
              </a:solidFill>
              <a:ln>
                <a:solidFill>
                  <a:srgbClr val="FFFFFF"/>
                </a:solidFill>
              </a:ln>
            </c:spPr>
            <c:extLst>
              <c:ext xmlns:c16="http://schemas.microsoft.com/office/drawing/2014/chart" uri="{C3380CC4-5D6E-409C-BE32-E72D297353CC}">
                <c16:uniqueId val="{00000002-387F-471E-926D-4693C4B6D6C5}"/>
              </c:ext>
            </c:extLst>
          </c:dPt>
          <c:dPt>
            <c:idx val="2"/>
            <c:invertIfNegative val="0"/>
            <c:bubble3D val="0"/>
            <c:spPr>
              <a:solidFill>
                <a:srgbClr val="008C81"/>
              </a:solidFill>
              <a:ln>
                <a:solidFill>
                  <a:srgbClr val="FFFFFF"/>
                </a:solidFill>
              </a:ln>
            </c:spPr>
            <c:extLst>
              <c:ext xmlns:c16="http://schemas.microsoft.com/office/drawing/2014/chart" uri="{C3380CC4-5D6E-409C-BE32-E72D297353CC}">
                <c16:uniqueId val="{00000003-387F-471E-926D-4693C4B6D6C5}"/>
              </c:ext>
            </c:extLst>
          </c:dPt>
          <c:cat>
            <c:strRef>
              <c:f>Sheet1!$A$2:$A$4</c:f>
              <c:strCache>
                <c:ptCount val="3"/>
                <c:pt idx="0">
                  <c:v>U.S. Born</c:v>
                </c:pt>
                <c:pt idx="1">
                  <c:v>Foreign-born Citizens</c:v>
                </c:pt>
                <c:pt idx="2">
                  <c:v>Non-Citizens</c:v>
                </c:pt>
              </c:strCache>
            </c:strRef>
          </c:cat>
          <c:val>
            <c:numRef>
              <c:f>Sheet1!$B$2:$B$4</c:f>
              <c:numCache>
                <c:formatCode>"$"#,##0</c:formatCode>
                <c:ptCount val="3"/>
                <c:pt idx="0">
                  <c:v>-30.9</c:v>
                </c:pt>
                <c:pt idx="1">
                  <c:v>3.7</c:v>
                </c:pt>
                <c:pt idx="2">
                  <c:v>10.1</c:v>
                </c:pt>
              </c:numCache>
            </c:numRef>
          </c:val>
          <c:extLst>
            <c:ext xmlns:c16="http://schemas.microsoft.com/office/drawing/2014/chart" uri="{C3380CC4-5D6E-409C-BE32-E72D297353CC}">
              <c16:uniqueId val="{00000000-DC5C-5946-96BB-32132D29CF52}"/>
            </c:ext>
          </c:extLst>
        </c:ser>
        <c:dLbls>
          <c:showLegendKey val="0"/>
          <c:showVal val="0"/>
          <c:showCatName val="0"/>
          <c:showSerName val="0"/>
          <c:showPercent val="0"/>
          <c:showBubbleSize val="0"/>
        </c:dLbls>
        <c:gapWidth val="27"/>
        <c:axId val="-1908993920"/>
        <c:axId val="-1908991168"/>
      </c:barChart>
      <c:catAx>
        <c:axId val="-1908993920"/>
        <c:scaling>
          <c:orientation val="minMax"/>
        </c:scaling>
        <c:delete val="1"/>
        <c:axPos val="b"/>
        <c:numFmt formatCode="General" sourceLinked="0"/>
        <c:majorTickMark val="out"/>
        <c:minorTickMark val="none"/>
        <c:tickLblPos val="nextTo"/>
        <c:crossAx val="-1908991168"/>
        <c:crosses val="autoZero"/>
        <c:auto val="1"/>
        <c:lblAlgn val="ctr"/>
        <c:lblOffset val="100"/>
        <c:noMultiLvlLbl val="0"/>
      </c:catAx>
      <c:valAx>
        <c:axId val="-1908991168"/>
        <c:scaling>
          <c:orientation val="minMax"/>
          <c:max val="12"/>
          <c:min val="-32"/>
        </c:scaling>
        <c:delete val="1"/>
        <c:axPos val="l"/>
        <c:numFmt formatCode="&quot;$&quot;#,##0" sourceLinked="0"/>
        <c:majorTickMark val="out"/>
        <c:minorTickMark val="none"/>
        <c:tickLblPos val="nextTo"/>
        <c:crossAx val="-1908993920"/>
        <c:crossesAt val="1"/>
        <c:crossBetween val="between"/>
        <c:majorUnit val="10"/>
      </c:valAx>
      <c:spPr>
        <a:noFill/>
        <a:ln>
          <a:noFill/>
        </a:ln>
        <a:effectLst/>
      </c:spPr>
    </c:plotArea>
    <c:plotVisOnly val="1"/>
    <c:dispBlanksAs val="gap"/>
    <c:showDLblsOverMax val="0"/>
  </c:chart>
  <c:txPr>
    <a:bodyPr/>
    <a:lstStyle/>
    <a:p>
      <a:pPr>
        <a:defRPr sz="2000">
          <a:solidFill>
            <a:schemeClr val="bg1"/>
          </a:solidFill>
          <a:latin typeface="+mn-lt"/>
          <a:cs typeface="Franklin Gothic Book"/>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575187287395781E-2"/>
          <c:y val="0.32783626782127107"/>
          <c:w val="0.93577066929133856"/>
          <c:h val="0.66476822860607943"/>
        </c:manualLayout>
      </c:layout>
      <c:barChart>
        <c:barDir val="col"/>
        <c:grouping val="clustered"/>
        <c:varyColors val="0"/>
        <c:ser>
          <c:idx val="0"/>
          <c:order val="0"/>
          <c:tx>
            <c:strRef>
              <c:f>Sheet1!$A$2</c:f>
              <c:strCache>
                <c:ptCount val="1"/>
                <c:pt idx="0">
                  <c:v>Category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White </c:v>
                </c:pt>
                <c:pt idx="1">
                  <c:v>Hispanic</c:v>
                </c:pt>
                <c:pt idx="2">
                  <c:v>Black </c:v>
                </c:pt>
              </c:strCache>
            </c:strRef>
          </c:cat>
          <c:val>
            <c:numRef>
              <c:f>Sheet1!$B$2:$D$2</c:f>
              <c:numCache>
                <c:formatCode>General</c:formatCode>
                <c:ptCount val="3"/>
                <c:pt idx="0">
                  <c:v>-4</c:v>
                </c:pt>
                <c:pt idx="1">
                  <c:v>-6</c:v>
                </c:pt>
                <c:pt idx="2">
                  <c:v>-16</c:v>
                </c:pt>
              </c:numCache>
            </c:numRef>
          </c:val>
          <c:extLst>
            <c:ext xmlns:c16="http://schemas.microsoft.com/office/drawing/2014/chart" uri="{C3380CC4-5D6E-409C-BE32-E72D297353CC}">
              <c16:uniqueId val="{00000000-4274-4C1A-8E88-E256513DC138}"/>
            </c:ext>
          </c:extLst>
        </c:ser>
        <c:dLbls>
          <c:dLblPos val="inEnd"/>
          <c:showLegendKey val="0"/>
          <c:showVal val="1"/>
          <c:showCatName val="0"/>
          <c:showSerName val="0"/>
          <c:showPercent val="0"/>
          <c:showBubbleSize val="0"/>
        </c:dLbls>
        <c:gapWidth val="49"/>
        <c:overlap val="-27"/>
        <c:axId val="54031951"/>
        <c:axId val="78497999"/>
      </c:barChart>
      <c:catAx>
        <c:axId val="54031951"/>
        <c:scaling>
          <c:orientation val="minMax"/>
        </c:scaling>
        <c:delete val="1"/>
        <c:axPos val="b"/>
        <c:numFmt formatCode="General" sourceLinked="1"/>
        <c:majorTickMark val="out"/>
        <c:minorTickMark val="none"/>
        <c:tickLblPos val="nextTo"/>
        <c:crossAx val="78497999"/>
        <c:crosses val="autoZero"/>
        <c:auto val="1"/>
        <c:lblAlgn val="ctr"/>
        <c:lblOffset val="100"/>
        <c:noMultiLvlLbl val="0"/>
      </c:catAx>
      <c:valAx>
        <c:axId val="78497999"/>
        <c:scaling>
          <c:orientation val="minMax"/>
        </c:scaling>
        <c:delete val="1"/>
        <c:axPos val="l"/>
        <c:numFmt formatCode="General" sourceLinked="1"/>
        <c:majorTickMark val="out"/>
        <c:minorTickMark val="none"/>
        <c:tickLblPos val="nextTo"/>
        <c:crossAx val="54031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834298286243628E-2"/>
          <c:y val="3.6534803389690833E-2"/>
          <c:w val="0.85348068334880101"/>
          <c:h val="0.75342634495735405"/>
        </c:manualLayout>
      </c:layout>
      <c:barChart>
        <c:barDir val="col"/>
        <c:grouping val="clustered"/>
        <c:varyColors val="0"/>
        <c:ser>
          <c:idx val="0"/>
          <c:order val="0"/>
          <c:tx>
            <c:strRef>
              <c:f>Sheet1!$B$1</c:f>
              <c:strCache>
                <c:ptCount val="1"/>
                <c:pt idx="0">
                  <c:v>Column1</c:v>
                </c:pt>
              </c:strCache>
            </c:strRef>
          </c:tx>
          <c:spPr>
            <a:solidFill>
              <a:srgbClr val="008C81"/>
            </a:solidFill>
            <a:ln>
              <a:solidFill>
                <a:srgbClr val="FFFFFF"/>
              </a:solidFill>
            </a:ln>
          </c:spPr>
          <c:invertIfNegative val="0"/>
          <c:dLbls>
            <c:numFmt formatCode="#,##0.0" sourceLinked="0"/>
            <c:spPr>
              <a:noFill/>
              <a:ln>
                <a:noFill/>
              </a:ln>
              <a:effectLst/>
            </c:spPr>
            <c:txPr>
              <a:bodyPr wrap="square" lIns="38100" tIns="19050" rIns="38100" bIns="19050" anchor="ctr">
                <a:spAutoFit/>
              </a:bodyPr>
              <a:lstStyle/>
              <a:p>
                <a:pPr>
                  <a:defRPr sz="2800" b="0">
                    <a:effectLst/>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Mortality Rate</c:v>
                </c:pt>
                <c:pt idx="1">
                  <c:v>New CAD Event</c:v>
                </c:pt>
                <c:pt idx="2">
                  <c:v>Stroke</c:v>
                </c:pt>
              </c:strCache>
            </c:strRef>
          </c:cat>
          <c:val>
            <c:numRef>
              <c:f>Sheet1!$B$2:$B$4</c:f>
              <c:numCache>
                <c:formatCode>0.00</c:formatCode>
                <c:ptCount val="3"/>
                <c:pt idx="0">
                  <c:v>0.78</c:v>
                </c:pt>
                <c:pt idx="1">
                  <c:v>0.63</c:v>
                </c:pt>
                <c:pt idx="2">
                  <c:v>0.99</c:v>
                </c:pt>
              </c:numCache>
            </c:numRef>
          </c:val>
          <c:extLst>
            <c:ext xmlns:c16="http://schemas.microsoft.com/office/drawing/2014/chart" uri="{C3380CC4-5D6E-409C-BE32-E72D297353CC}">
              <c16:uniqueId val="{00000000-2755-934D-8957-47A9ECF7A1A2}"/>
            </c:ext>
          </c:extLst>
        </c:ser>
        <c:dLbls>
          <c:showLegendKey val="0"/>
          <c:showVal val="0"/>
          <c:showCatName val="0"/>
          <c:showSerName val="0"/>
          <c:showPercent val="0"/>
          <c:showBubbleSize val="0"/>
        </c:dLbls>
        <c:gapWidth val="41"/>
        <c:overlap val="-7"/>
        <c:axId val="-1919080768"/>
        <c:axId val="-1919078288"/>
      </c:barChart>
      <c:catAx>
        <c:axId val="-1919080768"/>
        <c:scaling>
          <c:orientation val="minMax"/>
        </c:scaling>
        <c:delete val="0"/>
        <c:axPos val="b"/>
        <c:numFmt formatCode="General" sourceLinked="0"/>
        <c:majorTickMark val="none"/>
        <c:minorTickMark val="none"/>
        <c:tickLblPos val="nextTo"/>
        <c:spPr>
          <a:ln>
            <a:solidFill>
              <a:srgbClr val="FFFFFF"/>
            </a:solidFill>
          </a:ln>
        </c:spPr>
        <c:txPr>
          <a:bodyPr/>
          <a:lstStyle/>
          <a:p>
            <a:pPr>
              <a:defRPr>
                <a:latin typeface="Arial" panose="020B0604020202020204" pitchFamily="34" charset="0"/>
                <a:cs typeface="Arial" panose="020B0604020202020204" pitchFamily="34" charset="0"/>
              </a:defRPr>
            </a:pPr>
            <a:endParaRPr lang="en-US"/>
          </a:p>
        </c:txPr>
        <c:crossAx val="-1919078288"/>
        <c:crosses val="autoZero"/>
        <c:auto val="1"/>
        <c:lblAlgn val="ctr"/>
        <c:lblOffset val="100"/>
        <c:noMultiLvlLbl val="0"/>
      </c:catAx>
      <c:valAx>
        <c:axId val="-1919078288"/>
        <c:scaling>
          <c:orientation val="minMax"/>
          <c:max val="2"/>
          <c:min val="0"/>
        </c:scaling>
        <c:delete val="0"/>
        <c:axPos val="l"/>
        <c:majorGridlines>
          <c:spPr>
            <a:ln w="0" cmpd="sng">
              <a:solidFill>
                <a:srgbClr val="FFFFFF">
                  <a:lumMod val="85000"/>
                </a:srgbClr>
              </a:solidFill>
              <a:prstDash val="sysDash"/>
            </a:ln>
          </c:spPr>
        </c:majorGridlines>
        <c:numFmt formatCode="0.0" sourceLinked="0"/>
        <c:majorTickMark val="none"/>
        <c:minorTickMark val="none"/>
        <c:tickLblPos val="nextTo"/>
        <c:spPr>
          <a:ln>
            <a:solidFill>
              <a:srgbClr val="FFFFFF"/>
            </a:solidFill>
          </a:ln>
        </c:spPr>
        <c:txPr>
          <a:bodyPr/>
          <a:lstStyle/>
          <a:p>
            <a:pPr>
              <a:defRPr sz="2000">
                <a:solidFill>
                  <a:schemeClr val="bg1"/>
                </a:solidFill>
                <a:latin typeface="Arial" panose="020B0604020202020204" pitchFamily="34" charset="0"/>
                <a:cs typeface="Arial" panose="020B0604020202020204" pitchFamily="34" charset="0"/>
              </a:defRPr>
            </a:pPr>
            <a:endParaRPr lang="en-US"/>
          </a:p>
        </c:txPr>
        <c:crossAx val="-1919080768"/>
        <c:crosses val="autoZero"/>
        <c:crossBetween val="between"/>
        <c:majorUnit val="0.5"/>
      </c:valAx>
      <c:spPr>
        <a:noFill/>
        <a:ln w="12700">
          <a:noFill/>
        </a:ln>
        <a:effectLst/>
      </c:spPr>
    </c:plotArea>
    <c:plotVisOnly val="1"/>
    <c:dispBlanksAs val="gap"/>
    <c:showDLblsOverMax val="0"/>
  </c:chart>
  <c:txPr>
    <a:bodyPr/>
    <a:lstStyle/>
    <a:p>
      <a:pPr>
        <a:defRPr sz="2400">
          <a:solidFill>
            <a:schemeClr val="bg1"/>
          </a:solidFill>
          <a:latin typeface="+mn-lt"/>
          <a:cs typeface="Franklin Gothic Book"/>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0-5D02-4240-AC03-59CA32BFC679}"/>
              </c:ext>
            </c:extLst>
          </c:dPt>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1-5D02-4240-AC03-59CA32BFC679}"/>
              </c:ext>
            </c:extLst>
          </c:dPt>
          <c:dPt>
            <c:idx val="2"/>
            <c:invertIfNegative val="0"/>
            <c:bubble3D val="0"/>
            <c:spPr>
              <a:solidFill>
                <a:schemeClr val="accent1"/>
              </a:solidFill>
              <a:ln>
                <a:solidFill>
                  <a:schemeClr val="bg1"/>
                </a:solidFill>
              </a:ln>
              <a:effectLst/>
            </c:spPr>
            <c:extLst>
              <c:ext xmlns:c16="http://schemas.microsoft.com/office/drawing/2014/chart" uri="{C3380CC4-5D6E-409C-BE32-E72D297353CC}">
                <c16:uniqueId val="{00000002-5D02-4240-AC03-59CA32BFC679}"/>
              </c:ext>
            </c:extLst>
          </c:dPt>
          <c:dPt>
            <c:idx val="3"/>
            <c:invertIfNegative val="0"/>
            <c:bubble3D val="0"/>
            <c:spPr>
              <a:solidFill>
                <a:schemeClr val="accent1"/>
              </a:solidFill>
              <a:ln>
                <a:solidFill>
                  <a:schemeClr val="bg1"/>
                </a:solidFill>
              </a:ln>
              <a:effectLst/>
            </c:spPr>
            <c:extLst>
              <c:ext xmlns:c16="http://schemas.microsoft.com/office/drawing/2014/chart" uri="{C3380CC4-5D6E-409C-BE32-E72D297353CC}">
                <c16:uniqueId val="{00000003-5D02-4240-AC03-59CA32BFC679}"/>
              </c:ext>
            </c:extLst>
          </c:dPt>
          <c:dPt>
            <c:idx val="4"/>
            <c:invertIfNegative val="0"/>
            <c:bubble3D val="0"/>
            <c:spPr>
              <a:solidFill>
                <a:schemeClr val="accent1"/>
              </a:solidFill>
              <a:ln>
                <a:solidFill>
                  <a:schemeClr val="bg1"/>
                </a:solidFill>
              </a:ln>
              <a:effectLst/>
            </c:spPr>
            <c:extLst>
              <c:ext xmlns:c16="http://schemas.microsoft.com/office/drawing/2014/chart" uri="{C3380CC4-5D6E-409C-BE32-E72D297353CC}">
                <c16:uniqueId val="{00000004-5D02-4240-AC03-59CA32BFC679}"/>
              </c:ext>
            </c:extLst>
          </c:dPt>
          <c:dLbls>
            <c:spPr>
              <a:no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Poorest 20%</c:v>
                </c:pt>
                <c:pt idx="1">
                  <c:v>Second</c:v>
                </c:pt>
                <c:pt idx="2">
                  <c:v>Third</c:v>
                </c:pt>
                <c:pt idx="3">
                  <c:v>Fourth</c:v>
                </c:pt>
                <c:pt idx="4">
                  <c:v>Richest
20%</c:v>
                </c:pt>
              </c:strCache>
            </c:strRef>
          </c:cat>
          <c:val>
            <c:numRef>
              <c:f>Sheet1!$B$2:$B$6</c:f>
              <c:numCache>
                <c:formatCode>0%</c:formatCode>
                <c:ptCount val="5"/>
                <c:pt idx="0">
                  <c:v>0.52</c:v>
                </c:pt>
                <c:pt idx="1">
                  <c:v>0.57999999999999996</c:v>
                </c:pt>
                <c:pt idx="2">
                  <c:v>0.62</c:v>
                </c:pt>
                <c:pt idx="3">
                  <c:v>0.69</c:v>
                </c:pt>
                <c:pt idx="4">
                  <c:v>0.74</c:v>
                </c:pt>
              </c:numCache>
            </c:numRef>
          </c:val>
          <c:extLst>
            <c:ext xmlns:c16="http://schemas.microsoft.com/office/drawing/2014/chart" uri="{C3380CC4-5D6E-409C-BE32-E72D297353CC}">
              <c16:uniqueId val="{00000000-50D3-D041-A626-0298BCDE07D5}"/>
            </c:ext>
          </c:extLst>
        </c:ser>
        <c:dLbls>
          <c:showLegendKey val="0"/>
          <c:showVal val="0"/>
          <c:showCatName val="0"/>
          <c:showSerName val="0"/>
          <c:showPercent val="0"/>
          <c:showBubbleSize val="0"/>
        </c:dLbls>
        <c:gapWidth val="25"/>
        <c:overlap val="-27"/>
        <c:axId val="741798768"/>
        <c:axId val="741971216"/>
      </c:barChart>
      <c:catAx>
        <c:axId val="74179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741971216"/>
        <c:crosses val="autoZero"/>
        <c:auto val="1"/>
        <c:lblAlgn val="ctr"/>
        <c:lblOffset val="100"/>
        <c:noMultiLvlLbl val="0"/>
      </c:catAx>
      <c:valAx>
        <c:axId val="741971216"/>
        <c:scaling>
          <c:orientation val="minMax"/>
        </c:scaling>
        <c:delete val="1"/>
        <c:axPos val="l"/>
        <c:numFmt formatCode="0%" sourceLinked="1"/>
        <c:majorTickMark val="none"/>
        <c:minorTickMark val="none"/>
        <c:tickLblPos val="nextTo"/>
        <c:crossAx val="741798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Poorest 20%</c:v>
                </c:pt>
              </c:strCache>
            </c:strRef>
          </c:tx>
          <c:spPr>
            <a:solidFill>
              <a:srgbClr val="C00000"/>
            </a:solidFill>
            <a:ln>
              <a:no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7ABB-4AF2-BE85-FC44E4740132}"/>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4-7ABB-4AF2-BE85-FC44E4740132}"/>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BB-4AF2-BE85-FC44E4740132}"/>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BB-4AF2-BE85-FC44E474013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Turned 50 in 1980</c:v>
                </c:pt>
                <c:pt idx="1">
                  <c:v>Turned 50 in 2010</c:v>
                </c:pt>
              </c:strCache>
            </c:strRef>
          </c:cat>
          <c:val>
            <c:numRef>
              <c:f>Sheet1!$B$2:$B$3</c:f>
              <c:numCache>
                <c:formatCode>General</c:formatCode>
                <c:ptCount val="2"/>
                <c:pt idx="0">
                  <c:v>32.299999999999997</c:v>
                </c:pt>
                <c:pt idx="1">
                  <c:v>28.3</c:v>
                </c:pt>
              </c:numCache>
            </c:numRef>
          </c:val>
          <c:extLst>
            <c:ext xmlns:c16="http://schemas.microsoft.com/office/drawing/2014/chart" uri="{C3380CC4-5D6E-409C-BE32-E72D297353CC}">
              <c16:uniqueId val="{00000000-7ABB-4AF2-BE85-FC44E4740132}"/>
            </c:ext>
          </c:extLst>
        </c:ser>
        <c:ser>
          <c:idx val="1"/>
          <c:order val="1"/>
          <c:tx>
            <c:strRef>
              <c:f>Sheet1!$C$1</c:f>
              <c:strCache>
                <c:ptCount val="1"/>
                <c:pt idx="0">
                  <c:v>Richest 20%</c:v>
                </c:pt>
              </c:strCache>
            </c:strRef>
          </c:tx>
          <c:spPr>
            <a:solidFill>
              <a:schemeClr val="accent1"/>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Turned 50 in 1980</c:v>
                </c:pt>
                <c:pt idx="1">
                  <c:v>Turned 50 in 2010</c:v>
                </c:pt>
              </c:strCache>
            </c:strRef>
          </c:cat>
          <c:val>
            <c:numRef>
              <c:f>Sheet1!$C$2:$C$3</c:f>
              <c:numCache>
                <c:formatCode>General</c:formatCode>
                <c:ptCount val="2"/>
                <c:pt idx="0">
                  <c:v>36.200000000000003</c:v>
                </c:pt>
                <c:pt idx="1">
                  <c:v>41.9</c:v>
                </c:pt>
              </c:numCache>
            </c:numRef>
          </c:val>
          <c:extLst>
            <c:ext xmlns:c16="http://schemas.microsoft.com/office/drawing/2014/chart" uri="{C3380CC4-5D6E-409C-BE32-E72D297353CC}">
              <c16:uniqueId val="{00000001-7ABB-4AF2-BE85-FC44E4740132}"/>
            </c:ext>
          </c:extLst>
        </c:ser>
        <c:dLbls>
          <c:showLegendKey val="0"/>
          <c:showVal val="0"/>
          <c:showCatName val="0"/>
          <c:showSerName val="0"/>
          <c:showPercent val="0"/>
          <c:showBubbleSize val="0"/>
        </c:dLbls>
        <c:gapWidth val="139"/>
        <c:overlap val="-26"/>
        <c:axId val="387310463"/>
        <c:axId val="377225519"/>
      </c:barChart>
      <c:catAx>
        <c:axId val="387310463"/>
        <c:scaling>
          <c:orientation val="minMax"/>
        </c:scaling>
        <c:delete val="0"/>
        <c:axPos val="b"/>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377225519"/>
        <c:crosses val="autoZero"/>
        <c:auto val="1"/>
        <c:lblAlgn val="ctr"/>
        <c:lblOffset val="100"/>
        <c:noMultiLvlLbl val="0"/>
      </c:catAx>
      <c:valAx>
        <c:axId val="377225519"/>
        <c:scaling>
          <c:orientation val="minMax"/>
        </c:scaling>
        <c:delete val="1"/>
        <c:axPos val="l"/>
        <c:numFmt formatCode="General" sourceLinked="1"/>
        <c:majorTickMark val="out"/>
        <c:minorTickMark val="none"/>
        <c:tickLblPos val="nextTo"/>
        <c:crossAx val="387310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564085540343045E-3"/>
          <c:y val="9.6554258893474831E-4"/>
          <c:w val="0.98233541960808934"/>
          <c:h val="0.80053489718716675"/>
        </c:manualLayout>
      </c:layout>
      <c:barChart>
        <c:barDir val="col"/>
        <c:grouping val="clustered"/>
        <c:varyColors val="0"/>
        <c:ser>
          <c:idx val="0"/>
          <c:order val="0"/>
          <c:tx>
            <c:strRef>
              <c:f>Sheet1!$B$1</c:f>
              <c:strCache>
                <c:ptCount val="1"/>
                <c:pt idx="0">
                  <c:v>2003</c:v>
                </c:pt>
              </c:strCache>
            </c:strRef>
          </c:tx>
          <c:spPr>
            <a:solidFill>
              <a:schemeClr val="accent1"/>
            </a:solidFill>
            <a:ln w="63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MD Visit for Med Problem</c:v>
                </c:pt>
                <c:pt idx="1">
                  <c:v>Didn't
Fill Rx</c:v>
                </c:pt>
                <c:pt idx="2">
                  <c:v>Skipped
Test/Treatment</c:v>
                </c:pt>
                <c:pt idx="3">
                  <c:v>Didn't Get
Specialist Visit</c:v>
                </c:pt>
              </c:strCache>
            </c:strRef>
          </c:cat>
          <c:val>
            <c:numRef>
              <c:f>Sheet1!$B$2:$B$5</c:f>
              <c:numCache>
                <c:formatCode>0%</c:formatCode>
                <c:ptCount val="4"/>
                <c:pt idx="0">
                  <c:v>0.22</c:v>
                </c:pt>
                <c:pt idx="1">
                  <c:v>0.23</c:v>
                </c:pt>
                <c:pt idx="2">
                  <c:v>0.19</c:v>
                </c:pt>
                <c:pt idx="3">
                  <c:v>0.13</c:v>
                </c:pt>
              </c:numCache>
            </c:numRef>
          </c:val>
          <c:extLst>
            <c:ext xmlns:c16="http://schemas.microsoft.com/office/drawing/2014/chart" uri="{C3380CC4-5D6E-409C-BE32-E72D297353CC}">
              <c16:uniqueId val="{00000000-6D0D-DF42-A7A8-730138876805}"/>
            </c:ext>
          </c:extLst>
        </c:ser>
        <c:ser>
          <c:idx val="6"/>
          <c:order val="1"/>
          <c:tx>
            <c:strRef>
              <c:f>Sheet1!$H$1</c:f>
              <c:strCache>
                <c:ptCount val="1"/>
                <c:pt idx="0">
                  <c:v>2022</c:v>
                </c:pt>
              </c:strCache>
            </c:strRef>
          </c:tx>
          <c:spPr>
            <a:solidFill>
              <a:schemeClr val="accent2"/>
            </a:solidFill>
            <a:ln w="63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 MD Visit for Med Problem</c:v>
                </c:pt>
                <c:pt idx="1">
                  <c:v>Didn't
Fill Rx</c:v>
                </c:pt>
                <c:pt idx="2">
                  <c:v>Skipped
Test/Treatment</c:v>
                </c:pt>
                <c:pt idx="3">
                  <c:v>Didn't Get
Specialist Visit</c:v>
                </c:pt>
              </c:strCache>
            </c:strRef>
          </c:cat>
          <c:val>
            <c:numRef>
              <c:f>Sheet1!$H$2:$H$5</c:f>
              <c:numCache>
                <c:formatCode>0%</c:formatCode>
                <c:ptCount val="4"/>
                <c:pt idx="0">
                  <c:v>0.33</c:v>
                </c:pt>
                <c:pt idx="1">
                  <c:v>0.23</c:v>
                </c:pt>
                <c:pt idx="2">
                  <c:v>0.31</c:v>
                </c:pt>
                <c:pt idx="3">
                  <c:v>0.28000000000000003</c:v>
                </c:pt>
              </c:numCache>
            </c:numRef>
          </c:val>
          <c:extLst>
            <c:ext xmlns:c16="http://schemas.microsoft.com/office/drawing/2014/chart" uri="{C3380CC4-5D6E-409C-BE32-E72D297353CC}">
              <c16:uniqueId val="{00000006-6D0D-DF42-A7A8-730138876805}"/>
            </c:ext>
          </c:extLst>
        </c:ser>
        <c:dLbls>
          <c:showLegendKey val="0"/>
          <c:showVal val="0"/>
          <c:showCatName val="0"/>
          <c:showSerName val="0"/>
          <c:showPercent val="0"/>
          <c:showBubbleSize val="0"/>
        </c:dLbls>
        <c:gapWidth val="98"/>
        <c:overlap val="-16"/>
        <c:axId val="1375349103"/>
        <c:axId val="1375205023"/>
      </c:barChart>
      <c:catAx>
        <c:axId val="137534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75205023"/>
        <c:crosses val="autoZero"/>
        <c:auto val="1"/>
        <c:lblAlgn val="ctr"/>
        <c:lblOffset val="100"/>
        <c:noMultiLvlLbl val="0"/>
      </c:catAx>
      <c:valAx>
        <c:axId val="1375205023"/>
        <c:scaling>
          <c:orientation val="minMax"/>
          <c:max val="0.44"/>
          <c:min val="0"/>
        </c:scaling>
        <c:delete val="1"/>
        <c:axPos val="l"/>
        <c:numFmt formatCode="0%" sourceLinked="1"/>
        <c:majorTickMark val="none"/>
        <c:minorTickMark val="none"/>
        <c:tickLblPos val="nextTo"/>
        <c:crossAx val="1375349103"/>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387929146430547E-2"/>
          <c:y val="0"/>
          <c:w val="0.96722414170713888"/>
          <c:h val="0.8162682435057127"/>
        </c:manualLayout>
      </c:layout>
      <c:barChart>
        <c:barDir val="col"/>
        <c:grouping val="clustered"/>
        <c:varyColors val="0"/>
        <c:ser>
          <c:idx val="0"/>
          <c:order val="0"/>
          <c:tx>
            <c:strRef>
              <c:f>Sheet1!$B$1</c:f>
              <c:strCache>
                <c:ptCount val="1"/>
                <c:pt idx="0">
                  <c:v>&lt;200% FPL</c:v>
                </c:pt>
              </c:strCache>
            </c:strRef>
          </c:tx>
          <c:spPr>
            <a:solidFill>
              <a:schemeClr val="accent2"/>
            </a:solidFill>
            <a:ln>
              <a:no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7ABB-4AF2-BE85-FC44E4740132}"/>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4-7ABB-4AF2-BE85-FC44E4740132}"/>
              </c:ext>
            </c:extLst>
          </c:dPt>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4-329D-4DBA-BA18-1A2BE37662D0}"/>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BB-4AF2-BE85-FC44E4740132}"/>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BB-4AF2-BE85-FC44E4740132}"/>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9D-4DBA-BA18-1A2BE37662D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usual source      of care</c:v>
                </c:pt>
                <c:pt idx="1">
                  <c:v>Delay getting          care</c:v>
                </c:pt>
                <c:pt idx="2">
                  <c:v>Problems paying medical bills</c:v>
                </c:pt>
              </c:strCache>
            </c:strRef>
          </c:cat>
          <c:val>
            <c:numRef>
              <c:f>Sheet1!$B$2:$B$4</c:f>
              <c:numCache>
                <c:formatCode>0%</c:formatCode>
                <c:ptCount val="3"/>
                <c:pt idx="0">
                  <c:v>0.23</c:v>
                </c:pt>
                <c:pt idx="1">
                  <c:v>0.15</c:v>
                </c:pt>
                <c:pt idx="2">
                  <c:v>0.25</c:v>
                </c:pt>
              </c:numCache>
            </c:numRef>
          </c:val>
          <c:extLst>
            <c:ext xmlns:c16="http://schemas.microsoft.com/office/drawing/2014/chart" uri="{C3380CC4-5D6E-409C-BE32-E72D297353CC}">
              <c16:uniqueId val="{00000000-7ABB-4AF2-BE85-FC44E4740132}"/>
            </c:ext>
          </c:extLst>
        </c:ser>
        <c:ser>
          <c:idx val="1"/>
          <c:order val="1"/>
          <c:tx>
            <c:strRef>
              <c:f>Sheet1!$C$1</c:f>
              <c:strCache>
                <c:ptCount val="1"/>
                <c:pt idx="0">
                  <c:v>200-400% FPL</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usual source      of care</c:v>
                </c:pt>
                <c:pt idx="1">
                  <c:v>Delay getting          care</c:v>
                </c:pt>
                <c:pt idx="2">
                  <c:v>Problems paying medical bills</c:v>
                </c:pt>
              </c:strCache>
            </c:strRef>
          </c:cat>
          <c:val>
            <c:numRef>
              <c:f>Sheet1!$C$2:$C$4</c:f>
              <c:numCache>
                <c:formatCode>0%</c:formatCode>
                <c:ptCount val="3"/>
                <c:pt idx="0">
                  <c:v>0.17</c:v>
                </c:pt>
                <c:pt idx="1">
                  <c:v>0.11</c:v>
                </c:pt>
                <c:pt idx="2">
                  <c:v>0.19</c:v>
                </c:pt>
              </c:numCache>
            </c:numRef>
          </c:val>
          <c:extLst>
            <c:ext xmlns:c16="http://schemas.microsoft.com/office/drawing/2014/chart" uri="{C3380CC4-5D6E-409C-BE32-E72D297353CC}">
              <c16:uniqueId val="{00000001-7ABB-4AF2-BE85-FC44E4740132}"/>
            </c:ext>
          </c:extLst>
        </c:ser>
        <c:ser>
          <c:idx val="2"/>
          <c:order val="2"/>
          <c:tx>
            <c:strRef>
              <c:f>Sheet1!$D$1</c:f>
              <c:strCache>
                <c:ptCount val="1"/>
                <c:pt idx="0">
                  <c:v>&gt;400% FPL</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usual source      of care</c:v>
                </c:pt>
                <c:pt idx="1">
                  <c:v>Delay getting          care</c:v>
                </c:pt>
                <c:pt idx="2">
                  <c:v>Problems paying medical bills</c:v>
                </c:pt>
              </c:strCache>
            </c:strRef>
          </c:cat>
          <c:val>
            <c:numRef>
              <c:f>Sheet1!$D$2:$D$4</c:f>
              <c:numCache>
                <c:formatCode>0%</c:formatCode>
                <c:ptCount val="3"/>
                <c:pt idx="0">
                  <c:v>0.1</c:v>
                </c:pt>
                <c:pt idx="1">
                  <c:v>0.04</c:v>
                </c:pt>
                <c:pt idx="2">
                  <c:v>7.0000000000000007E-2</c:v>
                </c:pt>
              </c:numCache>
            </c:numRef>
          </c:val>
          <c:extLst>
            <c:ext xmlns:c16="http://schemas.microsoft.com/office/drawing/2014/chart" uri="{C3380CC4-5D6E-409C-BE32-E72D297353CC}">
              <c16:uniqueId val="{00000004-914E-4013-850C-E6570694FC60}"/>
            </c:ext>
          </c:extLst>
        </c:ser>
        <c:dLbls>
          <c:dLblPos val="inEnd"/>
          <c:showLegendKey val="0"/>
          <c:showVal val="1"/>
          <c:showCatName val="0"/>
          <c:showSerName val="0"/>
          <c:showPercent val="0"/>
          <c:showBubbleSize val="0"/>
        </c:dLbls>
        <c:gapWidth val="139"/>
        <c:overlap val="-26"/>
        <c:axId val="387310463"/>
        <c:axId val="377225519"/>
      </c:barChart>
      <c:catAx>
        <c:axId val="387310463"/>
        <c:scaling>
          <c:orientation val="minMax"/>
        </c:scaling>
        <c:delete val="0"/>
        <c:axPos val="b"/>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377225519"/>
        <c:crosses val="autoZero"/>
        <c:auto val="1"/>
        <c:lblAlgn val="ctr"/>
        <c:lblOffset val="50"/>
        <c:tickLblSkip val="1"/>
        <c:noMultiLvlLbl val="0"/>
      </c:catAx>
      <c:valAx>
        <c:axId val="377225519"/>
        <c:scaling>
          <c:orientation val="minMax"/>
        </c:scaling>
        <c:delete val="1"/>
        <c:axPos val="l"/>
        <c:numFmt formatCode="0%" sourceLinked="1"/>
        <c:majorTickMark val="out"/>
        <c:minorTickMark val="none"/>
        <c:tickLblPos val="nextTo"/>
        <c:crossAx val="387310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5826902977711E-2"/>
          <c:y val="2.1106285102702019E-2"/>
          <c:w val="0.96685010636085233"/>
          <c:h val="0.74175109873171174"/>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1-5D02-4240-AC03-59CA32BFC679}"/>
              </c:ext>
            </c:extLst>
          </c:dPt>
          <c:dPt>
            <c:idx val="2"/>
            <c:invertIfNegative val="0"/>
            <c:bubble3D val="0"/>
            <c:spPr>
              <a:solidFill>
                <a:schemeClr val="accent1"/>
              </a:solidFill>
              <a:ln>
                <a:solidFill>
                  <a:schemeClr val="bg1"/>
                </a:solidFill>
              </a:ln>
              <a:effectLst/>
            </c:spPr>
            <c:extLst>
              <c:ext xmlns:c16="http://schemas.microsoft.com/office/drawing/2014/chart" uri="{C3380CC4-5D6E-409C-BE32-E72D297353CC}">
                <c16:uniqueId val="{00000002-5D02-4240-AC03-59CA32BFC67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&gt;400% FPL</c:v>
                </c:pt>
                <c:pt idx="1">
                  <c:v>139%-399% FPL</c:v>
                </c:pt>
                <c:pt idx="2">
                  <c:v>&lt;138% FPL</c:v>
                </c:pt>
              </c:strCache>
            </c:strRef>
          </c:cat>
          <c:val>
            <c:numRef>
              <c:f>Sheet1!$B$2:$B$4</c:f>
              <c:numCache>
                <c:formatCode>0.0%</c:formatCode>
                <c:ptCount val="3"/>
                <c:pt idx="0">
                  <c:v>0.188</c:v>
                </c:pt>
                <c:pt idx="1">
                  <c:v>0.375</c:v>
                </c:pt>
                <c:pt idx="2">
                  <c:v>0.61499999999999999</c:v>
                </c:pt>
              </c:numCache>
            </c:numRef>
          </c:val>
          <c:extLst>
            <c:ext xmlns:c16="http://schemas.microsoft.com/office/drawing/2014/chart" uri="{C3380CC4-5D6E-409C-BE32-E72D297353CC}">
              <c16:uniqueId val="{00000000-50D3-D041-A626-0298BCDE07D5}"/>
            </c:ext>
          </c:extLst>
        </c:ser>
        <c:dLbls>
          <c:showLegendKey val="0"/>
          <c:showVal val="0"/>
          <c:showCatName val="0"/>
          <c:showSerName val="0"/>
          <c:showPercent val="0"/>
          <c:showBubbleSize val="0"/>
        </c:dLbls>
        <c:gapWidth val="35"/>
        <c:overlap val="-27"/>
        <c:axId val="741798768"/>
        <c:axId val="741971216"/>
      </c:barChart>
      <c:catAx>
        <c:axId val="74179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bg1"/>
                </a:solidFill>
                <a:latin typeface="+mn-lt"/>
                <a:ea typeface="+mn-ea"/>
                <a:cs typeface="+mn-cs"/>
              </a:defRPr>
            </a:pPr>
            <a:endParaRPr lang="en-US"/>
          </a:p>
        </c:txPr>
        <c:crossAx val="741971216"/>
        <c:crosses val="autoZero"/>
        <c:auto val="1"/>
        <c:lblAlgn val="ctr"/>
        <c:lblOffset val="100"/>
        <c:noMultiLvlLbl val="0"/>
      </c:catAx>
      <c:valAx>
        <c:axId val="741971216"/>
        <c:scaling>
          <c:orientation val="minMax"/>
        </c:scaling>
        <c:delete val="1"/>
        <c:axPos val="l"/>
        <c:numFmt formatCode="0.0%" sourceLinked="1"/>
        <c:majorTickMark val="none"/>
        <c:minorTickMark val="none"/>
        <c:tickLblPos val="nextTo"/>
        <c:crossAx val="741798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1-5D02-4240-AC03-59CA32BFC679}"/>
              </c:ext>
            </c:extLst>
          </c:dPt>
          <c:dPt>
            <c:idx val="2"/>
            <c:invertIfNegative val="0"/>
            <c:bubble3D val="0"/>
            <c:spPr>
              <a:solidFill>
                <a:schemeClr val="accent1"/>
              </a:solidFill>
              <a:ln>
                <a:solidFill>
                  <a:schemeClr val="bg1"/>
                </a:solidFill>
              </a:ln>
              <a:effectLst/>
            </c:spPr>
            <c:extLst>
              <c:ext xmlns:c16="http://schemas.microsoft.com/office/drawing/2014/chart" uri="{C3380CC4-5D6E-409C-BE32-E72D297353CC}">
                <c16:uniqueId val="{00000002-5D02-4240-AC03-59CA32BFC67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&gt;400% FPL</c:v>
                </c:pt>
                <c:pt idx="1">
                  <c:v>100% - 399% FPL</c:v>
                </c:pt>
                <c:pt idx="2">
                  <c:v>&lt; 100% FPL</c:v>
                </c:pt>
              </c:strCache>
            </c:strRef>
          </c:cat>
          <c:val>
            <c:numRef>
              <c:f>Sheet1!$B$2:$B$4</c:f>
              <c:numCache>
                <c:formatCode>0.0%</c:formatCode>
                <c:ptCount val="3"/>
                <c:pt idx="0">
                  <c:v>3.9E-2</c:v>
                </c:pt>
                <c:pt idx="1">
                  <c:v>0.152</c:v>
                </c:pt>
                <c:pt idx="2">
                  <c:v>0.24199999999999999</c:v>
                </c:pt>
              </c:numCache>
            </c:numRef>
          </c:val>
          <c:extLst>
            <c:ext xmlns:c16="http://schemas.microsoft.com/office/drawing/2014/chart" uri="{C3380CC4-5D6E-409C-BE32-E72D297353CC}">
              <c16:uniqueId val="{00000000-50D3-D041-A626-0298BCDE07D5}"/>
            </c:ext>
          </c:extLst>
        </c:ser>
        <c:dLbls>
          <c:showLegendKey val="0"/>
          <c:showVal val="0"/>
          <c:showCatName val="0"/>
          <c:showSerName val="0"/>
          <c:showPercent val="0"/>
          <c:showBubbleSize val="0"/>
        </c:dLbls>
        <c:gapWidth val="25"/>
        <c:overlap val="-27"/>
        <c:axId val="741798768"/>
        <c:axId val="741971216"/>
      </c:barChart>
      <c:catAx>
        <c:axId val="74179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741971216"/>
        <c:crosses val="autoZero"/>
        <c:auto val="1"/>
        <c:lblAlgn val="ctr"/>
        <c:lblOffset val="100"/>
        <c:noMultiLvlLbl val="0"/>
      </c:catAx>
      <c:valAx>
        <c:axId val="741971216"/>
        <c:scaling>
          <c:orientation val="minMax"/>
        </c:scaling>
        <c:delete val="1"/>
        <c:axPos val="l"/>
        <c:numFmt formatCode="0.0%" sourceLinked="1"/>
        <c:majorTickMark val="none"/>
        <c:minorTickMark val="none"/>
        <c:tickLblPos val="nextTo"/>
        <c:crossAx val="741798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0.01133</cdr:x>
      <cdr:y>0.39466</cdr:y>
    </cdr:from>
    <cdr:to>
      <cdr:x>0.98869</cdr:x>
      <cdr:y>0.39466</cdr:y>
    </cdr:to>
    <cdr:cxnSp macro="">
      <cdr:nvCxnSpPr>
        <cdr:cNvPr id="3" name="Straight Connector 2">
          <a:extLst xmlns:a="http://schemas.openxmlformats.org/drawingml/2006/main">
            <a:ext uri="{FF2B5EF4-FFF2-40B4-BE49-F238E27FC236}">
              <a16:creationId xmlns:a16="http://schemas.microsoft.com/office/drawing/2014/main" id="{EDE6BA60-5204-4B45-BF5E-A236E4CACC0D}"/>
            </a:ext>
          </a:extLst>
        </cdr:cNvPr>
        <cdr:cNvCxnSpPr/>
      </cdr:nvCxnSpPr>
      <cdr:spPr>
        <a:xfrm xmlns:a="http://schemas.openxmlformats.org/drawingml/2006/main">
          <a:off x="99596" y="2178133"/>
          <a:ext cx="8591415" cy="0"/>
        </a:xfrm>
        <a:prstGeom xmlns:a="http://schemas.openxmlformats.org/drawingml/2006/main" prst="line">
          <a:avLst/>
        </a:prstGeom>
        <a:ln xmlns:a="http://schemas.openxmlformats.org/drawingml/2006/main" w="2540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0.24003</cdr:x>
      <cdr:y>0.05747</cdr:y>
    </cdr:from>
    <cdr:to>
      <cdr:x>0.80933</cdr:x>
      <cdr:y>0.40088</cdr:y>
    </cdr:to>
    <cdr:sp macro="" textlink="">
      <cdr:nvSpPr>
        <cdr:cNvPr id="2" name="Down Arrow Callout 9">
          <a:extLst xmlns:a="http://schemas.openxmlformats.org/drawingml/2006/main">
            <a:ext uri="{FF2B5EF4-FFF2-40B4-BE49-F238E27FC236}">
              <a16:creationId xmlns:a16="http://schemas.microsoft.com/office/drawing/2014/main" id="{82D86B79-621B-5BF1-721D-489B673569D4}"/>
            </a:ext>
          </a:extLst>
        </cdr:cNvPr>
        <cdr:cNvSpPr/>
      </cdr:nvSpPr>
      <cdr:spPr>
        <a:xfrm xmlns:a="http://schemas.openxmlformats.org/drawingml/2006/main">
          <a:off x="2072861" y="276289"/>
          <a:ext cx="4916556" cy="1650952"/>
        </a:xfrm>
        <a:prstGeom xmlns:a="http://schemas.openxmlformats.org/drawingml/2006/main" prst="downArrowCallout">
          <a:avLst/>
        </a:prstGeom>
        <a:solidFill xmlns:a="http://schemas.openxmlformats.org/drawingml/2006/main">
          <a:srgbClr val="A4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lvl="0" algn="ctr">
            <a:spcAft>
              <a:spcPts val="1200"/>
            </a:spcAft>
            <a:defRPr/>
          </a:pPr>
          <a:r>
            <a:rPr lang="en-US" sz="2800" dirty="0">
              <a:solidFill>
                <a:schemeClr val="bg1"/>
              </a:solidFill>
              <a:latin typeface="Arial" panose="020B0604020202020204"/>
              <a:cs typeface="Franklin Gothic Book"/>
            </a:rPr>
            <a:t>Odds ratio &lt;1.0 indicates </a:t>
          </a:r>
          <a:br>
            <a:rPr lang="en-US" sz="2800" dirty="0">
              <a:solidFill>
                <a:schemeClr val="bg1"/>
              </a:solidFill>
              <a:latin typeface="Arial" panose="020B0604020202020204"/>
              <a:cs typeface="Franklin Gothic Book"/>
            </a:rPr>
          </a:br>
          <a:r>
            <a:rPr lang="en-US" sz="2800" dirty="0">
              <a:solidFill>
                <a:schemeClr val="bg1"/>
              </a:solidFill>
              <a:latin typeface="Arial" panose="020B0604020202020204"/>
              <a:cs typeface="Franklin Gothic Book"/>
            </a:rPr>
            <a:t>lower rate for Black vets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3AC8C-4F3E-46AA-BA71-E4F1D1040D97}"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809F7-A61F-40A3-8142-1B3C64993FF4}" type="slidenum">
              <a:rPr lang="en-US" smtClean="0"/>
              <a:t>‹#›</a:t>
            </a:fld>
            <a:endParaRPr lang="en-US"/>
          </a:p>
        </p:txBody>
      </p:sp>
    </p:spTree>
    <p:extLst>
      <p:ext uri="{BB962C8B-B14F-4D97-AF65-F5344CB8AC3E}">
        <p14:creationId xmlns:p14="http://schemas.microsoft.com/office/powerpoint/2010/main" val="211874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09F7-A61F-40A3-8142-1B3C64993FF4}" type="slidenum">
              <a:rPr lang="en-US" smtClean="0"/>
              <a:t>1</a:t>
            </a:fld>
            <a:endParaRPr lang="en-US"/>
          </a:p>
        </p:txBody>
      </p:sp>
    </p:spTree>
    <p:extLst>
      <p:ext uri="{BB962C8B-B14F-4D97-AF65-F5344CB8AC3E}">
        <p14:creationId xmlns:p14="http://schemas.microsoft.com/office/powerpoint/2010/main" val="406255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ato" panose="020F0502020204030204" pitchFamily="34" charset="0"/>
              </a:rPr>
              <a:t>The cost of health care leads many parents to delay or skip care for their families. In 2021, more than 61% of parents with the lowest incomes reported delaying or forgoing some type of health care in the past 12 months because of the cost, losing time off work, or child care and transportation costs, a rate that was three times higher than those at higher incomes. </a:t>
            </a:r>
            <a:endParaRPr lang="en-US" dirty="0"/>
          </a:p>
        </p:txBody>
      </p:sp>
      <p:sp>
        <p:nvSpPr>
          <p:cNvPr id="4" name="Slide Number Placeholder 3"/>
          <p:cNvSpPr>
            <a:spLocks noGrp="1"/>
          </p:cNvSpPr>
          <p:nvPr>
            <p:ph type="sldNum" sz="quarter" idx="5"/>
          </p:nvPr>
        </p:nvSpPr>
        <p:spPr/>
        <p:txBody>
          <a:bodyPr/>
          <a:lstStyle/>
          <a:p>
            <a:fld id="{DCD809F7-A61F-40A3-8142-1B3C64993FF4}" type="slidenum">
              <a:rPr lang="en-US" smtClean="0"/>
              <a:t>10</a:t>
            </a:fld>
            <a:endParaRPr lang="en-US"/>
          </a:p>
        </p:txBody>
      </p:sp>
    </p:spTree>
    <p:extLst>
      <p:ext uri="{BB962C8B-B14F-4D97-AF65-F5344CB8AC3E}">
        <p14:creationId xmlns:p14="http://schemas.microsoft.com/office/powerpoint/2010/main" val="160252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health coverage in the U.S. is largely based on the ability to pay, it’s no surprise that lower-income Americans are also more likely to be uninsured. Despite expansions of Medicaid and the ACA Marketplace, [CLICK] nearly a quarter of adults living below the poverty line in 2022 were uninsured, compared to only 4% at higher incomes. </a:t>
            </a:r>
          </a:p>
        </p:txBody>
      </p:sp>
      <p:sp>
        <p:nvSpPr>
          <p:cNvPr id="4" name="Slide Number Placeholder 3"/>
          <p:cNvSpPr>
            <a:spLocks noGrp="1"/>
          </p:cNvSpPr>
          <p:nvPr>
            <p:ph type="sldNum" sz="quarter" idx="5"/>
          </p:nvPr>
        </p:nvSpPr>
        <p:spPr/>
        <p:txBody>
          <a:bodyPr/>
          <a:lstStyle/>
          <a:p>
            <a:fld id="{DCD809F7-A61F-40A3-8142-1B3C64993FF4}" type="slidenum">
              <a:rPr lang="en-US" smtClean="0"/>
              <a:t>11</a:t>
            </a:fld>
            <a:endParaRPr lang="en-US"/>
          </a:p>
        </p:txBody>
      </p:sp>
    </p:spTree>
    <p:extLst>
      <p:ext uri="{BB962C8B-B14F-4D97-AF65-F5344CB8AC3E}">
        <p14:creationId xmlns:p14="http://schemas.microsoft.com/office/powerpoint/2010/main" val="359635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take a moment to emphasize how dangerous it is to be uninsured in this country. [CLICK] Researchers estimate that for every 769 people who are uninsured, one will die each year of preventable death. [CLICK] That means more than 36,000 Americans died unnecessarily in 2021 because they didn’t have health coverage.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C22042-ED39-0845-84FD-FD22A69983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495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Low-income Americans also face barriers to health at the community level. This chart shows the percentage of hospital service areas with ZERO ICU beds in the area. Nearly 50% of communities where the median household income is less than $35,000 have ZERO ICU beds available in their service area. We have to get up to a median income of more than $90,000 before ICU bed availability is mostly adequate. </a:t>
            </a:r>
          </a:p>
        </p:txBody>
      </p:sp>
      <p:sp>
        <p:nvSpPr>
          <p:cNvPr id="4" name="Slide Number Placeholder 3"/>
          <p:cNvSpPr>
            <a:spLocks noGrp="1"/>
          </p:cNvSpPr>
          <p:nvPr>
            <p:ph type="sldNum" sz="quarter" idx="5"/>
          </p:nvPr>
        </p:nvSpPr>
        <p:spPr/>
        <p:txBody>
          <a:bodyPr/>
          <a:lstStyle/>
          <a:p>
            <a:fld id="{DCD809F7-A61F-40A3-8142-1B3C64993FF4}" type="slidenum">
              <a:rPr lang="en-US" smtClean="0"/>
              <a:t>13</a:t>
            </a:fld>
            <a:endParaRPr lang="en-US"/>
          </a:p>
        </p:txBody>
      </p:sp>
    </p:spTree>
    <p:extLst>
      <p:ext uri="{BB962C8B-B14F-4D97-AF65-F5344CB8AC3E}">
        <p14:creationId xmlns:p14="http://schemas.microsoft.com/office/powerpoint/2010/main" val="396838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 people of color are more likely to have lower incomes and live in low-income communities, so the problems we just discussed for low-income Americans are largely true for nonwhite Americans. [CLICK] Here you can see that wealth gap between whites and people of color is growing wider. By 2016, median household net worth of white families was more than 8 times higher than Hispanic families, and nearly ten times higher than Black families. </a:t>
            </a:r>
          </a:p>
          <a:p>
            <a:br>
              <a:rPr lang="en-US" dirty="0"/>
            </a:br>
            <a:r>
              <a:rPr lang="en-US" dirty="0"/>
              <a:t>And please note that as we discuss the research on racial disparities, I’ll be using the terminology referenced in the original research for the sake of consistency, which acknowledging that people may use different terminology to describe their own racial or ethnic identity.  </a:t>
            </a:r>
          </a:p>
        </p:txBody>
      </p:sp>
      <p:sp>
        <p:nvSpPr>
          <p:cNvPr id="4" name="Slide Number Placeholder 3"/>
          <p:cNvSpPr>
            <a:spLocks noGrp="1"/>
          </p:cNvSpPr>
          <p:nvPr>
            <p:ph type="sldNum" sz="quarter" idx="5"/>
          </p:nvPr>
        </p:nvSpPr>
        <p:spPr/>
        <p:txBody>
          <a:bodyPr/>
          <a:lstStyle/>
          <a:p>
            <a:fld id="{DCD809F7-A61F-40A3-8142-1B3C64993FF4}" type="slidenum">
              <a:rPr lang="en-US" smtClean="0"/>
              <a:t>14</a:t>
            </a:fld>
            <a:endParaRPr lang="en-US"/>
          </a:p>
        </p:txBody>
      </p:sp>
    </p:spTree>
    <p:extLst>
      <p:ext uri="{BB962C8B-B14F-4D97-AF65-F5344CB8AC3E}">
        <p14:creationId xmlns:p14="http://schemas.microsoft.com/office/powerpoint/2010/main" val="2203542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Compared to white Americans, Black Americans die five-and-a-half years younger, and Native Americans die eleven-and-a-half years younger. But even the longest-living Americans have a life expectancy that is more than six-and-a-half years shorter than those in other wealthy nations.  </a:t>
            </a:r>
          </a:p>
        </p:txBody>
      </p:sp>
      <p:sp>
        <p:nvSpPr>
          <p:cNvPr id="4" name="Slide Number Placeholder 3"/>
          <p:cNvSpPr>
            <a:spLocks noGrp="1"/>
          </p:cNvSpPr>
          <p:nvPr>
            <p:ph type="sldNum" sz="quarter" idx="5"/>
          </p:nvPr>
        </p:nvSpPr>
        <p:spPr/>
        <p:txBody>
          <a:bodyPr/>
          <a:lstStyle/>
          <a:p>
            <a:fld id="{DCD809F7-A61F-40A3-8142-1B3C64993FF4}" type="slidenum">
              <a:rPr lang="en-US" smtClean="0"/>
              <a:t>15</a:t>
            </a:fld>
            <a:endParaRPr lang="en-US"/>
          </a:p>
        </p:txBody>
      </p:sp>
    </p:spTree>
    <p:extLst>
      <p:ext uri="{BB962C8B-B14F-4D97-AF65-F5344CB8AC3E}">
        <p14:creationId xmlns:p14="http://schemas.microsoft.com/office/powerpoint/2010/main" val="3070938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Life expectancy dropped for every group in the U.S. during the first year of the pandemic. But the drop was much more severe for people of color. [CLICK] The average drop in U.S. life expectancy between 2019 and 2021 was 2.7 years, with lower drops among white and Asian Americans. However, Black and Hispanic Americans’ life expectancies dropped by more than four years, and Native American life expectancy dropped by more than six-and-half  years. </a:t>
            </a:r>
          </a:p>
        </p:txBody>
      </p:sp>
      <p:sp>
        <p:nvSpPr>
          <p:cNvPr id="4" name="Slide Number Placeholder 3"/>
          <p:cNvSpPr>
            <a:spLocks noGrp="1"/>
          </p:cNvSpPr>
          <p:nvPr>
            <p:ph type="sldNum" sz="quarter" idx="5"/>
          </p:nvPr>
        </p:nvSpPr>
        <p:spPr/>
        <p:txBody>
          <a:bodyPr/>
          <a:lstStyle/>
          <a:p>
            <a:fld id="{DCD809F7-A61F-40A3-8142-1B3C64993FF4}" type="slidenum">
              <a:rPr lang="en-US" smtClean="0"/>
              <a:t>16</a:t>
            </a:fld>
            <a:endParaRPr lang="en-US"/>
          </a:p>
        </p:txBody>
      </p:sp>
    </p:spTree>
    <p:extLst>
      <p:ext uri="{BB962C8B-B14F-4D97-AF65-F5344CB8AC3E}">
        <p14:creationId xmlns:p14="http://schemas.microsoft.com/office/powerpoint/2010/main" val="3519987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2020 murder of George Floyd at the hands of police shed a light on another major health threat for people of color, especially Black men. [CLICK] In fact, Black Americans are more than three times as likely to be killed by police compared to whites. And this is a growing problem, as the rate of police killings rose 38% between the 1980s and 2010s.</a:t>
            </a:r>
          </a:p>
        </p:txBody>
      </p:sp>
      <p:sp>
        <p:nvSpPr>
          <p:cNvPr id="4" name="Slide Number Placeholder 3"/>
          <p:cNvSpPr>
            <a:spLocks noGrp="1"/>
          </p:cNvSpPr>
          <p:nvPr>
            <p:ph type="sldNum" sz="quarter" idx="5"/>
          </p:nvPr>
        </p:nvSpPr>
        <p:spPr/>
        <p:txBody>
          <a:bodyPr/>
          <a:lstStyle/>
          <a:p>
            <a:fld id="{DCD809F7-A61F-40A3-8142-1B3C64993FF4}" type="slidenum">
              <a:rPr lang="en-US" smtClean="0"/>
              <a:t>17</a:t>
            </a:fld>
            <a:endParaRPr lang="en-US"/>
          </a:p>
        </p:txBody>
      </p:sp>
    </p:spTree>
    <p:extLst>
      <p:ext uri="{BB962C8B-B14F-4D97-AF65-F5344CB8AC3E}">
        <p14:creationId xmlns:p14="http://schemas.microsoft.com/office/powerpoint/2010/main" val="1947150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health threat to people of color is the U.S.’ severe rate of incarceration, by far the highest in the world, even compared to authoritarian regimes like Russia and Iran. </a:t>
            </a:r>
            <a:r>
              <a:rPr lang="en-US" b="0" i="0" dirty="0">
                <a:solidFill>
                  <a:srgbClr val="040C28"/>
                </a:solidFill>
                <a:effectLst/>
                <a:latin typeface="Google Sans"/>
              </a:rPr>
              <a:t>Black Americans are imprisoned at 5 times the rate of white people, and Indigenous and Hispanic people are imprisoned at 4 times and 2 times the rates of whites, respectively. </a:t>
            </a:r>
            <a:endParaRPr lang="en-US" dirty="0"/>
          </a:p>
        </p:txBody>
      </p:sp>
      <p:sp>
        <p:nvSpPr>
          <p:cNvPr id="4" name="Slide Number Placeholder 3"/>
          <p:cNvSpPr>
            <a:spLocks noGrp="1"/>
          </p:cNvSpPr>
          <p:nvPr>
            <p:ph type="sldNum" sz="quarter" idx="5"/>
          </p:nvPr>
        </p:nvSpPr>
        <p:spPr/>
        <p:txBody>
          <a:bodyPr/>
          <a:lstStyle/>
          <a:p>
            <a:fld id="{DCD809F7-A61F-40A3-8142-1B3C64993FF4}" type="slidenum">
              <a:rPr lang="en-US" smtClean="0"/>
              <a:t>18</a:t>
            </a:fld>
            <a:endParaRPr lang="en-US"/>
          </a:p>
        </p:txBody>
      </p:sp>
    </p:spTree>
    <p:extLst>
      <p:ext uri="{BB962C8B-B14F-4D97-AF65-F5344CB8AC3E}">
        <p14:creationId xmlns:p14="http://schemas.microsoft.com/office/powerpoint/2010/main" val="962313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white people, [CLICK] Black people in the U.S. are about one-and-a-half times more likely to be uninsured, Hispanic people are two-and-a-half times more likely to be uninsured, and Native Americans and Native Alaskans are about three times more likely to not have insurance. </a:t>
            </a:r>
          </a:p>
        </p:txBody>
      </p:sp>
      <p:sp>
        <p:nvSpPr>
          <p:cNvPr id="4" name="Slide Number Placeholder 3"/>
          <p:cNvSpPr>
            <a:spLocks noGrp="1"/>
          </p:cNvSpPr>
          <p:nvPr>
            <p:ph type="sldNum" sz="quarter" idx="5"/>
          </p:nvPr>
        </p:nvSpPr>
        <p:spPr/>
        <p:txBody>
          <a:bodyPr/>
          <a:lstStyle/>
          <a:p>
            <a:fld id="{DCD809F7-A61F-40A3-8142-1B3C64993FF4}" type="slidenum">
              <a:rPr lang="en-US" smtClean="0"/>
              <a:t>19</a:t>
            </a:fld>
            <a:endParaRPr lang="en-US"/>
          </a:p>
        </p:txBody>
      </p:sp>
    </p:spTree>
    <p:extLst>
      <p:ext uri="{BB962C8B-B14F-4D97-AF65-F5344CB8AC3E}">
        <p14:creationId xmlns:p14="http://schemas.microsoft.com/office/powerpoint/2010/main" val="193981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factors that contribute to disparities in health care in the U.S., including [CLICK] economic inequities, racial inequity, and the struggles faced by immigrants – and often these categories overlap. </a:t>
            </a:r>
          </a:p>
          <a:p>
            <a:r>
              <a:rPr lang="en-US" dirty="0"/>
              <a:t>I want to acknowledge that there are many, many other factors that prevent our patients from accessing care, including sex, gender, sexual orientation, gender identity and disability, but given our time limits we will only discuss these three. </a:t>
            </a:r>
          </a:p>
          <a:p>
            <a:r>
              <a:rPr lang="en-US" dirty="0"/>
              <a:t>After we discuss the problems of inequity plaguing the U.S. health system, I’ll explain how Medicare for All can provide a foundation for a more just and equitable system with improved outcomes for everyone. </a:t>
            </a:r>
          </a:p>
        </p:txBody>
      </p:sp>
      <p:sp>
        <p:nvSpPr>
          <p:cNvPr id="4" name="Slide Number Placeholder 3"/>
          <p:cNvSpPr>
            <a:spLocks noGrp="1"/>
          </p:cNvSpPr>
          <p:nvPr>
            <p:ph type="sldNum" sz="quarter" idx="5"/>
          </p:nvPr>
        </p:nvSpPr>
        <p:spPr/>
        <p:txBody>
          <a:bodyPr/>
          <a:lstStyle/>
          <a:p>
            <a:fld id="{DCD809F7-A61F-40A3-8142-1B3C64993FF4}" type="slidenum">
              <a:rPr lang="en-US" smtClean="0"/>
              <a:t>2</a:t>
            </a:fld>
            <a:endParaRPr lang="en-US"/>
          </a:p>
        </p:txBody>
      </p:sp>
    </p:spTree>
    <p:extLst>
      <p:ext uri="{BB962C8B-B14F-4D97-AF65-F5344CB8AC3E}">
        <p14:creationId xmlns:p14="http://schemas.microsoft.com/office/powerpoint/2010/main" val="2247587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insurance leads to poor access to care and poor health outcomes. [CLICK] Compared to Black Americans, whites enjoy better outcomes and life expectancies for almost every medical condition.  For example, Blacks are 27% more likely to die from heart disease compared to whites, 38% more likely to die from breast cancer, and 44% more likely to die from stroke. </a:t>
            </a:r>
          </a:p>
          <a:p>
            <a:endParaRPr lang="en-US" dirty="0"/>
          </a:p>
        </p:txBody>
      </p:sp>
      <p:sp>
        <p:nvSpPr>
          <p:cNvPr id="4" name="Slide Number Placeholder 3"/>
          <p:cNvSpPr>
            <a:spLocks noGrp="1"/>
          </p:cNvSpPr>
          <p:nvPr>
            <p:ph type="sldNum" sz="quarter" idx="5"/>
          </p:nvPr>
        </p:nvSpPr>
        <p:spPr/>
        <p:txBody>
          <a:bodyPr/>
          <a:lstStyle/>
          <a:p>
            <a:fld id="{DCD809F7-A61F-40A3-8142-1B3C64993FF4}" type="slidenum">
              <a:rPr lang="en-US" smtClean="0"/>
              <a:t>20</a:t>
            </a:fld>
            <a:endParaRPr lang="en-US"/>
          </a:p>
        </p:txBody>
      </p:sp>
    </p:spTree>
    <p:extLst>
      <p:ext uri="{BB962C8B-B14F-4D97-AF65-F5344CB8AC3E}">
        <p14:creationId xmlns:p14="http://schemas.microsoft.com/office/powerpoint/2010/main" val="2328616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has the highest maternal mortality rate of any wealthy nation, and even higher than many low-income nations. However, pregnancy and childbirth are much more deadly for Black parents in the U.S. </a:t>
            </a:r>
            <a:r>
              <a:rPr lang="en-US" b="0" i="0" dirty="0">
                <a:solidFill>
                  <a:srgbClr val="000000"/>
                </a:solidFill>
                <a:effectLst/>
                <a:latin typeface="Open Sans" panose="020F0502020204030204" pitchFamily="34" charset="0"/>
              </a:rPr>
              <a:t>In 2021, the maternal mortality rate for Black parents was more than two-and-a-half times the rate for White parents, and more than ten times the average mortality rate for similar wealthy nations like Canada, France, and Australia.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305A2-6F12-4AC3-BFD7-835AD1C49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067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similar to pregnancy related deaths, infant mortality is much higher for families of color in the U.S.: [CLICK] Black babies are nearly two-and-a-half times more likely to die in the first year of life compared to white babies, along with high rates of infant mortality among Native Americans and Native Hawaiian and other Pacific Islanders.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305A2-6F12-4AC3-BFD7-835AD1C49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358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Lack of prenatal care contributes to both infant and maternal mortality, and people of color are more likely to receiving late prenatal care or none at all. One in five Native Hawaiian and Pacific Islander parents goes without timely prenatal care, along with 13% of Native American parents and 10% of Black parents.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305A2-6F12-4AC3-BFD7-835AD1C49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38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break down health care spending by race and ethnicity, white Americans </a:t>
            </a:r>
            <a:r>
              <a:rPr lang="en-US" b="0" i="0" dirty="0">
                <a:solidFill>
                  <a:srgbClr val="212121"/>
                </a:solidFill>
                <a:effectLst/>
                <a:latin typeface="PT Serif" panose="020F0502020204030204" pitchFamily="18" charset="0"/>
              </a:rPr>
              <a:t>received 72% of all healthcare spending in 2016 despite making up 61% of the population. This study also found that compared to whites, </a:t>
            </a:r>
            <a:r>
              <a:rPr lang="en-US" b="0" i="0" dirty="0">
                <a:solidFill>
                  <a:srgbClr val="212121"/>
                </a:solidFill>
                <a:effectLst/>
                <a:latin typeface="PT Serif" panose="020A0603040505020204" pitchFamily="18" charset="0"/>
              </a:rPr>
              <a:t>Black patients got 26% less outpatient but spent 12% more on emergency department care, suggesting less access to preventative services. </a:t>
            </a:r>
            <a:endParaRPr lang="en-US" dirty="0"/>
          </a:p>
        </p:txBody>
      </p:sp>
      <p:sp>
        <p:nvSpPr>
          <p:cNvPr id="4" name="Slide Number Placeholder 3"/>
          <p:cNvSpPr>
            <a:spLocks noGrp="1"/>
          </p:cNvSpPr>
          <p:nvPr>
            <p:ph type="sldNum" sz="quarter" idx="5"/>
          </p:nvPr>
        </p:nvSpPr>
        <p:spPr/>
        <p:txBody>
          <a:bodyPr/>
          <a:lstStyle/>
          <a:p>
            <a:fld id="{DCD809F7-A61F-40A3-8142-1B3C64993FF4}" type="slidenum">
              <a:rPr lang="en-US" smtClean="0"/>
              <a:t>24</a:t>
            </a:fld>
            <a:endParaRPr lang="en-US"/>
          </a:p>
        </p:txBody>
      </p:sp>
    </p:spTree>
    <p:extLst>
      <p:ext uri="{BB962C8B-B14F-4D97-AF65-F5344CB8AC3E}">
        <p14:creationId xmlns:p14="http://schemas.microsoft.com/office/powerpoint/2010/main" val="2384861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access to health care, Black patients still spend less face-to-face time with physicians compared to whites. This shouldn’t be surprising given the cost barriers to even a single doctor’s visit.</a:t>
            </a:r>
          </a:p>
        </p:txBody>
      </p:sp>
      <p:sp>
        <p:nvSpPr>
          <p:cNvPr id="4" name="Slide Number Placeholder 3"/>
          <p:cNvSpPr>
            <a:spLocks noGrp="1"/>
          </p:cNvSpPr>
          <p:nvPr>
            <p:ph type="sldNum" sz="quarter" idx="5"/>
          </p:nvPr>
        </p:nvSpPr>
        <p:spPr/>
        <p:txBody>
          <a:bodyPr/>
          <a:lstStyle/>
          <a:p>
            <a:fld id="{DCD809F7-A61F-40A3-8142-1B3C64993FF4}" type="slidenum">
              <a:rPr lang="en-US" smtClean="0"/>
              <a:t>25</a:t>
            </a:fld>
            <a:endParaRPr lang="en-US"/>
          </a:p>
        </p:txBody>
      </p:sp>
    </p:spTree>
    <p:extLst>
      <p:ext uri="{BB962C8B-B14F-4D97-AF65-F5344CB8AC3E}">
        <p14:creationId xmlns:p14="http://schemas.microsoft.com/office/powerpoint/2010/main" val="3964613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mental health of our children and youth has been in crisis, and has only been exacerbated by the pandemic. [CLICK]. Unfortunately, children and young adults of color are also far behind their white peers when it comes to accessing mental health services like psychiatry. White children receive nearly twice as many psychiatrist visits per year compared to Hispanic children, with similar disparities for young adults. </a:t>
            </a:r>
          </a:p>
        </p:txBody>
      </p:sp>
      <p:sp>
        <p:nvSpPr>
          <p:cNvPr id="4" name="Slide Number Placeholder 3"/>
          <p:cNvSpPr>
            <a:spLocks noGrp="1"/>
          </p:cNvSpPr>
          <p:nvPr>
            <p:ph type="sldNum" sz="quarter" idx="5"/>
          </p:nvPr>
        </p:nvSpPr>
        <p:spPr/>
        <p:txBody>
          <a:bodyPr/>
          <a:lstStyle/>
          <a:p>
            <a:fld id="{DCD809F7-A61F-40A3-8142-1B3C64993FF4}" type="slidenum">
              <a:rPr lang="en-US" smtClean="0"/>
              <a:t>26</a:t>
            </a:fld>
            <a:endParaRPr lang="en-US"/>
          </a:p>
        </p:txBody>
      </p:sp>
    </p:spTree>
    <p:extLst>
      <p:ext uri="{BB962C8B-B14F-4D97-AF65-F5344CB8AC3E}">
        <p14:creationId xmlns:p14="http://schemas.microsoft.com/office/powerpoint/2010/main" val="3685199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find structural racism in the ways that hospitals in different communities are financed, impacting their ability to offer high-quality care. [CLICK] Compared to hospitals primarily serving Black patients, other hospitals are reimbursed at an 83% higher rate. [CLICK] When it comes to profitability, Black-serving hospitals are in the red. </a:t>
            </a:r>
          </a:p>
        </p:txBody>
      </p:sp>
      <p:sp>
        <p:nvSpPr>
          <p:cNvPr id="4" name="Slide Number Placeholder 3"/>
          <p:cNvSpPr>
            <a:spLocks noGrp="1"/>
          </p:cNvSpPr>
          <p:nvPr>
            <p:ph type="sldNum" sz="quarter" idx="5"/>
          </p:nvPr>
        </p:nvSpPr>
        <p:spPr/>
        <p:txBody>
          <a:bodyPr/>
          <a:lstStyle/>
          <a:p>
            <a:fld id="{DCD809F7-A61F-40A3-8142-1B3C64993FF4}" type="slidenum">
              <a:rPr lang="en-US" smtClean="0"/>
              <a:t>27</a:t>
            </a:fld>
            <a:endParaRPr lang="en-US"/>
          </a:p>
        </p:txBody>
      </p:sp>
    </p:spTree>
    <p:extLst>
      <p:ext uri="{BB962C8B-B14F-4D97-AF65-F5344CB8AC3E}">
        <p14:creationId xmlns:p14="http://schemas.microsoft.com/office/powerpoint/2010/main" val="2181277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surprisingly, hospitals serving primarily Black and Hispanic patients have significantly fewer capital assets than hospitals that don’t primary serve Black and Hispanic patients. </a:t>
            </a:r>
          </a:p>
        </p:txBody>
      </p:sp>
      <p:sp>
        <p:nvSpPr>
          <p:cNvPr id="4" name="Slide Number Placeholder 3"/>
          <p:cNvSpPr>
            <a:spLocks noGrp="1"/>
          </p:cNvSpPr>
          <p:nvPr>
            <p:ph type="sldNum" sz="quarter" idx="5"/>
          </p:nvPr>
        </p:nvSpPr>
        <p:spPr/>
        <p:txBody>
          <a:bodyPr/>
          <a:lstStyle/>
          <a:p>
            <a:fld id="{DCD809F7-A61F-40A3-8142-1B3C64993FF4}" type="slidenum">
              <a:rPr lang="en-US" smtClean="0"/>
              <a:t>28</a:t>
            </a:fld>
            <a:endParaRPr lang="en-US"/>
          </a:p>
        </p:txBody>
      </p:sp>
    </p:spTree>
    <p:extLst>
      <p:ext uri="{BB962C8B-B14F-4D97-AF65-F5344CB8AC3E}">
        <p14:creationId xmlns:p14="http://schemas.microsoft.com/office/powerpoint/2010/main" val="3213267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less investment in capital assets, hospitals that primarily serve Black and Hispanic patients are much less likely than other hospitals to offer high tech services like MRI, PET, and CT scans and various types of advanced surgeries. </a:t>
            </a:r>
          </a:p>
        </p:txBody>
      </p:sp>
      <p:sp>
        <p:nvSpPr>
          <p:cNvPr id="4" name="Slide Number Placeholder 3"/>
          <p:cNvSpPr>
            <a:spLocks noGrp="1"/>
          </p:cNvSpPr>
          <p:nvPr>
            <p:ph type="sldNum" sz="quarter" idx="5"/>
          </p:nvPr>
        </p:nvSpPr>
        <p:spPr/>
        <p:txBody>
          <a:bodyPr/>
          <a:lstStyle/>
          <a:p>
            <a:fld id="{DCD809F7-A61F-40A3-8142-1B3C64993FF4}" type="slidenum">
              <a:rPr lang="en-US" smtClean="0"/>
              <a:t>29</a:t>
            </a:fld>
            <a:endParaRPr lang="en-US"/>
          </a:p>
        </p:txBody>
      </p:sp>
    </p:spTree>
    <p:extLst>
      <p:ext uri="{BB962C8B-B14F-4D97-AF65-F5344CB8AC3E}">
        <p14:creationId xmlns:p14="http://schemas.microsoft.com/office/powerpoint/2010/main" val="409066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painting a picture of economic inequity in the U.S. The mean income for a family in the top 20% has more than doubled since 1967, from about $125,000 per year in 2021 dollars, to about $275,000, while the income for the bottom 80% has remained virtually flat. And we all know that it is MUCH, MUCH more expensive to raise a family now than 50 years ago. </a:t>
            </a:r>
          </a:p>
        </p:txBody>
      </p:sp>
      <p:sp>
        <p:nvSpPr>
          <p:cNvPr id="4" name="Slide Number Placeholder 3"/>
          <p:cNvSpPr>
            <a:spLocks noGrp="1"/>
          </p:cNvSpPr>
          <p:nvPr>
            <p:ph type="sldNum" sz="quarter" idx="5"/>
          </p:nvPr>
        </p:nvSpPr>
        <p:spPr/>
        <p:txBody>
          <a:bodyPr/>
          <a:lstStyle/>
          <a:p>
            <a:fld id="{DCD809F7-A61F-40A3-8142-1B3C64993FF4}" type="slidenum">
              <a:rPr lang="en-US" smtClean="0"/>
              <a:t>3</a:t>
            </a:fld>
            <a:endParaRPr lang="en-US"/>
          </a:p>
        </p:txBody>
      </p:sp>
    </p:spTree>
    <p:extLst>
      <p:ext uri="{BB962C8B-B14F-4D97-AF65-F5344CB8AC3E}">
        <p14:creationId xmlns:p14="http://schemas.microsoft.com/office/powerpoint/2010/main" val="2979195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we’ve seen, Indigenous Americans already face huge disparities in income, access to care, and health outcomes. The Indian Health Service, which is the federal program designed to serve the health needs of Native Americans, spends less than half of what Medicaid does on health services, which is about a third of the U.S. national average for health spending. </a:t>
            </a:r>
          </a:p>
        </p:txBody>
      </p:sp>
      <p:sp>
        <p:nvSpPr>
          <p:cNvPr id="4" name="Slide Number Placeholder 3"/>
          <p:cNvSpPr>
            <a:spLocks noGrp="1"/>
          </p:cNvSpPr>
          <p:nvPr>
            <p:ph type="sldNum" sz="quarter" idx="5"/>
          </p:nvPr>
        </p:nvSpPr>
        <p:spPr/>
        <p:txBody>
          <a:bodyPr/>
          <a:lstStyle/>
          <a:p>
            <a:fld id="{DCD809F7-A61F-40A3-8142-1B3C64993FF4}" type="slidenum">
              <a:rPr lang="en-US" smtClean="0"/>
              <a:t>30</a:t>
            </a:fld>
            <a:endParaRPr lang="en-US"/>
          </a:p>
        </p:txBody>
      </p:sp>
    </p:spTree>
    <p:extLst>
      <p:ext uri="{BB962C8B-B14F-4D97-AF65-F5344CB8AC3E}">
        <p14:creationId xmlns:p14="http://schemas.microsoft.com/office/powerpoint/2010/main" val="2651123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Black students are still underrepresented in U.S. medical schools. In 2022, only 8% of first-year med students were Black, essentially unchanged since the 1970s. This is of course far below the American Association of Medical College’s goal of 11.7% Black enrollment. </a:t>
            </a:r>
          </a:p>
        </p:txBody>
      </p:sp>
      <p:sp>
        <p:nvSpPr>
          <p:cNvPr id="4" name="Slide Number Placeholder 3"/>
          <p:cNvSpPr>
            <a:spLocks noGrp="1"/>
          </p:cNvSpPr>
          <p:nvPr>
            <p:ph type="sldNum" sz="quarter" idx="5"/>
          </p:nvPr>
        </p:nvSpPr>
        <p:spPr/>
        <p:txBody>
          <a:bodyPr/>
          <a:lstStyle/>
          <a:p>
            <a:fld id="{DCD809F7-A61F-40A3-8142-1B3C64993FF4}" type="slidenum">
              <a:rPr lang="en-US" smtClean="0"/>
              <a:t>31</a:t>
            </a:fld>
            <a:endParaRPr lang="en-US"/>
          </a:p>
        </p:txBody>
      </p:sp>
    </p:spTree>
    <p:extLst>
      <p:ext uri="{BB962C8B-B14F-4D97-AF65-F5344CB8AC3E}">
        <p14:creationId xmlns:p14="http://schemas.microsoft.com/office/powerpoint/2010/main" val="720211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surprisingly, Black health workers are very underrepresented in high-paying jobs such as dentist, physician, and advanced practice nurse. However, Black workers are over-represented in low-paying jobs such as health aides and practical nurses. </a:t>
            </a:r>
          </a:p>
        </p:txBody>
      </p:sp>
      <p:sp>
        <p:nvSpPr>
          <p:cNvPr id="4" name="Slide Number Placeholder 3"/>
          <p:cNvSpPr>
            <a:spLocks noGrp="1"/>
          </p:cNvSpPr>
          <p:nvPr>
            <p:ph type="sldNum" sz="quarter" idx="5"/>
          </p:nvPr>
        </p:nvSpPr>
        <p:spPr/>
        <p:txBody>
          <a:bodyPr/>
          <a:lstStyle/>
          <a:p>
            <a:fld id="{DCD809F7-A61F-40A3-8142-1B3C64993FF4}" type="slidenum">
              <a:rPr lang="en-US" smtClean="0"/>
              <a:t>32</a:t>
            </a:fld>
            <a:endParaRPr lang="en-US"/>
          </a:p>
        </p:txBody>
      </p:sp>
    </p:spTree>
    <p:extLst>
      <p:ext uri="{BB962C8B-B14F-4D97-AF65-F5344CB8AC3E}">
        <p14:creationId xmlns:p14="http://schemas.microsoft.com/office/powerpoint/2010/main" val="1621725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Hispanic workers have similar rates of underrepresentation as doctors, dentists, and registered nurses, and concentrations in lower-paying roles such as medical assistants and aides. </a:t>
            </a:r>
          </a:p>
        </p:txBody>
      </p:sp>
      <p:sp>
        <p:nvSpPr>
          <p:cNvPr id="4" name="Slide Number Placeholder 3"/>
          <p:cNvSpPr>
            <a:spLocks noGrp="1"/>
          </p:cNvSpPr>
          <p:nvPr>
            <p:ph type="sldNum" sz="quarter" idx="5"/>
          </p:nvPr>
        </p:nvSpPr>
        <p:spPr/>
        <p:txBody>
          <a:bodyPr/>
          <a:lstStyle/>
          <a:p>
            <a:fld id="{DCD809F7-A61F-40A3-8142-1B3C64993FF4}" type="slidenum">
              <a:rPr lang="en-US" smtClean="0"/>
              <a:t>33</a:t>
            </a:fld>
            <a:endParaRPr lang="en-US"/>
          </a:p>
        </p:txBody>
      </p:sp>
    </p:spTree>
    <p:extLst>
      <p:ext uri="{BB962C8B-B14F-4D97-AF65-F5344CB8AC3E}">
        <p14:creationId xmlns:p14="http://schemas.microsoft.com/office/powerpoint/2010/main" val="2884356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the issues of fairness and representation, why do we need more people of color in medicine? In a randomized controlled trial, Black men were much more likely to follow a Black doctor’s advice to obtain preventive care such as screening for diabetes, high blood pressure and cholesterol, compared to similar advice given by a white doctor. Researchers estimate that the availability of Black doctors could cut the Black to White cardiovascular mortality gap by as much as 19%. </a:t>
            </a:r>
          </a:p>
        </p:txBody>
      </p:sp>
      <p:sp>
        <p:nvSpPr>
          <p:cNvPr id="4" name="Slide Number Placeholder 3"/>
          <p:cNvSpPr>
            <a:spLocks noGrp="1"/>
          </p:cNvSpPr>
          <p:nvPr>
            <p:ph type="sldNum" sz="quarter" idx="5"/>
          </p:nvPr>
        </p:nvSpPr>
        <p:spPr/>
        <p:txBody>
          <a:bodyPr/>
          <a:lstStyle/>
          <a:p>
            <a:fld id="{DCD809F7-A61F-40A3-8142-1B3C64993FF4}" type="slidenum">
              <a:rPr lang="en-US" smtClean="0"/>
              <a:t>34</a:t>
            </a:fld>
            <a:endParaRPr lang="en-US"/>
          </a:p>
        </p:txBody>
      </p:sp>
    </p:spTree>
    <p:extLst>
      <p:ext uri="{BB962C8B-B14F-4D97-AF65-F5344CB8AC3E}">
        <p14:creationId xmlns:p14="http://schemas.microsoft.com/office/powerpoint/2010/main" val="4014804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even when Black Americans and women enter the medical profession, they still earn significantly less than white male doctors, even after adjusting for hours, specialty, years in practice, and income source. </a:t>
            </a:r>
          </a:p>
        </p:txBody>
      </p:sp>
      <p:sp>
        <p:nvSpPr>
          <p:cNvPr id="4" name="Slide Number Placeholder 3"/>
          <p:cNvSpPr>
            <a:spLocks noGrp="1"/>
          </p:cNvSpPr>
          <p:nvPr>
            <p:ph type="sldNum" sz="quarter" idx="5"/>
          </p:nvPr>
        </p:nvSpPr>
        <p:spPr/>
        <p:txBody>
          <a:bodyPr/>
          <a:lstStyle/>
          <a:p>
            <a:fld id="{DCD809F7-A61F-40A3-8142-1B3C64993FF4}" type="slidenum">
              <a:rPr lang="en-US" smtClean="0"/>
              <a:t>35</a:t>
            </a:fld>
            <a:endParaRPr lang="en-US"/>
          </a:p>
        </p:txBody>
      </p:sp>
    </p:spTree>
    <p:extLst>
      <p:ext uri="{BB962C8B-B14F-4D97-AF65-F5344CB8AC3E}">
        <p14:creationId xmlns:p14="http://schemas.microsoft.com/office/powerpoint/2010/main" val="4178400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93D40"/>
                </a:solidFill>
                <a:effectLst/>
                <a:latin typeface="Open Sans" panose="020B0606030504020204" pitchFamily="34" charset="0"/>
              </a:rPr>
              <a:t>Now let’s pivot to the problems facing immigrants to the U.S., especially those who are undocumented and may be living and working in the shadows. Every though immigrant and citizen households are equally likely to have at least one working adult, undocumented immigrants are nearly six times more likely to be uninsured than citizens, and even documented immigrants are three times as likely to be uninsured. </a:t>
            </a:r>
            <a:br>
              <a:rPr lang="en-US" b="0" i="0" dirty="0">
                <a:solidFill>
                  <a:srgbClr val="393D40"/>
                </a:solidFill>
                <a:effectLst/>
                <a:latin typeface="Open Sans" panose="020B0606030504020204" pitchFamily="34" charset="0"/>
              </a:rPr>
            </a:br>
            <a:r>
              <a:rPr lang="en-US" b="0" i="0" dirty="0">
                <a:solidFill>
                  <a:srgbClr val="393D40"/>
                </a:solidFill>
                <a:effectLst/>
                <a:latin typeface="Open Sans" panose="020B0606030504020204" pitchFamily="34" charset="0"/>
              </a:rPr>
              <a:t>Note that in most states, undocumented immigrants are not eligible to enroll in Medicaid or CHIP or to purchase coverage through the ACA Marketplaces, and even lawful immigrants are subject to eligibility requirements such as a five-year enrollment waiting period after obtaining their permanent residency. </a:t>
            </a:r>
            <a:endParaRPr lang="en-US" b="0" dirty="0"/>
          </a:p>
        </p:txBody>
      </p:sp>
      <p:sp>
        <p:nvSpPr>
          <p:cNvPr id="4" name="Slide Number Placeholder 3"/>
          <p:cNvSpPr>
            <a:spLocks noGrp="1"/>
          </p:cNvSpPr>
          <p:nvPr>
            <p:ph type="sldNum" sz="quarter" idx="5"/>
          </p:nvPr>
        </p:nvSpPr>
        <p:spPr/>
        <p:txBody>
          <a:bodyPr/>
          <a:lstStyle/>
          <a:p>
            <a:fld id="{DCD809F7-A61F-40A3-8142-1B3C64993FF4}" type="slidenum">
              <a:rPr lang="en-US" smtClean="0"/>
              <a:t>36</a:t>
            </a:fld>
            <a:endParaRPr lang="en-US"/>
          </a:p>
        </p:txBody>
      </p:sp>
    </p:spTree>
    <p:extLst>
      <p:ext uri="{BB962C8B-B14F-4D97-AF65-F5344CB8AC3E}">
        <p14:creationId xmlns:p14="http://schemas.microsoft.com/office/powerpoint/2010/main" val="3624548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Likely due to lower income and lower rates of insurance, immigrants also receive very little in health care services compared to those born in the U.S. </a:t>
            </a:r>
          </a:p>
        </p:txBody>
      </p:sp>
      <p:sp>
        <p:nvSpPr>
          <p:cNvPr id="4" name="Slide Number Placeholder 3"/>
          <p:cNvSpPr>
            <a:spLocks noGrp="1"/>
          </p:cNvSpPr>
          <p:nvPr>
            <p:ph type="sldNum" sz="quarter" idx="5"/>
          </p:nvPr>
        </p:nvSpPr>
        <p:spPr/>
        <p:txBody>
          <a:bodyPr/>
          <a:lstStyle/>
          <a:p>
            <a:fld id="{DCD809F7-A61F-40A3-8142-1B3C64993FF4}" type="slidenum">
              <a:rPr lang="en-US" smtClean="0"/>
              <a:t>37</a:t>
            </a:fld>
            <a:endParaRPr lang="en-US"/>
          </a:p>
        </p:txBody>
      </p:sp>
    </p:spTree>
    <p:extLst>
      <p:ext uri="{BB962C8B-B14F-4D97-AF65-F5344CB8AC3E}">
        <p14:creationId xmlns:p14="http://schemas.microsoft.com/office/powerpoint/2010/main" val="2576285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93D40"/>
                </a:solidFill>
                <a:effectLst/>
                <a:latin typeface="Open Sans" panose="020B0606030504020204" pitchFamily="34" charset="0"/>
              </a:rPr>
              <a:t>[CLICK to reveal all bars] . Among working-age adults, immigrants were much more likely than U.S.-born citizens to report barriers to obtaining needed medical care, such as not having a usual source of care, not being able to visit a doctor, or skipping needed care due to costs. </a:t>
            </a:r>
            <a:endParaRPr lang="en-US" dirty="0"/>
          </a:p>
        </p:txBody>
      </p:sp>
      <p:sp>
        <p:nvSpPr>
          <p:cNvPr id="4" name="Slide Number Placeholder 3"/>
          <p:cNvSpPr>
            <a:spLocks noGrp="1"/>
          </p:cNvSpPr>
          <p:nvPr>
            <p:ph type="sldNum" sz="quarter" idx="5"/>
          </p:nvPr>
        </p:nvSpPr>
        <p:spPr/>
        <p:txBody>
          <a:bodyPr/>
          <a:lstStyle/>
          <a:p>
            <a:fld id="{DCD809F7-A61F-40A3-8142-1B3C64993FF4}" type="slidenum">
              <a:rPr lang="en-US" smtClean="0"/>
              <a:t>38</a:t>
            </a:fld>
            <a:endParaRPr lang="en-US"/>
          </a:p>
        </p:txBody>
      </p:sp>
    </p:spTree>
    <p:extLst>
      <p:ext uri="{BB962C8B-B14F-4D97-AF65-F5344CB8AC3E}">
        <p14:creationId xmlns:p14="http://schemas.microsoft.com/office/powerpoint/2010/main" val="2027647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when you consider immigrants’ low utilization of health services, they actually subsidize commercial insurance for the U.S. born population. While U.S.-born Americans use nearly $25 billion more in health services than they pay in premiums, immigrants pay the same amount towards insurance premiums that they don’t use. </a:t>
            </a:r>
          </a:p>
        </p:txBody>
      </p:sp>
      <p:sp>
        <p:nvSpPr>
          <p:cNvPr id="4" name="Slide Number Placeholder 3"/>
          <p:cNvSpPr>
            <a:spLocks noGrp="1"/>
          </p:cNvSpPr>
          <p:nvPr>
            <p:ph type="sldNum" sz="quarter" idx="5"/>
          </p:nvPr>
        </p:nvSpPr>
        <p:spPr/>
        <p:txBody>
          <a:bodyPr/>
          <a:lstStyle/>
          <a:p>
            <a:fld id="{DCD809F7-A61F-40A3-8142-1B3C64993FF4}" type="slidenum">
              <a:rPr lang="en-US" smtClean="0"/>
              <a:t>39</a:t>
            </a:fld>
            <a:endParaRPr lang="en-US"/>
          </a:p>
        </p:txBody>
      </p:sp>
    </p:spTree>
    <p:extLst>
      <p:ext uri="{BB962C8B-B14F-4D97-AF65-F5344CB8AC3E}">
        <p14:creationId xmlns:p14="http://schemas.microsoft.com/office/powerpoint/2010/main" val="945623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America, the wealthiest 1% take more than 19% of the income. This is the highest rate of income inequality among wealthy democracies, more than twice the rate of France and the Netherlands. </a:t>
            </a:r>
          </a:p>
        </p:txBody>
      </p:sp>
      <p:sp>
        <p:nvSpPr>
          <p:cNvPr id="4" name="Slide Number Placeholder 3"/>
          <p:cNvSpPr>
            <a:spLocks noGrp="1"/>
          </p:cNvSpPr>
          <p:nvPr>
            <p:ph type="sldNum" sz="quarter" idx="5"/>
          </p:nvPr>
        </p:nvSpPr>
        <p:spPr/>
        <p:txBody>
          <a:bodyPr/>
          <a:lstStyle/>
          <a:p>
            <a:fld id="{DCD809F7-A61F-40A3-8142-1B3C64993FF4}" type="slidenum">
              <a:rPr lang="en-US" smtClean="0"/>
              <a:t>4</a:t>
            </a:fld>
            <a:endParaRPr lang="en-US"/>
          </a:p>
        </p:txBody>
      </p:sp>
    </p:spTree>
    <p:extLst>
      <p:ext uri="{BB962C8B-B14F-4D97-AF65-F5344CB8AC3E}">
        <p14:creationId xmlns:p14="http://schemas.microsoft.com/office/powerpoint/2010/main" val="3073176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despite the narrative that immigrants are a drain on public services, the reality is that immigrants are helping to keep Medicare solvent by paying billions into the trust fund that they will not use in health care. </a:t>
            </a:r>
          </a:p>
        </p:txBody>
      </p:sp>
      <p:sp>
        <p:nvSpPr>
          <p:cNvPr id="4" name="Slide Number Placeholder 3"/>
          <p:cNvSpPr>
            <a:spLocks noGrp="1"/>
          </p:cNvSpPr>
          <p:nvPr>
            <p:ph type="sldNum" sz="quarter" idx="5"/>
          </p:nvPr>
        </p:nvSpPr>
        <p:spPr/>
        <p:txBody>
          <a:bodyPr/>
          <a:lstStyle/>
          <a:p>
            <a:fld id="{DCD809F7-A61F-40A3-8142-1B3C64993FF4}" type="slidenum">
              <a:rPr lang="en-US" smtClean="0"/>
              <a:t>40</a:t>
            </a:fld>
            <a:endParaRPr lang="en-US"/>
          </a:p>
        </p:txBody>
      </p:sp>
    </p:spTree>
    <p:extLst>
      <p:ext uri="{BB962C8B-B14F-4D97-AF65-F5344CB8AC3E}">
        <p14:creationId xmlns:p14="http://schemas.microsoft.com/office/powerpoint/2010/main" val="20078067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causes of economic and racial health disparities are complex. However, do know that people of color, immigrants, and those with low incomes suffer disproportionality from a lack of health coverage and access to care. And we have strong evidence that providing high-quality, low-cost health coverage is an incredibly effective way of shrinking those disparities. </a:t>
            </a:r>
          </a:p>
          <a:p>
            <a:r>
              <a:rPr lang="en-US" sz="1200" dirty="0"/>
              <a:t>[CLICK] For example, the expansion of Medicaid in the years after the Affordable Care Act provides a natural experiment. States that expanded Medicaid saw nearly 12 fewer deaths per 100,000 residents compared to states that didn’t expand coverage. </a:t>
            </a:r>
          </a:p>
        </p:txBody>
      </p:sp>
      <p:sp>
        <p:nvSpPr>
          <p:cNvPr id="4" name="Slide Number Placeholder 3"/>
          <p:cNvSpPr>
            <a:spLocks noGrp="1"/>
          </p:cNvSpPr>
          <p:nvPr>
            <p:ph type="sldNum" sz="quarter" idx="5"/>
          </p:nvPr>
        </p:nvSpPr>
        <p:spPr/>
        <p:txBody>
          <a:bodyPr/>
          <a:lstStyle/>
          <a:p>
            <a:fld id="{003305A2-6F12-4AC3-BFD7-835AD1C492CB}" type="slidenum">
              <a:rPr lang="en-US" smtClean="0"/>
              <a:t>41</a:t>
            </a:fld>
            <a:endParaRPr lang="en-US"/>
          </a:p>
        </p:txBody>
      </p:sp>
    </p:spTree>
    <p:extLst>
      <p:ext uri="{BB962C8B-B14F-4D97-AF65-F5344CB8AC3E}">
        <p14:creationId xmlns:p14="http://schemas.microsoft.com/office/powerpoint/2010/main" val="2313106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Pregnancy and childbirth is especially dangerous for Black mothers, who are less likely to be insured or have access prenatal and post-natal care. But states that expanded Medicaid saw a significant drop in maternal mortality, especially for Black mothers, showing how important coverage is in saving lives.  </a:t>
            </a:r>
          </a:p>
        </p:txBody>
      </p:sp>
      <p:sp>
        <p:nvSpPr>
          <p:cNvPr id="4" name="Slide Number Placeholder 3"/>
          <p:cNvSpPr>
            <a:spLocks noGrp="1"/>
          </p:cNvSpPr>
          <p:nvPr>
            <p:ph type="sldNum" sz="quarter" idx="5"/>
          </p:nvPr>
        </p:nvSpPr>
        <p:spPr/>
        <p:txBody>
          <a:bodyPr/>
          <a:lstStyle/>
          <a:p>
            <a:fld id="{003305A2-6F12-4AC3-BFD7-835AD1C492CB}" type="slidenum">
              <a:rPr lang="en-US" smtClean="0"/>
              <a:t>42</a:t>
            </a:fld>
            <a:endParaRPr lang="en-US"/>
          </a:p>
        </p:txBody>
      </p:sp>
    </p:spTree>
    <p:extLst>
      <p:ext uri="{BB962C8B-B14F-4D97-AF65-F5344CB8AC3E}">
        <p14:creationId xmlns:p14="http://schemas.microsoft.com/office/powerpoint/2010/main" val="1774744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where coverage matters: The Veteran’s Administration provides comprehensive care at little or no cost to vets of all races. At the VA, Black patients had</a:t>
            </a:r>
            <a:r>
              <a:rPr lang="en-US" b="0" i="0" dirty="0">
                <a:solidFill>
                  <a:srgbClr val="212121"/>
                </a:solidFill>
                <a:effectLst/>
                <a:latin typeface="BlinkMacSystemFont"/>
              </a:rPr>
              <a:t> lower all-cause mortality, and lower incidence of coronary heart disease and stroke compared to white patients, showing that seamless, comprehensive, and low-cost care can erase or even reverse health disparities for patients of color. </a:t>
            </a:r>
            <a:endParaRPr lang="en-US" dirty="0"/>
          </a:p>
        </p:txBody>
      </p:sp>
      <p:sp>
        <p:nvSpPr>
          <p:cNvPr id="4" name="Slide Number Placeholder 3"/>
          <p:cNvSpPr>
            <a:spLocks noGrp="1"/>
          </p:cNvSpPr>
          <p:nvPr>
            <p:ph type="sldNum" sz="quarter" idx="5"/>
          </p:nvPr>
        </p:nvSpPr>
        <p:spPr/>
        <p:txBody>
          <a:bodyPr/>
          <a:lstStyle/>
          <a:p>
            <a:fld id="{DCD809F7-A61F-40A3-8142-1B3C64993FF4}" type="slidenum">
              <a:rPr lang="en-US" smtClean="0"/>
              <a:t>43</a:t>
            </a:fld>
            <a:endParaRPr lang="en-US"/>
          </a:p>
        </p:txBody>
      </p:sp>
    </p:spTree>
    <p:extLst>
      <p:ext uri="{BB962C8B-B14F-4D97-AF65-F5344CB8AC3E}">
        <p14:creationId xmlns:p14="http://schemas.microsoft.com/office/powerpoint/2010/main" val="1983540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isn’t just for those over 65; it also covers anyone with ESRD, or end-state renal disease, and this coverage has been found to reverse the health disparities found in the general population. [CLICK] Black Americans have higher rates of kidney disease compared to whites. [CLICK] But researchers found that once enrolled in the Medicare ESRD program, Black Americans on dialysis survive longer than whites. [CLICK]: The only explanation is that they all receive seamless, low-cost, universal coverage through Medicare. [CLICK] </a:t>
            </a:r>
          </a:p>
        </p:txBody>
      </p:sp>
      <p:sp>
        <p:nvSpPr>
          <p:cNvPr id="4" name="Slide Number Placeholder 3"/>
          <p:cNvSpPr>
            <a:spLocks noGrp="1"/>
          </p:cNvSpPr>
          <p:nvPr>
            <p:ph type="sldNum" sz="quarter" idx="5"/>
          </p:nvPr>
        </p:nvSpPr>
        <p:spPr/>
        <p:txBody>
          <a:bodyPr/>
          <a:lstStyle/>
          <a:p>
            <a:fld id="{DCD809F7-A61F-40A3-8142-1B3C64993FF4}" type="slidenum">
              <a:rPr lang="en-US" smtClean="0"/>
              <a:t>44</a:t>
            </a:fld>
            <a:endParaRPr lang="en-US"/>
          </a:p>
        </p:txBody>
      </p:sp>
    </p:spTree>
    <p:extLst>
      <p:ext uri="{BB962C8B-B14F-4D97-AF65-F5344CB8AC3E}">
        <p14:creationId xmlns:p14="http://schemas.microsoft.com/office/powerpoint/2010/main" val="2119574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Here’s a snapshot of what a single-payer Medicare for All program would look like.</a:t>
            </a:r>
          </a:p>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[CLICK] First, it covers EVERYBODY in the nation for life with no interruptions in care. </a:t>
            </a:r>
          </a:p>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[CLICK] Unlike commercial insurance, Medicare for All provides patients with free choice of hospital or provider without any barriers to care such as cost-sharing or pre-authorizations</a:t>
            </a:r>
          </a:p>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[CLICK] The program would cover care for every body part. SO not just inpatient and outpatient care, but also vision, dental and hearing, reproductive and maternal care, mental and behavioral health, long-term care and prescription drugs. </a:t>
            </a:r>
          </a:p>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[CLICK] All providers are compensated at the same rate for care, and hospitals would be funded like fire departments, with global operating budgets that are based on each community’s needs.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305A2-6F12-4AC3-BFD7-835AD1C49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012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Let’s look specifically at some problems facing low-income families, people of color, and immigrants in our current health care system, and how Medicare for All could help solve these problems. </a:t>
            </a:r>
          </a:p>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These groups are much more likely to be uninsured or under-insured, meaning they have insurance but can’t afford the costs associated with accessing care. </a:t>
            </a:r>
          </a:p>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[CLICK]: Medicare for All would provide seamless coverage to everybody in the nation – no exceptions – without any barriers to care such as copays, deductibles of prior authorizations.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305A2-6F12-4AC3-BFD7-835AD1C49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948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Low-income Americans and people of color have lower life expectancies, and are more likely to suffer and die from preventable and treatable illness. </a:t>
            </a:r>
          </a:p>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[CLICK]: Medicare for All would help keep everyone in America healthy by providing universal preventative and primary care with no gaps in coverage. Nobody would ever have to skip care because of cost.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305A2-6F12-4AC3-BFD7-835AD1C49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3762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Hospitals in rural and low-income communities are reimbursed at lower rates and serve many more uninsured patients, leaving them unable to offer high-quality services. </a:t>
            </a:r>
          </a:p>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[CLICK]: Medicare for All would fund hospitals through global operating budgets, similar to the way we fund other public services like fire departments. Funding would be based on each community’s health needs and could be better supported in times of crisis, like a natural disaster or pandemic.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305A2-6F12-4AC3-BFD7-835AD1C49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19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Systematic racism affects every part of our society, and health care is no exception. And we can’t target racism in health care in a fragmented, profit-oriented system. </a:t>
            </a:r>
          </a:p>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Medicare for All could target systematic racism in several ways. </a:t>
            </a:r>
            <a:b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[CLICK]: First, we could track and study racial bias in health care on a national level. </a:t>
            </a:r>
          </a:p>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[CLICK]: Second, we could require all health professionals to learn about racial bias and how to fight it. </a:t>
            </a:r>
          </a:p>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[CLICK]: And third, we must aggressively recruit and support people of color to enter the health professions, especially as highly-trained providers such as physicians and registered nurses. </a:t>
            </a:r>
          </a:p>
          <a:p>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305A2-6F12-4AC3-BFD7-835AD1C492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3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40 years, the share of national income controlled by the wealthiest 1% has almost doubled, [CLICK] from 10.7% in 1981 to 19.1% today. </a:t>
            </a:r>
          </a:p>
        </p:txBody>
      </p:sp>
      <p:sp>
        <p:nvSpPr>
          <p:cNvPr id="4" name="Slide Number Placeholder 3"/>
          <p:cNvSpPr>
            <a:spLocks noGrp="1"/>
          </p:cNvSpPr>
          <p:nvPr>
            <p:ph type="sldNum" sz="quarter" idx="5"/>
          </p:nvPr>
        </p:nvSpPr>
        <p:spPr/>
        <p:txBody>
          <a:bodyPr/>
          <a:lstStyle/>
          <a:p>
            <a:fld id="{DCD809F7-A61F-40A3-8142-1B3C64993FF4}" type="slidenum">
              <a:rPr lang="en-US" smtClean="0"/>
              <a:t>5</a:t>
            </a:fld>
            <a:endParaRPr lang="en-US"/>
          </a:p>
        </p:txBody>
      </p:sp>
    </p:spTree>
    <p:extLst>
      <p:ext uri="{BB962C8B-B14F-4D97-AF65-F5344CB8AC3E}">
        <p14:creationId xmlns:p14="http://schemas.microsoft.com/office/powerpoint/2010/main" val="1328912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inequality has real consequences for Americans’ lives. As this chart shows, [CLICK – graph will appear bar by bar], there is a direct correlation between income and life span. Of the poorest 20% of Americans aged 51-61 in 1992, only half of them made it to age 73-83, compared to three-quarters of the richest 20%.</a:t>
            </a:r>
          </a:p>
          <a:p>
            <a:endParaRPr lang="en-US" dirty="0"/>
          </a:p>
        </p:txBody>
      </p:sp>
      <p:sp>
        <p:nvSpPr>
          <p:cNvPr id="4" name="Slide Number Placeholder 3"/>
          <p:cNvSpPr>
            <a:spLocks noGrp="1"/>
          </p:cNvSpPr>
          <p:nvPr>
            <p:ph type="sldNum" sz="quarter" idx="5"/>
          </p:nvPr>
        </p:nvSpPr>
        <p:spPr/>
        <p:txBody>
          <a:bodyPr/>
          <a:lstStyle/>
          <a:p>
            <a:fld id="{DCD809F7-A61F-40A3-8142-1B3C64993FF4}" type="slidenum">
              <a:rPr lang="en-US" smtClean="0"/>
              <a:t>6</a:t>
            </a:fld>
            <a:endParaRPr lang="en-US"/>
          </a:p>
        </p:txBody>
      </p:sp>
    </p:spTree>
    <p:extLst>
      <p:ext uri="{BB962C8B-B14F-4D97-AF65-F5344CB8AC3E}">
        <p14:creationId xmlns:p14="http://schemas.microsoft.com/office/powerpoint/2010/main" val="401236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 outcomes for the top and bottom income quintiles in the last 40 years could not be more different. [CLICK] Among those who turned 50 in 1980, we saw about a four-year gap in life expectancy between the poorest and richest 20%. But by 2010, 50-year-olds in the bottom 20% saw their life expectancy DROP by four years, while the top 20% GAINED ad additional six years. That’s a life expectancy gap of more than 13 years between the wealthiest and poorest Americans. </a:t>
            </a:r>
          </a:p>
        </p:txBody>
      </p:sp>
      <p:sp>
        <p:nvSpPr>
          <p:cNvPr id="4" name="Slide Number Placeholder 3"/>
          <p:cNvSpPr>
            <a:spLocks noGrp="1"/>
          </p:cNvSpPr>
          <p:nvPr>
            <p:ph type="sldNum" sz="quarter" idx="5"/>
          </p:nvPr>
        </p:nvSpPr>
        <p:spPr/>
        <p:txBody>
          <a:bodyPr/>
          <a:lstStyle/>
          <a:p>
            <a:fld id="{DCD809F7-A61F-40A3-8142-1B3C64993FF4}" type="slidenum">
              <a:rPr lang="en-US" smtClean="0"/>
              <a:t>7</a:t>
            </a:fld>
            <a:endParaRPr lang="en-US"/>
          </a:p>
        </p:txBody>
      </p:sp>
    </p:spTree>
    <p:extLst>
      <p:ext uri="{BB962C8B-B14F-4D97-AF65-F5344CB8AC3E}">
        <p14:creationId xmlns:p14="http://schemas.microsoft.com/office/powerpoint/2010/main" val="304251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 accessing care is a growing issue for Americans of all income levels. [CLICK] Today, nearly one-third of working-age adults say they avoided visiting a provider for a medical problem or skipped a test or treatment in the last year; nearly a quarter didn’t fill their prescriptions.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C22042-ED39-0845-84FD-FD22A69983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68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highlight>
                  <a:srgbClr val="FFFF00"/>
                </a:highlight>
              </a:rPr>
              <a:t>In the U.S., access to health care is largely determined by income. [CLICK] Nearly a quarter of Americans below 200% of the Federal Poverty line (about $30,000 for a family of four in 2023), lacked a usual source of care and had problems paying medical bills. [CLICK] [CLICK] While still high, the problems accessing care go down with a rise in income level. </a:t>
            </a:r>
          </a:p>
        </p:txBody>
      </p:sp>
      <p:sp>
        <p:nvSpPr>
          <p:cNvPr id="4" name="Slide Number Placeholder 3"/>
          <p:cNvSpPr>
            <a:spLocks noGrp="1"/>
          </p:cNvSpPr>
          <p:nvPr>
            <p:ph type="sldNum" sz="quarter" idx="5"/>
          </p:nvPr>
        </p:nvSpPr>
        <p:spPr/>
        <p:txBody>
          <a:bodyPr/>
          <a:lstStyle/>
          <a:p>
            <a:fld id="{DCD809F7-A61F-40A3-8142-1B3C64993FF4}" type="slidenum">
              <a:rPr lang="en-US" smtClean="0"/>
              <a:t>9</a:t>
            </a:fld>
            <a:endParaRPr lang="en-US"/>
          </a:p>
        </p:txBody>
      </p:sp>
    </p:spTree>
    <p:extLst>
      <p:ext uri="{BB962C8B-B14F-4D97-AF65-F5344CB8AC3E}">
        <p14:creationId xmlns:p14="http://schemas.microsoft.com/office/powerpoint/2010/main" val="200977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329500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76195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56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56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721271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45170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159919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24079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76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2192606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89B346C-440F-4DE2-8671-ACDE53512F01}"/>
              </a:ext>
            </a:extLst>
          </p:cNvPr>
          <p:cNvSpPr>
            <a:spLocks noGrp="1" noChangeArrowheads="1"/>
          </p:cNvSpPr>
          <p:nvPr>
            <p:ph type="dt" sz="half" idx="10"/>
          </p:nvPr>
        </p:nvSpPr>
        <p:spPr>
          <a:ln/>
        </p:spPr>
        <p:txBody>
          <a:bodyPr/>
          <a:lstStyle>
            <a:lvl1pPr>
              <a:defRPr/>
            </a:lvl1pPr>
          </a:lstStyle>
          <a:p>
            <a:pPr>
              <a:defRPr/>
            </a:pPr>
            <a:fld id="{19ED2092-7639-49CD-BC4B-E72343376A1D}" type="datetimeFigureOut">
              <a:rPr lang="en-US" altLang="en-US"/>
              <a:pPr>
                <a:defRPr/>
              </a:pPr>
              <a:t>10/27/2023</a:t>
            </a:fld>
            <a:endParaRPr lang="en-US" altLang="en-US"/>
          </a:p>
        </p:txBody>
      </p:sp>
      <p:sp>
        <p:nvSpPr>
          <p:cNvPr id="5" name="Rectangle 3">
            <a:extLst>
              <a:ext uri="{FF2B5EF4-FFF2-40B4-BE49-F238E27FC236}">
                <a16:creationId xmlns:a16="http://schemas.microsoft.com/office/drawing/2014/main" id="{E48346CF-665A-442B-868A-64EFC9442C8D}"/>
              </a:ext>
            </a:extLst>
          </p:cNvPr>
          <p:cNvSpPr>
            <a:spLocks noGrp="1" noChangeArrowheads="1"/>
          </p:cNvSpPr>
          <p:nvPr>
            <p:ph type="sldNum" sz="quarter" idx="11"/>
          </p:nvPr>
        </p:nvSpPr>
        <p:spPr>
          <a:ln/>
        </p:spPr>
        <p:txBody>
          <a:bodyPr/>
          <a:lstStyle>
            <a:lvl1pPr>
              <a:defRPr/>
            </a:lvl1pPr>
          </a:lstStyle>
          <a:p>
            <a:pPr>
              <a:defRPr/>
            </a:pPr>
            <a:fld id="{D9CCED8E-C682-43E9-B824-551BF64E3CC8}" type="slidenum">
              <a:rPr lang="en-US" altLang="en-US"/>
              <a:pPr>
                <a:defRPr/>
              </a:pPr>
              <a:t>‹#›</a:t>
            </a:fld>
            <a:endParaRPr lang="en-US" altLang="en-US"/>
          </a:p>
        </p:txBody>
      </p:sp>
      <p:sp>
        <p:nvSpPr>
          <p:cNvPr id="6" name="Rectangle 14">
            <a:extLst>
              <a:ext uri="{FF2B5EF4-FFF2-40B4-BE49-F238E27FC236}">
                <a16:creationId xmlns:a16="http://schemas.microsoft.com/office/drawing/2014/main" id="{141A57D2-5F46-4D0E-B3E3-CF53466FD77F}"/>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6710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5"/>
          <p:cNvSpPr>
            <a:spLocks noGrp="1"/>
          </p:cNvSpPr>
          <p:nvPr>
            <p:ph type="body" sz="quarter" idx="10" hasCustomPrompt="1"/>
          </p:nvPr>
        </p:nvSpPr>
        <p:spPr>
          <a:xfrm>
            <a:off x="0" y="6011056"/>
            <a:ext cx="8175812" cy="846943"/>
          </a:xfrm>
        </p:spPr>
        <p:txBody>
          <a:bodyPr anchor="ctr">
            <a:normAutofit/>
          </a:bodyPr>
          <a:lstStyle>
            <a:lvl1pPr marL="0" indent="0">
              <a:buNone/>
              <a:defRPr sz="1400"/>
            </a:lvl1pPr>
          </a:lstStyle>
          <a:p>
            <a:pPr lvl="0"/>
            <a:r>
              <a:rPr lang="en-US" dirty="0"/>
              <a:t>Click to edit footnote</a:t>
            </a:r>
          </a:p>
        </p:txBody>
      </p:sp>
    </p:spTree>
    <p:extLst>
      <p:ext uri="{BB962C8B-B14F-4D97-AF65-F5344CB8AC3E}">
        <p14:creationId xmlns:p14="http://schemas.microsoft.com/office/powerpoint/2010/main" val="231677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28177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56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56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95433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15593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88546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3045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76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61177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15B711-467C-F444-A710-15088F6B8E5D}" type="datetimeFigureOut">
              <a:rPr lang="en-US" smtClean="0"/>
              <a:t>10/27/2023</a:t>
            </a:fld>
            <a:endParaRPr lang="en-US"/>
          </a:p>
        </p:txBody>
      </p:sp>
      <p:sp>
        <p:nvSpPr>
          <p:cNvPr id="5" name="Footer Placeholder 4"/>
          <p:cNvSpPr>
            <a:spLocks noGrp="1"/>
          </p:cNvSpPr>
          <p:nvPr>
            <p:ph type="ftr" sz="quarter" idx="11"/>
          </p:nvPr>
        </p:nvSpPr>
        <p:spPr/>
        <p:txBody>
          <a:bodyPr/>
          <a:lstStyle>
            <a:lvl1pPr>
              <a:defRPr sz="1200">
                <a:latin typeface="Garamond" panose="02020404030301010803" pitchFamily="18" charset="0"/>
              </a:defRPr>
            </a:lvl1pPr>
          </a:lstStyle>
          <a:p>
            <a:endParaRPr lang="en-US" dirty="0"/>
          </a:p>
        </p:txBody>
      </p:sp>
      <p:sp>
        <p:nvSpPr>
          <p:cNvPr id="6" name="Slide Number Placeholder 5"/>
          <p:cNvSpPr>
            <a:spLocks noGrp="1"/>
          </p:cNvSpPr>
          <p:nvPr>
            <p:ph type="sldNum" sz="quarter" idx="12"/>
          </p:nvPr>
        </p:nvSpPr>
        <p:spPr/>
        <p:txBody>
          <a:bodyPr/>
          <a:lstStyle/>
          <a:p>
            <a:fld id="{8BF9F207-7B5C-A74B-B512-568968E78219}" type="slidenum">
              <a:rPr lang="en-US" smtClean="0"/>
              <a:t>‹#›</a:t>
            </a:fld>
            <a:endParaRPr lang="en-US"/>
          </a:p>
        </p:txBody>
      </p:sp>
    </p:spTree>
    <p:extLst>
      <p:ext uri="{BB962C8B-B14F-4D97-AF65-F5344CB8AC3E}">
        <p14:creationId xmlns:p14="http://schemas.microsoft.com/office/powerpoint/2010/main" val="373291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98800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tiff"/><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80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32D1F6E5-3D59-4641-A4E4-763294AB9AFD}"/>
              </a:ext>
            </a:extLst>
          </p:cNvPr>
          <p:cNvPicPr>
            <a:picLocks noChangeAspect="1"/>
          </p:cNvPicPr>
          <p:nvPr userDrawn="1"/>
        </p:nvPicPr>
        <p:blipFill>
          <a:blip r:embed="rId10"/>
          <a:stretch>
            <a:fillRect/>
          </a:stretch>
        </p:blipFill>
        <p:spPr>
          <a:xfrm>
            <a:off x="8521102" y="6016752"/>
            <a:ext cx="3670898" cy="841248"/>
          </a:xfrm>
          <a:prstGeom prst="rect">
            <a:avLst/>
          </a:prstGeom>
        </p:spPr>
      </p:pic>
    </p:spTree>
    <p:extLst>
      <p:ext uri="{BB962C8B-B14F-4D97-AF65-F5344CB8AC3E}">
        <p14:creationId xmlns:p14="http://schemas.microsoft.com/office/powerpoint/2010/main" val="266274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80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32D1F6E5-3D59-4641-A4E4-763294AB9AFD}"/>
              </a:ext>
            </a:extLst>
          </p:cNvPr>
          <p:cNvPicPr>
            <a:picLocks noChangeAspect="1"/>
          </p:cNvPicPr>
          <p:nvPr userDrawn="1"/>
        </p:nvPicPr>
        <p:blipFill>
          <a:blip r:embed="rId11"/>
          <a:stretch>
            <a:fillRect/>
          </a:stretch>
        </p:blipFill>
        <p:spPr>
          <a:xfrm>
            <a:off x="8521102" y="6016752"/>
            <a:ext cx="3670898" cy="841248"/>
          </a:xfrm>
          <a:prstGeom prst="rect">
            <a:avLst/>
          </a:prstGeom>
        </p:spPr>
      </p:pic>
    </p:spTree>
    <p:extLst>
      <p:ext uri="{BB962C8B-B14F-4D97-AF65-F5344CB8AC3E}">
        <p14:creationId xmlns:p14="http://schemas.microsoft.com/office/powerpoint/2010/main" val="21599529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81" r:id="rId9"/>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dx.doi.org/10.15620/cdc:124678"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502A-D399-8735-0E51-8FA9355184F0}"/>
              </a:ext>
            </a:extLst>
          </p:cNvPr>
          <p:cNvSpPr>
            <a:spLocks noGrp="1"/>
          </p:cNvSpPr>
          <p:nvPr>
            <p:ph type="title"/>
          </p:nvPr>
        </p:nvSpPr>
        <p:spPr>
          <a:xfrm>
            <a:off x="838200" y="365125"/>
            <a:ext cx="10515600" cy="4607708"/>
          </a:xfrm>
        </p:spPr>
        <p:txBody>
          <a:bodyPr>
            <a:normAutofit/>
          </a:bodyPr>
          <a:lstStyle/>
          <a:p>
            <a:pPr algn="ctr">
              <a:spcAft>
                <a:spcPts val="600"/>
              </a:spcAft>
            </a:pPr>
            <a:r>
              <a:rPr lang="en-US" dirty="0"/>
              <a:t>Health Inequities in the U.S.</a:t>
            </a:r>
            <a:br>
              <a:rPr lang="en-US" dirty="0"/>
            </a:br>
            <a:br>
              <a:rPr lang="en-US" dirty="0"/>
            </a:br>
            <a:r>
              <a:rPr lang="en-US" sz="3600" dirty="0"/>
              <a:t>Medicare for All is Part of the Solution</a:t>
            </a:r>
            <a:endParaRPr lang="en-US" sz="4000" dirty="0"/>
          </a:p>
        </p:txBody>
      </p:sp>
      <p:sp>
        <p:nvSpPr>
          <p:cNvPr id="6" name="Text Placeholder 5">
            <a:extLst>
              <a:ext uri="{FF2B5EF4-FFF2-40B4-BE49-F238E27FC236}">
                <a16:creationId xmlns:a16="http://schemas.microsoft.com/office/drawing/2014/main" id="{DFEF6C38-5162-E7D5-D603-3614A94E9B14}"/>
              </a:ext>
            </a:extLst>
          </p:cNvPr>
          <p:cNvSpPr>
            <a:spLocks noGrp="1"/>
          </p:cNvSpPr>
          <p:nvPr>
            <p:ph type="body" idx="10"/>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0FC477-7922-D24A-9BB5-9EBFC501EDAE}"/>
              </a:ext>
            </a:extLst>
          </p:cNvPr>
          <p:cNvSpPr>
            <a:spLocks noGrp="1"/>
          </p:cNvSpPr>
          <p:nvPr>
            <p:ph type="title"/>
          </p:nvPr>
        </p:nvSpPr>
        <p:spPr>
          <a:xfrm>
            <a:off x="1744524" y="77641"/>
            <a:ext cx="9064503" cy="1325563"/>
          </a:xfrm>
        </p:spPr>
        <p:txBody>
          <a:bodyPr/>
          <a:lstStyle/>
          <a:p>
            <a:r>
              <a:rPr lang="en-US" dirty="0"/>
              <a:t>Low-Income Families Forgo Care</a:t>
            </a:r>
          </a:p>
        </p:txBody>
      </p:sp>
      <p:sp>
        <p:nvSpPr>
          <p:cNvPr id="4" name="Text Placeholder 3">
            <a:extLst>
              <a:ext uri="{FF2B5EF4-FFF2-40B4-BE49-F238E27FC236}">
                <a16:creationId xmlns:a16="http://schemas.microsoft.com/office/drawing/2014/main" id="{EBD9FB9B-C7AE-A242-BCBA-3E24DD9C2FF5}"/>
              </a:ext>
            </a:extLst>
          </p:cNvPr>
          <p:cNvSpPr>
            <a:spLocks noGrp="1"/>
          </p:cNvSpPr>
          <p:nvPr>
            <p:ph type="body" idx="10"/>
          </p:nvPr>
        </p:nvSpPr>
        <p:spPr>
          <a:xfrm>
            <a:off x="0" y="6016753"/>
            <a:ext cx="8534400" cy="841248"/>
          </a:xfrm>
        </p:spPr>
        <p:txBody>
          <a:bodyPr>
            <a:normAutofit/>
          </a:bodyPr>
          <a:lstStyle/>
          <a:p>
            <a:r>
              <a:rPr lang="en-US" sz="1000" dirty="0"/>
              <a:t>https://www.urban.org/research/publication/parents-low-incomes-faced-greater-health-challenges-and-problems-accessing-and-affording-needed-health-care-spring-2021</a:t>
            </a:r>
            <a:endParaRPr lang="en-US" sz="1000" dirty="0">
              <a:solidFill>
                <a:srgbClr val="FFFFFF"/>
              </a:solidFill>
              <a:latin typeface="Arial" charset="0"/>
              <a:cs typeface="Arial" charset="0"/>
            </a:endParaRPr>
          </a:p>
        </p:txBody>
      </p:sp>
      <p:sp>
        <p:nvSpPr>
          <p:cNvPr id="6" name="TextBox 5">
            <a:extLst>
              <a:ext uri="{FF2B5EF4-FFF2-40B4-BE49-F238E27FC236}">
                <a16:creationId xmlns:a16="http://schemas.microsoft.com/office/drawing/2014/main" id="{0B83B114-97A7-4B42-83B6-6DB489FF72A3}"/>
              </a:ext>
            </a:extLst>
          </p:cNvPr>
          <p:cNvSpPr txBox="1"/>
          <p:nvPr/>
        </p:nvSpPr>
        <p:spPr>
          <a:xfrm>
            <a:off x="371062" y="1491695"/>
            <a:ext cx="2358492" cy="156966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lang="en-US" sz="2400" dirty="0">
                <a:solidFill>
                  <a:schemeClr val="bg1"/>
                </a:solidFill>
                <a:latin typeface="Arial" panose="020B0604020202020204"/>
              </a:rPr>
              <a:t>% </a:t>
            </a: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parents delaying or skipping</a:t>
            </a:r>
            <a:r>
              <a:rPr kumimoji="0" lang="en-US" sz="2400" b="0" i="0" u="none" strike="noStrike" kern="1200" cap="none" spc="0" normalizeH="0" noProof="0" dirty="0">
                <a:ln>
                  <a:noFill/>
                </a:ln>
                <a:solidFill>
                  <a:schemeClr val="bg1"/>
                </a:solidFill>
                <a:effectLst/>
                <a:uLnTx/>
                <a:uFillTx/>
                <a:latin typeface="Arial" panose="020B0604020202020204"/>
                <a:ea typeface="+mn-ea"/>
                <a:cs typeface="+mn-cs"/>
              </a:rPr>
              <a:t> care  in past year</a:t>
            </a:r>
            <a:endPar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graphicFrame>
        <p:nvGraphicFramePr>
          <p:cNvPr id="8" name="Chart 7">
            <a:extLst>
              <a:ext uri="{FF2B5EF4-FFF2-40B4-BE49-F238E27FC236}">
                <a16:creationId xmlns:a16="http://schemas.microsoft.com/office/drawing/2014/main" id="{E9860BAB-29EE-4C4D-B823-20099409EC5E}"/>
              </a:ext>
            </a:extLst>
          </p:cNvPr>
          <p:cNvGraphicFramePr/>
          <p:nvPr>
            <p:extLst>
              <p:ext uri="{D42A27DB-BD31-4B8C-83A1-F6EECF244321}">
                <p14:modId xmlns:p14="http://schemas.microsoft.com/office/powerpoint/2010/main" val="14824185"/>
              </p:ext>
            </p:extLst>
          </p:nvPr>
        </p:nvGraphicFramePr>
        <p:xfrm>
          <a:off x="3114260" y="950962"/>
          <a:ext cx="8149693" cy="524512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E143798-6810-7465-D11A-27087A39C196}"/>
              </a:ext>
            </a:extLst>
          </p:cNvPr>
          <p:cNvSpPr txBox="1"/>
          <p:nvPr/>
        </p:nvSpPr>
        <p:spPr>
          <a:xfrm>
            <a:off x="371062" y="3411307"/>
            <a:ext cx="2358492" cy="1569660"/>
          </a:xfrm>
          <a:prstGeom prst="rect">
            <a:avLst/>
          </a:prstGeom>
          <a:solidFill>
            <a:schemeClr val="accent2"/>
          </a:solid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lang="en-US" sz="2400" dirty="0">
                <a:solidFill>
                  <a:schemeClr val="bg1"/>
                </a:solidFill>
                <a:latin typeface="Arial" panose="020B0604020202020204"/>
              </a:rPr>
              <a:t>* 2023 Federal Poverty Line =</a:t>
            </a:r>
            <a:br>
              <a:rPr lang="en-US" sz="2400" dirty="0">
                <a:solidFill>
                  <a:schemeClr val="bg1"/>
                </a:solidFill>
                <a:latin typeface="Arial" panose="020B0604020202020204"/>
              </a:rPr>
            </a:br>
            <a:r>
              <a:rPr lang="en-US" sz="2400" dirty="0">
                <a:solidFill>
                  <a:schemeClr val="bg1"/>
                </a:solidFill>
                <a:latin typeface="Arial" panose="020B0604020202020204"/>
              </a:rPr>
              <a:t>$30,000 for</a:t>
            </a:r>
            <a:br>
              <a:rPr lang="en-US" sz="2400" dirty="0">
                <a:solidFill>
                  <a:schemeClr val="bg1"/>
                </a:solidFill>
                <a:latin typeface="Arial" panose="020B0604020202020204"/>
              </a:rPr>
            </a:br>
            <a:r>
              <a:rPr lang="en-US" sz="2400" dirty="0">
                <a:solidFill>
                  <a:schemeClr val="bg1"/>
                </a:solidFill>
                <a:latin typeface="Arial" panose="020B0604020202020204"/>
              </a:rPr>
              <a:t>family of 4 </a:t>
            </a:r>
            <a:endParaRPr kumimoji="0" lang="en-US" sz="2400" b="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7534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fade">
                                      <p:cBhvr>
                                        <p:cTn id="11" dur="500"/>
                                        <p:tgtEl>
                                          <p:spTgt spid="8">
                                            <p:graphicEl>
                                              <a:chart seriesIdx="-4" categoryIdx="0" bldStep="category"/>
                                            </p:graphicEl>
                                          </p:spTgt>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fade">
                                      <p:cBhvr>
                                        <p:cTn id="15" dur="500"/>
                                        <p:tgtEl>
                                          <p:spTgt spid="8">
                                            <p:graphicEl>
                                              <a:chart seriesIdx="-4" categoryIdx="1" bldStep="category"/>
                                            </p:graphicEl>
                                          </p:spTgt>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fade">
                                      <p:cBhvr>
                                        <p:cTn id="19" dur="500"/>
                                        <p:tgtEl>
                                          <p:spTgt spid="8">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0FC477-7922-D24A-9BB5-9EBFC501EDAE}"/>
              </a:ext>
            </a:extLst>
          </p:cNvPr>
          <p:cNvSpPr>
            <a:spLocks noGrp="1"/>
          </p:cNvSpPr>
          <p:nvPr>
            <p:ph type="title"/>
          </p:nvPr>
        </p:nvSpPr>
        <p:spPr>
          <a:xfrm>
            <a:off x="872262" y="84212"/>
            <a:ext cx="10447476" cy="1325563"/>
          </a:xfrm>
        </p:spPr>
        <p:txBody>
          <a:bodyPr/>
          <a:lstStyle/>
          <a:p>
            <a:r>
              <a:rPr lang="en-US" dirty="0"/>
              <a:t>Health Coverage Depends on Income</a:t>
            </a:r>
          </a:p>
        </p:txBody>
      </p:sp>
      <p:sp>
        <p:nvSpPr>
          <p:cNvPr id="4" name="Text Placeholder 3">
            <a:extLst>
              <a:ext uri="{FF2B5EF4-FFF2-40B4-BE49-F238E27FC236}">
                <a16:creationId xmlns:a16="http://schemas.microsoft.com/office/drawing/2014/main" id="{EBD9FB9B-C7AE-A242-BCBA-3E24DD9C2FF5}"/>
              </a:ext>
            </a:extLst>
          </p:cNvPr>
          <p:cNvSpPr>
            <a:spLocks noGrp="1"/>
          </p:cNvSpPr>
          <p:nvPr>
            <p:ph type="body" idx="10"/>
          </p:nvPr>
        </p:nvSpPr>
        <p:spPr>
          <a:xfrm>
            <a:off x="0" y="6016753"/>
            <a:ext cx="8534400" cy="841248"/>
          </a:xfrm>
        </p:spPr>
        <p:txBody>
          <a:bodyPr>
            <a:normAutofit/>
          </a:bodyPr>
          <a:lstStyle/>
          <a:p>
            <a:r>
              <a:rPr lang="en-US" sz="1000" dirty="0">
                <a:solidFill>
                  <a:srgbClr val="FFFFFF"/>
                </a:solidFill>
                <a:latin typeface="Arial" charset="0"/>
                <a:cs typeface="Arial" charset="0"/>
              </a:rPr>
              <a:t>https://www.census.gov/content/dam/Census/library/visualizations/2023/demo/p60-281/figure7.pdf</a:t>
            </a:r>
          </a:p>
        </p:txBody>
      </p:sp>
      <p:sp>
        <p:nvSpPr>
          <p:cNvPr id="6" name="TextBox 5">
            <a:extLst>
              <a:ext uri="{FF2B5EF4-FFF2-40B4-BE49-F238E27FC236}">
                <a16:creationId xmlns:a16="http://schemas.microsoft.com/office/drawing/2014/main" id="{0B83B114-97A7-4B42-83B6-6DB489FF72A3}"/>
              </a:ext>
            </a:extLst>
          </p:cNvPr>
          <p:cNvSpPr txBox="1"/>
          <p:nvPr/>
        </p:nvSpPr>
        <p:spPr>
          <a:xfrm>
            <a:off x="331305" y="1950458"/>
            <a:ext cx="2562021" cy="156966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lang="en-US" sz="2400" dirty="0">
                <a:solidFill>
                  <a:schemeClr val="bg1"/>
                </a:solidFill>
                <a:latin typeface="Arial" panose="020B0604020202020204"/>
              </a:rPr>
              <a:t>% </a:t>
            </a: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of uninsured working-age adults by income (2022) </a:t>
            </a:r>
          </a:p>
        </p:txBody>
      </p:sp>
      <p:graphicFrame>
        <p:nvGraphicFramePr>
          <p:cNvPr id="8" name="Chart 7">
            <a:extLst>
              <a:ext uri="{FF2B5EF4-FFF2-40B4-BE49-F238E27FC236}">
                <a16:creationId xmlns:a16="http://schemas.microsoft.com/office/drawing/2014/main" id="{E9860BAB-29EE-4C4D-B823-20099409EC5E}"/>
              </a:ext>
            </a:extLst>
          </p:cNvPr>
          <p:cNvGraphicFramePr/>
          <p:nvPr>
            <p:extLst>
              <p:ext uri="{D42A27DB-BD31-4B8C-83A1-F6EECF244321}">
                <p14:modId xmlns:p14="http://schemas.microsoft.com/office/powerpoint/2010/main" val="1459301698"/>
              </p:ext>
            </p:extLst>
          </p:nvPr>
        </p:nvGraphicFramePr>
        <p:xfrm>
          <a:off x="2893326" y="614149"/>
          <a:ext cx="8426412" cy="54026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70DB053-5BCF-949A-7A52-6DC99DC42955}"/>
              </a:ext>
            </a:extLst>
          </p:cNvPr>
          <p:cNvSpPr txBox="1"/>
          <p:nvPr/>
        </p:nvSpPr>
        <p:spPr>
          <a:xfrm>
            <a:off x="433069" y="3906410"/>
            <a:ext cx="2358492" cy="1569660"/>
          </a:xfrm>
          <a:prstGeom prst="rect">
            <a:avLst/>
          </a:prstGeom>
          <a:solidFill>
            <a:schemeClr val="accent2"/>
          </a:solid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lang="en-US" sz="2400" dirty="0">
                <a:solidFill>
                  <a:schemeClr val="bg1"/>
                </a:solidFill>
                <a:latin typeface="Arial" panose="020B0604020202020204"/>
              </a:rPr>
              <a:t>* 2023 Federal Poverty Line =</a:t>
            </a:r>
            <a:br>
              <a:rPr lang="en-US" sz="2400" dirty="0">
                <a:solidFill>
                  <a:schemeClr val="bg1"/>
                </a:solidFill>
                <a:latin typeface="Arial" panose="020B0604020202020204"/>
              </a:rPr>
            </a:br>
            <a:r>
              <a:rPr lang="en-US" sz="2400" dirty="0">
                <a:solidFill>
                  <a:schemeClr val="bg1"/>
                </a:solidFill>
                <a:latin typeface="Arial" panose="020B0604020202020204"/>
              </a:rPr>
              <a:t>$30,000 for</a:t>
            </a:r>
            <a:br>
              <a:rPr lang="en-US" sz="2400" dirty="0">
                <a:solidFill>
                  <a:schemeClr val="bg1"/>
                </a:solidFill>
                <a:latin typeface="Arial" panose="020B0604020202020204"/>
              </a:rPr>
            </a:br>
            <a:r>
              <a:rPr lang="en-US" sz="2400" dirty="0">
                <a:solidFill>
                  <a:schemeClr val="bg1"/>
                </a:solidFill>
                <a:latin typeface="Arial" panose="020B0604020202020204"/>
              </a:rPr>
              <a:t>family of 4 </a:t>
            </a:r>
            <a:endParaRPr kumimoji="0" lang="en-US" sz="2400" b="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6280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fade">
                                      <p:cBhvr>
                                        <p:cTn id="12" dur="500"/>
                                        <p:tgtEl>
                                          <p:spTgt spid="8">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fade">
                                      <p:cBhvr>
                                        <p:cTn id="17" dur="500"/>
                                        <p:tgtEl>
                                          <p:spTgt spid="8">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fade">
                                      <p:cBhvr>
                                        <p:cTn id="22" dur="500"/>
                                        <p:tgtEl>
                                          <p:spTgt spid="8">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Uninsurance is Deadly: </a:t>
            </a:r>
            <a:br>
              <a:rPr lang="en-US" sz="4000" dirty="0"/>
            </a:br>
            <a:endParaRPr lang="en-US" sz="4000" dirty="0">
              <a:solidFill>
                <a:srgbClr val="FFFF00"/>
              </a:solidFill>
            </a:endParaRPr>
          </a:p>
        </p:txBody>
      </p:sp>
      <p:sp>
        <p:nvSpPr>
          <p:cNvPr id="3" name="Text Placeholder 2"/>
          <p:cNvSpPr>
            <a:spLocks noGrp="1"/>
          </p:cNvSpPr>
          <p:nvPr>
            <p:ph type="body" idx="10"/>
          </p:nvPr>
        </p:nvSpPr>
        <p:spPr>
          <a:xfrm>
            <a:off x="-1" y="6016753"/>
            <a:ext cx="8516983" cy="841248"/>
          </a:xfrm>
        </p:spPr>
        <p:txBody>
          <a:bodyPr>
            <a:noAutofit/>
          </a:bodyPr>
          <a:lstStyle/>
          <a:p>
            <a:pPr>
              <a:lnSpc>
                <a:spcPct val="100000"/>
              </a:lnSpc>
              <a:spcBef>
                <a:spcPts val="0"/>
              </a:spcBef>
            </a:pPr>
            <a:r>
              <a:rPr lang="en-US" sz="1000" dirty="0"/>
              <a:t>Woolhandler &amp; </a:t>
            </a:r>
            <a:r>
              <a:rPr lang="en-US" sz="1000" dirty="0" err="1"/>
              <a:t>Himmelsetin</a:t>
            </a:r>
            <a:r>
              <a:rPr lang="en-US" sz="1000" dirty="0"/>
              <a:t>. Ann </a:t>
            </a:r>
            <a:r>
              <a:rPr lang="en-US" sz="1000" dirty="0" err="1"/>
              <a:t>Int</a:t>
            </a:r>
            <a:r>
              <a:rPr lang="en-US" sz="1000" dirty="0"/>
              <a:t> Med 2017;167:424</a:t>
            </a:r>
          </a:p>
          <a:p>
            <a:pPr>
              <a:lnSpc>
                <a:spcPct val="100000"/>
              </a:lnSpc>
              <a:spcBef>
                <a:spcPts val="0"/>
              </a:spcBef>
            </a:pPr>
            <a:r>
              <a:rPr lang="en-US" sz="1000" dirty="0"/>
              <a:t>Based on best estimate from multiple studies of 1 death per 769 uninsured/year and number of uninsured at the time of the survey</a:t>
            </a:r>
            <a:endParaRPr kumimoji="0" lang="en-US"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6" name="TextBox 5">
            <a:extLst>
              <a:ext uri="{FF2B5EF4-FFF2-40B4-BE49-F238E27FC236}">
                <a16:creationId xmlns:a16="http://schemas.microsoft.com/office/drawing/2014/main" id="{7D71751F-B481-5A81-F08A-126A7E6D2241}"/>
              </a:ext>
            </a:extLst>
          </p:cNvPr>
          <p:cNvSpPr txBox="1"/>
          <p:nvPr/>
        </p:nvSpPr>
        <p:spPr>
          <a:xfrm>
            <a:off x="838200" y="3843873"/>
            <a:ext cx="6093724" cy="1200329"/>
          </a:xfrm>
          <a:prstGeom prst="rect">
            <a:avLst/>
          </a:prstGeom>
          <a:noFill/>
        </p:spPr>
        <p:txBody>
          <a:bodyPr wrap="square">
            <a:spAutoFit/>
          </a:bodyPr>
          <a:lstStyle/>
          <a:p>
            <a:r>
              <a:rPr lang="en-US" sz="3600" dirty="0">
                <a:solidFill>
                  <a:schemeClr val="bg1"/>
                </a:solidFill>
              </a:rPr>
              <a:t>36,355 Deaths Due to Uninsurance</a:t>
            </a:r>
          </a:p>
        </p:txBody>
      </p:sp>
      <p:sp>
        <p:nvSpPr>
          <p:cNvPr id="7" name="TextBox 6">
            <a:extLst>
              <a:ext uri="{FF2B5EF4-FFF2-40B4-BE49-F238E27FC236}">
                <a16:creationId xmlns:a16="http://schemas.microsoft.com/office/drawing/2014/main" id="{39898602-45C7-8079-8D60-D555F4A473C4}"/>
              </a:ext>
            </a:extLst>
          </p:cNvPr>
          <p:cNvSpPr txBox="1"/>
          <p:nvPr/>
        </p:nvSpPr>
        <p:spPr>
          <a:xfrm>
            <a:off x="838200" y="1690688"/>
            <a:ext cx="5128611" cy="1754326"/>
          </a:xfrm>
          <a:prstGeom prst="rect">
            <a:avLst/>
          </a:prstGeom>
          <a:noFill/>
        </p:spPr>
        <p:txBody>
          <a:bodyPr wrap="square">
            <a:spAutoFit/>
          </a:bodyPr>
          <a:lstStyle/>
          <a:p>
            <a:r>
              <a:rPr lang="en-US" sz="3600" dirty="0">
                <a:solidFill>
                  <a:schemeClr val="bg1"/>
                </a:solidFill>
              </a:rPr>
              <a:t>One of every 769 uninsured will die of preventable causes</a:t>
            </a:r>
          </a:p>
        </p:txBody>
      </p:sp>
      <p:pic>
        <p:nvPicPr>
          <p:cNvPr id="11" name="Picture 10">
            <a:extLst>
              <a:ext uri="{FF2B5EF4-FFF2-40B4-BE49-F238E27FC236}">
                <a16:creationId xmlns:a16="http://schemas.microsoft.com/office/drawing/2014/main" id="{EA220E03-ECF0-F19D-7C44-C36DB0E9114D}"/>
              </a:ext>
            </a:extLst>
          </p:cNvPr>
          <p:cNvPicPr>
            <a:picLocks noChangeAspect="1"/>
          </p:cNvPicPr>
          <p:nvPr/>
        </p:nvPicPr>
        <p:blipFill rotWithShape="1">
          <a:blip r:embed="rId3">
            <a:extLst>
              <a:ext uri="{28A0092B-C50C-407E-A947-70E740481C1C}">
                <a14:useLocalDpi xmlns:a14="http://schemas.microsoft.com/office/drawing/2010/main" val="0"/>
              </a:ext>
            </a:extLst>
          </a:blip>
          <a:srcRect r="13750"/>
          <a:stretch/>
        </p:blipFill>
        <p:spPr>
          <a:xfrm>
            <a:off x="6507731" y="1615202"/>
            <a:ext cx="5257800" cy="3429000"/>
          </a:xfrm>
          <a:prstGeom prst="ellipse">
            <a:avLst/>
          </a:prstGeom>
          <a:ln>
            <a:noFill/>
          </a:ln>
          <a:effectLst>
            <a:softEdge rad="112500"/>
          </a:effectLst>
        </p:spPr>
      </p:pic>
    </p:spTree>
    <p:extLst>
      <p:ext uri="{BB962C8B-B14F-4D97-AF65-F5344CB8AC3E}">
        <p14:creationId xmlns:p14="http://schemas.microsoft.com/office/powerpoint/2010/main" val="2548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6CEBF055-348A-4E4E-A542-DB46BAA5BE31}"/>
              </a:ext>
            </a:extLst>
          </p:cNvPr>
          <p:cNvSpPr>
            <a:spLocks noGrp="1" noChangeArrowheads="1"/>
          </p:cNvSpPr>
          <p:nvPr>
            <p:ph type="title"/>
          </p:nvPr>
        </p:nvSpPr>
        <p:spPr>
          <a:xfrm>
            <a:off x="1063832" y="204491"/>
            <a:ext cx="10515600" cy="1025533"/>
          </a:xfrm>
        </p:spPr>
        <p:txBody>
          <a:bodyPr/>
          <a:lstStyle/>
          <a:p>
            <a:r>
              <a:rPr lang="en-US" altLang="en-US" dirty="0"/>
              <a:t>Poorer Regions, Fewer ICU Beds</a:t>
            </a:r>
          </a:p>
        </p:txBody>
      </p:sp>
      <p:sp>
        <p:nvSpPr>
          <p:cNvPr id="7" name="Text Placeholder 2">
            <a:extLst>
              <a:ext uri="{FF2B5EF4-FFF2-40B4-BE49-F238E27FC236}">
                <a16:creationId xmlns:a16="http://schemas.microsoft.com/office/drawing/2014/main" id="{76C23EDB-7CE7-C589-12E2-174AF4C9674C}"/>
              </a:ext>
            </a:extLst>
          </p:cNvPr>
          <p:cNvSpPr txBox="1">
            <a:spLocks/>
          </p:cNvSpPr>
          <p:nvPr/>
        </p:nvSpPr>
        <p:spPr>
          <a:xfrm>
            <a:off x="-1" y="6016753"/>
            <a:ext cx="8529403" cy="841248"/>
          </a:xfrm>
          <a:ln/>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 Health </a:t>
            </a:r>
            <a:r>
              <a:rPr kumimoji="0" lang="en-US" sz="1000" b="0" i="0" u="none" strike="noStrike" kern="1200" cap="none" spc="0" normalizeH="0" baseline="0" noProof="0" dirty="0" err="1">
                <a:ln>
                  <a:noFill/>
                </a:ln>
                <a:solidFill>
                  <a:srgbClr val="FFFFFF"/>
                </a:solidFill>
                <a:effectLst/>
                <a:uLnTx/>
                <a:uFillTx/>
                <a:latin typeface="Arial" charset="0"/>
                <a:ea typeface="+mn-ea"/>
                <a:cs typeface="Arial" charset="0"/>
              </a:rPr>
              <a:t>Aff</a:t>
            </a: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 2020;39:1362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https://www.healthaffairs.org/doi/epdf/10.1377/hlthaff.2020.00581</a:t>
            </a:r>
          </a:p>
        </p:txBody>
      </p:sp>
      <p:sp>
        <p:nvSpPr>
          <p:cNvPr id="8" name="TextBox 7">
            <a:extLst>
              <a:ext uri="{FF2B5EF4-FFF2-40B4-BE49-F238E27FC236}">
                <a16:creationId xmlns:a16="http://schemas.microsoft.com/office/drawing/2014/main" id="{DD517A50-7EA8-12A3-F41F-30307C87F954}"/>
              </a:ext>
            </a:extLst>
          </p:cNvPr>
          <p:cNvSpPr txBox="1"/>
          <p:nvPr/>
        </p:nvSpPr>
        <p:spPr>
          <a:xfrm>
            <a:off x="186559" y="2406892"/>
            <a:ext cx="2233983" cy="156966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lang="en-US" sz="2400" dirty="0">
                <a:solidFill>
                  <a:schemeClr val="bg1"/>
                </a:solidFill>
                <a:latin typeface="Arial" panose="020B0604020202020204"/>
              </a:rPr>
              <a:t>%</a:t>
            </a:r>
            <a:r>
              <a:rPr kumimoji="0" lang="en-US" sz="2400" i="0" u="none" strike="noStrike" kern="1200" cap="none" spc="0" normalizeH="0" baseline="0" noProof="0" dirty="0">
                <a:ln>
                  <a:noFill/>
                </a:ln>
                <a:solidFill>
                  <a:schemeClr val="bg1"/>
                </a:solidFill>
                <a:uLnTx/>
                <a:uFillTx/>
                <a:latin typeface="Arial" panose="020B0604020202020204"/>
                <a:ea typeface="+mn-ea"/>
                <a:cs typeface="+mn-cs"/>
              </a:rPr>
              <a:t> of hospital service areas with ZERO ICU</a:t>
            </a:r>
            <a:r>
              <a:rPr lang="en-US" sz="2400" dirty="0">
                <a:solidFill>
                  <a:schemeClr val="bg1"/>
                </a:solidFill>
                <a:latin typeface="Arial" panose="020B0604020202020204"/>
              </a:rPr>
              <a:t> beds</a:t>
            </a:r>
            <a:endParaRPr kumimoji="0" lang="en-US" sz="2400" i="0" u="none" strike="noStrike" kern="1200" cap="none" spc="0" normalizeH="0" baseline="0" noProof="0" dirty="0">
              <a:ln>
                <a:noFill/>
              </a:ln>
              <a:solidFill>
                <a:schemeClr val="bg1"/>
              </a:solidFill>
              <a:uLnTx/>
              <a:uFillTx/>
              <a:latin typeface="Arial" panose="020B0604020202020204"/>
            </a:endParaRPr>
          </a:p>
        </p:txBody>
      </p:sp>
      <p:graphicFrame>
        <p:nvGraphicFramePr>
          <p:cNvPr id="9" name="Table 9">
            <a:extLst>
              <a:ext uri="{FF2B5EF4-FFF2-40B4-BE49-F238E27FC236}">
                <a16:creationId xmlns:a16="http://schemas.microsoft.com/office/drawing/2014/main" id="{09761C82-7354-9465-8B68-419EC21DBD16}"/>
              </a:ext>
            </a:extLst>
          </p:cNvPr>
          <p:cNvGraphicFramePr>
            <a:graphicFrameLocks noGrp="1"/>
          </p:cNvGraphicFramePr>
          <p:nvPr>
            <p:extLst>
              <p:ext uri="{D42A27DB-BD31-4B8C-83A1-F6EECF244321}">
                <p14:modId xmlns:p14="http://schemas.microsoft.com/office/powerpoint/2010/main" val="344941728"/>
              </p:ext>
            </p:extLst>
          </p:nvPr>
        </p:nvGraphicFramePr>
        <p:xfrm>
          <a:off x="3278745" y="1364481"/>
          <a:ext cx="8128000" cy="3701005"/>
        </p:xfrm>
        <a:graphic>
          <a:graphicData uri="http://schemas.openxmlformats.org/drawingml/2006/table">
            <a:tbl>
              <a:tblPr>
                <a:tableStyleId>{5C22544A-7EE6-4342-B048-85BDC9FD1C3A}</a:tableStyleId>
              </a:tblPr>
              <a:tblGrid>
                <a:gridCol w="8128000">
                  <a:extLst>
                    <a:ext uri="{9D8B030D-6E8A-4147-A177-3AD203B41FA5}">
                      <a16:colId xmlns:a16="http://schemas.microsoft.com/office/drawing/2014/main" val="22539442"/>
                    </a:ext>
                  </a:extLst>
                </a:gridCol>
              </a:tblGrid>
              <a:tr h="740201">
                <a:tc>
                  <a:txBody>
                    <a:bodyPr/>
                    <a:lstStyle/>
                    <a:p>
                      <a:endParaRPr lang="en-US" dirty="0"/>
                    </a:p>
                  </a:txBody>
                  <a:tcPr>
                    <a:lnL w="12700" cap="flat" cmpd="sng" algn="ctr">
                      <a:solidFill>
                        <a:schemeClr val="bg1"/>
                      </a:solidFill>
                      <a:prstDash val="solid"/>
                      <a:round/>
                      <a:headEnd type="none" w="med" len="med"/>
                      <a:tailEnd type="none" w="med" len="med"/>
                    </a:lnL>
                    <a:lnR w="12700" cmpd="sng">
                      <a:noFill/>
                    </a:lnR>
                    <a:lnT w="12700" cmpd="sng">
                      <a:noFill/>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597230"/>
                  </a:ext>
                </a:extLst>
              </a:tr>
              <a:tr h="740201">
                <a:tc>
                  <a:txBody>
                    <a:bodyPr/>
                    <a:lstStyle/>
                    <a:p>
                      <a:endParaRPr lang="en-US" dirty="0"/>
                    </a:p>
                  </a:txBody>
                  <a:tcPr>
                    <a:lnL w="12700" cap="flat" cmpd="sng" algn="ctr">
                      <a:solidFill>
                        <a:schemeClr val="bg1"/>
                      </a:solidFill>
                      <a:prstDash val="solid"/>
                      <a:round/>
                      <a:headEnd type="none" w="med" len="med"/>
                      <a:tailEnd type="none" w="med" len="med"/>
                    </a:lnL>
                    <a:lnR w="12700" cmpd="sng">
                      <a:noFill/>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0184997"/>
                  </a:ext>
                </a:extLst>
              </a:tr>
              <a:tr h="740201">
                <a:tc>
                  <a:txBody>
                    <a:bodyPr/>
                    <a:lstStyle/>
                    <a:p>
                      <a:endParaRPr lang="en-US" dirty="0"/>
                    </a:p>
                  </a:txBody>
                  <a:tcPr>
                    <a:lnL w="12700" cap="flat" cmpd="sng" algn="ctr">
                      <a:solidFill>
                        <a:schemeClr val="bg1"/>
                      </a:solidFill>
                      <a:prstDash val="solid"/>
                      <a:round/>
                      <a:headEnd type="none" w="med" len="med"/>
                      <a:tailEnd type="none" w="med" len="med"/>
                    </a:lnL>
                    <a:lnR w="12700" cmpd="sng">
                      <a:noFill/>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9225843"/>
                  </a:ext>
                </a:extLst>
              </a:tr>
              <a:tr h="740201">
                <a:tc>
                  <a:txBody>
                    <a:bodyPr/>
                    <a:lstStyle/>
                    <a:p>
                      <a:endParaRPr lang="en-US" dirty="0"/>
                    </a:p>
                  </a:txBody>
                  <a:tcPr>
                    <a:lnL w="12700" cap="flat" cmpd="sng" algn="ctr">
                      <a:solidFill>
                        <a:schemeClr val="bg1"/>
                      </a:solidFill>
                      <a:prstDash val="solid"/>
                      <a:round/>
                      <a:headEnd type="none" w="med" len="med"/>
                      <a:tailEnd type="none" w="med" len="med"/>
                    </a:lnL>
                    <a:lnR w="12700" cmpd="sng">
                      <a:noFill/>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8084882"/>
                  </a:ext>
                </a:extLst>
              </a:tr>
              <a:tr h="740201">
                <a:tc>
                  <a:txBody>
                    <a:bodyPr/>
                    <a:lstStyle/>
                    <a:p>
                      <a:endParaRPr lang="en-US" dirty="0"/>
                    </a:p>
                  </a:txBody>
                  <a:tcPr>
                    <a:lnL w="12700" cap="flat" cmpd="sng" algn="ctr">
                      <a:solidFill>
                        <a:schemeClr val="bg1"/>
                      </a:solidFill>
                      <a:prstDash val="solid"/>
                      <a:round/>
                      <a:headEnd type="none" w="med" len="med"/>
                      <a:tailEnd type="none" w="med" len="med"/>
                    </a:lnL>
                    <a:lnR w="12700" cmpd="sng">
                      <a:noFill/>
                    </a:lnR>
                    <a:lnT w="6350" cap="flat" cmpd="sng" algn="ctr">
                      <a:solidFill>
                        <a:schemeClr val="bg1"/>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3782604"/>
                  </a:ext>
                </a:extLst>
              </a:tr>
            </a:tbl>
          </a:graphicData>
        </a:graphic>
      </p:graphicFrame>
      <p:graphicFrame>
        <p:nvGraphicFramePr>
          <p:cNvPr id="10" name="Table 10">
            <a:extLst>
              <a:ext uri="{FF2B5EF4-FFF2-40B4-BE49-F238E27FC236}">
                <a16:creationId xmlns:a16="http://schemas.microsoft.com/office/drawing/2014/main" id="{BC689DB9-25E0-3F68-592C-3470665B17C3}"/>
              </a:ext>
            </a:extLst>
          </p:cNvPr>
          <p:cNvGraphicFramePr>
            <a:graphicFrameLocks noGrp="1"/>
          </p:cNvGraphicFramePr>
          <p:nvPr>
            <p:extLst>
              <p:ext uri="{D42A27DB-BD31-4B8C-83A1-F6EECF244321}">
                <p14:modId xmlns:p14="http://schemas.microsoft.com/office/powerpoint/2010/main" val="2450688451"/>
              </p:ext>
            </p:extLst>
          </p:nvPr>
        </p:nvGraphicFramePr>
        <p:xfrm>
          <a:off x="3219987" y="5128683"/>
          <a:ext cx="8359444" cy="804093"/>
        </p:xfrm>
        <a:graphic>
          <a:graphicData uri="http://schemas.openxmlformats.org/drawingml/2006/table">
            <a:tbl>
              <a:tblPr firstRow="1" bandRow="1">
                <a:tableStyleId>{5C22544A-7EE6-4342-B048-85BDC9FD1C3A}</a:tableStyleId>
              </a:tblPr>
              <a:tblGrid>
                <a:gridCol w="2089861">
                  <a:extLst>
                    <a:ext uri="{9D8B030D-6E8A-4147-A177-3AD203B41FA5}">
                      <a16:colId xmlns:a16="http://schemas.microsoft.com/office/drawing/2014/main" val="2597923128"/>
                    </a:ext>
                  </a:extLst>
                </a:gridCol>
                <a:gridCol w="2089861">
                  <a:extLst>
                    <a:ext uri="{9D8B030D-6E8A-4147-A177-3AD203B41FA5}">
                      <a16:colId xmlns:a16="http://schemas.microsoft.com/office/drawing/2014/main" val="3702628620"/>
                    </a:ext>
                  </a:extLst>
                </a:gridCol>
                <a:gridCol w="2089861">
                  <a:extLst>
                    <a:ext uri="{9D8B030D-6E8A-4147-A177-3AD203B41FA5}">
                      <a16:colId xmlns:a16="http://schemas.microsoft.com/office/drawing/2014/main" val="1500823342"/>
                    </a:ext>
                  </a:extLst>
                </a:gridCol>
                <a:gridCol w="2089861">
                  <a:extLst>
                    <a:ext uri="{9D8B030D-6E8A-4147-A177-3AD203B41FA5}">
                      <a16:colId xmlns:a16="http://schemas.microsoft.com/office/drawing/2014/main" val="388166344"/>
                    </a:ext>
                  </a:extLst>
                </a:gridCol>
              </a:tblGrid>
              <a:tr h="804093">
                <a:tc>
                  <a:txBody>
                    <a:bodyPr/>
                    <a:lstStyle/>
                    <a:p>
                      <a:pPr algn="ctr"/>
                      <a:r>
                        <a:rPr lang="en-US" sz="1800" b="0" dirty="0"/>
                        <a:t>$0 - 34,999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dirty="0"/>
                        <a:t>$35,000 - 54,999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dirty="0"/>
                        <a:t>$55,000 - 89,999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dirty="0"/>
                        <a:t>$90,000+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2629073"/>
                  </a:ext>
                </a:extLst>
              </a:tr>
            </a:tbl>
          </a:graphicData>
        </a:graphic>
      </p:graphicFrame>
      <p:graphicFrame>
        <p:nvGraphicFramePr>
          <p:cNvPr id="11" name="Table 11">
            <a:extLst>
              <a:ext uri="{FF2B5EF4-FFF2-40B4-BE49-F238E27FC236}">
                <a16:creationId xmlns:a16="http://schemas.microsoft.com/office/drawing/2014/main" id="{F03CD208-F378-F0A3-B73D-E6C48854C988}"/>
              </a:ext>
            </a:extLst>
          </p:cNvPr>
          <p:cNvGraphicFramePr>
            <a:graphicFrameLocks noGrp="1"/>
          </p:cNvGraphicFramePr>
          <p:nvPr>
            <p:extLst>
              <p:ext uri="{D42A27DB-BD31-4B8C-83A1-F6EECF244321}">
                <p14:modId xmlns:p14="http://schemas.microsoft.com/office/powerpoint/2010/main" val="2996665323"/>
              </p:ext>
            </p:extLst>
          </p:nvPr>
        </p:nvGraphicFramePr>
        <p:xfrm>
          <a:off x="2354551" y="1126727"/>
          <a:ext cx="865436" cy="4499322"/>
        </p:xfrm>
        <a:graphic>
          <a:graphicData uri="http://schemas.openxmlformats.org/drawingml/2006/table">
            <a:tbl>
              <a:tblPr>
                <a:tableStyleId>{5C22544A-7EE6-4342-B048-85BDC9FD1C3A}</a:tableStyleId>
              </a:tblPr>
              <a:tblGrid>
                <a:gridCol w="865436">
                  <a:extLst>
                    <a:ext uri="{9D8B030D-6E8A-4147-A177-3AD203B41FA5}">
                      <a16:colId xmlns:a16="http://schemas.microsoft.com/office/drawing/2014/main" val="2429873608"/>
                    </a:ext>
                  </a:extLst>
                </a:gridCol>
              </a:tblGrid>
              <a:tr h="749887">
                <a:tc>
                  <a:txBody>
                    <a:bodyPr/>
                    <a:lstStyle/>
                    <a:p>
                      <a:pPr algn="r"/>
                      <a:r>
                        <a:rPr lang="en-US" sz="2000" dirty="0">
                          <a:solidFill>
                            <a:schemeClr val="bg1"/>
                          </a:solidFill>
                        </a:rPr>
                        <a:t>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4971043"/>
                  </a:ext>
                </a:extLst>
              </a:tr>
              <a:tr h="749887">
                <a:tc>
                  <a:txBody>
                    <a:bodyPr/>
                    <a:lstStyle/>
                    <a:p>
                      <a:pPr algn="r"/>
                      <a:r>
                        <a:rPr lang="en-US" sz="2000" dirty="0">
                          <a:solidFill>
                            <a:schemeClr val="bg1"/>
                          </a:solidFill>
                        </a:rPr>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2797767"/>
                  </a:ext>
                </a:extLst>
              </a:tr>
              <a:tr h="749887">
                <a:tc>
                  <a:txBody>
                    <a:bodyPr/>
                    <a:lstStyle/>
                    <a:p>
                      <a:pPr algn="r"/>
                      <a:r>
                        <a:rPr lang="en-US" sz="2000" dirty="0">
                          <a:solidFill>
                            <a:schemeClr val="bg1"/>
                          </a:solidFill>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4986586"/>
                  </a:ext>
                </a:extLst>
              </a:tr>
              <a:tr h="749887">
                <a:tc>
                  <a:txBody>
                    <a:bodyPr/>
                    <a:lstStyle/>
                    <a:p>
                      <a:pPr algn="r"/>
                      <a:r>
                        <a:rPr lang="en-US" sz="2000" dirty="0">
                          <a:solidFill>
                            <a:schemeClr val="bg1"/>
                          </a:solidFill>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9176902"/>
                  </a:ext>
                </a:extLst>
              </a:tr>
              <a:tr h="749887">
                <a:tc>
                  <a:txBody>
                    <a:bodyPr/>
                    <a:lstStyle/>
                    <a:p>
                      <a:pPr algn="r"/>
                      <a:r>
                        <a:rPr lang="en-US" sz="2000" dirty="0">
                          <a:solidFill>
                            <a:schemeClr val="bg1"/>
                          </a:solidFill>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6167087"/>
                  </a:ext>
                </a:extLst>
              </a:tr>
              <a:tr h="749887">
                <a:tc>
                  <a:txBody>
                    <a:bodyPr/>
                    <a:lstStyle/>
                    <a:p>
                      <a:pPr algn="r"/>
                      <a:r>
                        <a:rPr lang="en-US" sz="2000" dirty="0">
                          <a:solidFill>
                            <a:schemeClr val="bg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6893660"/>
                  </a:ext>
                </a:extLst>
              </a:tr>
            </a:tbl>
          </a:graphicData>
        </a:graphic>
      </p:graphicFrame>
      <p:sp>
        <p:nvSpPr>
          <p:cNvPr id="13" name="Rectangle 12">
            <a:extLst>
              <a:ext uri="{FF2B5EF4-FFF2-40B4-BE49-F238E27FC236}">
                <a16:creationId xmlns:a16="http://schemas.microsoft.com/office/drawing/2014/main" id="{ECAD4577-4749-E766-89F0-CE8BAF3432A2}"/>
              </a:ext>
            </a:extLst>
          </p:cNvPr>
          <p:cNvSpPr/>
          <p:nvPr/>
        </p:nvSpPr>
        <p:spPr>
          <a:xfrm>
            <a:off x="5633140" y="1921803"/>
            <a:ext cx="1487226" cy="313853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BE9624-C70C-9918-42C3-B5DF5E7BD97D}"/>
              </a:ext>
            </a:extLst>
          </p:cNvPr>
          <p:cNvSpPr/>
          <p:nvPr/>
        </p:nvSpPr>
        <p:spPr>
          <a:xfrm>
            <a:off x="7776329" y="3111625"/>
            <a:ext cx="1487226" cy="194871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B1F13534-F173-2022-EF6D-E5935FF62B59}"/>
              </a:ext>
            </a:extLst>
          </p:cNvPr>
          <p:cNvSpPr/>
          <p:nvPr/>
        </p:nvSpPr>
        <p:spPr>
          <a:xfrm>
            <a:off x="3605987" y="1359325"/>
            <a:ext cx="1487226" cy="370100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F81D1A7-809C-99E8-09CF-78CD21669249}"/>
              </a:ext>
            </a:extLst>
          </p:cNvPr>
          <p:cNvSpPr/>
          <p:nvPr/>
        </p:nvSpPr>
        <p:spPr>
          <a:xfrm>
            <a:off x="9837449" y="4845599"/>
            <a:ext cx="1487226" cy="21906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CB1F4A5D-E52F-A741-04FA-CD085E9140FA}"/>
              </a:ext>
            </a:extLst>
          </p:cNvPr>
          <p:cNvSpPr txBox="1"/>
          <p:nvPr/>
        </p:nvSpPr>
        <p:spPr>
          <a:xfrm>
            <a:off x="4085423" y="5445562"/>
            <a:ext cx="63677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000" i="0" u="none" strike="noStrike" kern="1200" cap="none" spc="0" normalizeH="0" baseline="0" noProof="0" dirty="0">
                <a:ln>
                  <a:noFill/>
                </a:ln>
                <a:solidFill>
                  <a:schemeClr val="bg1"/>
                </a:solidFill>
                <a:effectLst/>
                <a:uLnTx/>
                <a:uFillTx/>
                <a:latin typeface="Arial" panose="020B0604020202020204"/>
                <a:ea typeface="+mn-ea"/>
                <a:cs typeface="+mn-cs"/>
              </a:rPr>
              <a:t>Median Household Income of Service Area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5C6F-8A4A-DA40-9BC6-DF03365ADB11}"/>
              </a:ext>
            </a:extLst>
          </p:cNvPr>
          <p:cNvSpPr>
            <a:spLocks noGrp="1"/>
          </p:cNvSpPr>
          <p:nvPr>
            <p:ph type="title"/>
          </p:nvPr>
        </p:nvSpPr>
        <p:spPr>
          <a:xfrm>
            <a:off x="1206273" y="40692"/>
            <a:ext cx="10515600" cy="1325563"/>
          </a:xfrm>
        </p:spPr>
        <p:txBody>
          <a:bodyPr/>
          <a:lstStyle/>
          <a:p>
            <a:r>
              <a:rPr lang="en-US" dirty="0"/>
              <a:t>Growing Wealth Gap for Minorities</a:t>
            </a:r>
          </a:p>
        </p:txBody>
      </p:sp>
      <p:sp>
        <p:nvSpPr>
          <p:cNvPr id="3" name="Text Placeholder 2">
            <a:extLst>
              <a:ext uri="{FF2B5EF4-FFF2-40B4-BE49-F238E27FC236}">
                <a16:creationId xmlns:a16="http://schemas.microsoft.com/office/drawing/2014/main" id="{C32D881F-FE50-CB48-B4CD-A2651BCAFD82}"/>
              </a:ext>
            </a:extLst>
          </p:cNvPr>
          <p:cNvSpPr>
            <a:spLocks noGrp="1"/>
          </p:cNvSpPr>
          <p:nvPr>
            <p:ph type="body" idx="10"/>
          </p:nvPr>
        </p:nvSpPr>
        <p:spPr/>
        <p:txBody>
          <a:bodyPr/>
          <a:lstStyle/>
          <a:p>
            <a:r>
              <a:rPr lang="en-US" dirty="0"/>
              <a:t>Kochhar-Pew Research Center, 12/12/14 – Based on Federal Reserve Data</a:t>
            </a:r>
          </a:p>
        </p:txBody>
      </p:sp>
      <p:sp>
        <p:nvSpPr>
          <p:cNvPr id="4" name="TextBox 3">
            <a:extLst>
              <a:ext uri="{FF2B5EF4-FFF2-40B4-BE49-F238E27FC236}">
                <a16:creationId xmlns:a16="http://schemas.microsoft.com/office/drawing/2014/main" id="{3A8AC28C-5AD2-6A47-B1BD-B70A33BD04A4}"/>
              </a:ext>
            </a:extLst>
          </p:cNvPr>
          <p:cNvSpPr txBox="1"/>
          <p:nvPr/>
        </p:nvSpPr>
        <p:spPr>
          <a:xfrm>
            <a:off x="238679" y="1366255"/>
            <a:ext cx="1663492" cy="156966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Median household net worth (2013 $</a:t>
            </a:r>
            <a:r>
              <a:rPr lang="en-US" sz="2400" dirty="0">
                <a:solidFill>
                  <a:schemeClr val="bg1"/>
                </a:solidFill>
                <a:latin typeface="Arial" panose="020B0604020202020204"/>
              </a:rPr>
              <a:t>)</a:t>
            </a:r>
            <a:endPar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graphicFrame>
        <p:nvGraphicFramePr>
          <p:cNvPr id="5" name="Chart 4">
            <a:extLst>
              <a:ext uri="{FF2B5EF4-FFF2-40B4-BE49-F238E27FC236}">
                <a16:creationId xmlns:a16="http://schemas.microsoft.com/office/drawing/2014/main" id="{B719D1A8-ADF9-FC44-A220-F6E8DFA6B237}"/>
              </a:ext>
            </a:extLst>
          </p:cNvPr>
          <p:cNvGraphicFramePr/>
          <p:nvPr>
            <p:extLst>
              <p:ext uri="{D42A27DB-BD31-4B8C-83A1-F6EECF244321}">
                <p14:modId xmlns:p14="http://schemas.microsoft.com/office/powerpoint/2010/main" val="2146244494"/>
              </p:ext>
            </p:extLst>
          </p:nvPr>
        </p:nvGraphicFramePr>
        <p:xfrm>
          <a:off x="1905001" y="1009934"/>
          <a:ext cx="9816871" cy="544545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4E2A6FCC-60BF-555D-29AA-5B95FECA8186}"/>
              </a:ext>
            </a:extLst>
          </p:cNvPr>
          <p:cNvSpPr/>
          <p:nvPr/>
        </p:nvSpPr>
        <p:spPr>
          <a:xfrm>
            <a:off x="238679" y="4605982"/>
            <a:ext cx="365760" cy="36576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C6E29C80-9D19-6425-C3B0-D0F067C0A97B}"/>
              </a:ext>
            </a:extLst>
          </p:cNvPr>
          <p:cNvSpPr/>
          <p:nvPr/>
        </p:nvSpPr>
        <p:spPr>
          <a:xfrm>
            <a:off x="238679" y="3390717"/>
            <a:ext cx="365760" cy="365760"/>
          </a:xfrm>
          <a:prstGeom prst="rect">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869FD200-2A85-546C-1ADD-552943A9D456}"/>
              </a:ext>
            </a:extLst>
          </p:cNvPr>
          <p:cNvSpPr/>
          <p:nvPr/>
        </p:nvSpPr>
        <p:spPr>
          <a:xfrm>
            <a:off x="238679" y="3978066"/>
            <a:ext cx="365760" cy="365760"/>
          </a:xfrm>
          <a:prstGeom prst="rect">
            <a:avLst/>
          </a:prstGeom>
          <a:solidFill>
            <a:schemeClr val="accent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9E35AB30-5111-7CDA-3B5F-AE2729F44A1B}"/>
              </a:ext>
            </a:extLst>
          </p:cNvPr>
          <p:cNvSpPr txBox="1"/>
          <p:nvPr/>
        </p:nvSpPr>
        <p:spPr>
          <a:xfrm>
            <a:off x="619281" y="3342764"/>
            <a:ext cx="1282890" cy="461665"/>
          </a:xfrm>
          <a:prstGeom prst="rect">
            <a:avLst/>
          </a:prstGeom>
          <a:noFill/>
        </p:spPr>
        <p:txBody>
          <a:bodyPr wrap="square" rtlCol="0">
            <a:spAutoFit/>
          </a:bodyPr>
          <a:lstStyle/>
          <a:p>
            <a:pPr>
              <a:spcAft>
                <a:spcPts val="1200"/>
              </a:spcAft>
            </a:pPr>
            <a:r>
              <a:rPr lang="en-US" sz="2400" dirty="0">
                <a:solidFill>
                  <a:schemeClr val="bg1"/>
                </a:solidFill>
              </a:rPr>
              <a:t>Black</a:t>
            </a:r>
          </a:p>
        </p:txBody>
      </p:sp>
      <p:sp>
        <p:nvSpPr>
          <p:cNvPr id="10" name="TextBox 9">
            <a:extLst>
              <a:ext uri="{FF2B5EF4-FFF2-40B4-BE49-F238E27FC236}">
                <a16:creationId xmlns:a16="http://schemas.microsoft.com/office/drawing/2014/main" id="{49082E5F-2C9E-A0B8-2B85-DF7FDD3B3EE1}"/>
              </a:ext>
            </a:extLst>
          </p:cNvPr>
          <p:cNvSpPr txBox="1"/>
          <p:nvPr/>
        </p:nvSpPr>
        <p:spPr>
          <a:xfrm>
            <a:off x="619281" y="3962669"/>
            <a:ext cx="1460153" cy="461665"/>
          </a:xfrm>
          <a:prstGeom prst="rect">
            <a:avLst/>
          </a:prstGeom>
          <a:noFill/>
        </p:spPr>
        <p:txBody>
          <a:bodyPr wrap="square" rtlCol="0">
            <a:spAutoFit/>
          </a:bodyPr>
          <a:lstStyle/>
          <a:p>
            <a:pPr>
              <a:spcAft>
                <a:spcPts val="1200"/>
              </a:spcAft>
            </a:pPr>
            <a:r>
              <a:rPr lang="en-US" sz="2400" dirty="0">
                <a:solidFill>
                  <a:schemeClr val="bg1"/>
                </a:solidFill>
              </a:rPr>
              <a:t>Hispanic</a:t>
            </a:r>
          </a:p>
        </p:txBody>
      </p:sp>
      <p:sp>
        <p:nvSpPr>
          <p:cNvPr id="11" name="TextBox 10">
            <a:extLst>
              <a:ext uri="{FF2B5EF4-FFF2-40B4-BE49-F238E27FC236}">
                <a16:creationId xmlns:a16="http://schemas.microsoft.com/office/drawing/2014/main" id="{1900789C-1D23-8E20-7FD6-28C59F0ADB67}"/>
              </a:ext>
            </a:extLst>
          </p:cNvPr>
          <p:cNvSpPr txBox="1"/>
          <p:nvPr/>
        </p:nvSpPr>
        <p:spPr>
          <a:xfrm>
            <a:off x="619281" y="4561307"/>
            <a:ext cx="1460153" cy="461665"/>
          </a:xfrm>
          <a:prstGeom prst="rect">
            <a:avLst/>
          </a:prstGeom>
          <a:noFill/>
        </p:spPr>
        <p:txBody>
          <a:bodyPr wrap="square" rtlCol="0">
            <a:spAutoFit/>
          </a:bodyPr>
          <a:lstStyle/>
          <a:p>
            <a:pPr>
              <a:spcAft>
                <a:spcPts val="1200"/>
              </a:spcAft>
            </a:pPr>
            <a:r>
              <a:rPr lang="en-US" sz="2400" dirty="0">
                <a:solidFill>
                  <a:schemeClr val="bg1"/>
                </a:solidFill>
              </a:rPr>
              <a:t>White</a:t>
            </a:r>
          </a:p>
        </p:txBody>
      </p:sp>
    </p:spTree>
    <p:extLst>
      <p:ext uri="{BB962C8B-B14F-4D97-AF65-F5344CB8AC3E}">
        <p14:creationId xmlns:p14="http://schemas.microsoft.com/office/powerpoint/2010/main" val="186801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1" dur="500"/>
                                        <p:tgtEl>
                                          <p:spTgt spid="5">
                                            <p:graphicEl>
                                              <a:chart seriesIdx="0" categoryIdx="0" bldStep="ptInCategory"/>
                                            </p:graphicEl>
                                          </p:spTgt>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fade">
                                      <p:cBhvr>
                                        <p:cTn id="15" dur="500"/>
                                        <p:tgtEl>
                                          <p:spTgt spid="5">
                                            <p:graphicEl>
                                              <a:chart seriesIdx="1" categoryIdx="0" bldStep="ptInCategory"/>
                                            </p:graphicEl>
                                          </p:spTgt>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fade">
                                      <p:cBhvr>
                                        <p:cTn id="19" dur="500"/>
                                        <p:tgtEl>
                                          <p:spTgt spid="5">
                                            <p:graphicEl>
                                              <a:chart seriesIdx="2" categoryIdx="0" bldStep="ptInCategory"/>
                                            </p:graphicEl>
                                          </p:spTgt>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23" dur="500"/>
                                        <p:tgtEl>
                                          <p:spTgt spid="5">
                                            <p:graphicEl>
                                              <a:chart seriesIdx="0" categoryIdx="1" bldStep="ptInCategory"/>
                                            </p:graphicEl>
                                          </p:spTgt>
                                        </p:tgtEl>
                                      </p:cBhvr>
                                    </p:animEffect>
                                  </p:childTnLst>
                                </p:cTn>
                              </p:par>
                            </p:childTnLst>
                          </p:cTn>
                        </p:par>
                        <p:par>
                          <p:cTn id="24" fill="hold">
                            <p:stCondLst>
                              <p:cond delay="3750"/>
                            </p:stCondLst>
                            <p:childTnLst>
                              <p:par>
                                <p:cTn id="25" presetID="10" presetClass="entr" presetSubtype="0" fill="hold" grpId="0" nodeType="afterEffect">
                                  <p:stCondLst>
                                    <p:cond delay="250"/>
                                  </p:stCondLst>
                                  <p:childTnLst>
                                    <p:set>
                                      <p:cBhvr>
                                        <p:cTn id="26"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fade">
                                      <p:cBhvr>
                                        <p:cTn id="27" dur="500"/>
                                        <p:tgtEl>
                                          <p:spTgt spid="5">
                                            <p:graphicEl>
                                              <a:chart seriesIdx="1" categoryIdx="1" bldStep="ptInCategory"/>
                                            </p:graphicEl>
                                          </p:spTgt>
                                        </p:tgtEl>
                                      </p:cBhvr>
                                    </p:animEffect>
                                  </p:childTnLst>
                                </p:cTn>
                              </p:par>
                            </p:childTnLst>
                          </p:cTn>
                        </p:par>
                        <p:par>
                          <p:cTn id="28" fill="hold">
                            <p:stCondLst>
                              <p:cond delay="4500"/>
                            </p:stCondLst>
                            <p:childTnLst>
                              <p:par>
                                <p:cTn id="29" presetID="10" presetClass="entr" presetSubtype="0" fill="hold" grpId="0" nodeType="afterEffect">
                                  <p:stCondLst>
                                    <p:cond delay="500"/>
                                  </p:stCondLst>
                                  <p:childTnLst>
                                    <p:set>
                                      <p:cBhvr>
                                        <p:cTn id="30"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fade">
                                      <p:cBhvr>
                                        <p:cTn id="31" dur="500"/>
                                        <p:tgtEl>
                                          <p:spTgt spid="5">
                                            <p:graphicEl>
                                              <a:chart seriesIdx="2"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DC08-EB33-38EE-814D-63BB875710C9}"/>
              </a:ext>
            </a:extLst>
          </p:cNvPr>
          <p:cNvSpPr>
            <a:spLocks noGrp="1"/>
          </p:cNvSpPr>
          <p:nvPr>
            <p:ph type="title"/>
          </p:nvPr>
        </p:nvSpPr>
        <p:spPr>
          <a:xfrm>
            <a:off x="838200" y="133109"/>
            <a:ext cx="11065042" cy="1325563"/>
          </a:xfrm>
        </p:spPr>
        <p:txBody>
          <a:bodyPr>
            <a:normAutofit/>
          </a:bodyPr>
          <a:lstStyle/>
          <a:p>
            <a:r>
              <a:rPr lang="en-US" sz="4200" dirty="0"/>
              <a:t>Black and Native Americans Die Younger</a:t>
            </a:r>
          </a:p>
        </p:txBody>
      </p:sp>
      <p:sp>
        <p:nvSpPr>
          <p:cNvPr id="3" name="Text Placeholder 2">
            <a:extLst>
              <a:ext uri="{FF2B5EF4-FFF2-40B4-BE49-F238E27FC236}">
                <a16:creationId xmlns:a16="http://schemas.microsoft.com/office/drawing/2014/main" id="{497607E1-0BD1-CD63-F357-A0E0C104789A}"/>
              </a:ext>
            </a:extLst>
          </p:cNvPr>
          <p:cNvSpPr>
            <a:spLocks noGrp="1"/>
          </p:cNvSpPr>
          <p:nvPr>
            <p:ph type="body" idx="10"/>
          </p:nvPr>
        </p:nvSpPr>
        <p:spPr>
          <a:xfrm>
            <a:off x="-1" y="6016753"/>
            <a:ext cx="8514413" cy="841248"/>
          </a:xfrm>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cs typeface="Arial" charset="0"/>
              </a:rPr>
              <a:t>Source: </a:t>
            </a:r>
            <a:r>
              <a:rPr kumimoji="0" lang="en-US" sz="1000" b="0" i="0" u="none" strike="noStrike" kern="1200" cap="none" spc="0" normalizeH="0" baseline="0" noProof="0" dirty="0" err="1">
                <a:ln>
                  <a:noFill/>
                </a:ln>
                <a:solidFill>
                  <a:srgbClr val="FFFFFF"/>
                </a:solidFill>
                <a:effectLst/>
                <a:uLnTx/>
                <a:uFillTx/>
                <a:latin typeface="Arial" charset="0"/>
                <a:cs typeface="Arial" charset="0"/>
              </a:rPr>
              <a:t>Andrasfay</a:t>
            </a:r>
            <a:r>
              <a:rPr kumimoji="0" lang="en-US" sz="1000" b="0" i="0" u="none" strike="noStrike" kern="1200" cap="none" spc="0" normalizeH="0" baseline="0" noProof="0" dirty="0">
                <a:ln>
                  <a:noFill/>
                </a:ln>
                <a:solidFill>
                  <a:srgbClr val="FFFFFF"/>
                </a:solidFill>
                <a:effectLst/>
                <a:uLnTx/>
                <a:uFillTx/>
                <a:latin typeface="Arial" charset="0"/>
                <a:cs typeface="Arial" charset="0"/>
              </a:rPr>
              <a:t> and Goldman Demographic Research 7/27/2022 and </a:t>
            </a:r>
            <a:r>
              <a:rPr kumimoji="0" lang="en-US" sz="1000" b="0" i="0" u="none" strike="noStrike" kern="1200" cap="none" spc="0" normalizeH="0" baseline="0" noProof="0" dirty="0" err="1">
                <a:ln>
                  <a:noFill/>
                </a:ln>
                <a:solidFill>
                  <a:srgbClr val="FFFFFF"/>
                </a:solidFill>
                <a:effectLst/>
                <a:uLnTx/>
                <a:uFillTx/>
                <a:latin typeface="Arial" charset="0"/>
                <a:cs typeface="Arial" charset="0"/>
              </a:rPr>
              <a:t>MedRxiv</a:t>
            </a:r>
            <a:r>
              <a:rPr kumimoji="0" lang="en-US" sz="1000" b="0" i="0" u="none" strike="noStrike" kern="1200" cap="none" spc="0" normalizeH="0" baseline="0" noProof="0" dirty="0">
                <a:ln>
                  <a:noFill/>
                </a:ln>
                <a:solidFill>
                  <a:srgbClr val="FFFFFF"/>
                </a:solidFill>
                <a:effectLst/>
                <a:uLnTx/>
                <a:uFillTx/>
                <a:latin typeface="Arial" charset="0"/>
                <a:cs typeface="Arial" charset="0"/>
              </a:rPr>
              <a:t> pre-print July 19 2022</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000" dirty="0">
                <a:solidFill>
                  <a:srgbClr val="FFFFFF"/>
                </a:solidFill>
              </a:rPr>
              <a:t>Other G7 nations = Canada, France, Germany, Italy, Japan, and UK</a:t>
            </a:r>
            <a:endParaRPr kumimoji="0" lang="en-US" sz="1000" b="0" i="0" u="none" strike="noStrike" kern="1200" cap="none" spc="0" normalizeH="0" baseline="0" noProof="0" dirty="0">
              <a:ln>
                <a:noFill/>
              </a:ln>
              <a:solidFill>
                <a:srgbClr val="FFFFFF"/>
              </a:solidFill>
              <a:effectLst/>
              <a:uLnTx/>
              <a:uFillTx/>
              <a:latin typeface="Arial" charset="0"/>
              <a:cs typeface="Arial" charset="0"/>
            </a:endParaRPr>
          </a:p>
        </p:txBody>
      </p:sp>
      <p:sp>
        <p:nvSpPr>
          <p:cNvPr id="4" name="TextBox 3">
            <a:extLst>
              <a:ext uri="{FF2B5EF4-FFF2-40B4-BE49-F238E27FC236}">
                <a16:creationId xmlns:a16="http://schemas.microsoft.com/office/drawing/2014/main" id="{B187CD35-AF20-D040-CDCD-EAF7E232D5EA}"/>
              </a:ext>
            </a:extLst>
          </p:cNvPr>
          <p:cNvSpPr txBox="1"/>
          <p:nvPr/>
        </p:nvSpPr>
        <p:spPr>
          <a:xfrm>
            <a:off x="192505" y="2354846"/>
            <a:ext cx="20213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Life Expectancy, Years</a:t>
            </a:r>
          </a:p>
        </p:txBody>
      </p:sp>
      <p:graphicFrame>
        <p:nvGraphicFramePr>
          <p:cNvPr id="5" name="Chart 4">
            <a:extLst>
              <a:ext uri="{FF2B5EF4-FFF2-40B4-BE49-F238E27FC236}">
                <a16:creationId xmlns:a16="http://schemas.microsoft.com/office/drawing/2014/main" id="{15973E3E-1FB0-73FE-1D64-CE4F41723484}"/>
              </a:ext>
            </a:extLst>
          </p:cNvPr>
          <p:cNvGraphicFramePr/>
          <p:nvPr>
            <p:extLst>
              <p:ext uri="{D42A27DB-BD31-4B8C-83A1-F6EECF244321}">
                <p14:modId xmlns:p14="http://schemas.microsoft.com/office/powerpoint/2010/main" val="364749122"/>
              </p:ext>
            </p:extLst>
          </p:nvPr>
        </p:nvGraphicFramePr>
        <p:xfrm>
          <a:off x="2522816" y="1269242"/>
          <a:ext cx="8670561" cy="458709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2" dur="1000"/>
                                        <p:tgtEl>
                                          <p:spTgt spid="5">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17" dur="1000"/>
                                        <p:tgtEl>
                                          <p:spTgt spid="5">
                                            <p:graphicEl>
                                              <a:chart seriesIdx="0" categoryIdx="1"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fade">
                                      <p:cBhvr>
                                        <p:cTn id="22" dur="1000"/>
                                        <p:tgtEl>
                                          <p:spTgt spid="5">
                                            <p:graphicEl>
                                              <a:chart seriesIdx="0" categoryIdx="2"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fade">
                                      <p:cBhvr>
                                        <p:cTn id="27" dur="1000"/>
                                        <p:tgtEl>
                                          <p:spTgt spid="5">
                                            <p:graphicEl>
                                              <a:chart seriesIdx="0" categoryIdx="3"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fade">
                                      <p:cBhvr>
                                        <p:cTn id="32" dur="1000"/>
                                        <p:tgtEl>
                                          <p:spTgt spid="5">
                                            <p:graphicEl>
                                              <a:chart seriesIdx="0"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FBB6-7BA5-8CBA-5306-D145AB6401C4}"/>
              </a:ext>
            </a:extLst>
          </p:cNvPr>
          <p:cNvSpPr>
            <a:spLocks noGrp="1"/>
          </p:cNvSpPr>
          <p:nvPr>
            <p:ph type="title"/>
          </p:nvPr>
        </p:nvSpPr>
        <p:spPr>
          <a:xfrm>
            <a:off x="838200" y="92165"/>
            <a:ext cx="10515600" cy="1325563"/>
          </a:xfrm>
        </p:spPr>
        <p:txBody>
          <a:bodyPr>
            <a:normAutofit/>
          </a:bodyPr>
          <a:lstStyle/>
          <a:p>
            <a:r>
              <a:rPr lang="en-US" sz="3600" dirty="0"/>
              <a:t>Uneven Decline in Life Expectancy 2019-2021</a:t>
            </a:r>
          </a:p>
        </p:txBody>
      </p:sp>
      <p:graphicFrame>
        <p:nvGraphicFramePr>
          <p:cNvPr id="4" name="Content Placeholder 3">
            <a:extLst>
              <a:ext uri="{FF2B5EF4-FFF2-40B4-BE49-F238E27FC236}">
                <a16:creationId xmlns:a16="http://schemas.microsoft.com/office/drawing/2014/main" id="{EE549E7A-3A20-F997-D8D0-5A6567EF9365}"/>
              </a:ext>
            </a:extLst>
          </p:cNvPr>
          <p:cNvGraphicFramePr>
            <a:graphicFrameLocks noGrp="1"/>
          </p:cNvGraphicFramePr>
          <p:nvPr>
            <p:ph idx="1"/>
            <p:extLst>
              <p:ext uri="{D42A27DB-BD31-4B8C-83A1-F6EECF244321}">
                <p14:modId xmlns:p14="http://schemas.microsoft.com/office/powerpoint/2010/main" val="3515951691"/>
              </p:ext>
            </p:extLst>
          </p:nvPr>
        </p:nvGraphicFramePr>
        <p:xfrm>
          <a:off x="2266122" y="1364372"/>
          <a:ext cx="9407718" cy="4354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80E7418F-6035-E768-228A-51BACBD51B9E}"/>
              </a:ext>
            </a:extLst>
          </p:cNvPr>
          <p:cNvSpPr>
            <a:spLocks noGrp="1"/>
          </p:cNvSpPr>
          <p:nvPr>
            <p:ph type="body" idx="10"/>
          </p:nvPr>
        </p:nvSpPr>
        <p:spPr/>
        <p:txBody>
          <a:bodyPr/>
          <a:lstStyle/>
          <a:p>
            <a:pPr>
              <a:lnSpc>
                <a:spcPct val="100000"/>
              </a:lnSpc>
              <a:spcBef>
                <a:spcPts val="0"/>
              </a:spcBef>
            </a:pPr>
            <a:r>
              <a:rPr lang="en-US" b="1" dirty="0">
                <a:latin typeface="+mn-lt"/>
              </a:rPr>
              <a:t>AIAN = American Indian and Alaska Native</a:t>
            </a:r>
            <a:br>
              <a:rPr lang="en-US" dirty="0">
                <a:latin typeface="+mn-lt"/>
              </a:rPr>
            </a:br>
            <a:r>
              <a:rPr lang="en-US" dirty="0">
                <a:latin typeface="+mn-lt"/>
              </a:rPr>
              <a:t>Data from: Arias E, Tejada-Vera B, </a:t>
            </a:r>
            <a:r>
              <a:rPr lang="en-US" dirty="0" err="1">
                <a:latin typeface="+mn-lt"/>
              </a:rPr>
              <a:t>Kochanek</a:t>
            </a:r>
            <a:r>
              <a:rPr lang="en-US" dirty="0">
                <a:latin typeface="+mn-lt"/>
              </a:rPr>
              <a:t> K, Ahmad F. Provisional Life Expectancy Estimates for 2021. </a:t>
            </a:r>
          </a:p>
          <a:p>
            <a:pPr>
              <a:lnSpc>
                <a:spcPct val="100000"/>
              </a:lnSpc>
              <a:spcBef>
                <a:spcPts val="0"/>
              </a:spcBef>
            </a:pPr>
            <a:r>
              <a:rPr lang="en-US" dirty="0">
                <a:latin typeface="+mn-lt"/>
              </a:rPr>
              <a:t>NVSS Vital Statistics Rapid Release. 2022 Aug;(23):16.</a:t>
            </a:r>
          </a:p>
        </p:txBody>
      </p:sp>
      <p:sp>
        <p:nvSpPr>
          <p:cNvPr id="5" name="TextBox 4">
            <a:extLst>
              <a:ext uri="{FF2B5EF4-FFF2-40B4-BE49-F238E27FC236}">
                <a16:creationId xmlns:a16="http://schemas.microsoft.com/office/drawing/2014/main" id="{BA162ED9-0A62-12FE-CDAE-0638C93F4DD4}"/>
              </a:ext>
            </a:extLst>
          </p:cNvPr>
          <p:cNvSpPr txBox="1"/>
          <p:nvPr/>
        </p:nvSpPr>
        <p:spPr>
          <a:xfrm>
            <a:off x="272955" y="2382559"/>
            <a:ext cx="199316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Decline </a:t>
            </a:r>
            <a:b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b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in life expectancy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(years)</a:t>
            </a:r>
          </a:p>
        </p:txBody>
      </p:sp>
    </p:spTree>
    <p:extLst>
      <p:ext uri="{BB962C8B-B14F-4D97-AF65-F5344CB8AC3E}">
        <p14:creationId xmlns:p14="http://schemas.microsoft.com/office/powerpoint/2010/main" val="20557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fade">
                                      <p:cBhvr>
                                        <p:cTn id="11" dur="1000"/>
                                        <p:tgtEl>
                                          <p:spTgt spid="4">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fade">
                                      <p:cBhvr>
                                        <p:cTn id="15" dur="1000"/>
                                        <p:tgtEl>
                                          <p:spTgt spid="4">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0" categoryIdx="2" bldStep="ptInCategory"/>
                                            </p:graphicEl>
                                          </p:spTgt>
                                        </p:tgtEl>
                                        <p:attrNameLst>
                                          <p:attrName>style.visibility</p:attrName>
                                        </p:attrNameLst>
                                      </p:cBhvr>
                                      <p:to>
                                        <p:strVal val="visible"/>
                                      </p:to>
                                    </p:set>
                                    <p:animEffect transition="in" filter="fade">
                                      <p:cBhvr>
                                        <p:cTn id="19" dur="1000"/>
                                        <p:tgtEl>
                                          <p:spTgt spid="4">
                                            <p:graphicEl>
                                              <a:chart seriesIdx="0" categoryIdx="2" bldStep="ptIn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graphicEl>
                                              <a:chart seriesIdx="0" categoryIdx="3" bldStep="ptInCategory"/>
                                            </p:graphicEl>
                                          </p:spTgt>
                                        </p:tgtEl>
                                        <p:attrNameLst>
                                          <p:attrName>style.visibility</p:attrName>
                                        </p:attrNameLst>
                                      </p:cBhvr>
                                      <p:to>
                                        <p:strVal val="visible"/>
                                      </p:to>
                                    </p:set>
                                    <p:animEffect transition="in" filter="fade">
                                      <p:cBhvr>
                                        <p:cTn id="23" dur="1000"/>
                                        <p:tgtEl>
                                          <p:spTgt spid="4">
                                            <p:graphicEl>
                                              <a:chart seriesIdx="0" categoryIdx="3" bldStep="ptInCategory"/>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
                                            <p:graphicEl>
                                              <a:chart seriesIdx="0" categoryIdx="4" bldStep="ptInCategory"/>
                                            </p:graphicEl>
                                          </p:spTgt>
                                        </p:tgtEl>
                                        <p:attrNameLst>
                                          <p:attrName>style.visibility</p:attrName>
                                        </p:attrNameLst>
                                      </p:cBhvr>
                                      <p:to>
                                        <p:strVal val="visible"/>
                                      </p:to>
                                    </p:set>
                                    <p:animEffect transition="in" filter="fade">
                                      <p:cBhvr>
                                        <p:cTn id="27" dur="1000"/>
                                        <p:tgtEl>
                                          <p:spTgt spid="4">
                                            <p:graphicEl>
                                              <a:chart seriesIdx="0" categoryIdx="4" bldStep="ptInCategory"/>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
                                            <p:graphicEl>
                                              <a:chart seriesIdx="0" categoryIdx="5" bldStep="ptInCategory"/>
                                            </p:graphicEl>
                                          </p:spTgt>
                                        </p:tgtEl>
                                        <p:attrNameLst>
                                          <p:attrName>style.visibility</p:attrName>
                                        </p:attrNameLst>
                                      </p:cBhvr>
                                      <p:to>
                                        <p:strVal val="visible"/>
                                      </p:to>
                                    </p:set>
                                    <p:animEffect transition="in" filter="fade">
                                      <p:cBhvr>
                                        <p:cTn id="31" dur="1000"/>
                                        <p:tgtEl>
                                          <p:spTgt spid="4">
                                            <p:graphicEl>
                                              <a:chart seriesIdx="0" categoryIdx="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El"/>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F37536-C993-3318-20F9-65CC09B96E4A}"/>
              </a:ext>
            </a:extLst>
          </p:cNvPr>
          <p:cNvSpPr>
            <a:spLocks noGrp="1"/>
          </p:cNvSpPr>
          <p:nvPr>
            <p:ph type="title"/>
          </p:nvPr>
        </p:nvSpPr>
        <p:spPr>
          <a:xfrm>
            <a:off x="838200" y="365126"/>
            <a:ext cx="10515600" cy="841248"/>
          </a:xfrm>
        </p:spPr>
        <p:txBody>
          <a:bodyPr/>
          <a:lstStyle/>
          <a:p>
            <a:r>
              <a:rPr lang="en-US" dirty="0"/>
              <a:t>Police Killings Target People of Color</a:t>
            </a:r>
          </a:p>
        </p:txBody>
      </p:sp>
      <p:sp>
        <p:nvSpPr>
          <p:cNvPr id="4" name="Text Placeholder 3">
            <a:extLst>
              <a:ext uri="{FF2B5EF4-FFF2-40B4-BE49-F238E27FC236}">
                <a16:creationId xmlns:a16="http://schemas.microsoft.com/office/drawing/2014/main" id="{F7A94BE5-A96D-93E5-2A3D-803EBB73AD3D}"/>
              </a:ext>
            </a:extLst>
          </p:cNvPr>
          <p:cNvSpPr>
            <a:spLocks noGrp="1"/>
          </p:cNvSpPr>
          <p:nvPr>
            <p:ph type="body" idx="10"/>
          </p:nvPr>
        </p:nvSpPr>
        <p:spPr>
          <a:xfrm>
            <a:off x="-1" y="6016753"/>
            <a:ext cx="8514413" cy="841248"/>
          </a:xfrm>
        </p:spPr>
        <p:txBody>
          <a:bodyPr>
            <a:normAutofit/>
          </a:bodyPr>
          <a:lstStyle/>
          <a:p>
            <a:pPr>
              <a:lnSpc>
                <a:spcPct val="110000"/>
              </a:lnSpc>
              <a:spcBef>
                <a:spcPts val="0"/>
              </a:spcBef>
            </a:pPr>
            <a:r>
              <a:rPr lang="en-US" dirty="0"/>
              <a:t>Source: Lancet 2021;398:1239</a:t>
            </a:r>
          </a:p>
          <a:p>
            <a:pPr>
              <a:lnSpc>
                <a:spcPct val="110000"/>
              </a:lnSpc>
              <a:spcBef>
                <a:spcPts val="0"/>
              </a:spcBef>
            </a:pPr>
            <a:r>
              <a:rPr lang="en-US" dirty="0"/>
              <a:t>Note: The rate of police killings rose 38.4% between the 1980s and 2010s</a:t>
            </a:r>
          </a:p>
        </p:txBody>
      </p:sp>
      <p:sp>
        <p:nvSpPr>
          <p:cNvPr id="5" name="TextBox 4">
            <a:extLst>
              <a:ext uri="{FF2B5EF4-FFF2-40B4-BE49-F238E27FC236}">
                <a16:creationId xmlns:a16="http://schemas.microsoft.com/office/drawing/2014/main" id="{4F7D6AA5-6088-7751-84B3-5ED0148720F8}"/>
              </a:ext>
            </a:extLst>
          </p:cNvPr>
          <p:cNvSpPr txBox="1"/>
          <p:nvPr/>
        </p:nvSpPr>
        <p:spPr>
          <a:xfrm>
            <a:off x="290240" y="2179320"/>
            <a:ext cx="22415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Police killings per 100,000 population</a:t>
            </a:r>
          </a:p>
        </p:txBody>
      </p:sp>
      <p:graphicFrame>
        <p:nvGraphicFramePr>
          <p:cNvPr id="6" name="Chart 5">
            <a:extLst>
              <a:ext uri="{FF2B5EF4-FFF2-40B4-BE49-F238E27FC236}">
                <a16:creationId xmlns:a16="http://schemas.microsoft.com/office/drawing/2014/main" id="{1C8AB78E-4DD5-0F93-5BB2-10BF8E758DE4}"/>
              </a:ext>
            </a:extLst>
          </p:cNvPr>
          <p:cNvGraphicFramePr/>
          <p:nvPr>
            <p:extLst>
              <p:ext uri="{D42A27DB-BD31-4B8C-83A1-F6EECF244321}">
                <p14:modId xmlns:p14="http://schemas.microsoft.com/office/powerpoint/2010/main" val="346396770"/>
              </p:ext>
            </p:extLst>
          </p:nvPr>
        </p:nvGraphicFramePr>
        <p:xfrm>
          <a:off x="2493758" y="1325880"/>
          <a:ext cx="8992564" cy="44785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155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1000"/>
                                        <p:tgtEl>
                                          <p:spTgt spid="6">
                                            <p:graphicEl>
                                              <a:chart seriesIdx="-3" categoryIdx="-3" bldStep="gridLegend"/>
                                            </p:graphicEl>
                                          </p:spTgt>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fade">
                                      <p:cBhvr>
                                        <p:cTn id="11" dur="1000"/>
                                        <p:tgtEl>
                                          <p:spTgt spid="6">
                                            <p:graphicEl>
                                              <a:chart seriesIdx="0" categoryIdx="0" bldStep="ptInCategory"/>
                                            </p:graphic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fade">
                                      <p:cBhvr>
                                        <p:cTn id="15" dur="1000"/>
                                        <p:tgtEl>
                                          <p:spTgt spid="6">
                                            <p:graphicEl>
                                              <a:chart seriesIdx="0" categoryIdx="1" bldStep="ptInCategory"/>
                                            </p:graphicEl>
                                          </p:spTgt>
                                        </p:tgtEl>
                                      </p:cBhvr>
                                    </p:animEffect>
                                  </p:childTnLst>
                                </p:cTn>
                              </p:par>
                            </p:childTnLst>
                          </p:cTn>
                        </p:par>
                        <p:par>
                          <p:cTn id="16" fill="hold">
                            <p:stCondLst>
                              <p:cond delay="3750"/>
                            </p:stCondLst>
                            <p:childTnLst>
                              <p:par>
                                <p:cTn id="17" presetID="10" presetClass="entr" presetSubtype="0" fill="hold" grpId="0" nodeType="afterEffect">
                                  <p:stCondLst>
                                    <p:cond delay="250"/>
                                  </p:stCondLst>
                                  <p:childTnLst>
                                    <p:set>
                                      <p:cBhvr>
                                        <p:cTn id="1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fade">
                                      <p:cBhvr>
                                        <p:cTn id="19" dur="1000"/>
                                        <p:tgtEl>
                                          <p:spTgt spid="6">
                                            <p:graphicEl>
                                              <a:chart seriesIdx="0" categoryIdx="2" bldStep="ptInCategory"/>
                                            </p:graphicEl>
                                          </p:spTgt>
                                        </p:tgtEl>
                                      </p:cBhvr>
                                    </p:animEffect>
                                  </p:childTnLst>
                                </p:cTn>
                              </p:par>
                            </p:childTnLst>
                          </p:cTn>
                        </p:par>
                        <p:par>
                          <p:cTn id="20" fill="hold">
                            <p:stCondLst>
                              <p:cond delay="5000"/>
                            </p:stCondLst>
                            <p:childTnLst>
                              <p:par>
                                <p:cTn id="21" presetID="10" presetClass="entr" presetSubtype="0" fill="hold" grpId="0" nodeType="afterEffect">
                                  <p:stCondLst>
                                    <p:cond delay="250"/>
                                  </p:stCondLst>
                                  <p:childTnLst>
                                    <p:set>
                                      <p:cBhvr>
                                        <p:cTn id="22"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fade">
                                      <p:cBhvr>
                                        <p:cTn id="23" dur="1000"/>
                                        <p:tgtEl>
                                          <p:spTgt spid="6">
                                            <p:graphicEl>
                                              <a:chart seriesIdx="0"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El"/>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186B2-2A2F-84FC-6D00-3CC5452710F3}"/>
              </a:ext>
            </a:extLst>
          </p:cNvPr>
          <p:cNvSpPr>
            <a:spLocks noGrp="1"/>
          </p:cNvSpPr>
          <p:nvPr>
            <p:ph type="title"/>
          </p:nvPr>
        </p:nvSpPr>
        <p:spPr>
          <a:xfrm>
            <a:off x="838200" y="365126"/>
            <a:ext cx="10515600" cy="922902"/>
          </a:xfrm>
        </p:spPr>
        <p:txBody>
          <a:bodyPr>
            <a:normAutofit/>
          </a:bodyPr>
          <a:lstStyle/>
          <a:p>
            <a:r>
              <a:rPr lang="en-US" sz="4000" dirty="0"/>
              <a:t>U.S. Incarceration Rate Highest in World</a:t>
            </a:r>
          </a:p>
        </p:txBody>
      </p:sp>
      <p:sp>
        <p:nvSpPr>
          <p:cNvPr id="4" name="Text Placeholder 3">
            <a:extLst>
              <a:ext uri="{FF2B5EF4-FFF2-40B4-BE49-F238E27FC236}">
                <a16:creationId xmlns:a16="http://schemas.microsoft.com/office/drawing/2014/main" id="{71EE4530-5280-327A-3018-AC09AAB5BB82}"/>
              </a:ext>
            </a:extLst>
          </p:cNvPr>
          <p:cNvSpPr>
            <a:spLocks noGrp="1"/>
          </p:cNvSpPr>
          <p:nvPr>
            <p:ph type="body" idx="10"/>
          </p:nvPr>
        </p:nvSpPr>
        <p:spPr>
          <a:xfrm>
            <a:off x="0" y="6016753"/>
            <a:ext cx="8524568" cy="841248"/>
          </a:xfrm>
        </p:spPr>
        <p:txBody>
          <a:bodyPr/>
          <a:lstStyle/>
          <a:p>
            <a:pPr marL="0" marR="0" lvl="0" indent="0" algn="l" defTabSz="914400" rtl="0" eaLnBrk="1" fontAlgn="auto" latinLnBrk="0" hangingPunct="1">
              <a:lnSpc>
                <a:spcPct val="11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 Walmsley – World Prison Population List, 13</a:t>
            </a:r>
            <a:r>
              <a:rPr kumimoji="0" lang="en-US" sz="1000" b="0" i="0" u="none" strike="noStrike" kern="1200" cap="none" spc="0" normalizeH="0" baseline="30000" noProof="0" dirty="0">
                <a:ln>
                  <a:noFill/>
                </a:ln>
                <a:solidFill>
                  <a:srgbClr val="FFFFFF"/>
                </a:solidFill>
                <a:effectLst/>
                <a:uLnTx/>
                <a:uFillTx/>
                <a:latin typeface="Arial" charset="0"/>
                <a:ea typeface="+mn-ea"/>
                <a:cs typeface="Arial" charset="0"/>
              </a:rPr>
              <a:t>th</a:t>
            </a: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 Ed.</a:t>
            </a:r>
          </a:p>
          <a:p>
            <a:pPr marL="0" marR="0" lvl="0" indent="0" algn="l" defTabSz="914400" rtl="0" eaLnBrk="1" fontAlgn="auto" latinLnBrk="0" hangingPunct="1">
              <a:lnSpc>
                <a:spcPct val="110000"/>
              </a:lnSpc>
              <a:spcBef>
                <a:spcPts val="0"/>
              </a:spcBef>
              <a:spcAft>
                <a:spcPts val="0"/>
              </a:spcAft>
              <a:buClrTx/>
              <a:buSzTx/>
              <a:buFont typeface="Arial"/>
              <a:buNone/>
              <a:tabLst/>
              <a:defRPr/>
            </a:pPr>
            <a:r>
              <a:rPr lang="en-US" sz="1000" dirty="0">
                <a:solidFill>
                  <a:srgbClr val="FFFFFF"/>
                </a:solidFill>
                <a:ea typeface="+mn-ea"/>
              </a:rPr>
              <a:t>*Figure for China includes only sentenced prisoners</a:t>
            </a:r>
            <a:endParaRPr kumimoji="0" lang="en-US"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 name="TextBox 4">
            <a:extLst>
              <a:ext uri="{FF2B5EF4-FFF2-40B4-BE49-F238E27FC236}">
                <a16:creationId xmlns:a16="http://schemas.microsoft.com/office/drawing/2014/main" id="{64A779B3-1717-44A1-3739-F5F0A8F7CA3C}"/>
              </a:ext>
            </a:extLst>
          </p:cNvPr>
          <p:cNvSpPr txBox="1"/>
          <p:nvPr/>
        </p:nvSpPr>
        <p:spPr>
          <a:xfrm>
            <a:off x="313900" y="2310581"/>
            <a:ext cx="19416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Prisoners per 100,000 population</a:t>
            </a:r>
          </a:p>
        </p:txBody>
      </p:sp>
      <p:graphicFrame>
        <p:nvGraphicFramePr>
          <p:cNvPr id="6" name="Chart 5">
            <a:extLst>
              <a:ext uri="{FF2B5EF4-FFF2-40B4-BE49-F238E27FC236}">
                <a16:creationId xmlns:a16="http://schemas.microsoft.com/office/drawing/2014/main" id="{1CFFF2D1-142E-DF52-552A-020FD92C36CC}"/>
              </a:ext>
            </a:extLst>
          </p:cNvPr>
          <p:cNvGraphicFramePr/>
          <p:nvPr>
            <p:extLst>
              <p:ext uri="{D42A27DB-BD31-4B8C-83A1-F6EECF244321}">
                <p14:modId xmlns:p14="http://schemas.microsoft.com/office/powerpoint/2010/main" val="3882421745"/>
              </p:ext>
            </p:extLst>
          </p:nvPr>
        </p:nvGraphicFramePr>
        <p:xfrm>
          <a:off x="2101755" y="1219787"/>
          <a:ext cx="9342993" cy="4678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6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fade">
                                      <p:cBhvr>
                                        <p:cTn id="11" dur="500"/>
                                        <p:tgtEl>
                                          <p:spTgt spid="6">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fade">
                                      <p:cBhvr>
                                        <p:cTn id="15" dur="500"/>
                                        <p:tgtEl>
                                          <p:spTgt spid="6">
                                            <p:graphicEl>
                                              <a:chart seriesIdx="0" categoryIdx="1"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fade">
                                      <p:cBhvr>
                                        <p:cTn id="19" dur="500"/>
                                        <p:tgtEl>
                                          <p:spTgt spid="6">
                                            <p:graphicEl>
                                              <a:chart seriesIdx="0" categoryIdx="2" bldStep="ptIn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fade">
                                      <p:cBhvr>
                                        <p:cTn id="23" dur="500"/>
                                        <p:tgtEl>
                                          <p:spTgt spid="6">
                                            <p:graphicEl>
                                              <a:chart seriesIdx="0" categoryIdx="3" bldStep="ptIn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graphicEl>
                                              <a:chart seriesIdx="0" categoryIdx="4" bldStep="ptInSeries"/>
                                            </p:graphicEl>
                                          </p:spTgt>
                                        </p:tgtEl>
                                        <p:attrNameLst>
                                          <p:attrName>style.visibility</p:attrName>
                                        </p:attrNameLst>
                                      </p:cBhvr>
                                      <p:to>
                                        <p:strVal val="visible"/>
                                      </p:to>
                                    </p:set>
                                    <p:animEffect transition="in" filter="fade">
                                      <p:cBhvr>
                                        <p:cTn id="27" dur="500"/>
                                        <p:tgtEl>
                                          <p:spTgt spid="6">
                                            <p:graphicEl>
                                              <a:chart seriesIdx="0" categoryIdx="4" bldStep="ptIn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graphicEl>
                                              <a:chart seriesIdx="0" categoryIdx="5" bldStep="ptInSeries"/>
                                            </p:graphicEl>
                                          </p:spTgt>
                                        </p:tgtEl>
                                        <p:attrNameLst>
                                          <p:attrName>style.visibility</p:attrName>
                                        </p:attrNameLst>
                                      </p:cBhvr>
                                      <p:to>
                                        <p:strVal val="visible"/>
                                      </p:to>
                                    </p:set>
                                    <p:animEffect transition="in" filter="fade">
                                      <p:cBhvr>
                                        <p:cTn id="31" dur="500"/>
                                        <p:tgtEl>
                                          <p:spTgt spid="6">
                                            <p:graphicEl>
                                              <a:chart seriesIdx="0" categoryIdx="5" bldStep="ptInSeries"/>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graphicEl>
                                              <a:chart seriesIdx="0" categoryIdx="6" bldStep="ptInSeries"/>
                                            </p:graphicEl>
                                          </p:spTgt>
                                        </p:tgtEl>
                                        <p:attrNameLst>
                                          <p:attrName>style.visibility</p:attrName>
                                        </p:attrNameLst>
                                      </p:cBhvr>
                                      <p:to>
                                        <p:strVal val="visible"/>
                                      </p:to>
                                    </p:set>
                                    <p:animEffect transition="in" filter="fade">
                                      <p:cBhvr>
                                        <p:cTn id="35" dur="500"/>
                                        <p:tgtEl>
                                          <p:spTgt spid="6">
                                            <p:graphicEl>
                                              <a:chart seriesIdx="0" categoryIdx="6" bldStep="ptInSeries"/>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graphicEl>
                                              <a:chart seriesIdx="0" categoryIdx="7" bldStep="ptInSeries"/>
                                            </p:graphicEl>
                                          </p:spTgt>
                                        </p:tgtEl>
                                        <p:attrNameLst>
                                          <p:attrName>style.visibility</p:attrName>
                                        </p:attrNameLst>
                                      </p:cBhvr>
                                      <p:to>
                                        <p:strVal val="visible"/>
                                      </p:to>
                                    </p:set>
                                    <p:animEffect transition="in" filter="fade">
                                      <p:cBhvr>
                                        <p:cTn id="39" dur="500"/>
                                        <p:tgtEl>
                                          <p:spTgt spid="6">
                                            <p:graphicEl>
                                              <a:chart seriesIdx="0" categoryIdx="7" bldStep="ptInSeries"/>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graphicEl>
                                              <a:chart seriesIdx="0" categoryIdx="8" bldStep="ptInSeries"/>
                                            </p:graphicEl>
                                          </p:spTgt>
                                        </p:tgtEl>
                                        <p:attrNameLst>
                                          <p:attrName>style.visibility</p:attrName>
                                        </p:attrNameLst>
                                      </p:cBhvr>
                                      <p:to>
                                        <p:strVal val="visible"/>
                                      </p:to>
                                    </p:set>
                                    <p:animEffect transition="in" filter="fade">
                                      <p:cBhvr>
                                        <p:cTn id="43" dur="500"/>
                                        <p:tgtEl>
                                          <p:spTgt spid="6">
                                            <p:graphicEl>
                                              <a:chart seriesIdx="0" categoryIdx="8" bldStep="ptIn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graphicEl>
                                              <a:chart seriesIdx="0" categoryIdx="9" bldStep="ptInSeries"/>
                                            </p:graphicEl>
                                          </p:spTgt>
                                        </p:tgtEl>
                                        <p:attrNameLst>
                                          <p:attrName>style.visibility</p:attrName>
                                        </p:attrNameLst>
                                      </p:cBhvr>
                                      <p:to>
                                        <p:strVal val="visible"/>
                                      </p:to>
                                    </p:set>
                                    <p:animEffect transition="in" filter="fade">
                                      <p:cBhvr>
                                        <p:cTn id="47" dur="500"/>
                                        <p:tgtEl>
                                          <p:spTgt spid="6">
                                            <p:graphicEl>
                                              <a:chart seriesIdx="0" categoryIdx="9"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502A-D399-8735-0E51-8FA9355184F0}"/>
              </a:ext>
            </a:extLst>
          </p:cNvPr>
          <p:cNvSpPr>
            <a:spLocks noGrp="1"/>
          </p:cNvSpPr>
          <p:nvPr>
            <p:ph type="title"/>
          </p:nvPr>
        </p:nvSpPr>
        <p:spPr>
          <a:xfrm>
            <a:off x="363559" y="1723858"/>
            <a:ext cx="1862221" cy="1447800"/>
          </a:xfrm>
        </p:spPr>
        <p:txBody>
          <a:bodyPr>
            <a:noAutofit/>
          </a:bodyPr>
          <a:lstStyle/>
          <a:p>
            <a:pPr>
              <a:lnSpc>
                <a:spcPct val="100000"/>
              </a:lnSpc>
            </a:pPr>
            <a:r>
              <a:rPr lang="en-US" sz="2400" b="0" dirty="0"/>
              <a:t>% Uninsured by Race or Ethnicity (2021)</a:t>
            </a:r>
          </a:p>
        </p:txBody>
      </p:sp>
      <p:sp>
        <p:nvSpPr>
          <p:cNvPr id="3" name="Text Placeholder 2">
            <a:extLst>
              <a:ext uri="{FF2B5EF4-FFF2-40B4-BE49-F238E27FC236}">
                <a16:creationId xmlns:a16="http://schemas.microsoft.com/office/drawing/2014/main" id="{E29A448A-CD6A-822A-76AF-C1F74A8CA395}"/>
              </a:ext>
            </a:extLst>
          </p:cNvPr>
          <p:cNvSpPr>
            <a:spLocks noGrp="1"/>
          </p:cNvSpPr>
          <p:nvPr>
            <p:ph type="body" idx="10"/>
          </p:nvPr>
        </p:nvSpPr>
        <p:spPr>
          <a:xfrm>
            <a:off x="0" y="6016753"/>
            <a:ext cx="8524568" cy="841248"/>
          </a:xfrm>
        </p:spPr>
        <p:txBody>
          <a:bodyPr/>
          <a:lstStyle/>
          <a:p>
            <a:pPr marL="0" marR="0" lvl="0" indent="0" algn="l" defTabSz="914400" rtl="0" eaLnBrk="1" fontAlgn="auto" latinLnBrk="0" hangingPunct="1">
              <a:lnSpc>
                <a:spcPct val="11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https://www.kff.org/uninsured/issue-brief/key-facts-about-the-uninsured-population/</a:t>
            </a:r>
            <a:r>
              <a:rPr lang="en-US" sz="1000" dirty="0">
                <a:solidFill>
                  <a:srgbClr val="FFFFFF"/>
                </a:solidFill>
                <a:ea typeface="+mn-ea"/>
              </a:rPr>
              <a:t>  Accessed Sept. 11, 2023</a:t>
            </a:r>
            <a:endParaRPr kumimoji="0" lang="en-US"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7" name="Chart 6">
            <a:extLst>
              <a:ext uri="{FF2B5EF4-FFF2-40B4-BE49-F238E27FC236}">
                <a16:creationId xmlns:a16="http://schemas.microsoft.com/office/drawing/2014/main" id="{6701CB5E-FFC3-A79D-1425-8D849C872437}"/>
              </a:ext>
            </a:extLst>
          </p:cNvPr>
          <p:cNvGraphicFramePr/>
          <p:nvPr>
            <p:extLst>
              <p:ext uri="{D42A27DB-BD31-4B8C-83A1-F6EECF244321}">
                <p14:modId xmlns:p14="http://schemas.microsoft.com/office/powerpoint/2010/main" val="3911267478"/>
              </p:ext>
            </p:extLst>
          </p:nvPr>
        </p:nvGraphicFramePr>
        <p:xfrm>
          <a:off x="2032000" y="719667"/>
          <a:ext cx="8928100" cy="519853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186FBBB-82EB-C5A0-E964-6E62DE01DB05}"/>
              </a:ext>
            </a:extLst>
          </p:cNvPr>
          <p:cNvSpPr txBox="1"/>
          <p:nvPr/>
        </p:nvSpPr>
        <p:spPr>
          <a:xfrm>
            <a:off x="1231900" y="396501"/>
            <a:ext cx="10769600" cy="646331"/>
          </a:xfrm>
          <a:prstGeom prst="rect">
            <a:avLst/>
          </a:prstGeom>
          <a:noFill/>
        </p:spPr>
        <p:txBody>
          <a:bodyPr wrap="square" rtlCol="0">
            <a:spAutoFit/>
          </a:bodyPr>
          <a:lstStyle/>
          <a:p>
            <a:pPr>
              <a:spcAft>
                <a:spcPts val="1200"/>
              </a:spcAft>
            </a:pPr>
            <a:r>
              <a:rPr lang="en-US" sz="3600" b="1" dirty="0">
                <a:solidFill>
                  <a:schemeClr val="bg1"/>
                </a:solidFill>
                <a:latin typeface="+mj-lt"/>
              </a:rPr>
              <a:t>Major Disparities in Insurance Coverage</a:t>
            </a:r>
          </a:p>
        </p:txBody>
      </p:sp>
    </p:spTree>
    <p:extLst>
      <p:ext uri="{BB962C8B-B14F-4D97-AF65-F5344CB8AC3E}">
        <p14:creationId xmlns:p14="http://schemas.microsoft.com/office/powerpoint/2010/main" val="213061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fade">
                                      <p:cBhvr>
                                        <p:cTn id="11" dur="500"/>
                                        <p:tgtEl>
                                          <p:spTgt spid="7">
                                            <p:graphicEl>
                                              <a:chart seriesIdx="0" categoryIdx="0" bldStep="ptInCategory"/>
                                            </p:graphicEl>
                                          </p:spTgt>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fade">
                                      <p:cBhvr>
                                        <p:cTn id="15" dur="500"/>
                                        <p:tgtEl>
                                          <p:spTgt spid="7">
                                            <p:graphicEl>
                                              <a:chart seriesIdx="0" categoryIdx="1" bldStep="ptInCategory"/>
                                            </p:graphicEl>
                                          </p:spTgt>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fade">
                                      <p:cBhvr>
                                        <p:cTn id="19" dur="500"/>
                                        <p:tgtEl>
                                          <p:spTgt spid="7">
                                            <p:graphicEl>
                                              <a:chart seriesIdx="0" categoryIdx="2" bldStep="ptInCategory"/>
                                            </p:graphicEl>
                                          </p:spTgt>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7">
                                            <p:graphicEl>
                                              <a:chart seriesIdx="0" categoryIdx="3" bldStep="ptInCategory"/>
                                            </p:graphicEl>
                                          </p:spTgt>
                                        </p:tgtEl>
                                        <p:attrNameLst>
                                          <p:attrName>style.visibility</p:attrName>
                                        </p:attrNameLst>
                                      </p:cBhvr>
                                      <p:to>
                                        <p:strVal val="visible"/>
                                      </p:to>
                                    </p:set>
                                    <p:animEffect transition="in" filter="fade">
                                      <p:cBhvr>
                                        <p:cTn id="23" dur="500"/>
                                        <p:tgtEl>
                                          <p:spTgt spid="7">
                                            <p:graphicEl>
                                              <a:chart seriesIdx="0" categoryIdx="3" bldStep="ptInCategory"/>
                                            </p:graphicEl>
                                          </p:spTgt>
                                        </p:tgtEl>
                                      </p:cBhvr>
                                    </p:animEffect>
                                  </p:childTnLst>
                                </p:cTn>
                              </p:par>
                            </p:childTnLst>
                          </p:cTn>
                        </p:par>
                        <p:par>
                          <p:cTn id="24" fill="hold">
                            <p:stCondLst>
                              <p:cond delay="3750"/>
                            </p:stCondLst>
                            <p:childTnLst>
                              <p:par>
                                <p:cTn id="25" presetID="10" presetClass="entr" presetSubtype="0" fill="hold" grpId="0" nodeType="afterEffect">
                                  <p:stCondLst>
                                    <p:cond delay="250"/>
                                  </p:stCondLst>
                                  <p:childTnLst>
                                    <p:set>
                                      <p:cBhvr>
                                        <p:cTn id="26" dur="1" fill="hold">
                                          <p:stCondLst>
                                            <p:cond delay="0"/>
                                          </p:stCondLst>
                                        </p:cTn>
                                        <p:tgtEl>
                                          <p:spTgt spid="7">
                                            <p:graphicEl>
                                              <a:chart seriesIdx="0" categoryIdx="4" bldStep="ptInCategory"/>
                                            </p:graphicEl>
                                          </p:spTgt>
                                        </p:tgtEl>
                                        <p:attrNameLst>
                                          <p:attrName>style.visibility</p:attrName>
                                        </p:attrNameLst>
                                      </p:cBhvr>
                                      <p:to>
                                        <p:strVal val="visible"/>
                                      </p:to>
                                    </p:set>
                                    <p:animEffect transition="in" filter="fade">
                                      <p:cBhvr>
                                        <p:cTn id="27" dur="500"/>
                                        <p:tgtEl>
                                          <p:spTgt spid="7">
                                            <p:graphicEl>
                                              <a:chart seriesIdx="0"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502A-D399-8735-0E51-8FA9355184F0}"/>
              </a:ext>
            </a:extLst>
          </p:cNvPr>
          <p:cNvSpPr>
            <a:spLocks noGrp="1"/>
          </p:cNvSpPr>
          <p:nvPr>
            <p:ph type="title"/>
          </p:nvPr>
        </p:nvSpPr>
        <p:spPr>
          <a:xfrm>
            <a:off x="1841326" y="365125"/>
            <a:ext cx="9512474" cy="1325563"/>
          </a:xfrm>
        </p:spPr>
        <p:txBody>
          <a:bodyPr>
            <a:normAutofit/>
          </a:bodyPr>
          <a:lstStyle/>
          <a:p>
            <a:r>
              <a:rPr lang="en-US" sz="4800" dirty="0"/>
              <a:t>Health Inequities in the U.S.</a:t>
            </a:r>
            <a:endParaRPr lang="en-US" dirty="0"/>
          </a:p>
        </p:txBody>
      </p:sp>
      <p:sp>
        <p:nvSpPr>
          <p:cNvPr id="6" name="Text Placeholder 5">
            <a:extLst>
              <a:ext uri="{FF2B5EF4-FFF2-40B4-BE49-F238E27FC236}">
                <a16:creationId xmlns:a16="http://schemas.microsoft.com/office/drawing/2014/main" id="{DFEF6C38-5162-E7D5-D603-3614A94E9B14}"/>
              </a:ext>
            </a:extLst>
          </p:cNvPr>
          <p:cNvSpPr>
            <a:spLocks noGrp="1"/>
          </p:cNvSpPr>
          <p:nvPr>
            <p:ph type="body" idx="10"/>
          </p:nvPr>
        </p:nvSpPr>
        <p:spPr/>
        <p:txBody>
          <a:bodyPr/>
          <a:lstStyle/>
          <a:p>
            <a:endParaRPr lang="en-US" dirty="0"/>
          </a:p>
        </p:txBody>
      </p:sp>
      <p:sp>
        <p:nvSpPr>
          <p:cNvPr id="3" name="Title 1">
            <a:extLst>
              <a:ext uri="{FF2B5EF4-FFF2-40B4-BE49-F238E27FC236}">
                <a16:creationId xmlns:a16="http://schemas.microsoft.com/office/drawing/2014/main" id="{6D1314B4-B232-7A76-A8CD-13B8CA872B6D}"/>
              </a:ext>
            </a:extLst>
          </p:cNvPr>
          <p:cNvSpPr txBox="1">
            <a:spLocks/>
          </p:cNvSpPr>
          <p:nvPr/>
        </p:nvSpPr>
        <p:spPr>
          <a:xfrm>
            <a:off x="2480153" y="1716065"/>
            <a:ext cx="9027615" cy="31315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pPr marL="457200" indent="-457200">
              <a:lnSpc>
                <a:spcPct val="200000"/>
              </a:lnSpc>
              <a:buFont typeface="Arial" panose="020B0604020202020204" pitchFamily="34" charset="0"/>
              <a:buChar char="•"/>
            </a:pPr>
            <a:r>
              <a:rPr lang="en-US" sz="4000" dirty="0"/>
              <a:t>Income</a:t>
            </a:r>
          </a:p>
          <a:p>
            <a:pPr marL="457200" indent="-457200">
              <a:lnSpc>
                <a:spcPct val="200000"/>
              </a:lnSpc>
              <a:buFont typeface="Arial" panose="020B0604020202020204" pitchFamily="34" charset="0"/>
              <a:buChar char="•"/>
            </a:pPr>
            <a:r>
              <a:rPr lang="en-US" sz="4000" dirty="0"/>
              <a:t>Race</a:t>
            </a:r>
          </a:p>
          <a:p>
            <a:pPr marL="457200" indent="-457200">
              <a:lnSpc>
                <a:spcPct val="200000"/>
              </a:lnSpc>
              <a:buFont typeface="Arial" panose="020B0604020202020204" pitchFamily="34" charset="0"/>
              <a:buChar char="•"/>
            </a:pPr>
            <a:r>
              <a:rPr lang="en-US" sz="4000" dirty="0"/>
              <a:t>Immigration Status</a:t>
            </a:r>
            <a:endParaRPr lang="en-US" sz="900" dirty="0"/>
          </a:p>
        </p:txBody>
      </p:sp>
    </p:spTree>
    <p:extLst>
      <p:ext uri="{BB962C8B-B14F-4D97-AF65-F5344CB8AC3E}">
        <p14:creationId xmlns:p14="http://schemas.microsoft.com/office/powerpoint/2010/main" val="373050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2E9EF9-CAA1-0F61-570E-E691731560C3}"/>
              </a:ext>
            </a:extLst>
          </p:cNvPr>
          <p:cNvSpPr>
            <a:spLocks noGrp="1"/>
          </p:cNvSpPr>
          <p:nvPr>
            <p:ph type="body" idx="10"/>
          </p:nvPr>
        </p:nvSpPr>
        <p:spPr/>
        <p:txBody>
          <a:bodyPr/>
          <a:lstStyle/>
          <a:p>
            <a:r>
              <a:rPr lang="en-US" dirty="0"/>
              <a:t>http://</a:t>
            </a:r>
            <a:r>
              <a:rPr lang="en-US" dirty="0" err="1"/>
              <a:t>www.commonwealthfund.org</a:t>
            </a:r>
            <a:r>
              <a:rPr lang="en-US" dirty="0"/>
              <a:t>/publications/newsletter-article/2018/</a:t>
            </a:r>
            <a:r>
              <a:rPr lang="en-US" dirty="0" err="1"/>
              <a:t>sep</a:t>
            </a:r>
            <a:r>
              <a:rPr lang="en-US" dirty="0"/>
              <a:t>/focus-reducing-racial-disparities-health-care-confronting   (data are from 2005)</a:t>
            </a:r>
          </a:p>
        </p:txBody>
      </p:sp>
      <p:sp>
        <p:nvSpPr>
          <p:cNvPr id="11" name="Title 10">
            <a:extLst>
              <a:ext uri="{FF2B5EF4-FFF2-40B4-BE49-F238E27FC236}">
                <a16:creationId xmlns:a16="http://schemas.microsoft.com/office/drawing/2014/main" id="{CCF9D7A1-FE4B-C211-6273-4A01951228A0}"/>
              </a:ext>
            </a:extLst>
          </p:cNvPr>
          <p:cNvSpPr>
            <a:spLocks noGrp="1"/>
          </p:cNvSpPr>
          <p:nvPr>
            <p:ph type="title"/>
          </p:nvPr>
        </p:nvSpPr>
        <p:spPr>
          <a:xfrm>
            <a:off x="1113971" y="290838"/>
            <a:ext cx="10515600" cy="1100818"/>
          </a:xfrm>
        </p:spPr>
        <p:txBody>
          <a:bodyPr>
            <a:normAutofit/>
          </a:bodyPr>
          <a:lstStyle/>
          <a:p>
            <a:r>
              <a:rPr lang="en-US" sz="4000" dirty="0"/>
              <a:t>Higher Mortality Rates for Black v. White</a:t>
            </a:r>
            <a:endParaRPr lang="en-US" sz="6000" dirty="0"/>
          </a:p>
        </p:txBody>
      </p:sp>
      <p:graphicFrame>
        <p:nvGraphicFramePr>
          <p:cNvPr id="13" name="Chart 12">
            <a:extLst>
              <a:ext uri="{FF2B5EF4-FFF2-40B4-BE49-F238E27FC236}">
                <a16:creationId xmlns:a16="http://schemas.microsoft.com/office/drawing/2014/main" id="{737182E2-F86C-238A-B563-90A28785A4F4}"/>
              </a:ext>
            </a:extLst>
          </p:cNvPr>
          <p:cNvGraphicFramePr/>
          <p:nvPr>
            <p:extLst>
              <p:ext uri="{D42A27DB-BD31-4B8C-83A1-F6EECF244321}">
                <p14:modId xmlns:p14="http://schemas.microsoft.com/office/powerpoint/2010/main" val="3287612467"/>
              </p:ext>
            </p:extLst>
          </p:nvPr>
        </p:nvGraphicFramePr>
        <p:xfrm>
          <a:off x="2873829" y="1583140"/>
          <a:ext cx="8633058" cy="443361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B4DDE7D8-757D-7151-0DB9-0BED22A8C8FD}"/>
              </a:ext>
            </a:extLst>
          </p:cNvPr>
          <p:cNvSpPr txBox="1"/>
          <p:nvPr/>
        </p:nvSpPr>
        <p:spPr>
          <a:xfrm>
            <a:off x="361093" y="2344850"/>
            <a:ext cx="2265994" cy="1938992"/>
          </a:xfrm>
          <a:prstGeom prst="rect">
            <a:avLst/>
          </a:prstGeom>
          <a:noFill/>
        </p:spPr>
        <p:txBody>
          <a:bodyPr wrap="square" rtlCol="0">
            <a:spAutoFit/>
          </a:bodyPr>
          <a:lstStyle/>
          <a:p>
            <a:pPr>
              <a:spcAft>
                <a:spcPts val="1200"/>
              </a:spcAft>
            </a:pPr>
            <a:r>
              <a:rPr lang="en-US" sz="2400" dirty="0">
                <a:solidFill>
                  <a:schemeClr val="bg1"/>
                </a:solidFill>
              </a:rPr>
              <a:t>Relative increase in mortality rate, Black v. White Americans</a:t>
            </a:r>
          </a:p>
        </p:txBody>
      </p:sp>
    </p:spTree>
    <p:extLst>
      <p:ext uri="{BB962C8B-B14F-4D97-AF65-F5344CB8AC3E}">
        <p14:creationId xmlns:p14="http://schemas.microsoft.com/office/powerpoint/2010/main" val="277496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7" dur="1000"/>
                                        <p:tgtEl>
                                          <p:spTgt spid="13">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11" dur="1000"/>
                                        <p:tgtEl>
                                          <p:spTgt spid="13">
                                            <p:graphicEl>
                                              <a:chart seriesIdx="0" categoryIdx="0" bldStep="ptInCategory"/>
                                            </p:graphicEl>
                                          </p:spTgt>
                                        </p:tgtEl>
                                      </p:cBhvr>
                                    </p:animEffect>
                                  </p:childTnLst>
                                </p:cTn>
                              </p:par>
                            </p:childTnLst>
                          </p:cTn>
                        </p:par>
                        <p:par>
                          <p:cTn id="12" fill="hold">
                            <p:stCondLst>
                              <p:cond delay="2250"/>
                            </p:stCondLst>
                            <p:childTnLst>
                              <p:par>
                                <p:cTn id="13" presetID="10" presetClass="entr" presetSubtype="0" fill="hold" grpId="0" nodeType="afterEffect">
                                  <p:stCondLst>
                                    <p:cond delay="250"/>
                                  </p:stCondLst>
                                  <p:childTnLst>
                                    <p:set>
                                      <p:cBhvr>
                                        <p:cTn id="1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15" dur="1000"/>
                                        <p:tgtEl>
                                          <p:spTgt spid="13">
                                            <p:graphicEl>
                                              <a:chart seriesIdx="0" categoryIdx="1" bldStep="ptInCategory"/>
                                            </p:graphicEl>
                                          </p:spTgt>
                                        </p:tgtEl>
                                      </p:cBhvr>
                                    </p:animEffect>
                                  </p:childTnLst>
                                </p:cTn>
                              </p:par>
                            </p:childTnLst>
                          </p:cTn>
                        </p:par>
                        <p:par>
                          <p:cTn id="16" fill="hold">
                            <p:stCondLst>
                              <p:cond delay="3500"/>
                            </p:stCondLst>
                            <p:childTnLst>
                              <p:par>
                                <p:cTn id="17" presetID="10" presetClass="entr" presetSubtype="0" fill="hold" grpId="0" nodeType="afterEffect">
                                  <p:stCondLst>
                                    <p:cond delay="250"/>
                                  </p:stCondLst>
                                  <p:childTnLst>
                                    <p:set>
                                      <p:cBhvr>
                                        <p:cTn id="18"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9" dur="1000"/>
                                        <p:tgtEl>
                                          <p:spTgt spid="13">
                                            <p:graphicEl>
                                              <a:chart seriesIdx="0"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categoryEl"/>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5B0F-069E-3C42-B48E-21704C3F9FF2}"/>
              </a:ext>
            </a:extLst>
          </p:cNvPr>
          <p:cNvSpPr>
            <a:spLocks noGrp="1"/>
          </p:cNvSpPr>
          <p:nvPr>
            <p:ph type="title"/>
          </p:nvPr>
        </p:nvSpPr>
        <p:spPr>
          <a:xfrm>
            <a:off x="716280" y="90612"/>
            <a:ext cx="10972800" cy="1325563"/>
          </a:xfrm>
        </p:spPr>
        <p:txBody>
          <a:bodyPr>
            <a:normAutofit/>
          </a:bodyPr>
          <a:lstStyle/>
          <a:p>
            <a:r>
              <a:rPr lang="en-US" sz="3400" dirty="0"/>
              <a:t>Maternal Mortality Crisis Worst for Black Mothers</a:t>
            </a:r>
          </a:p>
        </p:txBody>
      </p:sp>
      <p:sp>
        <p:nvSpPr>
          <p:cNvPr id="3" name="Text Placeholder 2">
            <a:extLst>
              <a:ext uri="{FF2B5EF4-FFF2-40B4-BE49-F238E27FC236}">
                <a16:creationId xmlns:a16="http://schemas.microsoft.com/office/drawing/2014/main" id="{583B4D4D-2315-434D-8AAE-D0700052E1E3}"/>
              </a:ext>
            </a:extLst>
          </p:cNvPr>
          <p:cNvSpPr>
            <a:spLocks noGrp="1"/>
          </p:cNvSpPr>
          <p:nvPr>
            <p:ph type="body" idx="10"/>
          </p:nvPr>
        </p:nvSpPr>
        <p:spPr/>
        <p:txBody>
          <a:bodyPr/>
          <a:lstStyle/>
          <a:p>
            <a:pPr>
              <a:lnSpc>
                <a:spcPct val="100000"/>
              </a:lnSpc>
              <a:spcBef>
                <a:spcPts val="0"/>
              </a:spcBef>
            </a:pPr>
            <a:r>
              <a:rPr lang="en-US" b="0" i="0" dirty="0" err="1">
                <a:effectLst/>
                <a:latin typeface="+mj-lt"/>
              </a:rPr>
              <a:t>Hoyert</a:t>
            </a:r>
            <a:r>
              <a:rPr lang="en-US" b="0" i="0" dirty="0">
                <a:effectLst/>
                <a:latin typeface="+mj-lt"/>
              </a:rPr>
              <a:t> DL. Maternal mortality rates in the United States, 2021. NCHS Health E-Stats. 2023.</a:t>
            </a:r>
            <a:br>
              <a:rPr lang="en-US" dirty="0">
                <a:latin typeface="+mj-lt"/>
              </a:rPr>
            </a:br>
            <a:r>
              <a:rPr lang="en-US" b="0" i="0" dirty="0">
                <a:effectLst/>
                <a:latin typeface="+mj-lt"/>
              </a:rPr>
              <a:t>DOI: </a:t>
            </a:r>
            <a:r>
              <a:rPr lang="en-US" b="0" i="0" u="none" strike="noStrike" dirty="0">
                <a:effectLst/>
                <a:latin typeface="+mj-lt"/>
                <a:hlinkClick r:id="rId3">
                  <a:extLst>
                    <a:ext uri="{A12FA001-AC4F-418D-AE19-62706E023703}">
                      <ahyp:hlinkClr xmlns:ahyp="http://schemas.microsoft.com/office/drawing/2018/hyperlinkcolor" val="tx"/>
                    </a:ext>
                  </a:extLst>
                </a:hlinkClick>
              </a:rPr>
              <a:t>https://dx.doi.org/10.15620/cdc:124678</a:t>
            </a:r>
            <a:r>
              <a:rPr lang="en-US" b="0" i="0" u="none" strike="noStrike" dirty="0">
                <a:effectLst/>
                <a:latin typeface="+mj-lt"/>
              </a:rPr>
              <a:t>   Accessed Sept. 6, 2023</a:t>
            </a:r>
            <a:br>
              <a:rPr lang="en-US" dirty="0"/>
            </a:br>
            <a:endParaRPr lang="en-US" dirty="0"/>
          </a:p>
        </p:txBody>
      </p:sp>
      <p:sp>
        <p:nvSpPr>
          <p:cNvPr id="4" name="TextBox 3">
            <a:extLst>
              <a:ext uri="{FF2B5EF4-FFF2-40B4-BE49-F238E27FC236}">
                <a16:creationId xmlns:a16="http://schemas.microsoft.com/office/drawing/2014/main" id="{EBA147F7-0F1B-5849-8163-7199394BF086}"/>
              </a:ext>
            </a:extLst>
          </p:cNvPr>
          <p:cNvSpPr txBox="1"/>
          <p:nvPr/>
        </p:nvSpPr>
        <p:spPr>
          <a:xfrm>
            <a:off x="187187" y="2430966"/>
            <a:ext cx="2127296" cy="156966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Maternal deaths per 100,000 live births (2021)</a:t>
            </a:r>
          </a:p>
        </p:txBody>
      </p:sp>
      <p:graphicFrame>
        <p:nvGraphicFramePr>
          <p:cNvPr id="8" name="Chart 7">
            <a:extLst>
              <a:ext uri="{FF2B5EF4-FFF2-40B4-BE49-F238E27FC236}">
                <a16:creationId xmlns:a16="http://schemas.microsoft.com/office/drawing/2014/main" id="{1734A958-3B5F-FC53-34F7-2923FEC42D99}"/>
              </a:ext>
            </a:extLst>
          </p:cNvPr>
          <p:cNvGraphicFramePr/>
          <p:nvPr>
            <p:extLst>
              <p:ext uri="{D42A27DB-BD31-4B8C-83A1-F6EECF244321}">
                <p14:modId xmlns:p14="http://schemas.microsoft.com/office/powerpoint/2010/main" val="3321074369"/>
              </p:ext>
            </p:extLst>
          </p:nvPr>
        </p:nvGraphicFramePr>
        <p:xfrm>
          <a:off x="2611119" y="667657"/>
          <a:ext cx="8492309" cy="50016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65945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11" dur="500"/>
                                        <p:tgtEl>
                                          <p:spTgt spid="8">
                                            <p:graphicEl>
                                              <a:chart seriesIdx="-3" categoryIdx="-3" bldStep="gridLegend"/>
                                            </p:graphicEl>
                                          </p:spTgt>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fade">
                                      <p:cBhvr>
                                        <p:cTn id="15" dur="500"/>
                                        <p:tgtEl>
                                          <p:spTgt spid="8">
                                            <p:graphicEl>
                                              <a:chart seriesIdx="0" categoryIdx="0" bldStep="ptInCategory"/>
                                            </p:graphicEl>
                                          </p:spTgt>
                                        </p:tgtEl>
                                      </p:cBhvr>
                                    </p:animEffect>
                                  </p:childTnLst>
                                </p:cTn>
                              </p:par>
                            </p:childTnLst>
                          </p:cTn>
                        </p:par>
                        <p:par>
                          <p:cTn id="16" fill="hold">
                            <p:stCondLst>
                              <p:cond delay="1750"/>
                            </p:stCondLst>
                            <p:childTnLst>
                              <p:par>
                                <p:cTn id="17" presetID="10" presetClass="entr" presetSubtype="0" fill="hold" grpId="0" nodeType="afterEffect">
                                  <p:stCondLst>
                                    <p:cond delay="250"/>
                                  </p:stCondLst>
                                  <p:childTnLst>
                                    <p:set>
                                      <p:cBhvr>
                                        <p:cTn id="18"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fade">
                                      <p:cBhvr>
                                        <p:cTn id="19" dur="500"/>
                                        <p:tgtEl>
                                          <p:spTgt spid="8">
                                            <p:graphicEl>
                                              <a:chart seriesIdx="0" categoryIdx="1" bldStep="ptInCategory"/>
                                            </p:graphicEl>
                                          </p:spTgt>
                                        </p:tgtEl>
                                      </p:cBhvr>
                                    </p:animEffect>
                                  </p:childTnLst>
                                </p:cTn>
                              </p:par>
                            </p:childTnLst>
                          </p:cTn>
                        </p:par>
                        <p:par>
                          <p:cTn id="20" fill="hold">
                            <p:stCondLst>
                              <p:cond delay="2500"/>
                            </p:stCondLst>
                            <p:childTnLst>
                              <p:par>
                                <p:cTn id="21" presetID="10" presetClass="entr" presetSubtype="0" fill="hold" grpId="0" nodeType="afterEffect">
                                  <p:stCondLst>
                                    <p:cond delay="250"/>
                                  </p:stCondLst>
                                  <p:childTnLst>
                                    <p:set>
                                      <p:cBhvr>
                                        <p:cTn id="22"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fade">
                                      <p:cBhvr>
                                        <p:cTn id="23" dur="500"/>
                                        <p:tgtEl>
                                          <p:spTgt spid="8">
                                            <p:graphicEl>
                                              <a:chart seriesIdx="0"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Chart bld="categoryEl"/>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5B0F-069E-3C42-B48E-21704C3F9FF2}"/>
              </a:ext>
            </a:extLst>
          </p:cNvPr>
          <p:cNvSpPr>
            <a:spLocks noGrp="1"/>
          </p:cNvSpPr>
          <p:nvPr>
            <p:ph type="title"/>
          </p:nvPr>
        </p:nvSpPr>
        <p:spPr>
          <a:xfrm>
            <a:off x="642939" y="232605"/>
            <a:ext cx="11258774" cy="1325563"/>
          </a:xfrm>
        </p:spPr>
        <p:txBody>
          <a:bodyPr>
            <a:normAutofit/>
          </a:bodyPr>
          <a:lstStyle/>
          <a:p>
            <a:r>
              <a:rPr lang="en-US" sz="3300" dirty="0"/>
              <a:t>U.S. Infant Mortality Compounded by Racial Inequities</a:t>
            </a:r>
          </a:p>
        </p:txBody>
      </p:sp>
      <p:sp>
        <p:nvSpPr>
          <p:cNvPr id="3" name="Text Placeholder 2">
            <a:extLst>
              <a:ext uri="{FF2B5EF4-FFF2-40B4-BE49-F238E27FC236}">
                <a16:creationId xmlns:a16="http://schemas.microsoft.com/office/drawing/2014/main" id="{583B4D4D-2315-434D-8AAE-D0700052E1E3}"/>
              </a:ext>
            </a:extLst>
          </p:cNvPr>
          <p:cNvSpPr>
            <a:spLocks noGrp="1"/>
          </p:cNvSpPr>
          <p:nvPr>
            <p:ph type="body" idx="10"/>
          </p:nvPr>
        </p:nvSpPr>
        <p:spPr>
          <a:xfrm>
            <a:off x="0" y="6016753"/>
            <a:ext cx="8526780" cy="841248"/>
          </a:xfrm>
        </p:spPr>
        <p:txBody>
          <a:bodyPr>
            <a:normAutofit/>
          </a:bodyPr>
          <a:lstStyle/>
          <a:p>
            <a:pPr>
              <a:lnSpc>
                <a:spcPct val="100000"/>
              </a:lnSpc>
              <a:spcBef>
                <a:spcPts val="0"/>
              </a:spcBef>
            </a:pPr>
            <a:r>
              <a:rPr lang="en-US" b="1" dirty="0">
                <a:solidFill>
                  <a:schemeClr val="bg1"/>
                </a:solidFill>
              </a:rPr>
              <a:t>“AIAN”</a:t>
            </a:r>
            <a:r>
              <a:rPr lang="en-US" dirty="0">
                <a:solidFill>
                  <a:schemeClr val="bg1"/>
                </a:solidFill>
              </a:rPr>
              <a:t> = American Indians and Alaskan Natives</a:t>
            </a:r>
          </a:p>
          <a:p>
            <a:pPr>
              <a:lnSpc>
                <a:spcPct val="100000"/>
              </a:lnSpc>
              <a:spcBef>
                <a:spcPts val="0"/>
              </a:spcBef>
            </a:pPr>
            <a:r>
              <a:rPr lang="en-US" b="1" dirty="0">
                <a:solidFill>
                  <a:schemeClr val="bg1"/>
                </a:solidFill>
              </a:rPr>
              <a:t>“NHOPI”</a:t>
            </a:r>
            <a:r>
              <a:rPr lang="en-US" dirty="0">
                <a:solidFill>
                  <a:schemeClr val="bg1"/>
                </a:solidFill>
              </a:rPr>
              <a:t> = Native Hawaiians and Other Pacific Islanders</a:t>
            </a:r>
            <a:endParaRPr lang="en-US" dirty="0"/>
          </a:p>
          <a:p>
            <a:pPr>
              <a:lnSpc>
                <a:spcPct val="100000"/>
              </a:lnSpc>
              <a:spcBef>
                <a:spcPts val="0"/>
              </a:spcBef>
            </a:pPr>
            <a:r>
              <a:rPr lang="en-US" dirty="0"/>
              <a:t>https://www.cdc.gov/reproductivehealth/maternalinfanthealth/infantmortality.htm</a:t>
            </a:r>
          </a:p>
        </p:txBody>
      </p:sp>
      <p:sp>
        <p:nvSpPr>
          <p:cNvPr id="4" name="TextBox 3">
            <a:extLst>
              <a:ext uri="{FF2B5EF4-FFF2-40B4-BE49-F238E27FC236}">
                <a16:creationId xmlns:a16="http://schemas.microsoft.com/office/drawing/2014/main" id="{EBA147F7-0F1B-5849-8163-7199394BF086}"/>
              </a:ext>
            </a:extLst>
          </p:cNvPr>
          <p:cNvSpPr txBox="1"/>
          <p:nvPr/>
        </p:nvSpPr>
        <p:spPr>
          <a:xfrm>
            <a:off x="133235" y="1690688"/>
            <a:ext cx="179557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Infant Mortality per 1,000 live births, 2019</a:t>
            </a:r>
          </a:p>
        </p:txBody>
      </p:sp>
      <p:graphicFrame>
        <p:nvGraphicFramePr>
          <p:cNvPr id="5" name="Chart 4">
            <a:extLst>
              <a:ext uri="{FF2B5EF4-FFF2-40B4-BE49-F238E27FC236}">
                <a16:creationId xmlns:a16="http://schemas.microsoft.com/office/drawing/2014/main" id="{9B705E94-4606-0E48-BA98-7AE4C85B58C1}"/>
              </a:ext>
            </a:extLst>
          </p:cNvPr>
          <p:cNvGraphicFramePr/>
          <p:nvPr>
            <p:extLst>
              <p:ext uri="{D42A27DB-BD31-4B8C-83A1-F6EECF244321}">
                <p14:modId xmlns:p14="http://schemas.microsoft.com/office/powerpoint/2010/main" val="2434100221"/>
              </p:ext>
            </p:extLst>
          </p:nvPr>
        </p:nvGraphicFramePr>
        <p:xfrm>
          <a:off x="1714500" y="1479177"/>
          <a:ext cx="10187213" cy="43501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510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11" dur="500"/>
                                        <p:tgtEl>
                                          <p:spTgt spid="5">
                                            <p:graphicEl>
                                              <a:chart seriesIdx="-3" categoryIdx="-3" bldStep="gridLegend"/>
                                            </p:graphicEl>
                                          </p:spTgt>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5" dur="500"/>
                                        <p:tgtEl>
                                          <p:spTgt spid="5">
                                            <p:graphicEl>
                                              <a:chart seriesIdx="0" categoryIdx="0" bldStep="ptInCategory"/>
                                            </p:graphicEl>
                                          </p:spTgt>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19" dur="500"/>
                                        <p:tgtEl>
                                          <p:spTgt spid="5">
                                            <p:graphicEl>
                                              <a:chart seriesIdx="0" categoryIdx="1" bldStep="ptInCategory"/>
                                            </p:graphicEl>
                                          </p:spTgt>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fade">
                                      <p:cBhvr>
                                        <p:cTn id="23" dur="500"/>
                                        <p:tgtEl>
                                          <p:spTgt spid="5">
                                            <p:graphicEl>
                                              <a:chart seriesIdx="0" categoryIdx="2" bldStep="ptInCategory"/>
                                            </p:graphicEl>
                                          </p:spTgt>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fade">
                                      <p:cBhvr>
                                        <p:cTn id="27" dur="500"/>
                                        <p:tgtEl>
                                          <p:spTgt spid="5">
                                            <p:graphicEl>
                                              <a:chart seriesIdx="0" categoryIdx="3" bldStep="ptInCategory"/>
                                            </p:graphicEl>
                                          </p:spTgt>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fade">
                                      <p:cBhvr>
                                        <p:cTn id="31" dur="500"/>
                                        <p:tgtEl>
                                          <p:spTgt spid="5">
                                            <p:graphicEl>
                                              <a:chart seriesIdx="0" categoryIdx="4" bldStep="ptInCategory"/>
                                            </p:graphicEl>
                                          </p:spTgt>
                                        </p:tgtEl>
                                      </p:cBhvr>
                                    </p:animEffect>
                                  </p:childTnLst>
                                </p:cTn>
                              </p:par>
                            </p:childTnLst>
                          </p:cTn>
                        </p:par>
                        <p:par>
                          <p:cTn id="32" fill="hold">
                            <p:stCondLst>
                              <p:cond delay="5000"/>
                            </p:stCondLst>
                            <p:childTnLst>
                              <p:par>
                                <p:cTn id="33" presetID="10" presetClass="entr" presetSubtype="0" fill="hold" grpId="0" nodeType="afterEffect">
                                  <p:stCondLst>
                                    <p:cond delay="250"/>
                                  </p:stCondLst>
                                  <p:childTnLst>
                                    <p:set>
                                      <p:cBhvr>
                                        <p:cTn id="34" dur="1" fill="hold">
                                          <p:stCondLst>
                                            <p:cond delay="0"/>
                                          </p:stCondLst>
                                        </p:cTn>
                                        <p:tgtEl>
                                          <p:spTgt spid="5">
                                            <p:graphicEl>
                                              <a:chart seriesIdx="0" categoryIdx="5" bldStep="ptInCategory"/>
                                            </p:graphicEl>
                                          </p:spTgt>
                                        </p:tgtEl>
                                        <p:attrNameLst>
                                          <p:attrName>style.visibility</p:attrName>
                                        </p:attrNameLst>
                                      </p:cBhvr>
                                      <p:to>
                                        <p:strVal val="visible"/>
                                      </p:to>
                                    </p:set>
                                    <p:animEffect transition="in" filter="fade">
                                      <p:cBhvr>
                                        <p:cTn id="35" dur="500"/>
                                        <p:tgtEl>
                                          <p:spTgt spid="5">
                                            <p:graphicEl>
                                              <a:chart seriesIdx="0" categoryIdx="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uiExpand="1">
        <p:bldSub>
          <a:bldChart bld="categoryEl"/>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5B0F-069E-3C42-B48E-21704C3F9FF2}"/>
              </a:ext>
            </a:extLst>
          </p:cNvPr>
          <p:cNvSpPr>
            <a:spLocks noGrp="1"/>
          </p:cNvSpPr>
          <p:nvPr>
            <p:ph type="title"/>
          </p:nvPr>
        </p:nvSpPr>
        <p:spPr>
          <a:xfrm>
            <a:off x="838200" y="182881"/>
            <a:ext cx="10515600" cy="1100010"/>
          </a:xfrm>
        </p:spPr>
        <p:txBody>
          <a:bodyPr>
            <a:normAutofit/>
          </a:bodyPr>
          <a:lstStyle/>
          <a:p>
            <a:r>
              <a:rPr lang="en-US" sz="4800" dirty="0"/>
              <a:t>Racial Inequities in Prenatal Care</a:t>
            </a:r>
          </a:p>
        </p:txBody>
      </p:sp>
      <p:sp>
        <p:nvSpPr>
          <p:cNvPr id="3" name="Text Placeholder 2">
            <a:extLst>
              <a:ext uri="{FF2B5EF4-FFF2-40B4-BE49-F238E27FC236}">
                <a16:creationId xmlns:a16="http://schemas.microsoft.com/office/drawing/2014/main" id="{583B4D4D-2315-434D-8AAE-D0700052E1E3}"/>
              </a:ext>
            </a:extLst>
          </p:cNvPr>
          <p:cNvSpPr>
            <a:spLocks noGrp="1"/>
          </p:cNvSpPr>
          <p:nvPr>
            <p:ph type="body" idx="10"/>
          </p:nvPr>
        </p:nvSpPr>
        <p:spPr>
          <a:xfrm>
            <a:off x="0" y="6016753"/>
            <a:ext cx="8526780" cy="841248"/>
          </a:xfrm>
        </p:spPr>
        <p:txBody>
          <a:bodyPr>
            <a:normAutofit/>
          </a:bodyPr>
          <a:lstStyle/>
          <a:p>
            <a:pPr>
              <a:lnSpc>
                <a:spcPct val="100000"/>
              </a:lnSpc>
              <a:spcBef>
                <a:spcPts val="0"/>
              </a:spcBef>
            </a:pPr>
            <a:r>
              <a:rPr lang="en-US" b="1" dirty="0">
                <a:solidFill>
                  <a:schemeClr val="bg1"/>
                </a:solidFill>
              </a:rPr>
              <a:t>“AIAN”</a:t>
            </a:r>
            <a:r>
              <a:rPr lang="en-US" dirty="0">
                <a:solidFill>
                  <a:schemeClr val="bg1"/>
                </a:solidFill>
              </a:rPr>
              <a:t> = American Indians and Alaskan Natives; </a:t>
            </a:r>
            <a:r>
              <a:rPr lang="en-US" b="1" dirty="0">
                <a:solidFill>
                  <a:schemeClr val="bg1"/>
                </a:solidFill>
              </a:rPr>
              <a:t>“NHOPI”</a:t>
            </a:r>
            <a:r>
              <a:rPr lang="en-US" dirty="0">
                <a:solidFill>
                  <a:schemeClr val="bg1"/>
                </a:solidFill>
              </a:rPr>
              <a:t> = Native Hawaiians and Other Pacific Islanders. Data for 2018</a:t>
            </a:r>
            <a:endParaRPr lang="en-US" dirty="0"/>
          </a:p>
          <a:p>
            <a:pPr>
              <a:lnSpc>
                <a:spcPct val="100000"/>
              </a:lnSpc>
              <a:spcBef>
                <a:spcPts val="0"/>
              </a:spcBef>
            </a:pPr>
            <a:r>
              <a:rPr lang="en-US" dirty="0"/>
              <a:t>https://www.kff.org/report-section/racial-disparities-in-maternal-and-infant-health-an-overview-issue-brief/; Accessed  8/2021</a:t>
            </a:r>
          </a:p>
        </p:txBody>
      </p:sp>
      <p:sp>
        <p:nvSpPr>
          <p:cNvPr id="4" name="TextBox 3">
            <a:extLst>
              <a:ext uri="{FF2B5EF4-FFF2-40B4-BE49-F238E27FC236}">
                <a16:creationId xmlns:a16="http://schemas.microsoft.com/office/drawing/2014/main" id="{EBA147F7-0F1B-5849-8163-7199394BF086}"/>
              </a:ext>
            </a:extLst>
          </p:cNvPr>
          <p:cNvSpPr txBox="1"/>
          <p:nvPr/>
        </p:nvSpPr>
        <p:spPr>
          <a:xfrm>
            <a:off x="286603" y="2430966"/>
            <a:ext cx="1685072" cy="267765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lang="en-US" sz="2400" dirty="0">
                <a:solidFill>
                  <a:schemeClr val="bg1"/>
                </a:solidFill>
                <a:latin typeface="Arial" panose="020B0604020202020204"/>
              </a:rPr>
              <a:t>% receiving </a:t>
            </a: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late </a:t>
            </a:r>
            <a:b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b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or no prenatal care </a:t>
            </a:r>
            <a:b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br>
            <a:endPar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endParaRPr>
          </a:p>
        </p:txBody>
      </p:sp>
      <p:graphicFrame>
        <p:nvGraphicFramePr>
          <p:cNvPr id="5" name="Chart 4">
            <a:extLst>
              <a:ext uri="{FF2B5EF4-FFF2-40B4-BE49-F238E27FC236}">
                <a16:creationId xmlns:a16="http://schemas.microsoft.com/office/drawing/2014/main" id="{9B705E94-4606-0E48-BA98-7AE4C85B58C1}"/>
              </a:ext>
            </a:extLst>
          </p:cNvPr>
          <p:cNvGraphicFramePr/>
          <p:nvPr>
            <p:extLst>
              <p:ext uri="{D42A27DB-BD31-4B8C-83A1-F6EECF244321}">
                <p14:modId xmlns:p14="http://schemas.microsoft.com/office/powerpoint/2010/main" val="310696320"/>
              </p:ext>
            </p:extLst>
          </p:nvPr>
        </p:nvGraphicFramePr>
        <p:xfrm>
          <a:off x="1971675" y="1282891"/>
          <a:ext cx="9382125" cy="44628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730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11" dur="500"/>
                                        <p:tgtEl>
                                          <p:spTgt spid="5">
                                            <p:graphicEl>
                                              <a:chart seriesIdx="-3" categoryIdx="-3" bldStep="gridLegend"/>
                                            </p:graphicEl>
                                          </p:spTgt>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5" dur="500"/>
                                        <p:tgtEl>
                                          <p:spTgt spid="5">
                                            <p:graphicEl>
                                              <a:chart seriesIdx="0" categoryIdx="0" bldStep="ptInCategory"/>
                                            </p:graphicEl>
                                          </p:spTgt>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19" dur="500"/>
                                        <p:tgtEl>
                                          <p:spTgt spid="5">
                                            <p:graphicEl>
                                              <a:chart seriesIdx="0" categoryIdx="1" bldStep="ptInCategory"/>
                                            </p:graphicEl>
                                          </p:spTgt>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fade">
                                      <p:cBhvr>
                                        <p:cTn id="23" dur="500"/>
                                        <p:tgtEl>
                                          <p:spTgt spid="5">
                                            <p:graphicEl>
                                              <a:chart seriesIdx="0" categoryIdx="2" bldStep="ptInCategory"/>
                                            </p:graphicEl>
                                          </p:spTgt>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fade">
                                      <p:cBhvr>
                                        <p:cTn id="27" dur="500"/>
                                        <p:tgtEl>
                                          <p:spTgt spid="5">
                                            <p:graphicEl>
                                              <a:chart seriesIdx="0" categoryIdx="3" bldStep="ptInCategory"/>
                                            </p:graphicEl>
                                          </p:spTgt>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fade">
                                      <p:cBhvr>
                                        <p:cTn id="31" dur="500"/>
                                        <p:tgtEl>
                                          <p:spTgt spid="5">
                                            <p:graphicEl>
                                              <a:chart seriesIdx="0" categoryIdx="4" bldStep="ptInCategory"/>
                                            </p:graphicEl>
                                          </p:spTgt>
                                        </p:tgtEl>
                                      </p:cBhvr>
                                    </p:animEffect>
                                  </p:childTnLst>
                                </p:cTn>
                              </p:par>
                            </p:childTnLst>
                          </p:cTn>
                        </p:par>
                        <p:par>
                          <p:cTn id="32" fill="hold">
                            <p:stCondLst>
                              <p:cond delay="5000"/>
                            </p:stCondLst>
                            <p:childTnLst>
                              <p:par>
                                <p:cTn id="33" presetID="10" presetClass="entr" presetSubtype="0" fill="hold" grpId="0" nodeType="afterEffect">
                                  <p:stCondLst>
                                    <p:cond delay="250"/>
                                  </p:stCondLst>
                                  <p:childTnLst>
                                    <p:set>
                                      <p:cBhvr>
                                        <p:cTn id="34" dur="1" fill="hold">
                                          <p:stCondLst>
                                            <p:cond delay="0"/>
                                          </p:stCondLst>
                                        </p:cTn>
                                        <p:tgtEl>
                                          <p:spTgt spid="5">
                                            <p:graphicEl>
                                              <a:chart seriesIdx="0" categoryIdx="5" bldStep="ptInCategory"/>
                                            </p:graphicEl>
                                          </p:spTgt>
                                        </p:tgtEl>
                                        <p:attrNameLst>
                                          <p:attrName>style.visibility</p:attrName>
                                        </p:attrNameLst>
                                      </p:cBhvr>
                                      <p:to>
                                        <p:strVal val="visible"/>
                                      </p:to>
                                    </p:set>
                                    <p:animEffect transition="in" filter="fade">
                                      <p:cBhvr>
                                        <p:cTn id="35" dur="500"/>
                                        <p:tgtEl>
                                          <p:spTgt spid="5">
                                            <p:graphicEl>
                                              <a:chart seriesIdx="0" categoryIdx="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Chart bld="categoryEl"/>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26C7A7-9EB8-B655-DA11-8A11F4100509}"/>
              </a:ext>
            </a:extLst>
          </p:cNvPr>
          <p:cNvSpPr>
            <a:spLocks noGrp="1"/>
          </p:cNvSpPr>
          <p:nvPr>
            <p:ph type="title"/>
          </p:nvPr>
        </p:nvSpPr>
        <p:spPr>
          <a:xfrm>
            <a:off x="1663700" y="365125"/>
            <a:ext cx="9690100" cy="841249"/>
          </a:xfrm>
        </p:spPr>
        <p:txBody>
          <a:bodyPr/>
          <a:lstStyle/>
          <a:p>
            <a:r>
              <a:rPr lang="en-US" dirty="0"/>
              <a:t>People of Color Get Less Care</a:t>
            </a:r>
          </a:p>
        </p:txBody>
      </p:sp>
      <p:sp>
        <p:nvSpPr>
          <p:cNvPr id="4" name="Text Placeholder 3">
            <a:extLst>
              <a:ext uri="{FF2B5EF4-FFF2-40B4-BE49-F238E27FC236}">
                <a16:creationId xmlns:a16="http://schemas.microsoft.com/office/drawing/2014/main" id="{F636635E-9402-C716-1D45-EAF88EC5D46F}"/>
              </a:ext>
            </a:extLst>
          </p:cNvPr>
          <p:cNvSpPr>
            <a:spLocks noGrp="1"/>
          </p:cNvSpPr>
          <p:nvPr>
            <p:ph type="body" idx="10"/>
          </p:nvPr>
        </p:nvSpPr>
        <p:spPr>
          <a:xfrm>
            <a:off x="0" y="6016753"/>
            <a:ext cx="8523514" cy="841248"/>
          </a:xfrm>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cs typeface="Arial" charset="0"/>
              </a:rPr>
              <a:t>Source: JAMA 2021;326:649-59</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cs typeface="Arial" charset="0"/>
              </a:rPr>
              <a:t>https://pubmed.ncbi.nlm.nih.gov/34402829/</a:t>
            </a:r>
          </a:p>
        </p:txBody>
      </p:sp>
      <p:sp>
        <p:nvSpPr>
          <p:cNvPr id="5" name="TextBox 4">
            <a:extLst>
              <a:ext uri="{FF2B5EF4-FFF2-40B4-BE49-F238E27FC236}">
                <a16:creationId xmlns:a16="http://schemas.microsoft.com/office/drawing/2014/main" id="{29528F32-C02E-D2B8-9D0F-81292D6B550D}"/>
              </a:ext>
            </a:extLst>
          </p:cNvPr>
          <p:cNvSpPr txBox="1"/>
          <p:nvPr/>
        </p:nvSpPr>
        <p:spPr>
          <a:xfrm>
            <a:off x="368300" y="2223286"/>
            <a:ext cx="2590800"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Total health care received.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$s per capita, age adjusted</a:t>
            </a:r>
          </a:p>
        </p:txBody>
      </p:sp>
      <p:graphicFrame>
        <p:nvGraphicFramePr>
          <p:cNvPr id="6" name="Chart 5">
            <a:extLst>
              <a:ext uri="{FF2B5EF4-FFF2-40B4-BE49-F238E27FC236}">
                <a16:creationId xmlns:a16="http://schemas.microsoft.com/office/drawing/2014/main" id="{3F844F5F-76B0-8D84-D3B3-5E110FCB2F3B}"/>
              </a:ext>
            </a:extLst>
          </p:cNvPr>
          <p:cNvGraphicFramePr/>
          <p:nvPr>
            <p:extLst>
              <p:ext uri="{D42A27DB-BD31-4B8C-83A1-F6EECF244321}">
                <p14:modId xmlns:p14="http://schemas.microsoft.com/office/powerpoint/2010/main" val="576445842"/>
              </p:ext>
            </p:extLst>
          </p:nvPr>
        </p:nvGraphicFramePr>
        <p:xfrm>
          <a:off x="2960914" y="1409700"/>
          <a:ext cx="8392886" cy="477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17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1000"/>
                                        <p:tgtEl>
                                          <p:spTgt spid="6">
                                            <p:graphicEl>
                                              <a:chart seriesIdx="-3" categoryIdx="-3" bldStep="gridLegend"/>
                                            </p:graphicEl>
                                          </p:spTgt>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fade">
                                      <p:cBhvr>
                                        <p:cTn id="11" dur="1000"/>
                                        <p:tgtEl>
                                          <p:spTgt spid="6">
                                            <p:graphicEl>
                                              <a:chart seriesIdx="0" categoryIdx="0" bldStep="ptInCategory"/>
                                            </p:graphic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fade">
                                      <p:cBhvr>
                                        <p:cTn id="15" dur="1000"/>
                                        <p:tgtEl>
                                          <p:spTgt spid="6">
                                            <p:graphicEl>
                                              <a:chart seriesIdx="0" categoryIdx="1" bldStep="ptInCategory"/>
                                            </p:graphicEl>
                                          </p:spTgt>
                                        </p:tgtEl>
                                      </p:cBhvr>
                                    </p:animEffect>
                                  </p:childTnLst>
                                </p:cTn>
                              </p:par>
                            </p:childTnLst>
                          </p:cTn>
                        </p:par>
                        <p:par>
                          <p:cTn id="16" fill="hold">
                            <p:stCondLst>
                              <p:cond delay="3750"/>
                            </p:stCondLst>
                            <p:childTnLst>
                              <p:par>
                                <p:cTn id="17" presetID="10" presetClass="entr" presetSubtype="0" fill="hold" grpId="0" nodeType="afterEffect">
                                  <p:stCondLst>
                                    <p:cond delay="250"/>
                                  </p:stCondLst>
                                  <p:childTnLst>
                                    <p:set>
                                      <p:cBhvr>
                                        <p:cTn id="1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fade">
                                      <p:cBhvr>
                                        <p:cTn id="19" dur="1000"/>
                                        <p:tgtEl>
                                          <p:spTgt spid="6">
                                            <p:graphicEl>
                                              <a:chart seriesIdx="0" categoryIdx="2" bldStep="ptInCategory"/>
                                            </p:graphicEl>
                                          </p:spTgt>
                                        </p:tgtEl>
                                      </p:cBhvr>
                                    </p:animEffect>
                                  </p:childTnLst>
                                </p:cTn>
                              </p:par>
                            </p:childTnLst>
                          </p:cTn>
                        </p:par>
                        <p:par>
                          <p:cTn id="20" fill="hold">
                            <p:stCondLst>
                              <p:cond delay="5000"/>
                            </p:stCondLst>
                            <p:childTnLst>
                              <p:par>
                                <p:cTn id="21" presetID="10" presetClass="entr" presetSubtype="0" fill="hold" grpId="0" nodeType="afterEffect">
                                  <p:stCondLst>
                                    <p:cond delay="250"/>
                                  </p:stCondLst>
                                  <p:childTnLst>
                                    <p:set>
                                      <p:cBhvr>
                                        <p:cTn id="22"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fade">
                                      <p:cBhvr>
                                        <p:cTn id="23" dur="1000"/>
                                        <p:tgtEl>
                                          <p:spTgt spid="6">
                                            <p:graphicEl>
                                              <a:chart seriesIdx="0"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El"/>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579E-C19B-E1DD-3C1B-ECDD66B4ED51}"/>
              </a:ext>
            </a:extLst>
          </p:cNvPr>
          <p:cNvSpPr>
            <a:spLocks noGrp="1"/>
          </p:cNvSpPr>
          <p:nvPr>
            <p:ph type="title"/>
          </p:nvPr>
        </p:nvSpPr>
        <p:spPr>
          <a:xfrm>
            <a:off x="838200" y="365126"/>
            <a:ext cx="10858498" cy="1070240"/>
          </a:xfrm>
        </p:spPr>
        <p:txBody>
          <a:bodyPr>
            <a:normAutofit/>
          </a:bodyPr>
          <a:lstStyle/>
          <a:p>
            <a:r>
              <a:rPr lang="en-US" sz="3200" dirty="0"/>
              <a:t>White Patients Spend More Face Time with Physicians</a:t>
            </a:r>
          </a:p>
        </p:txBody>
      </p:sp>
      <p:sp>
        <p:nvSpPr>
          <p:cNvPr id="3" name="Text Placeholder 2">
            <a:extLst>
              <a:ext uri="{FF2B5EF4-FFF2-40B4-BE49-F238E27FC236}">
                <a16:creationId xmlns:a16="http://schemas.microsoft.com/office/drawing/2014/main" id="{E4F8C0E2-0F7C-FBB0-1392-3BF1274F50D5}"/>
              </a:ext>
            </a:extLst>
          </p:cNvPr>
          <p:cNvSpPr>
            <a:spLocks noGrp="1"/>
          </p:cNvSpPr>
          <p:nvPr>
            <p:ph type="body" idx="10"/>
          </p:nvPr>
        </p:nvSpPr>
        <p:spPr>
          <a:xfrm>
            <a:off x="-1" y="6016753"/>
            <a:ext cx="8505825" cy="841248"/>
          </a:xfrm>
        </p:spPr>
        <p:txBody>
          <a:bodyPr>
            <a:normAutofit fontScale="92500" lnSpcReduction="20000"/>
          </a:bodyPr>
          <a:lstStyle/>
          <a:p>
            <a:pPr>
              <a:lnSpc>
                <a:spcPct val="100000"/>
              </a:lnSpc>
              <a:spcBef>
                <a:spcPts val="0"/>
              </a:spcBef>
            </a:pPr>
            <a:r>
              <a:rPr lang="en-US" sz="1200" dirty="0"/>
              <a:t>“Disparity driven by differences in visit rates, not mean visit length, and in the provision of specialist but not primary care.”</a:t>
            </a:r>
          </a:p>
          <a:p>
            <a:pPr>
              <a:lnSpc>
                <a:spcPct val="100000"/>
              </a:lnSpc>
              <a:spcBef>
                <a:spcPts val="0"/>
              </a:spcBef>
            </a:pPr>
            <a:endParaRPr lang="en-US" sz="1200" dirty="0"/>
          </a:p>
          <a:p>
            <a:pPr>
              <a:lnSpc>
                <a:spcPct val="100000"/>
              </a:lnSpc>
              <a:spcBef>
                <a:spcPts val="0"/>
              </a:spcBef>
            </a:pPr>
            <a:r>
              <a:rPr lang="en-US" sz="1200" dirty="0"/>
              <a:t>Combined data of 2014, 2015, 2016, and 2018 from Gaffney A, Himmelstein DU, Dickman S, McCormick D, Cai C, Woolhandler S. Trends and Disparities in the Distribution of Outpatient Physicians’ Annual Face Time with Patients, 1979–2018. J Gen Intern Med [Internet]. 2022 Jun 6.</a:t>
            </a:r>
          </a:p>
        </p:txBody>
      </p:sp>
      <p:sp>
        <p:nvSpPr>
          <p:cNvPr id="7" name="TextBox 6">
            <a:extLst>
              <a:ext uri="{FF2B5EF4-FFF2-40B4-BE49-F238E27FC236}">
                <a16:creationId xmlns:a16="http://schemas.microsoft.com/office/drawing/2014/main" id="{32437F32-060A-32A8-28BA-7C09ACC4E234}"/>
              </a:ext>
            </a:extLst>
          </p:cNvPr>
          <p:cNvSpPr txBox="1"/>
          <p:nvPr/>
        </p:nvSpPr>
        <p:spPr>
          <a:xfrm>
            <a:off x="339724" y="1914728"/>
            <a:ext cx="236582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Annual minutes of face time with office-based physicians</a:t>
            </a:r>
          </a:p>
        </p:txBody>
      </p:sp>
      <p:graphicFrame>
        <p:nvGraphicFramePr>
          <p:cNvPr id="8" name="Chart 7">
            <a:extLst>
              <a:ext uri="{FF2B5EF4-FFF2-40B4-BE49-F238E27FC236}">
                <a16:creationId xmlns:a16="http://schemas.microsoft.com/office/drawing/2014/main" id="{B2344FAF-EB0F-630B-EA85-94A5AB3D3211}"/>
              </a:ext>
            </a:extLst>
          </p:cNvPr>
          <p:cNvGraphicFramePr/>
          <p:nvPr>
            <p:extLst>
              <p:ext uri="{D42A27DB-BD31-4B8C-83A1-F6EECF244321}">
                <p14:modId xmlns:p14="http://schemas.microsoft.com/office/powerpoint/2010/main" val="212945388"/>
              </p:ext>
            </p:extLst>
          </p:nvPr>
        </p:nvGraphicFramePr>
        <p:xfrm>
          <a:off x="3357349" y="1231900"/>
          <a:ext cx="7301551" cy="45956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546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fade">
                                      <p:cBhvr>
                                        <p:cTn id="11" dur="500"/>
                                        <p:tgtEl>
                                          <p:spTgt spid="8">
                                            <p:graphicEl>
                                              <a:chart seriesIdx="-4" categoryIdx="0" bldStep="category"/>
                                            </p:graphicEl>
                                          </p:spTgt>
                                        </p:tgtEl>
                                      </p:cBhvr>
                                    </p:animEffect>
                                  </p:childTnLst>
                                </p:cTn>
                              </p:par>
                            </p:childTnLst>
                          </p:cTn>
                        </p:par>
                        <p:par>
                          <p:cTn id="12" fill="hold">
                            <p:stCondLst>
                              <p:cond delay="1750"/>
                            </p:stCondLst>
                            <p:childTnLst>
                              <p:par>
                                <p:cTn id="13" presetID="10" presetClass="entr" presetSubtype="0" fill="hold" grpId="0" nodeType="afterEffect">
                                  <p:stCondLst>
                                    <p:cond delay="250"/>
                                  </p:stCondLst>
                                  <p:childTnLst>
                                    <p:set>
                                      <p:cBhvr>
                                        <p:cTn id="14"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fade">
                                      <p:cBhvr>
                                        <p:cTn id="15" dur="500"/>
                                        <p:tgtEl>
                                          <p:spTgt spid="8">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8720" y="365125"/>
            <a:ext cx="10446688" cy="1059771"/>
          </a:xfrm>
        </p:spPr>
        <p:txBody>
          <a:bodyPr>
            <a:normAutofit/>
          </a:bodyPr>
          <a:lstStyle/>
          <a:p>
            <a:r>
              <a:rPr lang="en-US" sz="4000" dirty="0"/>
              <a:t>Youth of Color: Fewer Psychiatrist Visits</a:t>
            </a:r>
          </a:p>
        </p:txBody>
      </p:sp>
      <p:sp>
        <p:nvSpPr>
          <p:cNvPr id="2" name="TextBox 1"/>
          <p:cNvSpPr txBox="1"/>
          <p:nvPr/>
        </p:nvSpPr>
        <p:spPr>
          <a:xfrm>
            <a:off x="347562" y="2151266"/>
            <a:ext cx="2687738" cy="156966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Annual </a:t>
            </a:r>
            <a:r>
              <a:rPr lang="en-US" sz="2400" dirty="0">
                <a:solidFill>
                  <a:schemeClr val="bg1"/>
                </a:solidFill>
                <a:latin typeface="Arial" panose="020B0604020202020204"/>
              </a:rPr>
              <a:t>p</a:t>
            </a:r>
            <a:r>
              <a:rPr kumimoji="0" lang="en-US" sz="2400" i="0" u="none" strike="noStrike" kern="1200" cap="none" spc="0" normalizeH="0" baseline="0" noProof="0" dirty="0" err="1">
                <a:ln>
                  <a:noFill/>
                </a:ln>
                <a:solidFill>
                  <a:schemeClr val="bg1"/>
                </a:solidFill>
                <a:effectLst/>
                <a:uLnTx/>
                <a:uFillTx/>
                <a:latin typeface="Arial" panose="020B0604020202020204"/>
                <a:ea typeface="+mn-ea"/>
                <a:cs typeface="+mn-cs"/>
              </a:rPr>
              <a:t>sychiatrist</a:t>
            </a: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 visits per 1,000 population</a:t>
            </a:r>
          </a:p>
        </p:txBody>
      </p:sp>
      <p:graphicFrame>
        <p:nvGraphicFramePr>
          <p:cNvPr id="3" name="Chart 2"/>
          <p:cNvGraphicFramePr/>
          <p:nvPr>
            <p:extLst>
              <p:ext uri="{D42A27DB-BD31-4B8C-83A1-F6EECF244321}">
                <p14:modId xmlns:p14="http://schemas.microsoft.com/office/powerpoint/2010/main" val="2311005899"/>
              </p:ext>
            </p:extLst>
          </p:nvPr>
        </p:nvGraphicFramePr>
        <p:xfrm>
          <a:off x="3035300" y="1424896"/>
          <a:ext cx="8318499" cy="47981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0"/>
          </p:nvPr>
        </p:nvSpPr>
        <p:spPr/>
        <p:txBody>
          <a:bodyPr/>
          <a:lstStyle/>
          <a:p>
            <a:r>
              <a:rPr lang="en-US" dirty="0"/>
              <a:t>Source: </a:t>
            </a:r>
            <a:r>
              <a:rPr lang="en-US" dirty="0" err="1"/>
              <a:t>Marrast</a:t>
            </a:r>
            <a:r>
              <a:rPr lang="en-US" dirty="0"/>
              <a:t>, Himmelstein, Woolhandler. </a:t>
            </a:r>
            <a:r>
              <a:rPr lang="en-US" dirty="0" err="1"/>
              <a:t>Int</a:t>
            </a:r>
            <a:r>
              <a:rPr lang="en-US" dirty="0"/>
              <a:t> J </a:t>
            </a:r>
            <a:r>
              <a:rPr lang="en-US" dirty="0" err="1"/>
              <a:t>Hlth</a:t>
            </a:r>
            <a:r>
              <a:rPr lang="en-US" dirty="0"/>
              <a:t> </a:t>
            </a:r>
            <a:r>
              <a:rPr lang="en-US" dirty="0" err="1"/>
              <a:t>Serv</a:t>
            </a:r>
            <a:r>
              <a:rPr lang="en-US" dirty="0"/>
              <a:t> 2016</a:t>
            </a:r>
          </a:p>
        </p:txBody>
      </p:sp>
      <p:sp>
        <p:nvSpPr>
          <p:cNvPr id="5" name="Rectangle 4">
            <a:extLst>
              <a:ext uri="{FF2B5EF4-FFF2-40B4-BE49-F238E27FC236}">
                <a16:creationId xmlns:a16="http://schemas.microsoft.com/office/drawing/2014/main" id="{3BCC7AEB-1E8B-EA37-63A2-7C98A6090D85}"/>
              </a:ext>
            </a:extLst>
          </p:cNvPr>
          <p:cNvSpPr/>
          <p:nvPr/>
        </p:nvSpPr>
        <p:spPr>
          <a:xfrm>
            <a:off x="380074" y="4029826"/>
            <a:ext cx="365760" cy="332509"/>
          </a:xfrm>
          <a:prstGeom prst="rect">
            <a:avLst/>
          </a:prstGeom>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88D3A03B-3FFF-FE48-C641-58281B5B24AE}"/>
              </a:ext>
            </a:extLst>
          </p:cNvPr>
          <p:cNvSpPr/>
          <p:nvPr/>
        </p:nvSpPr>
        <p:spPr>
          <a:xfrm>
            <a:off x="380074" y="4588168"/>
            <a:ext cx="365760" cy="365760"/>
          </a:xfrm>
          <a:prstGeom prst="rect">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5D69C265-61AB-D496-DCE9-4FD07571B7B4}"/>
              </a:ext>
            </a:extLst>
          </p:cNvPr>
          <p:cNvSpPr/>
          <p:nvPr/>
        </p:nvSpPr>
        <p:spPr>
          <a:xfrm>
            <a:off x="380074" y="5163135"/>
            <a:ext cx="365760" cy="365760"/>
          </a:xfrm>
          <a:prstGeom prst="rect">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E39D89F-90DC-7191-F918-6A7295A15833}"/>
              </a:ext>
            </a:extLst>
          </p:cNvPr>
          <p:cNvSpPr txBox="1"/>
          <p:nvPr/>
        </p:nvSpPr>
        <p:spPr>
          <a:xfrm>
            <a:off x="760565" y="3985631"/>
            <a:ext cx="1193800" cy="461665"/>
          </a:xfrm>
          <a:prstGeom prst="rect">
            <a:avLst/>
          </a:prstGeom>
          <a:noFill/>
        </p:spPr>
        <p:txBody>
          <a:bodyPr wrap="square" rtlCol="0">
            <a:spAutoFit/>
          </a:bodyPr>
          <a:lstStyle/>
          <a:p>
            <a:pPr>
              <a:spcAft>
                <a:spcPts val="1200"/>
              </a:spcAft>
            </a:pPr>
            <a:r>
              <a:rPr lang="en-US" sz="2400" dirty="0">
                <a:solidFill>
                  <a:schemeClr val="bg1"/>
                </a:solidFill>
              </a:rPr>
              <a:t>White</a:t>
            </a:r>
          </a:p>
        </p:txBody>
      </p:sp>
      <p:sp>
        <p:nvSpPr>
          <p:cNvPr id="10" name="TextBox 9">
            <a:extLst>
              <a:ext uri="{FF2B5EF4-FFF2-40B4-BE49-F238E27FC236}">
                <a16:creationId xmlns:a16="http://schemas.microsoft.com/office/drawing/2014/main" id="{EE396B9C-14C8-7C46-9CBD-6FE4986759F0}"/>
              </a:ext>
            </a:extLst>
          </p:cNvPr>
          <p:cNvSpPr txBox="1"/>
          <p:nvPr/>
        </p:nvSpPr>
        <p:spPr>
          <a:xfrm>
            <a:off x="760565" y="4584677"/>
            <a:ext cx="1193800" cy="461665"/>
          </a:xfrm>
          <a:prstGeom prst="rect">
            <a:avLst/>
          </a:prstGeom>
          <a:noFill/>
        </p:spPr>
        <p:txBody>
          <a:bodyPr wrap="square" rtlCol="0">
            <a:spAutoFit/>
          </a:bodyPr>
          <a:lstStyle/>
          <a:p>
            <a:pPr>
              <a:spcAft>
                <a:spcPts val="1200"/>
              </a:spcAft>
            </a:pPr>
            <a:r>
              <a:rPr lang="en-US" sz="2400" dirty="0">
                <a:solidFill>
                  <a:schemeClr val="bg1"/>
                </a:solidFill>
              </a:rPr>
              <a:t>Black</a:t>
            </a:r>
          </a:p>
        </p:txBody>
      </p:sp>
      <p:sp>
        <p:nvSpPr>
          <p:cNvPr id="11" name="TextBox 10">
            <a:extLst>
              <a:ext uri="{FF2B5EF4-FFF2-40B4-BE49-F238E27FC236}">
                <a16:creationId xmlns:a16="http://schemas.microsoft.com/office/drawing/2014/main" id="{C6D511A3-7C0D-413B-6FDD-C16C6B5E9ACC}"/>
              </a:ext>
            </a:extLst>
          </p:cNvPr>
          <p:cNvSpPr txBox="1"/>
          <p:nvPr/>
        </p:nvSpPr>
        <p:spPr>
          <a:xfrm>
            <a:off x="760565" y="5127886"/>
            <a:ext cx="1483124" cy="461665"/>
          </a:xfrm>
          <a:prstGeom prst="rect">
            <a:avLst/>
          </a:prstGeom>
          <a:noFill/>
        </p:spPr>
        <p:txBody>
          <a:bodyPr wrap="square" rtlCol="0">
            <a:spAutoFit/>
          </a:bodyPr>
          <a:lstStyle/>
          <a:p>
            <a:pPr>
              <a:spcAft>
                <a:spcPts val="1200"/>
              </a:spcAft>
            </a:pPr>
            <a:r>
              <a:rPr lang="en-US" sz="2400" dirty="0">
                <a:solidFill>
                  <a:schemeClr val="bg1"/>
                </a:solidFill>
              </a:rPr>
              <a:t>Hispanic</a:t>
            </a:r>
          </a:p>
        </p:txBody>
      </p:sp>
    </p:spTree>
    <p:extLst>
      <p:ext uri="{BB962C8B-B14F-4D97-AF65-F5344CB8AC3E}">
        <p14:creationId xmlns:p14="http://schemas.microsoft.com/office/powerpoint/2010/main" val="325579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500"/>
                                        <p:tgtEl>
                                          <p:spTgt spid="3">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graphicEl>
                                              <a:chart seriesIdx="0" categoryIdx="0" bldStep="ptInCategory"/>
                                            </p:graphicEl>
                                          </p:spTgt>
                                        </p:tgtEl>
                                        <p:attrNameLst>
                                          <p:attrName>style.visibility</p:attrName>
                                        </p:attrNameLst>
                                      </p:cBhvr>
                                      <p:to>
                                        <p:strVal val="visible"/>
                                      </p:to>
                                    </p:set>
                                    <p:animEffect transition="in" filter="fade">
                                      <p:cBhvr>
                                        <p:cTn id="11" dur="250"/>
                                        <p:tgtEl>
                                          <p:spTgt spid="3">
                                            <p:graphicEl>
                                              <a:chart seriesIdx="0" categoryIdx="0" bldStep="ptInCategory"/>
                                            </p:graphicEl>
                                          </p:spTgt>
                                        </p:tgtEl>
                                      </p:cBhvr>
                                    </p:animEffect>
                                  </p:childTnLst>
                                </p:cTn>
                              </p:par>
                            </p:childTnLst>
                          </p:cTn>
                        </p:par>
                        <p:par>
                          <p:cTn id="12" fill="hold">
                            <p:stCondLst>
                              <p:cond delay="1250"/>
                            </p:stCondLst>
                            <p:childTnLst>
                              <p:par>
                                <p:cTn id="13" presetID="10" presetClass="entr" presetSubtype="0" fill="hold" grpId="0" nodeType="afterEffect">
                                  <p:stCondLst>
                                    <p:cond delay="500"/>
                                  </p:stCondLst>
                                  <p:childTnLst>
                                    <p:set>
                                      <p:cBhvr>
                                        <p:cTn id="14" dur="1" fill="hold">
                                          <p:stCondLst>
                                            <p:cond delay="0"/>
                                          </p:stCondLst>
                                        </p:cTn>
                                        <p:tgtEl>
                                          <p:spTgt spid="3">
                                            <p:graphicEl>
                                              <a:chart seriesIdx="1" categoryIdx="0" bldStep="ptInCategory"/>
                                            </p:graphicEl>
                                          </p:spTgt>
                                        </p:tgtEl>
                                        <p:attrNameLst>
                                          <p:attrName>style.visibility</p:attrName>
                                        </p:attrNameLst>
                                      </p:cBhvr>
                                      <p:to>
                                        <p:strVal val="visible"/>
                                      </p:to>
                                    </p:set>
                                    <p:animEffect transition="in" filter="fade">
                                      <p:cBhvr>
                                        <p:cTn id="15" dur="250"/>
                                        <p:tgtEl>
                                          <p:spTgt spid="3">
                                            <p:graphicEl>
                                              <a:chart seriesIdx="1" categoryIdx="0" bldStep="ptInCategory"/>
                                            </p:graphicEl>
                                          </p:spTgt>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3">
                                            <p:graphicEl>
                                              <a:chart seriesIdx="2" categoryIdx="0" bldStep="ptInCategory"/>
                                            </p:graphicEl>
                                          </p:spTgt>
                                        </p:tgtEl>
                                        <p:attrNameLst>
                                          <p:attrName>style.visibility</p:attrName>
                                        </p:attrNameLst>
                                      </p:cBhvr>
                                      <p:to>
                                        <p:strVal val="visible"/>
                                      </p:to>
                                    </p:set>
                                    <p:animEffect transition="in" filter="fade">
                                      <p:cBhvr>
                                        <p:cTn id="19" dur="250"/>
                                        <p:tgtEl>
                                          <p:spTgt spid="3">
                                            <p:graphicEl>
                                              <a:chart seriesIdx="2" categoryIdx="0" bldStep="ptInCategory"/>
                                            </p:graphicEl>
                                          </p:spTgt>
                                        </p:tgtEl>
                                      </p:cBhvr>
                                    </p:animEffect>
                                  </p:childTnLst>
                                </p:cTn>
                              </p:par>
                            </p:childTnLst>
                          </p:cTn>
                        </p:par>
                        <p:par>
                          <p:cTn id="20" fill="hold">
                            <p:stCondLst>
                              <p:cond delay="2750"/>
                            </p:stCondLst>
                            <p:childTnLst>
                              <p:par>
                                <p:cTn id="21" presetID="10" presetClass="entr" presetSubtype="0" fill="hold" grpId="0" nodeType="afterEffect">
                                  <p:stCondLst>
                                    <p:cond delay="500"/>
                                  </p:stCondLst>
                                  <p:childTnLst>
                                    <p:set>
                                      <p:cBhvr>
                                        <p:cTn id="22" dur="1" fill="hold">
                                          <p:stCondLst>
                                            <p:cond delay="0"/>
                                          </p:stCondLst>
                                        </p:cTn>
                                        <p:tgtEl>
                                          <p:spTgt spid="3">
                                            <p:graphicEl>
                                              <a:chart seriesIdx="0" categoryIdx="1" bldStep="ptInCategory"/>
                                            </p:graphicEl>
                                          </p:spTgt>
                                        </p:tgtEl>
                                        <p:attrNameLst>
                                          <p:attrName>style.visibility</p:attrName>
                                        </p:attrNameLst>
                                      </p:cBhvr>
                                      <p:to>
                                        <p:strVal val="visible"/>
                                      </p:to>
                                    </p:set>
                                    <p:animEffect transition="in" filter="fade">
                                      <p:cBhvr>
                                        <p:cTn id="23" dur="250"/>
                                        <p:tgtEl>
                                          <p:spTgt spid="3">
                                            <p:graphicEl>
                                              <a:chart seriesIdx="0" categoryIdx="1" bldStep="ptInCategory"/>
                                            </p:graphicEl>
                                          </p:spTgt>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3">
                                            <p:graphicEl>
                                              <a:chart seriesIdx="1" categoryIdx="1" bldStep="ptInCategory"/>
                                            </p:graphicEl>
                                          </p:spTgt>
                                        </p:tgtEl>
                                        <p:attrNameLst>
                                          <p:attrName>style.visibility</p:attrName>
                                        </p:attrNameLst>
                                      </p:cBhvr>
                                      <p:to>
                                        <p:strVal val="visible"/>
                                      </p:to>
                                    </p:set>
                                    <p:animEffect transition="in" filter="fade">
                                      <p:cBhvr>
                                        <p:cTn id="27" dur="250"/>
                                        <p:tgtEl>
                                          <p:spTgt spid="3">
                                            <p:graphicEl>
                                              <a:chart seriesIdx="1" categoryIdx="1" bldStep="ptInCategory"/>
                                            </p:graphicEl>
                                          </p:spTgt>
                                        </p:tgtEl>
                                      </p:cBhvr>
                                    </p:animEffect>
                                  </p:childTnLst>
                                </p:cTn>
                              </p:par>
                            </p:childTnLst>
                          </p:cTn>
                        </p:par>
                        <p:par>
                          <p:cTn id="28" fill="hold">
                            <p:stCondLst>
                              <p:cond delay="4250"/>
                            </p:stCondLst>
                            <p:childTnLst>
                              <p:par>
                                <p:cTn id="29" presetID="10" presetClass="entr" presetSubtype="0" fill="hold" grpId="0" nodeType="afterEffect">
                                  <p:stCondLst>
                                    <p:cond delay="500"/>
                                  </p:stCondLst>
                                  <p:childTnLst>
                                    <p:set>
                                      <p:cBhvr>
                                        <p:cTn id="30" dur="1" fill="hold">
                                          <p:stCondLst>
                                            <p:cond delay="0"/>
                                          </p:stCondLst>
                                        </p:cTn>
                                        <p:tgtEl>
                                          <p:spTgt spid="3">
                                            <p:graphicEl>
                                              <a:chart seriesIdx="2" categoryIdx="1" bldStep="ptInCategory"/>
                                            </p:graphicEl>
                                          </p:spTgt>
                                        </p:tgtEl>
                                        <p:attrNameLst>
                                          <p:attrName>style.visibility</p:attrName>
                                        </p:attrNameLst>
                                      </p:cBhvr>
                                      <p:to>
                                        <p:strVal val="visible"/>
                                      </p:to>
                                    </p:set>
                                    <p:animEffect transition="in" filter="fade">
                                      <p:cBhvr>
                                        <p:cTn id="31" dur="250"/>
                                        <p:tgtEl>
                                          <p:spTgt spid="3">
                                            <p:graphicEl>
                                              <a:chart seriesIdx="2"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categoryEl"/>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A0800-8833-3039-37A8-E55D0916681F}"/>
              </a:ext>
            </a:extLst>
          </p:cNvPr>
          <p:cNvSpPr>
            <a:spLocks noGrp="1"/>
          </p:cNvSpPr>
          <p:nvPr>
            <p:ph type="title"/>
          </p:nvPr>
        </p:nvSpPr>
        <p:spPr>
          <a:xfrm>
            <a:off x="1102290" y="-53889"/>
            <a:ext cx="10251510" cy="1325563"/>
          </a:xfrm>
        </p:spPr>
        <p:txBody>
          <a:bodyPr>
            <a:normAutofit/>
          </a:bodyPr>
          <a:lstStyle/>
          <a:p>
            <a:r>
              <a:rPr lang="en-US" sz="4000" dirty="0"/>
              <a:t>Black-Serving Hospitals Get Paid Less</a:t>
            </a:r>
          </a:p>
        </p:txBody>
      </p:sp>
      <p:sp>
        <p:nvSpPr>
          <p:cNvPr id="3" name="Text Placeholder 2">
            <a:extLst>
              <a:ext uri="{FF2B5EF4-FFF2-40B4-BE49-F238E27FC236}">
                <a16:creationId xmlns:a16="http://schemas.microsoft.com/office/drawing/2014/main" id="{DC8A21D4-CA26-9A45-B10A-B6C0DCEBA8E4}"/>
              </a:ext>
            </a:extLst>
          </p:cNvPr>
          <p:cNvSpPr>
            <a:spLocks noGrp="1"/>
          </p:cNvSpPr>
          <p:nvPr>
            <p:ph type="body" idx="10"/>
          </p:nvPr>
        </p:nvSpPr>
        <p:spPr>
          <a:xfrm>
            <a:off x="-1" y="6016753"/>
            <a:ext cx="8529403" cy="84124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 Gracie &amp; Kathryn Himmelstein and Joniqua </a:t>
            </a:r>
            <a:r>
              <a:rPr kumimoji="0" lang="en-US" sz="1000" b="0" i="0" u="none" strike="noStrike" kern="1200" cap="none" spc="0" normalizeH="0" baseline="0" noProof="0" dirty="0" err="1">
                <a:ln>
                  <a:noFill/>
                </a:ln>
                <a:solidFill>
                  <a:srgbClr val="FFFFFF"/>
                </a:solidFill>
                <a:effectLst/>
                <a:uLnTx/>
                <a:uFillTx/>
                <a:latin typeface="Arial" charset="0"/>
                <a:ea typeface="+mn-ea"/>
                <a:cs typeface="Arial" charset="0"/>
              </a:rPr>
              <a:t>Ceasar</a:t>
            </a: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 – submitted for publication</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000" dirty="0">
                <a:solidFill>
                  <a:srgbClr val="FFFFFF"/>
                </a:solidFill>
                <a:ea typeface="+mn-ea"/>
              </a:rPr>
              <a:t>Note: “Black Serving” = 10% of hospitals with largest proportion of Black patients (i.e., &gt;25.8%)</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Note: Data are means, 2016-2018</a:t>
            </a:r>
          </a:p>
        </p:txBody>
      </p:sp>
      <p:graphicFrame>
        <p:nvGraphicFramePr>
          <p:cNvPr id="4" name="Chart 3">
            <a:extLst>
              <a:ext uri="{FF2B5EF4-FFF2-40B4-BE49-F238E27FC236}">
                <a16:creationId xmlns:a16="http://schemas.microsoft.com/office/drawing/2014/main" id="{342FB5AE-6F5A-1D98-6EB6-09A9BDB0D2F4}"/>
              </a:ext>
            </a:extLst>
          </p:cNvPr>
          <p:cNvGraphicFramePr/>
          <p:nvPr>
            <p:extLst>
              <p:ext uri="{D42A27DB-BD31-4B8C-83A1-F6EECF244321}">
                <p14:modId xmlns:p14="http://schemas.microsoft.com/office/powerpoint/2010/main" val="1143007752"/>
              </p:ext>
            </p:extLst>
          </p:nvPr>
        </p:nvGraphicFramePr>
        <p:xfrm>
          <a:off x="2482864" y="2064835"/>
          <a:ext cx="4024779" cy="317978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DE49E5B-7E5C-5317-4972-7683411B4DB6}"/>
              </a:ext>
            </a:extLst>
          </p:cNvPr>
          <p:cNvSpPr txBox="1"/>
          <p:nvPr/>
        </p:nvSpPr>
        <p:spPr>
          <a:xfrm>
            <a:off x="1747680" y="1281090"/>
            <a:ext cx="47227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Reimbursement per inpatient day</a:t>
            </a:r>
          </a:p>
        </p:txBody>
      </p:sp>
      <p:sp>
        <p:nvSpPr>
          <p:cNvPr id="7" name="TextBox 6">
            <a:extLst>
              <a:ext uri="{FF2B5EF4-FFF2-40B4-BE49-F238E27FC236}">
                <a16:creationId xmlns:a16="http://schemas.microsoft.com/office/drawing/2014/main" id="{7133C06D-C541-BC36-F0B1-029FFA30EB7A}"/>
              </a:ext>
            </a:extLst>
          </p:cNvPr>
          <p:cNvSpPr txBox="1"/>
          <p:nvPr/>
        </p:nvSpPr>
        <p:spPr>
          <a:xfrm>
            <a:off x="7820460" y="1300686"/>
            <a:ext cx="32656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Profit per inpatient day</a:t>
            </a:r>
          </a:p>
        </p:txBody>
      </p:sp>
      <p:graphicFrame>
        <p:nvGraphicFramePr>
          <p:cNvPr id="5" name="Chart 4">
            <a:extLst>
              <a:ext uri="{FF2B5EF4-FFF2-40B4-BE49-F238E27FC236}">
                <a16:creationId xmlns:a16="http://schemas.microsoft.com/office/drawing/2014/main" id="{2D9D7C79-C1B0-C965-55C5-21C96DDC313A}"/>
              </a:ext>
            </a:extLst>
          </p:cNvPr>
          <p:cNvGraphicFramePr/>
          <p:nvPr>
            <p:extLst>
              <p:ext uri="{D42A27DB-BD31-4B8C-83A1-F6EECF244321}">
                <p14:modId xmlns:p14="http://schemas.microsoft.com/office/powerpoint/2010/main" val="764616679"/>
              </p:ext>
            </p:extLst>
          </p:nvPr>
        </p:nvGraphicFramePr>
        <p:xfrm>
          <a:off x="6725835" y="2059355"/>
          <a:ext cx="4156501" cy="37903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5A8B751D-F466-DA95-8BAD-CF660A66F231}"/>
              </a:ext>
            </a:extLst>
          </p:cNvPr>
          <p:cNvSpPr/>
          <p:nvPr/>
        </p:nvSpPr>
        <p:spPr>
          <a:xfrm>
            <a:off x="264000" y="4124690"/>
            <a:ext cx="365760" cy="36576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D00E3F56-72A6-383E-5882-A79229774FD1}"/>
              </a:ext>
            </a:extLst>
          </p:cNvPr>
          <p:cNvSpPr/>
          <p:nvPr/>
        </p:nvSpPr>
        <p:spPr>
          <a:xfrm>
            <a:off x="264000" y="3246123"/>
            <a:ext cx="365760" cy="365760"/>
          </a:xfrm>
          <a:prstGeom prst="rect">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F80E650A-4F70-2322-E308-E4EF8765CF9D}"/>
              </a:ext>
            </a:extLst>
          </p:cNvPr>
          <p:cNvSpPr txBox="1"/>
          <p:nvPr/>
        </p:nvSpPr>
        <p:spPr>
          <a:xfrm>
            <a:off x="660240" y="3136584"/>
            <a:ext cx="1106042" cy="769441"/>
          </a:xfrm>
          <a:prstGeom prst="rect">
            <a:avLst/>
          </a:prstGeom>
          <a:noFill/>
        </p:spPr>
        <p:txBody>
          <a:bodyPr wrap="square" rtlCol="0">
            <a:spAutoFit/>
          </a:bodyPr>
          <a:lstStyle/>
          <a:p>
            <a:pPr>
              <a:spcAft>
                <a:spcPts val="1200"/>
              </a:spcAft>
            </a:pPr>
            <a:r>
              <a:rPr lang="en-US" sz="2200" dirty="0">
                <a:solidFill>
                  <a:schemeClr val="bg1"/>
                </a:solidFill>
              </a:rPr>
              <a:t>Black-</a:t>
            </a:r>
            <a:br>
              <a:rPr lang="en-US" sz="2200" dirty="0">
                <a:solidFill>
                  <a:schemeClr val="bg1"/>
                </a:solidFill>
              </a:rPr>
            </a:br>
            <a:r>
              <a:rPr lang="en-US" sz="2200" dirty="0">
                <a:solidFill>
                  <a:schemeClr val="bg1"/>
                </a:solidFill>
              </a:rPr>
              <a:t>serving</a:t>
            </a:r>
          </a:p>
        </p:txBody>
      </p:sp>
      <p:sp>
        <p:nvSpPr>
          <p:cNvPr id="9" name="TextBox 8">
            <a:extLst>
              <a:ext uri="{FF2B5EF4-FFF2-40B4-BE49-F238E27FC236}">
                <a16:creationId xmlns:a16="http://schemas.microsoft.com/office/drawing/2014/main" id="{B5D49DFA-0F3A-1CDA-9AA9-89440950C8F1}"/>
              </a:ext>
            </a:extLst>
          </p:cNvPr>
          <p:cNvSpPr txBox="1"/>
          <p:nvPr/>
        </p:nvSpPr>
        <p:spPr>
          <a:xfrm>
            <a:off x="689199" y="4012099"/>
            <a:ext cx="1378609" cy="769441"/>
          </a:xfrm>
          <a:prstGeom prst="rect">
            <a:avLst/>
          </a:prstGeom>
          <a:noFill/>
        </p:spPr>
        <p:txBody>
          <a:bodyPr wrap="square" rtlCol="0">
            <a:spAutoFit/>
          </a:bodyPr>
          <a:lstStyle/>
          <a:p>
            <a:pPr>
              <a:spcAft>
                <a:spcPts val="1200"/>
              </a:spcAft>
            </a:pPr>
            <a:r>
              <a:rPr lang="en-US" sz="2200" dirty="0">
                <a:solidFill>
                  <a:schemeClr val="bg1"/>
                </a:solidFill>
              </a:rPr>
              <a:t>Other hospitals</a:t>
            </a:r>
          </a:p>
        </p:txBody>
      </p:sp>
      <p:cxnSp>
        <p:nvCxnSpPr>
          <p:cNvPr id="18" name="Straight Connector 17">
            <a:extLst>
              <a:ext uri="{FF2B5EF4-FFF2-40B4-BE49-F238E27FC236}">
                <a16:creationId xmlns:a16="http://schemas.microsoft.com/office/drawing/2014/main" id="{B783D480-46A8-EC43-402D-B58E16107B31}"/>
              </a:ext>
            </a:extLst>
          </p:cNvPr>
          <p:cNvCxnSpPr>
            <a:cxnSpLocks/>
          </p:cNvCxnSpPr>
          <p:nvPr/>
        </p:nvCxnSpPr>
        <p:spPr>
          <a:xfrm>
            <a:off x="6878789" y="1288873"/>
            <a:ext cx="0" cy="45066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84E4A-4778-DD1F-18C2-4CE1DB16263E}"/>
              </a:ext>
            </a:extLst>
          </p:cNvPr>
          <p:cNvCxnSpPr>
            <a:cxnSpLocks/>
          </p:cNvCxnSpPr>
          <p:nvPr/>
        </p:nvCxnSpPr>
        <p:spPr>
          <a:xfrm flipV="1">
            <a:off x="2286000" y="4940742"/>
            <a:ext cx="91135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84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FAAE-1DD3-894F-B68E-8EDAA1E56563}"/>
              </a:ext>
            </a:extLst>
          </p:cNvPr>
          <p:cNvSpPr>
            <a:spLocks noGrp="1"/>
          </p:cNvSpPr>
          <p:nvPr>
            <p:ph type="title"/>
          </p:nvPr>
        </p:nvSpPr>
        <p:spPr>
          <a:xfrm>
            <a:off x="838200" y="365126"/>
            <a:ext cx="10515600" cy="1091142"/>
          </a:xfrm>
        </p:spPr>
        <p:txBody>
          <a:bodyPr>
            <a:normAutofit/>
          </a:bodyPr>
          <a:lstStyle/>
          <a:p>
            <a:pPr algn="ctr"/>
            <a:r>
              <a:rPr lang="en-US" sz="3600" dirty="0"/>
              <a:t>Fewer Physical Resources for Black- and Hispanic-serving Hospitals</a:t>
            </a:r>
            <a:endParaRPr lang="en-US" sz="5400" dirty="0"/>
          </a:p>
        </p:txBody>
      </p:sp>
      <p:sp>
        <p:nvSpPr>
          <p:cNvPr id="3" name="Text Placeholder 2">
            <a:extLst>
              <a:ext uri="{FF2B5EF4-FFF2-40B4-BE49-F238E27FC236}">
                <a16:creationId xmlns:a16="http://schemas.microsoft.com/office/drawing/2014/main" id="{BDB37612-B9C1-134B-A444-D7A9348D49F2}"/>
              </a:ext>
            </a:extLst>
          </p:cNvPr>
          <p:cNvSpPr>
            <a:spLocks noGrp="1"/>
          </p:cNvSpPr>
          <p:nvPr>
            <p:ph type="body" idx="10"/>
          </p:nvPr>
        </p:nvSpPr>
        <p:spPr/>
        <p:txBody>
          <a:bodyPr/>
          <a:lstStyle/>
          <a:p>
            <a:pPr>
              <a:lnSpc>
                <a:spcPct val="100000"/>
              </a:lnSpc>
              <a:spcBef>
                <a:spcPts val="0"/>
              </a:spcBef>
            </a:pPr>
            <a:r>
              <a:rPr lang="en-US" sz="1200" dirty="0"/>
              <a:t>Himmelstein G, Himmelstein KEW. Inequality Set in Concrete: Physical Resources Available for Care at Hospitals Serving People of Color and Other U.S. Hospitals. </a:t>
            </a:r>
            <a:r>
              <a:rPr lang="en-US" sz="1200" i="1" dirty="0"/>
              <a:t>Int J Health Serv</a:t>
            </a:r>
            <a:r>
              <a:rPr lang="en-US" sz="1200" dirty="0"/>
              <a:t> 2020; </a:t>
            </a:r>
            <a:r>
              <a:rPr lang="en-US" sz="1200" b="1" dirty="0"/>
              <a:t>50</a:t>
            </a:r>
            <a:r>
              <a:rPr lang="en-US" sz="1200" dirty="0"/>
              <a:t>: 363–70.</a:t>
            </a:r>
          </a:p>
        </p:txBody>
      </p:sp>
      <p:sp>
        <p:nvSpPr>
          <p:cNvPr id="6" name="TextBox 5">
            <a:extLst>
              <a:ext uri="{FF2B5EF4-FFF2-40B4-BE49-F238E27FC236}">
                <a16:creationId xmlns:a16="http://schemas.microsoft.com/office/drawing/2014/main" id="{65C8705B-BBAE-FF48-B88B-C13F26893761}"/>
              </a:ext>
            </a:extLst>
          </p:cNvPr>
          <p:cNvSpPr txBox="1"/>
          <p:nvPr/>
        </p:nvSpPr>
        <p:spPr>
          <a:xfrm>
            <a:off x="214489" y="2736502"/>
            <a:ext cx="258967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Hospital Capital Assets per Patient Day (2017)</a:t>
            </a:r>
          </a:p>
        </p:txBody>
      </p:sp>
      <p:graphicFrame>
        <p:nvGraphicFramePr>
          <p:cNvPr id="8" name="Content Placeholder 7">
            <a:extLst>
              <a:ext uri="{FF2B5EF4-FFF2-40B4-BE49-F238E27FC236}">
                <a16:creationId xmlns:a16="http://schemas.microsoft.com/office/drawing/2014/main" id="{5450F347-C62D-424B-89A3-1C817DA07042}"/>
              </a:ext>
            </a:extLst>
          </p:cNvPr>
          <p:cNvGraphicFramePr>
            <a:graphicFrameLocks noGrp="1"/>
          </p:cNvGraphicFramePr>
          <p:nvPr>
            <p:ph idx="1"/>
            <p:extLst>
              <p:ext uri="{D42A27DB-BD31-4B8C-83A1-F6EECF244321}">
                <p14:modId xmlns:p14="http://schemas.microsoft.com/office/powerpoint/2010/main" val="3208613047"/>
              </p:ext>
            </p:extLst>
          </p:nvPr>
        </p:nvGraphicFramePr>
        <p:xfrm>
          <a:off x="2957689" y="1456267"/>
          <a:ext cx="8477956" cy="44263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595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1000"/>
                                        <p:tgtEl>
                                          <p:spTgt spid="8">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fade">
                                      <p:cBhvr>
                                        <p:cTn id="11" dur="1000"/>
                                        <p:tgtEl>
                                          <p:spTgt spid="8">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fade">
                                      <p:cBhvr>
                                        <p:cTn id="15" dur="1000"/>
                                        <p:tgtEl>
                                          <p:spTgt spid="8">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fade">
                                      <p:cBhvr>
                                        <p:cTn id="19" dur="1000"/>
                                        <p:tgtEl>
                                          <p:spTgt spid="8">
                                            <p:graphicEl>
                                              <a:chart seriesIdx="0"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El"/>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24E8-3673-93A5-4D23-08301950F0F9}"/>
              </a:ext>
            </a:extLst>
          </p:cNvPr>
          <p:cNvSpPr>
            <a:spLocks noGrp="1"/>
          </p:cNvSpPr>
          <p:nvPr>
            <p:ph type="title"/>
          </p:nvPr>
        </p:nvSpPr>
        <p:spPr>
          <a:xfrm>
            <a:off x="838200" y="239865"/>
            <a:ext cx="10515600" cy="1325563"/>
          </a:xfrm>
        </p:spPr>
        <p:txBody>
          <a:bodyPr>
            <a:normAutofit/>
          </a:bodyPr>
          <a:lstStyle/>
          <a:p>
            <a:pPr algn="ctr"/>
            <a:r>
              <a:rPr lang="en-US" sz="4000" dirty="0"/>
              <a:t>Black- and Latinx-Serving Hospitals</a:t>
            </a:r>
            <a:br>
              <a:rPr lang="en-US" sz="4000" dirty="0"/>
            </a:br>
            <a:r>
              <a:rPr lang="en-US" sz="4000" dirty="0"/>
              <a:t>Offer Fewer High-Tech Services</a:t>
            </a:r>
          </a:p>
        </p:txBody>
      </p:sp>
      <p:sp>
        <p:nvSpPr>
          <p:cNvPr id="3" name="Text Placeholder 2">
            <a:extLst>
              <a:ext uri="{FF2B5EF4-FFF2-40B4-BE49-F238E27FC236}">
                <a16:creationId xmlns:a16="http://schemas.microsoft.com/office/drawing/2014/main" id="{F70D4FD5-8BF8-5421-3139-F5C9D313086F}"/>
              </a:ext>
            </a:extLst>
          </p:cNvPr>
          <p:cNvSpPr>
            <a:spLocks noGrp="1"/>
          </p:cNvSpPr>
          <p:nvPr>
            <p:ph type="body" idx="10"/>
          </p:nvPr>
        </p:nvSpPr>
        <p:spPr>
          <a:xfrm>
            <a:off x="-1" y="6016753"/>
            <a:ext cx="8514413" cy="84124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 Gracie and Kathryn Himmelstein. Int. J Health Services 2020</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Black- and Latinx-serving = 10% of US hospitals with highest percent of Black/Latinx patients</a:t>
            </a:r>
          </a:p>
        </p:txBody>
      </p:sp>
      <p:sp>
        <p:nvSpPr>
          <p:cNvPr id="4" name="TextBox 3">
            <a:extLst>
              <a:ext uri="{FF2B5EF4-FFF2-40B4-BE49-F238E27FC236}">
                <a16:creationId xmlns:a16="http://schemas.microsoft.com/office/drawing/2014/main" id="{C5A1888E-99A7-7643-A92D-334BC0FB4DD8}"/>
              </a:ext>
            </a:extLst>
          </p:cNvPr>
          <p:cNvSpPr txBox="1"/>
          <p:nvPr/>
        </p:nvSpPr>
        <p:spPr>
          <a:xfrm>
            <a:off x="284814" y="2443397"/>
            <a:ext cx="269116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Odds that service is available, minority-serving vs other hospitals</a:t>
            </a:r>
          </a:p>
        </p:txBody>
      </p:sp>
      <p:graphicFrame>
        <p:nvGraphicFramePr>
          <p:cNvPr id="5" name="Chart 4">
            <a:extLst>
              <a:ext uri="{FF2B5EF4-FFF2-40B4-BE49-F238E27FC236}">
                <a16:creationId xmlns:a16="http://schemas.microsoft.com/office/drawing/2014/main" id="{AC037E6C-5E2F-67DE-979F-C4875B5DC57A}"/>
              </a:ext>
            </a:extLst>
          </p:cNvPr>
          <p:cNvGraphicFramePr/>
          <p:nvPr>
            <p:extLst>
              <p:ext uri="{D42A27DB-BD31-4B8C-83A1-F6EECF244321}">
                <p14:modId xmlns:p14="http://schemas.microsoft.com/office/powerpoint/2010/main" val="1952380990"/>
              </p:ext>
            </p:extLst>
          </p:nvPr>
        </p:nvGraphicFramePr>
        <p:xfrm>
          <a:off x="3312826" y="1690688"/>
          <a:ext cx="8040973" cy="415352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CBBCF79F-140F-8961-9BDE-D29164502FFC}"/>
              </a:ext>
            </a:extLst>
          </p:cNvPr>
          <p:cNvCxnSpPr>
            <a:cxnSpLocks/>
          </p:cNvCxnSpPr>
          <p:nvPr/>
        </p:nvCxnSpPr>
        <p:spPr>
          <a:xfrm>
            <a:off x="4092315" y="3467451"/>
            <a:ext cx="71503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own Arrow Callout 9">
            <a:extLst>
              <a:ext uri="{FF2B5EF4-FFF2-40B4-BE49-F238E27FC236}">
                <a16:creationId xmlns:a16="http://schemas.microsoft.com/office/drawing/2014/main" id="{82D86B79-621B-5BF1-721D-489B673569D4}"/>
              </a:ext>
            </a:extLst>
          </p:cNvPr>
          <p:cNvSpPr/>
          <p:nvPr/>
        </p:nvSpPr>
        <p:spPr>
          <a:xfrm>
            <a:off x="4796853" y="2113616"/>
            <a:ext cx="5741232" cy="1315384"/>
          </a:xfrm>
          <a:prstGeom prst="downArrowCallo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t>Values &lt;1.0 = service is </a:t>
            </a:r>
            <a:r>
              <a:rPr kumimoji="0" lang="en-US" sz="2000" b="0" i="1"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t>less available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t>in hospitals serving Black and Latinx patients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0"/>
                                        <p:tgtEl>
                                          <p:spTgt spid="5">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1" dur="1000"/>
                                        <p:tgtEl>
                                          <p:spTgt spid="5">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15" dur="1000"/>
                                        <p:tgtEl>
                                          <p:spTgt spid="5">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fade">
                                      <p:cBhvr>
                                        <p:cTn id="19" dur="1000"/>
                                        <p:tgtEl>
                                          <p:spTgt spid="5">
                                            <p:graphicEl>
                                              <a:chart seriesIdx="0" categoryIdx="2" bldStep="ptIn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fade">
                                      <p:cBhvr>
                                        <p:cTn id="23" dur="1000"/>
                                        <p:tgtEl>
                                          <p:spTgt spid="5">
                                            <p:graphicEl>
                                              <a:chart seriesIdx="0" categoryIdx="3" bldStep="ptInCategory"/>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fade">
                                      <p:cBhvr>
                                        <p:cTn id="27" dur="1000"/>
                                        <p:tgtEl>
                                          <p:spTgt spid="5">
                                            <p:graphicEl>
                                              <a:chart seriesIdx="0" categoryIdx="4" bldStep="ptInCategory"/>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
                                            <p:graphicEl>
                                              <a:chart seriesIdx="0" categoryIdx="5" bldStep="ptInCategory"/>
                                            </p:graphicEl>
                                          </p:spTgt>
                                        </p:tgtEl>
                                        <p:attrNameLst>
                                          <p:attrName>style.visibility</p:attrName>
                                        </p:attrNameLst>
                                      </p:cBhvr>
                                      <p:to>
                                        <p:strVal val="visible"/>
                                      </p:to>
                                    </p:set>
                                    <p:animEffect transition="in" filter="fade">
                                      <p:cBhvr>
                                        <p:cTn id="31" dur="1000"/>
                                        <p:tgtEl>
                                          <p:spTgt spid="5">
                                            <p:graphicEl>
                                              <a:chart seriesIdx="0" categoryIdx="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0431-D7C0-7A72-4FA3-7170F3223304}"/>
              </a:ext>
            </a:extLst>
          </p:cNvPr>
          <p:cNvSpPr>
            <a:spLocks noGrp="1"/>
          </p:cNvSpPr>
          <p:nvPr>
            <p:ph type="title"/>
          </p:nvPr>
        </p:nvSpPr>
        <p:spPr>
          <a:xfrm>
            <a:off x="2852382" y="365126"/>
            <a:ext cx="8501417" cy="931690"/>
          </a:xfrm>
        </p:spPr>
        <p:txBody>
          <a:bodyPr/>
          <a:lstStyle/>
          <a:p>
            <a:r>
              <a:rPr lang="en-US" dirty="0"/>
              <a:t>Income of Top 20% Doubles </a:t>
            </a:r>
          </a:p>
        </p:txBody>
      </p:sp>
      <p:sp>
        <p:nvSpPr>
          <p:cNvPr id="3" name="Text Placeholder 2">
            <a:extLst>
              <a:ext uri="{FF2B5EF4-FFF2-40B4-BE49-F238E27FC236}">
                <a16:creationId xmlns:a16="http://schemas.microsoft.com/office/drawing/2014/main" id="{73DA5249-AB34-B0A1-ADF0-A3AEB8A15215}"/>
              </a:ext>
            </a:extLst>
          </p:cNvPr>
          <p:cNvSpPr>
            <a:spLocks noGrp="1"/>
          </p:cNvSpPr>
          <p:nvPr>
            <p:ph type="body" idx="10"/>
          </p:nvPr>
        </p:nvSpPr>
        <p:spPr>
          <a:xfrm>
            <a:off x="0" y="6016753"/>
            <a:ext cx="8534400" cy="841248"/>
          </a:xfrm>
        </p:spPr>
        <p:txBody>
          <a:bodyPr>
            <a:normAutofit/>
          </a:bodyPr>
          <a:lstStyle/>
          <a:p>
            <a:pPr>
              <a:lnSpc>
                <a:spcPct val="110000"/>
              </a:lnSpc>
              <a:spcBef>
                <a:spcPts val="0"/>
              </a:spcBef>
            </a:pPr>
            <a:r>
              <a:rPr lang="en-US" sz="1000" dirty="0"/>
              <a:t>Source: https://</a:t>
            </a:r>
            <a:r>
              <a:rPr lang="en-US" sz="1000" dirty="0" err="1"/>
              <a:t>www.census.gov</a:t>
            </a:r>
            <a:r>
              <a:rPr lang="en-US" sz="1000" dirty="0"/>
              <a:t>/library/publications/2022/demo/p60-276.html     </a:t>
            </a:r>
          </a:p>
          <a:p>
            <a:pPr>
              <a:lnSpc>
                <a:spcPct val="110000"/>
              </a:lnSpc>
              <a:spcBef>
                <a:spcPts val="0"/>
              </a:spcBef>
            </a:pPr>
            <a:r>
              <a:rPr lang="en-US" sz="1000" dirty="0"/>
              <a:t>Income in 2021 dollars</a:t>
            </a:r>
            <a:endParaRPr kumimoji="0" lang="en-US"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8" name="Chart 7">
            <a:extLst>
              <a:ext uri="{FF2B5EF4-FFF2-40B4-BE49-F238E27FC236}">
                <a16:creationId xmlns:a16="http://schemas.microsoft.com/office/drawing/2014/main" id="{6E9AFEB2-BD38-6390-50C6-985B31420096}"/>
              </a:ext>
            </a:extLst>
          </p:cNvPr>
          <p:cNvGraphicFramePr/>
          <p:nvPr>
            <p:extLst>
              <p:ext uri="{D42A27DB-BD31-4B8C-83A1-F6EECF244321}">
                <p14:modId xmlns:p14="http://schemas.microsoft.com/office/powerpoint/2010/main" val="1323625902"/>
              </p:ext>
            </p:extLst>
          </p:nvPr>
        </p:nvGraphicFramePr>
        <p:xfrm>
          <a:off x="1206693" y="1381759"/>
          <a:ext cx="10515600" cy="463499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12C96BA-6D64-7859-FB8E-944A404CEAED}"/>
              </a:ext>
            </a:extLst>
          </p:cNvPr>
          <p:cNvSpPr txBox="1"/>
          <p:nvPr/>
        </p:nvSpPr>
        <p:spPr>
          <a:xfrm flipH="1">
            <a:off x="374169" y="1037230"/>
            <a:ext cx="492443" cy="4299041"/>
          </a:xfrm>
          <a:prstGeom prst="rect">
            <a:avLst/>
          </a:prstGeom>
          <a:noFill/>
        </p:spPr>
        <p:txBody>
          <a:bodyPr vert="vert270" wrap="square" rtlCol="0">
            <a:spAutoFit/>
          </a:bodyPr>
          <a:lstStyle/>
          <a:p>
            <a:pPr algn="ctr">
              <a:spcAft>
                <a:spcPts val="1200"/>
              </a:spcAft>
            </a:pPr>
            <a:r>
              <a:rPr lang="en-US" sz="2000" dirty="0">
                <a:solidFill>
                  <a:schemeClr val="bg1"/>
                </a:solidFill>
              </a:rPr>
              <a:t>Mean family income in 2021 dollars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1000"/>
                                        <p:tgtEl>
                                          <p:spTgt spid="8">
                                            <p:graphicEl>
                                              <a:chart seriesIdx="-3" categoryIdx="-3" bldStep="gridLegend"/>
                                            </p:graphic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1" dur="1000"/>
                                        <p:tgtEl>
                                          <p:spTgt spid="8">
                                            <p:graphicEl>
                                              <a:chart seriesIdx="0" categoryIdx="-4" bldStep="series"/>
                                            </p:graphicEl>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5" dur="1000"/>
                                        <p:tgtEl>
                                          <p:spTgt spid="8">
                                            <p:graphicEl>
                                              <a:chart seriesIdx="1" categoryIdx="-4" bldStep="series"/>
                                            </p:graphicEl>
                                          </p:spTgt>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fade">
                                      <p:cBhvr>
                                        <p:cTn id="19" dur="1000"/>
                                        <p:tgtEl>
                                          <p:spTgt spid="8">
                                            <p:graphicEl>
                                              <a:chart seriesIdx="2" categoryIdx="-4" bldStep="series"/>
                                            </p:graphicEl>
                                          </p:spTgt>
                                        </p:tgtEl>
                                      </p:cBhvr>
                                    </p:animEffect>
                                  </p:childTnLst>
                                </p:cTn>
                              </p:par>
                            </p:childTnLst>
                          </p:cTn>
                        </p:par>
                        <p:par>
                          <p:cTn id="20" fill="hold">
                            <p:stCondLst>
                              <p:cond delay="6000"/>
                            </p:stCondLst>
                            <p:childTnLst>
                              <p:par>
                                <p:cTn id="21" presetID="10" presetClass="entr" presetSubtype="0" fill="hold" grpId="0" nodeType="afterEffect">
                                  <p:stCondLst>
                                    <p:cond delay="500"/>
                                  </p:stCondLst>
                                  <p:childTnLst>
                                    <p:set>
                                      <p:cBhvr>
                                        <p:cTn id="22"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fade">
                                      <p:cBhvr>
                                        <p:cTn id="23" dur="1000"/>
                                        <p:tgtEl>
                                          <p:spTgt spid="8">
                                            <p:graphicEl>
                                              <a:chart seriesIdx="3" categoryIdx="-4" bldStep="series"/>
                                            </p:graphicEl>
                                          </p:spTgt>
                                        </p:tgtEl>
                                      </p:cBhvr>
                                    </p:animEffect>
                                  </p:childTnLst>
                                </p:cTn>
                              </p:par>
                            </p:childTnLst>
                          </p:cTn>
                        </p:par>
                        <p:par>
                          <p:cTn id="24" fill="hold">
                            <p:stCondLst>
                              <p:cond delay="7500"/>
                            </p:stCondLst>
                            <p:childTnLst>
                              <p:par>
                                <p:cTn id="25" presetID="10" presetClass="entr" presetSubtype="0" fill="hold" grpId="0" nodeType="afterEffect">
                                  <p:stCondLst>
                                    <p:cond delay="500"/>
                                  </p:stCondLst>
                                  <p:childTnLst>
                                    <p:set>
                                      <p:cBhvr>
                                        <p:cTn id="26" dur="1" fill="hold">
                                          <p:stCondLst>
                                            <p:cond delay="0"/>
                                          </p:stCondLst>
                                        </p:cTn>
                                        <p:tgtEl>
                                          <p:spTgt spid="8">
                                            <p:graphicEl>
                                              <a:chart seriesIdx="4" categoryIdx="-4" bldStep="series"/>
                                            </p:graphicEl>
                                          </p:spTgt>
                                        </p:tgtEl>
                                        <p:attrNameLst>
                                          <p:attrName>style.visibility</p:attrName>
                                        </p:attrNameLst>
                                      </p:cBhvr>
                                      <p:to>
                                        <p:strVal val="visible"/>
                                      </p:to>
                                    </p:set>
                                    <p:animEffect transition="in" filter="fade">
                                      <p:cBhvr>
                                        <p:cTn id="27" dur="1000"/>
                                        <p:tgtEl>
                                          <p:spTgt spid="8">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70C822-C50E-A74F-83BC-186DD5A64245}"/>
              </a:ext>
            </a:extLst>
          </p:cNvPr>
          <p:cNvSpPr>
            <a:spLocks noGrp="1"/>
          </p:cNvSpPr>
          <p:nvPr>
            <p:ph type="title"/>
          </p:nvPr>
        </p:nvSpPr>
        <p:spPr>
          <a:xfrm>
            <a:off x="838200" y="365126"/>
            <a:ext cx="10972800" cy="841248"/>
          </a:xfrm>
        </p:spPr>
        <p:txBody>
          <a:bodyPr>
            <a:normAutofit/>
          </a:bodyPr>
          <a:lstStyle/>
          <a:p>
            <a:r>
              <a:rPr lang="en-US" sz="4000" dirty="0"/>
              <a:t>Indian Health Service Grossly Underfunded</a:t>
            </a:r>
          </a:p>
        </p:txBody>
      </p:sp>
      <p:sp>
        <p:nvSpPr>
          <p:cNvPr id="4" name="Text Placeholder 3">
            <a:extLst>
              <a:ext uri="{FF2B5EF4-FFF2-40B4-BE49-F238E27FC236}">
                <a16:creationId xmlns:a16="http://schemas.microsoft.com/office/drawing/2014/main" id="{F86C1410-4892-F149-BFBD-D9CD24B8A1CA}"/>
              </a:ext>
            </a:extLst>
          </p:cNvPr>
          <p:cNvSpPr>
            <a:spLocks noGrp="1"/>
          </p:cNvSpPr>
          <p:nvPr>
            <p:ph type="body" idx="10"/>
          </p:nvPr>
        </p:nvSpPr>
        <p:spPr/>
        <p:txBody>
          <a:bodyPr/>
          <a:lstStyle/>
          <a:p>
            <a:pPr>
              <a:lnSpc>
                <a:spcPct val="100000"/>
              </a:lnSpc>
              <a:spcBef>
                <a:spcPts val="0"/>
              </a:spcBef>
            </a:pPr>
            <a:r>
              <a:rPr lang="en-US" dirty="0"/>
              <a:t>Source: National Tribal Budget Formulation Workgroup, April 2018</a:t>
            </a:r>
          </a:p>
          <a:p>
            <a:pPr>
              <a:lnSpc>
                <a:spcPct val="100000"/>
              </a:lnSpc>
              <a:spcBef>
                <a:spcPts val="0"/>
              </a:spcBef>
            </a:pPr>
            <a:r>
              <a:rPr lang="en-US" dirty="0"/>
              <a:t>Note: Estimated spending shortfall, including facility upgrades = $36.83 billion</a:t>
            </a:r>
          </a:p>
        </p:txBody>
      </p:sp>
      <p:sp>
        <p:nvSpPr>
          <p:cNvPr id="6" name="TextBox 5">
            <a:extLst>
              <a:ext uri="{FF2B5EF4-FFF2-40B4-BE49-F238E27FC236}">
                <a16:creationId xmlns:a16="http://schemas.microsoft.com/office/drawing/2014/main" id="{884800DF-FB9C-ED4B-B52F-CB7E5231D706}"/>
              </a:ext>
            </a:extLst>
          </p:cNvPr>
          <p:cNvSpPr txBox="1"/>
          <p:nvPr/>
        </p:nvSpPr>
        <p:spPr>
          <a:xfrm>
            <a:off x="217714" y="2383971"/>
            <a:ext cx="178090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u="none" strike="noStrike" kern="1200" cap="none" spc="0" normalizeH="0" baseline="0" noProof="0" dirty="0">
                <a:ln>
                  <a:noFill/>
                </a:ln>
                <a:solidFill>
                  <a:schemeClr val="bg1"/>
                </a:solidFill>
                <a:effectLst/>
                <a:uLnTx/>
                <a:uFillTx/>
                <a:latin typeface="Arial" panose="020B0604020202020204"/>
                <a:ea typeface="+mn-ea"/>
                <a:cs typeface="+mn-cs"/>
              </a:rPr>
              <a:t>Medical spending per user, </a:t>
            </a:r>
            <a:r>
              <a:rPr lang="en-US" sz="2400" dirty="0">
                <a:solidFill>
                  <a:schemeClr val="bg1"/>
                </a:solidFill>
                <a:latin typeface="Arial" panose="020B0604020202020204"/>
              </a:rPr>
              <a:t>2017</a:t>
            </a:r>
            <a:endParaRPr kumimoji="0" lang="en-US" sz="2400" u="none" strike="noStrike" kern="1200" cap="none" spc="0" normalizeH="0" baseline="0" noProof="0" dirty="0">
              <a:ln>
                <a:noFill/>
              </a:ln>
              <a:solidFill>
                <a:schemeClr val="bg1"/>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B9F235CD-0BB6-5E4F-B654-B8CD5F0FF5EA}"/>
              </a:ext>
            </a:extLst>
          </p:cNvPr>
          <p:cNvGraphicFramePr/>
          <p:nvPr>
            <p:extLst>
              <p:ext uri="{D42A27DB-BD31-4B8C-83A1-F6EECF244321}">
                <p14:modId xmlns:p14="http://schemas.microsoft.com/office/powerpoint/2010/main" val="2188757399"/>
              </p:ext>
            </p:extLst>
          </p:nvPr>
        </p:nvGraphicFramePr>
        <p:xfrm>
          <a:off x="2155195" y="1126862"/>
          <a:ext cx="9350828" cy="47654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553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1000"/>
                                        <p:tgtEl>
                                          <p:spTgt spid="7">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fade">
                                      <p:cBhvr>
                                        <p:cTn id="11" dur="1000"/>
                                        <p:tgtEl>
                                          <p:spTgt spid="7">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fade">
                                      <p:cBhvr>
                                        <p:cTn id="15" dur="1000"/>
                                        <p:tgtEl>
                                          <p:spTgt spid="7">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fade">
                                      <p:cBhvr>
                                        <p:cTn id="19" dur="1000"/>
                                        <p:tgtEl>
                                          <p:spTgt spid="7">
                                            <p:graphicEl>
                                              <a:chart seriesIdx="0" categoryIdx="2" bldStep="ptIn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7">
                                            <p:graphicEl>
                                              <a:chart seriesIdx="0" categoryIdx="3" bldStep="ptInCategory"/>
                                            </p:graphicEl>
                                          </p:spTgt>
                                        </p:tgtEl>
                                        <p:attrNameLst>
                                          <p:attrName>style.visibility</p:attrName>
                                        </p:attrNameLst>
                                      </p:cBhvr>
                                      <p:to>
                                        <p:strVal val="visible"/>
                                      </p:to>
                                    </p:set>
                                    <p:animEffect transition="in" filter="fade">
                                      <p:cBhvr>
                                        <p:cTn id="23" dur="1000"/>
                                        <p:tgtEl>
                                          <p:spTgt spid="7">
                                            <p:graphicEl>
                                              <a:chart seriesIdx="0"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El"/>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245"/>
            <a:ext cx="10515600" cy="1062595"/>
          </a:xfrm>
        </p:spPr>
        <p:txBody>
          <a:bodyPr>
            <a:normAutofit/>
          </a:bodyPr>
          <a:lstStyle/>
          <a:p>
            <a:r>
              <a:rPr lang="en-US" sz="3800" dirty="0"/>
              <a:t>Black Enrollment in Medical School Still Low</a:t>
            </a:r>
          </a:p>
        </p:txBody>
      </p:sp>
      <p:sp>
        <p:nvSpPr>
          <p:cNvPr id="9" name="Text Placeholder 8"/>
          <p:cNvSpPr>
            <a:spLocks noGrp="1"/>
          </p:cNvSpPr>
          <p:nvPr>
            <p:ph type="body" sz="quarter" idx="10"/>
          </p:nvPr>
        </p:nvSpPr>
        <p:spPr>
          <a:xfrm>
            <a:off x="-1" y="6016753"/>
            <a:ext cx="8518967" cy="841248"/>
          </a:xfrm>
        </p:spPr>
        <p:txBody>
          <a:bodyPr>
            <a:normAutofit/>
          </a:bodyPr>
          <a:lstStyle/>
          <a:p>
            <a:r>
              <a:rPr lang="en-US" sz="1000" dirty="0"/>
              <a:t>RWJ </a:t>
            </a:r>
            <a:r>
              <a:rPr lang="en-US" sz="1000" dirty="0" err="1"/>
              <a:t>Fdn</a:t>
            </a:r>
            <a:r>
              <a:rPr lang="en-US" sz="1000" dirty="0"/>
              <a:t>. 1987; AAMC; JAMA Annual Medical Education Special Issue</a:t>
            </a:r>
          </a:p>
        </p:txBody>
      </p:sp>
      <p:sp>
        <p:nvSpPr>
          <p:cNvPr id="5" name="TextBox 4"/>
          <p:cNvSpPr txBox="1"/>
          <p:nvPr/>
        </p:nvSpPr>
        <p:spPr>
          <a:xfrm>
            <a:off x="284685" y="2233550"/>
            <a:ext cx="2158069" cy="193899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Franklin Gothic Book"/>
              </a:rPr>
              <a:t>Percent Black Students in </a:t>
            </a:r>
            <a:r>
              <a:rPr lang="en-US" sz="2400" dirty="0">
                <a:solidFill>
                  <a:schemeClr val="bg1"/>
                </a:solidFill>
                <a:latin typeface="Arial" panose="020B0604020202020204"/>
                <a:cs typeface="Franklin Gothic Book"/>
              </a:rPr>
              <a:t>First</a:t>
            </a: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Franklin Gothic Book"/>
              </a:rPr>
              <a:t> Year Medical School Class</a:t>
            </a:r>
          </a:p>
        </p:txBody>
      </p:sp>
      <p:cxnSp>
        <p:nvCxnSpPr>
          <p:cNvPr id="13" name="Straight Connector 12"/>
          <p:cNvCxnSpPr>
            <a:cxnSpLocks/>
          </p:cNvCxnSpPr>
          <p:nvPr/>
        </p:nvCxnSpPr>
        <p:spPr>
          <a:xfrm>
            <a:off x="3972393" y="2481827"/>
            <a:ext cx="7381407" cy="0"/>
          </a:xfrm>
          <a:prstGeom prst="line">
            <a:avLst/>
          </a:prstGeom>
          <a:ln w="76200" cmpd="sng">
            <a:solidFill>
              <a:schemeClr val="accent2"/>
            </a:solidFill>
            <a:prstDash val="solid"/>
          </a:ln>
          <a:effectLst>
            <a:glow rad="38100">
              <a:schemeClr val="bg1"/>
            </a:glow>
          </a:effectLst>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2FA0A894-62EB-519E-8D17-E0D16462E2E7}"/>
              </a:ext>
            </a:extLst>
          </p:cNvPr>
          <p:cNvGraphicFramePr/>
          <p:nvPr>
            <p:extLst>
              <p:ext uri="{D42A27DB-BD31-4B8C-83A1-F6EECF244321}">
                <p14:modId xmlns:p14="http://schemas.microsoft.com/office/powerpoint/2010/main" val="2497738853"/>
              </p:ext>
            </p:extLst>
          </p:nvPr>
        </p:nvGraphicFramePr>
        <p:xfrm>
          <a:off x="2968051" y="1379095"/>
          <a:ext cx="8518967" cy="4497049"/>
        </p:xfrm>
        <a:graphic>
          <a:graphicData uri="http://schemas.openxmlformats.org/drawingml/2006/chart">
            <c:chart xmlns:c="http://schemas.openxmlformats.org/drawingml/2006/chart" xmlns:r="http://schemas.openxmlformats.org/officeDocument/2006/relationships" r:id="rId3"/>
          </a:graphicData>
        </a:graphic>
      </p:graphicFrame>
      <p:sp>
        <p:nvSpPr>
          <p:cNvPr id="10" name="Down Arrow Callout 9"/>
          <p:cNvSpPr/>
          <p:nvPr/>
        </p:nvSpPr>
        <p:spPr>
          <a:xfrm>
            <a:off x="9473939" y="1114775"/>
            <a:ext cx="2017022" cy="1316754"/>
          </a:xfrm>
          <a:prstGeom prst="downArrowCallout">
            <a:avLst/>
          </a:prstGeom>
          <a:solidFill>
            <a:schemeClr val="accent2"/>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Franklin Gothic Medium" charset="0"/>
                <a:cs typeface="Franklin Gothic Medium" charset="0"/>
              </a:rPr>
              <a:t>AAMC Goal: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Franklin Gothic Medium" charset="0"/>
                <a:cs typeface="Franklin Gothic Medium" charset="0"/>
              </a:rPr>
              <a:t>11.7%</a:t>
            </a:r>
          </a:p>
        </p:txBody>
      </p:sp>
    </p:spTree>
    <p:extLst>
      <p:ext uri="{BB962C8B-B14F-4D97-AF65-F5344CB8AC3E}">
        <p14:creationId xmlns:p14="http://schemas.microsoft.com/office/powerpoint/2010/main" val="11661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fade">
                                      <p:cBhvr>
                                        <p:cTn id="11" dur="500"/>
                                        <p:tgtEl>
                                          <p:spTgt spid="8">
                                            <p:graphicEl>
                                              <a:chart seriesIdx="0" categoryIdx="0" bldStep="ptInCategory"/>
                                            </p:graphicEl>
                                          </p:spTgt>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fade">
                                      <p:cBhvr>
                                        <p:cTn id="15" dur="500"/>
                                        <p:tgtEl>
                                          <p:spTgt spid="8">
                                            <p:graphicEl>
                                              <a:chart seriesIdx="0" categoryIdx="1" bldStep="ptInCategory"/>
                                            </p:graphicEl>
                                          </p:spTgt>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fade">
                                      <p:cBhvr>
                                        <p:cTn id="19" dur="500"/>
                                        <p:tgtEl>
                                          <p:spTgt spid="8">
                                            <p:graphicEl>
                                              <a:chart seriesIdx="0" categoryIdx="2" bldStep="ptInCategory"/>
                                            </p:graphicEl>
                                          </p:spTgt>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8">
                                            <p:graphicEl>
                                              <a:chart seriesIdx="0" categoryIdx="3" bldStep="ptInCategory"/>
                                            </p:graphicEl>
                                          </p:spTgt>
                                        </p:tgtEl>
                                        <p:attrNameLst>
                                          <p:attrName>style.visibility</p:attrName>
                                        </p:attrNameLst>
                                      </p:cBhvr>
                                      <p:to>
                                        <p:strVal val="visible"/>
                                      </p:to>
                                    </p:set>
                                    <p:animEffect transition="in" filter="fade">
                                      <p:cBhvr>
                                        <p:cTn id="23" dur="500"/>
                                        <p:tgtEl>
                                          <p:spTgt spid="8">
                                            <p:graphicEl>
                                              <a:chart seriesIdx="0" categoryIdx="3" bldStep="ptInCategory"/>
                                            </p:graphicEl>
                                          </p:spTgt>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8">
                                            <p:graphicEl>
                                              <a:chart seriesIdx="0" categoryIdx="4" bldStep="ptInCategory"/>
                                            </p:graphicEl>
                                          </p:spTgt>
                                        </p:tgtEl>
                                        <p:attrNameLst>
                                          <p:attrName>style.visibility</p:attrName>
                                        </p:attrNameLst>
                                      </p:cBhvr>
                                      <p:to>
                                        <p:strVal val="visible"/>
                                      </p:to>
                                    </p:set>
                                    <p:animEffect transition="in" filter="fade">
                                      <p:cBhvr>
                                        <p:cTn id="27" dur="500"/>
                                        <p:tgtEl>
                                          <p:spTgt spid="8">
                                            <p:graphicEl>
                                              <a:chart seriesIdx="0" categoryIdx="4" bldStep="ptInCategory"/>
                                            </p:graphicEl>
                                          </p:spTgt>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8">
                                            <p:graphicEl>
                                              <a:chart seriesIdx="0" categoryIdx="5" bldStep="ptInCategory"/>
                                            </p:graphicEl>
                                          </p:spTgt>
                                        </p:tgtEl>
                                        <p:attrNameLst>
                                          <p:attrName>style.visibility</p:attrName>
                                        </p:attrNameLst>
                                      </p:cBhvr>
                                      <p:to>
                                        <p:strVal val="visible"/>
                                      </p:to>
                                    </p:set>
                                    <p:animEffect transition="in" filter="fade">
                                      <p:cBhvr>
                                        <p:cTn id="31" dur="500"/>
                                        <p:tgtEl>
                                          <p:spTgt spid="8">
                                            <p:graphicEl>
                                              <a:chart seriesIdx="0" categoryIdx="5" bldStep="ptInCategory"/>
                                            </p:graphicEl>
                                          </p:spTgt>
                                        </p:tgtEl>
                                      </p:cBhvr>
                                    </p:animEffect>
                                  </p:childTnLst>
                                </p:cTn>
                              </p:par>
                            </p:childTnLst>
                          </p:cTn>
                        </p:par>
                        <p:par>
                          <p:cTn id="32" fill="hold">
                            <p:stCondLst>
                              <p:cond delay="5000"/>
                            </p:stCondLst>
                            <p:childTnLst>
                              <p:par>
                                <p:cTn id="33" presetID="10" presetClass="entr" presetSubtype="0" fill="hold" grpId="0" nodeType="afterEffect">
                                  <p:stCondLst>
                                    <p:cond delay="250"/>
                                  </p:stCondLst>
                                  <p:childTnLst>
                                    <p:set>
                                      <p:cBhvr>
                                        <p:cTn id="34" dur="1" fill="hold">
                                          <p:stCondLst>
                                            <p:cond delay="0"/>
                                          </p:stCondLst>
                                        </p:cTn>
                                        <p:tgtEl>
                                          <p:spTgt spid="8">
                                            <p:graphicEl>
                                              <a:chart seriesIdx="0" categoryIdx="6" bldStep="ptInCategory"/>
                                            </p:graphicEl>
                                          </p:spTgt>
                                        </p:tgtEl>
                                        <p:attrNameLst>
                                          <p:attrName>style.visibility</p:attrName>
                                        </p:attrNameLst>
                                      </p:cBhvr>
                                      <p:to>
                                        <p:strVal val="visible"/>
                                      </p:to>
                                    </p:set>
                                    <p:animEffect transition="in" filter="fade">
                                      <p:cBhvr>
                                        <p:cTn id="35" dur="500"/>
                                        <p:tgtEl>
                                          <p:spTgt spid="8">
                                            <p:graphicEl>
                                              <a:chart seriesIdx="0" categoryIdx="6" bldStep="ptInCategory"/>
                                            </p:graphicEl>
                                          </p:spTgt>
                                        </p:tgtEl>
                                      </p:cBhvr>
                                    </p:animEffect>
                                  </p:childTnLst>
                                </p:cTn>
                              </p:par>
                            </p:childTnLst>
                          </p:cTn>
                        </p:par>
                        <p:par>
                          <p:cTn id="36" fill="hold">
                            <p:stCondLst>
                              <p:cond delay="5750"/>
                            </p:stCondLst>
                            <p:childTnLst>
                              <p:par>
                                <p:cTn id="37" presetID="10" presetClass="entr" presetSubtype="0" fill="hold" grpId="0" nodeType="afterEffect">
                                  <p:stCondLst>
                                    <p:cond delay="250"/>
                                  </p:stCondLst>
                                  <p:childTnLst>
                                    <p:set>
                                      <p:cBhvr>
                                        <p:cTn id="38" dur="1" fill="hold">
                                          <p:stCondLst>
                                            <p:cond delay="0"/>
                                          </p:stCondLst>
                                        </p:cTn>
                                        <p:tgtEl>
                                          <p:spTgt spid="8">
                                            <p:graphicEl>
                                              <a:chart seriesIdx="0" categoryIdx="7" bldStep="ptInCategory"/>
                                            </p:graphicEl>
                                          </p:spTgt>
                                        </p:tgtEl>
                                        <p:attrNameLst>
                                          <p:attrName>style.visibility</p:attrName>
                                        </p:attrNameLst>
                                      </p:cBhvr>
                                      <p:to>
                                        <p:strVal val="visible"/>
                                      </p:to>
                                    </p:set>
                                    <p:animEffect transition="in" filter="fade">
                                      <p:cBhvr>
                                        <p:cTn id="39" dur="500"/>
                                        <p:tgtEl>
                                          <p:spTgt spid="8">
                                            <p:graphicEl>
                                              <a:chart seriesIdx="0" categoryIdx="7" bldStep="ptInCategory"/>
                                            </p:graphicEl>
                                          </p:spTgt>
                                        </p:tgtEl>
                                      </p:cBhvr>
                                    </p:animEffect>
                                  </p:childTnLst>
                                </p:cTn>
                              </p:par>
                            </p:childTnLst>
                          </p:cTn>
                        </p:par>
                        <p:par>
                          <p:cTn id="40" fill="hold">
                            <p:stCondLst>
                              <p:cond delay="6500"/>
                            </p:stCondLst>
                            <p:childTnLst>
                              <p:par>
                                <p:cTn id="41" presetID="10" presetClass="entr" presetSubtype="0" fill="hold" grpId="0" nodeType="afterEffect">
                                  <p:stCondLst>
                                    <p:cond delay="250"/>
                                  </p:stCondLst>
                                  <p:childTnLst>
                                    <p:set>
                                      <p:cBhvr>
                                        <p:cTn id="42" dur="1" fill="hold">
                                          <p:stCondLst>
                                            <p:cond delay="0"/>
                                          </p:stCondLst>
                                        </p:cTn>
                                        <p:tgtEl>
                                          <p:spTgt spid="8">
                                            <p:graphicEl>
                                              <a:chart seriesIdx="0" categoryIdx="8" bldStep="ptInCategory"/>
                                            </p:graphicEl>
                                          </p:spTgt>
                                        </p:tgtEl>
                                        <p:attrNameLst>
                                          <p:attrName>style.visibility</p:attrName>
                                        </p:attrNameLst>
                                      </p:cBhvr>
                                      <p:to>
                                        <p:strVal val="visible"/>
                                      </p:to>
                                    </p:set>
                                    <p:animEffect transition="in" filter="fade">
                                      <p:cBhvr>
                                        <p:cTn id="43" dur="500"/>
                                        <p:tgtEl>
                                          <p:spTgt spid="8">
                                            <p:graphicEl>
                                              <a:chart seriesIdx="0" categoryIdx="8"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El"/>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B0F1-CB01-3169-9EDE-D8BF60EA59DC}"/>
              </a:ext>
            </a:extLst>
          </p:cNvPr>
          <p:cNvSpPr>
            <a:spLocks noGrp="1"/>
          </p:cNvSpPr>
          <p:nvPr>
            <p:ph type="title"/>
          </p:nvPr>
        </p:nvSpPr>
        <p:spPr>
          <a:xfrm>
            <a:off x="1008323" y="83912"/>
            <a:ext cx="10515600" cy="1325563"/>
          </a:xfrm>
        </p:spPr>
        <p:txBody>
          <a:bodyPr/>
          <a:lstStyle/>
          <a:p>
            <a:r>
              <a:rPr lang="en-US" dirty="0"/>
              <a:t>Black Roles in Health Organizations</a:t>
            </a:r>
          </a:p>
        </p:txBody>
      </p:sp>
      <p:sp>
        <p:nvSpPr>
          <p:cNvPr id="3" name="Text Placeholder 2">
            <a:extLst>
              <a:ext uri="{FF2B5EF4-FFF2-40B4-BE49-F238E27FC236}">
                <a16:creationId xmlns:a16="http://schemas.microsoft.com/office/drawing/2014/main" id="{E16214F7-283F-FF62-7770-C62DC1996294}"/>
              </a:ext>
            </a:extLst>
          </p:cNvPr>
          <p:cNvSpPr>
            <a:spLocks noGrp="1"/>
          </p:cNvSpPr>
          <p:nvPr>
            <p:ph type="body" idx="10"/>
          </p:nvPr>
        </p:nvSpPr>
        <p:spPr>
          <a:xfrm>
            <a:off x="0" y="6016752"/>
            <a:ext cx="8529403" cy="841248"/>
          </a:xfrm>
        </p:spPr>
        <p:txBody>
          <a:bodyPr>
            <a:normAutofit/>
          </a:bodyPr>
          <a:lstStyle/>
          <a:p>
            <a:r>
              <a:rPr lang="en-US" sz="1000" dirty="0"/>
              <a:t>HRSA based on data from American Community Survey 2011-2015</a:t>
            </a:r>
            <a:endParaRPr kumimoji="0" lang="en-US"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5" name="Chart 4">
            <a:extLst>
              <a:ext uri="{FF2B5EF4-FFF2-40B4-BE49-F238E27FC236}">
                <a16:creationId xmlns:a16="http://schemas.microsoft.com/office/drawing/2014/main" id="{D81EF7CC-7843-45D2-B92A-EC7C22345B8C}"/>
              </a:ext>
            </a:extLst>
          </p:cNvPr>
          <p:cNvGraphicFramePr/>
          <p:nvPr>
            <p:extLst>
              <p:ext uri="{D42A27DB-BD31-4B8C-83A1-F6EECF244321}">
                <p14:modId xmlns:p14="http://schemas.microsoft.com/office/powerpoint/2010/main" val="1793643812"/>
              </p:ext>
            </p:extLst>
          </p:nvPr>
        </p:nvGraphicFramePr>
        <p:xfrm>
          <a:off x="2146852" y="1276955"/>
          <a:ext cx="9377071" cy="45926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41C4BAB-5207-FC0C-D18F-C4B1FBFA4DC3}"/>
              </a:ext>
            </a:extLst>
          </p:cNvPr>
          <p:cNvSpPr txBox="1"/>
          <p:nvPr/>
        </p:nvSpPr>
        <p:spPr>
          <a:xfrm>
            <a:off x="221573" y="2187281"/>
            <a:ext cx="1925279" cy="1938992"/>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Black workers as </a:t>
            </a:r>
            <a:b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b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 of occupational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0"/>
                                        <p:tgtEl>
                                          <p:spTgt spid="5">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1" dur="1000"/>
                                        <p:tgtEl>
                                          <p:spTgt spid="5">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15" dur="1000"/>
                                        <p:tgtEl>
                                          <p:spTgt spid="5">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fade">
                                      <p:cBhvr>
                                        <p:cTn id="19" dur="1000"/>
                                        <p:tgtEl>
                                          <p:spTgt spid="5">
                                            <p:graphicEl>
                                              <a:chart seriesIdx="0" categoryIdx="2" bldStep="ptIn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fade">
                                      <p:cBhvr>
                                        <p:cTn id="23" dur="1000"/>
                                        <p:tgtEl>
                                          <p:spTgt spid="5">
                                            <p:graphicEl>
                                              <a:chart seriesIdx="0" categoryIdx="3" bldStep="ptInCategory"/>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fade">
                                      <p:cBhvr>
                                        <p:cTn id="27" dur="1000"/>
                                        <p:tgtEl>
                                          <p:spTgt spid="5">
                                            <p:graphicEl>
                                              <a:chart seriesIdx="0" categoryIdx="4" bldStep="ptInCategory"/>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
                                            <p:graphicEl>
                                              <a:chart seriesIdx="0" categoryIdx="5" bldStep="ptInCategory"/>
                                            </p:graphicEl>
                                          </p:spTgt>
                                        </p:tgtEl>
                                        <p:attrNameLst>
                                          <p:attrName>style.visibility</p:attrName>
                                        </p:attrNameLst>
                                      </p:cBhvr>
                                      <p:to>
                                        <p:strVal val="visible"/>
                                      </p:to>
                                    </p:set>
                                    <p:animEffect transition="in" filter="fade">
                                      <p:cBhvr>
                                        <p:cTn id="31" dur="1000"/>
                                        <p:tgtEl>
                                          <p:spTgt spid="5">
                                            <p:graphicEl>
                                              <a:chart seriesIdx="0" categoryIdx="5" bldStep="ptInCategory"/>
                                            </p:graphic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5">
                                            <p:graphicEl>
                                              <a:chart seriesIdx="0" categoryIdx="6" bldStep="ptInCategory"/>
                                            </p:graphicEl>
                                          </p:spTgt>
                                        </p:tgtEl>
                                        <p:attrNameLst>
                                          <p:attrName>style.visibility</p:attrName>
                                        </p:attrNameLst>
                                      </p:cBhvr>
                                      <p:to>
                                        <p:strVal val="visible"/>
                                      </p:to>
                                    </p:set>
                                    <p:animEffect transition="in" filter="fade">
                                      <p:cBhvr>
                                        <p:cTn id="35" dur="1000"/>
                                        <p:tgtEl>
                                          <p:spTgt spid="5">
                                            <p:graphicEl>
                                              <a:chart seriesIdx="0" categoryIdx="6"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214F7-283F-FF62-7770-C62DC1996294}"/>
              </a:ext>
            </a:extLst>
          </p:cNvPr>
          <p:cNvSpPr>
            <a:spLocks noGrp="1"/>
          </p:cNvSpPr>
          <p:nvPr>
            <p:ph type="body" idx="10"/>
          </p:nvPr>
        </p:nvSpPr>
        <p:spPr>
          <a:xfrm>
            <a:off x="-1" y="6122503"/>
            <a:ext cx="8529403" cy="735497"/>
          </a:xfrm>
        </p:spPr>
        <p:txBody>
          <a:bodyPr>
            <a:normAutofit/>
          </a:bodyPr>
          <a:lstStyle/>
          <a:p>
            <a:r>
              <a:rPr lang="en-US" sz="1000" dirty="0"/>
              <a:t>HRSA based on data from American Community Survey</a:t>
            </a:r>
            <a:endParaRPr kumimoji="0" lang="en-US"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5" name="Chart 4">
            <a:extLst>
              <a:ext uri="{FF2B5EF4-FFF2-40B4-BE49-F238E27FC236}">
                <a16:creationId xmlns:a16="http://schemas.microsoft.com/office/drawing/2014/main" id="{D81EF7CC-7843-45D2-B92A-EC7C22345B8C}"/>
              </a:ext>
            </a:extLst>
          </p:cNvPr>
          <p:cNvGraphicFramePr/>
          <p:nvPr>
            <p:extLst>
              <p:ext uri="{D42A27DB-BD31-4B8C-83A1-F6EECF244321}">
                <p14:modId xmlns:p14="http://schemas.microsoft.com/office/powerpoint/2010/main" val="1629684582"/>
              </p:ext>
            </p:extLst>
          </p:nvPr>
        </p:nvGraphicFramePr>
        <p:xfrm>
          <a:off x="1929008" y="1424066"/>
          <a:ext cx="9424791" cy="459268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979B0F1-CB01-3169-9EDE-D8BF60EA59DC}"/>
              </a:ext>
            </a:extLst>
          </p:cNvPr>
          <p:cNvSpPr>
            <a:spLocks noGrp="1"/>
          </p:cNvSpPr>
          <p:nvPr>
            <p:ph type="title"/>
          </p:nvPr>
        </p:nvSpPr>
        <p:spPr>
          <a:xfrm>
            <a:off x="1110678" y="178465"/>
            <a:ext cx="10515600" cy="1325563"/>
          </a:xfrm>
        </p:spPr>
        <p:txBody>
          <a:bodyPr>
            <a:normAutofit/>
          </a:bodyPr>
          <a:lstStyle/>
          <a:p>
            <a:r>
              <a:rPr lang="en-US" sz="4200" dirty="0"/>
              <a:t>Hispanic Roles in Health Organizations</a:t>
            </a:r>
          </a:p>
        </p:txBody>
      </p:sp>
      <p:sp>
        <p:nvSpPr>
          <p:cNvPr id="4" name="TextBox 3">
            <a:extLst>
              <a:ext uri="{FF2B5EF4-FFF2-40B4-BE49-F238E27FC236}">
                <a16:creationId xmlns:a16="http://schemas.microsoft.com/office/drawing/2014/main" id="{541C4BAB-5207-FC0C-D18F-C4B1FBFA4DC3}"/>
              </a:ext>
            </a:extLst>
          </p:cNvPr>
          <p:cNvSpPr txBox="1"/>
          <p:nvPr/>
        </p:nvSpPr>
        <p:spPr>
          <a:xfrm>
            <a:off x="140767" y="2150749"/>
            <a:ext cx="1939823" cy="1938992"/>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Hispanic workers as % of occupational group</a:t>
            </a:r>
          </a:p>
        </p:txBody>
      </p:sp>
    </p:spTree>
    <p:extLst>
      <p:ext uri="{BB962C8B-B14F-4D97-AF65-F5344CB8AC3E}">
        <p14:creationId xmlns:p14="http://schemas.microsoft.com/office/powerpoint/2010/main" val="291307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0"/>
                                        <p:tgtEl>
                                          <p:spTgt spid="5">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1" dur="1000"/>
                                        <p:tgtEl>
                                          <p:spTgt spid="5">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15" dur="1000"/>
                                        <p:tgtEl>
                                          <p:spTgt spid="5">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fade">
                                      <p:cBhvr>
                                        <p:cTn id="19" dur="1000"/>
                                        <p:tgtEl>
                                          <p:spTgt spid="5">
                                            <p:graphicEl>
                                              <a:chart seriesIdx="0" categoryIdx="2" bldStep="ptIn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fade">
                                      <p:cBhvr>
                                        <p:cTn id="23" dur="1000"/>
                                        <p:tgtEl>
                                          <p:spTgt spid="5">
                                            <p:graphicEl>
                                              <a:chart seriesIdx="0" categoryIdx="3" bldStep="ptInCategory"/>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fade">
                                      <p:cBhvr>
                                        <p:cTn id="27" dur="1000"/>
                                        <p:tgtEl>
                                          <p:spTgt spid="5">
                                            <p:graphicEl>
                                              <a:chart seriesIdx="0" categoryIdx="4" bldStep="ptInCategory"/>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
                                            <p:graphicEl>
                                              <a:chart seriesIdx="0" categoryIdx="5" bldStep="ptInCategory"/>
                                            </p:graphicEl>
                                          </p:spTgt>
                                        </p:tgtEl>
                                        <p:attrNameLst>
                                          <p:attrName>style.visibility</p:attrName>
                                        </p:attrNameLst>
                                      </p:cBhvr>
                                      <p:to>
                                        <p:strVal val="visible"/>
                                      </p:to>
                                    </p:set>
                                    <p:animEffect transition="in" filter="fade">
                                      <p:cBhvr>
                                        <p:cTn id="31" dur="1000"/>
                                        <p:tgtEl>
                                          <p:spTgt spid="5">
                                            <p:graphicEl>
                                              <a:chart seriesIdx="0" categoryIdx="5" bldStep="ptInCategory"/>
                                            </p:graphic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5">
                                            <p:graphicEl>
                                              <a:chart seriesIdx="0" categoryIdx="6" bldStep="ptInCategory"/>
                                            </p:graphicEl>
                                          </p:spTgt>
                                        </p:tgtEl>
                                        <p:attrNameLst>
                                          <p:attrName>style.visibility</p:attrName>
                                        </p:attrNameLst>
                                      </p:cBhvr>
                                      <p:to>
                                        <p:strVal val="visible"/>
                                      </p:to>
                                    </p:set>
                                    <p:animEffect transition="in" filter="fade">
                                      <p:cBhvr>
                                        <p:cTn id="35" dur="1000"/>
                                        <p:tgtEl>
                                          <p:spTgt spid="5">
                                            <p:graphicEl>
                                              <a:chart seriesIdx="0" categoryIdx="6"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177D0CA6-3AFC-49F4-ABAB-054DA0CFE366}"/>
              </a:ext>
            </a:extLst>
          </p:cNvPr>
          <p:cNvSpPr>
            <a:spLocks noGrp="1" noChangeArrowheads="1"/>
          </p:cNvSpPr>
          <p:nvPr>
            <p:ph type="title"/>
          </p:nvPr>
        </p:nvSpPr>
        <p:spPr>
          <a:xfrm>
            <a:off x="1066800" y="360383"/>
            <a:ext cx="10515600" cy="947717"/>
          </a:xfrm>
        </p:spPr>
        <p:txBody>
          <a:bodyPr>
            <a:noAutofit/>
          </a:bodyPr>
          <a:lstStyle/>
          <a:p>
            <a:pPr algn="ctr"/>
            <a:r>
              <a:rPr lang="en-US" altLang="en-US" sz="4000" dirty="0"/>
              <a:t>Black Men More Likely to Follow </a:t>
            </a:r>
            <a:br>
              <a:rPr lang="en-US" altLang="en-US" sz="4000" dirty="0"/>
            </a:br>
            <a:r>
              <a:rPr lang="en-US" altLang="en-US" sz="4000" dirty="0"/>
              <a:t>Black Doctor’s Advice</a:t>
            </a:r>
          </a:p>
        </p:txBody>
      </p:sp>
      <p:sp>
        <p:nvSpPr>
          <p:cNvPr id="2" name="Text Placeholder 2">
            <a:extLst>
              <a:ext uri="{FF2B5EF4-FFF2-40B4-BE49-F238E27FC236}">
                <a16:creationId xmlns:a16="http://schemas.microsoft.com/office/drawing/2014/main" id="{756332E5-B0AF-DAD4-96FE-EA3CCF4F79A9}"/>
              </a:ext>
            </a:extLst>
          </p:cNvPr>
          <p:cNvSpPr txBox="1">
            <a:spLocks/>
          </p:cNvSpPr>
          <p:nvPr/>
        </p:nvSpPr>
        <p:spPr>
          <a:xfrm>
            <a:off x="-1" y="6016753"/>
            <a:ext cx="8529403" cy="841248"/>
          </a:xfrm>
          <a:ln/>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 American Economic Rev 2019;109:4071</a:t>
            </a:r>
          </a:p>
          <a:p>
            <a:pPr marL="0" marR="0" lvl="0" indent="0" algn="l" defTabSz="914400" rtl="0" eaLnBrk="1" fontAlgn="auto" latinLnBrk="0" hangingPunct="1">
              <a:lnSpc>
                <a:spcPct val="11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Authors estimate that universal availability of Black doctors could cut B:W CV mortality gap by 19%</a:t>
            </a:r>
          </a:p>
        </p:txBody>
      </p:sp>
      <p:sp>
        <p:nvSpPr>
          <p:cNvPr id="3" name="TextBox 2">
            <a:extLst>
              <a:ext uri="{FF2B5EF4-FFF2-40B4-BE49-F238E27FC236}">
                <a16:creationId xmlns:a16="http://schemas.microsoft.com/office/drawing/2014/main" id="{02522A7D-6482-9984-9D35-189092DFE3BE}"/>
              </a:ext>
            </a:extLst>
          </p:cNvPr>
          <p:cNvSpPr txBox="1"/>
          <p:nvPr/>
        </p:nvSpPr>
        <p:spPr>
          <a:xfrm>
            <a:off x="344712" y="1732665"/>
            <a:ext cx="1854262"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 following prevention advice</a:t>
            </a:r>
          </a:p>
        </p:txBody>
      </p:sp>
      <p:graphicFrame>
        <p:nvGraphicFramePr>
          <p:cNvPr id="4" name="Chart 3">
            <a:extLst>
              <a:ext uri="{FF2B5EF4-FFF2-40B4-BE49-F238E27FC236}">
                <a16:creationId xmlns:a16="http://schemas.microsoft.com/office/drawing/2014/main" id="{717CFCCA-731B-C55E-7C27-2C2B7DE3C7A8}"/>
              </a:ext>
            </a:extLst>
          </p:cNvPr>
          <p:cNvGraphicFramePr/>
          <p:nvPr>
            <p:extLst>
              <p:ext uri="{D42A27DB-BD31-4B8C-83A1-F6EECF244321}">
                <p14:modId xmlns:p14="http://schemas.microsoft.com/office/powerpoint/2010/main" val="4174921018"/>
              </p:ext>
            </p:extLst>
          </p:nvPr>
        </p:nvGraphicFramePr>
        <p:xfrm>
          <a:off x="2548328" y="1308100"/>
          <a:ext cx="9197360" cy="443230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B072B3C3-C3F2-ACDF-EB9B-FC79B8C6A8CE}"/>
              </a:ext>
            </a:extLst>
          </p:cNvPr>
          <p:cNvSpPr/>
          <p:nvPr/>
        </p:nvSpPr>
        <p:spPr>
          <a:xfrm>
            <a:off x="344712" y="4261882"/>
            <a:ext cx="365760" cy="365760"/>
          </a:xfrm>
          <a:prstGeom prst="rect">
            <a:avLst/>
          </a:prstGeom>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4ADD4027-894A-9F2B-7F40-E5E1215F3702}"/>
              </a:ext>
            </a:extLst>
          </p:cNvPr>
          <p:cNvSpPr/>
          <p:nvPr/>
        </p:nvSpPr>
        <p:spPr>
          <a:xfrm>
            <a:off x="344712" y="3429000"/>
            <a:ext cx="365760" cy="365760"/>
          </a:xfrm>
          <a:prstGeom prst="rect">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C419F1AF-6A46-27DF-B240-6DD536BB94AB}"/>
              </a:ext>
            </a:extLst>
          </p:cNvPr>
          <p:cNvSpPr txBox="1"/>
          <p:nvPr/>
        </p:nvSpPr>
        <p:spPr>
          <a:xfrm>
            <a:off x="774700" y="3357560"/>
            <a:ext cx="1208447" cy="769441"/>
          </a:xfrm>
          <a:prstGeom prst="rect">
            <a:avLst/>
          </a:prstGeom>
          <a:noFill/>
        </p:spPr>
        <p:txBody>
          <a:bodyPr wrap="square" rtlCol="0">
            <a:spAutoFit/>
          </a:bodyPr>
          <a:lstStyle/>
          <a:p>
            <a:pPr>
              <a:spcAft>
                <a:spcPts val="1200"/>
              </a:spcAft>
            </a:pPr>
            <a:r>
              <a:rPr lang="en-US" sz="2200" dirty="0">
                <a:solidFill>
                  <a:schemeClr val="bg1"/>
                </a:solidFill>
              </a:rPr>
              <a:t>White doctor</a:t>
            </a:r>
          </a:p>
        </p:txBody>
      </p:sp>
      <p:sp>
        <p:nvSpPr>
          <p:cNvPr id="8" name="TextBox 7">
            <a:extLst>
              <a:ext uri="{FF2B5EF4-FFF2-40B4-BE49-F238E27FC236}">
                <a16:creationId xmlns:a16="http://schemas.microsoft.com/office/drawing/2014/main" id="{CF0B1E4B-64CB-5E58-7B80-3C87C83D0E56}"/>
              </a:ext>
            </a:extLst>
          </p:cNvPr>
          <p:cNvSpPr txBox="1"/>
          <p:nvPr/>
        </p:nvSpPr>
        <p:spPr>
          <a:xfrm>
            <a:off x="774700" y="4184673"/>
            <a:ext cx="1208447" cy="769441"/>
          </a:xfrm>
          <a:prstGeom prst="rect">
            <a:avLst/>
          </a:prstGeom>
          <a:noFill/>
        </p:spPr>
        <p:txBody>
          <a:bodyPr wrap="square" rtlCol="0">
            <a:spAutoFit/>
          </a:bodyPr>
          <a:lstStyle/>
          <a:p>
            <a:pPr>
              <a:spcAft>
                <a:spcPts val="1200"/>
              </a:spcAft>
            </a:pPr>
            <a:r>
              <a:rPr lang="en-US" sz="2200" dirty="0">
                <a:solidFill>
                  <a:schemeClr val="bg1"/>
                </a:solidFill>
              </a:rPr>
              <a:t>Black doctor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1" dur="500"/>
                                        <p:tgtEl>
                                          <p:spTgt spid="4">
                                            <p:graphicEl>
                                              <a:chart seriesIdx="-4" categoryIdx="0" bldStep="category"/>
                                            </p:graphicEl>
                                          </p:spTgt>
                                        </p:tgtEl>
                                      </p:cBhvr>
                                    </p:animEffect>
                                  </p:childTnLst>
                                </p:cTn>
                              </p:par>
                            </p:childTnLst>
                          </p:cTn>
                        </p:par>
                        <p:par>
                          <p:cTn id="12" fill="hold">
                            <p:stCondLst>
                              <p:cond delay="1750"/>
                            </p:stCondLst>
                            <p:childTnLst>
                              <p:par>
                                <p:cTn id="13" presetID="10" presetClass="entr" presetSubtype="0" fill="hold" grpId="0" nodeType="afterEffect">
                                  <p:stCondLst>
                                    <p:cond delay="75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5" dur="500"/>
                                        <p:tgtEl>
                                          <p:spTgt spid="4">
                                            <p:graphicEl>
                                              <a:chart seriesIdx="-4" categoryIdx="1" bldStep="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75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19" dur="500"/>
                                        <p:tgtEl>
                                          <p:spTgt spid="4">
                                            <p:graphicEl>
                                              <a:chart seriesIdx="-4" categoryIdx="2" bldStep="category"/>
                                            </p:graphicEl>
                                          </p:spTgt>
                                        </p:tgtEl>
                                      </p:cBhvr>
                                    </p:animEffect>
                                  </p:childTnLst>
                                </p:cTn>
                              </p:par>
                            </p:childTnLst>
                          </p:cTn>
                        </p:par>
                        <p:par>
                          <p:cTn id="20" fill="hold">
                            <p:stCondLst>
                              <p:cond delay="4250"/>
                            </p:stCondLst>
                            <p:childTnLst>
                              <p:par>
                                <p:cTn id="21" presetID="10" presetClass="entr" presetSubtype="0" fill="hold" grpId="0" nodeType="afterEffect">
                                  <p:stCondLst>
                                    <p:cond delay="75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23" dur="500"/>
                                        <p:tgtEl>
                                          <p:spTgt spid="4">
                                            <p:graphicEl>
                                              <a:chart seriesIdx="-4" categoryIdx="3" bldStep="category"/>
                                            </p:graphicEl>
                                          </p:spTgt>
                                        </p:tgtEl>
                                      </p:cBhvr>
                                    </p:animEffect>
                                  </p:childTnLst>
                                </p:cTn>
                              </p:par>
                            </p:childTnLst>
                          </p:cTn>
                        </p:par>
                        <p:par>
                          <p:cTn id="24" fill="hold">
                            <p:stCondLst>
                              <p:cond delay="5500"/>
                            </p:stCondLst>
                            <p:childTnLst>
                              <p:par>
                                <p:cTn id="25" presetID="10" presetClass="entr" presetSubtype="0" fill="hold" grpId="0" nodeType="afterEffect">
                                  <p:stCondLst>
                                    <p:cond delay="75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27" dur="500"/>
                                        <p:tgtEl>
                                          <p:spTgt spid="4">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028680" cy="954108"/>
          </a:xfrm>
        </p:spPr>
        <p:txBody>
          <a:bodyPr/>
          <a:lstStyle/>
          <a:p>
            <a:r>
              <a:rPr lang="en-US" dirty="0"/>
              <a:t>Black and Female Physicians Earn Less</a:t>
            </a:r>
          </a:p>
        </p:txBody>
      </p:sp>
      <p:sp>
        <p:nvSpPr>
          <p:cNvPr id="3" name="TextBox 2"/>
          <p:cNvSpPr txBox="1"/>
          <p:nvPr/>
        </p:nvSpPr>
        <p:spPr>
          <a:xfrm>
            <a:off x="469900" y="2561848"/>
            <a:ext cx="1737360" cy="830997"/>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mn-cs"/>
              </a:rPr>
              <a:t>Annual Income</a:t>
            </a:r>
          </a:p>
        </p:txBody>
      </p:sp>
      <p:graphicFrame>
        <p:nvGraphicFramePr>
          <p:cNvPr id="5" name="Chart 4"/>
          <p:cNvGraphicFramePr/>
          <p:nvPr>
            <p:extLst>
              <p:ext uri="{D42A27DB-BD31-4B8C-83A1-F6EECF244321}">
                <p14:modId xmlns:p14="http://schemas.microsoft.com/office/powerpoint/2010/main" val="2228810747"/>
              </p:ext>
            </p:extLst>
          </p:nvPr>
        </p:nvGraphicFramePr>
        <p:xfrm>
          <a:off x="2407534" y="1319235"/>
          <a:ext cx="9132424" cy="46975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0"/>
          </p:nvPr>
        </p:nvSpPr>
        <p:spPr/>
        <p:txBody>
          <a:bodyPr>
            <a:normAutofit/>
          </a:bodyPr>
          <a:lstStyle/>
          <a:p>
            <a:r>
              <a:rPr lang="en-US" sz="1100" dirty="0"/>
              <a:t>Source: Ly et al. BMJ 2016;353:2923</a:t>
            </a:r>
          </a:p>
          <a:p>
            <a:r>
              <a:rPr lang="en-US" sz="1100" dirty="0"/>
              <a:t>Note: Figures are adjusted for hours worked, specialty, age, years in practice, practice type, percent of revenue from Medicare/Medicaid</a:t>
            </a:r>
          </a:p>
        </p:txBody>
      </p:sp>
    </p:spTree>
    <p:extLst>
      <p:ext uri="{BB962C8B-B14F-4D97-AF65-F5344CB8AC3E}">
        <p14:creationId xmlns:p14="http://schemas.microsoft.com/office/powerpoint/2010/main" val="215255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0"/>
                                        <p:tgtEl>
                                          <p:spTgt spid="5">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11" dur="1000"/>
                                        <p:tgtEl>
                                          <p:spTgt spid="5">
                                            <p:graphicEl>
                                              <a:chart seriesIdx="-4" categoryIdx="0" bldStep="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15" dur="1000"/>
                                        <p:tgtEl>
                                          <p:spTgt spid="5">
                                            <p:graphicEl>
                                              <a:chart seriesIdx="-4" categoryIdx="1" bldStep="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19" dur="1000"/>
                                        <p:tgtEl>
                                          <p:spTgt spid="5">
                                            <p:graphicEl>
                                              <a:chart seriesIdx="-4" categoryIdx="2" bldStep="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fade">
                                      <p:cBhvr>
                                        <p:cTn id="23" dur="1000"/>
                                        <p:tgtEl>
                                          <p:spTgt spid="5">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1000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92128"/>
            <a:ext cx="10515600" cy="955676"/>
          </a:xfrm>
        </p:spPr>
        <p:txBody>
          <a:bodyPr>
            <a:noAutofit/>
          </a:bodyPr>
          <a:lstStyle/>
          <a:p>
            <a:pPr algn="ctr"/>
            <a:r>
              <a:rPr lang="en-US" sz="4200" dirty="0"/>
              <a:t>Immigrants More Likely to be Uninsured</a:t>
            </a:r>
          </a:p>
        </p:txBody>
      </p:sp>
      <p:sp>
        <p:nvSpPr>
          <p:cNvPr id="5" name="Text Placeholder 4"/>
          <p:cNvSpPr>
            <a:spLocks noGrp="1"/>
          </p:cNvSpPr>
          <p:nvPr>
            <p:ph type="body" sz="quarter" idx="10"/>
          </p:nvPr>
        </p:nvSpPr>
        <p:spPr/>
        <p:txBody>
          <a:bodyPr/>
          <a:lstStyle/>
          <a:p>
            <a:r>
              <a:rPr lang="en-US" dirty="0"/>
              <a:t>https://www.kff.org/racial-equity-and-health-policy/fact-sheet/health-coverage-and-care-of-immigrants/</a:t>
            </a:r>
          </a:p>
        </p:txBody>
      </p:sp>
      <p:sp>
        <p:nvSpPr>
          <p:cNvPr id="2" name="TextBox 1"/>
          <p:cNvSpPr txBox="1"/>
          <p:nvPr/>
        </p:nvSpPr>
        <p:spPr>
          <a:xfrm>
            <a:off x="238067" y="2178558"/>
            <a:ext cx="1972797"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Franklin Gothic Book"/>
              </a:rPr>
              <a:t>% Uninsured in 2021</a:t>
            </a:r>
          </a:p>
        </p:txBody>
      </p:sp>
      <p:graphicFrame>
        <p:nvGraphicFramePr>
          <p:cNvPr id="13" name="Chart 12">
            <a:extLst>
              <a:ext uri="{FF2B5EF4-FFF2-40B4-BE49-F238E27FC236}">
                <a16:creationId xmlns:a16="http://schemas.microsoft.com/office/drawing/2014/main" id="{1E25E480-9CD1-B27D-2066-54A3E13593E2}"/>
              </a:ext>
            </a:extLst>
          </p:cNvPr>
          <p:cNvGraphicFramePr/>
          <p:nvPr>
            <p:extLst>
              <p:ext uri="{D42A27DB-BD31-4B8C-83A1-F6EECF244321}">
                <p14:modId xmlns:p14="http://schemas.microsoft.com/office/powerpoint/2010/main" val="305935136"/>
              </p:ext>
            </p:extLst>
          </p:nvPr>
        </p:nvGraphicFramePr>
        <p:xfrm>
          <a:off x="2418266" y="975529"/>
          <a:ext cx="7741734" cy="4758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734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7" dur="1000"/>
                                        <p:tgtEl>
                                          <p:spTgt spid="13">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fade">
                                      <p:cBhvr>
                                        <p:cTn id="11" dur="1000"/>
                                        <p:tgtEl>
                                          <p:spTgt spid="13">
                                            <p:graphicEl>
                                              <a:chart seriesIdx="-4" categoryIdx="0" bldStep="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fade">
                                      <p:cBhvr>
                                        <p:cTn id="15" dur="1000"/>
                                        <p:tgtEl>
                                          <p:spTgt spid="13">
                                            <p:graphicEl>
                                              <a:chart seriesIdx="-4" categoryIdx="1" bldStep="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fade">
                                      <p:cBhvr>
                                        <p:cTn id="19" dur="1000"/>
                                        <p:tgtEl>
                                          <p:spTgt spid="13">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category"/>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1000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92128"/>
            <a:ext cx="10515600" cy="955676"/>
          </a:xfrm>
        </p:spPr>
        <p:txBody>
          <a:bodyPr>
            <a:noAutofit/>
          </a:bodyPr>
          <a:lstStyle/>
          <a:p>
            <a:pPr algn="ctr"/>
            <a:r>
              <a:rPr lang="en-US" dirty="0"/>
              <a:t>Immigrants Get Little Care</a:t>
            </a:r>
            <a:endParaRPr lang="en-US" sz="2800" dirty="0"/>
          </a:p>
        </p:txBody>
      </p:sp>
      <p:sp>
        <p:nvSpPr>
          <p:cNvPr id="5" name="Text Placeholder 4"/>
          <p:cNvSpPr>
            <a:spLocks noGrp="1"/>
          </p:cNvSpPr>
          <p:nvPr>
            <p:ph type="body" sz="quarter" idx="10"/>
          </p:nvPr>
        </p:nvSpPr>
        <p:spPr/>
        <p:txBody>
          <a:bodyPr/>
          <a:lstStyle/>
          <a:p>
            <a:r>
              <a:rPr lang="en-US" dirty="0"/>
              <a:t>*Adjusted for ethnicity, poverty, age, insurance status, patient/parent-reported health status</a:t>
            </a:r>
          </a:p>
          <a:p>
            <a:r>
              <a:rPr lang="en-US" dirty="0"/>
              <a:t>Source: </a:t>
            </a:r>
            <a:r>
              <a:rPr lang="en-US" dirty="0" err="1"/>
              <a:t>Mohanty</a:t>
            </a:r>
            <a:r>
              <a:rPr lang="en-US" dirty="0"/>
              <a:t> et al. Am J Public Health 2005;95:1431</a:t>
            </a:r>
          </a:p>
        </p:txBody>
      </p:sp>
      <p:sp>
        <p:nvSpPr>
          <p:cNvPr id="2" name="TextBox 1"/>
          <p:cNvSpPr txBox="1"/>
          <p:nvPr/>
        </p:nvSpPr>
        <p:spPr>
          <a:xfrm>
            <a:off x="337917" y="1768167"/>
            <a:ext cx="23449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Franklin Gothic Book"/>
              </a:rPr>
              <a:t>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Franklin Gothic Book"/>
              </a:rPr>
              <a:t>$ per capita</a:t>
            </a:r>
          </a:p>
        </p:txBody>
      </p:sp>
      <p:sp>
        <p:nvSpPr>
          <p:cNvPr id="8" name="Rectangle 7">
            <a:extLst>
              <a:ext uri="{FF2B5EF4-FFF2-40B4-BE49-F238E27FC236}">
                <a16:creationId xmlns:a16="http://schemas.microsoft.com/office/drawing/2014/main" id="{3978C2E7-EC43-A336-DE08-89A1BCF7699F}"/>
              </a:ext>
            </a:extLst>
          </p:cNvPr>
          <p:cNvSpPr/>
          <p:nvPr/>
        </p:nvSpPr>
        <p:spPr>
          <a:xfrm>
            <a:off x="441275" y="3135429"/>
            <a:ext cx="365760" cy="36576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18E234F-20B4-E23F-849A-C70AF5B5619F}"/>
              </a:ext>
            </a:extLst>
          </p:cNvPr>
          <p:cNvSpPr/>
          <p:nvPr/>
        </p:nvSpPr>
        <p:spPr>
          <a:xfrm>
            <a:off x="441275" y="3796350"/>
            <a:ext cx="365760" cy="365760"/>
          </a:xfrm>
          <a:prstGeom prst="rect">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E1222D1E-9366-685A-0670-08EC00020CDF}"/>
              </a:ext>
            </a:extLst>
          </p:cNvPr>
          <p:cNvSpPr txBox="1"/>
          <p:nvPr/>
        </p:nvSpPr>
        <p:spPr>
          <a:xfrm>
            <a:off x="740272" y="3118136"/>
            <a:ext cx="160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Franklin Gothic Book"/>
              </a:rPr>
              <a:t> U.S. Born</a:t>
            </a:r>
          </a:p>
        </p:txBody>
      </p:sp>
      <p:sp>
        <p:nvSpPr>
          <p:cNvPr id="15" name="TextBox 14">
            <a:extLst>
              <a:ext uri="{FF2B5EF4-FFF2-40B4-BE49-F238E27FC236}">
                <a16:creationId xmlns:a16="http://schemas.microsoft.com/office/drawing/2014/main" id="{D513CD18-A489-9DC4-EA91-A74683B41219}"/>
              </a:ext>
            </a:extLst>
          </p:cNvPr>
          <p:cNvSpPr txBox="1"/>
          <p:nvPr/>
        </p:nvSpPr>
        <p:spPr>
          <a:xfrm>
            <a:off x="839371" y="3779592"/>
            <a:ext cx="160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Franklin Gothic Book"/>
              </a:rPr>
              <a:t>Immigrant</a:t>
            </a:r>
          </a:p>
        </p:txBody>
      </p:sp>
      <p:graphicFrame>
        <p:nvGraphicFramePr>
          <p:cNvPr id="13" name="Chart 12">
            <a:extLst>
              <a:ext uri="{FF2B5EF4-FFF2-40B4-BE49-F238E27FC236}">
                <a16:creationId xmlns:a16="http://schemas.microsoft.com/office/drawing/2014/main" id="{6713A4F3-542E-4C63-9149-AB87A0D37CC3}"/>
              </a:ext>
            </a:extLst>
          </p:cNvPr>
          <p:cNvGraphicFramePr/>
          <p:nvPr>
            <p:extLst>
              <p:ext uri="{D42A27DB-BD31-4B8C-83A1-F6EECF244321}">
                <p14:modId xmlns:p14="http://schemas.microsoft.com/office/powerpoint/2010/main" val="2852737168"/>
              </p:ext>
            </p:extLst>
          </p:nvPr>
        </p:nvGraphicFramePr>
        <p:xfrm>
          <a:off x="2648950" y="1147804"/>
          <a:ext cx="8946701" cy="47229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738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7" dur="1000"/>
                                        <p:tgtEl>
                                          <p:spTgt spid="13">
                                            <p:graphicEl>
                                              <a:chart seriesIdx="-3" categoryIdx="-3" bldStep="gridLegend"/>
                                            </p:graphic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11" dur="1000"/>
                                        <p:tgtEl>
                                          <p:spTgt spid="13">
                                            <p:graphicEl>
                                              <a:chart seriesIdx="0" categoryIdx="0" bldStep="ptInCategory"/>
                                            </p:graphicEl>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13">
                                            <p:graphicEl>
                                              <a:chart seriesIdx="1" categoryIdx="0" bldStep="ptInCategory"/>
                                            </p:graphicEl>
                                          </p:spTgt>
                                        </p:tgtEl>
                                        <p:attrNameLst>
                                          <p:attrName>style.visibility</p:attrName>
                                        </p:attrNameLst>
                                      </p:cBhvr>
                                      <p:to>
                                        <p:strVal val="visible"/>
                                      </p:to>
                                    </p:set>
                                    <p:animEffect transition="in" filter="fade">
                                      <p:cBhvr>
                                        <p:cTn id="15" dur="1000"/>
                                        <p:tgtEl>
                                          <p:spTgt spid="13">
                                            <p:graphicEl>
                                              <a:chart seriesIdx="1" categoryIdx="0" bldStep="ptInCategory"/>
                                            </p:graphicEl>
                                          </p:spTgt>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19" dur="1000"/>
                                        <p:tgtEl>
                                          <p:spTgt spid="13">
                                            <p:graphicEl>
                                              <a:chart seriesIdx="0" categoryIdx="1" bldStep="ptInCategory"/>
                                            </p:graphicEl>
                                          </p:spTgt>
                                        </p:tgtEl>
                                      </p:cBhvr>
                                    </p:animEffect>
                                  </p:childTnLst>
                                </p:cTn>
                              </p:par>
                            </p:childTnLst>
                          </p:cTn>
                        </p:par>
                        <p:par>
                          <p:cTn id="20" fill="hold">
                            <p:stCondLst>
                              <p:cond delay="6000"/>
                            </p:stCondLst>
                            <p:childTnLst>
                              <p:par>
                                <p:cTn id="21" presetID="10" presetClass="entr" presetSubtype="0" fill="hold" grpId="0" nodeType="afterEffect">
                                  <p:stCondLst>
                                    <p:cond delay="500"/>
                                  </p:stCondLst>
                                  <p:childTnLst>
                                    <p:set>
                                      <p:cBhvr>
                                        <p:cTn id="22" dur="1" fill="hold">
                                          <p:stCondLst>
                                            <p:cond delay="0"/>
                                          </p:stCondLst>
                                        </p:cTn>
                                        <p:tgtEl>
                                          <p:spTgt spid="13">
                                            <p:graphicEl>
                                              <a:chart seriesIdx="1" categoryIdx="1" bldStep="ptInCategory"/>
                                            </p:graphicEl>
                                          </p:spTgt>
                                        </p:tgtEl>
                                        <p:attrNameLst>
                                          <p:attrName>style.visibility</p:attrName>
                                        </p:attrNameLst>
                                      </p:cBhvr>
                                      <p:to>
                                        <p:strVal val="visible"/>
                                      </p:to>
                                    </p:set>
                                    <p:animEffect transition="in" filter="fade">
                                      <p:cBhvr>
                                        <p:cTn id="23" dur="1000"/>
                                        <p:tgtEl>
                                          <p:spTgt spid="13">
                                            <p:graphicEl>
                                              <a:chart seriesIdx="1" categoryIdx="1" bldStep="ptInCategory"/>
                                            </p:graphicEl>
                                          </p:spTgt>
                                        </p:tgtEl>
                                      </p:cBhvr>
                                    </p:animEffect>
                                  </p:childTnLst>
                                </p:cTn>
                              </p:par>
                            </p:childTnLst>
                          </p:cTn>
                        </p:par>
                        <p:par>
                          <p:cTn id="24" fill="hold">
                            <p:stCondLst>
                              <p:cond delay="7500"/>
                            </p:stCondLst>
                            <p:childTnLst>
                              <p:par>
                                <p:cTn id="25" presetID="10" presetClass="entr" presetSubtype="0" fill="hold" grpId="0" nodeType="afterEffect">
                                  <p:stCondLst>
                                    <p:cond delay="500"/>
                                  </p:stCondLst>
                                  <p:childTnLst>
                                    <p:set>
                                      <p:cBhvr>
                                        <p:cTn id="26"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27" dur="1000"/>
                                        <p:tgtEl>
                                          <p:spTgt spid="13">
                                            <p:graphicEl>
                                              <a:chart seriesIdx="0" categoryIdx="2" bldStep="ptInCategory"/>
                                            </p:graphicEl>
                                          </p:spTgt>
                                        </p:tgtEl>
                                      </p:cBhvr>
                                    </p:animEffect>
                                  </p:childTnLst>
                                </p:cTn>
                              </p:par>
                            </p:childTnLst>
                          </p:cTn>
                        </p:par>
                        <p:par>
                          <p:cTn id="28" fill="hold">
                            <p:stCondLst>
                              <p:cond delay="9000"/>
                            </p:stCondLst>
                            <p:childTnLst>
                              <p:par>
                                <p:cTn id="29" presetID="10" presetClass="entr" presetSubtype="0" fill="hold" grpId="0" nodeType="afterEffect">
                                  <p:stCondLst>
                                    <p:cond delay="500"/>
                                  </p:stCondLst>
                                  <p:childTnLst>
                                    <p:set>
                                      <p:cBhvr>
                                        <p:cTn id="30" dur="1" fill="hold">
                                          <p:stCondLst>
                                            <p:cond delay="0"/>
                                          </p:stCondLst>
                                        </p:cTn>
                                        <p:tgtEl>
                                          <p:spTgt spid="13">
                                            <p:graphicEl>
                                              <a:chart seriesIdx="1" categoryIdx="2" bldStep="ptInCategory"/>
                                            </p:graphicEl>
                                          </p:spTgt>
                                        </p:tgtEl>
                                        <p:attrNameLst>
                                          <p:attrName>style.visibility</p:attrName>
                                        </p:attrNameLst>
                                      </p:cBhvr>
                                      <p:to>
                                        <p:strVal val="visible"/>
                                      </p:to>
                                    </p:set>
                                    <p:animEffect transition="in" filter="fade">
                                      <p:cBhvr>
                                        <p:cTn id="31" dur="1000"/>
                                        <p:tgtEl>
                                          <p:spTgt spid="13">
                                            <p:graphicEl>
                                              <a:chart seriesIdx="1"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categoryEl"/>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1000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92128"/>
            <a:ext cx="10515600" cy="955676"/>
          </a:xfrm>
        </p:spPr>
        <p:txBody>
          <a:bodyPr>
            <a:noAutofit/>
          </a:bodyPr>
          <a:lstStyle/>
          <a:p>
            <a:pPr algn="ctr"/>
            <a:r>
              <a:rPr lang="en-US" sz="4200" dirty="0"/>
              <a:t>Immigrants Face Barriers to Care</a:t>
            </a:r>
          </a:p>
        </p:txBody>
      </p:sp>
      <p:sp>
        <p:nvSpPr>
          <p:cNvPr id="5" name="Text Placeholder 4"/>
          <p:cNvSpPr>
            <a:spLocks noGrp="1"/>
          </p:cNvSpPr>
          <p:nvPr>
            <p:ph type="body" sz="quarter" idx="10"/>
          </p:nvPr>
        </p:nvSpPr>
        <p:spPr/>
        <p:txBody>
          <a:bodyPr/>
          <a:lstStyle/>
          <a:p>
            <a:r>
              <a:rPr lang="en-US" dirty="0"/>
              <a:t>https://www.kff.org/racial-equity-and-health-policy/fact-sheet/health-coverage-and-care-of-immigrants/</a:t>
            </a:r>
          </a:p>
        </p:txBody>
      </p:sp>
      <p:sp>
        <p:nvSpPr>
          <p:cNvPr id="2" name="TextBox 1"/>
          <p:cNvSpPr txBox="1"/>
          <p:nvPr/>
        </p:nvSpPr>
        <p:spPr>
          <a:xfrm>
            <a:off x="151570" y="1490008"/>
            <a:ext cx="1972797" cy="230832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Franklin Gothic Book"/>
              </a:rPr>
              <a:t>% working-age adults reporting barriers to care in past year</a:t>
            </a:r>
          </a:p>
        </p:txBody>
      </p:sp>
      <p:graphicFrame>
        <p:nvGraphicFramePr>
          <p:cNvPr id="13" name="Chart 12">
            <a:extLst>
              <a:ext uri="{FF2B5EF4-FFF2-40B4-BE49-F238E27FC236}">
                <a16:creationId xmlns:a16="http://schemas.microsoft.com/office/drawing/2014/main" id="{1E25E480-9CD1-B27D-2066-54A3E13593E2}"/>
              </a:ext>
            </a:extLst>
          </p:cNvPr>
          <p:cNvGraphicFramePr/>
          <p:nvPr>
            <p:extLst>
              <p:ext uri="{D42A27DB-BD31-4B8C-83A1-F6EECF244321}">
                <p14:modId xmlns:p14="http://schemas.microsoft.com/office/powerpoint/2010/main" val="1008187803"/>
              </p:ext>
            </p:extLst>
          </p:nvPr>
        </p:nvGraphicFramePr>
        <p:xfrm>
          <a:off x="2418265" y="1147805"/>
          <a:ext cx="8468037" cy="475872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9ECF1CAD-C363-E65A-7CB7-8A3C6E3F8B9A}"/>
              </a:ext>
            </a:extLst>
          </p:cNvPr>
          <p:cNvSpPr/>
          <p:nvPr/>
        </p:nvSpPr>
        <p:spPr>
          <a:xfrm>
            <a:off x="282114" y="4244373"/>
            <a:ext cx="365760" cy="365760"/>
          </a:xfrm>
          <a:prstGeom prst="rect">
            <a:avLst/>
          </a:prstGeom>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4F064DE0-8455-1B2C-08D8-F02E259F8611}"/>
              </a:ext>
            </a:extLst>
          </p:cNvPr>
          <p:cNvSpPr/>
          <p:nvPr/>
        </p:nvSpPr>
        <p:spPr>
          <a:xfrm>
            <a:off x="282114" y="4808591"/>
            <a:ext cx="365760" cy="365760"/>
          </a:xfrm>
          <a:prstGeom prst="rect">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E72CE5E-E550-95A5-72C3-316AF3FCE1B4}"/>
              </a:ext>
            </a:extLst>
          </p:cNvPr>
          <p:cNvSpPr txBox="1"/>
          <p:nvPr/>
        </p:nvSpPr>
        <p:spPr>
          <a:xfrm>
            <a:off x="644926" y="4195813"/>
            <a:ext cx="160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Franklin Gothic Book"/>
              </a:rPr>
              <a:t>U.S. Born</a:t>
            </a:r>
          </a:p>
        </p:txBody>
      </p:sp>
      <p:sp>
        <p:nvSpPr>
          <p:cNvPr id="8" name="TextBox 7">
            <a:extLst>
              <a:ext uri="{FF2B5EF4-FFF2-40B4-BE49-F238E27FC236}">
                <a16:creationId xmlns:a16="http://schemas.microsoft.com/office/drawing/2014/main" id="{3F862C04-F87F-0508-74F6-3B91614E109A}"/>
              </a:ext>
            </a:extLst>
          </p:cNvPr>
          <p:cNvSpPr txBox="1"/>
          <p:nvPr/>
        </p:nvSpPr>
        <p:spPr>
          <a:xfrm>
            <a:off x="656098" y="4769791"/>
            <a:ext cx="160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Franklin Gothic Book"/>
              </a:rPr>
              <a:t>Immigrant</a:t>
            </a:r>
          </a:p>
        </p:txBody>
      </p:sp>
    </p:spTree>
    <p:extLst>
      <p:ext uri="{BB962C8B-B14F-4D97-AF65-F5344CB8AC3E}">
        <p14:creationId xmlns:p14="http://schemas.microsoft.com/office/powerpoint/2010/main" val="51900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7" dur="1000"/>
                                        <p:tgtEl>
                                          <p:spTgt spid="13">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11" dur="1000"/>
                                        <p:tgtEl>
                                          <p:spTgt spid="13">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
                                            <p:graphicEl>
                                              <a:chart seriesIdx="1" categoryIdx="0" bldStep="ptInCategory"/>
                                            </p:graphicEl>
                                          </p:spTgt>
                                        </p:tgtEl>
                                        <p:attrNameLst>
                                          <p:attrName>style.visibility</p:attrName>
                                        </p:attrNameLst>
                                      </p:cBhvr>
                                      <p:to>
                                        <p:strVal val="visible"/>
                                      </p:to>
                                    </p:set>
                                    <p:animEffect transition="in" filter="fade">
                                      <p:cBhvr>
                                        <p:cTn id="15" dur="1000"/>
                                        <p:tgtEl>
                                          <p:spTgt spid="13">
                                            <p:graphicEl>
                                              <a:chart seriesIdx="1" categoryIdx="0"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19" dur="1000"/>
                                        <p:tgtEl>
                                          <p:spTgt spid="13">
                                            <p:graphicEl>
                                              <a:chart seriesIdx="0" categoryIdx="1" bldStep="ptIn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3">
                                            <p:graphicEl>
                                              <a:chart seriesIdx="1" categoryIdx="1" bldStep="ptInCategory"/>
                                            </p:graphicEl>
                                          </p:spTgt>
                                        </p:tgtEl>
                                        <p:attrNameLst>
                                          <p:attrName>style.visibility</p:attrName>
                                        </p:attrNameLst>
                                      </p:cBhvr>
                                      <p:to>
                                        <p:strVal val="visible"/>
                                      </p:to>
                                    </p:set>
                                    <p:animEffect transition="in" filter="fade">
                                      <p:cBhvr>
                                        <p:cTn id="23" dur="1000"/>
                                        <p:tgtEl>
                                          <p:spTgt spid="13">
                                            <p:graphicEl>
                                              <a:chart seriesIdx="1" categoryIdx="1" bldStep="ptInCategory"/>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27" dur="1000"/>
                                        <p:tgtEl>
                                          <p:spTgt spid="13">
                                            <p:graphicEl>
                                              <a:chart seriesIdx="0" categoryIdx="2" bldStep="ptInCategory"/>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3">
                                            <p:graphicEl>
                                              <a:chart seriesIdx="1" categoryIdx="2" bldStep="ptInCategory"/>
                                            </p:graphicEl>
                                          </p:spTgt>
                                        </p:tgtEl>
                                        <p:attrNameLst>
                                          <p:attrName>style.visibility</p:attrName>
                                        </p:attrNameLst>
                                      </p:cBhvr>
                                      <p:to>
                                        <p:strVal val="visible"/>
                                      </p:to>
                                    </p:set>
                                    <p:animEffect transition="in" filter="fade">
                                      <p:cBhvr>
                                        <p:cTn id="31" dur="1000"/>
                                        <p:tgtEl>
                                          <p:spTgt spid="13">
                                            <p:graphicEl>
                                              <a:chart seriesIdx="1"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categoryEl"/>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66269"/>
            <a:ext cx="10515600" cy="947091"/>
          </a:xfrm>
        </p:spPr>
        <p:txBody>
          <a:bodyPr>
            <a:noAutofit/>
          </a:bodyPr>
          <a:lstStyle/>
          <a:p>
            <a:r>
              <a:rPr lang="en-US" sz="3800" dirty="0"/>
              <a:t>Immigrants Subsidize Commercial Insurance</a:t>
            </a:r>
          </a:p>
        </p:txBody>
      </p:sp>
      <p:sp>
        <p:nvSpPr>
          <p:cNvPr id="7" name="Text Placeholder 6"/>
          <p:cNvSpPr>
            <a:spLocks noGrp="1"/>
          </p:cNvSpPr>
          <p:nvPr>
            <p:ph type="body" sz="quarter" idx="10"/>
          </p:nvPr>
        </p:nvSpPr>
        <p:spPr/>
        <p:txBody>
          <a:bodyPr/>
          <a:lstStyle/>
          <a:p>
            <a:r>
              <a:rPr lang="en-US" dirty="0"/>
              <a:t>Source: </a:t>
            </a:r>
            <a:r>
              <a:rPr lang="en-US" dirty="0" err="1"/>
              <a:t>Zallman</a:t>
            </a:r>
            <a:r>
              <a:rPr lang="en-US" dirty="0"/>
              <a:t> et al. Health Affairs October, 2018</a:t>
            </a:r>
          </a:p>
        </p:txBody>
      </p:sp>
      <p:graphicFrame>
        <p:nvGraphicFramePr>
          <p:cNvPr id="6" name="Chart 5"/>
          <p:cNvGraphicFramePr/>
          <p:nvPr>
            <p:extLst>
              <p:ext uri="{D42A27DB-BD31-4B8C-83A1-F6EECF244321}">
                <p14:modId xmlns:p14="http://schemas.microsoft.com/office/powerpoint/2010/main" val="1304822298"/>
              </p:ext>
            </p:extLst>
          </p:nvPr>
        </p:nvGraphicFramePr>
        <p:xfrm>
          <a:off x="2816352" y="1150071"/>
          <a:ext cx="8790431" cy="551895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60098" y="2228141"/>
            <a:ext cx="242722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Franklin Gothic Book"/>
              </a:rPr>
              <a:t>Net contribution to private insurance</a:t>
            </a:r>
            <a:r>
              <a:rPr lang="en-US" sz="2400" dirty="0">
                <a:solidFill>
                  <a:schemeClr val="bg1"/>
                </a:solidFill>
                <a:latin typeface="Arial" panose="020B0604020202020204"/>
                <a:cs typeface="Franklin Gothic Book"/>
              </a:rPr>
              <a:t> </a:t>
            </a: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Franklin Gothic Book"/>
              </a:rPr>
              <a:t>(premiums minus benefits), 2014</a:t>
            </a:r>
          </a:p>
        </p:txBody>
      </p:sp>
      <p:sp>
        <p:nvSpPr>
          <p:cNvPr id="5" name="TextBox 4"/>
          <p:cNvSpPr txBox="1"/>
          <p:nvPr/>
        </p:nvSpPr>
        <p:spPr>
          <a:xfrm>
            <a:off x="3126234" y="2835262"/>
            <a:ext cx="2462784"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Franklin Gothic Book"/>
              </a:rPr>
              <a:t>U.S. Born</a:t>
            </a:r>
          </a:p>
        </p:txBody>
      </p:sp>
      <p:sp>
        <p:nvSpPr>
          <p:cNvPr id="10" name="TextBox 9"/>
          <p:cNvSpPr txBox="1"/>
          <p:nvPr/>
        </p:nvSpPr>
        <p:spPr>
          <a:xfrm>
            <a:off x="6120384" y="3332984"/>
            <a:ext cx="2133600"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Franklin Gothic Book"/>
              </a:rPr>
              <a:t>Documented Immigrants</a:t>
            </a:r>
          </a:p>
        </p:txBody>
      </p:sp>
      <p:sp>
        <p:nvSpPr>
          <p:cNvPr id="11" name="TextBox 10"/>
          <p:cNvSpPr txBox="1"/>
          <p:nvPr/>
        </p:nvSpPr>
        <p:spPr>
          <a:xfrm>
            <a:off x="8837167" y="3332984"/>
            <a:ext cx="2330705"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Franklin Gothic Book"/>
              </a:rPr>
              <a:t>Undocumented Immigrants</a:t>
            </a:r>
          </a:p>
        </p:txBody>
      </p:sp>
      <p:sp>
        <p:nvSpPr>
          <p:cNvPr id="4" name="TextBox 3">
            <a:extLst>
              <a:ext uri="{FF2B5EF4-FFF2-40B4-BE49-F238E27FC236}">
                <a16:creationId xmlns:a16="http://schemas.microsoft.com/office/drawing/2014/main" id="{620CB3BE-4088-F64F-B6BA-0A94028ECB4A}"/>
              </a:ext>
            </a:extLst>
          </p:cNvPr>
          <p:cNvSpPr txBox="1"/>
          <p:nvPr/>
        </p:nvSpPr>
        <p:spPr>
          <a:xfrm>
            <a:off x="6224021" y="1594805"/>
            <a:ext cx="184537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FFFF"/>
                </a:solidFill>
                <a:uLnTx/>
                <a:uFillTx/>
                <a:latin typeface="Arial" panose="020B0604020202020204"/>
                <a:ea typeface="+mn-ea"/>
                <a:cs typeface="+mn-cs"/>
              </a:rPr>
              <a:t>$17 Billion</a:t>
            </a:r>
          </a:p>
        </p:txBody>
      </p:sp>
      <p:sp>
        <p:nvSpPr>
          <p:cNvPr id="12" name="TextBox 11">
            <a:extLst>
              <a:ext uri="{FF2B5EF4-FFF2-40B4-BE49-F238E27FC236}">
                <a16:creationId xmlns:a16="http://schemas.microsoft.com/office/drawing/2014/main" id="{D8C7D160-368F-5C47-AB42-78453C54C753}"/>
              </a:ext>
            </a:extLst>
          </p:cNvPr>
          <p:cNvSpPr txBox="1"/>
          <p:nvPr/>
        </p:nvSpPr>
        <p:spPr>
          <a:xfrm>
            <a:off x="9180018" y="2542874"/>
            <a:ext cx="16450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FFFF"/>
                </a:solidFill>
                <a:uLnTx/>
                <a:uFillTx/>
                <a:latin typeface="Arial" panose="020B0604020202020204"/>
                <a:ea typeface="+mn-ea"/>
                <a:cs typeface="+mn-cs"/>
              </a:rPr>
              <a:t>$</a:t>
            </a:r>
            <a:r>
              <a:rPr lang="en-US" sz="2800" dirty="0">
                <a:solidFill>
                  <a:srgbClr val="FFFFFF"/>
                </a:solidFill>
                <a:latin typeface="Arial" panose="020B0604020202020204"/>
              </a:rPr>
              <a:t>8</a:t>
            </a:r>
            <a:r>
              <a:rPr kumimoji="0" lang="en-US" sz="2800" i="0" u="none" strike="noStrike" kern="1200" cap="none" spc="0" normalizeH="0" baseline="0" noProof="0" dirty="0">
                <a:ln>
                  <a:noFill/>
                </a:ln>
                <a:solidFill>
                  <a:srgbClr val="FFFFFF"/>
                </a:solidFill>
                <a:uLnTx/>
                <a:uFillTx/>
                <a:latin typeface="Arial" panose="020B0604020202020204"/>
                <a:ea typeface="+mn-ea"/>
                <a:cs typeface="+mn-cs"/>
              </a:rPr>
              <a:t> Billion</a:t>
            </a:r>
          </a:p>
        </p:txBody>
      </p:sp>
      <p:sp>
        <p:nvSpPr>
          <p:cNvPr id="8" name="TextBox 7">
            <a:extLst>
              <a:ext uri="{FF2B5EF4-FFF2-40B4-BE49-F238E27FC236}">
                <a16:creationId xmlns:a16="http://schemas.microsoft.com/office/drawing/2014/main" id="{8964E6B3-C405-6F6F-C195-34103B9C15DD}"/>
              </a:ext>
            </a:extLst>
          </p:cNvPr>
          <p:cNvSpPr txBox="1"/>
          <p:nvPr/>
        </p:nvSpPr>
        <p:spPr>
          <a:xfrm>
            <a:off x="3107184" y="5290976"/>
            <a:ext cx="2462784"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Franklin Gothic Book"/>
              </a:rPr>
              <a:t>-$25 Billion</a:t>
            </a:r>
          </a:p>
        </p:txBody>
      </p:sp>
    </p:spTree>
    <p:extLst>
      <p:ext uri="{BB962C8B-B14F-4D97-AF65-F5344CB8AC3E}">
        <p14:creationId xmlns:p14="http://schemas.microsoft.com/office/powerpoint/2010/main" val="117740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0EFC-5AC2-9F47-E407-CC68331AF7DF}"/>
              </a:ext>
            </a:extLst>
          </p:cNvPr>
          <p:cNvSpPr>
            <a:spLocks noGrp="1"/>
          </p:cNvSpPr>
          <p:nvPr>
            <p:ph type="title"/>
          </p:nvPr>
        </p:nvSpPr>
        <p:spPr>
          <a:xfrm>
            <a:off x="1001973" y="191721"/>
            <a:ext cx="10825480" cy="1325563"/>
          </a:xfrm>
        </p:spPr>
        <p:txBody>
          <a:bodyPr/>
          <a:lstStyle/>
          <a:p>
            <a:r>
              <a:rPr lang="en-US" dirty="0"/>
              <a:t>U.S. has highest Income Inequality</a:t>
            </a:r>
          </a:p>
        </p:txBody>
      </p:sp>
      <p:sp>
        <p:nvSpPr>
          <p:cNvPr id="3" name="Text Placeholder 2">
            <a:extLst>
              <a:ext uri="{FF2B5EF4-FFF2-40B4-BE49-F238E27FC236}">
                <a16:creationId xmlns:a16="http://schemas.microsoft.com/office/drawing/2014/main" id="{17FD60C9-19BB-3494-7D01-E8E579220C8A}"/>
              </a:ext>
            </a:extLst>
          </p:cNvPr>
          <p:cNvSpPr>
            <a:spLocks noGrp="1"/>
          </p:cNvSpPr>
          <p:nvPr>
            <p:ph type="body" idx="10"/>
          </p:nvPr>
        </p:nvSpPr>
        <p:spPr>
          <a:xfrm>
            <a:off x="0" y="6016753"/>
            <a:ext cx="8524875" cy="841248"/>
          </a:xfrm>
        </p:spPr>
        <p:txBody>
          <a:bodyPr/>
          <a:lstStyle/>
          <a:p>
            <a:pPr marL="0" marR="0" lvl="0" indent="0" algn="l" defTabSz="914400" rtl="0" eaLnBrk="1" fontAlgn="auto" latinLnBrk="0" hangingPunct="1">
              <a:lnSpc>
                <a:spcPct val="11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 World Inequality Database</a:t>
            </a:r>
          </a:p>
          <a:p>
            <a:pPr marL="0" marR="0" lvl="0" indent="0" algn="l" defTabSz="914400" rtl="0" eaLnBrk="1" fontAlgn="auto" latinLnBrk="0" hangingPunct="1">
              <a:lnSpc>
                <a:spcPct val="110000"/>
              </a:lnSpc>
              <a:spcBef>
                <a:spcPts val="0"/>
              </a:spcBef>
              <a:spcAft>
                <a:spcPts val="0"/>
              </a:spcAft>
              <a:buClrTx/>
              <a:buSzTx/>
              <a:buFont typeface="Arial"/>
              <a:buNone/>
              <a:tabLst/>
              <a:defRPr/>
            </a:pPr>
            <a:r>
              <a:rPr lang="en-US" sz="1000" dirty="0">
                <a:solidFill>
                  <a:srgbClr val="FFFFFF"/>
                </a:solidFill>
                <a:ea typeface="+mn-ea"/>
              </a:rPr>
              <a:t>*D</a:t>
            </a:r>
            <a:r>
              <a:rPr kumimoji="0" lang="en-US" sz="1000" b="0" i="0" u="none" strike="noStrike" kern="1200" cap="none" spc="0" normalizeH="0" baseline="0" noProof="0" dirty="0" err="1">
                <a:ln>
                  <a:noFill/>
                </a:ln>
                <a:solidFill>
                  <a:srgbClr val="FFFFFF"/>
                </a:solidFill>
                <a:effectLst/>
                <a:uLnTx/>
                <a:uFillTx/>
                <a:latin typeface="Arial" charset="0"/>
                <a:ea typeface="+mn-ea"/>
                <a:cs typeface="Arial" charset="0"/>
              </a:rPr>
              <a:t>ata</a:t>
            </a: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 are for 2021 or most recent available</a:t>
            </a:r>
          </a:p>
        </p:txBody>
      </p:sp>
      <p:sp>
        <p:nvSpPr>
          <p:cNvPr id="4" name="TextBox 3">
            <a:extLst>
              <a:ext uri="{FF2B5EF4-FFF2-40B4-BE49-F238E27FC236}">
                <a16:creationId xmlns:a16="http://schemas.microsoft.com/office/drawing/2014/main" id="{E4879796-FCFC-99B0-D111-E0243CAE006E}"/>
              </a:ext>
            </a:extLst>
          </p:cNvPr>
          <p:cNvSpPr txBox="1"/>
          <p:nvPr/>
        </p:nvSpPr>
        <p:spPr>
          <a:xfrm>
            <a:off x="237995" y="2099559"/>
            <a:ext cx="1686054"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Top 1% Income Share</a:t>
            </a:r>
          </a:p>
        </p:txBody>
      </p:sp>
      <p:graphicFrame>
        <p:nvGraphicFramePr>
          <p:cNvPr id="5" name="Chart 4">
            <a:extLst>
              <a:ext uri="{FF2B5EF4-FFF2-40B4-BE49-F238E27FC236}">
                <a16:creationId xmlns:a16="http://schemas.microsoft.com/office/drawing/2014/main" id="{16A3C9CD-45A2-5EE6-FD37-BF63FF96731A}"/>
              </a:ext>
            </a:extLst>
          </p:cNvPr>
          <p:cNvGraphicFramePr/>
          <p:nvPr>
            <p:extLst>
              <p:ext uri="{D42A27DB-BD31-4B8C-83A1-F6EECF244321}">
                <p14:modId xmlns:p14="http://schemas.microsoft.com/office/powerpoint/2010/main" val="1522731038"/>
              </p:ext>
            </p:extLst>
          </p:nvPr>
        </p:nvGraphicFramePr>
        <p:xfrm>
          <a:off x="1760276" y="1463119"/>
          <a:ext cx="9429751" cy="45403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99777"/>
          </a:xfrm>
        </p:spPr>
        <p:txBody>
          <a:bodyPr>
            <a:noAutofit/>
          </a:bodyPr>
          <a:lstStyle/>
          <a:p>
            <a:pPr algn="ctr"/>
            <a:r>
              <a:rPr lang="en-US" dirty="0"/>
              <a:t>Immigrants Keep Medicare Afloat</a:t>
            </a:r>
            <a:endParaRPr lang="en-US" sz="2800" dirty="0"/>
          </a:p>
        </p:txBody>
      </p:sp>
      <p:sp>
        <p:nvSpPr>
          <p:cNvPr id="7" name="Text Placeholder 6"/>
          <p:cNvSpPr>
            <a:spLocks noGrp="1"/>
          </p:cNvSpPr>
          <p:nvPr>
            <p:ph type="body" sz="quarter" idx="10"/>
          </p:nvPr>
        </p:nvSpPr>
        <p:spPr/>
        <p:txBody>
          <a:bodyPr/>
          <a:lstStyle/>
          <a:p>
            <a:r>
              <a:rPr lang="en-US" dirty="0"/>
              <a:t>Source: </a:t>
            </a:r>
            <a:r>
              <a:rPr lang="en-US" dirty="0" err="1"/>
              <a:t>Zallman</a:t>
            </a:r>
            <a:r>
              <a:rPr lang="en-US" dirty="0"/>
              <a:t> et al, Health Affairs 2013;32:1153</a:t>
            </a:r>
          </a:p>
        </p:txBody>
      </p:sp>
      <p:graphicFrame>
        <p:nvGraphicFramePr>
          <p:cNvPr id="6" name="Chart 5"/>
          <p:cNvGraphicFramePr/>
          <p:nvPr>
            <p:extLst>
              <p:ext uri="{D42A27DB-BD31-4B8C-83A1-F6EECF244321}">
                <p14:modId xmlns:p14="http://schemas.microsoft.com/office/powerpoint/2010/main" val="3064026469"/>
              </p:ext>
            </p:extLst>
          </p:nvPr>
        </p:nvGraphicFramePr>
        <p:xfrm>
          <a:off x="3049719" y="1927915"/>
          <a:ext cx="8304081" cy="403190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21276" y="1932767"/>
            <a:ext cx="2150938" cy="193899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Franklin Gothic Book"/>
              </a:rPr>
              <a:t>Net contribution </a:t>
            </a:r>
            <a:br>
              <a:rPr kumimoji="0" lang="en-US" sz="2400" i="0" u="none" strike="noStrike" kern="1200" cap="none" spc="0" normalizeH="0" baseline="0" noProof="0" dirty="0">
                <a:ln>
                  <a:noFill/>
                </a:ln>
                <a:solidFill>
                  <a:schemeClr val="bg1"/>
                </a:solidFill>
                <a:effectLst/>
                <a:uLnTx/>
                <a:uFillTx/>
                <a:latin typeface="Arial" panose="020B0604020202020204"/>
                <a:ea typeface="+mn-ea"/>
                <a:cs typeface="Franklin Gothic Book"/>
              </a:rPr>
            </a:br>
            <a:r>
              <a:rPr kumimoji="0" lang="en-US" sz="2400" i="0" u="none" strike="noStrike" kern="1200" cap="none" spc="0" normalizeH="0" baseline="0" noProof="0" dirty="0">
                <a:ln>
                  <a:noFill/>
                </a:ln>
                <a:solidFill>
                  <a:schemeClr val="bg1"/>
                </a:solidFill>
                <a:effectLst/>
                <a:uLnTx/>
                <a:uFillTx/>
                <a:latin typeface="Arial" panose="020B0604020202020204"/>
                <a:ea typeface="+mn-ea"/>
                <a:cs typeface="Franklin Gothic Book"/>
              </a:rPr>
              <a:t>to Medicare Trust Fund, 2009</a:t>
            </a:r>
          </a:p>
        </p:txBody>
      </p:sp>
      <p:sp>
        <p:nvSpPr>
          <p:cNvPr id="5" name="TextBox 4"/>
          <p:cNvSpPr txBox="1"/>
          <p:nvPr/>
        </p:nvSpPr>
        <p:spPr>
          <a:xfrm>
            <a:off x="3454400" y="4248994"/>
            <a:ext cx="2113280"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Franklin Gothic Book"/>
              </a:rPr>
              <a:t>-$31 Billion</a:t>
            </a:r>
          </a:p>
        </p:txBody>
      </p:sp>
      <p:sp>
        <p:nvSpPr>
          <p:cNvPr id="10" name="TextBox 9"/>
          <p:cNvSpPr txBox="1"/>
          <p:nvPr/>
        </p:nvSpPr>
        <p:spPr>
          <a:xfrm>
            <a:off x="6096000" y="2060273"/>
            <a:ext cx="2118844"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Franklin Gothic Book"/>
              </a:rPr>
              <a:t>$</a:t>
            </a:r>
            <a:r>
              <a:rPr lang="en-US" sz="2400" dirty="0">
                <a:solidFill>
                  <a:srgbClr val="FFFFFF"/>
                </a:solidFill>
                <a:effectLst>
                  <a:outerShdw blurRad="50800" dist="38100" dir="2700000" algn="tl" rotWithShape="0">
                    <a:prstClr val="black">
                      <a:alpha val="40000"/>
                    </a:prstClr>
                  </a:outerShdw>
                </a:effectLst>
                <a:latin typeface="Arial" panose="020B0604020202020204"/>
                <a:cs typeface="Franklin Gothic Book"/>
              </a:rPr>
              <a:t>4</a:t>
            </a:r>
            <a:r>
              <a:rPr kumimoji="0" lang="en-US" sz="2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Franklin Gothic Book"/>
              </a:rPr>
              <a:t> Billion</a:t>
            </a:r>
          </a:p>
        </p:txBody>
      </p:sp>
      <p:sp>
        <p:nvSpPr>
          <p:cNvPr id="11" name="TextBox 10"/>
          <p:cNvSpPr txBox="1"/>
          <p:nvPr/>
        </p:nvSpPr>
        <p:spPr>
          <a:xfrm>
            <a:off x="8792349" y="1644989"/>
            <a:ext cx="2082801"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Franklin Gothic Book"/>
              </a:rPr>
              <a:t>$10 Billion</a:t>
            </a:r>
          </a:p>
        </p:txBody>
      </p:sp>
      <p:cxnSp>
        <p:nvCxnSpPr>
          <p:cNvPr id="8" name="Straight Connector 7">
            <a:extLst>
              <a:ext uri="{FF2B5EF4-FFF2-40B4-BE49-F238E27FC236}">
                <a16:creationId xmlns:a16="http://schemas.microsoft.com/office/drawing/2014/main" id="{16A3E2BD-40A8-0A4D-3284-BA78E385DD3D}"/>
              </a:ext>
            </a:extLst>
          </p:cNvPr>
          <p:cNvCxnSpPr/>
          <p:nvPr/>
        </p:nvCxnSpPr>
        <p:spPr>
          <a:xfrm>
            <a:off x="3049719" y="2856832"/>
            <a:ext cx="842970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BB82057-9342-071E-00A9-B868F65C7104}"/>
              </a:ext>
            </a:extLst>
          </p:cNvPr>
          <p:cNvSpPr txBox="1"/>
          <p:nvPr/>
        </p:nvSpPr>
        <p:spPr>
          <a:xfrm>
            <a:off x="3550508" y="5097692"/>
            <a:ext cx="18741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Arial" panose="020B0604020202020204"/>
                <a:ea typeface="+mn-ea"/>
                <a:cs typeface="Franklin Gothic Book"/>
              </a:rPr>
              <a:t>U.S. Born</a:t>
            </a:r>
          </a:p>
        </p:txBody>
      </p:sp>
      <p:sp>
        <p:nvSpPr>
          <p:cNvPr id="12" name="TextBox 11">
            <a:extLst>
              <a:ext uri="{FF2B5EF4-FFF2-40B4-BE49-F238E27FC236}">
                <a16:creationId xmlns:a16="http://schemas.microsoft.com/office/drawing/2014/main" id="{B336E744-ED5F-B3D1-52AC-15716B471955}"/>
              </a:ext>
            </a:extLst>
          </p:cNvPr>
          <p:cNvSpPr txBox="1"/>
          <p:nvPr/>
        </p:nvSpPr>
        <p:spPr>
          <a:xfrm>
            <a:off x="5960076" y="2917652"/>
            <a:ext cx="226952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Arial" panose="020B0604020202020204"/>
                <a:ea typeface="+mn-ea"/>
                <a:cs typeface="Franklin Gothic Book"/>
              </a:rPr>
              <a:t>Foreign-Born Citizens</a:t>
            </a:r>
          </a:p>
        </p:txBody>
      </p:sp>
      <p:sp>
        <p:nvSpPr>
          <p:cNvPr id="13" name="TextBox 12">
            <a:extLst>
              <a:ext uri="{FF2B5EF4-FFF2-40B4-BE49-F238E27FC236}">
                <a16:creationId xmlns:a16="http://schemas.microsoft.com/office/drawing/2014/main" id="{93E79827-FED4-DB19-4A3B-7985E1BC16DA}"/>
              </a:ext>
            </a:extLst>
          </p:cNvPr>
          <p:cNvSpPr txBox="1"/>
          <p:nvPr/>
        </p:nvSpPr>
        <p:spPr>
          <a:xfrm>
            <a:off x="8709115" y="2944037"/>
            <a:ext cx="23601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Arial" panose="020B0604020202020204"/>
                <a:cs typeface="Franklin Gothic Book"/>
              </a:rPr>
              <a:t>Non-Citizens</a:t>
            </a:r>
            <a:endParaRPr kumimoji="0" lang="en-US" sz="2800" i="0" u="none" strike="noStrike" kern="1200" cap="none" spc="0" normalizeH="0" baseline="0" noProof="0" dirty="0">
              <a:ln>
                <a:noFill/>
              </a:ln>
              <a:solidFill>
                <a:schemeClr val="bg1"/>
              </a:solidFill>
              <a:effectLst/>
              <a:uLnTx/>
              <a:uFillTx/>
              <a:latin typeface="Arial" panose="020B0604020202020204"/>
              <a:ea typeface="+mn-ea"/>
              <a:cs typeface="Franklin Gothic Book"/>
            </a:endParaRPr>
          </a:p>
        </p:txBody>
      </p:sp>
    </p:spTree>
    <p:extLst>
      <p:ext uri="{BB962C8B-B14F-4D97-AF65-F5344CB8AC3E}">
        <p14:creationId xmlns:p14="http://schemas.microsoft.com/office/powerpoint/2010/main" val="3161577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69D397-670A-CB41-AE6D-FC8F7E6979C8}"/>
              </a:ext>
            </a:extLst>
          </p:cNvPr>
          <p:cNvSpPr>
            <a:spLocks noGrp="1"/>
          </p:cNvSpPr>
          <p:nvPr>
            <p:ph type="body" idx="10"/>
          </p:nvPr>
        </p:nvSpPr>
        <p:spPr/>
        <p:txBody>
          <a:bodyPr/>
          <a:lstStyle/>
          <a:p>
            <a:pPr>
              <a:lnSpc>
                <a:spcPct val="100000"/>
              </a:lnSpc>
              <a:spcBef>
                <a:spcPts val="0"/>
              </a:spcBef>
            </a:pPr>
            <a:r>
              <a:rPr lang="en-US" dirty="0"/>
              <a:t>https://www.thelancet.com/journals/lanpub/article/PIIS2468-2667(21)00252-8/fulltext</a:t>
            </a:r>
          </a:p>
        </p:txBody>
      </p:sp>
      <p:sp>
        <p:nvSpPr>
          <p:cNvPr id="15" name="Title 1">
            <a:extLst>
              <a:ext uri="{FF2B5EF4-FFF2-40B4-BE49-F238E27FC236}">
                <a16:creationId xmlns:a16="http://schemas.microsoft.com/office/drawing/2014/main" id="{A2B1149E-58EC-D148-9102-2AC40517041C}"/>
              </a:ext>
            </a:extLst>
          </p:cNvPr>
          <p:cNvSpPr txBox="1">
            <a:spLocks/>
          </p:cNvSpPr>
          <p:nvPr/>
        </p:nvSpPr>
        <p:spPr>
          <a:xfrm>
            <a:off x="685052" y="286610"/>
            <a:ext cx="10515600" cy="1080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pPr>
              <a:lnSpc>
                <a:spcPct val="100000"/>
              </a:lnSpc>
              <a:spcAft>
                <a:spcPts val="1800"/>
              </a:spcAft>
            </a:pPr>
            <a:r>
              <a:rPr lang="en-US" dirty="0"/>
              <a:t>Coverage Matters:</a:t>
            </a:r>
            <a:br>
              <a:rPr lang="en-US" dirty="0"/>
            </a:br>
            <a:r>
              <a:rPr lang="en-US" sz="3200" dirty="0"/>
              <a:t>Medicaid Coverage Reduces Adult Mortality</a:t>
            </a:r>
            <a:endParaRPr lang="en-US" sz="3600" dirty="0"/>
          </a:p>
        </p:txBody>
      </p:sp>
      <p:sp>
        <p:nvSpPr>
          <p:cNvPr id="16" name="TextBox 15">
            <a:extLst>
              <a:ext uri="{FF2B5EF4-FFF2-40B4-BE49-F238E27FC236}">
                <a16:creationId xmlns:a16="http://schemas.microsoft.com/office/drawing/2014/main" id="{26442E23-4DC4-D30B-3704-4C7FD8B699CD}"/>
              </a:ext>
            </a:extLst>
          </p:cNvPr>
          <p:cNvSpPr txBox="1"/>
          <p:nvPr/>
        </p:nvSpPr>
        <p:spPr>
          <a:xfrm>
            <a:off x="2673928" y="2437498"/>
            <a:ext cx="6400800" cy="2308324"/>
          </a:xfrm>
          <a:prstGeom prst="rect">
            <a:avLst/>
          </a:prstGeom>
          <a:noFill/>
        </p:spPr>
        <p:txBody>
          <a:bodyPr wrap="square" rtlCol="0">
            <a:spAutoFit/>
          </a:bodyPr>
          <a:lstStyle/>
          <a:p>
            <a:pPr>
              <a:spcAft>
                <a:spcPts val="1200"/>
              </a:spcAft>
            </a:pPr>
            <a:r>
              <a:rPr lang="en-US" sz="3600" dirty="0">
                <a:solidFill>
                  <a:schemeClr val="bg1"/>
                </a:solidFill>
              </a:rPr>
              <a:t>States that expanded Medicaid saw 11.8 fewer deaths per 100,000 </a:t>
            </a:r>
            <a:br>
              <a:rPr lang="en-US" sz="3600" dirty="0">
                <a:solidFill>
                  <a:schemeClr val="bg1"/>
                </a:solidFill>
              </a:rPr>
            </a:br>
            <a:r>
              <a:rPr lang="en-US" sz="3600" dirty="0">
                <a:solidFill>
                  <a:schemeClr val="bg1"/>
                </a:solidFill>
              </a:rPr>
              <a:t>vs. non-expansion states.</a:t>
            </a:r>
          </a:p>
        </p:txBody>
      </p:sp>
    </p:spTree>
    <p:extLst>
      <p:ext uri="{BB962C8B-B14F-4D97-AF65-F5344CB8AC3E}">
        <p14:creationId xmlns:p14="http://schemas.microsoft.com/office/powerpoint/2010/main" val="137260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69D397-670A-CB41-AE6D-FC8F7E6979C8}"/>
              </a:ext>
            </a:extLst>
          </p:cNvPr>
          <p:cNvSpPr>
            <a:spLocks noGrp="1"/>
          </p:cNvSpPr>
          <p:nvPr>
            <p:ph type="body" idx="10"/>
          </p:nvPr>
        </p:nvSpPr>
        <p:spPr/>
        <p:txBody>
          <a:bodyPr/>
          <a:lstStyle/>
          <a:p>
            <a:pPr>
              <a:lnSpc>
                <a:spcPct val="100000"/>
              </a:lnSpc>
              <a:spcBef>
                <a:spcPts val="0"/>
              </a:spcBef>
            </a:pPr>
            <a:r>
              <a:rPr lang="en-US" dirty="0"/>
              <a:t>https://www.whijournal.com/article/S1049-3867(20)30005-0/fulltext#fig1</a:t>
            </a:r>
          </a:p>
        </p:txBody>
      </p:sp>
      <p:sp>
        <p:nvSpPr>
          <p:cNvPr id="6" name="Rectangle 5">
            <a:extLst>
              <a:ext uri="{FF2B5EF4-FFF2-40B4-BE49-F238E27FC236}">
                <a16:creationId xmlns:a16="http://schemas.microsoft.com/office/drawing/2014/main" id="{257135B0-27DF-8351-47D0-53C4D2CC0730}"/>
              </a:ext>
            </a:extLst>
          </p:cNvPr>
          <p:cNvSpPr/>
          <p:nvPr/>
        </p:nvSpPr>
        <p:spPr>
          <a:xfrm>
            <a:off x="573064" y="2189347"/>
            <a:ext cx="1460157" cy="1984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kern="700" dirty="0">
                <a:solidFill>
                  <a:schemeClr val="bg1"/>
                </a:solidFill>
              </a:rPr>
              <a:t>Drop in maternal mortality per </a:t>
            </a:r>
            <a:r>
              <a:rPr kumimoji="0" lang="en-US" sz="2400" i="0" u="none" strike="noStrike" kern="700" cap="none" spc="0" normalizeH="0" baseline="0" noProof="0" dirty="0">
                <a:ln>
                  <a:noFill/>
                </a:ln>
                <a:solidFill>
                  <a:schemeClr val="bg1"/>
                </a:solidFill>
                <a:uLnTx/>
                <a:uFillTx/>
              </a:rPr>
              <a:t>100,000 </a:t>
            </a:r>
            <a:r>
              <a:rPr lang="en-US" sz="2400" kern="700" dirty="0">
                <a:solidFill>
                  <a:schemeClr val="bg1"/>
                </a:solidFill>
              </a:rPr>
              <a:t>covered</a:t>
            </a:r>
            <a:endParaRPr kumimoji="0" lang="en-US" sz="2400" i="0" u="none" strike="noStrike" kern="700" cap="none" spc="0" normalizeH="0" baseline="0" noProof="0" dirty="0">
              <a:ln>
                <a:noFill/>
              </a:ln>
              <a:solidFill>
                <a:schemeClr val="bg1"/>
              </a:solidFill>
              <a:uLnTx/>
              <a:uFillTx/>
            </a:endParaRPr>
          </a:p>
        </p:txBody>
      </p:sp>
      <p:graphicFrame>
        <p:nvGraphicFramePr>
          <p:cNvPr id="12" name="Chart 11">
            <a:extLst>
              <a:ext uri="{FF2B5EF4-FFF2-40B4-BE49-F238E27FC236}">
                <a16:creationId xmlns:a16="http://schemas.microsoft.com/office/drawing/2014/main" id="{49F4A8F3-7A0A-E9B0-C024-ADAF729A8B34}"/>
              </a:ext>
            </a:extLst>
          </p:cNvPr>
          <p:cNvGraphicFramePr/>
          <p:nvPr/>
        </p:nvGraphicFramePr>
        <p:xfrm>
          <a:off x="3287561" y="1005102"/>
          <a:ext cx="6138276" cy="5151779"/>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FC8108A3-C5C8-25B2-2FD1-C4E1D97DF778}"/>
              </a:ext>
            </a:extLst>
          </p:cNvPr>
          <p:cNvGrpSpPr/>
          <p:nvPr/>
        </p:nvGrpSpPr>
        <p:grpSpPr>
          <a:xfrm>
            <a:off x="3841055" y="2055540"/>
            <a:ext cx="5197996" cy="535940"/>
            <a:chOff x="3841055" y="2055540"/>
            <a:chExt cx="5197996" cy="535940"/>
          </a:xfrm>
        </p:grpSpPr>
        <p:sp>
          <p:nvSpPr>
            <p:cNvPr id="4" name="Rectangle 3">
              <a:extLst>
                <a:ext uri="{FF2B5EF4-FFF2-40B4-BE49-F238E27FC236}">
                  <a16:creationId xmlns:a16="http://schemas.microsoft.com/office/drawing/2014/main" id="{CC4D7538-7642-EFC7-B726-4E5A6FF9A3AE}"/>
                </a:ext>
              </a:extLst>
            </p:cNvPr>
            <p:cNvSpPr/>
            <p:nvPr/>
          </p:nvSpPr>
          <p:spPr>
            <a:xfrm>
              <a:off x="3841055" y="2074406"/>
              <a:ext cx="1317676" cy="517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kern="700" dirty="0">
                  <a:solidFill>
                    <a:schemeClr val="bg1"/>
                  </a:solidFill>
                </a:rPr>
                <a:t>White</a:t>
              </a:r>
              <a:endParaRPr kumimoji="0" lang="en-US" sz="2400" i="0" u="none" strike="noStrike" kern="700" cap="none" spc="0" normalizeH="0" baseline="0" noProof="0" dirty="0">
                <a:ln>
                  <a:noFill/>
                </a:ln>
                <a:solidFill>
                  <a:schemeClr val="bg1"/>
                </a:solidFill>
                <a:uLnTx/>
                <a:uFillTx/>
              </a:endParaRPr>
            </a:p>
          </p:txBody>
        </p:sp>
        <p:sp>
          <p:nvSpPr>
            <p:cNvPr id="7" name="Rectangle 6">
              <a:extLst>
                <a:ext uri="{FF2B5EF4-FFF2-40B4-BE49-F238E27FC236}">
                  <a16:creationId xmlns:a16="http://schemas.microsoft.com/office/drawing/2014/main" id="{4E864D80-E596-433D-CC5C-08680DCF9E29}"/>
                </a:ext>
              </a:extLst>
            </p:cNvPr>
            <p:cNvSpPr/>
            <p:nvPr/>
          </p:nvSpPr>
          <p:spPr>
            <a:xfrm>
              <a:off x="5526202" y="2055540"/>
              <a:ext cx="1716413" cy="517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kern="700" dirty="0">
                  <a:solidFill>
                    <a:schemeClr val="bg1"/>
                  </a:solidFill>
                </a:rPr>
                <a:t>Hispanic</a:t>
              </a:r>
              <a:endParaRPr kumimoji="0" lang="en-US" sz="2400" i="0" u="none" strike="noStrike" kern="700" cap="none" spc="0" normalizeH="0" baseline="0" noProof="0" dirty="0">
                <a:ln>
                  <a:noFill/>
                </a:ln>
                <a:solidFill>
                  <a:schemeClr val="bg1"/>
                </a:solidFill>
                <a:uLnTx/>
                <a:uFillTx/>
              </a:endParaRPr>
            </a:p>
          </p:txBody>
        </p:sp>
        <p:sp>
          <p:nvSpPr>
            <p:cNvPr id="8" name="Rectangle 7">
              <a:extLst>
                <a:ext uri="{FF2B5EF4-FFF2-40B4-BE49-F238E27FC236}">
                  <a16:creationId xmlns:a16="http://schemas.microsoft.com/office/drawing/2014/main" id="{F856CD62-5AC3-C7CE-064F-36B20E7FCE32}"/>
                </a:ext>
              </a:extLst>
            </p:cNvPr>
            <p:cNvSpPr/>
            <p:nvPr/>
          </p:nvSpPr>
          <p:spPr>
            <a:xfrm>
              <a:off x="7669539" y="2069395"/>
              <a:ext cx="1369512" cy="517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kern="700" dirty="0">
                  <a:solidFill>
                    <a:schemeClr val="bg1"/>
                  </a:solidFill>
                </a:rPr>
                <a:t>Black</a:t>
              </a:r>
              <a:endParaRPr kumimoji="0" lang="en-US" sz="2400" i="0" u="none" strike="noStrike" kern="700" cap="none" spc="0" normalizeH="0" baseline="0" noProof="0" dirty="0">
                <a:ln>
                  <a:noFill/>
                </a:ln>
                <a:solidFill>
                  <a:schemeClr val="bg1"/>
                </a:solidFill>
                <a:uLnTx/>
                <a:uFillTx/>
              </a:endParaRPr>
            </a:p>
          </p:txBody>
        </p:sp>
      </p:grpSp>
      <p:cxnSp>
        <p:nvCxnSpPr>
          <p:cNvPr id="11" name="Straight Connector 10">
            <a:extLst>
              <a:ext uri="{FF2B5EF4-FFF2-40B4-BE49-F238E27FC236}">
                <a16:creationId xmlns:a16="http://schemas.microsoft.com/office/drawing/2014/main" id="{1A022A2E-A908-FE70-9575-8BFC28529DBF}"/>
              </a:ext>
            </a:extLst>
          </p:cNvPr>
          <p:cNvCxnSpPr>
            <a:cxnSpLocks/>
          </p:cNvCxnSpPr>
          <p:nvPr/>
        </p:nvCxnSpPr>
        <p:spPr>
          <a:xfrm>
            <a:off x="3432071" y="2688940"/>
            <a:ext cx="603806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A2B1149E-58EC-D148-9102-2AC40517041C}"/>
              </a:ext>
            </a:extLst>
          </p:cNvPr>
          <p:cNvSpPr txBox="1">
            <a:spLocks/>
          </p:cNvSpPr>
          <p:nvPr/>
        </p:nvSpPr>
        <p:spPr>
          <a:xfrm>
            <a:off x="685052" y="286610"/>
            <a:ext cx="10515600" cy="1080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pPr>
              <a:lnSpc>
                <a:spcPct val="100000"/>
              </a:lnSpc>
              <a:spcAft>
                <a:spcPts val="1800"/>
              </a:spcAft>
            </a:pPr>
            <a:r>
              <a:rPr lang="en-US" dirty="0"/>
              <a:t>Coverage Matters:</a:t>
            </a:r>
            <a:br>
              <a:rPr lang="en-US" dirty="0"/>
            </a:br>
            <a:r>
              <a:rPr lang="en-US" sz="3200" dirty="0"/>
              <a:t>Medicaid Coverage Reduces Maternal Mortality</a:t>
            </a:r>
            <a:endParaRPr lang="en-US" sz="3600" dirty="0"/>
          </a:p>
        </p:txBody>
      </p:sp>
    </p:spTree>
    <p:extLst>
      <p:ext uri="{BB962C8B-B14F-4D97-AF65-F5344CB8AC3E}">
        <p14:creationId xmlns:p14="http://schemas.microsoft.com/office/powerpoint/2010/main" val="182628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err="1"/>
              <a:t>Kovesdy</a:t>
            </a:r>
            <a:r>
              <a:rPr lang="en-US" dirty="0"/>
              <a:t> et al. Circulation 9/18/2015</a:t>
            </a:r>
            <a:br>
              <a:rPr lang="en-US" dirty="0"/>
            </a:br>
            <a:r>
              <a:rPr lang="en-US" dirty="0"/>
              <a:t>Longitudinal study of 3,072,966 Vets cared for at VAs</a:t>
            </a:r>
          </a:p>
        </p:txBody>
      </p:sp>
      <p:graphicFrame>
        <p:nvGraphicFramePr>
          <p:cNvPr id="6" name="Chart 5"/>
          <p:cNvGraphicFramePr/>
          <p:nvPr>
            <p:extLst>
              <p:ext uri="{D42A27DB-BD31-4B8C-83A1-F6EECF244321}">
                <p14:modId xmlns:p14="http://schemas.microsoft.com/office/powerpoint/2010/main" val="4098904805"/>
              </p:ext>
            </p:extLst>
          </p:nvPr>
        </p:nvGraphicFramePr>
        <p:xfrm>
          <a:off x="2870200" y="1565564"/>
          <a:ext cx="8636000" cy="480752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19359" y="2398448"/>
            <a:ext cx="2057400"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Franklin Gothic Book"/>
              </a:rPr>
              <a:t>Odds ratio for Black vs. White Vets </a:t>
            </a:r>
          </a:p>
        </p:txBody>
      </p:sp>
      <p:cxnSp>
        <p:nvCxnSpPr>
          <p:cNvPr id="7" name="Straight Connector 6">
            <a:extLst>
              <a:ext uri="{FF2B5EF4-FFF2-40B4-BE49-F238E27FC236}">
                <a16:creationId xmlns:a16="http://schemas.microsoft.com/office/drawing/2014/main" id="{9A221828-10EB-F605-AE68-EE35A82FC322}"/>
              </a:ext>
            </a:extLst>
          </p:cNvPr>
          <p:cNvCxnSpPr>
            <a:cxnSpLocks/>
          </p:cNvCxnSpPr>
          <p:nvPr/>
        </p:nvCxnSpPr>
        <p:spPr>
          <a:xfrm>
            <a:off x="3602284" y="3538121"/>
            <a:ext cx="7384371" cy="0"/>
          </a:xfrm>
          <a:prstGeom prst="line">
            <a:avLst/>
          </a:prstGeom>
          <a:ln w="63500">
            <a:solidFill>
              <a:srgbClr val="9600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3C934E9-93F9-4FDD-265B-12D1FCD96C7F}"/>
              </a:ext>
            </a:extLst>
          </p:cNvPr>
          <p:cNvSpPr txBox="1">
            <a:spLocks/>
          </p:cNvSpPr>
          <p:nvPr/>
        </p:nvSpPr>
        <p:spPr>
          <a:xfrm>
            <a:off x="685052" y="286610"/>
            <a:ext cx="10515600" cy="1080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pPr>
              <a:lnSpc>
                <a:spcPct val="100000"/>
              </a:lnSpc>
              <a:spcAft>
                <a:spcPts val="1800"/>
              </a:spcAft>
            </a:pPr>
            <a:r>
              <a:rPr lang="en-US" dirty="0"/>
              <a:t>Coverage Matters:</a:t>
            </a:r>
            <a:br>
              <a:rPr lang="en-US" dirty="0"/>
            </a:br>
            <a:r>
              <a:rPr lang="en-US" sz="3200" dirty="0"/>
              <a:t>VA Coverage Reverses Racial Health Disparities</a:t>
            </a:r>
            <a:endParaRPr lang="en-US" sz="3600" dirty="0"/>
          </a:p>
        </p:txBody>
      </p:sp>
    </p:spTree>
    <p:extLst>
      <p:ext uri="{BB962C8B-B14F-4D97-AF65-F5344CB8AC3E}">
        <p14:creationId xmlns:p14="http://schemas.microsoft.com/office/powerpoint/2010/main" val="2392124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2472" t="21485" r="14281"/>
          <a:stretch/>
        </p:blipFill>
        <p:spPr>
          <a:xfrm>
            <a:off x="3089350" y="1628167"/>
            <a:ext cx="6013300" cy="4300216"/>
          </a:xfrm>
          <a:prstGeom prst="rect">
            <a:avLst/>
          </a:prstGeom>
          <a:ln>
            <a:solidFill>
              <a:schemeClr val="bg1"/>
            </a:solidFill>
          </a:ln>
        </p:spPr>
      </p:pic>
      <p:sp>
        <p:nvSpPr>
          <p:cNvPr id="3" name="Text Placeholder 2"/>
          <p:cNvSpPr>
            <a:spLocks noGrp="1"/>
          </p:cNvSpPr>
          <p:nvPr>
            <p:ph type="body" idx="10"/>
          </p:nvPr>
        </p:nvSpPr>
        <p:spPr/>
        <p:txBody>
          <a:bodyPr>
            <a:normAutofit/>
          </a:bodyPr>
          <a:lstStyle/>
          <a:p>
            <a:r>
              <a:rPr lang="en-US" dirty="0"/>
              <a:t>https://www.ncbi.nlm.nih.gov/pmc/articles/PMC2601720/</a:t>
            </a:r>
          </a:p>
        </p:txBody>
      </p:sp>
      <p:sp>
        <p:nvSpPr>
          <p:cNvPr id="4" name="TextBox 3"/>
          <p:cNvSpPr txBox="1"/>
          <p:nvPr/>
        </p:nvSpPr>
        <p:spPr>
          <a:xfrm>
            <a:off x="1172818" y="1813871"/>
            <a:ext cx="9846365" cy="1692771"/>
          </a:xfrm>
          <a:prstGeom prst="rect">
            <a:avLst/>
          </a:prstGeom>
          <a:noFill/>
        </p:spPr>
        <p:txBody>
          <a:bodyPr wrap="square" rtlCol="0">
            <a:spAutoFit/>
          </a:bodyPr>
          <a:lstStyle/>
          <a:p>
            <a:pPr marL="234950" indent="-234950">
              <a:spcAft>
                <a:spcPts val="1200"/>
              </a:spcAft>
              <a:buFont typeface="Arial" charset="0"/>
              <a:buChar char="•"/>
            </a:pPr>
            <a:r>
              <a:rPr lang="en-US" sz="2800" dirty="0">
                <a:solidFill>
                  <a:schemeClr val="bg1"/>
                </a:solidFill>
              </a:rPr>
              <a:t>African Americans have higher rates of kidney disease.</a:t>
            </a:r>
          </a:p>
          <a:p>
            <a:pPr marL="234950" indent="-234950">
              <a:spcAft>
                <a:spcPts val="1200"/>
              </a:spcAft>
              <a:buFont typeface="Arial" charset="0"/>
              <a:buChar char="•"/>
            </a:pPr>
            <a:r>
              <a:rPr lang="en-US" sz="2800" dirty="0">
                <a:solidFill>
                  <a:schemeClr val="bg1"/>
                </a:solidFill>
              </a:rPr>
              <a:t>African Americans on dialysis survive longer than whites.</a:t>
            </a:r>
          </a:p>
          <a:p>
            <a:pPr marL="234950" indent="-234950">
              <a:spcAft>
                <a:spcPts val="1200"/>
              </a:spcAft>
              <a:buFont typeface="Arial" charset="0"/>
              <a:buChar char="•"/>
            </a:pPr>
            <a:r>
              <a:rPr lang="en-US" sz="2800" dirty="0">
                <a:solidFill>
                  <a:schemeClr val="bg1"/>
                </a:solidFill>
              </a:rPr>
              <a:t>Everyone on dialysis has the same insurance: Medicare. </a:t>
            </a:r>
          </a:p>
        </p:txBody>
      </p:sp>
      <p:sp>
        <p:nvSpPr>
          <p:cNvPr id="5" name="TextBox 4"/>
          <p:cNvSpPr txBox="1"/>
          <p:nvPr/>
        </p:nvSpPr>
        <p:spPr>
          <a:xfrm>
            <a:off x="1172818" y="3821178"/>
            <a:ext cx="9508434" cy="1938992"/>
          </a:xfrm>
          <a:prstGeom prst="rect">
            <a:avLst/>
          </a:prstGeom>
          <a:solidFill>
            <a:schemeClr val="accent2"/>
          </a:solidFill>
          <a:ln>
            <a:solidFill>
              <a:schemeClr val="bg1"/>
            </a:solidFill>
          </a:ln>
        </p:spPr>
        <p:txBody>
          <a:bodyPr wrap="square" rtlCol="0">
            <a:spAutoFit/>
          </a:bodyPr>
          <a:lstStyle/>
          <a:p>
            <a:pPr algn="ctr"/>
            <a:r>
              <a:rPr lang="en-US" sz="4000" dirty="0">
                <a:solidFill>
                  <a:schemeClr val="bg1"/>
                </a:solidFill>
              </a:rPr>
              <a:t>“The intiation of dialysis with its transition to Medicare coverage seems to have leveled the playing field.”</a:t>
            </a:r>
          </a:p>
        </p:txBody>
      </p:sp>
      <p:sp>
        <p:nvSpPr>
          <p:cNvPr id="9" name="Title 1">
            <a:extLst>
              <a:ext uri="{FF2B5EF4-FFF2-40B4-BE49-F238E27FC236}">
                <a16:creationId xmlns:a16="http://schemas.microsoft.com/office/drawing/2014/main" id="{703905CA-2537-CCAB-AD85-4C7C9D9C92A6}"/>
              </a:ext>
            </a:extLst>
          </p:cNvPr>
          <p:cNvSpPr txBox="1">
            <a:spLocks/>
          </p:cNvSpPr>
          <p:nvPr/>
        </p:nvSpPr>
        <p:spPr>
          <a:xfrm>
            <a:off x="685052" y="286610"/>
            <a:ext cx="11056374" cy="1080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pPr>
              <a:lnSpc>
                <a:spcPct val="100000"/>
              </a:lnSpc>
              <a:spcAft>
                <a:spcPts val="1800"/>
              </a:spcAft>
            </a:pPr>
            <a:r>
              <a:rPr lang="en-US" dirty="0"/>
              <a:t>Coverage Matters:</a:t>
            </a:r>
            <a:br>
              <a:rPr lang="en-US" dirty="0"/>
            </a:br>
            <a:r>
              <a:rPr lang="en-US" sz="2900" dirty="0"/>
              <a:t>ESRD Medicare Coverage Reverses Racial Health Disparities</a:t>
            </a:r>
          </a:p>
        </p:txBody>
      </p:sp>
    </p:spTree>
    <p:extLst>
      <p:ext uri="{BB962C8B-B14F-4D97-AF65-F5344CB8AC3E}">
        <p14:creationId xmlns:p14="http://schemas.microsoft.com/office/powerpoint/2010/main" val="283178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51CA-EB08-8F4D-8199-EA90F77D440C}"/>
              </a:ext>
            </a:extLst>
          </p:cNvPr>
          <p:cNvSpPr>
            <a:spLocks noGrp="1"/>
          </p:cNvSpPr>
          <p:nvPr>
            <p:ph type="title"/>
          </p:nvPr>
        </p:nvSpPr>
        <p:spPr>
          <a:xfrm>
            <a:off x="838200" y="365126"/>
            <a:ext cx="10515600" cy="1052858"/>
          </a:xfrm>
        </p:spPr>
        <p:txBody>
          <a:bodyPr>
            <a:normAutofit/>
          </a:bodyPr>
          <a:lstStyle/>
          <a:p>
            <a:r>
              <a:rPr lang="en-US" sz="4000" dirty="0"/>
              <a:t>Medicare for All: Solving Inequities</a:t>
            </a:r>
            <a:endParaRPr lang="en-US" sz="4000" dirty="0">
              <a:solidFill>
                <a:srgbClr val="25976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0EB5CF54-52B1-8E4C-AC44-3B7813AA29E6}"/>
              </a:ext>
            </a:extLst>
          </p:cNvPr>
          <p:cNvSpPr>
            <a:spLocks noGrp="1"/>
          </p:cNvSpPr>
          <p:nvPr>
            <p:ph type="body" idx="10"/>
          </p:nvPr>
        </p:nvSpPr>
        <p:spPr/>
        <p:txBody>
          <a:bodyPr/>
          <a:lstStyle/>
          <a:p>
            <a:endParaRPr lang="en-US"/>
          </a:p>
        </p:txBody>
      </p:sp>
      <p:sp>
        <p:nvSpPr>
          <p:cNvPr id="6" name="TextBox 5">
            <a:extLst>
              <a:ext uri="{FF2B5EF4-FFF2-40B4-BE49-F238E27FC236}">
                <a16:creationId xmlns:a16="http://schemas.microsoft.com/office/drawing/2014/main" id="{EAD76633-F69D-1661-90DD-8B2A838A41E9}"/>
              </a:ext>
            </a:extLst>
          </p:cNvPr>
          <p:cNvSpPr txBox="1"/>
          <p:nvPr/>
        </p:nvSpPr>
        <p:spPr>
          <a:xfrm>
            <a:off x="1179576" y="1515031"/>
            <a:ext cx="9183624" cy="4154984"/>
          </a:xfrm>
          <a:prstGeom prst="rect">
            <a:avLst/>
          </a:prstGeom>
          <a:noFill/>
        </p:spPr>
        <p:txBody>
          <a:bodyPr wrap="square" rtlCol="0">
            <a:spAutoFit/>
          </a:bodyPr>
          <a:lstStyle/>
          <a:p>
            <a:pPr lvl="0">
              <a:spcAft>
                <a:spcPts val="1200"/>
              </a:spcAft>
              <a:buClr>
                <a:srgbClr val="FFFFFF"/>
              </a:buClr>
              <a:defRPr/>
            </a:pPr>
            <a:r>
              <a:rPr lang="en-US" sz="2600" b="1" dirty="0">
                <a:solidFill>
                  <a:srgbClr val="00B050"/>
                </a:solidFill>
              </a:rPr>
              <a:t>✔ </a:t>
            </a:r>
            <a:r>
              <a:rPr lang="en-US" sz="2600" dirty="0">
                <a:solidFill>
                  <a:schemeClr val="bg1"/>
                </a:solidFill>
                <a:effectLst>
                  <a:outerShdw blurRad="38100" dist="38100" dir="2700000" algn="tl">
                    <a:srgbClr val="000000">
                      <a:alpha val="43137"/>
                    </a:srgbClr>
                  </a:outerShdw>
                </a:effectLst>
                <a:latin typeface="Arial" panose="020B0604020202020204"/>
                <a:cs typeface="Times New Roman" panose="02020603050405020304" pitchFamily="18" charset="0"/>
              </a:rPr>
              <a:t>Lifelong, seamless coverage</a:t>
            </a:r>
            <a:r>
              <a:rPr lang="en-US" sz="2600" dirty="0">
                <a:solidFill>
                  <a:schemeClr val="bg1"/>
                </a:solidFill>
                <a:latin typeface="Arial" panose="020B0604020202020204"/>
                <a:cs typeface="Times New Roman" panose="02020603050405020304" pitchFamily="18" charset="0"/>
              </a:rPr>
              <a:t> </a:t>
            </a:r>
            <a:r>
              <a:rPr lang="en-US" sz="2600" dirty="0">
                <a:solidFill>
                  <a:srgbClr val="FFFFFF"/>
                </a:solidFill>
                <a:latin typeface="Arial" panose="020B0604020202020204"/>
                <a:cs typeface="Times New Roman" panose="02020603050405020304" pitchFamily="18" charset="0"/>
              </a:rPr>
              <a:t>for everybody in the U.S., publicly funded by progressive taxes. </a:t>
            </a:r>
            <a:endParaRPr kumimoji="0" lang="en-US" altLang="en-US" sz="2600" b="0" i="0" u="none" strike="noStrike" kern="1200" cap="none" spc="0" normalizeH="0" baseline="0" noProof="0" dirty="0">
              <a:ln>
                <a:noFill/>
              </a:ln>
              <a:solidFill>
                <a:srgbClr val="FFFFFF"/>
              </a:solidFill>
              <a:effectLst/>
              <a:uLnTx/>
              <a:uFillTx/>
              <a:latin typeface="Arial" panose="020B0604020202020204"/>
              <a:cs typeface="Times New Roman" panose="02020603050405020304" pitchFamily="18" charset="0"/>
            </a:endParaRPr>
          </a:p>
          <a:p>
            <a:pPr>
              <a:spcAft>
                <a:spcPts val="1200"/>
              </a:spcAft>
              <a:buClr>
                <a:srgbClr val="FFFFFF"/>
              </a:buClr>
            </a:pPr>
            <a:r>
              <a:rPr lang="en-US" sz="2600" b="1" dirty="0">
                <a:solidFill>
                  <a:srgbClr val="00B050"/>
                </a:solidFill>
              </a:rPr>
              <a:t>✔ </a:t>
            </a:r>
            <a:r>
              <a:rPr kumimoji="0" lang="en-US" altLang="en-US" sz="2600" b="0" i="0" u="none" strike="noStrike" kern="1200" cap="none" spc="0" normalizeH="0" baseline="0" noProof="0" dirty="0">
                <a:ln>
                  <a:noFill/>
                </a:ln>
                <a:solidFill>
                  <a:schemeClr val="bg1"/>
                </a:solidFill>
                <a:effectLst/>
                <a:uLnTx/>
                <a:uFillTx/>
                <a:latin typeface="Arial" panose="020B0604020202020204"/>
                <a:cs typeface="Times New Roman" panose="02020603050405020304" pitchFamily="18" charset="0"/>
              </a:rPr>
              <a:t>Free </a:t>
            </a:r>
            <a:r>
              <a:rPr kumimoji="0" lang="en-US" altLang="en-US" sz="2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a:cs typeface="Times New Roman" panose="02020603050405020304" pitchFamily="18" charset="0"/>
              </a:rPr>
              <a:t>choice of any hospital or provider</a:t>
            </a:r>
            <a:r>
              <a:rPr kumimoji="0" lang="en-US" altLang="en-US" sz="2600" b="0" i="0" u="none" strike="noStrike" kern="1200" cap="none" spc="0" normalizeH="0" baseline="0" noProof="0" dirty="0">
                <a:ln>
                  <a:noFill/>
                </a:ln>
                <a:solidFill>
                  <a:schemeClr val="bg1"/>
                </a:solidFill>
                <a:effectLst/>
                <a:uLnTx/>
                <a:uFillTx/>
                <a:latin typeface="Arial" panose="020B0604020202020204"/>
                <a:cs typeface="Times New Roman" panose="02020603050405020304" pitchFamily="18" charset="0"/>
              </a:rPr>
              <a:t>, </a:t>
            </a:r>
            <a:r>
              <a:rPr kumimoji="0" lang="en-US" altLang="en-US" sz="2600" b="0" i="0" u="none" strike="noStrike" kern="1200" cap="none" spc="0" normalizeH="0" baseline="0" noProof="0" dirty="0">
                <a:ln>
                  <a:noFill/>
                </a:ln>
                <a:solidFill>
                  <a:srgbClr val="FFFFFF"/>
                </a:solidFill>
                <a:effectLst/>
                <a:uLnTx/>
                <a:uFillTx/>
                <a:latin typeface="Arial" panose="020B0604020202020204"/>
                <a:cs typeface="Times New Roman" panose="02020603050405020304" pitchFamily="18" charset="0"/>
              </a:rPr>
              <a:t>receive</a:t>
            </a:r>
            <a:r>
              <a:rPr kumimoji="0" lang="en-US" altLang="en-US" sz="2600" b="0" i="0" u="none" strike="noStrike" kern="1200" cap="none" spc="0" normalizeH="0" noProof="0" dirty="0">
                <a:ln>
                  <a:noFill/>
                </a:ln>
                <a:solidFill>
                  <a:srgbClr val="FFFFFF"/>
                </a:solidFill>
                <a:effectLst/>
                <a:uLnTx/>
                <a:uFillTx/>
                <a:latin typeface="Arial" panose="020B0604020202020204"/>
                <a:cs typeface="Times New Roman" panose="02020603050405020304" pitchFamily="18" charset="0"/>
              </a:rPr>
              <a:t> care with no copays, deductibles, or pre-approvals.</a:t>
            </a:r>
            <a:endParaRPr kumimoji="0" lang="en-US" altLang="en-US" sz="2600" b="0" i="0" u="none" strike="noStrike" kern="1200" cap="none" spc="0" normalizeH="0" baseline="0" noProof="0" dirty="0">
              <a:ln>
                <a:noFill/>
              </a:ln>
              <a:solidFill>
                <a:srgbClr val="FFFFFF"/>
              </a:solidFill>
              <a:effectLst/>
              <a:uLnTx/>
              <a:uFillTx/>
              <a:latin typeface="Arial" panose="020B0604020202020204"/>
              <a:cs typeface="Times New Roman" panose="02020603050405020304" pitchFamily="18" charset="0"/>
            </a:endParaRPr>
          </a:p>
          <a:p>
            <a:pPr lvl="0">
              <a:spcAft>
                <a:spcPts val="1200"/>
              </a:spcAft>
              <a:buClr>
                <a:srgbClr val="FFFFFF"/>
              </a:buClr>
              <a:defRPr/>
            </a:pPr>
            <a:r>
              <a:rPr lang="en-US" sz="2600" b="1" dirty="0">
                <a:solidFill>
                  <a:srgbClr val="00B050"/>
                </a:solidFill>
              </a:rPr>
              <a:t>✔ </a:t>
            </a:r>
            <a:r>
              <a:rPr kumimoji="0" lang="en-US" altLang="en-US" sz="2600" b="0" i="0" u="none" strike="noStrike" kern="1200" cap="none" spc="0" normalizeH="0" baseline="0" noProof="0" dirty="0">
                <a:ln>
                  <a:noFill/>
                </a:ln>
                <a:solidFill>
                  <a:schemeClr val="bg1"/>
                </a:solidFill>
                <a:effectLst/>
                <a:uLnTx/>
                <a:uFillTx/>
                <a:latin typeface="Arial" panose="020B0604020202020204"/>
                <a:cs typeface="Times New Roman" panose="02020603050405020304" pitchFamily="18" charset="0"/>
              </a:rPr>
              <a:t>Coverage of all </a:t>
            </a:r>
            <a:r>
              <a:rPr kumimoji="0" lang="en-US" altLang="en-US" sz="2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a:cs typeface="Times New Roman" panose="02020603050405020304" pitchFamily="18" charset="0"/>
              </a:rPr>
              <a:t>medically necessary </a:t>
            </a:r>
            <a:r>
              <a:rPr kumimoji="0" lang="en-US" altLang="en-US" sz="2600" b="0" i="0" u="none" strike="noStrike" kern="1200" cap="none" spc="0" normalizeH="0" baseline="0" noProof="0" dirty="0">
                <a:ln>
                  <a:noFill/>
                </a:ln>
                <a:solidFill>
                  <a:schemeClr val="bg1"/>
                </a:solidFill>
                <a:effectLst/>
                <a:uLnTx/>
                <a:uFillTx/>
                <a:latin typeface="Arial" panose="020B0604020202020204"/>
                <a:cs typeface="Times New Roman" panose="02020603050405020304" pitchFamily="18" charset="0"/>
              </a:rPr>
              <a:t>care, including</a:t>
            </a:r>
            <a:r>
              <a:rPr kumimoji="0" lang="en-US" altLang="en-US" sz="2600" b="0" i="0" u="none" strike="noStrike" kern="1200" cap="none" spc="0" normalizeH="0" baseline="0" noProof="0" dirty="0">
                <a:ln>
                  <a:noFill/>
                </a:ln>
                <a:solidFill>
                  <a:srgbClr val="FFFFFF"/>
                </a:solidFill>
                <a:effectLst/>
                <a:uLnTx/>
                <a:uFillTx/>
                <a:latin typeface="Arial" panose="020B0604020202020204"/>
                <a:cs typeface="Times New Roman" panose="02020603050405020304" pitchFamily="18" charset="0"/>
              </a:rPr>
              <a:t> vision, dental, hearing; reproductive</a:t>
            </a:r>
            <a:r>
              <a:rPr kumimoji="0" lang="en-US" altLang="en-US" sz="2600" b="0" i="0" u="none" strike="noStrike" kern="1200" cap="none" spc="0" normalizeH="0" noProof="0" dirty="0">
                <a:ln>
                  <a:noFill/>
                </a:ln>
                <a:solidFill>
                  <a:srgbClr val="FFFFFF"/>
                </a:solidFill>
                <a:effectLst/>
                <a:uLnTx/>
                <a:uFillTx/>
                <a:latin typeface="Arial" panose="020B0604020202020204"/>
                <a:cs typeface="Times New Roman" panose="02020603050405020304" pitchFamily="18" charset="0"/>
              </a:rPr>
              <a:t> and maternal health; mental health, prescriptions, long-term care. </a:t>
            </a:r>
          </a:p>
          <a:p>
            <a:pPr lvl="0">
              <a:spcAft>
                <a:spcPts val="1200"/>
              </a:spcAft>
              <a:buClr>
                <a:srgbClr val="FFFFFF"/>
              </a:buClr>
              <a:defRPr/>
            </a:pPr>
            <a:r>
              <a:rPr lang="en-US" sz="2600" b="1" dirty="0">
                <a:solidFill>
                  <a:srgbClr val="00B050"/>
                </a:solidFill>
              </a:rPr>
              <a:t>✔ </a:t>
            </a:r>
            <a:r>
              <a:rPr lang="en-US" sz="2600" dirty="0">
                <a:solidFill>
                  <a:schemeClr val="bg1"/>
                </a:solidFill>
              </a:rPr>
              <a:t>Providers reimbursed equally for care; hospitals funded with global operating budgets </a:t>
            </a:r>
            <a:r>
              <a:rPr lang="en-US" sz="2600" dirty="0">
                <a:solidFill>
                  <a:schemeClr val="bg1"/>
                </a:solidFill>
                <a:effectLst>
                  <a:outerShdw blurRad="38100" dist="38100" dir="2700000" algn="tl">
                    <a:srgbClr val="000000">
                      <a:alpha val="43137"/>
                    </a:srgbClr>
                  </a:outerShdw>
                </a:effectLst>
              </a:rPr>
              <a:t>based on community needs</a:t>
            </a:r>
            <a:r>
              <a:rPr lang="en-US" sz="2600" dirty="0">
                <a:solidFill>
                  <a:schemeClr val="bg1"/>
                </a:solidFill>
              </a:rPr>
              <a:t>. </a:t>
            </a:r>
            <a:endParaRPr kumimoji="0" lang="en-US" altLang="en-US" sz="2600" i="0" u="none" strike="noStrike" kern="1200" cap="none" spc="0" normalizeH="0" baseline="0" noProof="0" dirty="0">
              <a:ln>
                <a:noFill/>
              </a:ln>
              <a:solidFill>
                <a:schemeClr val="bg1"/>
              </a:solidFill>
              <a:effectLst/>
              <a:uLnTx/>
              <a:uFillTx/>
              <a:latin typeface="Arial" panose="020B0604020202020204"/>
              <a:cs typeface="Times New Roman" panose="02020603050405020304" pitchFamily="18" charset="0"/>
            </a:endParaRPr>
          </a:p>
        </p:txBody>
      </p:sp>
    </p:spTree>
    <p:extLst>
      <p:ext uri="{BB962C8B-B14F-4D97-AF65-F5344CB8AC3E}">
        <p14:creationId xmlns:p14="http://schemas.microsoft.com/office/powerpoint/2010/main" val="367287592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B5CF54-52B1-8E4C-AC44-3B7813AA29E6}"/>
              </a:ext>
            </a:extLst>
          </p:cNvPr>
          <p:cNvSpPr>
            <a:spLocks noGrp="1"/>
          </p:cNvSpPr>
          <p:nvPr>
            <p:ph type="body" idx="10"/>
          </p:nvPr>
        </p:nvSpPr>
        <p:spPr/>
        <p:txBody>
          <a:bodyPr/>
          <a:lstStyle/>
          <a:p>
            <a:endParaRPr lang="en-US" dirty="0"/>
          </a:p>
        </p:txBody>
      </p:sp>
      <p:sp>
        <p:nvSpPr>
          <p:cNvPr id="6" name="TextBox 5">
            <a:extLst>
              <a:ext uri="{FF2B5EF4-FFF2-40B4-BE49-F238E27FC236}">
                <a16:creationId xmlns:a16="http://schemas.microsoft.com/office/drawing/2014/main" id="{EAD76633-F69D-1661-90DD-8B2A838A41E9}"/>
              </a:ext>
            </a:extLst>
          </p:cNvPr>
          <p:cNvSpPr txBox="1"/>
          <p:nvPr/>
        </p:nvSpPr>
        <p:spPr>
          <a:xfrm>
            <a:off x="2187557" y="2521059"/>
            <a:ext cx="8025136" cy="2308324"/>
          </a:xfrm>
          <a:prstGeom prst="rect">
            <a:avLst/>
          </a:prstGeom>
          <a:noFill/>
        </p:spPr>
        <p:txBody>
          <a:bodyPr wrap="square" rtlCol="0">
            <a:spAutoFit/>
          </a:bodyPr>
          <a:lstStyle/>
          <a:p>
            <a:pPr>
              <a:spcAft>
                <a:spcPts val="1200"/>
              </a:spcAft>
              <a:buClr>
                <a:srgbClr val="FFFFFF"/>
              </a:buClr>
              <a:defRPr/>
            </a:pPr>
            <a:r>
              <a:rPr lang="en-US" sz="3200" b="1" dirty="0">
                <a:solidFill>
                  <a:srgbClr val="00B050"/>
                </a:solidFill>
              </a:rPr>
              <a:t>✔ </a:t>
            </a:r>
            <a:r>
              <a:rPr lang="en-US" sz="2600" b="1" dirty="0">
                <a:solidFill>
                  <a:srgbClr val="00B050"/>
                </a:solidFill>
              </a:rPr>
              <a:t> </a:t>
            </a:r>
            <a:r>
              <a:rPr lang="en-US" sz="2800" dirty="0">
                <a:solidFill>
                  <a:schemeClr val="bg1"/>
                </a:solidFill>
              </a:rPr>
              <a:t>Medicare for All provide seamless, lifelong coverage for </a:t>
            </a:r>
            <a:r>
              <a:rPr lang="en-US" sz="2800" u="sng" dirty="0">
                <a:solidFill>
                  <a:schemeClr val="bg1"/>
                </a:solidFill>
              </a:rPr>
              <a:t>everybody</a:t>
            </a:r>
            <a:r>
              <a:rPr lang="en-US" sz="2800" dirty="0">
                <a:solidFill>
                  <a:schemeClr val="bg1"/>
                </a:solidFill>
              </a:rPr>
              <a:t> living in the U.S., regardless of income, age, employment, or immigration status ꟷ without premiums, copays, or deductibles.</a:t>
            </a:r>
          </a:p>
        </p:txBody>
      </p:sp>
      <p:sp>
        <p:nvSpPr>
          <p:cNvPr id="5" name="Rectangle: Rounded Corners 4">
            <a:extLst>
              <a:ext uri="{FF2B5EF4-FFF2-40B4-BE49-F238E27FC236}">
                <a16:creationId xmlns:a16="http://schemas.microsoft.com/office/drawing/2014/main" id="{A7445C93-127B-D519-1C98-4915C6B24057}"/>
              </a:ext>
            </a:extLst>
          </p:cNvPr>
          <p:cNvSpPr/>
          <p:nvPr/>
        </p:nvSpPr>
        <p:spPr>
          <a:xfrm>
            <a:off x="835836" y="646693"/>
            <a:ext cx="10332521" cy="104912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137160" tIns="91440" rIns="137160" bIns="91440" rtlCol="0" anchor="ctr"/>
          <a:lstStyle/>
          <a:p>
            <a:pPr algn="ctr">
              <a:spcAft>
                <a:spcPts val="1200"/>
              </a:spcAft>
            </a:pPr>
            <a:r>
              <a:rPr lang="en-US" sz="3600" b="1" dirty="0">
                <a:solidFill>
                  <a:schemeClr val="bg1"/>
                </a:solidFill>
              </a:rPr>
              <a:t>PROBLEM: Uninsured or under-insured</a:t>
            </a:r>
          </a:p>
        </p:txBody>
      </p:sp>
    </p:spTree>
    <p:extLst>
      <p:ext uri="{BB962C8B-B14F-4D97-AF65-F5344CB8AC3E}">
        <p14:creationId xmlns:p14="http://schemas.microsoft.com/office/powerpoint/2010/main" val="38229185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B5CF54-52B1-8E4C-AC44-3B7813AA29E6}"/>
              </a:ext>
            </a:extLst>
          </p:cNvPr>
          <p:cNvSpPr>
            <a:spLocks noGrp="1"/>
          </p:cNvSpPr>
          <p:nvPr>
            <p:ph type="body" idx="10"/>
          </p:nvPr>
        </p:nvSpPr>
        <p:spPr/>
        <p:txBody>
          <a:bodyPr/>
          <a:lstStyle/>
          <a:p>
            <a:endParaRPr lang="en-US" dirty="0"/>
          </a:p>
        </p:txBody>
      </p:sp>
      <p:sp>
        <p:nvSpPr>
          <p:cNvPr id="6" name="TextBox 5">
            <a:extLst>
              <a:ext uri="{FF2B5EF4-FFF2-40B4-BE49-F238E27FC236}">
                <a16:creationId xmlns:a16="http://schemas.microsoft.com/office/drawing/2014/main" id="{EAD76633-F69D-1661-90DD-8B2A838A41E9}"/>
              </a:ext>
            </a:extLst>
          </p:cNvPr>
          <p:cNvSpPr txBox="1"/>
          <p:nvPr/>
        </p:nvSpPr>
        <p:spPr>
          <a:xfrm>
            <a:off x="2187557" y="2521059"/>
            <a:ext cx="8025136" cy="1877437"/>
          </a:xfrm>
          <a:prstGeom prst="rect">
            <a:avLst/>
          </a:prstGeom>
          <a:noFill/>
        </p:spPr>
        <p:txBody>
          <a:bodyPr wrap="square" rtlCol="0">
            <a:spAutoFit/>
          </a:bodyPr>
          <a:lstStyle/>
          <a:p>
            <a:pPr>
              <a:spcAft>
                <a:spcPts val="1200"/>
              </a:spcAft>
              <a:buClr>
                <a:srgbClr val="FFFFFF"/>
              </a:buClr>
              <a:defRPr/>
            </a:pPr>
            <a:r>
              <a:rPr lang="en-US" sz="3200" b="1" dirty="0">
                <a:solidFill>
                  <a:srgbClr val="00B050"/>
                </a:solidFill>
              </a:rPr>
              <a:t>✔ </a:t>
            </a:r>
            <a:r>
              <a:rPr lang="en-US" sz="2800" dirty="0">
                <a:solidFill>
                  <a:schemeClr val="bg1"/>
                </a:solidFill>
              </a:rPr>
              <a:t>Medicare for All covers all medically necessary care, including preventive and primary care; maternal, reproductive, and mental health care; dental, vision, long-term care and Rx. </a:t>
            </a:r>
          </a:p>
        </p:txBody>
      </p:sp>
      <p:sp>
        <p:nvSpPr>
          <p:cNvPr id="5" name="Rectangle: Rounded Corners 4">
            <a:extLst>
              <a:ext uri="{FF2B5EF4-FFF2-40B4-BE49-F238E27FC236}">
                <a16:creationId xmlns:a16="http://schemas.microsoft.com/office/drawing/2014/main" id="{A7445C93-127B-D519-1C98-4915C6B24057}"/>
              </a:ext>
            </a:extLst>
          </p:cNvPr>
          <p:cNvSpPr/>
          <p:nvPr/>
        </p:nvSpPr>
        <p:spPr>
          <a:xfrm>
            <a:off x="835836" y="646693"/>
            <a:ext cx="10332521" cy="128812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137160" tIns="91440" rIns="137160" bIns="91440" rtlCol="0" anchor="ctr"/>
          <a:lstStyle/>
          <a:p>
            <a:pPr algn="ctr">
              <a:spcAft>
                <a:spcPts val="1200"/>
              </a:spcAft>
            </a:pPr>
            <a:r>
              <a:rPr lang="en-US" sz="3600" b="1" dirty="0">
                <a:solidFill>
                  <a:schemeClr val="bg1"/>
                </a:solidFill>
              </a:rPr>
              <a:t>PROBLEM: More likely to suffer and die </a:t>
            </a:r>
            <a:br>
              <a:rPr lang="en-US" sz="3600" b="1" dirty="0">
                <a:solidFill>
                  <a:schemeClr val="bg1"/>
                </a:solidFill>
              </a:rPr>
            </a:br>
            <a:r>
              <a:rPr lang="en-US" sz="3600" b="1" dirty="0">
                <a:solidFill>
                  <a:schemeClr val="bg1"/>
                </a:solidFill>
              </a:rPr>
              <a:t>from treatable illness</a:t>
            </a:r>
          </a:p>
        </p:txBody>
      </p:sp>
    </p:spTree>
    <p:extLst>
      <p:ext uri="{BB962C8B-B14F-4D97-AF65-F5344CB8AC3E}">
        <p14:creationId xmlns:p14="http://schemas.microsoft.com/office/powerpoint/2010/main" val="184749075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B5CF54-52B1-8E4C-AC44-3B7813AA29E6}"/>
              </a:ext>
            </a:extLst>
          </p:cNvPr>
          <p:cNvSpPr>
            <a:spLocks noGrp="1"/>
          </p:cNvSpPr>
          <p:nvPr>
            <p:ph type="body" idx="10"/>
          </p:nvPr>
        </p:nvSpPr>
        <p:spPr/>
        <p:txBody>
          <a:bodyPr/>
          <a:lstStyle/>
          <a:p>
            <a:endParaRPr lang="en-US" dirty="0"/>
          </a:p>
        </p:txBody>
      </p:sp>
      <p:sp>
        <p:nvSpPr>
          <p:cNvPr id="6" name="TextBox 5">
            <a:extLst>
              <a:ext uri="{FF2B5EF4-FFF2-40B4-BE49-F238E27FC236}">
                <a16:creationId xmlns:a16="http://schemas.microsoft.com/office/drawing/2014/main" id="{EAD76633-F69D-1661-90DD-8B2A838A41E9}"/>
              </a:ext>
            </a:extLst>
          </p:cNvPr>
          <p:cNvSpPr txBox="1"/>
          <p:nvPr/>
        </p:nvSpPr>
        <p:spPr>
          <a:xfrm>
            <a:off x="2187557" y="2521059"/>
            <a:ext cx="8025136" cy="1877437"/>
          </a:xfrm>
          <a:prstGeom prst="rect">
            <a:avLst/>
          </a:prstGeom>
          <a:noFill/>
        </p:spPr>
        <p:txBody>
          <a:bodyPr wrap="square" rtlCol="0">
            <a:spAutoFit/>
          </a:bodyPr>
          <a:lstStyle/>
          <a:p>
            <a:pPr>
              <a:spcAft>
                <a:spcPts val="1200"/>
              </a:spcAft>
              <a:buClr>
                <a:srgbClr val="FFFFFF"/>
              </a:buClr>
              <a:defRPr/>
            </a:pPr>
            <a:r>
              <a:rPr lang="en-US" sz="3200" b="1" dirty="0">
                <a:solidFill>
                  <a:srgbClr val="00B050"/>
                </a:solidFill>
              </a:rPr>
              <a:t>✔ </a:t>
            </a:r>
            <a:r>
              <a:rPr lang="en-US" sz="2800" dirty="0">
                <a:solidFill>
                  <a:schemeClr val="bg1"/>
                </a:solidFill>
              </a:rPr>
              <a:t>Medicare for All funds hospitals based on community needs through global operating budgets, similar to the way we fund fire departments.  </a:t>
            </a:r>
          </a:p>
        </p:txBody>
      </p:sp>
      <p:sp>
        <p:nvSpPr>
          <p:cNvPr id="5" name="Rectangle: Rounded Corners 4">
            <a:extLst>
              <a:ext uri="{FF2B5EF4-FFF2-40B4-BE49-F238E27FC236}">
                <a16:creationId xmlns:a16="http://schemas.microsoft.com/office/drawing/2014/main" id="{A7445C93-127B-D519-1C98-4915C6B24057}"/>
              </a:ext>
            </a:extLst>
          </p:cNvPr>
          <p:cNvSpPr/>
          <p:nvPr/>
        </p:nvSpPr>
        <p:spPr>
          <a:xfrm>
            <a:off x="835836" y="646693"/>
            <a:ext cx="10332521" cy="128812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137160" tIns="91440" rIns="137160" bIns="91440" rtlCol="0" anchor="ctr"/>
          <a:lstStyle/>
          <a:p>
            <a:pPr algn="ctr">
              <a:spcAft>
                <a:spcPts val="1200"/>
              </a:spcAft>
            </a:pPr>
            <a:r>
              <a:rPr lang="en-US" sz="3600" b="1" dirty="0">
                <a:solidFill>
                  <a:schemeClr val="bg1"/>
                </a:solidFill>
              </a:rPr>
              <a:t>PROBLEM: Under-resourced health facilities offer fewer needed services</a:t>
            </a:r>
          </a:p>
        </p:txBody>
      </p:sp>
    </p:spTree>
    <p:extLst>
      <p:ext uri="{BB962C8B-B14F-4D97-AF65-F5344CB8AC3E}">
        <p14:creationId xmlns:p14="http://schemas.microsoft.com/office/powerpoint/2010/main" val="19107267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B5CF54-52B1-8E4C-AC44-3B7813AA29E6}"/>
              </a:ext>
            </a:extLst>
          </p:cNvPr>
          <p:cNvSpPr>
            <a:spLocks noGrp="1"/>
          </p:cNvSpPr>
          <p:nvPr>
            <p:ph type="body" idx="10"/>
          </p:nvPr>
        </p:nvSpPr>
        <p:spPr/>
        <p:txBody>
          <a:bodyPr/>
          <a:lstStyle/>
          <a:p>
            <a:endParaRPr lang="en-US" dirty="0"/>
          </a:p>
        </p:txBody>
      </p:sp>
      <p:sp>
        <p:nvSpPr>
          <p:cNvPr id="6" name="TextBox 5">
            <a:extLst>
              <a:ext uri="{FF2B5EF4-FFF2-40B4-BE49-F238E27FC236}">
                <a16:creationId xmlns:a16="http://schemas.microsoft.com/office/drawing/2014/main" id="{EAD76633-F69D-1661-90DD-8B2A838A41E9}"/>
              </a:ext>
            </a:extLst>
          </p:cNvPr>
          <p:cNvSpPr txBox="1"/>
          <p:nvPr/>
        </p:nvSpPr>
        <p:spPr>
          <a:xfrm>
            <a:off x="2187556" y="2521059"/>
            <a:ext cx="8758739" cy="2339102"/>
          </a:xfrm>
          <a:prstGeom prst="rect">
            <a:avLst/>
          </a:prstGeom>
          <a:noFill/>
        </p:spPr>
        <p:txBody>
          <a:bodyPr wrap="square" rtlCol="0">
            <a:spAutoFit/>
          </a:bodyPr>
          <a:lstStyle/>
          <a:p>
            <a:pPr>
              <a:spcAft>
                <a:spcPts val="1200"/>
              </a:spcAft>
              <a:buClr>
                <a:srgbClr val="FFFFFF"/>
              </a:buClr>
              <a:defRPr/>
            </a:pPr>
            <a:r>
              <a:rPr lang="en-US" sz="3200" b="1" dirty="0">
                <a:solidFill>
                  <a:srgbClr val="00B050"/>
                </a:solidFill>
              </a:rPr>
              <a:t>✔ </a:t>
            </a:r>
            <a:r>
              <a:rPr lang="en-US" sz="2800" dirty="0">
                <a:solidFill>
                  <a:schemeClr val="bg1"/>
                </a:solidFill>
              </a:rPr>
              <a:t>Medicare for All could:</a:t>
            </a:r>
          </a:p>
          <a:p>
            <a:pPr>
              <a:spcAft>
                <a:spcPts val="1200"/>
              </a:spcAft>
              <a:buClr>
                <a:srgbClr val="FFFFFF"/>
              </a:buClr>
              <a:defRPr/>
            </a:pPr>
            <a:r>
              <a:rPr lang="en-US" sz="2800" dirty="0">
                <a:solidFill>
                  <a:schemeClr val="bg1"/>
                </a:solidFill>
              </a:rPr>
              <a:t>	Invest in research on racial inequity; </a:t>
            </a:r>
          </a:p>
          <a:p>
            <a:pPr>
              <a:spcAft>
                <a:spcPts val="1200"/>
              </a:spcAft>
              <a:buClr>
                <a:srgbClr val="FFFFFF"/>
              </a:buClr>
              <a:defRPr/>
            </a:pPr>
            <a:r>
              <a:rPr lang="en-US" sz="2800" dirty="0">
                <a:solidFill>
                  <a:schemeClr val="bg1"/>
                </a:solidFill>
              </a:rPr>
              <a:t>	Train health providers to combat racial bias;</a:t>
            </a:r>
          </a:p>
          <a:p>
            <a:pPr>
              <a:spcAft>
                <a:spcPts val="1200"/>
              </a:spcAft>
              <a:buClr>
                <a:srgbClr val="FFFFFF"/>
              </a:buClr>
              <a:defRPr/>
            </a:pPr>
            <a:r>
              <a:rPr lang="en-US" sz="2800" dirty="0">
                <a:solidFill>
                  <a:schemeClr val="bg1"/>
                </a:solidFill>
              </a:rPr>
              <a:t>	Recruit and support providers of color. </a:t>
            </a:r>
          </a:p>
        </p:txBody>
      </p:sp>
      <p:sp>
        <p:nvSpPr>
          <p:cNvPr id="5" name="Rectangle: Rounded Corners 4">
            <a:extLst>
              <a:ext uri="{FF2B5EF4-FFF2-40B4-BE49-F238E27FC236}">
                <a16:creationId xmlns:a16="http://schemas.microsoft.com/office/drawing/2014/main" id="{A7445C93-127B-D519-1C98-4915C6B24057}"/>
              </a:ext>
            </a:extLst>
          </p:cNvPr>
          <p:cNvSpPr/>
          <p:nvPr/>
        </p:nvSpPr>
        <p:spPr>
          <a:xfrm>
            <a:off x="835836" y="646693"/>
            <a:ext cx="10332521" cy="128812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137160" tIns="91440" rIns="137160" bIns="91440" rtlCol="0" anchor="ctr"/>
          <a:lstStyle/>
          <a:p>
            <a:pPr algn="ctr">
              <a:spcAft>
                <a:spcPts val="1200"/>
              </a:spcAft>
            </a:pPr>
            <a:r>
              <a:rPr lang="en-US" sz="3600" b="1" dirty="0">
                <a:solidFill>
                  <a:schemeClr val="bg1"/>
                </a:solidFill>
              </a:rPr>
              <a:t>PROBLEM: Racism embedded in our </a:t>
            </a:r>
            <a:br>
              <a:rPr lang="en-US" sz="3600" b="1" dirty="0">
                <a:solidFill>
                  <a:schemeClr val="bg1"/>
                </a:solidFill>
              </a:rPr>
            </a:br>
            <a:r>
              <a:rPr lang="en-US" sz="3600" b="1" dirty="0">
                <a:solidFill>
                  <a:schemeClr val="bg1"/>
                </a:solidFill>
              </a:rPr>
              <a:t>health care system</a:t>
            </a:r>
          </a:p>
        </p:txBody>
      </p:sp>
    </p:spTree>
    <p:extLst>
      <p:ext uri="{BB962C8B-B14F-4D97-AF65-F5344CB8AC3E}">
        <p14:creationId xmlns:p14="http://schemas.microsoft.com/office/powerpoint/2010/main" val="33286766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0EFC-5AC2-9F47-E407-CC68331AF7DF}"/>
              </a:ext>
            </a:extLst>
          </p:cNvPr>
          <p:cNvSpPr>
            <a:spLocks noGrp="1"/>
          </p:cNvSpPr>
          <p:nvPr>
            <p:ph type="title"/>
          </p:nvPr>
        </p:nvSpPr>
        <p:spPr>
          <a:xfrm>
            <a:off x="838200" y="201349"/>
            <a:ext cx="10782300" cy="1325563"/>
          </a:xfrm>
        </p:spPr>
        <p:txBody>
          <a:bodyPr>
            <a:normAutofit/>
          </a:bodyPr>
          <a:lstStyle/>
          <a:p>
            <a:r>
              <a:rPr lang="en-US" sz="3500" dirty="0"/>
              <a:t>U.S. Income Inequality Nearly Doubled Since 1981</a:t>
            </a:r>
          </a:p>
        </p:txBody>
      </p:sp>
      <p:sp>
        <p:nvSpPr>
          <p:cNvPr id="3" name="Text Placeholder 2">
            <a:extLst>
              <a:ext uri="{FF2B5EF4-FFF2-40B4-BE49-F238E27FC236}">
                <a16:creationId xmlns:a16="http://schemas.microsoft.com/office/drawing/2014/main" id="{17FD60C9-19BB-3494-7D01-E8E579220C8A}"/>
              </a:ext>
            </a:extLst>
          </p:cNvPr>
          <p:cNvSpPr>
            <a:spLocks noGrp="1"/>
          </p:cNvSpPr>
          <p:nvPr>
            <p:ph type="body" idx="10"/>
          </p:nvPr>
        </p:nvSpPr>
        <p:spPr>
          <a:xfrm>
            <a:off x="-1" y="6016753"/>
            <a:ext cx="8524875" cy="841248"/>
          </a:xfrm>
        </p:spPr>
        <p:txBody>
          <a:bodyPr/>
          <a:lstStyle/>
          <a:p>
            <a:pPr marL="0" marR="0" lvl="0" indent="0" algn="l" defTabSz="914400" rtl="0" eaLnBrk="1" fontAlgn="auto" latinLnBrk="0" hangingPunct="1">
              <a:lnSpc>
                <a:spcPct val="11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 World Inequality Database</a:t>
            </a:r>
          </a:p>
        </p:txBody>
      </p:sp>
      <p:sp>
        <p:nvSpPr>
          <p:cNvPr id="4" name="TextBox 3">
            <a:extLst>
              <a:ext uri="{FF2B5EF4-FFF2-40B4-BE49-F238E27FC236}">
                <a16:creationId xmlns:a16="http://schemas.microsoft.com/office/drawing/2014/main" id="{E4879796-FCFC-99B0-D111-E0243CAE006E}"/>
              </a:ext>
            </a:extLst>
          </p:cNvPr>
          <p:cNvSpPr txBox="1"/>
          <p:nvPr/>
        </p:nvSpPr>
        <p:spPr>
          <a:xfrm>
            <a:off x="352424" y="2053227"/>
            <a:ext cx="1571625" cy="138499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Arial" panose="020B0604020202020204"/>
                <a:ea typeface="+mn-ea"/>
                <a:cs typeface="+mn-cs"/>
              </a:rPr>
              <a:t>Top 1% Income Share</a:t>
            </a:r>
          </a:p>
        </p:txBody>
      </p:sp>
      <p:graphicFrame>
        <p:nvGraphicFramePr>
          <p:cNvPr id="5" name="Chart 4">
            <a:extLst>
              <a:ext uri="{FF2B5EF4-FFF2-40B4-BE49-F238E27FC236}">
                <a16:creationId xmlns:a16="http://schemas.microsoft.com/office/drawing/2014/main" id="{16A3C9CD-45A2-5EE6-FD37-BF63FF96731A}"/>
              </a:ext>
            </a:extLst>
          </p:cNvPr>
          <p:cNvGraphicFramePr/>
          <p:nvPr>
            <p:extLst>
              <p:ext uri="{D42A27DB-BD31-4B8C-83A1-F6EECF244321}">
                <p14:modId xmlns:p14="http://schemas.microsoft.com/office/powerpoint/2010/main" val="3184420134"/>
              </p:ext>
            </p:extLst>
          </p:nvPr>
        </p:nvGraphicFramePr>
        <p:xfrm>
          <a:off x="3331923" y="1408135"/>
          <a:ext cx="6751529" cy="4540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98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2" dur="1000"/>
                                        <p:tgtEl>
                                          <p:spTgt spid="5">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17" dur="1000"/>
                                        <p:tgtEl>
                                          <p:spTgt spid="5">
                                            <p:graphicEl>
                                              <a:chart seriesIdx="0"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0FC477-7922-D24A-9BB5-9EBFC501EDAE}"/>
              </a:ext>
            </a:extLst>
          </p:cNvPr>
          <p:cNvSpPr>
            <a:spLocks noGrp="1"/>
          </p:cNvSpPr>
          <p:nvPr>
            <p:ph type="title"/>
          </p:nvPr>
        </p:nvSpPr>
        <p:spPr>
          <a:xfrm>
            <a:off x="1744524" y="77641"/>
            <a:ext cx="10515600" cy="1325563"/>
          </a:xfrm>
        </p:spPr>
        <p:txBody>
          <a:bodyPr/>
          <a:lstStyle/>
          <a:p>
            <a:r>
              <a:rPr lang="en-US" dirty="0"/>
              <a:t>Lower Income = Shorter Lives</a:t>
            </a:r>
          </a:p>
        </p:txBody>
      </p:sp>
      <p:sp>
        <p:nvSpPr>
          <p:cNvPr id="4" name="Text Placeholder 3">
            <a:extLst>
              <a:ext uri="{FF2B5EF4-FFF2-40B4-BE49-F238E27FC236}">
                <a16:creationId xmlns:a16="http://schemas.microsoft.com/office/drawing/2014/main" id="{EBD9FB9B-C7AE-A242-BCBA-3E24DD9C2FF5}"/>
              </a:ext>
            </a:extLst>
          </p:cNvPr>
          <p:cNvSpPr>
            <a:spLocks noGrp="1"/>
          </p:cNvSpPr>
          <p:nvPr>
            <p:ph type="body" idx="10"/>
          </p:nvPr>
        </p:nvSpPr>
        <p:spPr>
          <a:xfrm>
            <a:off x="0" y="6016753"/>
            <a:ext cx="8534400" cy="841248"/>
          </a:xfrm>
        </p:spPr>
        <p:txBody>
          <a:bodyPr>
            <a:normAutofit/>
          </a:bodyPr>
          <a:lstStyle/>
          <a:p>
            <a:r>
              <a:rPr lang="en-US" sz="1000" dirty="0"/>
              <a:t>GAO – Income and Wealth Disparities Continue Through Old Age. Aug 2019 (data from HRS)</a:t>
            </a:r>
            <a:br>
              <a:rPr lang="en-US" sz="1000" dirty="0"/>
            </a:br>
            <a:r>
              <a:rPr lang="en-US" sz="1000" dirty="0"/>
              <a:t>Quintiles reflect mid-career income. </a:t>
            </a:r>
            <a:endParaRPr lang="en-US" sz="1000" dirty="0">
              <a:solidFill>
                <a:srgbClr val="FFFFFF"/>
              </a:solidFill>
              <a:latin typeface="Arial" charset="0"/>
              <a:cs typeface="Arial" charset="0"/>
            </a:endParaRPr>
          </a:p>
        </p:txBody>
      </p:sp>
      <p:sp>
        <p:nvSpPr>
          <p:cNvPr id="6" name="TextBox 5">
            <a:extLst>
              <a:ext uri="{FF2B5EF4-FFF2-40B4-BE49-F238E27FC236}">
                <a16:creationId xmlns:a16="http://schemas.microsoft.com/office/drawing/2014/main" id="{0B83B114-97A7-4B42-83B6-6DB489FF72A3}"/>
              </a:ext>
            </a:extLst>
          </p:cNvPr>
          <p:cNvSpPr txBox="1"/>
          <p:nvPr/>
        </p:nvSpPr>
        <p:spPr>
          <a:xfrm>
            <a:off x="493645" y="2228671"/>
            <a:ext cx="2475024" cy="193899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lang="en-US" sz="2400" dirty="0">
                <a:solidFill>
                  <a:schemeClr val="bg1"/>
                </a:solidFill>
                <a:latin typeface="Arial" panose="020B0604020202020204"/>
              </a:rPr>
              <a:t>% </a:t>
            </a: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of people </a:t>
            </a:r>
            <a:b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b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aged 51-61 </a:t>
            </a:r>
            <a:br>
              <a:rPr lang="en-US" sz="2400" dirty="0">
                <a:solidFill>
                  <a:schemeClr val="bg1"/>
                </a:solidFill>
                <a:latin typeface="Arial" panose="020B0604020202020204"/>
              </a:rPr>
            </a:b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in 1992 </a:t>
            </a:r>
            <a:b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b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still alive </a:t>
            </a:r>
            <a:b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b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in 2014</a:t>
            </a:r>
          </a:p>
        </p:txBody>
      </p:sp>
      <p:graphicFrame>
        <p:nvGraphicFramePr>
          <p:cNvPr id="8" name="Chart 7">
            <a:extLst>
              <a:ext uri="{FF2B5EF4-FFF2-40B4-BE49-F238E27FC236}">
                <a16:creationId xmlns:a16="http://schemas.microsoft.com/office/drawing/2014/main" id="{E9860BAB-29EE-4C4D-B823-20099409EC5E}"/>
              </a:ext>
            </a:extLst>
          </p:cNvPr>
          <p:cNvGraphicFramePr/>
          <p:nvPr>
            <p:extLst>
              <p:ext uri="{D42A27DB-BD31-4B8C-83A1-F6EECF244321}">
                <p14:modId xmlns:p14="http://schemas.microsoft.com/office/powerpoint/2010/main" val="1557683821"/>
              </p:ext>
            </p:extLst>
          </p:nvPr>
        </p:nvGraphicFramePr>
        <p:xfrm>
          <a:off x="3269972" y="950964"/>
          <a:ext cx="8428383" cy="4813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87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fade">
                                      <p:cBhvr>
                                        <p:cTn id="11" dur="500"/>
                                        <p:tgtEl>
                                          <p:spTgt spid="8">
                                            <p:graphicEl>
                                              <a:chart seriesIdx="-4" categoryIdx="0" bldStep="category"/>
                                            </p:graphic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fade">
                                      <p:cBhvr>
                                        <p:cTn id="15" dur="500"/>
                                        <p:tgtEl>
                                          <p:spTgt spid="8">
                                            <p:graphicEl>
                                              <a:chart seriesIdx="-4" categoryIdx="1" bldStep="category"/>
                                            </p:graphicEl>
                                          </p:spTgt>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fade">
                                      <p:cBhvr>
                                        <p:cTn id="19" dur="500"/>
                                        <p:tgtEl>
                                          <p:spTgt spid="8">
                                            <p:graphicEl>
                                              <a:chart seriesIdx="-4" categoryIdx="2" bldStep="category"/>
                                            </p:graphicEl>
                                          </p:spTgt>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fade">
                                      <p:cBhvr>
                                        <p:cTn id="23" dur="500"/>
                                        <p:tgtEl>
                                          <p:spTgt spid="8">
                                            <p:graphicEl>
                                              <a:chart seriesIdx="-4" categoryIdx="3" bldStep="category"/>
                                            </p:graphicEl>
                                          </p:spTgt>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8">
                                            <p:graphicEl>
                                              <a:chart seriesIdx="-4" categoryIdx="4" bldStep="category"/>
                                            </p:graphicEl>
                                          </p:spTgt>
                                        </p:tgtEl>
                                        <p:attrNameLst>
                                          <p:attrName>style.visibility</p:attrName>
                                        </p:attrNameLst>
                                      </p:cBhvr>
                                      <p:to>
                                        <p:strVal val="visible"/>
                                      </p:to>
                                    </p:set>
                                    <p:animEffect transition="in" filter="fade">
                                      <p:cBhvr>
                                        <p:cTn id="27" dur="500"/>
                                        <p:tgtEl>
                                          <p:spTgt spid="8">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0B6D-E3AB-6559-A27D-13B8AABB30BD}"/>
              </a:ext>
            </a:extLst>
          </p:cNvPr>
          <p:cNvSpPr>
            <a:spLocks noGrp="1"/>
          </p:cNvSpPr>
          <p:nvPr>
            <p:ph type="title"/>
          </p:nvPr>
        </p:nvSpPr>
        <p:spPr>
          <a:xfrm>
            <a:off x="1227666" y="281580"/>
            <a:ext cx="10515600" cy="1325563"/>
          </a:xfrm>
        </p:spPr>
        <p:txBody>
          <a:bodyPr>
            <a:normAutofit fontScale="90000"/>
          </a:bodyPr>
          <a:lstStyle/>
          <a:p>
            <a:r>
              <a:rPr lang="en-US" sz="4000" dirty="0"/>
              <a:t>Growing Gap in Life Expectancy by Income</a:t>
            </a:r>
            <a:br>
              <a:rPr lang="en-US" dirty="0"/>
            </a:br>
            <a:endParaRPr lang="en-US" dirty="0"/>
          </a:p>
        </p:txBody>
      </p:sp>
      <p:sp>
        <p:nvSpPr>
          <p:cNvPr id="3" name="Text Placeholder 2">
            <a:extLst>
              <a:ext uri="{FF2B5EF4-FFF2-40B4-BE49-F238E27FC236}">
                <a16:creationId xmlns:a16="http://schemas.microsoft.com/office/drawing/2014/main" id="{3BC7ACE9-B0DA-171D-3C65-847D4927AAD7}"/>
              </a:ext>
            </a:extLst>
          </p:cNvPr>
          <p:cNvSpPr>
            <a:spLocks noGrp="1"/>
          </p:cNvSpPr>
          <p:nvPr>
            <p:ph type="body" idx="10"/>
          </p:nvPr>
        </p:nvSpPr>
        <p:spPr>
          <a:xfrm>
            <a:off x="0" y="6016753"/>
            <a:ext cx="8524568" cy="841248"/>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cs typeface="Arial" charset="0"/>
              </a:rPr>
              <a:t>Source: Growing Gap in Life Expectancy by Income, National Academy of Sciences, 2015</a:t>
            </a:r>
          </a:p>
        </p:txBody>
      </p:sp>
      <p:sp>
        <p:nvSpPr>
          <p:cNvPr id="4" name="TextBox 3">
            <a:extLst>
              <a:ext uri="{FF2B5EF4-FFF2-40B4-BE49-F238E27FC236}">
                <a16:creationId xmlns:a16="http://schemas.microsoft.com/office/drawing/2014/main" id="{30ABBDEA-739D-AE78-A464-C5687083CC60}"/>
              </a:ext>
            </a:extLst>
          </p:cNvPr>
          <p:cNvSpPr txBox="1"/>
          <p:nvPr/>
        </p:nvSpPr>
        <p:spPr>
          <a:xfrm>
            <a:off x="408039" y="1737079"/>
            <a:ext cx="230129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Remaining years of life expectancy at age 50</a:t>
            </a:r>
          </a:p>
        </p:txBody>
      </p:sp>
      <p:sp>
        <p:nvSpPr>
          <p:cNvPr id="6" name="Rectangle 5">
            <a:extLst>
              <a:ext uri="{FF2B5EF4-FFF2-40B4-BE49-F238E27FC236}">
                <a16:creationId xmlns:a16="http://schemas.microsoft.com/office/drawing/2014/main" id="{C3E0512A-410B-5FA4-FF9E-1526A3411AAD}"/>
              </a:ext>
            </a:extLst>
          </p:cNvPr>
          <p:cNvSpPr/>
          <p:nvPr/>
        </p:nvSpPr>
        <p:spPr>
          <a:xfrm>
            <a:off x="533252" y="4587405"/>
            <a:ext cx="365760" cy="365760"/>
          </a:xfrm>
          <a:prstGeom prst="rect">
            <a:avLst/>
          </a:prstGeom>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9D0227E4-ABF9-06E7-D67A-902E3E059A33}"/>
              </a:ext>
            </a:extLst>
          </p:cNvPr>
          <p:cNvSpPr/>
          <p:nvPr/>
        </p:nvSpPr>
        <p:spPr>
          <a:xfrm>
            <a:off x="533252" y="4035115"/>
            <a:ext cx="365760" cy="365760"/>
          </a:xfrm>
          <a:prstGeom prst="rect">
            <a:avLst/>
          </a:prstGeom>
          <a:solidFill>
            <a:srgbClr val="C00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13" name="Chart 12">
            <a:extLst>
              <a:ext uri="{FF2B5EF4-FFF2-40B4-BE49-F238E27FC236}">
                <a16:creationId xmlns:a16="http://schemas.microsoft.com/office/drawing/2014/main" id="{093C0EE3-8A16-85F2-C680-0E8856C8A9BC}"/>
              </a:ext>
            </a:extLst>
          </p:cNvPr>
          <p:cNvGraphicFramePr/>
          <p:nvPr>
            <p:extLst>
              <p:ext uri="{D42A27DB-BD31-4B8C-83A1-F6EECF244321}">
                <p14:modId xmlns:p14="http://schemas.microsoft.com/office/powerpoint/2010/main" val="3011836675"/>
              </p:ext>
            </p:extLst>
          </p:nvPr>
        </p:nvGraphicFramePr>
        <p:xfrm>
          <a:off x="2861734" y="935495"/>
          <a:ext cx="7806266" cy="486543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C77A5CE7-6723-B6D5-E312-747475B84B73}"/>
              </a:ext>
            </a:extLst>
          </p:cNvPr>
          <p:cNvSpPr txBox="1"/>
          <p:nvPr/>
        </p:nvSpPr>
        <p:spPr>
          <a:xfrm>
            <a:off x="927726" y="4040714"/>
            <a:ext cx="1764792" cy="400110"/>
          </a:xfrm>
          <a:prstGeom prst="rect">
            <a:avLst/>
          </a:prstGeom>
          <a:noFill/>
        </p:spPr>
        <p:txBody>
          <a:bodyPr wrap="square" rtlCol="0">
            <a:spAutoFit/>
          </a:bodyPr>
          <a:lstStyle/>
          <a:p>
            <a:pPr>
              <a:spcAft>
                <a:spcPts val="1200"/>
              </a:spcAft>
            </a:pPr>
            <a:r>
              <a:rPr lang="en-US" sz="2000" dirty="0">
                <a:solidFill>
                  <a:schemeClr val="bg1"/>
                </a:solidFill>
              </a:rPr>
              <a:t>Bottom 20%</a:t>
            </a:r>
          </a:p>
        </p:txBody>
      </p:sp>
      <p:sp>
        <p:nvSpPr>
          <p:cNvPr id="15" name="TextBox 14">
            <a:extLst>
              <a:ext uri="{FF2B5EF4-FFF2-40B4-BE49-F238E27FC236}">
                <a16:creationId xmlns:a16="http://schemas.microsoft.com/office/drawing/2014/main" id="{CC838D1A-E5FD-E4FF-03D9-DAC5B2E30BCC}"/>
              </a:ext>
            </a:extLst>
          </p:cNvPr>
          <p:cNvSpPr txBox="1"/>
          <p:nvPr/>
        </p:nvSpPr>
        <p:spPr>
          <a:xfrm>
            <a:off x="927726" y="4577845"/>
            <a:ext cx="1764792" cy="400110"/>
          </a:xfrm>
          <a:prstGeom prst="rect">
            <a:avLst/>
          </a:prstGeom>
          <a:noFill/>
        </p:spPr>
        <p:txBody>
          <a:bodyPr wrap="square" rtlCol="0">
            <a:spAutoFit/>
          </a:bodyPr>
          <a:lstStyle/>
          <a:p>
            <a:pPr>
              <a:spcAft>
                <a:spcPts val="1200"/>
              </a:spcAft>
            </a:pPr>
            <a:r>
              <a:rPr lang="en-US" sz="2000" dirty="0">
                <a:solidFill>
                  <a:schemeClr val="bg1"/>
                </a:solidFill>
              </a:rPr>
              <a:t>Top 20%</a:t>
            </a:r>
          </a:p>
        </p:txBody>
      </p:sp>
    </p:spTree>
    <p:extLst>
      <p:ext uri="{BB962C8B-B14F-4D97-AF65-F5344CB8AC3E}">
        <p14:creationId xmlns:p14="http://schemas.microsoft.com/office/powerpoint/2010/main" val="425965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7" dur="500"/>
                                        <p:tgtEl>
                                          <p:spTgt spid="13">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11" dur="500"/>
                                        <p:tgtEl>
                                          <p:spTgt spid="13">
                                            <p:graphicEl>
                                              <a:chart seriesIdx="0" categoryIdx="0" bldStep="ptInCategory"/>
                                            </p:graphicEl>
                                          </p:spTgt>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3">
                                            <p:graphicEl>
                                              <a:chart seriesIdx="1" categoryIdx="0" bldStep="ptInCategory"/>
                                            </p:graphicEl>
                                          </p:spTgt>
                                        </p:tgtEl>
                                        <p:attrNameLst>
                                          <p:attrName>style.visibility</p:attrName>
                                        </p:attrNameLst>
                                      </p:cBhvr>
                                      <p:to>
                                        <p:strVal val="visible"/>
                                      </p:to>
                                    </p:set>
                                    <p:animEffect transition="in" filter="fade">
                                      <p:cBhvr>
                                        <p:cTn id="15" dur="500"/>
                                        <p:tgtEl>
                                          <p:spTgt spid="13">
                                            <p:graphicEl>
                                              <a:chart seriesIdx="1" categoryIdx="0" bldStep="ptInCategory"/>
                                            </p:graphicEl>
                                          </p:spTgt>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19" dur="500"/>
                                        <p:tgtEl>
                                          <p:spTgt spid="13">
                                            <p:graphicEl>
                                              <a:chart seriesIdx="0" categoryIdx="1" bldStep="ptInCategory"/>
                                            </p:graphicEl>
                                          </p:spTgt>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3">
                                            <p:graphicEl>
                                              <a:chart seriesIdx="1" categoryIdx="1" bldStep="ptInCategory"/>
                                            </p:graphicEl>
                                          </p:spTgt>
                                        </p:tgtEl>
                                        <p:attrNameLst>
                                          <p:attrName>style.visibility</p:attrName>
                                        </p:attrNameLst>
                                      </p:cBhvr>
                                      <p:to>
                                        <p:strVal val="visible"/>
                                      </p:to>
                                    </p:set>
                                    <p:animEffect transition="in" filter="fade">
                                      <p:cBhvr>
                                        <p:cTn id="23" dur="500"/>
                                        <p:tgtEl>
                                          <p:spTgt spid="13">
                                            <p:graphicEl>
                                              <a:chart seriesIdx="1"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category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EF64778-65F2-53D3-534D-146483F1D70F}"/>
              </a:ext>
            </a:extLst>
          </p:cNvPr>
          <p:cNvGraphicFramePr/>
          <p:nvPr>
            <p:extLst>
              <p:ext uri="{D42A27DB-BD31-4B8C-83A1-F6EECF244321}">
                <p14:modId xmlns:p14="http://schemas.microsoft.com/office/powerpoint/2010/main" val="3399128730"/>
              </p:ext>
            </p:extLst>
          </p:nvPr>
        </p:nvGraphicFramePr>
        <p:xfrm>
          <a:off x="2451652" y="365126"/>
          <a:ext cx="8902148" cy="55276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8BEDAA5-B96A-9510-8559-DF98667A60D1}"/>
              </a:ext>
            </a:extLst>
          </p:cNvPr>
          <p:cNvSpPr>
            <a:spLocks noGrp="1"/>
          </p:cNvSpPr>
          <p:nvPr>
            <p:ph type="title"/>
          </p:nvPr>
        </p:nvSpPr>
        <p:spPr>
          <a:xfrm>
            <a:off x="2129050" y="365126"/>
            <a:ext cx="9224749" cy="933282"/>
          </a:xfrm>
        </p:spPr>
        <p:txBody>
          <a:bodyPr/>
          <a:lstStyle/>
          <a:p>
            <a:r>
              <a:rPr lang="en-US" dirty="0"/>
              <a:t>Access to Care Due to Cost</a:t>
            </a:r>
          </a:p>
        </p:txBody>
      </p:sp>
      <p:sp>
        <p:nvSpPr>
          <p:cNvPr id="3" name="Text Placeholder 2">
            <a:extLst>
              <a:ext uri="{FF2B5EF4-FFF2-40B4-BE49-F238E27FC236}">
                <a16:creationId xmlns:a16="http://schemas.microsoft.com/office/drawing/2014/main" id="{0FA036CB-A16C-21B5-470F-A770459DE4AA}"/>
              </a:ext>
            </a:extLst>
          </p:cNvPr>
          <p:cNvSpPr>
            <a:spLocks noGrp="1"/>
          </p:cNvSpPr>
          <p:nvPr>
            <p:ph type="body" idx="10"/>
          </p:nvPr>
        </p:nvSpPr>
        <p:spPr>
          <a:xfrm>
            <a:off x="0" y="6016753"/>
            <a:ext cx="8508380" cy="841248"/>
          </a:xfrm>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 Commonwealth Fund Biennial Health Insurance Surveys  2003-2022</a:t>
            </a:r>
          </a:p>
        </p:txBody>
      </p:sp>
      <p:sp>
        <p:nvSpPr>
          <p:cNvPr id="4" name="TextBox 3">
            <a:extLst>
              <a:ext uri="{FF2B5EF4-FFF2-40B4-BE49-F238E27FC236}">
                <a16:creationId xmlns:a16="http://schemas.microsoft.com/office/drawing/2014/main" id="{9CD03F5F-935A-A811-38DE-27579833299B}"/>
              </a:ext>
            </a:extLst>
          </p:cNvPr>
          <p:cNvSpPr txBox="1"/>
          <p:nvPr/>
        </p:nvSpPr>
        <p:spPr>
          <a:xfrm>
            <a:off x="420307" y="1496276"/>
            <a:ext cx="14986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 of adults 19-64 reporting access problems</a:t>
            </a:r>
          </a:p>
        </p:txBody>
      </p:sp>
      <p:sp>
        <p:nvSpPr>
          <p:cNvPr id="6" name="TextBox 1">
            <a:extLst>
              <a:ext uri="{FF2B5EF4-FFF2-40B4-BE49-F238E27FC236}">
                <a16:creationId xmlns:a16="http://schemas.microsoft.com/office/drawing/2014/main" id="{2F587832-25B9-5647-99BB-07C852269DD6}"/>
              </a:ext>
            </a:extLst>
          </p:cNvPr>
          <p:cNvSpPr txBox="1"/>
          <p:nvPr/>
        </p:nvSpPr>
        <p:spPr>
          <a:xfrm>
            <a:off x="509273" y="4526632"/>
            <a:ext cx="914400" cy="461665"/>
          </a:xfrm>
          <a:prstGeom prst="rect">
            <a:avLst/>
          </a:prstGeom>
          <a:solidFill>
            <a:schemeClr val="accent2"/>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200"/>
              </a:spcAft>
            </a:pPr>
            <a:r>
              <a:rPr lang="en-US" sz="2400" b="0" dirty="0">
                <a:solidFill>
                  <a:schemeClr val="bg1"/>
                </a:solidFill>
              </a:rPr>
              <a:t>2022</a:t>
            </a:r>
            <a:endParaRPr lang="en-US" sz="2800" b="0" dirty="0">
              <a:solidFill>
                <a:schemeClr val="bg1"/>
              </a:solidFill>
            </a:endParaRPr>
          </a:p>
        </p:txBody>
      </p:sp>
      <p:sp>
        <p:nvSpPr>
          <p:cNvPr id="7" name="TextBox 1">
            <a:extLst>
              <a:ext uri="{FF2B5EF4-FFF2-40B4-BE49-F238E27FC236}">
                <a16:creationId xmlns:a16="http://schemas.microsoft.com/office/drawing/2014/main" id="{568860C2-FC01-A63D-5624-CDC970F4159B}"/>
              </a:ext>
            </a:extLst>
          </p:cNvPr>
          <p:cNvSpPr txBox="1"/>
          <p:nvPr/>
        </p:nvSpPr>
        <p:spPr>
          <a:xfrm>
            <a:off x="509273" y="3995530"/>
            <a:ext cx="914400" cy="461665"/>
          </a:xfrm>
          <a:prstGeom prst="rect">
            <a:avLst/>
          </a:prstGeom>
          <a:solidFill>
            <a:schemeClr val="accent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200"/>
              </a:spcAft>
            </a:pPr>
            <a:r>
              <a:rPr lang="en-US" sz="2400" b="0" dirty="0">
                <a:solidFill>
                  <a:schemeClr val="bg1"/>
                </a:solidFill>
              </a:rPr>
              <a:t>2003</a:t>
            </a:r>
            <a:endParaRPr lang="en-US" sz="2800" b="0" dirty="0">
              <a:solidFill>
                <a:schemeClr val="bg1"/>
              </a:solidFill>
            </a:endParaRPr>
          </a:p>
        </p:txBody>
      </p:sp>
    </p:spTree>
    <p:extLst>
      <p:ext uri="{BB962C8B-B14F-4D97-AF65-F5344CB8AC3E}">
        <p14:creationId xmlns:p14="http://schemas.microsoft.com/office/powerpoint/2010/main" val="246436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1" dur="500"/>
                                        <p:tgtEl>
                                          <p:spTgt spid="5">
                                            <p:graphicEl>
                                              <a:chart seriesIdx="0" categoryIdx="0" bldStep="ptInCategory"/>
                                            </p:graphicEl>
                                          </p:spTgt>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fade">
                                      <p:cBhvr>
                                        <p:cTn id="15" dur="500"/>
                                        <p:tgtEl>
                                          <p:spTgt spid="5">
                                            <p:graphicEl>
                                              <a:chart seriesIdx="1" categoryIdx="0" bldStep="ptInCategory"/>
                                            </p:graphicEl>
                                          </p:spTgt>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19" dur="500"/>
                                        <p:tgtEl>
                                          <p:spTgt spid="5">
                                            <p:graphicEl>
                                              <a:chart seriesIdx="0" categoryIdx="1" bldStep="ptInCategory"/>
                                            </p:graphicEl>
                                          </p:spTgt>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fade">
                                      <p:cBhvr>
                                        <p:cTn id="23" dur="500"/>
                                        <p:tgtEl>
                                          <p:spTgt spid="5">
                                            <p:graphicEl>
                                              <a:chart seriesIdx="1" categoryIdx="1" bldStep="ptInCategory"/>
                                            </p:graphicEl>
                                          </p:spTgt>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fade">
                                      <p:cBhvr>
                                        <p:cTn id="27" dur="500"/>
                                        <p:tgtEl>
                                          <p:spTgt spid="5">
                                            <p:graphicEl>
                                              <a:chart seriesIdx="0" categoryIdx="2" bldStep="ptInCategory"/>
                                            </p:graphicEl>
                                          </p:spTgt>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fade">
                                      <p:cBhvr>
                                        <p:cTn id="31" dur="500"/>
                                        <p:tgtEl>
                                          <p:spTgt spid="5">
                                            <p:graphicEl>
                                              <a:chart seriesIdx="1" categoryIdx="2" bldStep="ptInCategory"/>
                                            </p:graphicEl>
                                          </p:spTgt>
                                        </p:tgtEl>
                                      </p:cBhvr>
                                    </p:animEffect>
                                  </p:childTnLst>
                                </p:cTn>
                              </p:par>
                            </p:childTnLst>
                          </p:cTn>
                        </p:par>
                        <p:par>
                          <p:cTn id="32" fill="hold">
                            <p:stCondLst>
                              <p:cond delay="5000"/>
                            </p:stCondLst>
                            <p:childTnLst>
                              <p:par>
                                <p:cTn id="33" presetID="10" presetClass="entr" presetSubtype="0" fill="hold" grpId="0" nodeType="afterEffect">
                                  <p:stCondLst>
                                    <p:cond delay="250"/>
                                  </p:stCondLst>
                                  <p:childTnLst>
                                    <p:set>
                                      <p:cBhvr>
                                        <p:cTn id="34"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fade">
                                      <p:cBhvr>
                                        <p:cTn id="35" dur="500"/>
                                        <p:tgtEl>
                                          <p:spTgt spid="5">
                                            <p:graphicEl>
                                              <a:chart seriesIdx="0" categoryIdx="3" bldStep="ptInCategory"/>
                                            </p:graphicEl>
                                          </p:spTgt>
                                        </p:tgtEl>
                                      </p:cBhvr>
                                    </p:animEffect>
                                  </p:childTnLst>
                                </p:cTn>
                              </p:par>
                            </p:childTnLst>
                          </p:cTn>
                        </p:par>
                        <p:par>
                          <p:cTn id="36" fill="hold">
                            <p:stCondLst>
                              <p:cond delay="5750"/>
                            </p:stCondLst>
                            <p:childTnLst>
                              <p:par>
                                <p:cTn id="37" presetID="10" presetClass="entr" presetSubtype="0" fill="hold" grpId="0" nodeType="afterEffect">
                                  <p:stCondLst>
                                    <p:cond delay="250"/>
                                  </p:stCondLst>
                                  <p:childTnLst>
                                    <p:set>
                                      <p:cBhvr>
                                        <p:cTn id="38" dur="1" fill="hold">
                                          <p:stCondLst>
                                            <p:cond delay="0"/>
                                          </p:stCondLst>
                                        </p:cTn>
                                        <p:tgtEl>
                                          <p:spTgt spid="5">
                                            <p:graphicEl>
                                              <a:chart seriesIdx="1" categoryIdx="3" bldStep="ptInCategory"/>
                                            </p:graphicEl>
                                          </p:spTgt>
                                        </p:tgtEl>
                                        <p:attrNameLst>
                                          <p:attrName>style.visibility</p:attrName>
                                        </p:attrNameLst>
                                      </p:cBhvr>
                                      <p:to>
                                        <p:strVal val="visible"/>
                                      </p:to>
                                    </p:set>
                                    <p:animEffect transition="in" filter="fade">
                                      <p:cBhvr>
                                        <p:cTn id="39" dur="500"/>
                                        <p:tgtEl>
                                          <p:spTgt spid="5">
                                            <p:graphicEl>
                                              <a:chart seriesIdx="1"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0B6D-E3AB-6559-A27D-13B8AABB30BD}"/>
              </a:ext>
            </a:extLst>
          </p:cNvPr>
          <p:cNvSpPr>
            <a:spLocks noGrp="1"/>
          </p:cNvSpPr>
          <p:nvPr>
            <p:ph type="title"/>
          </p:nvPr>
        </p:nvSpPr>
        <p:spPr>
          <a:xfrm>
            <a:off x="1279545" y="352141"/>
            <a:ext cx="10515600" cy="1325563"/>
          </a:xfrm>
        </p:spPr>
        <p:txBody>
          <a:bodyPr>
            <a:normAutofit/>
          </a:bodyPr>
          <a:lstStyle/>
          <a:p>
            <a:r>
              <a:rPr lang="en-US" dirty="0"/>
              <a:t>Access to Care Depends on Income</a:t>
            </a:r>
            <a:br>
              <a:rPr lang="en-US" dirty="0"/>
            </a:br>
            <a:endParaRPr lang="en-US" dirty="0"/>
          </a:p>
        </p:txBody>
      </p:sp>
      <p:sp>
        <p:nvSpPr>
          <p:cNvPr id="3" name="Text Placeholder 2">
            <a:extLst>
              <a:ext uri="{FF2B5EF4-FFF2-40B4-BE49-F238E27FC236}">
                <a16:creationId xmlns:a16="http://schemas.microsoft.com/office/drawing/2014/main" id="{3BC7ACE9-B0DA-171D-3C65-847D4927AAD7}"/>
              </a:ext>
            </a:extLst>
          </p:cNvPr>
          <p:cNvSpPr>
            <a:spLocks noGrp="1"/>
          </p:cNvSpPr>
          <p:nvPr>
            <p:ph type="body" idx="10"/>
          </p:nvPr>
        </p:nvSpPr>
        <p:spPr>
          <a:xfrm>
            <a:off x="0" y="6016753"/>
            <a:ext cx="8524568" cy="841248"/>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cs typeface="Arial" charset="0"/>
              </a:rPr>
              <a:t>https://www.commonwealthfund.org/blog/2018/healthy-low-income-people-greater-health-risks  Accessed Sept. 13, 2023</a:t>
            </a:r>
            <a:br>
              <a:rPr kumimoji="0" lang="en-US" sz="1000" b="0" i="0" u="none" strike="noStrike" kern="1200" cap="none" spc="0" normalizeH="0" baseline="0" noProof="0" dirty="0">
                <a:ln>
                  <a:noFill/>
                </a:ln>
                <a:solidFill>
                  <a:srgbClr val="FFFFFF"/>
                </a:solidFill>
                <a:effectLst/>
                <a:uLnTx/>
                <a:uFillTx/>
                <a:latin typeface="Arial" charset="0"/>
                <a:cs typeface="Arial" charset="0"/>
              </a:rPr>
            </a:br>
            <a:r>
              <a:rPr kumimoji="0" lang="en-US" sz="1000" b="0" i="0" u="none" strike="noStrike" kern="1200" cap="none" spc="0" normalizeH="0" baseline="0" noProof="0" dirty="0">
                <a:ln>
                  <a:noFill/>
                </a:ln>
                <a:solidFill>
                  <a:srgbClr val="FFFFFF"/>
                </a:solidFill>
                <a:effectLst/>
                <a:uLnTx/>
                <a:uFillTx/>
                <a:latin typeface="Arial" charset="0"/>
                <a:cs typeface="Arial" charset="0"/>
              </a:rPr>
              <a:t>Data is for 2018</a:t>
            </a:r>
          </a:p>
        </p:txBody>
      </p:sp>
      <p:sp>
        <p:nvSpPr>
          <p:cNvPr id="4" name="TextBox 3">
            <a:extLst>
              <a:ext uri="{FF2B5EF4-FFF2-40B4-BE49-F238E27FC236}">
                <a16:creationId xmlns:a16="http://schemas.microsoft.com/office/drawing/2014/main" id="{30ABBDEA-739D-AE78-A464-C5687083CC60}"/>
              </a:ext>
            </a:extLst>
          </p:cNvPr>
          <p:cNvSpPr txBox="1"/>
          <p:nvPr/>
        </p:nvSpPr>
        <p:spPr>
          <a:xfrm>
            <a:off x="408039" y="1677704"/>
            <a:ext cx="230129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Access to care by income </a:t>
            </a:r>
            <a:b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b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 of Federal Poverty Line)</a:t>
            </a:r>
          </a:p>
        </p:txBody>
      </p:sp>
      <p:sp>
        <p:nvSpPr>
          <p:cNvPr id="6" name="Rectangle 5">
            <a:extLst>
              <a:ext uri="{FF2B5EF4-FFF2-40B4-BE49-F238E27FC236}">
                <a16:creationId xmlns:a16="http://schemas.microsoft.com/office/drawing/2014/main" id="{C3E0512A-410B-5FA4-FF9E-1526A3411AAD}"/>
              </a:ext>
            </a:extLst>
          </p:cNvPr>
          <p:cNvSpPr/>
          <p:nvPr/>
        </p:nvSpPr>
        <p:spPr>
          <a:xfrm>
            <a:off x="533252" y="4058709"/>
            <a:ext cx="573172" cy="336462"/>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9D0227E4-ABF9-06E7-D67A-902E3E059A33}"/>
              </a:ext>
            </a:extLst>
          </p:cNvPr>
          <p:cNvSpPr/>
          <p:nvPr/>
        </p:nvSpPr>
        <p:spPr>
          <a:xfrm>
            <a:off x="533252" y="3525179"/>
            <a:ext cx="573172" cy="336462"/>
          </a:xfrm>
          <a:prstGeom prst="rect">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13" name="Chart 12">
            <a:extLst>
              <a:ext uri="{FF2B5EF4-FFF2-40B4-BE49-F238E27FC236}">
                <a16:creationId xmlns:a16="http://schemas.microsoft.com/office/drawing/2014/main" id="{093C0EE3-8A16-85F2-C680-0E8856C8A9BC}"/>
              </a:ext>
            </a:extLst>
          </p:cNvPr>
          <p:cNvGraphicFramePr/>
          <p:nvPr>
            <p:extLst>
              <p:ext uri="{D42A27DB-BD31-4B8C-83A1-F6EECF244321}">
                <p14:modId xmlns:p14="http://schemas.microsoft.com/office/powerpoint/2010/main" val="3223409087"/>
              </p:ext>
            </p:extLst>
          </p:nvPr>
        </p:nvGraphicFramePr>
        <p:xfrm>
          <a:off x="3205222" y="843510"/>
          <a:ext cx="8524568" cy="486543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C77A5CE7-6723-B6D5-E312-747475B84B73}"/>
              </a:ext>
            </a:extLst>
          </p:cNvPr>
          <p:cNvSpPr txBox="1"/>
          <p:nvPr/>
        </p:nvSpPr>
        <p:spPr>
          <a:xfrm>
            <a:off x="1115686" y="3490577"/>
            <a:ext cx="1764792" cy="400110"/>
          </a:xfrm>
          <a:prstGeom prst="rect">
            <a:avLst/>
          </a:prstGeom>
          <a:noFill/>
        </p:spPr>
        <p:txBody>
          <a:bodyPr wrap="square" rtlCol="0">
            <a:spAutoFit/>
          </a:bodyPr>
          <a:lstStyle/>
          <a:p>
            <a:pPr>
              <a:spcAft>
                <a:spcPts val="1200"/>
              </a:spcAft>
            </a:pPr>
            <a:r>
              <a:rPr lang="en-US" sz="2000" dirty="0">
                <a:solidFill>
                  <a:schemeClr val="bg1"/>
                </a:solidFill>
              </a:rPr>
              <a:t>&lt;200% FPL</a:t>
            </a:r>
          </a:p>
        </p:txBody>
      </p:sp>
      <p:sp>
        <p:nvSpPr>
          <p:cNvPr id="15" name="TextBox 14">
            <a:extLst>
              <a:ext uri="{FF2B5EF4-FFF2-40B4-BE49-F238E27FC236}">
                <a16:creationId xmlns:a16="http://schemas.microsoft.com/office/drawing/2014/main" id="{CC838D1A-E5FD-E4FF-03D9-DAC5B2E30BCC}"/>
              </a:ext>
            </a:extLst>
          </p:cNvPr>
          <p:cNvSpPr txBox="1"/>
          <p:nvPr/>
        </p:nvSpPr>
        <p:spPr>
          <a:xfrm>
            <a:off x="1115686" y="4031893"/>
            <a:ext cx="1931795" cy="400110"/>
          </a:xfrm>
          <a:prstGeom prst="rect">
            <a:avLst/>
          </a:prstGeom>
          <a:noFill/>
        </p:spPr>
        <p:txBody>
          <a:bodyPr wrap="square" rtlCol="0">
            <a:spAutoFit/>
          </a:bodyPr>
          <a:lstStyle/>
          <a:p>
            <a:pPr>
              <a:spcAft>
                <a:spcPts val="1200"/>
              </a:spcAft>
            </a:pPr>
            <a:r>
              <a:rPr lang="en-US" sz="2000" dirty="0">
                <a:solidFill>
                  <a:schemeClr val="bg1"/>
                </a:solidFill>
              </a:rPr>
              <a:t>200-400% FPL</a:t>
            </a:r>
          </a:p>
        </p:txBody>
      </p:sp>
      <p:sp>
        <p:nvSpPr>
          <p:cNvPr id="5" name="Rectangle 4">
            <a:extLst>
              <a:ext uri="{FF2B5EF4-FFF2-40B4-BE49-F238E27FC236}">
                <a16:creationId xmlns:a16="http://schemas.microsoft.com/office/drawing/2014/main" id="{ABED045C-29B4-B14E-4202-5FCCC879F966}"/>
              </a:ext>
            </a:extLst>
          </p:cNvPr>
          <p:cNvSpPr/>
          <p:nvPr/>
        </p:nvSpPr>
        <p:spPr>
          <a:xfrm>
            <a:off x="533252" y="4585434"/>
            <a:ext cx="573172" cy="336462"/>
          </a:xfrm>
          <a:prstGeom prst="rect">
            <a:avLst/>
          </a:prstGeom>
          <a:solidFill>
            <a:srgbClr val="DFA01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64FA999B-576D-D20A-E791-8DF3EED6903F}"/>
              </a:ext>
            </a:extLst>
          </p:cNvPr>
          <p:cNvSpPr txBox="1"/>
          <p:nvPr/>
        </p:nvSpPr>
        <p:spPr>
          <a:xfrm>
            <a:off x="1115686" y="4556388"/>
            <a:ext cx="1764792" cy="400110"/>
          </a:xfrm>
          <a:prstGeom prst="rect">
            <a:avLst/>
          </a:prstGeom>
          <a:noFill/>
        </p:spPr>
        <p:txBody>
          <a:bodyPr wrap="square" rtlCol="0">
            <a:spAutoFit/>
          </a:bodyPr>
          <a:lstStyle/>
          <a:p>
            <a:pPr>
              <a:spcAft>
                <a:spcPts val="1200"/>
              </a:spcAft>
            </a:pPr>
            <a:r>
              <a:rPr lang="en-US" sz="2000" dirty="0">
                <a:solidFill>
                  <a:schemeClr val="bg1"/>
                </a:solidFill>
              </a:rPr>
              <a:t>&gt;400% FPL</a:t>
            </a:r>
          </a:p>
        </p:txBody>
      </p:sp>
    </p:spTree>
    <p:extLst>
      <p:ext uri="{BB962C8B-B14F-4D97-AF65-F5344CB8AC3E}">
        <p14:creationId xmlns:p14="http://schemas.microsoft.com/office/powerpoint/2010/main" val="53296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7" dur="500"/>
                                        <p:tgtEl>
                                          <p:spTgt spid="1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12" dur="500"/>
                                        <p:tgtEl>
                                          <p:spTgt spid="1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17" dur="500"/>
                                        <p:tgtEl>
                                          <p:spTgt spid="1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fade">
                                      <p:cBhvr>
                                        <p:cTn id="22" dur="500"/>
                                        <p:tgtEl>
                                          <p:spTgt spid="1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
        </p:bldSub>
      </p:bldGraphic>
    </p:bldLst>
  </p:timing>
</p:sld>
</file>

<file path=ppt/theme/theme1.xml><?xml version="1.0" encoding="utf-8"?>
<a:theme xmlns:a="http://schemas.openxmlformats.org/drawingml/2006/main" name="1_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2953</TotalTime>
  <Words>5521</Words>
  <Application>Microsoft Office PowerPoint</Application>
  <PresentationFormat>Widescreen</PresentationFormat>
  <Paragraphs>358</Paragraphs>
  <Slides>49</Slides>
  <Notes>49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Arial</vt:lpstr>
      <vt:lpstr>BlinkMacSystemFont</vt:lpstr>
      <vt:lpstr>Calibri</vt:lpstr>
      <vt:lpstr>Garamond</vt:lpstr>
      <vt:lpstr>Google Sans</vt:lpstr>
      <vt:lpstr>Lato</vt:lpstr>
      <vt:lpstr>Open Sans</vt:lpstr>
      <vt:lpstr>PT Serif</vt:lpstr>
      <vt:lpstr>1_Office Theme</vt:lpstr>
      <vt:lpstr>2_Office Theme</vt:lpstr>
      <vt:lpstr>Health Inequities in the U.S.  Medicare for All is Part of the Solution</vt:lpstr>
      <vt:lpstr>Health Inequities in the U.S.</vt:lpstr>
      <vt:lpstr>Income of Top 20% Doubles </vt:lpstr>
      <vt:lpstr>U.S. has highest Income Inequality</vt:lpstr>
      <vt:lpstr>U.S. Income Inequality Nearly Doubled Since 1981</vt:lpstr>
      <vt:lpstr>Lower Income = Shorter Lives</vt:lpstr>
      <vt:lpstr>Growing Gap in Life Expectancy by Income </vt:lpstr>
      <vt:lpstr>Access to Care Due to Cost</vt:lpstr>
      <vt:lpstr>Access to Care Depends on Income </vt:lpstr>
      <vt:lpstr>Low-Income Families Forgo Care</vt:lpstr>
      <vt:lpstr>Health Coverage Depends on Income</vt:lpstr>
      <vt:lpstr>Uninsurance is Deadly:  </vt:lpstr>
      <vt:lpstr>Poorer Regions, Fewer ICU Beds</vt:lpstr>
      <vt:lpstr>Growing Wealth Gap for Minorities</vt:lpstr>
      <vt:lpstr>Black and Native Americans Die Younger</vt:lpstr>
      <vt:lpstr>Uneven Decline in Life Expectancy 2019-2021</vt:lpstr>
      <vt:lpstr>Police Killings Target People of Color</vt:lpstr>
      <vt:lpstr>U.S. Incarceration Rate Highest in World</vt:lpstr>
      <vt:lpstr>% Uninsured by Race or Ethnicity (2021)</vt:lpstr>
      <vt:lpstr>Higher Mortality Rates for Black v. White</vt:lpstr>
      <vt:lpstr>Maternal Mortality Crisis Worst for Black Mothers</vt:lpstr>
      <vt:lpstr>U.S. Infant Mortality Compounded by Racial Inequities</vt:lpstr>
      <vt:lpstr>Racial Inequities in Prenatal Care</vt:lpstr>
      <vt:lpstr>People of Color Get Less Care</vt:lpstr>
      <vt:lpstr>White Patients Spend More Face Time with Physicians</vt:lpstr>
      <vt:lpstr>Youth of Color: Fewer Psychiatrist Visits</vt:lpstr>
      <vt:lpstr>Black-Serving Hospitals Get Paid Less</vt:lpstr>
      <vt:lpstr>Fewer Physical Resources for Black- and Hispanic-serving Hospitals</vt:lpstr>
      <vt:lpstr>Black- and Latinx-Serving Hospitals Offer Fewer High-Tech Services</vt:lpstr>
      <vt:lpstr>Indian Health Service Grossly Underfunded</vt:lpstr>
      <vt:lpstr>Black Enrollment in Medical School Still Low</vt:lpstr>
      <vt:lpstr>Black Roles in Health Organizations</vt:lpstr>
      <vt:lpstr>Hispanic Roles in Health Organizations</vt:lpstr>
      <vt:lpstr>Black Men More Likely to Follow  Black Doctor’s Advice</vt:lpstr>
      <vt:lpstr>Black and Female Physicians Earn Less</vt:lpstr>
      <vt:lpstr>Immigrants More Likely to be Uninsured</vt:lpstr>
      <vt:lpstr>Immigrants Get Little Care</vt:lpstr>
      <vt:lpstr>Immigrants Face Barriers to Care</vt:lpstr>
      <vt:lpstr>Immigrants Subsidize Commercial Insurance</vt:lpstr>
      <vt:lpstr>Immigrants Keep Medicare Afloat</vt:lpstr>
      <vt:lpstr>PowerPoint Presentation</vt:lpstr>
      <vt:lpstr>PowerPoint Presentation</vt:lpstr>
      <vt:lpstr>PowerPoint Presentation</vt:lpstr>
      <vt:lpstr>PowerPoint Presentation</vt:lpstr>
      <vt:lpstr>Medicare for All: Solving Inequities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Fauke</dc:creator>
  <cp:lastModifiedBy>Clare Fauke</cp:lastModifiedBy>
  <cp:revision>18</cp:revision>
  <dcterms:created xsi:type="dcterms:W3CDTF">2023-07-24T19:22:00Z</dcterms:created>
  <dcterms:modified xsi:type="dcterms:W3CDTF">2023-10-27T19:17:10Z</dcterms:modified>
</cp:coreProperties>
</file>