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2"/>
  </p:notesMasterIdLst>
  <p:sldIdLst>
    <p:sldId id="256" r:id="rId2"/>
    <p:sldId id="257" r:id="rId3"/>
    <p:sldId id="258" r:id="rId4"/>
    <p:sldId id="259" r:id="rId5"/>
    <p:sldId id="260" r:id="rId6"/>
    <p:sldId id="261" r:id="rId7"/>
    <p:sldId id="262" r:id="rId8"/>
    <p:sldId id="263" r:id="rId9"/>
    <p:sldId id="266" r:id="rId10"/>
    <p:sldId id="268" r:id="rId11"/>
    <p:sldId id="270" r:id="rId12"/>
    <p:sldId id="269" r:id="rId13"/>
    <p:sldId id="271" r:id="rId14"/>
    <p:sldId id="272" r:id="rId15"/>
    <p:sldId id="273" r:id="rId16"/>
    <p:sldId id="274" r:id="rId17"/>
    <p:sldId id="275" r:id="rId18"/>
    <p:sldId id="276" r:id="rId19"/>
    <p:sldId id="283" r:id="rId20"/>
    <p:sldId id="284" r:id="rId21"/>
    <p:sldId id="292" r:id="rId22"/>
    <p:sldId id="298" r:id="rId23"/>
    <p:sldId id="299" r:id="rId24"/>
    <p:sldId id="291" r:id="rId25"/>
    <p:sldId id="297" r:id="rId26"/>
    <p:sldId id="277" r:id="rId27"/>
    <p:sldId id="279" r:id="rId28"/>
    <p:sldId id="280" r:id="rId29"/>
    <p:sldId id="282" r:id="rId30"/>
    <p:sldId id="278" r:id="rId31"/>
    <p:sldId id="285" r:id="rId32"/>
    <p:sldId id="286" r:id="rId33"/>
    <p:sldId id="287" r:id="rId34"/>
    <p:sldId id="288" r:id="rId35"/>
    <p:sldId id="289" r:id="rId36"/>
    <p:sldId id="290" r:id="rId37"/>
    <p:sldId id="293" r:id="rId38"/>
    <p:sldId id="295" r:id="rId39"/>
    <p:sldId id="296"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49"/>
    <p:restoredTop sz="85881"/>
  </p:normalViewPr>
  <p:slideViewPr>
    <p:cSldViewPr snapToGrid="0">
      <p:cViewPr varScale="1">
        <p:scale>
          <a:sx n="94" d="100"/>
          <a:sy n="94" d="100"/>
        </p:scale>
        <p:origin x="4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03C29-899A-1246-AF65-49DAC568E9BD}" type="datetimeFigureOut">
              <a:rPr lang="en-US" smtClean="0"/>
              <a:t>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5C5D9-4BFE-9043-AC43-E070A3B66055}" type="slidenum">
              <a:rPr lang="en-US" smtClean="0"/>
              <a:t>‹#›</a:t>
            </a:fld>
            <a:endParaRPr lang="en-US"/>
          </a:p>
        </p:txBody>
      </p:sp>
    </p:spTree>
    <p:extLst>
      <p:ext uri="{BB962C8B-B14F-4D97-AF65-F5344CB8AC3E}">
        <p14:creationId xmlns:p14="http://schemas.microsoft.com/office/powerpoint/2010/main" val="2391113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this matter? Unions are a crucible for building organizing power, and we need an organized working class to win</a:t>
            </a:r>
          </a:p>
          <a:p>
            <a:r>
              <a:rPr lang="en-US" dirty="0"/>
              <a:t>There are few things scarier than losing your job, especially in residency</a:t>
            </a:r>
          </a:p>
        </p:txBody>
      </p:sp>
      <p:sp>
        <p:nvSpPr>
          <p:cNvPr id="4" name="Slide Number Placeholder 3"/>
          <p:cNvSpPr>
            <a:spLocks noGrp="1"/>
          </p:cNvSpPr>
          <p:nvPr>
            <p:ph type="sldNum" sz="quarter" idx="5"/>
          </p:nvPr>
        </p:nvSpPr>
        <p:spPr/>
        <p:txBody>
          <a:bodyPr/>
          <a:lstStyle/>
          <a:p>
            <a:fld id="{6835C5D9-4BFE-9043-AC43-E070A3B66055}" type="slidenum">
              <a:rPr lang="en-US" smtClean="0"/>
              <a:t>2</a:t>
            </a:fld>
            <a:endParaRPr lang="en-US"/>
          </a:p>
        </p:txBody>
      </p:sp>
    </p:spTree>
    <p:extLst>
      <p:ext uri="{BB962C8B-B14F-4D97-AF65-F5344CB8AC3E}">
        <p14:creationId xmlns:p14="http://schemas.microsoft.com/office/powerpoint/2010/main" val="3281442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5C5D9-4BFE-9043-AC43-E070A3B66055}" type="slidenum">
              <a:rPr lang="en-US" smtClean="0"/>
              <a:t>17</a:t>
            </a:fld>
            <a:endParaRPr lang="en-US"/>
          </a:p>
        </p:txBody>
      </p:sp>
    </p:spTree>
    <p:extLst>
      <p:ext uri="{BB962C8B-B14F-4D97-AF65-F5344CB8AC3E}">
        <p14:creationId xmlns:p14="http://schemas.microsoft.com/office/powerpoint/2010/main" val="12129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INOCULATION BABY</a:t>
            </a:r>
          </a:p>
          <a:p>
            <a:r>
              <a:rPr lang="en-US" dirty="0"/>
              <a:t>We know EXACTLY what they’re going to say and do. None of this is a surprise. These talking points should be the subject of ridicule! Do they think we are literally children? </a:t>
            </a:r>
          </a:p>
          <a:p>
            <a:r>
              <a:rPr lang="en-US" dirty="0"/>
              <a:t>Nothing banishes fear faster than realizing your opponent is ridiculous  (HP banishing a boggart </a:t>
            </a:r>
            <a:r>
              <a:rPr lang="en-US" dirty="0" err="1"/>
              <a:t>etc</a:t>
            </a:r>
            <a:r>
              <a:rPr lang="en-US" dirty="0"/>
              <a:t> </a:t>
            </a:r>
            <a:r>
              <a:rPr lang="en-US" dirty="0" err="1"/>
              <a:t>etc</a:t>
            </a:r>
            <a:r>
              <a:rPr lang="en-US" dirty="0"/>
              <a:t>)</a:t>
            </a:r>
          </a:p>
        </p:txBody>
      </p:sp>
      <p:sp>
        <p:nvSpPr>
          <p:cNvPr id="4" name="Slide Number Placeholder 3"/>
          <p:cNvSpPr>
            <a:spLocks noGrp="1"/>
          </p:cNvSpPr>
          <p:nvPr>
            <p:ph type="sldNum" sz="quarter" idx="5"/>
          </p:nvPr>
        </p:nvSpPr>
        <p:spPr/>
        <p:txBody>
          <a:bodyPr/>
          <a:lstStyle/>
          <a:p>
            <a:fld id="{6835C5D9-4BFE-9043-AC43-E070A3B66055}" type="slidenum">
              <a:rPr lang="en-US" smtClean="0"/>
              <a:t>20</a:t>
            </a:fld>
            <a:endParaRPr lang="en-US"/>
          </a:p>
        </p:txBody>
      </p:sp>
    </p:spTree>
    <p:extLst>
      <p:ext uri="{BB962C8B-B14F-4D97-AF65-F5344CB8AC3E}">
        <p14:creationId xmlns:p14="http://schemas.microsoft.com/office/powerpoint/2010/main" val="1985940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pretend we’re at the AMA this year trying to get the single payer resolution passed, and you want to inoculate your allies or people who might be wavering about the resolution</a:t>
            </a:r>
          </a:p>
        </p:txBody>
      </p:sp>
      <p:sp>
        <p:nvSpPr>
          <p:cNvPr id="4" name="Slide Number Placeholder 3"/>
          <p:cNvSpPr>
            <a:spLocks noGrp="1"/>
          </p:cNvSpPr>
          <p:nvPr>
            <p:ph type="sldNum" sz="quarter" idx="5"/>
          </p:nvPr>
        </p:nvSpPr>
        <p:spPr/>
        <p:txBody>
          <a:bodyPr/>
          <a:lstStyle/>
          <a:p>
            <a:fld id="{6835C5D9-4BFE-9043-AC43-E070A3B66055}" type="slidenum">
              <a:rPr lang="en-US" smtClean="0"/>
              <a:t>25</a:t>
            </a:fld>
            <a:endParaRPr lang="en-US"/>
          </a:p>
        </p:txBody>
      </p:sp>
    </p:spTree>
    <p:extLst>
      <p:ext uri="{BB962C8B-B14F-4D97-AF65-F5344CB8AC3E}">
        <p14:creationId xmlns:p14="http://schemas.microsoft.com/office/powerpoint/2010/main" val="408540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should you address negative messaging from admin, boss, </a:t>
            </a:r>
            <a:r>
              <a:rPr lang="en-US" dirty="0" err="1"/>
              <a:t>etc</a:t>
            </a:r>
            <a:r>
              <a:rPr lang="en-US" dirty="0"/>
              <a:t>?</a:t>
            </a:r>
          </a:p>
        </p:txBody>
      </p:sp>
      <p:sp>
        <p:nvSpPr>
          <p:cNvPr id="4" name="Slide Number Placeholder 3"/>
          <p:cNvSpPr>
            <a:spLocks noGrp="1"/>
          </p:cNvSpPr>
          <p:nvPr>
            <p:ph type="sldNum" sz="quarter" idx="5"/>
          </p:nvPr>
        </p:nvSpPr>
        <p:spPr/>
        <p:txBody>
          <a:bodyPr/>
          <a:lstStyle/>
          <a:p>
            <a:fld id="{6835C5D9-4BFE-9043-AC43-E070A3B66055}" type="slidenum">
              <a:rPr lang="en-US" smtClean="0"/>
              <a:t>31</a:t>
            </a:fld>
            <a:endParaRPr lang="en-US"/>
          </a:p>
        </p:txBody>
      </p:sp>
    </p:spTree>
    <p:extLst>
      <p:ext uri="{BB962C8B-B14F-4D97-AF65-F5344CB8AC3E}">
        <p14:creationId xmlns:p14="http://schemas.microsoft.com/office/powerpoint/2010/main" val="2830929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people know about unions? Anyone ever been in one or have family members active in the union?</a:t>
            </a:r>
          </a:p>
        </p:txBody>
      </p:sp>
      <p:sp>
        <p:nvSpPr>
          <p:cNvPr id="4" name="Slide Number Placeholder 3"/>
          <p:cNvSpPr>
            <a:spLocks noGrp="1"/>
          </p:cNvSpPr>
          <p:nvPr>
            <p:ph type="sldNum" sz="quarter" idx="5"/>
          </p:nvPr>
        </p:nvSpPr>
        <p:spPr/>
        <p:txBody>
          <a:bodyPr/>
          <a:lstStyle/>
          <a:p>
            <a:fld id="{6835C5D9-4BFE-9043-AC43-E070A3B66055}" type="slidenum">
              <a:rPr lang="en-US" smtClean="0"/>
              <a:t>3</a:t>
            </a:fld>
            <a:endParaRPr lang="en-US"/>
          </a:p>
        </p:txBody>
      </p:sp>
    </p:spTree>
    <p:extLst>
      <p:ext uri="{BB962C8B-B14F-4D97-AF65-F5344CB8AC3E}">
        <p14:creationId xmlns:p14="http://schemas.microsoft.com/office/powerpoint/2010/main" val="91088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ts val="400"/>
              </a:spcBef>
              <a:spcAft>
                <a:spcPts val="0"/>
              </a:spcAft>
            </a:pPr>
            <a:r>
              <a:rPr lang="en-US" sz="1800" b="0" i="0" u="none" strike="noStrike" dirty="0">
                <a:solidFill>
                  <a:schemeClr val="bg1"/>
                </a:solidFill>
                <a:effectLst/>
                <a:latin typeface="Arial" panose="020B0604020202020204" pitchFamily="34" charset="0"/>
              </a:rPr>
              <a:t>Put simply, a union is a group of people working together to improve our working conditions through unified action and collective bargaining. Collective bargaining means that instead of us individually asking the hospital for raises, improvements our working conditions, or improving patient safety, we negotiate as a group so that we have more leverage. We’re more likely to be heard and make improvements if we work together, than if we are on our own.</a:t>
            </a:r>
            <a:endParaRPr lang="en-US" b="0" i="0" u="none" strike="noStrike" dirty="0">
              <a:solidFill>
                <a:schemeClr val="bg1"/>
              </a:solidFill>
              <a:effectLst/>
            </a:endParaRPr>
          </a:p>
        </p:txBody>
      </p:sp>
      <p:sp>
        <p:nvSpPr>
          <p:cNvPr id="4" name="Slide Number Placeholder 3"/>
          <p:cNvSpPr>
            <a:spLocks noGrp="1"/>
          </p:cNvSpPr>
          <p:nvPr>
            <p:ph type="sldNum" sz="quarter" idx="5"/>
          </p:nvPr>
        </p:nvSpPr>
        <p:spPr/>
        <p:txBody>
          <a:bodyPr/>
          <a:lstStyle/>
          <a:p>
            <a:fld id="{6835C5D9-4BFE-9043-AC43-E070A3B66055}" type="slidenum">
              <a:rPr lang="en-US" smtClean="0"/>
              <a:t>4</a:t>
            </a:fld>
            <a:endParaRPr lang="en-US"/>
          </a:p>
        </p:txBody>
      </p:sp>
    </p:spTree>
    <p:extLst>
      <p:ext uri="{BB962C8B-B14F-4D97-AF65-F5344CB8AC3E}">
        <p14:creationId xmlns:p14="http://schemas.microsoft.com/office/powerpoint/2010/main" val="374134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Although physicians are thought to have a lot of political and social power, the fact is that increasingly few of us have a say in our hospitals. All residents and an increasing number of healthcare workers are employed by large hospitals and healthcare groups, who have other interests besides our well being or even the well being of our patients. This is true for all healthcare workers, including doctors.</a:t>
            </a:r>
          </a:p>
        </p:txBody>
      </p:sp>
      <p:sp>
        <p:nvSpPr>
          <p:cNvPr id="4" name="Slide Number Placeholder 3"/>
          <p:cNvSpPr>
            <a:spLocks noGrp="1"/>
          </p:cNvSpPr>
          <p:nvPr>
            <p:ph type="sldNum" sz="quarter" idx="5"/>
          </p:nvPr>
        </p:nvSpPr>
        <p:spPr/>
        <p:txBody>
          <a:bodyPr/>
          <a:lstStyle/>
          <a:p>
            <a:fld id="{6835C5D9-4BFE-9043-AC43-E070A3B66055}" type="slidenum">
              <a:rPr lang="en-US" smtClean="0"/>
              <a:t>5</a:t>
            </a:fld>
            <a:endParaRPr lang="en-US"/>
          </a:p>
        </p:txBody>
      </p:sp>
    </p:spTree>
    <p:extLst>
      <p:ext uri="{BB962C8B-B14F-4D97-AF65-F5344CB8AC3E}">
        <p14:creationId xmlns:p14="http://schemas.microsoft.com/office/powerpoint/2010/main" val="29558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Fuck around and find out</a:t>
            </a:r>
          </a:p>
        </p:txBody>
      </p:sp>
      <p:sp>
        <p:nvSpPr>
          <p:cNvPr id="4" name="Slide Number Placeholder 3"/>
          <p:cNvSpPr>
            <a:spLocks noGrp="1"/>
          </p:cNvSpPr>
          <p:nvPr>
            <p:ph type="sldNum" sz="quarter" idx="5"/>
          </p:nvPr>
        </p:nvSpPr>
        <p:spPr/>
        <p:txBody>
          <a:bodyPr/>
          <a:lstStyle/>
          <a:p>
            <a:fld id="{6835C5D9-4BFE-9043-AC43-E070A3B66055}" type="slidenum">
              <a:rPr lang="en-US" smtClean="0"/>
              <a:t>6</a:t>
            </a:fld>
            <a:endParaRPr lang="en-US"/>
          </a:p>
        </p:txBody>
      </p:sp>
    </p:spTree>
    <p:extLst>
      <p:ext uri="{BB962C8B-B14F-4D97-AF65-F5344CB8AC3E}">
        <p14:creationId xmlns:p14="http://schemas.microsoft.com/office/powerpoint/2010/main" val="254254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about power, not necessarily money (although money factors in too)</a:t>
            </a:r>
          </a:p>
          <a:p>
            <a:r>
              <a:rPr lang="en-US" dirty="0"/>
              <a:t>Hospitals don’t want to share decision making authority with their workers </a:t>
            </a:r>
          </a:p>
        </p:txBody>
      </p:sp>
      <p:sp>
        <p:nvSpPr>
          <p:cNvPr id="4" name="Slide Number Placeholder 3"/>
          <p:cNvSpPr>
            <a:spLocks noGrp="1"/>
          </p:cNvSpPr>
          <p:nvPr>
            <p:ph type="sldNum" sz="quarter" idx="5"/>
          </p:nvPr>
        </p:nvSpPr>
        <p:spPr/>
        <p:txBody>
          <a:bodyPr/>
          <a:lstStyle/>
          <a:p>
            <a:fld id="{6835C5D9-4BFE-9043-AC43-E070A3B66055}" type="slidenum">
              <a:rPr lang="en-US" smtClean="0"/>
              <a:t>11</a:t>
            </a:fld>
            <a:endParaRPr lang="en-US"/>
          </a:p>
        </p:txBody>
      </p:sp>
    </p:spTree>
    <p:extLst>
      <p:ext uri="{BB962C8B-B14F-4D97-AF65-F5344CB8AC3E}">
        <p14:creationId xmlns:p14="http://schemas.microsoft.com/office/powerpoint/2010/main" val="329865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Couple of key anti-union points already being seeded here:</a:t>
            </a:r>
          </a:p>
          <a:p>
            <a:r>
              <a:rPr lang="en-US" dirty="0"/>
              <a:t>-”The union” did something. This is called “third partying.” The union is made up of its members (the </a:t>
            </a:r>
            <a:r>
              <a:rPr lang="en-US" dirty="0" err="1"/>
              <a:t>housestaff</a:t>
            </a:r>
            <a:r>
              <a:rPr lang="en-US" dirty="0"/>
              <a:t> at Monty), and hospitals will always try to make it seem like a foreign invader rather than an organized effort of their existing workers</a:t>
            </a:r>
          </a:p>
          <a:p>
            <a:r>
              <a:rPr lang="en-US" dirty="0"/>
              <a:t>-”Working collaboratively and directly.” This is another classic, implies that a union means everything will be hostile and that somehow we have a collaborative relationship already (lmao)</a:t>
            </a:r>
          </a:p>
          <a:p>
            <a:r>
              <a:rPr lang="en-US" dirty="0"/>
              <a:t>-We just want to give you “the fact” (anti-union propaganda) to get you to make an informed decision (vote no)</a:t>
            </a:r>
          </a:p>
        </p:txBody>
      </p:sp>
      <p:sp>
        <p:nvSpPr>
          <p:cNvPr id="4" name="Slide Number Placeholder 3"/>
          <p:cNvSpPr>
            <a:spLocks noGrp="1"/>
          </p:cNvSpPr>
          <p:nvPr>
            <p:ph type="sldNum" sz="quarter" idx="5"/>
          </p:nvPr>
        </p:nvSpPr>
        <p:spPr/>
        <p:txBody>
          <a:bodyPr/>
          <a:lstStyle/>
          <a:p>
            <a:fld id="{6835C5D9-4BFE-9043-AC43-E070A3B66055}" type="slidenum">
              <a:rPr lang="en-US" smtClean="0"/>
              <a:t>13</a:t>
            </a:fld>
            <a:endParaRPr lang="en-US"/>
          </a:p>
        </p:txBody>
      </p:sp>
    </p:spTree>
    <p:extLst>
      <p:ext uri="{BB962C8B-B14F-4D97-AF65-F5344CB8AC3E}">
        <p14:creationId xmlns:p14="http://schemas.microsoft.com/office/powerpoint/2010/main" val="2491680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some specific examples here</a:t>
            </a:r>
          </a:p>
        </p:txBody>
      </p:sp>
      <p:sp>
        <p:nvSpPr>
          <p:cNvPr id="4" name="Slide Number Placeholder 3"/>
          <p:cNvSpPr>
            <a:spLocks noGrp="1"/>
          </p:cNvSpPr>
          <p:nvPr>
            <p:ph type="sldNum" sz="quarter" idx="5"/>
          </p:nvPr>
        </p:nvSpPr>
        <p:spPr/>
        <p:txBody>
          <a:bodyPr/>
          <a:lstStyle/>
          <a:p>
            <a:fld id="{6835C5D9-4BFE-9043-AC43-E070A3B66055}" type="slidenum">
              <a:rPr lang="en-US" smtClean="0"/>
              <a:t>15</a:t>
            </a:fld>
            <a:endParaRPr lang="en-US"/>
          </a:p>
        </p:txBody>
      </p:sp>
    </p:spTree>
    <p:extLst>
      <p:ext uri="{BB962C8B-B14F-4D97-AF65-F5344CB8AC3E}">
        <p14:creationId xmlns:p14="http://schemas.microsoft.com/office/powerpoint/2010/main" val="2070511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KYE fans out there?</a:t>
            </a:r>
          </a:p>
          <a:p>
            <a:r>
              <a:rPr lang="en-US" dirty="0"/>
              <a:t>It’s all the same shit! This is exactly how anti-single payer talking points go, it’s all playing to fear</a:t>
            </a:r>
          </a:p>
        </p:txBody>
      </p:sp>
      <p:sp>
        <p:nvSpPr>
          <p:cNvPr id="4" name="Slide Number Placeholder 3"/>
          <p:cNvSpPr>
            <a:spLocks noGrp="1"/>
          </p:cNvSpPr>
          <p:nvPr>
            <p:ph type="sldNum" sz="quarter" idx="5"/>
          </p:nvPr>
        </p:nvSpPr>
        <p:spPr/>
        <p:txBody>
          <a:bodyPr/>
          <a:lstStyle/>
          <a:p>
            <a:fld id="{6835C5D9-4BFE-9043-AC43-E070A3B66055}" type="slidenum">
              <a:rPr lang="en-US" smtClean="0"/>
              <a:t>16</a:t>
            </a:fld>
            <a:endParaRPr lang="en-US"/>
          </a:p>
        </p:txBody>
      </p:sp>
    </p:spTree>
    <p:extLst>
      <p:ext uri="{BB962C8B-B14F-4D97-AF65-F5344CB8AC3E}">
        <p14:creationId xmlns:p14="http://schemas.microsoft.com/office/powerpoint/2010/main" val="3615508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BF109-1541-277F-BDD2-156DE2FE69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05804F-5020-CF01-02D7-CFECA65D64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4BDDC2-C7E4-F124-D791-B5FBC09C5EB8}"/>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5" name="Footer Placeholder 4">
            <a:extLst>
              <a:ext uri="{FF2B5EF4-FFF2-40B4-BE49-F238E27FC236}">
                <a16:creationId xmlns:a16="http://schemas.microsoft.com/office/drawing/2014/main" id="{BA294E7F-6CFB-72AC-DCB2-F326DCF8B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1D7A2-FC95-B4B4-F4BD-18FE2A35BB30}"/>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3953894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BF8D-9707-66BE-24BA-8D5B38EA64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86553-5C7C-C4B7-F9D8-D18B8DE39D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5D7BB-FF55-ABF7-AF69-1BA0CAB68815}"/>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5" name="Footer Placeholder 4">
            <a:extLst>
              <a:ext uri="{FF2B5EF4-FFF2-40B4-BE49-F238E27FC236}">
                <a16:creationId xmlns:a16="http://schemas.microsoft.com/office/drawing/2014/main" id="{0A0E784B-E676-008B-1127-4F89BB83C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14E46-CDE6-24BE-195A-C7AE23971594}"/>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269900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E3FA18-21F1-5F12-E480-8E2680EFA8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37219-C7A5-D59D-BABD-9993BB08EC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C5DA0-D4E5-571D-9AE5-40BE1F341F0B}"/>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5" name="Footer Placeholder 4">
            <a:extLst>
              <a:ext uri="{FF2B5EF4-FFF2-40B4-BE49-F238E27FC236}">
                <a16:creationId xmlns:a16="http://schemas.microsoft.com/office/drawing/2014/main" id="{95B165B0-1F9F-0EB0-0EF1-FA81034BF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9FF85-5263-2C8B-7E5F-12589ED10601}"/>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193022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E3DA-6708-01C7-F086-A2D00FA5E9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54A34-93ED-DB27-E273-F8C800864A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E5D0A-26CC-D7DB-59F2-A435560A4105}"/>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5" name="Footer Placeholder 4">
            <a:extLst>
              <a:ext uri="{FF2B5EF4-FFF2-40B4-BE49-F238E27FC236}">
                <a16:creationId xmlns:a16="http://schemas.microsoft.com/office/drawing/2014/main" id="{60C6C1A3-BB98-7F1D-55D6-5F13D8988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A2014-55AA-C7EE-FF0F-9A4F4ED527E5}"/>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195926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DBF6-BA2D-4964-53D6-4EC4FD3B8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F26A43-9FFD-4810-FD94-D54EB9967E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7C5097-BEB2-21B2-1587-B695DB8C54A1}"/>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5" name="Footer Placeholder 4">
            <a:extLst>
              <a:ext uri="{FF2B5EF4-FFF2-40B4-BE49-F238E27FC236}">
                <a16:creationId xmlns:a16="http://schemas.microsoft.com/office/drawing/2014/main" id="{EC241AA8-26DD-87C1-601D-F158CC38F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35453-FD38-6812-1083-4FEA2F3CD610}"/>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326867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B86FB-467E-EC23-29B8-178096013C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2D34D-7252-652E-7060-E4215E7D0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896D85-D7BF-1862-9AE8-10B8910CE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297894-E79C-A92B-E152-40B9FB82652C}"/>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6" name="Footer Placeholder 5">
            <a:extLst>
              <a:ext uri="{FF2B5EF4-FFF2-40B4-BE49-F238E27FC236}">
                <a16:creationId xmlns:a16="http://schemas.microsoft.com/office/drawing/2014/main" id="{65DA41FF-717D-7005-39F4-9512E5CBA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AF3F4-9799-5712-0E38-6F017A6DE617}"/>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3006461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1181C-62E2-52E7-87E3-093C19CDC0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36FF98-6514-F723-2ABE-99CAB92229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7CC8A-DC51-350E-2A8D-F6EEB896ED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55E8AE-8AE2-1699-A7F3-943D35145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9B52C8-4019-B114-D278-6CC096A55C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73203C-F640-18BD-B151-C0F233C9FB4F}"/>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8" name="Footer Placeholder 7">
            <a:extLst>
              <a:ext uri="{FF2B5EF4-FFF2-40B4-BE49-F238E27FC236}">
                <a16:creationId xmlns:a16="http://schemas.microsoft.com/office/drawing/2014/main" id="{EAC5F2BC-6CEC-6972-C67C-B7CB0D985A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5E1A66-8B48-E586-1E88-C0C0C5168D70}"/>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1299160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47BA-E102-721B-2BCE-31ACCA9447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6027EE-5664-A74A-B416-33637862FF8C}"/>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4" name="Footer Placeholder 3">
            <a:extLst>
              <a:ext uri="{FF2B5EF4-FFF2-40B4-BE49-F238E27FC236}">
                <a16:creationId xmlns:a16="http://schemas.microsoft.com/office/drawing/2014/main" id="{7A40F5A3-798B-0588-1F7F-6603B38249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50FEB0-7469-14E9-EF3C-14D003A6B547}"/>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390063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E000A4-3151-92E1-8F13-1D6C17DB61EC}"/>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3" name="Footer Placeholder 2">
            <a:extLst>
              <a:ext uri="{FF2B5EF4-FFF2-40B4-BE49-F238E27FC236}">
                <a16:creationId xmlns:a16="http://schemas.microsoft.com/office/drawing/2014/main" id="{99A7EDC5-874B-90AD-2889-E9981F33EB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5623C-3776-30B4-FE27-00D74FDD3A06}"/>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44544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C673-DBAB-5B9A-494B-504225725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D0521-8A0D-1E03-97AC-1D6EE6C4C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1CFA49-885E-EC07-571E-FA6BEE03B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FB12-077A-FC04-FAFA-26B87AAFF61C}"/>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6" name="Footer Placeholder 5">
            <a:extLst>
              <a:ext uri="{FF2B5EF4-FFF2-40B4-BE49-F238E27FC236}">
                <a16:creationId xmlns:a16="http://schemas.microsoft.com/office/drawing/2014/main" id="{AB42CF68-0D67-38E4-8481-2D614BEF57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D9ED0-214E-F469-35D0-7B27FEC4EB6C}"/>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57754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51BF-1F45-64AC-15EE-C5D4C92FD7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C00109-FE78-9E9C-CCD7-141460DCC9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9ACE54-71B6-3286-C600-28E576C19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AF0E9A-49D0-6249-8D81-8296C4316408}"/>
              </a:ext>
            </a:extLst>
          </p:cNvPr>
          <p:cNvSpPr>
            <a:spLocks noGrp="1"/>
          </p:cNvSpPr>
          <p:nvPr>
            <p:ph type="dt" sz="half" idx="10"/>
          </p:nvPr>
        </p:nvSpPr>
        <p:spPr/>
        <p:txBody>
          <a:bodyPr/>
          <a:lstStyle/>
          <a:p>
            <a:fld id="{306CE333-13E4-8447-9258-A79DDDDAF4F1}" type="datetimeFigureOut">
              <a:rPr lang="en-US" smtClean="0"/>
              <a:t>11/20/23</a:t>
            </a:fld>
            <a:endParaRPr lang="en-US"/>
          </a:p>
        </p:txBody>
      </p:sp>
      <p:sp>
        <p:nvSpPr>
          <p:cNvPr id="6" name="Footer Placeholder 5">
            <a:extLst>
              <a:ext uri="{FF2B5EF4-FFF2-40B4-BE49-F238E27FC236}">
                <a16:creationId xmlns:a16="http://schemas.microsoft.com/office/drawing/2014/main" id="{24D937F4-A777-6030-E72F-4AC49DAFED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D6E501-5177-7DCD-5269-515F641A9F28}"/>
              </a:ext>
            </a:extLst>
          </p:cNvPr>
          <p:cNvSpPr>
            <a:spLocks noGrp="1"/>
          </p:cNvSpPr>
          <p:nvPr>
            <p:ph type="sldNum" sz="quarter" idx="12"/>
          </p:nvPr>
        </p:nvSpPr>
        <p:spPr/>
        <p:txBody>
          <a:bodyPr/>
          <a:lstStyle/>
          <a:p>
            <a:fld id="{C58CB1C0-EB93-F74D-A60C-294E284DD44F}" type="slidenum">
              <a:rPr lang="en-US" smtClean="0"/>
              <a:t>‹#›</a:t>
            </a:fld>
            <a:endParaRPr lang="en-US"/>
          </a:p>
        </p:txBody>
      </p:sp>
    </p:spTree>
    <p:extLst>
      <p:ext uri="{BB962C8B-B14F-4D97-AF65-F5344CB8AC3E}">
        <p14:creationId xmlns:p14="http://schemas.microsoft.com/office/powerpoint/2010/main" val="352923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AE96DD-2439-ED99-4464-6AEFBE7EE0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ACDA7E-5C55-34DE-37AC-F3A9997590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A4CF6-B1C6-CA08-36E8-80F4E96C9F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CE333-13E4-8447-9258-A79DDDDAF4F1}" type="datetimeFigureOut">
              <a:rPr lang="en-US" smtClean="0"/>
              <a:t>11/20/23</a:t>
            </a:fld>
            <a:endParaRPr lang="en-US"/>
          </a:p>
        </p:txBody>
      </p:sp>
      <p:sp>
        <p:nvSpPr>
          <p:cNvPr id="5" name="Footer Placeholder 4">
            <a:extLst>
              <a:ext uri="{FF2B5EF4-FFF2-40B4-BE49-F238E27FC236}">
                <a16:creationId xmlns:a16="http://schemas.microsoft.com/office/drawing/2014/main" id="{949263D3-7545-821D-9E2E-DE92198E52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25C7B7-72AF-2B66-92C6-1E49A6F64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CB1C0-EB93-F74D-A60C-294E284DD44F}" type="slidenum">
              <a:rPr lang="en-US" smtClean="0"/>
              <a:t>‹#›</a:t>
            </a:fld>
            <a:endParaRPr lang="en-US"/>
          </a:p>
        </p:txBody>
      </p:sp>
    </p:spTree>
    <p:extLst>
      <p:ext uri="{BB962C8B-B14F-4D97-AF65-F5344CB8AC3E}">
        <p14:creationId xmlns:p14="http://schemas.microsoft.com/office/powerpoint/2010/main" val="40180515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instagram.com/p/CtM4raAO0mK/?img_index=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www.instagram.com/p/Co-3zc7unNu/?img_index=4"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y3LK2-a32pc?feature=oembed"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mailto:Andrew.s.hyatt@gmail.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labornotes.org/secrets" TargetMode="External"/><Relationship Id="rId2" Type="http://schemas.openxmlformats.org/officeDocument/2006/relationships/hyperlink" Target="https://www.cirseiu.org/organize/" TargetMode="External"/><Relationship Id="rId1" Type="http://schemas.openxmlformats.org/officeDocument/2006/relationships/slideLayout" Target="../slideLayouts/slideLayout2.xml"/><Relationship Id="rId4" Type="http://schemas.openxmlformats.org/officeDocument/2006/relationships/hyperlink" Target="https://workerorganizing.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bxtimes.com/montefiores-relocate-grand-concourse-fordham-plaza/" TargetMode="External"/><Relationship Id="rId4" Type="http://schemas.openxmlformats.org/officeDocument/2006/relationships/hyperlink" Target="https://perfectunion.us/hundreds-of-resident-doctors-unionizing-at-nys-montefiore-medical-center/"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EACEE-FCB7-7054-E755-BAB9C5BF4328}"/>
              </a:ext>
            </a:extLst>
          </p:cNvPr>
          <p:cNvSpPr>
            <a:spLocks noGrp="1"/>
          </p:cNvSpPr>
          <p:nvPr>
            <p:ph type="ctrTitle"/>
          </p:nvPr>
        </p:nvSpPr>
        <p:spPr>
          <a:xfrm>
            <a:off x="1524000" y="549339"/>
            <a:ext cx="9144000" cy="2387600"/>
          </a:xfrm>
        </p:spPr>
        <p:txBody>
          <a:bodyPr>
            <a:normAutofit/>
          </a:bodyPr>
          <a:lstStyle/>
          <a:p>
            <a:r>
              <a:rPr lang="en-US" sz="6600" b="1" dirty="0">
                <a:solidFill>
                  <a:schemeClr val="bg1"/>
                </a:solidFill>
              </a:rPr>
              <a:t>Overcoming fear and building power</a:t>
            </a:r>
          </a:p>
        </p:txBody>
      </p:sp>
      <p:sp>
        <p:nvSpPr>
          <p:cNvPr id="3" name="Subtitle 2">
            <a:extLst>
              <a:ext uri="{FF2B5EF4-FFF2-40B4-BE49-F238E27FC236}">
                <a16:creationId xmlns:a16="http://schemas.microsoft.com/office/drawing/2014/main" id="{962904D7-531F-D518-BE41-01CEC4140063}"/>
              </a:ext>
            </a:extLst>
          </p:cNvPr>
          <p:cNvSpPr>
            <a:spLocks noGrp="1"/>
          </p:cNvSpPr>
          <p:nvPr>
            <p:ph type="subTitle" idx="1"/>
          </p:nvPr>
        </p:nvSpPr>
        <p:spPr>
          <a:xfrm>
            <a:off x="1524000" y="3236278"/>
            <a:ext cx="9144000" cy="1655762"/>
          </a:xfrm>
        </p:spPr>
        <p:txBody>
          <a:bodyPr>
            <a:normAutofit fontScale="92500" lnSpcReduction="20000"/>
          </a:bodyPr>
          <a:lstStyle/>
          <a:p>
            <a:r>
              <a:rPr lang="en-US" sz="3500" b="1" dirty="0">
                <a:solidFill>
                  <a:schemeClr val="bg1"/>
                </a:solidFill>
              </a:rPr>
              <a:t>Lessons from the </a:t>
            </a:r>
            <a:r>
              <a:rPr lang="en-US" sz="3500" b="1" dirty="0" err="1">
                <a:solidFill>
                  <a:schemeClr val="bg1"/>
                </a:solidFill>
              </a:rPr>
              <a:t>housestaff</a:t>
            </a:r>
            <a:r>
              <a:rPr lang="en-US" sz="3500" b="1" dirty="0">
                <a:solidFill>
                  <a:schemeClr val="bg1"/>
                </a:solidFill>
              </a:rPr>
              <a:t> labor movement</a:t>
            </a:r>
          </a:p>
          <a:p>
            <a:endParaRPr lang="en-US" dirty="0">
              <a:solidFill>
                <a:schemeClr val="bg1"/>
              </a:solidFill>
            </a:endParaRPr>
          </a:p>
          <a:p>
            <a:r>
              <a:rPr lang="en-US" dirty="0">
                <a:solidFill>
                  <a:schemeClr val="bg1"/>
                </a:solidFill>
              </a:rPr>
              <a:t>Andrew Hyatt MD</a:t>
            </a:r>
          </a:p>
          <a:p>
            <a:r>
              <a:rPr lang="en-US" dirty="0" err="1">
                <a:solidFill>
                  <a:schemeClr val="bg1"/>
                </a:solidFill>
              </a:rPr>
              <a:t>SNaHP</a:t>
            </a:r>
            <a:r>
              <a:rPr lang="en-US" dirty="0">
                <a:solidFill>
                  <a:schemeClr val="bg1"/>
                </a:solidFill>
              </a:rPr>
              <a:t> Summit November 11 2023</a:t>
            </a:r>
          </a:p>
        </p:txBody>
      </p:sp>
      <p:sp>
        <p:nvSpPr>
          <p:cNvPr id="5" name="TextBox 4">
            <a:extLst>
              <a:ext uri="{FF2B5EF4-FFF2-40B4-BE49-F238E27FC236}">
                <a16:creationId xmlns:a16="http://schemas.microsoft.com/office/drawing/2014/main" id="{DE585AEA-0FA4-89FC-21B3-A59A1706F3E2}"/>
              </a:ext>
            </a:extLst>
          </p:cNvPr>
          <p:cNvSpPr txBox="1"/>
          <p:nvPr/>
        </p:nvSpPr>
        <p:spPr>
          <a:xfrm>
            <a:off x="524256" y="5346853"/>
            <a:ext cx="6096000" cy="923330"/>
          </a:xfrm>
          <a:prstGeom prst="rect">
            <a:avLst/>
          </a:prstGeom>
          <a:noFill/>
        </p:spPr>
        <p:txBody>
          <a:bodyPr wrap="square">
            <a:spAutoFit/>
          </a:bodyPr>
          <a:lstStyle/>
          <a:p>
            <a:pPr algn="l" rtl="0">
              <a:spcBef>
                <a:spcPts val="0"/>
              </a:spcBef>
              <a:spcAft>
                <a:spcPts val="0"/>
              </a:spcAft>
            </a:pPr>
            <a:r>
              <a:rPr lang="en-US" sz="1800" b="0" i="0" u="none" strike="noStrike" dirty="0">
                <a:solidFill>
                  <a:srgbClr val="FFFFFF"/>
                </a:solidFill>
                <a:effectLst/>
                <a:latin typeface="Source Sans Pro" panose="020F0502020204030204" pitchFamily="34" charset="0"/>
              </a:rPr>
              <a:t>Special thanks to several CIR staff who helped with prior versions of this presentation, including Ira Washburn, Mica </a:t>
            </a:r>
            <a:r>
              <a:rPr lang="en-US" sz="1800" b="0" i="0" u="none" strike="noStrike" dirty="0" err="1">
                <a:solidFill>
                  <a:srgbClr val="FFFFFF"/>
                </a:solidFill>
                <a:effectLst/>
                <a:latin typeface="Source Sans Pro" panose="020F0502020204030204" pitchFamily="34" charset="0"/>
              </a:rPr>
              <a:t>Rudich</a:t>
            </a:r>
            <a:r>
              <a:rPr lang="en-US" sz="1800" b="0" i="0" u="none" strike="noStrike" dirty="0">
                <a:solidFill>
                  <a:srgbClr val="FFFFFF"/>
                </a:solidFill>
                <a:effectLst/>
                <a:latin typeface="Source Sans Pro" panose="020F0502020204030204" pitchFamily="34" charset="0"/>
              </a:rPr>
              <a:t>, Joon Kang, Eric Peterson, and </a:t>
            </a:r>
            <a:r>
              <a:rPr lang="en-US" sz="1800" b="0" i="0" u="none" strike="noStrike" dirty="0" err="1">
                <a:solidFill>
                  <a:srgbClr val="FFFFFF"/>
                </a:solidFill>
                <a:effectLst/>
                <a:latin typeface="Source Sans Pro" panose="020F0502020204030204" pitchFamily="34" charset="0"/>
              </a:rPr>
              <a:t>Sejel</a:t>
            </a:r>
            <a:r>
              <a:rPr lang="en-US" sz="1800" b="0" i="0" u="none" strike="noStrike" dirty="0">
                <a:solidFill>
                  <a:srgbClr val="FFFFFF"/>
                </a:solidFill>
                <a:effectLst/>
                <a:latin typeface="Source Sans Pro" panose="020F0502020204030204" pitchFamily="34" charset="0"/>
              </a:rPr>
              <a:t> Barbera</a:t>
            </a:r>
            <a:endParaRPr lang="en-US" b="0" i="0" u="none" strike="noStrike" dirty="0">
              <a:solidFill>
                <a:srgbClr val="000000"/>
              </a:solidFill>
              <a:effectLst/>
            </a:endParaRPr>
          </a:p>
        </p:txBody>
      </p:sp>
    </p:spTree>
    <p:extLst>
      <p:ext uri="{BB962C8B-B14F-4D97-AF65-F5344CB8AC3E}">
        <p14:creationId xmlns:p14="http://schemas.microsoft.com/office/powerpoint/2010/main" val="82479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6A94-5207-1CF3-4C7F-4EC9056B60D4}"/>
              </a:ext>
            </a:extLst>
          </p:cNvPr>
          <p:cNvSpPr>
            <a:spLocks noGrp="1"/>
          </p:cNvSpPr>
          <p:nvPr>
            <p:ph type="title"/>
          </p:nvPr>
        </p:nvSpPr>
        <p:spPr/>
        <p:txBody>
          <a:bodyPr/>
          <a:lstStyle/>
          <a:p>
            <a:r>
              <a:rPr lang="en-US" dirty="0"/>
              <a:t>Facing down opposition</a:t>
            </a:r>
          </a:p>
        </p:txBody>
      </p:sp>
    </p:spTree>
    <p:extLst>
      <p:ext uri="{BB962C8B-B14F-4D97-AF65-F5344CB8AC3E}">
        <p14:creationId xmlns:p14="http://schemas.microsoft.com/office/powerpoint/2010/main" val="2558640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B974-C296-5FD3-CD09-EC502A23CE3A}"/>
              </a:ext>
            </a:extLst>
          </p:cNvPr>
          <p:cNvSpPr>
            <a:spLocks noGrp="1"/>
          </p:cNvSpPr>
          <p:nvPr>
            <p:ph type="title"/>
          </p:nvPr>
        </p:nvSpPr>
        <p:spPr/>
        <p:txBody>
          <a:bodyPr/>
          <a:lstStyle/>
          <a:p>
            <a:r>
              <a:rPr lang="en-US" dirty="0"/>
              <a:t>The employer campaign</a:t>
            </a:r>
          </a:p>
        </p:txBody>
      </p:sp>
      <p:sp>
        <p:nvSpPr>
          <p:cNvPr id="3" name="Content Placeholder 2">
            <a:extLst>
              <a:ext uri="{FF2B5EF4-FFF2-40B4-BE49-F238E27FC236}">
                <a16:creationId xmlns:a16="http://schemas.microsoft.com/office/drawing/2014/main" id="{71FB4F12-8C26-5FC1-3194-10C4E84A910A}"/>
              </a:ext>
            </a:extLst>
          </p:cNvPr>
          <p:cNvSpPr>
            <a:spLocks noGrp="1"/>
          </p:cNvSpPr>
          <p:nvPr>
            <p:ph idx="1"/>
          </p:nvPr>
        </p:nvSpPr>
        <p:spPr/>
        <p:txBody>
          <a:bodyPr/>
          <a:lstStyle/>
          <a:p>
            <a:r>
              <a:rPr lang="en-US" dirty="0"/>
              <a:t>No matter how “progressive,” hospital employers have almost universally opposed union drives</a:t>
            </a:r>
          </a:p>
          <a:p>
            <a:r>
              <a:rPr lang="en-US" dirty="0"/>
              <a:t>Bitter anti-union campaign is the norm not the exception</a:t>
            </a:r>
          </a:p>
          <a:p>
            <a:r>
              <a:rPr lang="en-US" dirty="0"/>
              <a:t>Why do people think this is?</a:t>
            </a:r>
          </a:p>
          <a:p>
            <a:r>
              <a:rPr lang="en-US" dirty="0"/>
              <a:t>What tactics have people heard of that employers (or others in power) will use to discourage organizing?</a:t>
            </a:r>
          </a:p>
        </p:txBody>
      </p:sp>
    </p:spTree>
    <p:extLst>
      <p:ext uri="{BB962C8B-B14F-4D97-AF65-F5344CB8AC3E}">
        <p14:creationId xmlns:p14="http://schemas.microsoft.com/office/powerpoint/2010/main" val="766211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0489-0D29-9642-DBE4-D86C999D57D2}"/>
              </a:ext>
            </a:extLst>
          </p:cNvPr>
          <p:cNvSpPr>
            <a:spLocks noGrp="1"/>
          </p:cNvSpPr>
          <p:nvPr>
            <p:ph type="title"/>
          </p:nvPr>
        </p:nvSpPr>
        <p:spPr/>
        <p:txBody>
          <a:bodyPr/>
          <a:lstStyle/>
          <a:p>
            <a:r>
              <a:rPr lang="en-US" dirty="0"/>
              <a:t>Case study</a:t>
            </a:r>
          </a:p>
        </p:txBody>
      </p:sp>
      <p:sp>
        <p:nvSpPr>
          <p:cNvPr id="11" name="Content Placeholder 10">
            <a:extLst>
              <a:ext uri="{FF2B5EF4-FFF2-40B4-BE49-F238E27FC236}">
                <a16:creationId xmlns:a16="http://schemas.microsoft.com/office/drawing/2014/main" id="{B3184739-93B2-D3A3-BF9B-68DF9E3AA25B}"/>
              </a:ext>
            </a:extLst>
          </p:cNvPr>
          <p:cNvSpPr>
            <a:spLocks noGrp="1"/>
          </p:cNvSpPr>
          <p:nvPr>
            <p:ph idx="1"/>
          </p:nvPr>
        </p:nvSpPr>
        <p:spPr/>
        <p:txBody>
          <a:bodyPr/>
          <a:lstStyle/>
          <a:p>
            <a:r>
              <a:rPr lang="en-US" dirty="0"/>
              <a:t>Based on recent campaign Particularly intense as:</a:t>
            </a:r>
          </a:p>
          <a:p>
            <a:pPr lvl="1"/>
            <a:r>
              <a:rPr lang="en-US" dirty="0"/>
              <a:t>Employer found out early</a:t>
            </a:r>
          </a:p>
          <a:p>
            <a:pPr lvl="1"/>
            <a:r>
              <a:rPr lang="en-US" dirty="0"/>
              <a:t>Employer had $$$$$$$</a:t>
            </a:r>
          </a:p>
          <a:p>
            <a:pPr lvl="1"/>
            <a:r>
              <a:rPr lang="en-US" dirty="0"/>
              <a:t>Employer hates unions EVEN MORE than other hospitals</a:t>
            </a:r>
          </a:p>
          <a:p>
            <a:r>
              <a:rPr lang="en-US" dirty="0"/>
              <a:t>So this campaign was scary! But….</a:t>
            </a:r>
          </a:p>
          <a:p>
            <a:r>
              <a:rPr lang="en-US" dirty="0"/>
              <a:t>We won in a landslide anyways. How?</a:t>
            </a:r>
          </a:p>
        </p:txBody>
      </p:sp>
    </p:spTree>
    <p:extLst>
      <p:ext uri="{BB962C8B-B14F-4D97-AF65-F5344CB8AC3E}">
        <p14:creationId xmlns:p14="http://schemas.microsoft.com/office/powerpoint/2010/main" val="1524667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DCF33-F79C-E853-E176-7CFBC4163B09}"/>
              </a:ext>
            </a:extLst>
          </p:cNvPr>
          <p:cNvSpPr>
            <a:spLocks noGrp="1"/>
          </p:cNvSpPr>
          <p:nvPr>
            <p:ph type="title"/>
          </p:nvPr>
        </p:nvSpPr>
        <p:spPr>
          <a:xfrm>
            <a:off x="306857" y="6780"/>
            <a:ext cx="7935097" cy="932336"/>
          </a:xfrm>
        </p:spPr>
        <p:txBody>
          <a:bodyPr/>
          <a:lstStyle/>
          <a:p>
            <a:r>
              <a:rPr lang="en-US" dirty="0"/>
              <a:t>It starts early</a:t>
            </a:r>
          </a:p>
        </p:txBody>
      </p:sp>
      <p:pic>
        <p:nvPicPr>
          <p:cNvPr id="5" name="Picture 4">
            <a:extLst>
              <a:ext uri="{FF2B5EF4-FFF2-40B4-BE49-F238E27FC236}">
                <a16:creationId xmlns:a16="http://schemas.microsoft.com/office/drawing/2014/main" id="{FBF60AEF-6837-51EB-4848-CD88BB351571}"/>
              </a:ext>
            </a:extLst>
          </p:cNvPr>
          <p:cNvPicPr>
            <a:picLocks noChangeAspect="1"/>
          </p:cNvPicPr>
          <p:nvPr/>
        </p:nvPicPr>
        <p:blipFill>
          <a:blip r:embed="rId3"/>
          <a:stretch>
            <a:fillRect/>
          </a:stretch>
        </p:blipFill>
        <p:spPr>
          <a:xfrm>
            <a:off x="3661806" y="741404"/>
            <a:ext cx="5539888" cy="6116595"/>
          </a:xfrm>
          <a:prstGeom prst="rect">
            <a:avLst/>
          </a:prstGeom>
        </p:spPr>
      </p:pic>
    </p:spTree>
    <p:extLst>
      <p:ext uri="{BB962C8B-B14F-4D97-AF65-F5344CB8AC3E}">
        <p14:creationId xmlns:p14="http://schemas.microsoft.com/office/powerpoint/2010/main" val="947842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886DD-9812-AA86-99BA-73B45478CF01}"/>
              </a:ext>
            </a:extLst>
          </p:cNvPr>
          <p:cNvSpPr>
            <a:spLocks noGrp="1"/>
          </p:cNvSpPr>
          <p:nvPr>
            <p:ph type="title"/>
          </p:nvPr>
        </p:nvSpPr>
        <p:spPr/>
        <p:txBody>
          <a:bodyPr/>
          <a:lstStyle/>
          <a:p>
            <a:r>
              <a:rPr lang="en-US" dirty="0"/>
              <a:t>Gobs of money to anti-union consultants</a:t>
            </a:r>
          </a:p>
        </p:txBody>
      </p:sp>
      <p:pic>
        <p:nvPicPr>
          <p:cNvPr id="8194" name="Picture 2">
            <a:extLst>
              <a:ext uri="{FF2B5EF4-FFF2-40B4-BE49-F238E27FC236}">
                <a16:creationId xmlns:a16="http://schemas.microsoft.com/office/drawing/2014/main" id="{DA0B6B98-A43A-C512-E832-6B50EC03F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886" y="2543425"/>
            <a:ext cx="3826386" cy="243497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a:extLst>
              <a:ext uri="{FF2B5EF4-FFF2-40B4-BE49-F238E27FC236}">
                <a16:creationId xmlns:a16="http://schemas.microsoft.com/office/drawing/2014/main" id="{705498B7-B592-F7D8-2050-91C68D88E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116" y="2514096"/>
            <a:ext cx="3826386" cy="24349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BE3BFE-31A6-1DDB-A8DB-A377155C9131}"/>
              </a:ext>
            </a:extLst>
          </p:cNvPr>
          <p:cNvSpPr txBox="1"/>
          <p:nvPr/>
        </p:nvSpPr>
        <p:spPr>
          <a:xfrm>
            <a:off x="3175000" y="1502952"/>
            <a:ext cx="6096000" cy="584775"/>
          </a:xfrm>
          <a:prstGeom prst="rect">
            <a:avLst/>
          </a:prstGeom>
          <a:noFill/>
        </p:spPr>
        <p:txBody>
          <a:bodyPr wrap="square">
            <a:spAutoFit/>
          </a:bodyPr>
          <a:lstStyle/>
          <a:p>
            <a:pPr algn="l" rtl="0">
              <a:spcBef>
                <a:spcPts val="0"/>
              </a:spcBef>
              <a:spcAft>
                <a:spcPts val="0"/>
              </a:spcAft>
            </a:pPr>
            <a:r>
              <a:rPr lang="en-US" sz="3200" b="0" i="0" u="none" strike="noStrike" dirty="0">
                <a:solidFill>
                  <a:srgbClr val="FFD200"/>
                </a:solidFill>
                <a:effectLst/>
                <a:latin typeface="Arial Black" panose="020B0604020202020204" pitchFamily="34" charset="0"/>
              </a:rPr>
              <a:t>Meet Jackson Lewis</a:t>
            </a:r>
            <a:endParaRPr lang="en-US" sz="3200" b="0" i="0" u="none" strike="noStrike" dirty="0">
              <a:solidFill>
                <a:srgbClr val="000000"/>
              </a:solidFill>
              <a:effectLst/>
            </a:endParaRPr>
          </a:p>
        </p:txBody>
      </p:sp>
      <p:sp>
        <p:nvSpPr>
          <p:cNvPr id="10" name="TextBox 9">
            <a:extLst>
              <a:ext uri="{FF2B5EF4-FFF2-40B4-BE49-F238E27FC236}">
                <a16:creationId xmlns:a16="http://schemas.microsoft.com/office/drawing/2014/main" id="{DE09B2A5-02BB-D949-2E90-FC6D859A18C5}"/>
              </a:ext>
            </a:extLst>
          </p:cNvPr>
          <p:cNvSpPr txBox="1"/>
          <p:nvPr/>
        </p:nvSpPr>
        <p:spPr>
          <a:xfrm>
            <a:off x="1244600" y="6059735"/>
            <a:ext cx="9982200" cy="646331"/>
          </a:xfrm>
          <a:prstGeom prst="rect">
            <a:avLst/>
          </a:prstGeom>
          <a:noFill/>
        </p:spPr>
        <p:txBody>
          <a:bodyPr wrap="square">
            <a:spAutoFit/>
          </a:bodyPr>
          <a:lstStyle/>
          <a:p>
            <a:pPr algn="ctr" rtl="0">
              <a:spcBef>
                <a:spcPts val="0"/>
              </a:spcBef>
              <a:spcAft>
                <a:spcPts val="0"/>
              </a:spcAft>
            </a:pPr>
            <a:r>
              <a:rPr lang="en-US" sz="1800" b="0" i="0" u="none" strike="noStrike" dirty="0">
                <a:solidFill>
                  <a:srgbClr val="FFD200"/>
                </a:solidFill>
                <a:effectLst/>
                <a:latin typeface="Times New Roman" panose="02020603050405020304" pitchFamily="18" charset="0"/>
              </a:rPr>
              <a:t>“[Jackson Lewis] is widely known as one of the most aggressively anti-union law firms in the U.S.” </a:t>
            </a:r>
            <a:endParaRPr lang="en-US" b="0" i="0" u="none" strike="noStrike" dirty="0">
              <a:solidFill>
                <a:srgbClr val="000000"/>
              </a:solidFill>
              <a:effectLst/>
            </a:endParaRPr>
          </a:p>
          <a:p>
            <a:pPr algn="ctr" rtl="0" fontAlgn="base">
              <a:spcBef>
                <a:spcPts val="0"/>
              </a:spcBef>
              <a:spcAft>
                <a:spcPts val="0"/>
              </a:spcAft>
              <a:buFont typeface="Arial" panose="020B0604020202020204" pitchFamily="34" charset="0"/>
              <a:buChar char="•"/>
            </a:pPr>
            <a:r>
              <a:rPr lang="en-US" sz="1800" b="0" i="0" u="none" strike="noStrike" dirty="0">
                <a:solidFill>
                  <a:srgbClr val="FFD200"/>
                </a:solidFill>
                <a:effectLst/>
                <a:latin typeface="Times New Roman" panose="02020603050405020304" pitchFamily="18" charset="0"/>
              </a:rPr>
              <a:t>Steven Greenhouse, </a:t>
            </a:r>
            <a:r>
              <a:rPr lang="en-US" sz="1800" b="0" i="1" u="none" strike="noStrike" dirty="0">
                <a:solidFill>
                  <a:srgbClr val="FFD200"/>
                </a:solidFill>
                <a:effectLst/>
                <a:latin typeface="Times New Roman" panose="02020603050405020304" pitchFamily="18" charset="0"/>
              </a:rPr>
              <a:t>New York Times</a:t>
            </a:r>
            <a:endParaRPr lang="en-US" sz="1800" b="0" i="0" u="none" strike="noStrike" dirty="0">
              <a:solidFill>
                <a:srgbClr val="FFD200"/>
              </a:solidFill>
              <a:effectLst/>
              <a:latin typeface="Times New Roman" panose="02020603050405020304" pitchFamily="18" charset="0"/>
            </a:endParaRPr>
          </a:p>
        </p:txBody>
      </p:sp>
      <p:sp>
        <p:nvSpPr>
          <p:cNvPr id="12" name="TextBox 11">
            <a:extLst>
              <a:ext uri="{FF2B5EF4-FFF2-40B4-BE49-F238E27FC236}">
                <a16:creationId xmlns:a16="http://schemas.microsoft.com/office/drawing/2014/main" id="{97CE51F5-DF12-185E-0878-46A5D08EB917}"/>
              </a:ext>
            </a:extLst>
          </p:cNvPr>
          <p:cNvSpPr txBox="1"/>
          <p:nvPr/>
        </p:nvSpPr>
        <p:spPr>
          <a:xfrm>
            <a:off x="1678506" y="4949069"/>
            <a:ext cx="4165600"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FFFFFF"/>
                </a:solidFill>
                <a:effectLst/>
                <a:latin typeface="Arial" panose="020B0604020202020204" pitchFamily="34" charset="0"/>
              </a:rPr>
              <a:t>Jeffrey J. Corradino</a:t>
            </a:r>
            <a:endParaRPr lang="en-US" b="0" i="0" u="none" strike="noStrike" dirty="0">
              <a:solidFill>
                <a:srgbClr val="000000"/>
              </a:solidFill>
              <a:effectLst/>
            </a:endParaRPr>
          </a:p>
          <a:p>
            <a:pPr algn="ctr" rtl="0">
              <a:spcBef>
                <a:spcPts val="0"/>
              </a:spcBef>
              <a:spcAft>
                <a:spcPts val="0"/>
              </a:spcAft>
            </a:pPr>
            <a:r>
              <a:rPr lang="en-US" sz="1800" b="0" i="0" u="none" strike="noStrike" dirty="0">
                <a:solidFill>
                  <a:srgbClr val="FFFFFF"/>
                </a:solidFill>
                <a:effectLst/>
                <a:latin typeface="Arial" panose="020B0604020202020204" pitchFamily="34" charset="0"/>
              </a:rPr>
              <a:t>Principal</a:t>
            </a:r>
            <a:endParaRPr lang="en-US" b="0" i="0" u="none" strike="noStrike" dirty="0">
              <a:solidFill>
                <a:srgbClr val="000000"/>
              </a:solidFill>
              <a:effectLst/>
            </a:endParaRPr>
          </a:p>
          <a:p>
            <a:pPr algn="ctr" rtl="0">
              <a:spcBef>
                <a:spcPts val="0"/>
              </a:spcBef>
              <a:spcAft>
                <a:spcPts val="0"/>
              </a:spcAft>
            </a:pPr>
            <a:r>
              <a:rPr lang="en-US" sz="1800" b="0" i="0" u="none" strike="noStrike" dirty="0">
                <a:solidFill>
                  <a:srgbClr val="FFFFFF"/>
                </a:solidFill>
                <a:effectLst/>
                <a:latin typeface="Arial" panose="020B0604020202020204" pitchFamily="34" charset="0"/>
              </a:rPr>
              <a:t>Berkeley Heights, NJ</a:t>
            </a:r>
            <a:endParaRPr lang="en-US" b="0" i="0" u="none" strike="noStrike" dirty="0">
              <a:solidFill>
                <a:srgbClr val="000000"/>
              </a:solidFill>
              <a:effectLst/>
            </a:endParaRPr>
          </a:p>
        </p:txBody>
      </p:sp>
      <p:sp>
        <p:nvSpPr>
          <p:cNvPr id="14" name="TextBox 13">
            <a:extLst>
              <a:ext uri="{FF2B5EF4-FFF2-40B4-BE49-F238E27FC236}">
                <a16:creationId xmlns:a16="http://schemas.microsoft.com/office/drawing/2014/main" id="{F8DF96BE-CD55-4EA0-0AC4-65D031DEE1BE}"/>
              </a:ext>
            </a:extLst>
          </p:cNvPr>
          <p:cNvSpPr txBox="1"/>
          <p:nvPr/>
        </p:nvSpPr>
        <p:spPr>
          <a:xfrm>
            <a:off x="6746103" y="4963295"/>
            <a:ext cx="3128412"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FFFFFF"/>
                </a:solidFill>
                <a:effectLst/>
                <a:latin typeface="Arial" panose="020B0604020202020204" pitchFamily="34" charset="0"/>
              </a:rPr>
              <a:t>Mary-Ann P. </a:t>
            </a:r>
            <a:r>
              <a:rPr lang="en-US" sz="1800" b="0" i="0" u="none" strike="noStrike" dirty="0" err="1">
                <a:solidFill>
                  <a:srgbClr val="FFFFFF"/>
                </a:solidFill>
                <a:effectLst/>
                <a:latin typeface="Arial" panose="020B0604020202020204" pitchFamily="34" charset="0"/>
              </a:rPr>
              <a:t>Czack</a:t>
            </a:r>
            <a:endParaRPr lang="en-US" b="0" i="0" u="none" strike="noStrike" dirty="0">
              <a:solidFill>
                <a:srgbClr val="000000"/>
              </a:solidFill>
              <a:effectLst/>
            </a:endParaRPr>
          </a:p>
          <a:p>
            <a:pPr algn="ctr" rtl="0">
              <a:spcBef>
                <a:spcPts val="0"/>
              </a:spcBef>
              <a:spcAft>
                <a:spcPts val="0"/>
              </a:spcAft>
            </a:pPr>
            <a:r>
              <a:rPr lang="en-US" sz="1800" b="0" i="0" u="none" strike="noStrike" dirty="0">
                <a:solidFill>
                  <a:srgbClr val="FFFFFF"/>
                </a:solidFill>
                <a:effectLst/>
                <a:latin typeface="Arial" panose="020B0604020202020204" pitchFamily="34" charset="0"/>
              </a:rPr>
              <a:t>Associate</a:t>
            </a:r>
            <a:endParaRPr lang="en-US" b="0" i="0" u="none" strike="noStrike" dirty="0">
              <a:solidFill>
                <a:srgbClr val="000000"/>
              </a:solidFill>
              <a:effectLst/>
            </a:endParaRPr>
          </a:p>
          <a:p>
            <a:pPr algn="ctr" rtl="0">
              <a:spcBef>
                <a:spcPts val="0"/>
              </a:spcBef>
              <a:spcAft>
                <a:spcPts val="0"/>
              </a:spcAft>
            </a:pPr>
            <a:r>
              <a:rPr lang="en-US" sz="1800" b="0" i="0" u="none" strike="noStrike" dirty="0">
                <a:solidFill>
                  <a:srgbClr val="FFFFFF"/>
                </a:solidFill>
                <a:effectLst/>
                <a:latin typeface="Arial" panose="020B0604020202020204" pitchFamily="34" charset="0"/>
              </a:rPr>
              <a:t>Long Island, NY</a:t>
            </a:r>
            <a:endParaRPr lang="en-US" b="0" i="0" u="none" strike="noStrike" dirty="0">
              <a:solidFill>
                <a:srgbClr val="000000"/>
              </a:solidFill>
              <a:effectLst/>
            </a:endParaRPr>
          </a:p>
        </p:txBody>
      </p:sp>
    </p:spTree>
    <p:extLst>
      <p:ext uri="{BB962C8B-B14F-4D97-AF65-F5344CB8AC3E}">
        <p14:creationId xmlns:p14="http://schemas.microsoft.com/office/powerpoint/2010/main" val="68234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410A8-7623-50B6-9F57-DFAF5B1896E4}"/>
              </a:ext>
            </a:extLst>
          </p:cNvPr>
          <p:cNvSpPr>
            <a:spLocks noGrp="1"/>
          </p:cNvSpPr>
          <p:nvPr>
            <p:ph type="title"/>
          </p:nvPr>
        </p:nvSpPr>
        <p:spPr/>
        <p:txBody>
          <a:bodyPr/>
          <a:lstStyle/>
          <a:p>
            <a:r>
              <a:rPr lang="en-US" b="1" dirty="0"/>
              <a:t>The anti-union consultant playbook</a:t>
            </a:r>
          </a:p>
        </p:txBody>
      </p:sp>
      <p:sp>
        <p:nvSpPr>
          <p:cNvPr id="3" name="Content Placeholder 2">
            <a:extLst>
              <a:ext uri="{FF2B5EF4-FFF2-40B4-BE49-F238E27FC236}">
                <a16:creationId xmlns:a16="http://schemas.microsoft.com/office/drawing/2014/main" id="{CF332278-E3DF-06EB-4472-AEC4D17AFAE4}"/>
              </a:ext>
            </a:extLst>
          </p:cNvPr>
          <p:cNvSpPr>
            <a:spLocks noGrp="1"/>
          </p:cNvSpPr>
          <p:nvPr>
            <p:ph idx="1"/>
          </p:nvPr>
        </p:nvSpPr>
        <p:spPr>
          <a:xfrm>
            <a:off x="342900" y="1508125"/>
            <a:ext cx="5397500" cy="4351338"/>
          </a:xfrm>
        </p:spPr>
        <p:txBody>
          <a:bodyPr>
            <a:noAutofit/>
          </a:bodyPr>
          <a:lstStyle/>
          <a:p>
            <a:pPr algn="l" rtl="0">
              <a:spcBef>
                <a:spcPts val="0"/>
              </a:spcBef>
              <a:spcAft>
                <a:spcPts val="0"/>
              </a:spcAft>
            </a:pPr>
            <a:r>
              <a:rPr lang="en-US" b="0" i="0" u="none" strike="noStrike" dirty="0">
                <a:solidFill>
                  <a:srgbClr val="FFFFFF"/>
                </a:solidFill>
                <a:effectLst/>
                <a:latin typeface="Calibri" panose="020F0502020204030204" pitchFamily="34" charset="0"/>
                <a:cs typeface="Calibri" panose="020F0502020204030204" pitchFamily="34" charset="0"/>
              </a:rPr>
              <a:t>Union Busting Tactics:</a:t>
            </a:r>
            <a:endParaRPr lang="en-US"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Captive Audience Meetings</a:t>
            </a: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1:1 meetings with PDs</a:t>
            </a: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Repetition, Repetition, Repetition</a:t>
            </a:r>
          </a:p>
          <a:p>
            <a:pPr marL="0" indent="0" algn="l" rtl="0">
              <a:spcBef>
                <a:spcPts val="0"/>
              </a:spcBef>
              <a:spcAft>
                <a:spcPts val="0"/>
              </a:spcAft>
              <a:buNone/>
            </a:pP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FFFFFF"/>
                </a:solidFill>
                <a:effectLst/>
                <a:latin typeface="Calibri" panose="020F0502020204030204" pitchFamily="34" charset="0"/>
                <a:cs typeface="Calibri" panose="020F0502020204030204" pitchFamily="34" charset="0"/>
              </a:rPr>
              <a:t>They try to provoke these emotions:</a:t>
            </a:r>
            <a:endParaRPr lang="en-US" b="0" i="0" u="none" strike="noStrike" dirty="0">
              <a:solidFill>
                <a:srgbClr val="000000"/>
              </a:solidFill>
              <a:effectLst/>
              <a:latin typeface="Calibri" panose="020F0502020204030204" pitchFamily="34" charset="0"/>
              <a:cs typeface="Calibri" panose="020F0502020204030204" pitchFamily="34" charset="0"/>
            </a:endParaRP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Stress</a:t>
            </a: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Anxiety</a:t>
            </a: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Fear </a:t>
            </a:r>
          </a:p>
          <a:p>
            <a:pPr lvl="1" fontAlgn="base">
              <a:spcBef>
                <a:spcPts val="0"/>
              </a:spcBef>
            </a:pPr>
            <a:r>
              <a:rPr lang="en-US" b="0" i="0" u="none" strike="noStrike" dirty="0">
                <a:solidFill>
                  <a:srgbClr val="FFFFFF"/>
                </a:solidFill>
                <a:effectLst/>
                <a:latin typeface="Calibri" panose="020F0502020204030204" pitchFamily="34" charset="0"/>
                <a:cs typeface="Calibri" panose="020F0502020204030204" pitchFamily="34" charset="0"/>
              </a:rPr>
              <a:t>Uncertainty</a:t>
            </a:r>
          </a:p>
        </p:txBody>
      </p:sp>
      <p:sp>
        <p:nvSpPr>
          <p:cNvPr id="4" name="Content Placeholder 2">
            <a:extLst>
              <a:ext uri="{FF2B5EF4-FFF2-40B4-BE49-F238E27FC236}">
                <a16:creationId xmlns:a16="http://schemas.microsoft.com/office/drawing/2014/main" id="{9EE58EDF-4768-7E00-B8B1-9D2ACB91F4C4}"/>
              </a:ext>
            </a:extLst>
          </p:cNvPr>
          <p:cNvSpPr txBox="1">
            <a:spLocks/>
          </p:cNvSpPr>
          <p:nvPr/>
        </p:nvSpPr>
        <p:spPr>
          <a:xfrm>
            <a:off x="5651500" y="1470025"/>
            <a:ext cx="53975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Bef>
                <a:spcPts val="0"/>
              </a:spcBef>
              <a:spcAft>
                <a:spcPts val="0"/>
              </a:spcAft>
            </a:pPr>
            <a:r>
              <a:rPr lang="en-US" b="0" i="0" u="none" strike="noStrike" dirty="0">
                <a:solidFill>
                  <a:srgbClr val="FFFFFF"/>
                </a:solidFill>
                <a:effectLst/>
                <a:latin typeface="Arial" panose="020B0604020202020204" pitchFamily="34" charset="0"/>
              </a:rPr>
              <a:t>What will they say?</a:t>
            </a:r>
            <a:endParaRPr lang="en-US" b="0" i="0" u="none" strike="noStrike" dirty="0">
              <a:solidFill>
                <a:srgbClr val="000000"/>
              </a:solidFill>
              <a:effectLst/>
            </a:endParaRPr>
          </a:p>
          <a:p>
            <a:pPr lvl="1" fontAlgn="base">
              <a:spcBef>
                <a:spcPts val="0"/>
              </a:spcBef>
            </a:pPr>
            <a:r>
              <a:rPr lang="en-US" b="0" i="0" u="none" strike="noStrike" dirty="0">
                <a:solidFill>
                  <a:srgbClr val="FFFFFF"/>
                </a:solidFill>
                <a:effectLst/>
                <a:latin typeface="Arial" panose="020B0604020202020204" pitchFamily="34" charset="0"/>
              </a:rPr>
              <a:t>We will take away the benefits</a:t>
            </a:r>
          </a:p>
          <a:p>
            <a:pPr lvl="1" fontAlgn="base">
              <a:spcBef>
                <a:spcPts val="0"/>
              </a:spcBef>
            </a:pPr>
            <a:r>
              <a:rPr lang="en-US" b="0" i="0" u="none" strike="noStrike" dirty="0">
                <a:solidFill>
                  <a:srgbClr val="FFFFFF"/>
                </a:solidFill>
                <a:effectLst/>
                <a:latin typeface="Arial" panose="020B0604020202020204" pitchFamily="34" charset="0"/>
              </a:rPr>
              <a:t>You will forever change the relationship with your PDs</a:t>
            </a:r>
          </a:p>
          <a:p>
            <a:pPr lvl="1" fontAlgn="base">
              <a:spcBef>
                <a:spcPts val="0"/>
              </a:spcBef>
            </a:pPr>
            <a:r>
              <a:rPr lang="en-US" b="0" i="0" u="none" strike="noStrike" dirty="0">
                <a:solidFill>
                  <a:srgbClr val="FFFFFF"/>
                </a:solidFill>
                <a:effectLst/>
                <a:latin typeface="Arial" panose="020B0604020202020204" pitchFamily="34" charset="0"/>
              </a:rPr>
              <a:t>You will have to strike</a:t>
            </a:r>
          </a:p>
          <a:p>
            <a:pPr lvl="1" fontAlgn="base">
              <a:spcBef>
                <a:spcPts val="0"/>
              </a:spcBef>
            </a:pPr>
            <a:r>
              <a:rPr lang="en-US" b="0" i="0" u="none" strike="noStrike" dirty="0">
                <a:solidFill>
                  <a:srgbClr val="FFFFFF"/>
                </a:solidFill>
                <a:effectLst/>
                <a:latin typeface="Arial" panose="020B0604020202020204" pitchFamily="34" charset="0"/>
              </a:rPr>
              <a:t>You will lose all flexibility</a:t>
            </a:r>
          </a:p>
          <a:p>
            <a:pPr lvl="1" fontAlgn="base">
              <a:spcBef>
                <a:spcPts val="0"/>
              </a:spcBef>
            </a:pPr>
            <a:r>
              <a:rPr lang="en-US" b="0" i="0" u="none" strike="noStrike" dirty="0">
                <a:solidFill>
                  <a:srgbClr val="FFFFFF"/>
                </a:solidFill>
                <a:effectLst/>
                <a:latin typeface="Arial" panose="020B0604020202020204" pitchFamily="34" charset="0"/>
              </a:rPr>
              <a:t>Your smaller specialty won’t have a voice in the union</a:t>
            </a:r>
          </a:p>
          <a:p>
            <a:pPr lvl="1" fontAlgn="base">
              <a:spcBef>
                <a:spcPts val="0"/>
              </a:spcBef>
            </a:pPr>
            <a:r>
              <a:rPr lang="en-US" b="0" i="0" u="none" strike="noStrike" dirty="0">
                <a:solidFill>
                  <a:srgbClr val="FFFFFF"/>
                </a:solidFill>
                <a:effectLst/>
                <a:latin typeface="Arial" panose="020B0604020202020204" pitchFamily="34" charset="0"/>
              </a:rPr>
              <a:t>You will lose special program benefits</a:t>
            </a:r>
          </a:p>
        </p:txBody>
      </p:sp>
    </p:spTree>
    <p:extLst>
      <p:ext uri="{BB962C8B-B14F-4D97-AF65-F5344CB8AC3E}">
        <p14:creationId xmlns:p14="http://schemas.microsoft.com/office/powerpoint/2010/main" val="55940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5CCA0-A3EF-D1E7-A2E5-52589A75C5EF}"/>
              </a:ext>
            </a:extLst>
          </p:cNvPr>
          <p:cNvSpPr>
            <a:spLocks noGrp="1"/>
          </p:cNvSpPr>
          <p:nvPr>
            <p:ph type="title"/>
          </p:nvPr>
        </p:nvSpPr>
        <p:spPr/>
        <p:txBody>
          <a:bodyPr/>
          <a:lstStyle/>
          <a:p>
            <a:r>
              <a:rPr lang="en-US" dirty="0"/>
              <a:t>“The rhetoric of reaction”</a:t>
            </a:r>
          </a:p>
        </p:txBody>
      </p:sp>
      <p:sp>
        <p:nvSpPr>
          <p:cNvPr id="3" name="Content Placeholder 2">
            <a:extLst>
              <a:ext uri="{FF2B5EF4-FFF2-40B4-BE49-F238E27FC236}">
                <a16:creationId xmlns:a16="http://schemas.microsoft.com/office/drawing/2014/main" id="{9BA652ED-A192-A192-89D1-DA54637B307C}"/>
              </a:ext>
            </a:extLst>
          </p:cNvPr>
          <p:cNvSpPr>
            <a:spLocks noGrp="1"/>
          </p:cNvSpPr>
          <p:nvPr>
            <p:ph idx="1"/>
          </p:nvPr>
        </p:nvSpPr>
        <p:spPr>
          <a:xfrm>
            <a:off x="838199" y="1825625"/>
            <a:ext cx="10939819" cy="4351338"/>
          </a:xfrm>
        </p:spPr>
        <p:txBody>
          <a:bodyPr/>
          <a:lstStyle/>
          <a:p>
            <a:r>
              <a:rPr lang="en-US" dirty="0"/>
              <a:t>Perversity</a:t>
            </a:r>
          </a:p>
          <a:p>
            <a:pPr lvl="1"/>
            <a:r>
              <a:rPr lang="en-US" dirty="0"/>
              <a:t>A union (or any progressive change) will actually make things worse not better</a:t>
            </a:r>
          </a:p>
          <a:p>
            <a:r>
              <a:rPr lang="en-US" dirty="0"/>
              <a:t>Futility</a:t>
            </a:r>
          </a:p>
          <a:p>
            <a:pPr lvl="1"/>
            <a:r>
              <a:rPr lang="en-US" dirty="0"/>
              <a:t>You are doomed to failure, so why even try?</a:t>
            </a:r>
          </a:p>
          <a:p>
            <a:r>
              <a:rPr lang="en-US" dirty="0"/>
              <a:t>Jeopardy</a:t>
            </a:r>
          </a:p>
          <a:p>
            <a:pPr lvl="1"/>
            <a:r>
              <a:rPr lang="en-US" dirty="0"/>
              <a:t>Doing this will endanger the privileges you already have</a:t>
            </a:r>
          </a:p>
          <a:p>
            <a:pPr lvl="1"/>
            <a:endParaRPr lang="en-US" dirty="0"/>
          </a:p>
        </p:txBody>
      </p:sp>
    </p:spTree>
    <p:extLst>
      <p:ext uri="{BB962C8B-B14F-4D97-AF65-F5344CB8AC3E}">
        <p14:creationId xmlns:p14="http://schemas.microsoft.com/office/powerpoint/2010/main" val="3646736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2EC8F0-D91E-EAD0-CB97-600423AFC143}"/>
              </a:ext>
            </a:extLst>
          </p:cNvPr>
          <p:cNvPicPr>
            <a:picLocks noChangeAspect="1"/>
          </p:cNvPicPr>
          <p:nvPr/>
        </p:nvPicPr>
        <p:blipFill>
          <a:blip r:embed="rId3"/>
          <a:stretch>
            <a:fillRect/>
          </a:stretch>
        </p:blipFill>
        <p:spPr>
          <a:xfrm>
            <a:off x="791569" y="0"/>
            <a:ext cx="11013743" cy="6883589"/>
          </a:xfrm>
          <a:prstGeom prst="rect">
            <a:avLst/>
          </a:prstGeom>
        </p:spPr>
      </p:pic>
    </p:spTree>
    <p:extLst>
      <p:ext uri="{BB962C8B-B14F-4D97-AF65-F5344CB8AC3E}">
        <p14:creationId xmlns:p14="http://schemas.microsoft.com/office/powerpoint/2010/main" val="1940572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2119E-469A-1F18-1CBD-3890724CC838}"/>
              </a:ext>
            </a:extLst>
          </p:cNvPr>
          <p:cNvSpPr>
            <a:spLocks noGrp="1"/>
          </p:cNvSpPr>
          <p:nvPr>
            <p:ph type="title"/>
          </p:nvPr>
        </p:nvSpPr>
        <p:spPr/>
        <p:txBody>
          <a:bodyPr/>
          <a:lstStyle/>
          <a:p>
            <a:r>
              <a:rPr lang="en-US" dirty="0"/>
              <a:t>MGB Example	</a:t>
            </a:r>
          </a:p>
        </p:txBody>
      </p:sp>
      <p:sp>
        <p:nvSpPr>
          <p:cNvPr id="3" name="Content Placeholder 2">
            <a:extLst>
              <a:ext uri="{FF2B5EF4-FFF2-40B4-BE49-F238E27FC236}">
                <a16:creationId xmlns:a16="http://schemas.microsoft.com/office/drawing/2014/main" id="{5FC39139-AFB9-EDE3-147A-368C436438E7}"/>
              </a:ext>
            </a:extLst>
          </p:cNvPr>
          <p:cNvSpPr>
            <a:spLocks noGrp="1"/>
          </p:cNvSpPr>
          <p:nvPr>
            <p:ph idx="1"/>
          </p:nvPr>
        </p:nvSpPr>
        <p:spPr/>
        <p:txBody>
          <a:bodyPr/>
          <a:lstStyle/>
          <a:p>
            <a:r>
              <a:rPr lang="en-US" dirty="0">
                <a:hlinkClick r:id="rId2"/>
              </a:rPr>
              <a:t>https://www.instagram.com/p/CtM4raAO0mK/?img_index=1</a:t>
            </a:r>
            <a:r>
              <a:rPr lang="en-US" dirty="0"/>
              <a:t> </a:t>
            </a:r>
          </a:p>
        </p:txBody>
      </p:sp>
    </p:spTree>
    <p:extLst>
      <p:ext uri="{BB962C8B-B14F-4D97-AF65-F5344CB8AC3E}">
        <p14:creationId xmlns:p14="http://schemas.microsoft.com/office/powerpoint/2010/main" val="390611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FC8-43D1-D552-56FC-84A901ACE780}"/>
              </a:ext>
            </a:extLst>
          </p:cNvPr>
          <p:cNvSpPr>
            <a:spLocks noGrp="1"/>
          </p:cNvSpPr>
          <p:nvPr>
            <p:ph type="title"/>
          </p:nvPr>
        </p:nvSpPr>
        <p:spPr/>
        <p:txBody>
          <a:bodyPr/>
          <a:lstStyle/>
          <a:p>
            <a:r>
              <a:rPr lang="en-US" dirty="0"/>
              <a:t>So how do we fight back?</a:t>
            </a:r>
          </a:p>
        </p:txBody>
      </p:sp>
      <p:sp>
        <p:nvSpPr>
          <p:cNvPr id="3" name="Text Placeholder 2">
            <a:extLst>
              <a:ext uri="{FF2B5EF4-FFF2-40B4-BE49-F238E27FC236}">
                <a16:creationId xmlns:a16="http://schemas.microsoft.com/office/drawing/2014/main" id="{F1088A7C-87AD-616E-21BA-B1E3C9CDE7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881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AB91-FEE3-B792-0186-73F616F95CB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647FD1A1-D624-9369-A271-94CFACCABFF9}"/>
              </a:ext>
            </a:extLst>
          </p:cNvPr>
          <p:cNvSpPr>
            <a:spLocks noGrp="1"/>
          </p:cNvSpPr>
          <p:nvPr>
            <p:ph idx="1"/>
          </p:nvPr>
        </p:nvSpPr>
        <p:spPr/>
        <p:txBody>
          <a:bodyPr/>
          <a:lstStyle/>
          <a:p>
            <a:r>
              <a:rPr lang="en-US" dirty="0"/>
              <a:t>Unions! What are they? How do I get one?</a:t>
            </a:r>
          </a:p>
          <a:p>
            <a:r>
              <a:rPr lang="en-US" dirty="0"/>
              <a:t>Labor organizing 101</a:t>
            </a:r>
          </a:p>
          <a:p>
            <a:r>
              <a:rPr lang="en-US" dirty="0"/>
              <a:t>Overcoming intimidation</a:t>
            </a:r>
          </a:p>
          <a:p>
            <a:pPr lvl="1"/>
            <a:r>
              <a:rPr lang="en-US" dirty="0"/>
              <a:t>A typical employer campaign</a:t>
            </a:r>
          </a:p>
          <a:p>
            <a:pPr lvl="1"/>
            <a:r>
              <a:rPr lang="en-US" dirty="0"/>
              <a:t>Building unity and protecting yourself</a:t>
            </a:r>
          </a:p>
          <a:p>
            <a:pPr lvl="1"/>
            <a:r>
              <a:rPr lang="en-US" dirty="0"/>
              <a:t>Lessons for single payer organizing</a:t>
            </a:r>
          </a:p>
          <a:p>
            <a:r>
              <a:rPr lang="en-US" dirty="0"/>
              <a:t>???</a:t>
            </a:r>
          </a:p>
          <a:p>
            <a:r>
              <a:rPr lang="en-US" dirty="0"/>
              <a:t>Win single payer by the end of the weekend</a:t>
            </a:r>
          </a:p>
        </p:txBody>
      </p:sp>
    </p:spTree>
    <p:extLst>
      <p:ext uri="{BB962C8B-B14F-4D97-AF65-F5344CB8AC3E}">
        <p14:creationId xmlns:p14="http://schemas.microsoft.com/office/powerpoint/2010/main" val="269486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mallpox and the story of vaccination | Science Museum">
            <a:extLst>
              <a:ext uri="{FF2B5EF4-FFF2-40B4-BE49-F238E27FC236}">
                <a16:creationId xmlns:a16="http://schemas.microsoft.com/office/drawing/2014/main" id="{EB7FEE6C-FCB0-09D3-C68B-D5A85CFC2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793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63B8-E39C-D921-1D9E-ED85758CDE91}"/>
              </a:ext>
            </a:extLst>
          </p:cNvPr>
          <p:cNvSpPr>
            <a:spLocks noGrp="1"/>
          </p:cNvSpPr>
          <p:nvPr>
            <p:ph type="title"/>
          </p:nvPr>
        </p:nvSpPr>
        <p:spPr/>
        <p:txBody>
          <a:bodyPr/>
          <a:lstStyle/>
          <a:p>
            <a:r>
              <a:rPr lang="en-US" dirty="0"/>
              <a:t>Inoculation baby!</a:t>
            </a:r>
          </a:p>
        </p:txBody>
      </p:sp>
      <p:sp>
        <p:nvSpPr>
          <p:cNvPr id="3" name="Content Placeholder 2">
            <a:extLst>
              <a:ext uri="{FF2B5EF4-FFF2-40B4-BE49-F238E27FC236}">
                <a16:creationId xmlns:a16="http://schemas.microsoft.com/office/drawing/2014/main" id="{32187B53-251B-8E30-EC7E-89A506A8C408}"/>
              </a:ext>
            </a:extLst>
          </p:cNvPr>
          <p:cNvSpPr>
            <a:spLocks noGrp="1"/>
          </p:cNvSpPr>
          <p:nvPr>
            <p:ph idx="1"/>
          </p:nvPr>
        </p:nvSpPr>
        <p:spPr/>
        <p:txBody>
          <a:bodyPr/>
          <a:lstStyle/>
          <a:p>
            <a:r>
              <a:rPr lang="en-US" dirty="0"/>
              <a:t>We know what they’re going to say!</a:t>
            </a:r>
          </a:p>
          <a:p>
            <a:r>
              <a:rPr lang="en-US" dirty="0"/>
              <a:t>Project air of confidence</a:t>
            </a:r>
          </a:p>
          <a:p>
            <a:r>
              <a:rPr lang="en-US" dirty="0"/>
              <a:t>Arm people to spot lies and attacks before they happen</a:t>
            </a:r>
          </a:p>
          <a:p>
            <a:r>
              <a:rPr lang="en-US" dirty="0"/>
              <a:t>Answer common talking points before they’re even said</a:t>
            </a:r>
          </a:p>
          <a:p>
            <a:r>
              <a:rPr lang="en-US" dirty="0"/>
              <a:t>Builds unity, can make your opponents seem silly instead of scary</a:t>
            </a:r>
          </a:p>
        </p:txBody>
      </p:sp>
    </p:spTree>
    <p:extLst>
      <p:ext uri="{BB962C8B-B14F-4D97-AF65-F5344CB8AC3E}">
        <p14:creationId xmlns:p14="http://schemas.microsoft.com/office/powerpoint/2010/main" val="2633916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2AF02-D9F3-CB0D-E17B-9A54B211EA4E}"/>
              </a:ext>
            </a:extLst>
          </p:cNvPr>
          <p:cNvSpPr>
            <a:spLocks noGrp="1"/>
          </p:cNvSpPr>
          <p:nvPr>
            <p:ph type="title"/>
          </p:nvPr>
        </p:nvSpPr>
        <p:spPr>
          <a:xfrm>
            <a:off x="838200" y="228647"/>
            <a:ext cx="10515600" cy="1325563"/>
          </a:xfrm>
        </p:spPr>
        <p:txBody>
          <a:bodyPr/>
          <a:lstStyle/>
          <a:p>
            <a:r>
              <a:rPr lang="en-US" dirty="0"/>
              <a:t>Getting ahead of the boss</a:t>
            </a:r>
          </a:p>
        </p:txBody>
      </p:sp>
      <p:pic>
        <p:nvPicPr>
          <p:cNvPr id="5" name="Picture 4">
            <a:extLst>
              <a:ext uri="{FF2B5EF4-FFF2-40B4-BE49-F238E27FC236}">
                <a16:creationId xmlns:a16="http://schemas.microsoft.com/office/drawing/2014/main" id="{23381592-CBAC-CF83-5095-16218B9F392A}"/>
              </a:ext>
            </a:extLst>
          </p:cNvPr>
          <p:cNvPicPr>
            <a:picLocks noChangeAspect="1"/>
          </p:cNvPicPr>
          <p:nvPr/>
        </p:nvPicPr>
        <p:blipFill>
          <a:blip r:embed="rId2"/>
          <a:stretch>
            <a:fillRect/>
          </a:stretch>
        </p:blipFill>
        <p:spPr>
          <a:xfrm>
            <a:off x="2209800" y="1400285"/>
            <a:ext cx="7772400" cy="5092590"/>
          </a:xfrm>
          <a:prstGeom prst="rect">
            <a:avLst/>
          </a:prstGeom>
        </p:spPr>
      </p:pic>
    </p:spTree>
    <p:extLst>
      <p:ext uri="{BB962C8B-B14F-4D97-AF65-F5344CB8AC3E}">
        <p14:creationId xmlns:p14="http://schemas.microsoft.com/office/powerpoint/2010/main" val="2279279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4FB4-4957-5C11-D5FE-01A90CCAD3DE}"/>
              </a:ext>
            </a:extLst>
          </p:cNvPr>
          <p:cNvSpPr>
            <a:spLocks noGrp="1"/>
          </p:cNvSpPr>
          <p:nvPr>
            <p:ph type="title"/>
          </p:nvPr>
        </p:nvSpPr>
        <p:spPr/>
        <p:txBody>
          <a:bodyPr/>
          <a:lstStyle/>
          <a:p>
            <a:r>
              <a:rPr lang="en-US" dirty="0"/>
              <a:t>Getting ahead of the boss continued</a:t>
            </a:r>
          </a:p>
        </p:txBody>
      </p:sp>
      <p:pic>
        <p:nvPicPr>
          <p:cNvPr id="5" name="Content Placeholder 4">
            <a:extLst>
              <a:ext uri="{FF2B5EF4-FFF2-40B4-BE49-F238E27FC236}">
                <a16:creationId xmlns:a16="http://schemas.microsoft.com/office/drawing/2014/main" id="{747959EB-7365-9A29-3576-3EC13107FEE1}"/>
              </a:ext>
            </a:extLst>
          </p:cNvPr>
          <p:cNvPicPr>
            <a:picLocks noGrp="1" noChangeAspect="1"/>
          </p:cNvPicPr>
          <p:nvPr>
            <p:ph idx="1"/>
          </p:nvPr>
        </p:nvPicPr>
        <p:blipFill>
          <a:blip r:embed="rId2"/>
          <a:stretch>
            <a:fillRect/>
          </a:stretch>
        </p:blipFill>
        <p:spPr>
          <a:xfrm>
            <a:off x="2528890" y="1825624"/>
            <a:ext cx="6610180" cy="4816463"/>
          </a:xfrm>
        </p:spPr>
      </p:pic>
    </p:spTree>
    <p:extLst>
      <p:ext uri="{BB962C8B-B14F-4D97-AF65-F5344CB8AC3E}">
        <p14:creationId xmlns:p14="http://schemas.microsoft.com/office/powerpoint/2010/main" val="1557314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74A28-E899-78D4-3077-21940DE353AE}"/>
              </a:ext>
            </a:extLst>
          </p:cNvPr>
          <p:cNvPicPr>
            <a:picLocks noChangeAspect="1"/>
          </p:cNvPicPr>
          <p:nvPr/>
        </p:nvPicPr>
        <p:blipFill>
          <a:blip r:embed="rId2"/>
          <a:stretch>
            <a:fillRect/>
          </a:stretch>
        </p:blipFill>
        <p:spPr>
          <a:xfrm>
            <a:off x="3343434" y="0"/>
            <a:ext cx="5505132" cy="6858000"/>
          </a:xfrm>
          <a:prstGeom prst="rect">
            <a:avLst/>
          </a:prstGeom>
        </p:spPr>
      </p:pic>
    </p:spTree>
    <p:extLst>
      <p:ext uri="{BB962C8B-B14F-4D97-AF65-F5344CB8AC3E}">
        <p14:creationId xmlns:p14="http://schemas.microsoft.com/office/powerpoint/2010/main" val="3886364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EE3F4-3BBB-AC6C-7D73-2A7ACFC3C6C7}"/>
              </a:ext>
            </a:extLst>
          </p:cNvPr>
          <p:cNvSpPr>
            <a:spLocks noGrp="1"/>
          </p:cNvSpPr>
          <p:nvPr>
            <p:ph type="title"/>
          </p:nvPr>
        </p:nvSpPr>
        <p:spPr>
          <a:xfrm>
            <a:off x="838200" y="-39321"/>
            <a:ext cx="10515600" cy="1076814"/>
          </a:xfrm>
        </p:spPr>
        <p:txBody>
          <a:bodyPr/>
          <a:lstStyle/>
          <a:p>
            <a:pPr algn="ctr"/>
            <a:r>
              <a:rPr lang="en-US" dirty="0"/>
              <a:t>Our turn!! Anti-single payer bingo</a:t>
            </a:r>
          </a:p>
        </p:txBody>
      </p:sp>
      <p:graphicFrame>
        <p:nvGraphicFramePr>
          <p:cNvPr id="4" name="Content Placeholder 3">
            <a:extLst>
              <a:ext uri="{FF2B5EF4-FFF2-40B4-BE49-F238E27FC236}">
                <a16:creationId xmlns:a16="http://schemas.microsoft.com/office/drawing/2014/main" id="{C1393B2D-CEAF-DA0E-11B9-022EFE799EE3}"/>
              </a:ext>
            </a:extLst>
          </p:cNvPr>
          <p:cNvGraphicFramePr>
            <a:graphicFrameLocks noGrp="1"/>
          </p:cNvGraphicFramePr>
          <p:nvPr>
            <p:ph idx="1"/>
            <p:extLst>
              <p:ext uri="{D42A27DB-BD31-4B8C-83A1-F6EECF244321}">
                <p14:modId xmlns:p14="http://schemas.microsoft.com/office/powerpoint/2010/main" val="2121620760"/>
              </p:ext>
            </p:extLst>
          </p:nvPr>
        </p:nvGraphicFramePr>
        <p:xfrm>
          <a:off x="2052282" y="1037492"/>
          <a:ext cx="8885350" cy="5455385"/>
        </p:xfrm>
        <a:graphic>
          <a:graphicData uri="http://schemas.openxmlformats.org/drawingml/2006/table">
            <a:tbl>
              <a:tblPr firstRow="1" bandRow="1">
                <a:tableStyleId>{5C22544A-7EE6-4342-B048-85BDC9FD1C3A}</a:tableStyleId>
              </a:tblPr>
              <a:tblGrid>
                <a:gridCol w="1777070">
                  <a:extLst>
                    <a:ext uri="{9D8B030D-6E8A-4147-A177-3AD203B41FA5}">
                      <a16:colId xmlns:a16="http://schemas.microsoft.com/office/drawing/2014/main" val="3502983506"/>
                    </a:ext>
                  </a:extLst>
                </a:gridCol>
                <a:gridCol w="1777070">
                  <a:extLst>
                    <a:ext uri="{9D8B030D-6E8A-4147-A177-3AD203B41FA5}">
                      <a16:colId xmlns:a16="http://schemas.microsoft.com/office/drawing/2014/main" val="341288374"/>
                    </a:ext>
                  </a:extLst>
                </a:gridCol>
                <a:gridCol w="1777070">
                  <a:extLst>
                    <a:ext uri="{9D8B030D-6E8A-4147-A177-3AD203B41FA5}">
                      <a16:colId xmlns:a16="http://schemas.microsoft.com/office/drawing/2014/main" val="3001895774"/>
                    </a:ext>
                  </a:extLst>
                </a:gridCol>
                <a:gridCol w="1777070">
                  <a:extLst>
                    <a:ext uri="{9D8B030D-6E8A-4147-A177-3AD203B41FA5}">
                      <a16:colId xmlns:a16="http://schemas.microsoft.com/office/drawing/2014/main" val="3010347934"/>
                    </a:ext>
                  </a:extLst>
                </a:gridCol>
                <a:gridCol w="1777070">
                  <a:extLst>
                    <a:ext uri="{9D8B030D-6E8A-4147-A177-3AD203B41FA5}">
                      <a16:colId xmlns:a16="http://schemas.microsoft.com/office/drawing/2014/main" val="828663663"/>
                    </a:ext>
                  </a:extLst>
                </a:gridCol>
              </a:tblGrid>
              <a:tr h="1091077">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40494865"/>
                  </a:ext>
                </a:extLst>
              </a:tr>
              <a:tr h="1091077">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75581270"/>
                  </a:ext>
                </a:extLst>
              </a:tr>
              <a:tr h="1091077">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r>
                        <a:rPr lang="en-US" b="1" dirty="0">
                          <a:solidFill>
                            <a:schemeClr val="bg1"/>
                          </a:solidFill>
                        </a:rPr>
                        <a:t>COMMUNISM</a:t>
                      </a:r>
                    </a:p>
                    <a:p>
                      <a:pPr algn="ctr"/>
                      <a:r>
                        <a:rPr lang="en-US" dirty="0">
                          <a:solidFill>
                            <a:schemeClr val="bg1"/>
                          </a:solidFill>
                        </a:rPr>
                        <a:t>(free space)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3006462"/>
                  </a:ext>
                </a:extLst>
              </a:tr>
              <a:tr h="1091077">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79530837"/>
                  </a:ext>
                </a:extLst>
              </a:tr>
              <a:tr h="1091077">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a:endParaRPr lang="en-US"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61320530"/>
                  </a:ext>
                </a:extLst>
              </a:tr>
            </a:tbl>
          </a:graphicData>
        </a:graphic>
      </p:graphicFrame>
    </p:spTree>
    <p:extLst>
      <p:ext uri="{BB962C8B-B14F-4D97-AF65-F5344CB8AC3E}">
        <p14:creationId xmlns:p14="http://schemas.microsoft.com/office/powerpoint/2010/main" val="1989888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98C8C-2203-3E0F-F641-308A78146F16}"/>
              </a:ext>
            </a:extLst>
          </p:cNvPr>
          <p:cNvSpPr>
            <a:spLocks noGrp="1"/>
          </p:cNvSpPr>
          <p:nvPr>
            <p:ph type="title"/>
          </p:nvPr>
        </p:nvSpPr>
        <p:spPr/>
        <p:txBody>
          <a:bodyPr/>
          <a:lstStyle/>
          <a:p>
            <a:r>
              <a:rPr lang="en-US" dirty="0"/>
              <a:t>The good news?</a:t>
            </a:r>
            <a:br>
              <a:rPr lang="en-US" dirty="0"/>
            </a:br>
            <a:r>
              <a:rPr lang="en-US" dirty="0"/>
              <a:t>They’re actually so bad at this</a:t>
            </a:r>
          </a:p>
        </p:txBody>
      </p:sp>
    </p:spTree>
    <p:extLst>
      <p:ext uri="{BB962C8B-B14F-4D97-AF65-F5344CB8AC3E}">
        <p14:creationId xmlns:p14="http://schemas.microsoft.com/office/powerpoint/2010/main" val="2221376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E56A-EBE6-FBB8-7608-5183EA251AF7}"/>
              </a:ext>
            </a:extLst>
          </p:cNvPr>
          <p:cNvSpPr>
            <a:spLocks noGrp="1"/>
          </p:cNvSpPr>
          <p:nvPr>
            <p:ph type="title"/>
          </p:nvPr>
        </p:nvSpPr>
        <p:spPr/>
        <p:txBody>
          <a:bodyPr/>
          <a:lstStyle/>
          <a:p>
            <a:r>
              <a:rPr lang="en-US" dirty="0"/>
              <a:t>Monty</a:t>
            </a:r>
          </a:p>
        </p:txBody>
      </p:sp>
      <p:sp>
        <p:nvSpPr>
          <p:cNvPr id="3" name="Content Placeholder 2">
            <a:extLst>
              <a:ext uri="{FF2B5EF4-FFF2-40B4-BE49-F238E27FC236}">
                <a16:creationId xmlns:a16="http://schemas.microsoft.com/office/drawing/2014/main" id="{555AAAD5-C244-C227-E897-FDE2CA4BC848}"/>
              </a:ext>
            </a:extLst>
          </p:cNvPr>
          <p:cNvSpPr>
            <a:spLocks noGrp="1"/>
          </p:cNvSpPr>
          <p:nvPr>
            <p:ph idx="1"/>
          </p:nvPr>
        </p:nvSpPr>
        <p:spPr/>
        <p:txBody>
          <a:bodyPr/>
          <a:lstStyle/>
          <a:p>
            <a:r>
              <a:rPr lang="en-US" dirty="0">
                <a:hlinkClick r:id="rId2"/>
              </a:rPr>
              <a:t>https://www.instagram.com/p/Co-3zc7unNu/?img_index=4</a:t>
            </a:r>
            <a:r>
              <a:rPr lang="en-US" dirty="0"/>
              <a:t> </a:t>
            </a:r>
          </a:p>
        </p:txBody>
      </p:sp>
    </p:spTree>
    <p:extLst>
      <p:ext uri="{BB962C8B-B14F-4D97-AF65-F5344CB8AC3E}">
        <p14:creationId xmlns:p14="http://schemas.microsoft.com/office/powerpoint/2010/main" val="341525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9BD78-8AE7-F304-448D-5B0AE398BFE3}"/>
              </a:ext>
            </a:extLst>
          </p:cNvPr>
          <p:cNvPicPr>
            <a:picLocks noChangeAspect="1"/>
          </p:cNvPicPr>
          <p:nvPr/>
        </p:nvPicPr>
        <p:blipFill>
          <a:blip r:embed="rId2"/>
          <a:stretch>
            <a:fillRect/>
          </a:stretch>
        </p:blipFill>
        <p:spPr>
          <a:xfrm>
            <a:off x="2672227" y="0"/>
            <a:ext cx="6847546" cy="6858000"/>
          </a:xfrm>
          <a:prstGeom prst="rect">
            <a:avLst/>
          </a:prstGeom>
        </p:spPr>
      </p:pic>
    </p:spTree>
    <p:extLst>
      <p:ext uri="{BB962C8B-B14F-4D97-AF65-F5344CB8AC3E}">
        <p14:creationId xmlns:p14="http://schemas.microsoft.com/office/powerpoint/2010/main" val="418493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8E9BA0-82FC-8E5F-A4E3-3D5C6025C9E3}"/>
              </a:ext>
            </a:extLst>
          </p:cNvPr>
          <p:cNvPicPr>
            <a:picLocks noChangeAspect="1"/>
          </p:cNvPicPr>
          <p:nvPr/>
        </p:nvPicPr>
        <p:blipFill>
          <a:blip r:embed="rId2"/>
          <a:stretch>
            <a:fillRect/>
          </a:stretch>
        </p:blipFill>
        <p:spPr>
          <a:xfrm>
            <a:off x="6107714" y="0"/>
            <a:ext cx="5599456" cy="6858000"/>
          </a:xfrm>
          <a:prstGeom prst="rect">
            <a:avLst/>
          </a:prstGeom>
        </p:spPr>
      </p:pic>
      <p:pic>
        <p:nvPicPr>
          <p:cNvPr id="9" name="Picture 8">
            <a:extLst>
              <a:ext uri="{FF2B5EF4-FFF2-40B4-BE49-F238E27FC236}">
                <a16:creationId xmlns:a16="http://schemas.microsoft.com/office/drawing/2014/main" id="{C3C12B94-C644-5F65-B97F-CA3308983DD7}"/>
              </a:ext>
            </a:extLst>
          </p:cNvPr>
          <p:cNvPicPr>
            <a:picLocks noChangeAspect="1"/>
          </p:cNvPicPr>
          <p:nvPr/>
        </p:nvPicPr>
        <p:blipFill>
          <a:blip r:embed="rId3"/>
          <a:stretch>
            <a:fillRect/>
          </a:stretch>
        </p:blipFill>
        <p:spPr>
          <a:xfrm>
            <a:off x="229546" y="0"/>
            <a:ext cx="5482231" cy="6858000"/>
          </a:xfrm>
          <a:prstGeom prst="rect">
            <a:avLst/>
          </a:prstGeom>
        </p:spPr>
      </p:pic>
    </p:spTree>
    <p:extLst>
      <p:ext uri="{BB962C8B-B14F-4D97-AF65-F5344CB8AC3E}">
        <p14:creationId xmlns:p14="http://schemas.microsoft.com/office/powerpoint/2010/main" val="51232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EAAA82-6DAE-2509-8AC7-F73C83DF0EEB}"/>
              </a:ext>
            </a:extLst>
          </p:cNvPr>
          <p:cNvSpPr>
            <a:spLocks noGrp="1"/>
          </p:cNvSpPr>
          <p:nvPr>
            <p:ph type="title"/>
          </p:nvPr>
        </p:nvSpPr>
        <p:spPr/>
        <p:txBody>
          <a:bodyPr/>
          <a:lstStyle/>
          <a:p>
            <a:r>
              <a:rPr lang="en-US" dirty="0"/>
              <a:t>Unions 101</a:t>
            </a:r>
          </a:p>
        </p:txBody>
      </p:sp>
    </p:spTree>
    <p:extLst>
      <p:ext uri="{BB962C8B-B14F-4D97-AF65-F5344CB8AC3E}">
        <p14:creationId xmlns:p14="http://schemas.microsoft.com/office/powerpoint/2010/main" val="2477885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8F8B3-196F-645B-96C1-3A9BF13DE2E2}"/>
              </a:ext>
            </a:extLst>
          </p:cNvPr>
          <p:cNvPicPr>
            <a:picLocks noChangeAspect="1"/>
          </p:cNvPicPr>
          <p:nvPr/>
        </p:nvPicPr>
        <p:blipFill>
          <a:blip r:embed="rId2"/>
          <a:stretch>
            <a:fillRect/>
          </a:stretch>
        </p:blipFill>
        <p:spPr>
          <a:xfrm>
            <a:off x="2411995" y="750627"/>
            <a:ext cx="7772400" cy="4982501"/>
          </a:xfrm>
          <a:prstGeom prst="rect">
            <a:avLst/>
          </a:prstGeom>
        </p:spPr>
      </p:pic>
    </p:spTree>
    <p:extLst>
      <p:ext uri="{BB962C8B-B14F-4D97-AF65-F5344CB8AC3E}">
        <p14:creationId xmlns:p14="http://schemas.microsoft.com/office/powerpoint/2010/main" val="241102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ACA1-1AC1-F4EA-3B7F-DC2C5DBFBB62}"/>
              </a:ext>
            </a:extLst>
          </p:cNvPr>
          <p:cNvSpPr>
            <a:spLocks noGrp="1"/>
          </p:cNvSpPr>
          <p:nvPr>
            <p:ph type="title"/>
          </p:nvPr>
        </p:nvSpPr>
        <p:spPr/>
        <p:txBody>
          <a:bodyPr/>
          <a:lstStyle/>
          <a:p>
            <a:r>
              <a:rPr lang="en-US" dirty="0"/>
              <a:t>Fighting Back</a:t>
            </a:r>
          </a:p>
        </p:txBody>
      </p:sp>
      <p:sp>
        <p:nvSpPr>
          <p:cNvPr id="3" name="Content Placeholder 2">
            <a:extLst>
              <a:ext uri="{FF2B5EF4-FFF2-40B4-BE49-F238E27FC236}">
                <a16:creationId xmlns:a16="http://schemas.microsoft.com/office/drawing/2014/main" id="{A09F9925-EA17-7FA3-2485-155D903C4388}"/>
              </a:ext>
            </a:extLst>
          </p:cNvPr>
          <p:cNvSpPr>
            <a:spLocks noGrp="1"/>
          </p:cNvSpPr>
          <p:nvPr>
            <p:ph idx="1"/>
          </p:nvPr>
        </p:nvSpPr>
        <p:spPr/>
        <p:txBody>
          <a:bodyPr/>
          <a:lstStyle/>
          <a:p>
            <a:r>
              <a:rPr lang="en-US" dirty="0"/>
              <a:t>Don’t need to respond to everything</a:t>
            </a:r>
          </a:p>
          <a:p>
            <a:pPr lvl="1"/>
            <a:r>
              <a:rPr lang="en-US" dirty="0"/>
              <a:t>If everyone thinks it’s stupid, laugh and move on!</a:t>
            </a:r>
          </a:p>
          <a:p>
            <a:pPr lvl="1"/>
            <a:r>
              <a:rPr lang="en-US" dirty="0"/>
              <a:t>Even if they’re lying</a:t>
            </a:r>
          </a:p>
          <a:p>
            <a:r>
              <a:rPr lang="en-US" dirty="0"/>
              <a:t>May need to respond more systematically if…</a:t>
            </a:r>
          </a:p>
          <a:p>
            <a:pPr lvl="1"/>
            <a:r>
              <a:rPr lang="en-US" dirty="0"/>
              <a:t>Boss or admin messaging is gaining traction</a:t>
            </a:r>
          </a:p>
          <a:p>
            <a:pPr lvl="1"/>
            <a:r>
              <a:rPr lang="en-US" dirty="0"/>
              <a:t>People are becoming afraid and seem less willing to engage with you</a:t>
            </a:r>
          </a:p>
        </p:txBody>
      </p:sp>
    </p:spTree>
    <p:extLst>
      <p:ext uri="{BB962C8B-B14F-4D97-AF65-F5344CB8AC3E}">
        <p14:creationId xmlns:p14="http://schemas.microsoft.com/office/powerpoint/2010/main" val="4155803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CE8F3-227C-FFD1-3499-D093810482E5}"/>
              </a:ext>
            </a:extLst>
          </p:cNvPr>
          <p:cNvSpPr>
            <a:spLocks noGrp="1"/>
          </p:cNvSpPr>
          <p:nvPr>
            <p:ph type="title"/>
          </p:nvPr>
        </p:nvSpPr>
        <p:spPr/>
        <p:txBody>
          <a:bodyPr/>
          <a:lstStyle/>
          <a:p>
            <a:r>
              <a:rPr lang="en-US" dirty="0"/>
              <a:t>Affirm, Answer, Redirect</a:t>
            </a:r>
          </a:p>
        </p:txBody>
      </p:sp>
      <p:sp>
        <p:nvSpPr>
          <p:cNvPr id="3" name="Content Placeholder 2">
            <a:extLst>
              <a:ext uri="{FF2B5EF4-FFF2-40B4-BE49-F238E27FC236}">
                <a16:creationId xmlns:a16="http://schemas.microsoft.com/office/drawing/2014/main" id="{7098B226-5E93-2FDF-03F6-EB828B06E6C0}"/>
              </a:ext>
            </a:extLst>
          </p:cNvPr>
          <p:cNvSpPr>
            <a:spLocks noGrp="1"/>
          </p:cNvSpPr>
          <p:nvPr>
            <p:ph idx="1"/>
          </p:nvPr>
        </p:nvSpPr>
        <p:spPr>
          <a:xfrm>
            <a:off x="838200" y="1825625"/>
            <a:ext cx="10939818" cy="4667250"/>
          </a:xfrm>
        </p:spPr>
        <p:txBody>
          <a:bodyPr>
            <a:normAutofit/>
          </a:bodyPr>
          <a:lstStyle/>
          <a:p>
            <a:r>
              <a:rPr lang="en-US" dirty="0"/>
              <a:t>Affirm</a:t>
            </a:r>
          </a:p>
          <a:p>
            <a:pPr lvl="1"/>
            <a:r>
              <a:rPr lang="en-US" dirty="0"/>
              <a:t>I hear you, I don’t want to be retaliated against either. </a:t>
            </a:r>
          </a:p>
          <a:p>
            <a:r>
              <a:rPr lang="en-US" dirty="0"/>
              <a:t>Answer</a:t>
            </a:r>
          </a:p>
          <a:p>
            <a:pPr lvl="1"/>
            <a:r>
              <a:rPr lang="en-US" dirty="0"/>
              <a:t>Our boss may try to get us in trouble, but we have ways of fighting back together</a:t>
            </a:r>
          </a:p>
          <a:p>
            <a:pPr lvl="1"/>
            <a:r>
              <a:rPr lang="en-US" dirty="0"/>
              <a:t>Our organizing is “protected concerted activity” and it would be illegal to fire us for it</a:t>
            </a:r>
          </a:p>
          <a:p>
            <a:r>
              <a:rPr lang="en-US" dirty="0"/>
              <a:t>Redirect</a:t>
            </a:r>
          </a:p>
          <a:p>
            <a:pPr lvl="1"/>
            <a:r>
              <a:rPr lang="en-US" dirty="0"/>
              <a:t>If they’re so worried about our job security, why did they fire that resident last year during a mental health crisis?</a:t>
            </a:r>
          </a:p>
          <a:p>
            <a:pPr lvl="1"/>
            <a:r>
              <a:rPr lang="en-US" dirty="0"/>
              <a:t>Why do you think they’re talking to us so much now after ignoring us for so long</a:t>
            </a:r>
          </a:p>
          <a:p>
            <a:pPr lvl="1"/>
            <a:endParaRPr lang="en-US" dirty="0"/>
          </a:p>
        </p:txBody>
      </p:sp>
    </p:spTree>
    <p:extLst>
      <p:ext uri="{BB962C8B-B14F-4D97-AF65-F5344CB8AC3E}">
        <p14:creationId xmlns:p14="http://schemas.microsoft.com/office/powerpoint/2010/main" val="3961709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5556-B26E-B77F-499E-C844869A15E8}"/>
              </a:ext>
            </a:extLst>
          </p:cNvPr>
          <p:cNvSpPr>
            <a:spLocks noGrp="1"/>
          </p:cNvSpPr>
          <p:nvPr>
            <p:ph type="title"/>
          </p:nvPr>
        </p:nvSpPr>
        <p:spPr/>
        <p:txBody>
          <a:bodyPr/>
          <a:lstStyle/>
          <a:p>
            <a:r>
              <a:rPr lang="en-US" dirty="0"/>
              <a:t>Practice!</a:t>
            </a:r>
          </a:p>
        </p:txBody>
      </p:sp>
      <p:sp>
        <p:nvSpPr>
          <p:cNvPr id="3" name="Content Placeholder 2">
            <a:extLst>
              <a:ext uri="{FF2B5EF4-FFF2-40B4-BE49-F238E27FC236}">
                <a16:creationId xmlns:a16="http://schemas.microsoft.com/office/drawing/2014/main" id="{C9AF6D0A-24A5-0486-5B9D-B1BE87390355}"/>
              </a:ext>
            </a:extLst>
          </p:cNvPr>
          <p:cNvSpPr>
            <a:spLocks noGrp="1"/>
          </p:cNvSpPr>
          <p:nvPr>
            <p:ph idx="1"/>
          </p:nvPr>
        </p:nvSpPr>
        <p:spPr/>
        <p:txBody>
          <a:bodyPr/>
          <a:lstStyle/>
          <a:p>
            <a:r>
              <a:rPr lang="en-US" dirty="0"/>
              <a:t>Pick a worry or fear expressed by students in your school about organizing around single payer</a:t>
            </a:r>
          </a:p>
          <a:p>
            <a:r>
              <a:rPr lang="en-US" dirty="0"/>
              <a:t>Role play</a:t>
            </a:r>
          </a:p>
          <a:p>
            <a:r>
              <a:rPr lang="en-US" b="1" dirty="0"/>
              <a:t>Affirm</a:t>
            </a:r>
          </a:p>
          <a:p>
            <a:r>
              <a:rPr lang="en-US" b="1" dirty="0"/>
              <a:t>Answer</a:t>
            </a:r>
          </a:p>
          <a:p>
            <a:r>
              <a:rPr lang="en-US" b="1" dirty="0"/>
              <a:t>Redirect</a:t>
            </a:r>
          </a:p>
        </p:txBody>
      </p:sp>
    </p:spTree>
    <p:extLst>
      <p:ext uri="{BB962C8B-B14F-4D97-AF65-F5344CB8AC3E}">
        <p14:creationId xmlns:p14="http://schemas.microsoft.com/office/powerpoint/2010/main" val="2003131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AB24-C98B-9B71-1DEA-56F690B86072}"/>
              </a:ext>
            </a:extLst>
          </p:cNvPr>
          <p:cNvSpPr>
            <a:spLocks noGrp="1"/>
          </p:cNvSpPr>
          <p:nvPr>
            <p:ph type="title"/>
          </p:nvPr>
        </p:nvSpPr>
        <p:spPr/>
        <p:txBody>
          <a:bodyPr/>
          <a:lstStyle/>
          <a:p>
            <a:r>
              <a:rPr lang="en-US" dirty="0"/>
              <a:t>What was that like?</a:t>
            </a:r>
          </a:p>
        </p:txBody>
      </p:sp>
      <p:sp>
        <p:nvSpPr>
          <p:cNvPr id="3" name="Text Placeholder 2">
            <a:extLst>
              <a:ext uri="{FF2B5EF4-FFF2-40B4-BE49-F238E27FC236}">
                <a16:creationId xmlns:a16="http://schemas.microsoft.com/office/drawing/2014/main" id="{9D169AD2-9609-50A8-6724-CFD8323314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10878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AE48-A2FB-1F5B-ABB6-D99A7158E043}"/>
              </a:ext>
            </a:extLst>
          </p:cNvPr>
          <p:cNvSpPr>
            <a:spLocks noGrp="1"/>
          </p:cNvSpPr>
          <p:nvPr>
            <p:ph type="title"/>
          </p:nvPr>
        </p:nvSpPr>
        <p:spPr/>
        <p:txBody>
          <a:bodyPr/>
          <a:lstStyle/>
          <a:p>
            <a:r>
              <a:rPr lang="en-US" dirty="0"/>
              <a:t>Hope for the best, prepare for the worst</a:t>
            </a:r>
          </a:p>
        </p:txBody>
      </p:sp>
      <p:sp>
        <p:nvSpPr>
          <p:cNvPr id="3" name="Content Placeholder 2">
            <a:extLst>
              <a:ext uri="{FF2B5EF4-FFF2-40B4-BE49-F238E27FC236}">
                <a16:creationId xmlns:a16="http://schemas.microsoft.com/office/drawing/2014/main" id="{A43623B0-0EEB-AFD5-18E3-7DEAAA9D12CF}"/>
              </a:ext>
            </a:extLst>
          </p:cNvPr>
          <p:cNvSpPr>
            <a:spLocks noGrp="1"/>
          </p:cNvSpPr>
          <p:nvPr>
            <p:ph idx="1"/>
          </p:nvPr>
        </p:nvSpPr>
        <p:spPr/>
        <p:txBody>
          <a:bodyPr/>
          <a:lstStyle/>
          <a:p>
            <a:r>
              <a:rPr lang="en-US" dirty="0"/>
              <a:t>Lay out early that retaliation or threats could be coming</a:t>
            </a:r>
          </a:p>
          <a:p>
            <a:r>
              <a:rPr lang="en-US" dirty="0"/>
              <a:t>Explicitly predict what it could look like</a:t>
            </a:r>
          </a:p>
          <a:p>
            <a:pPr lvl="1"/>
            <a:r>
              <a:rPr lang="en-US" dirty="0"/>
              <a:t>We know the playbook!</a:t>
            </a:r>
          </a:p>
          <a:p>
            <a:r>
              <a:rPr lang="en-US" dirty="0"/>
              <a:t>Describe the steps if the powers that be retaliate or push back</a:t>
            </a:r>
          </a:p>
          <a:p>
            <a:pPr lvl="1"/>
            <a:r>
              <a:rPr lang="en-US" dirty="0"/>
              <a:t>Expose it</a:t>
            </a:r>
          </a:p>
          <a:p>
            <a:pPr lvl="1"/>
            <a:r>
              <a:rPr lang="en-US" dirty="0"/>
              <a:t>Document</a:t>
            </a:r>
          </a:p>
          <a:p>
            <a:pPr lvl="1"/>
            <a:r>
              <a:rPr lang="en-US" dirty="0"/>
              <a:t>Develop plan for collective action to protect each other</a:t>
            </a:r>
          </a:p>
          <a:p>
            <a:pPr lvl="1"/>
            <a:r>
              <a:rPr lang="en-US" dirty="0"/>
              <a:t>Divide and conquer bosses/admin from each other</a:t>
            </a:r>
          </a:p>
        </p:txBody>
      </p:sp>
    </p:spTree>
    <p:extLst>
      <p:ext uri="{BB962C8B-B14F-4D97-AF65-F5344CB8AC3E}">
        <p14:creationId xmlns:p14="http://schemas.microsoft.com/office/powerpoint/2010/main" val="1743393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DBE9-E554-3B4C-7CA7-E22EA66FB6A8}"/>
              </a:ext>
            </a:extLst>
          </p:cNvPr>
          <p:cNvSpPr>
            <a:spLocks noGrp="1"/>
          </p:cNvSpPr>
          <p:nvPr>
            <p:ph type="title"/>
          </p:nvPr>
        </p:nvSpPr>
        <p:spPr/>
        <p:txBody>
          <a:bodyPr/>
          <a:lstStyle/>
          <a:p>
            <a:r>
              <a:rPr lang="en-US" dirty="0"/>
              <a:t>What protects us?</a:t>
            </a:r>
          </a:p>
        </p:txBody>
      </p:sp>
      <p:sp>
        <p:nvSpPr>
          <p:cNvPr id="3" name="Content Placeholder 2">
            <a:extLst>
              <a:ext uri="{FF2B5EF4-FFF2-40B4-BE49-F238E27FC236}">
                <a16:creationId xmlns:a16="http://schemas.microsoft.com/office/drawing/2014/main" id="{061AA7B9-2622-4124-AD11-CC67BF2A75D1}"/>
              </a:ext>
            </a:extLst>
          </p:cNvPr>
          <p:cNvSpPr>
            <a:spLocks noGrp="1"/>
          </p:cNvSpPr>
          <p:nvPr>
            <p:ph idx="1"/>
          </p:nvPr>
        </p:nvSpPr>
        <p:spPr/>
        <p:txBody>
          <a:bodyPr/>
          <a:lstStyle/>
          <a:p>
            <a:r>
              <a:rPr lang="en-US" dirty="0"/>
              <a:t>Numbers</a:t>
            </a:r>
          </a:p>
          <a:p>
            <a:pPr lvl="1"/>
            <a:r>
              <a:rPr lang="en-US" dirty="0"/>
              <a:t>In med school, they’re terrified about their match lists and graduation rates. They can’t punish everyone!</a:t>
            </a:r>
          </a:p>
          <a:p>
            <a:pPr lvl="1"/>
            <a:r>
              <a:rPr lang="en-US" dirty="0"/>
              <a:t>In residency, the hospital shuts down without </a:t>
            </a:r>
            <a:r>
              <a:rPr lang="en-US" dirty="0" err="1"/>
              <a:t>housestaff</a:t>
            </a:r>
            <a:r>
              <a:rPr lang="en-US" dirty="0"/>
              <a:t>. They can’t fire all of us!</a:t>
            </a:r>
          </a:p>
          <a:p>
            <a:r>
              <a:rPr lang="en-US" dirty="0"/>
              <a:t>Publicity</a:t>
            </a:r>
          </a:p>
          <a:p>
            <a:r>
              <a:rPr lang="en-US" dirty="0"/>
              <a:t>Unity</a:t>
            </a:r>
          </a:p>
          <a:p>
            <a:r>
              <a:rPr lang="en-US" dirty="0"/>
              <a:t>Collective action</a:t>
            </a:r>
          </a:p>
        </p:txBody>
      </p:sp>
    </p:spTree>
    <p:extLst>
      <p:ext uri="{BB962C8B-B14F-4D97-AF65-F5344CB8AC3E}">
        <p14:creationId xmlns:p14="http://schemas.microsoft.com/office/powerpoint/2010/main" val="3182895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3142-333F-445C-1452-FCDA919E8E7C}"/>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229A644A-8176-D5D7-3B81-1A2E5628BDF4}"/>
              </a:ext>
            </a:extLst>
          </p:cNvPr>
          <p:cNvSpPr>
            <a:spLocks noGrp="1"/>
          </p:cNvSpPr>
          <p:nvPr>
            <p:ph idx="1"/>
          </p:nvPr>
        </p:nvSpPr>
        <p:spPr/>
        <p:txBody>
          <a:bodyPr/>
          <a:lstStyle/>
          <a:p>
            <a:r>
              <a:rPr lang="en-US" dirty="0"/>
              <a:t>Collective action gets the goods</a:t>
            </a:r>
          </a:p>
          <a:p>
            <a:r>
              <a:rPr lang="en-US" dirty="0"/>
              <a:t>Solidarity is the antidote to fear</a:t>
            </a:r>
          </a:p>
          <a:p>
            <a:r>
              <a:rPr lang="en-US" dirty="0"/>
              <a:t>Inoculate!!! </a:t>
            </a:r>
          </a:p>
        </p:txBody>
      </p:sp>
    </p:spTree>
    <p:extLst>
      <p:ext uri="{BB962C8B-B14F-4D97-AF65-F5344CB8AC3E}">
        <p14:creationId xmlns:p14="http://schemas.microsoft.com/office/powerpoint/2010/main" val="1665638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CDBC5-ABF2-50BF-3B71-4CC9771FBAD2}"/>
              </a:ext>
            </a:extLst>
          </p:cNvPr>
          <p:cNvSpPr>
            <a:spLocks noGrp="1"/>
          </p:cNvSpPr>
          <p:nvPr>
            <p:ph type="title"/>
          </p:nvPr>
        </p:nvSpPr>
        <p:spPr>
          <a:xfrm>
            <a:off x="1097508" y="105770"/>
            <a:ext cx="9984474" cy="1325563"/>
          </a:xfrm>
        </p:spPr>
        <p:txBody>
          <a:bodyPr/>
          <a:lstStyle/>
          <a:p>
            <a:r>
              <a:rPr lang="en-US" dirty="0"/>
              <a:t>“Nothing can defeat a union that sings”</a:t>
            </a:r>
          </a:p>
        </p:txBody>
      </p:sp>
      <p:pic>
        <p:nvPicPr>
          <p:cNvPr id="4" name="Online Media 3" descr="Solidarity Forever.">
            <a:hlinkClick r:id="" action="ppaction://media"/>
            <a:extLst>
              <a:ext uri="{FF2B5EF4-FFF2-40B4-BE49-F238E27FC236}">
                <a16:creationId xmlns:a16="http://schemas.microsoft.com/office/drawing/2014/main" id="{4908F086-2535-D4E0-3272-FE011F463F1C}"/>
              </a:ext>
            </a:extLst>
          </p:cNvPr>
          <p:cNvPicPr>
            <a:picLocks noRot="1" noChangeAspect="1"/>
          </p:cNvPicPr>
          <p:nvPr>
            <a:videoFile r:link="rId1"/>
          </p:nvPr>
        </p:nvPicPr>
        <p:blipFill>
          <a:blip r:embed="rId3"/>
          <a:stretch>
            <a:fillRect/>
          </a:stretch>
        </p:blipFill>
        <p:spPr>
          <a:xfrm>
            <a:off x="2292826" y="1323833"/>
            <a:ext cx="7237862" cy="5428397"/>
          </a:xfrm>
          <a:prstGeom prst="rect">
            <a:avLst/>
          </a:prstGeom>
        </p:spPr>
      </p:pic>
    </p:spTree>
    <p:extLst>
      <p:ext uri="{BB962C8B-B14F-4D97-AF65-F5344CB8AC3E}">
        <p14:creationId xmlns:p14="http://schemas.microsoft.com/office/powerpoint/2010/main" val="37042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A0294-C4AB-8058-063D-95B680DFEE5A}"/>
              </a:ext>
            </a:extLst>
          </p:cNvPr>
          <p:cNvSpPr>
            <a:spLocks noGrp="1"/>
          </p:cNvSpPr>
          <p:nvPr>
            <p:ph type="title"/>
          </p:nvPr>
        </p:nvSpPr>
        <p:spPr/>
        <p:txBody>
          <a:bodyPr/>
          <a:lstStyle/>
          <a:p>
            <a:r>
              <a:rPr lang="en-US" dirty="0"/>
              <a:t>Thanks so much!! Questions?</a:t>
            </a:r>
          </a:p>
        </p:txBody>
      </p:sp>
      <p:sp>
        <p:nvSpPr>
          <p:cNvPr id="3" name="Text Placeholder 2">
            <a:extLst>
              <a:ext uri="{FF2B5EF4-FFF2-40B4-BE49-F238E27FC236}">
                <a16:creationId xmlns:a16="http://schemas.microsoft.com/office/drawing/2014/main" id="{00676732-1AEC-C966-EB8C-58D6028128C9}"/>
              </a:ext>
            </a:extLst>
          </p:cNvPr>
          <p:cNvSpPr>
            <a:spLocks noGrp="1"/>
          </p:cNvSpPr>
          <p:nvPr>
            <p:ph type="body" idx="1"/>
          </p:nvPr>
        </p:nvSpPr>
        <p:spPr/>
        <p:txBody>
          <a:bodyPr>
            <a:normAutofit/>
          </a:bodyPr>
          <a:lstStyle/>
          <a:p>
            <a:r>
              <a:rPr lang="en-US" sz="2800" dirty="0">
                <a:solidFill>
                  <a:schemeClr val="bg1"/>
                </a:solidFill>
              </a:rPr>
              <a:t>Email: </a:t>
            </a:r>
            <a:r>
              <a:rPr lang="en-US" sz="2800" dirty="0">
                <a:solidFill>
                  <a:schemeClr val="bg1"/>
                </a:solidFill>
                <a:hlinkClick r:id="rId2"/>
              </a:rPr>
              <a:t>Andrew.s.hyatt@gmail.com</a:t>
            </a:r>
            <a:endParaRPr lang="en-US" sz="2800" dirty="0">
              <a:solidFill>
                <a:schemeClr val="bg1"/>
              </a:solidFill>
            </a:endParaRPr>
          </a:p>
          <a:p>
            <a:r>
              <a:rPr lang="en-US" sz="2800" dirty="0">
                <a:solidFill>
                  <a:schemeClr val="bg1"/>
                </a:solidFill>
              </a:rPr>
              <a:t>Twitter: @</a:t>
            </a:r>
            <a:r>
              <a:rPr lang="en-US" sz="2800" dirty="0" err="1">
                <a:solidFill>
                  <a:schemeClr val="bg1"/>
                </a:solidFill>
              </a:rPr>
              <a:t>andy_hotelchain</a:t>
            </a:r>
            <a:endParaRPr lang="en-US" sz="2800" dirty="0">
              <a:solidFill>
                <a:schemeClr val="bg1"/>
              </a:solidFill>
            </a:endParaRPr>
          </a:p>
        </p:txBody>
      </p:sp>
    </p:spTree>
    <p:extLst>
      <p:ext uri="{BB962C8B-B14F-4D97-AF65-F5344CB8AC3E}">
        <p14:creationId xmlns:p14="http://schemas.microsoft.com/office/powerpoint/2010/main" val="365294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D4A32-F25C-F717-8BB3-91EBEF895D15}"/>
              </a:ext>
            </a:extLst>
          </p:cNvPr>
          <p:cNvSpPr>
            <a:spLocks noGrp="1"/>
          </p:cNvSpPr>
          <p:nvPr>
            <p:ph type="title"/>
          </p:nvPr>
        </p:nvSpPr>
        <p:spPr/>
        <p:txBody>
          <a:bodyPr/>
          <a:lstStyle/>
          <a:p>
            <a:r>
              <a:rPr lang="en-US" dirty="0"/>
              <a:t>How do unions work?</a:t>
            </a:r>
          </a:p>
        </p:txBody>
      </p:sp>
      <p:sp>
        <p:nvSpPr>
          <p:cNvPr id="3" name="Content Placeholder 2">
            <a:extLst>
              <a:ext uri="{FF2B5EF4-FFF2-40B4-BE49-F238E27FC236}">
                <a16:creationId xmlns:a16="http://schemas.microsoft.com/office/drawing/2014/main" id="{5C0C89B8-7A4E-E85C-F254-75396DD95973}"/>
              </a:ext>
            </a:extLst>
          </p:cNvPr>
          <p:cNvSpPr>
            <a:spLocks noGrp="1"/>
          </p:cNvSpPr>
          <p:nvPr>
            <p:ph idx="1"/>
          </p:nvPr>
        </p:nvSpPr>
        <p:spPr>
          <a:xfrm>
            <a:off x="838200" y="1825625"/>
            <a:ext cx="5257800" cy="4351338"/>
          </a:xfrm>
        </p:spPr>
        <p:txBody>
          <a:bodyPr>
            <a:normAutofit/>
          </a:bodyPr>
          <a:lstStyle/>
          <a:p>
            <a:pPr algn="l" rtl="0" fontAlgn="base">
              <a:spcBef>
                <a:spcPts val="0"/>
              </a:spcBef>
              <a:spcAft>
                <a:spcPts val="0"/>
              </a:spcAft>
              <a:buFont typeface="Arial" panose="020B0604020202020204" pitchFamily="34" charset="0"/>
              <a:buChar char="•"/>
            </a:pPr>
            <a:r>
              <a:rPr lang="en-US" b="0" i="0" u="none" strike="noStrike" dirty="0">
                <a:effectLst/>
                <a:latin typeface="Calibri" panose="020F0502020204030204" pitchFamily="34" charset="0"/>
                <a:cs typeface="Calibri" panose="020F0502020204030204" pitchFamily="34" charset="0"/>
              </a:rPr>
              <a:t>A group of workers negotiating collectively with an employer</a:t>
            </a:r>
          </a:p>
          <a:p>
            <a:pPr algn="l" rtl="0" fontAlgn="base">
              <a:spcBef>
                <a:spcPts val="0"/>
              </a:spcBef>
              <a:spcAft>
                <a:spcPts val="0"/>
              </a:spcAft>
              <a:buFont typeface="Arial" panose="020B0604020202020204" pitchFamily="34" charset="0"/>
              <a:buChar char="•"/>
            </a:pPr>
            <a:r>
              <a:rPr lang="en-US" b="0" i="0" u="none" strike="noStrike" dirty="0">
                <a:effectLst/>
                <a:latin typeface="Calibri" panose="020F0502020204030204" pitchFamily="34" charset="0"/>
                <a:cs typeface="Calibri" panose="020F0502020204030204" pitchFamily="34" charset="0"/>
              </a:rPr>
              <a:t>Use </a:t>
            </a:r>
            <a:r>
              <a:rPr lang="en-US" b="1" i="0" u="none" strike="noStrike" dirty="0">
                <a:effectLst/>
                <a:latin typeface="Calibri" panose="020F0502020204030204" pitchFamily="34" charset="0"/>
                <a:cs typeface="Calibri" panose="020F0502020204030204" pitchFamily="34" charset="0"/>
              </a:rPr>
              <a:t>collective action </a:t>
            </a:r>
            <a:r>
              <a:rPr lang="en-US" b="0" i="0" u="none" strike="noStrike" dirty="0">
                <a:effectLst/>
                <a:latin typeface="Calibri" panose="020F0502020204030204" pitchFamily="34" charset="0"/>
                <a:cs typeface="Calibri" panose="020F0502020204030204" pitchFamily="34" charset="0"/>
              </a:rPr>
              <a:t>to win gains</a:t>
            </a:r>
          </a:p>
          <a:p>
            <a:pPr algn="l" rtl="0" fontAlgn="base">
              <a:spcBef>
                <a:spcPts val="0"/>
              </a:spcBef>
              <a:spcAft>
                <a:spcPts val="0"/>
              </a:spcAft>
              <a:buFont typeface="Arial" panose="020B0604020202020204" pitchFamily="34" charset="0"/>
              <a:buChar char="•"/>
            </a:pPr>
            <a:r>
              <a:rPr lang="en-US" b="0" i="0" u="none" strike="noStrike" dirty="0">
                <a:effectLst/>
                <a:latin typeface="Calibri" panose="020F0502020204030204" pitchFamily="34" charset="0"/>
                <a:cs typeface="Calibri" panose="020F0502020204030204" pitchFamily="34" charset="0"/>
              </a:rPr>
              <a:t>Funded by workers through dues</a:t>
            </a:r>
          </a:p>
          <a:p>
            <a:pPr algn="l" rtl="0" fontAlgn="base">
              <a:spcBef>
                <a:spcPts val="0"/>
              </a:spcBef>
              <a:spcAft>
                <a:spcPts val="1200"/>
              </a:spcAft>
              <a:buFont typeface="Arial" panose="020B0604020202020204" pitchFamily="34" charset="0"/>
              <a:buChar char="•"/>
            </a:pPr>
            <a:r>
              <a:rPr lang="en-US" b="0" i="0" u="none" strike="noStrike" dirty="0">
                <a:effectLst/>
                <a:latin typeface="Calibri" panose="020F0502020204030204" pitchFamily="34" charset="0"/>
                <a:cs typeface="Calibri" panose="020F0502020204030204" pitchFamily="34" charset="0"/>
              </a:rPr>
              <a:t>Standardized wages, working conditions, and benefits</a:t>
            </a:r>
          </a:p>
          <a:p>
            <a:pPr algn="l" rtl="0" fontAlgn="base">
              <a:spcBef>
                <a:spcPts val="0"/>
              </a:spcBef>
              <a:spcAft>
                <a:spcPts val="0"/>
              </a:spcAft>
              <a:buFont typeface="Arial" panose="020B0604020202020204" pitchFamily="34" charset="0"/>
              <a:buChar char="•"/>
            </a:pPr>
            <a:r>
              <a:rPr lang="en-US" b="0" i="0" u="none" strike="noStrike" dirty="0">
                <a:effectLst/>
                <a:latin typeface="Calibri" panose="020F0502020204030204" pitchFamily="34" charset="0"/>
                <a:cs typeface="Calibri" panose="020F0502020204030204" pitchFamily="34" charset="0"/>
              </a:rPr>
              <a:t>Independent political action</a:t>
            </a:r>
          </a:p>
        </p:txBody>
      </p:sp>
      <p:pic>
        <p:nvPicPr>
          <p:cNvPr id="1026" name="Picture 2">
            <a:extLst>
              <a:ext uri="{FF2B5EF4-FFF2-40B4-BE49-F238E27FC236}">
                <a16:creationId xmlns:a16="http://schemas.microsoft.com/office/drawing/2014/main" id="{4A8FDA92-816C-48DF-06EE-5AC8366CA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721" y="719328"/>
            <a:ext cx="5545031" cy="476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557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A5324-0BD7-91E8-5AFF-2F2C86B8F793}"/>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AC4A55B-E152-0030-14A2-958003970166}"/>
              </a:ext>
            </a:extLst>
          </p:cNvPr>
          <p:cNvSpPr>
            <a:spLocks noGrp="1"/>
          </p:cNvSpPr>
          <p:nvPr>
            <p:ph idx="1"/>
          </p:nvPr>
        </p:nvSpPr>
        <p:spPr/>
        <p:txBody>
          <a:bodyPr/>
          <a:lstStyle/>
          <a:p>
            <a:r>
              <a:rPr lang="en-US" dirty="0"/>
              <a:t>CIR: </a:t>
            </a:r>
            <a:r>
              <a:rPr lang="en-US" dirty="0">
                <a:hlinkClick r:id="rId2"/>
              </a:rPr>
              <a:t>https://www.cirseiu.org/organize/</a:t>
            </a:r>
            <a:r>
              <a:rPr lang="en-US" dirty="0"/>
              <a:t> </a:t>
            </a:r>
          </a:p>
          <a:p>
            <a:r>
              <a:rPr lang="en-US" dirty="0"/>
              <a:t>Labor Notes: </a:t>
            </a:r>
            <a:r>
              <a:rPr lang="en-US" dirty="0">
                <a:hlinkClick r:id="rId3"/>
              </a:rPr>
              <a:t>https://labornotes.org/secrets</a:t>
            </a:r>
            <a:r>
              <a:rPr lang="en-US" dirty="0"/>
              <a:t> </a:t>
            </a:r>
          </a:p>
          <a:p>
            <a:r>
              <a:rPr lang="en-US" dirty="0"/>
              <a:t>Workplace Organizing Committee: </a:t>
            </a:r>
            <a:r>
              <a:rPr lang="en-US" dirty="0">
                <a:hlinkClick r:id="rId4"/>
              </a:rPr>
              <a:t>https://workerorganizing.org</a:t>
            </a:r>
            <a:r>
              <a:rPr lang="en-US" dirty="0"/>
              <a:t> </a:t>
            </a:r>
          </a:p>
        </p:txBody>
      </p:sp>
    </p:spTree>
    <p:extLst>
      <p:ext uri="{BB962C8B-B14F-4D97-AF65-F5344CB8AC3E}">
        <p14:creationId xmlns:p14="http://schemas.microsoft.com/office/powerpoint/2010/main" val="62542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BDE0-9CFD-826A-D23A-4A42DA06C452}"/>
              </a:ext>
            </a:extLst>
          </p:cNvPr>
          <p:cNvSpPr>
            <a:spLocks noGrp="1"/>
          </p:cNvSpPr>
          <p:nvPr>
            <p:ph type="title"/>
          </p:nvPr>
        </p:nvSpPr>
        <p:spPr/>
        <p:txBody>
          <a:bodyPr/>
          <a:lstStyle/>
          <a:p>
            <a:r>
              <a:rPr lang="en-US" dirty="0"/>
              <a:t>Why should all doctors unionize? </a:t>
            </a:r>
          </a:p>
        </p:txBody>
      </p:sp>
      <p:sp>
        <p:nvSpPr>
          <p:cNvPr id="3" name="Content Placeholder 2">
            <a:extLst>
              <a:ext uri="{FF2B5EF4-FFF2-40B4-BE49-F238E27FC236}">
                <a16:creationId xmlns:a16="http://schemas.microsoft.com/office/drawing/2014/main" id="{C74EEC30-9CAC-7A09-4CD9-F2C29E2F4FC2}"/>
              </a:ext>
            </a:extLst>
          </p:cNvPr>
          <p:cNvSpPr>
            <a:spLocks noGrp="1"/>
          </p:cNvSpPr>
          <p:nvPr>
            <p:ph sz="half" idx="1"/>
          </p:nvPr>
        </p:nvSpPr>
        <p:spPr/>
        <p:txBody>
          <a:bodyPr/>
          <a:lstStyle/>
          <a:p>
            <a:r>
              <a:rPr lang="en-US" b="1" dirty="0">
                <a:effectLst/>
                <a:latin typeface="Helvetica Neue" panose="02000503000000020004" pitchFamily="2" charset="0"/>
              </a:rPr>
              <a:t>COLLECTIVE POWER!</a:t>
            </a:r>
            <a:endParaRPr lang="en-US" dirty="0">
              <a:effectLst/>
              <a:latin typeface="Helvetica Neue" panose="02000503000000020004" pitchFamily="2" charset="0"/>
            </a:endParaRPr>
          </a:p>
          <a:p>
            <a:pPr>
              <a:buFont typeface="Arial" panose="020B0604020202020204" pitchFamily="34" charset="0"/>
              <a:buChar char="•"/>
            </a:pPr>
            <a:r>
              <a:rPr lang="en-US" dirty="0">
                <a:effectLst/>
                <a:latin typeface="Helvetica Neue" panose="02000503000000020004" pitchFamily="2" charset="0"/>
              </a:rPr>
              <a:t>Almost all physicians now employed, more decisions made by administrators</a:t>
            </a:r>
          </a:p>
          <a:p>
            <a:pPr>
              <a:buFont typeface="Arial" panose="020B0604020202020204" pitchFamily="34" charset="0"/>
              <a:buChar char="•"/>
            </a:pPr>
            <a:r>
              <a:rPr lang="en-US" dirty="0">
                <a:effectLst/>
                <a:latin typeface="Helvetica Neue" panose="02000503000000020004" pitchFamily="2" charset="0"/>
              </a:rPr>
              <a:t>Leverage power to improve working conditions and patient care</a:t>
            </a:r>
          </a:p>
          <a:p>
            <a:pPr>
              <a:buFont typeface="Arial" panose="020B0604020202020204" pitchFamily="34" charset="0"/>
              <a:buChar char="•"/>
            </a:pPr>
            <a:r>
              <a:rPr lang="en-US" b="1" dirty="0">
                <a:effectLst/>
                <a:latin typeface="Helvetica Neue" panose="02000503000000020004" pitchFamily="2" charset="0"/>
              </a:rPr>
              <a:t>Helps politicize and radicalize your coworkers</a:t>
            </a:r>
            <a:endParaRPr lang="en-US" dirty="0">
              <a:effectLst/>
              <a:latin typeface="Helvetica Neue" panose="02000503000000020004" pitchFamily="2" charset="0"/>
            </a:endParaRPr>
          </a:p>
          <a:p>
            <a:endParaRPr lang="en-US" dirty="0"/>
          </a:p>
        </p:txBody>
      </p:sp>
      <p:pic>
        <p:nvPicPr>
          <p:cNvPr id="2050" name="Picture 2">
            <a:extLst>
              <a:ext uri="{FF2B5EF4-FFF2-40B4-BE49-F238E27FC236}">
                <a16:creationId xmlns:a16="http://schemas.microsoft.com/office/drawing/2014/main" id="{9D6D0AA9-9EF6-19CF-B665-353BA5A2E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90688"/>
            <a:ext cx="5334000" cy="419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7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0931-754E-C626-2F16-499D7E8DDEB3}"/>
              </a:ext>
            </a:extLst>
          </p:cNvPr>
          <p:cNvSpPr>
            <a:spLocks noGrp="1"/>
          </p:cNvSpPr>
          <p:nvPr>
            <p:ph type="title"/>
          </p:nvPr>
        </p:nvSpPr>
        <p:spPr>
          <a:xfrm>
            <a:off x="838200" y="-12827"/>
            <a:ext cx="10515600" cy="1325563"/>
          </a:xfrm>
        </p:spPr>
        <p:txBody>
          <a:bodyPr/>
          <a:lstStyle/>
          <a:p>
            <a:r>
              <a:rPr lang="en-US" dirty="0" err="1"/>
              <a:t>Housestaff</a:t>
            </a:r>
            <a:r>
              <a:rPr lang="en-US" dirty="0"/>
              <a:t> unions protecting residents</a:t>
            </a:r>
          </a:p>
        </p:txBody>
      </p:sp>
      <p:pic>
        <p:nvPicPr>
          <p:cNvPr id="3074" name="Picture 2">
            <a:extLst>
              <a:ext uri="{FF2B5EF4-FFF2-40B4-BE49-F238E27FC236}">
                <a16:creationId xmlns:a16="http://schemas.microsoft.com/office/drawing/2014/main" id="{D636DCA9-7448-E2AB-E547-59D02C591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10" y="1328928"/>
            <a:ext cx="5180945" cy="55290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0F96E15-C9BD-CB0F-C52D-25A0D1AB57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8829" y="1304544"/>
            <a:ext cx="5427961" cy="552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1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BDFC0-A40E-9DFF-4582-DCDA369295C0}"/>
              </a:ext>
            </a:extLst>
          </p:cNvPr>
          <p:cNvSpPr>
            <a:spLocks noGrp="1"/>
          </p:cNvSpPr>
          <p:nvPr>
            <p:ph type="title"/>
          </p:nvPr>
        </p:nvSpPr>
        <p:spPr/>
        <p:txBody>
          <a:bodyPr/>
          <a:lstStyle/>
          <a:p>
            <a:r>
              <a:rPr lang="en-US" dirty="0" err="1"/>
              <a:t>Housestaff</a:t>
            </a:r>
            <a:r>
              <a:rPr lang="en-US" dirty="0"/>
              <a:t> unions and healthcare (dis)investment</a:t>
            </a:r>
          </a:p>
        </p:txBody>
      </p:sp>
      <p:pic>
        <p:nvPicPr>
          <p:cNvPr id="4098" name="Picture 2">
            <a:extLst>
              <a:ext uri="{FF2B5EF4-FFF2-40B4-BE49-F238E27FC236}">
                <a16:creationId xmlns:a16="http://schemas.microsoft.com/office/drawing/2014/main" id="{824F7962-803C-40EE-0F83-CF01579AB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5752" y="1987931"/>
            <a:ext cx="5416272" cy="430987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C5B9EF2-EC94-B5BA-2750-A894E4F9D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328" y="2036064"/>
            <a:ext cx="5423088" cy="42007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E64235-C2B2-2370-5C37-91650102833D}"/>
              </a:ext>
            </a:extLst>
          </p:cNvPr>
          <p:cNvSpPr txBox="1"/>
          <p:nvPr/>
        </p:nvSpPr>
        <p:spPr>
          <a:xfrm>
            <a:off x="292586" y="6297803"/>
            <a:ext cx="6096000" cy="461665"/>
          </a:xfrm>
          <a:prstGeom prst="rect">
            <a:avLst/>
          </a:prstGeom>
          <a:noFill/>
        </p:spPr>
        <p:txBody>
          <a:bodyPr wrap="square">
            <a:spAutoFit/>
          </a:bodyPr>
          <a:lstStyle/>
          <a:p>
            <a:pPr algn="l" rtl="0">
              <a:spcBef>
                <a:spcPts val="0"/>
              </a:spcBef>
              <a:spcAft>
                <a:spcPts val="0"/>
              </a:spcAft>
            </a:pPr>
            <a:r>
              <a:rPr lang="en-US" sz="1200" b="0" i="0" u="sng" strike="noStrike" dirty="0">
                <a:solidFill>
                  <a:srgbClr val="009688"/>
                </a:solidFill>
                <a:effectLst/>
                <a:latin typeface="Arial" panose="020B0604020202020204" pitchFamily="34" charset="0"/>
                <a:hlinkClick r:id="rId4"/>
              </a:rPr>
              <a:t>https://perfectunion.us/hundreds-of-resident-doctors-unionizing-at-nys-montefiore-medical-center/</a:t>
            </a:r>
            <a:endParaRPr lang="en-US" sz="1200" b="0" i="0" u="none" strike="noStrike" dirty="0">
              <a:solidFill>
                <a:srgbClr val="000000"/>
              </a:solidFill>
              <a:effectLst/>
            </a:endParaRPr>
          </a:p>
        </p:txBody>
      </p:sp>
      <p:sp>
        <p:nvSpPr>
          <p:cNvPr id="7" name="TextBox 6">
            <a:extLst>
              <a:ext uri="{FF2B5EF4-FFF2-40B4-BE49-F238E27FC236}">
                <a16:creationId xmlns:a16="http://schemas.microsoft.com/office/drawing/2014/main" id="{C519D17C-87F8-94EF-FFD9-37B2DF321D1C}"/>
              </a:ext>
            </a:extLst>
          </p:cNvPr>
          <p:cNvSpPr txBox="1"/>
          <p:nvPr/>
        </p:nvSpPr>
        <p:spPr>
          <a:xfrm>
            <a:off x="5957305" y="6271880"/>
            <a:ext cx="6096000" cy="276999"/>
          </a:xfrm>
          <a:prstGeom prst="rect">
            <a:avLst/>
          </a:prstGeom>
          <a:noFill/>
        </p:spPr>
        <p:txBody>
          <a:bodyPr wrap="square">
            <a:spAutoFit/>
          </a:bodyPr>
          <a:lstStyle/>
          <a:p>
            <a:pPr algn="l" rtl="0">
              <a:spcBef>
                <a:spcPts val="0"/>
              </a:spcBef>
              <a:spcAft>
                <a:spcPts val="0"/>
              </a:spcAft>
            </a:pPr>
            <a:r>
              <a:rPr lang="en-US" sz="1200" b="0" i="0" u="sng" strike="noStrike" dirty="0">
                <a:solidFill>
                  <a:srgbClr val="009688"/>
                </a:solidFill>
                <a:effectLst/>
                <a:latin typeface="Arial" panose="020B0604020202020204" pitchFamily="34" charset="0"/>
                <a:hlinkClick r:id="rId5"/>
              </a:rPr>
              <a:t>https://www.bxtimes.com/montefiores-relocate-grand-concourse-fordham-plaza/</a:t>
            </a:r>
            <a:endParaRPr lang="en-US" sz="1200" b="0" i="0" u="none" strike="noStrike" dirty="0">
              <a:solidFill>
                <a:srgbClr val="000000"/>
              </a:solidFill>
              <a:effectLst/>
            </a:endParaRPr>
          </a:p>
        </p:txBody>
      </p:sp>
    </p:spTree>
    <p:extLst>
      <p:ext uri="{BB962C8B-B14F-4D97-AF65-F5344CB8AC3E}">
        <p14:creationId xmlns:p14="http://schemas.microsoft.com/office/powerpoint/2010/main" val="3299924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9830996-B9C8-8B73-DBB3-0A4334F26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3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AA44D-A2DD-7A23-9444-E0FB92385E48}"/>
              </a:ext>
            </a:extLst>
          </p:cNvPr>
          <p:cNvPicPr>
            <a:picLocks noChangeAspect="1"/>
          </p:cNvPicPr>
          <p:nvPr/>
        </p:nvPicPr>
        <p:blipFill>
          <a:blip r:embed="rId2"/>
          <a:stretch>
            <a:fillRect/>
          </a:stretch>
        </p:blipFill>
        <p:spPr>
          <a:xfrm>
            <a:off x="0" y="0"/>
            <a:ext cx="5821582" cy="6858000"/>
          </a:xfrm>
          <a:prstGeom prst="rect">
            <a:avLst/>
          </a:prstGeom>
        </p:spPr>
      </p:pic>
      <p:pic>
        <p:nvPicPr>
          <p:cNvPr id="9" name="Picture 8">
            <a:extLst>
              <a:ext uri="{FF2B5EF4-FFF2-40B4-BE49-F238E27FC236}">
                <a16:creationId xmlns:a16="http://schemas.microsoft.com/office/drawing/2014/main" id="{4F2C786A-3536-5CC8-5B49-C6FE7956A984}"/>
              </a:ext>
            </a:extLst>
          </p:cNvPr>
          <p:cNvPicPr>
            <a:picLocks noChangeAspect="1"/>
          </p:cNvPicPr>
          <p:nvPr/>
        </p:nvPicPr>
        <p:blipFill>
          <a:blip r:embed="rId3"/>
          <a:stretch>
            <a:fillRect/>
          </a:stretch>
        </p:blipFill>
        <p:spPr>
          <a:xfrm>
            <a:off x="6718088" y="0"/>
            <a:ext cx="5473912" cy="6858000"/>
          </a:xfrm>
          <a:prstGeom prst="rect">
            <a:avLst/>
          </a:prstGeom>
        </p:spPr>
      </p:pic>
    </p:spTree>
    <p:extLst>
      <p:ext uri="{BB962C8B-B14F-4D97-AF65-F5344CB8AC3E}">
        <p14:creationId xmlns:p14="http://schemas.microsoft.com/office/powerpoint/2010/main" val="119089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1390</TotalTime>
  <Words>1470</Words>
  <Application>Microsoft Macintosh PowerPoint</Application>
  <PresentationFormat>Widescreen</PresentationFormat>
  <Paragraphs>180</Paragraphs>
  <Slides>40</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Black</vt:lpstr>
      <vt:lpstr>Calibri</vt:lpstr>
      <vt:lpstr>Calibri Light</vt:lpstr>
      <vt:lpstr>Helvetica Neue</vt:lpstr>
      <vt:lpstr>Source Sans Pro</vt:lpstr>
      <vt:lpstr>Times New Roman</vt:lpstr>
      <vt:lpstr>Office Theme</vt:lpstr>
      <vt:lpstr>Overcoming fear and building power</vt:lpstr>
      <vt:lpstr>Agenda</vt:lpstr>
      <vt:lpstr>Unions 101</vt:lpstr>
      <vt:lpstr>How do unions work?</vt:lpstr>
      <vt:lpstr>Why should all doctors unionize? </vt:lpstr>
      <vt:lpstr>Housestaff unions protecting residents</vt:lpstr>
      <vt:lpstr>Housestaff unions and healthcare (dis)investment</vt:lpstr>
      <vt:lpstr>PowerPoint Presentation</vt:lpstr>
      <vt:lpstr>PowerPoint Presentation</vt:lpstr>
      <vt:lpstr>Facing down opposition</vt:lpstr>
      <vt:lpstr>The employer campaign</vt:lpstr>
      <vt:lpstr>Case study</vt:lpstr>
      <vt:lpstr>It starts early</vt:lpstr>
      <vt:lpstr>Gobs of money to anti-union consultants</vt:lpstr>
      <vt:lpstr>The anti-union consultant playbook</vt:lpstr>
      <vt:lpstr>“The rhetoric of reaction”</vt:lpstr>
      <vt:lpstr>PowerPoint Presentation</vt:lpstr>
      <vt:lpstr>MGB Example </vt:lpstr>
      <vt:lpstr>So how do we fight back?</vt:lpstr>
      <vt:lpstr>PowerPoint Presentation</vt:lpstr>
      <vt:lpstr>Inoculation baby!</vt:lpstr>
      <vt:lpstr>Getting ahead of the boss</vt:lpstr>
      <vt:lpstr>Getting ahead of the boss continued</vt:lpstr>
      <vt:lpstr>PowerPoint Presentation</vt:lpstr>
      <vt:lpstr>Our turn!! Anti-single payer bingo</vt:lpstr>
      <vt:lpstr>The good news? They’re actually so bad at this</vt:lpstr>
      <vt:lpstr>Monty</vt:lpstr>
      <vt:lpstr>PowerPoint Presentation</vt:lpstr>
      <vt:lpstr>PowerPoint Presentation</vt:lpstr>
      <vt:lpstr>PowerPoint Presentation</vt:lpstr>
      <vt:lpstr>Fighting Back</vt:lpstr>
      <vt:lpstr>Affirm, Answer, Redirect</vt:lpstr>
      <vt:lpstr>Practice!</vt:lpstr>
      <vt:lpstr>What was that like?</vt:lpstr>
      <vt:lpstr>Hope for the best, prepare for the worst</vt:lpstr>
      <vt:lpstr>What protects us?</vt:lpstr>
      <vt:lpstr>In summary</vt:lpstr>
      <vt:lpstr>“Nothing can defeat a union that sings”</vt:lpstr>
      <vt:lpstr>Thanks so much!! Questions?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Overcoming fear and building power</dc:title>
  <dc:creator>Andrew Hyatt</dc:creator>
  <cp:lastModifiedBy>Andrew Hyatt</cp:lastModifiedBy>
  <cp:revision>15</cp:revision>
  <dcterms:created xsi:type="dcterms:W3CDTF">2023-11-07T16:48:00Z</dcterms:created>
  <dcterms:modified xsi:type="dcterms:W3CDTF">2023-11-20T18:30:07Z</dcterms:modified>
</cp:coreProperties>
</file>