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57" r:id="rId3"/>
    <p:sldId id="2042" r:id="rId4"/>
    <p:sldId id="2054" r:id="rId5"/>
    <p:sldId id="2045" r:id="rId6"/>
    <p:sldId id="2046" r:id="rId7"/>
    <p:sldId id="259" r:id="rId8"/>
    <p:sldId id="260" r:id="rId9"/>
    <p:sldId id="2085" r:id="rId10"/>
    <p:sldId id="2049" r:id="rId11"/>
    <p:sldId id="2052" r:id="rId12"/>
    <p:sldId id="2053" r:id="rId13"/>
    <p:sldId id="2057" r:id="rId14"/>
    <p:sldId id="2058" r:id="rId15"/>
    <p:sldId id="2059" r:id="rId16"/>
    <p:sldId id="2060" r:id="rId17"/>
    <p:sldId id="2056" r:id="rId18"/>
    <p:sldId id="2081" r:id="rId19"/>
    <p:sldId id="261" r:id="rId20"/>
    <p:sldId id="263" r:id="rId21"/>
    <p:sldId id="2063" r:id="rId22"/>
    <p:sldId id="264" r:id="rId23"/>
    <p:sldId id="2067" r:id="rId24"/>
    <p:sldId id="276" r:id="rId25"/>
    <p:sldId id="2066" r:id="rId26"/>
    <p:sldId id="2055" r:id="rId27"/>
    <p:sldId id="2064" r:id="rId28"/>
    <p:sldId id="2088" r:id="rId29"/>
    <p:sldId id="2068" r:id="rId30"/>
    <p:sldId id="2038" r:id="rId31"/>
    <p:sldId id="2079" r:id="rId32"/>
    <p:sldId id="279" r:id="rId33"/>
    <p:sldId id="2077" r:id="rId34"/>
    <p:sldId id="2041" r:id="rId35"/>
    <p:sldId id="268" r:id="rId36"/>
    <p:sldId id="2078" r:id="rId37"/>
    <p:sldId id="2039" r:id="rId38"/>
    <p:sldId id="2084" r:id="rId39"/>
    <p:sldId id="269" r:id="rId40"/>
    <p:sldId id="2050" r:id="rId41"/>
    <p:sldId id="2082" r:id="rId42"/>
    <p:sldId id="2069" r:id="rId43"/>
    <p:sldId id="2070" r:id="rId44"/>
    <p:sldId id="272" r:id="rId45"/>
    <p:sldId id="2086" r:id="rId46"/>
    <p:sldId id="280" r:id="rId47"/>
    <p:sldId id="2013" r:id="rId48"/>
    <p:sldId id="278" r:id="rId49"/>
    <p:sldId id="2089" r:id="rId50"/>
    <p:sldId id="270" r:id="rId51"/>
    <p:sldId id="2087" r:id="rId52"/>
    <p:sldId id="2073" r:id="rId53"/>
    <p:sldId id="275" r:id="rId54"/>
    <p:sldId id="2090" r:id="rId55"/>
    <p:sldId id="2091"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44155"/>
  </p:normalViewPr>
  <p:slideViewPr>
    <p:cSldViewPr snapToGrid="0">
      <p:cViewPr varScale="1">
        <p:scale>
          <a:sx n="50" d="100"/>
          <a:sy n="50" d="100"/>
        </p:scale>
        <p:origin x="292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366CB-635B-004E-AAF1-73A26F2CF978}" type="datetimeFigureOut">
              <a:rPr lang="en-US" smtClean="0"/>
              <a:t>11/22/23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1A635-8E7A-3748-B449-50112DD2B61B}" type="slidenum">
              <a:rPr lang="en-US" smtClean="0"/>
              <a:t>‹#›</a:t>
            </a:fld>
            <a:endParaRPr lang="en-US"/>
          </a:p>
        </p:txBody>
      </p:sp>
    </p:spTree>
    <p:extLst>
      <p:ext uri="{BB962C8B-B14F-4D97-AF65-F5344CB8AC3E}">
        <p14:creationId xmlns:p14="http://schemas.microsoft.com/office/powerpoint/2010/main" val="117612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ejm.org/doi/full/10.1056/NEJMms221125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nquest.org/treating-unfreed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nejm.org/doi/full/10.1056/NEJMms2211252"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medium.com/@nonewwomensjailnyc/over-200-community-members-organizers-scholars-and-formerly-incarcerated-people-and-their-ce9218e021ba" TargetMode="External"/><Relationship Id="rId3" Type="http://schemas.openxmlformats.org/officeDocument/2006/relationships/hyperlink" Target="https://filtermag.org/drug-courts-coercion/" TargetMode="External"/><Relationship Id="rId7" Type="http://schemas.openxmlformats.org/officeDocument/2006/relationships/hyperlink" Target="https://inquest.org/unwell-in-a-cel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nytimes.com/interactive/2022/10/29/us/juvenile-detention-abuses-louisiana.html" TargetMode="External"/><Relationship Id="rId5" Type="http://schemas.openxmlformats.org/officeDocument/2006/relationships/hyperlink" Target="https://inquest.org/no-more-courts/" TargetMode="External"/><Relationship Id="rId4" Type="http://schemas.openxmlformats.org/officeDocument/2006/relationships/hyperlink" Target="https://thenewpress.com/books/understanding-e-carceration" TargetMode="External"/><Relationship Id="rId9" Type="http://schemas.openxmlformats.org/officeDocument/2006/relationships/hyperlink" Target="https://www.defundmpd.org/resources/copagand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vera.org/publications/what-policing-costs-in-americas-biggest-cities" TargetMode="External"/><Relationship Id="rId7" Type="http://schemas.openxmlformats.org/officeDocument/2006/relationships/hyperlink" Target="https://www.bls.gov/oes/crime.pdf"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bostonreview.net/articles/gregg-gonsalves-amy-kapczynski-new-deal-public-health-we-need/" TargetMode="External"/><Relationship Id="rId5" Type="http://schemas.openxmlformats.org/officeDocument/2006/relationships/hyperlink" Target="https://www.thenation.com/article/politics/chicago-mayoral-race-police/" TargetMode="External"/><Relationship Id="rId4" Type="http://schemas.openxmlformats.org/officeDocument/2006/relationships/hyperlink" Target="https://www.nytimes.com/2023/02/05/opinion/doctors-universal-health-care.html"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inquest.org/policing-health/"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journals.plos.org/plosone/article?id=10.1371/journal.pone.0261512"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nytimes.com/2020/06/12/opinion/sunday/floyd-abolish-defund-police.html"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newyorker.com/news/our-columnists/the-emerging-movement-for-police-and-prison-abolition" TargetMode="External"/><Relationship Id="rId4" Type="http://schemas.openxmlformats.org/officeDocument/2006/relationships/hyperlink" Target="https://www.theatlantic.com/ideas/archive/2020/07/how-i-became-police-abolitionist/613540/"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healthaffairs.org/do/10.1377/forefront.20231010.271893/"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healthaffairs.org/doi/10.1377/hlthaff.2021.01518" TargetMode="External"/><Relationship Id="rId4" Type="http://schemas.openxmlformats.org/officeDocument/2006/relationships/hyperlink" Target="https://academicworks.cuny.edu/clr/vol25/iss1/15/"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a:t>
            </a:fld>
            <a:endParaRPr lang="en-US"/>
          </a:p>
        </p:txBody>
      </p:sp>
    </p:spTree>
    <p:extLst>
      <p:ext uri="{BB962C8B-B14F-4D97-AF65-F5344CB8AC3E}">
        <p14:creationId xmlns:p14="http://schemas.microsoft.com/office/powerpoint/2010/main" val="17796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https://</a:t>
            </a:r>
            <a:r>
              <a:rPr lang="en-US" b="0" i="0" dirty="0" err="1">
                <a:solidFill>
                  <a:srgbClr val="4D4D4D"/>
                </a:solidFill>
                <a:effectLst/>
                <a:latin typeface="ff-quadraat-web-pro"/>
              </a:rPr>
              <a:t>www.nejm.org</a:t>
            </a:r>
            <a:r>
              <a:rPr lang="en-US" b="0" i="0" dirty="0">
                <a:solidFill>
                  <a:srgbClr val="4D4D4D"/>
                </a:solidFill>
                <a:effectLst/>
                <a:latin typeface="ff-quadraat-web-pro"/>
              </a:rPr>
              <a:t>/</a:t>
            </a:r>
            <a:r>
              <a:rPr lang="en-US" b="0" i="0" dirty="0" err="1">
                <a:solidFill>
                  <a:srgbClr val="4D4D4D"/>
                </a:solidFill>
                <a:effectLst/>
                <a:latin typeface="ff-quadraat-web-pro"/>
              </a:rPr>
              <a:t>doi</a:t>
            </a:r>
            <a:r>
              <a:rPr lang="en-US" b="0" i="0" dirty="0">
                <a:solidFill>
                  <a:srgbClr val="4D4D4D"/>
                </a:solidFill>
                <a:effectLst/>
                <a:latin typeface="ff-quadraat-web-pro"/>
              </a:rPr>
              <a:t>/full/10.1056/NEJMms2211252</a:t>
            </a:r>
          </a:p>
          <a:p>
            <a:r>
              <a:rPr lang="en-US" b="0" i="0" dirty="0">
                <a:solidFill>
                  <a:srgbClr val="4D4D4D"/>
                </a:solidFill>
                <a:effectLst/>
                <a:latin typeface="ff-quadraat-web-pro"/>
              </a:rPr>
              <a:t>A 2019 </a:t>
            </a:r>
            <a:r>
              <a:rPr lang="en-US" b="0" i="1" dirty="0">
                <a:solidFill>
                  <a:srgbClr val="4D4D4D"/>
                </a:solidFill>
                <a:effectLst/>
                <a:latin typeface="ff-quadraat-web-pro"/>
              </a:rPr>
              <a:t>New Yorker</a:t>
            </a:r>
            <a:r>
              <a:rPr lang="en-US" b="0" i="0" dirty="0">
                <a:solidFill>
                  <a:srgbClr val="4D4D4D"/>
                </a:solidFill>
                <a:effectLst/>
                <a:latin typeface="ff-quadraat-web-pro"/>
              </a:rPr>
              <a:t> article reported that 1500 lawsuits had been filed between 2013 and 2018 against two of the largest U.S. providers of jail health care (Corizon Health and </a:t>
            </a:r>
            <a:r>
              <a:rPr lang="en-US" b="0" i="0" dirty="0" err="1">
                <a:solidFill>
                  <a:srgbClr val="4D4D4D"/>
                </a:solidFill>
                <a:effectLst/>
                <a:latin typeface="ff-quadraat-web-pro"/>
              </a:rPr>
              <a:t>Wellpath</a:t>
            </a:r>
            <a:r>
              <a:rPr lang="en-US" b="0" i="0" dirty="0">
                <a:solidFill>
                  <a:srgbClr val="4D4D4D"/>
                </a:solidFill>
                <a:effectLst/>
                <a:latin typeface="ff-quadraat-web-pro"/>
              </a:rPr>
              <a:t>) for neglect, malpractice, or wrongful injury or death.</a:t>
            </a:r>
            <a:r>
              <a:rPr lang="en-US" b="1" i="0" u="none" strike="noStrike" baseline="30000" dirty="0">
                <a:solidFill>
                  <a:srgbClr val="084E9B"/>
                </a:solidFill>
                <a:effectLst/>
                <a:latin typeface="ff-quadraat-web-pro"/>
                <a:hlinkClick r:id="rId3"/>
              </a:rPr>
              <a:t>16</a:t>
            </a:r>
            <a:r>
              <a:rPr lang="en-US" b="0" i="0" dirty="0">
                <a:solidFill>
                  <a:srgbClr val="4D4D4D"/>
                </a:solidFill>
                <a:effectLst/>
                <a:latin typeface="ff-quadraat-web-pro"/>
              </a:rPr>
              <a:t> Our own research yielded approximately 13,000 cases between 1985 and 2022 that cite </a:t>
            </a:r>
            <a:r>
              <a:rPr lang="en-US" b="0" i="1" dirty="0">
                <a:solidFill>
                  <a:srgbClr val="4D4D4D"/>
                </a:solidFill>
                <a:effectLst/>
                <a:latin typeface="ff-quadraat-web-pro"/>
              </a:rPr>
              <a:t>Estelle</a:t>
            </a:r>
            <a:r>
              <a:rPr lang="en-US" b="0" i="0" dirty="0">
                <a:solidFill>
                  <a:srgbClr val="4D4D4D"/>
                </a:solidFill>
                <a:effectLst/>
                <a:latin typeface="ff-quadraat-web-pro"/>
              </a:rPr>
              <a:t> and contain the search terms &lt;“prisoner” or “inmate”&gt; and &lt;“healthcare” or “health care”&gt;. These numbers reflect only incarcerated people who successfully filed a lawsuit, which is most likely a small proportion of potential litigants.</a:t>
            </a:r>
          </a:p>
          <a:p>
            <a:endParaRPr lang="en-US" b="0" i="0" dirty="0">
              <a:solidFill>
                <a:srgbClr val="4D4D4D"/>
              </a:solidFill>
              <a:effectLst/>
              <a:latin typeface="ff-quadraat-web-pro"/>
            </a:endParaRPr>
          </a:p>
          <a:p>
            <a:r>
              <a:rPr lang="en-US" b="0" i="0" dirty="0">
                <a:solidFill>
                  <a:srgbClr val="4D4D4D"/>
                </a:solidFill>
                <a:effectLst/>
                <a:latin typeface="ff-quadraat-web-pro"/>
              </a:rPr>
              <a:t>The primary statutory barrier is the Prison Litigation Reform Act (PLRA), which restricts a person’s ability to seek legal recourse while incarcerated.</a:t>
            </a:r>
          </a:p>
          <a:p>
            <a:r>
              <a:rPr lang="en-US" b="0" i="0" dirty="0">
                <a:solidFill>
                  <a:srgbClr val="4D4D4D"/>
                </a:solidFill>
                <a:effectLst/>
                <a:latin typeface="ff-quadraat-web-pro"/>
              </a:rPr>
              <a:t>The requirement that “administrative remedies” be “exhausted” before civil action may be pursued effectively requires that incarcerated people — many of whom have mental illnesses and cognitive disabilities, and who are on average less educated than the general population — comprehend and comply with exacting and varying grievance policies, such as filing handwritten complaints within a limited time after an alleged incident</a:t>
            </a:r>
          </a:p>
          <a:p>
            <a:r>
              <a:rPr lang="en-US" b="0" i="0" dirty="0">
                <a:solidFill>
                  <a:srgbClr val="4D4D4D"/>
                </a:solidFill>
                <a:effectLst/>
                <a:latin typeface="ff-quadraat-web-pro"/>
              </a:rPr>
              <a:t>The resulting injustice — high incarceration rates, unchecked neglect of incarcerated people’s health, and restrictions on legal redress — has prompted organizations and legislation, including the American Bar Association and provisions of House Resolution 702 (The People’s Justice Guarantee), to call for the PLRA’s amendment or repeal</a:t>
            </a:r>
          </a:p>
          <a:p>
            <a:endParaRPr lang="en-US" b="0" i="0" dirty="0">
              <a:solidFill>
                <a:srgbClr val="4D4D4D"/>
              </a:solidFill>
              <a:effectLst/>
              <a:latin typeface="ff-quadraat-web-pro"/>
            </a:endParaRPr>
          </a:p>
          <a:p>
            <a:r>
              <a:rPr lang="en-US" dirty="0"/>
              <a:t>https://</a:t>
            </a:r>
            <a:r>
              <a:rPr lang="en-US" dirty="0" err="1"/>
              <a:t>blog.petrieflom.law.harvard.edu</a:t>
            </a:r>
            <a:r>
              <a:rPr lang="en-US" dirty="0"/>
              <a:t>/2022/01/26/</a:t>
            </a:r>
            <a:r>
              <a:rPr lang="en-US" dirty="0" err="1"/>
              <a:t>medicaid</a:t>
            </a:r>
            <a:r>
              <a:rPr lang="en-US" dirty="0"/>
              <a:t>-inmate-exclusion-policy/</a:t>
            </a:r>
            <a:endParaRPr lang="en-US" b="0" i="0" dirty="0">
              <a:solidFill>
                <a:srgbClr val="4D4D4D"/>
              </a:solidFill>
              <a:effectLst/>
              <a:latin typeface="ff-quadraat-web-pro"/>
            </a:endParaRPr>
          </a:p>
          <a:p>
            <a:r>
              <a:rPr lang="en-US" b="0" i="0" dirty="0">
                <a:solidFill>
                  <a:srgbClr val="4D4D4D"/>
                </a:solidFill>
                <a:effectLst/>
                <a:latin typeface="ff-quadraat-web-pro"/>
              </a:rPr>
              <a:t>Inmate exclusion</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14</a:t>
            </a:fld>
            <a:endParaRPr lang="en-US"/>
          </a:p>
        </p:txBody>
      </p:sp>
    </p:spTree>
    <p:extLst>
      <p:ext uri="{BB962C8B-B14F-4D97-AF65-F5344CB8AC3E}">
        <p14:creationId xmlns:p14="http://schemas.microsoft.com/office/powerpoint/2010/main" val="3712126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17</a:t>
            </a:fld>
            <a:endParaRPr lang="en-US"/>
          </a:p>
        </p:txBody>
      </p:sp>
    </p:spTree>
    <p:extLst>
      <p:ext uri="{BB962C8B-B14F-4D97-AF65-F5344CB8AC3E}">
        <p14:creationId xmlns:p14="http://schemas.microsoft.com/office/powerpoint/2010/main" val="66032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on your “</a:t>
            </a:r>
            <a:r>
              <a:rPr lang="en-US" dirty="0" err="1"/>
              <a:t>wishlist</a:t>
            </a:r>
            <a:r>
              <a:rPr lang="en-US" dirty="0"/>
              <a:t>” for a single payer system? What do you want included? What other investments do you want tied to it beyond being an “insurance plan”?</a:t>
            </a:r>
          </a:p>
        </p:txBody>
      </p:sp>
      <p:sp>
        <p:nvSpPr>
          <p:cNvPr id="4" name="Slide Number Placeholder 3"/>
          <p:cNvSpPr>
            <a:spLocks noGrp="1"/>
          </p:cNvSpPr>
          <p:nvPr>
            <p:ph type="sldNum" sz="quarter" idx="5"/>
          </p:nvPr>
        </p:nvSpPr>
        <p:spPr/>
        <p:txBody>
          <a:bodyPr/>
          <a:lstStyle/>
          <a:p>
            <a:fld id="{C6B1A635-8E7A-3748-B449-50112DD2B61B}" type="slidenum">
              <a:rPr lang="en-US" smtClean="0"/>
              <a:t>18</a:t>
            </a:fld>
            <a:endParaRPr lang="en-US"/>
          </a:p>
        </p:txBody>
      </p:sp>
    </p:spTree>
    <p:extLst>
      <p:ext uri="{BB962C8B-B14F-4D97-AF65-F5344CB8AC3E}">
        <p14:creationId xmlns:p14="http://schemas.microsoft.com/office/powerpoint/2010/main" val="390308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19</a:t>
            </a:fld>
            <a:endParaRPr lang="en-US"/>
          </a:p>
        </p:txBody>
      </p:sp>
    </p:spTree>
    <p:extLst>
      <p:ext uri="{BB962C8B-B14F-4D97-AF65-F5344CB8AC3E}">
        <p14:creationId xmlns:p14="http://schemas.microsoft.com/office/powerpoint/2010/main" val="1101642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D4D4D"/>
              </a:solidFill>
              <a:effectLst/>
              <a:latin typeface="ff-quadraat-web-pro"/>
            </a:endParaRPr>
          </a:p>
          <a:p>
            <a:endParaRPr lang="en-US" b="0" i="0" dirty="0">
              <a:solidFill>
                <a:srgbClr val="4D4D4D"/>
              </a:solidFill>
              <a:effectLst/>
              <a:latin typeface="ff-quadraat-web-pro"/>
            </a:endParaRPr>
          </a:p>
          <a:p>
            <a:r>
              <a:rPr lang="en-US" b="0" i="0" dirty="0">
                <a:solidFill>
                  <a:srgbClr val="4D4D4D"/>
                </a:solidFill>
                <a:effectLst/>
                <a:latin typeface="ff-quadraat-web-pro"/>
              </a:rPr>
              <a:t>CMS recently approved a first-of-its-kind Section 1115 demonstration amendment that allows Medicaid to fund limited services, including treatment for substance use disorders, for people who are incarcerated in California state prisons, jails, and juvenile detention centers up to 90 days before their release</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21</a:t>
            </a:fld>
            <a:endParaRPr lang="en-US"/>
          </a:p>
        </p:txBody>
      </p:sp>
    </p:spTree>
    <p:extLst>
      <p:ext uri="{BB962C8B-B14F-4D97-AF65-F5344CB8AC3E}">
        <p14:creationId xmlns:p14="http://schemas.microsoft.com/office/powerpoint/2010/main" val="139546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D4D"/>
                </a:solidFill>
                <a:effectLst/>
                <a:latin typeface="ff-quadraat-web-pro"/>
              </a:rPr>
              <a:t>Extremely limited!!! The causes are not just due to the jail!!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D4D4D"/>
                </a:solidFill>
                <a:effectLst/>
                <a:latin typeface="ff-quadraat-web-pro"/>
              </a:rPr>
              <a:t>--many deaths (“jail attributable”) are not from neglect but other causes and factors!</a:t>
            </a:r>
          </a:p>
          <a:p>
            <a:endParaRPr lang="en-US" dirty="0"/>
          </a:p>
          <a:p>
            <a:endParaRPr lang="en-US" dirty="0"/>
          </a:p>
          <a:p>
            <a:r>
              <a:rPr lang="en-US" dirty="0"/>
              <a:t>Not therapeutic environment</a:t>
            </a:r>
          </a:p>
        </p:txBody>
      </p:sp>
      <p:sp>
        <p:nvSpPr>
          <p:cNvPr id="4" name="Slide Number Placeholder 3"/>
          <p:cNvSpPr>
            <a:spLocks noGrp="1"/>
          </p:cNvSpPr>
          <p:nvPr>
            <p:ph type="sldNum" sz="quarter" idx="5"/>
          </p:nvPr>
        </p:nvSpPr>
        <p:spPr/>
        <p:txBody>
          <a:bodyPr/>
          <a:lstStyle/>
          <a:p>
            <a:fld id="{C6B1A635-8E7A-3748-B449-50112DD2B61B}" type="slidenum">
              <a:rPr lang="en-US" smtClean="0"/>
              <a:t>22</a:t>
            </a:fld>
            <a:endParaRPr lang="en-US"/>
          </a:p>
        </p:txBody>
      </p:sp>
    </p:spTree>
    <p:extLst>
      <p:ext uri="{BB962C8B-B14F-4D97-AF65-F5344CB8AC3E}">
        <p14:creationId xmlns:p14="http://schemas.microsoft.com/office/powerpoint/2010/main" val="2138385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dirty="0">
                <a:solidFill>
                  <a:srgbClr val="1155CC"/>
                </a:solidFill>
                <a:effectLst/>
                <a:latin typeface="Arial" panose="020B0604020202020204" pitchFamily="34" charset="0"/>
                <a:hlinkClick r:id="rId3"/>
              </a:rPr>
              <a:t>https://inquest.org/treating-unfreedom/</a:t>
            </a:r>
            <a:endParaRPr lang="en-US" b="0" dirty="0">
              <a:effectLst/>
            </a:endParaRPr>
          </a:p>
          <a:p>
            <a:endParaRPr lang="en-US" dirty="0"/>
          </a:p>
          <a:p>
            <a:r>
              <a:rPr lang="en-US" dirty="0"/>
              <a:t>Limitation</a:t>
            </a:r>
          </a:p>
          <a:p>
            <a:r>
              <a:rPr lang="en-US" b="0" i="0" dirty="0">
                <a:solidFill>
                  <a:srgbClr val="4D4D4D"/>
                </a:solidFill>
                <a:effectLst/>
                <a:latin typeface="ff-quadraat-web-pro"/>
              </a:rPr>
              <a:t>In 2015, people incarcerated in Massachusetts state prisons filed a class-action lawsuit alleging that the Massachusetts Department of Correction (DOC) had violated their Eighth Amendment rights by denying treatment for hepatitis C with newer and more effective medications.</a:t>
            </a:r>
            <a:r>
              <a:rPr lang="en-US" b="1" i="0" u="none" strike="noStrike" baseline="30000" dirty="0">
                <a:solidFill>
                  <a:srgbClr val="084E9B"/>
                </a:solidFill>
                <a:effectLst/>
                <a:latin typeface="ff-quadraat-web-pro"/>
                <a:hlinkClick r:id="rId4"/>
              </a:rPr>
              <a:t>23</a:t>
            </a:r>
            <a:r>
              <a:rPr lang="en-US" b="0" i="0" dirty="0">
                <a:solidFill>
                  <a:srgbClr val="4D4D4D"/>
                </a:solidFill>
                <a:effectLst/>
                <a:latin typeface="ff-quadraat-web-pro"/>
              </a:rPr>
              <a:t> DOC records showed 3 incarcerated people undergoing treatment out of 1500 diagnosed with hepatitis C.</a:t>
            </a:r>
            <a:r>
              <a:rPr lang="en-US" b="1" i="0" u="none" strike="noStrike" baseline="30000" dirty="0">
                <a:solidFill>
                  <a:srgbClr val="084E9B"/>
                </a:solidFill>
                <a:effectLst/>
                <a:latin typeface="ff-quadraat-web-pro"/>
                <a:hlinkClick r:id="rId4"/>
              </a:rPr>
              <a:t>24</a:t>
            </a:r>
            <a:r>
              <a:rPr lang="en-US" b="0" i="0" dirty="0">
                <a:solidFill>
                  <a:srgbClr val="4D4D4D"/>
                </a:solidFill>
                <a:effectLst/>
                <a:latin typeface="ff-quadraat-web-pro"/>
              </a:rPr>
              <a:t> In a settlement, the DOC agreed to treat prisoners with direct-acting antiviral drugs, routinely test those with hepatitis C, and offer diagnostic testing to newly incarcerated people.</a:t>
            </a:r>
            <a:r>
              <a:rPr lang="en-US" b="1" i="0" u="none" strike="noStrike" baseline="30000" dirty="0">
                <a:solidFill>
                  <a:srgbClr val="084E9B"/>
                </a:solidFill>
                <a:effectLst/>
                <a:latin typeface="ff-quadraat-web-pro"/>
                <a:hlinkClick r:id="rId4"/>
              </a:rPr>
              <a:t>23</a:t>
            </a:r>
            <a:r>
              <a:rPr lang="en-US" b="0" i="0" dirty="0">
                <a:solidFill>
                  <a:srgbClr val="4D4D4D"/>
                </a:solidFill>
                <a:effectLst/>
                <a:latin typeface="ff-quadraat-web-pro"/>
              </a:rPr>
              <a:t> Though the settlement covered everyone with hepatitis C in Massachusetts state prisons, it had minimal impact outside the state. Furthermore, the court agreement and third-party monitoring of compliance expired after 30 months.</a:t>
            </a:r>
            <a:r>
              <a:rPr lang="en-US" b="1" i="0" u="none" strike="noStrike" baseline="30000" dirty="0">
                <a:solidFill>
                  <a:srgbClr val="084E9B"/>
                </a:solidFill>
                <a:effectLst/>
                <a:latin typeface="ff-quadraat-web-pro"/>
                <a:hlinkClick r:id="rId4"/>
              </a:rPr>
              <a:t>23</a:t>
            </a:r>
            <a:endParaRPr lang="en-US" b="1" i="0" u="none" strike="noStrike" baseline="30000" dirty="0">
              <a:solidFill>
                <a:srgbClr val="084E9B"/>
              </a:solidFill>
              <a:effectLst/>
              <a:latin typeface="ff-quadraat-web-pro"/>
            </a:endParaRPr>
          </a:p>
          <a:p>
            <a:endParaRPr lang="en-US" b="1" i="0" u="none" strike="noStrike" baseline="30000" dirty="0">
              <a:solidFill>
                <a:srgbClr val="084E9B"/>
              </a:solidFill>
              <a:effectLst/>
              <a:latin typeface="ff-quadraat-web-pro"/>
            </a:endParaRPr>
          </a:p>
          <a:p>
            <a:r>
              <a:rPr lang="en-US" b="0" i="0" dirty="0">
                <a:solidFill>
                  <a:srgbClr val="4D4D4D"/>
                </a:solidFill>
                <a:effectLst/>
                <a:latin typeface="ff-quadraat-web-pro"/>
              </a:rPr>
              <a:t>American Civil Liberties Union of Massachusetts and Goodwin Procter filed three lawsuits in 2018 and 2019 on behalf of five incarcerated persons, alleging that correctional authorities’ policies of denying medication for opioid use disorder (MOUD) violated the Eighth Amendment and Title II of the ADA.</a:t>
            </a:r>
            <a:r>
              <a:rPr lang="en-US" b="1" i="0" u="none" strike="noStrike" baseline="30000" dirty="0">
                <a:solidFill>
                  <a:srgbClr val="084E9B"/>
                </a:solidFill>
                <a:effectLst/>
                <a:latin typeface="ff-quadraat-web-pro"/>
                <a:hlinkClick r:id="rId4"/>
              </a:rPr>
              <a:t>25-27</a:t>
            </a:r>
            <a:r>
              <a:rPr lang="en-US" b="0" i="0" dirty="0">
                <a:solidFill>
                  <a:srgbClr val="4D4D4D"/>
                </a:solidFill>
                <a:effectLst/>
                <a:latin typeface="ff-quadraat-web-pro"/>
              </a:rPr>
              <a:t> One lawsuit (</a:t>
            </a:r>
            <a:r>
              <a:rPr lang="en-US" b="0" i="1" dirty="0" err="1">
                <a:solidFill>
                  <a:srgbClr val="4D4D4D"/>
                </a:solidFill>
                <a:effectLst/>
                <a:latin typeface="ff-quadraat-web-pro"/>
              </a:rPr>
              <a:t>Pesce</a:t>
            </a:r>
            <a:r>
              <a:rPr lang="en-US" b="0" i="1" dirty="0">
                <a:solidFill>
                  <a:srgbClr val="4D4D4D"/>
                </a:solidFill>
                <a:effectLst/>
                <a:latin typeface="ff-quadraat-web-pro"/>
              </a:rPr>
              <a:t> v. Coppinger</a:t>
            </a:r>
            <a:r>
              <a:rPr lang="en-US" b="0" i="0" dirty="0">
                <a:solidFill>
                  <a:srgbClr val="4D4D4D"/>
                </a:solidFill>
                <a:effectLst/>
                <a:latin typeface="ff-quadraat-web-pro"/>
              </a:rPr>
              <a:t>) ended in a preliminary federal injunction requiring Essex County to provide the plaintiff with continued access to methadone during his incarceration.</a:t>
            </a:r>
            <a:r>
              <a:rPr lang="en-US" b="1" i="0" u="none" strike="noStrike" baseline="30000" dirty="0">
                <a:solidFill>
                  <a:srgbClr val="084E9B"/>
                </a:solidFill>
                <a:effectLst/>
                <a:latin typeface="ff-quadraat-web-pro"/>
                <a:hlinkClick r:id="rId4"/>
              </a:rPr>
              <a:t>25</a:t>
            </a:r>
            <a:r>
              <a:rPr lang="en-US" b="0" i="0" dirty="0">
                <a:solidFill>
                  <a:srgbClr val="4D4D4D"/>
                </a:solidFill>
                <a:effectLst/>
                <a:latin typeface="ff-quadraat-web-pro"/>
              </a:rPr>
              <a:t> In settlements of the other two lawsuits (</a:t>
            </a:r>
            <a:r>
              <a:rPr lang="en-US" b="0" i="1" dirty="0" err="1">
                <a:solidFill>
                  <a:srgbClr val="4D4D4D"/>
                </a:solidFill>
                <a:effectLst/>
                <a:latin typeface="ff-quadraat-web-pro"/>
              </a:rPr>
              <a:t>DiPierro</a:t>
            </a:r>
            <a:r>
              <a:rPr lang="en-US" b="0" i="1" dirty="0">
                <a:solidFill>
                  <a:srgbClr val="4D4D4D"/>
                </a:solidFill>
                <a:effectLst/>
                <a:latin typeface="ff-quadraat-web-pro"/>
              </a:rPr>
              <a:t> v. Hurwitz</a:t>
            </a:r>
            <a:r>
              <a:rPr lang="en-US" b="0" i="0" dirty="0">
                <a:solidFill>
                  <a:srgbClr val="4D4D4D"/>
                </a:solidFill>
                <a:effectLst/>
                <a:latin typeface="ff-quadraat-web-pro"/>
              </a:rPr>
              <a:t> and </a:t>
            </a:r>
            <a:r>
              <a:rPr lang="en-US" b="0" i="1" dirty="0" err="1">
                <a:solidFill>
                  <a:srgbClr val="4D4D4D"/>
                </a:solidFill>
                <a:effectLst/>
                <a:latin typeface="ff-quadraat-web-pro"/>
              </a:rPr>
              <a:t>Sclafani</a:t>
            </a:r>
            <a:r>
              <a:rPr lang="en-US" b="0" i="1" dirty="0">
                <a:solidFill>
                  <a:srgbClr val="4D4D4D"/>
                </a:solidFill>
                <a:effectLst/>
                <a:latin typeface="ff-quadraat-web-pro"/>
              </a:rPr>
              <a:t> v. </a:t>
            </a:r>
            <a:r>
              <a:rPr lang="en-US" b="0" i="1" dirty="0" err="1">
                <a:solidFill>
                  <a:srgbClr val="4D4D4D"/>
                </a:solidFill>
                <a:effectLst/>
                <a:latin typeface="ff-quadraat-web-pro"/>
              </a:rPr>
              <a:t>Mici</a:t>
            </a:r>
            <a:r>
              <a:rPr lang="en-US" b="0" i="0" dirty="0">
                <a:solidFill>
                  <a:srgbClr val="4D4D4D"/>
                </a:solidFill>
                <a:effectLst/>
                <a:latin typeface="ff-quadraat-web-pro"/>
              </a:rPr>
              <a:t>), the Federal Bureau of Prisons and the Massachusetts DOC agreed to provide plaintiffs with MOUD throughout their incarceration.</a:t>
            </a:r>
            <a:r>
              <a:rPr lang="en-US" b="1" i="0" u="none" strike="noStrike" baseline="30000" dirty="0">
                <a:solidFill>
                  <a:srgbClr val="084E9B"/>
                </a:solidFill>
                <a:effectLst/>
                <a:latin typeface="ff-quadraat-web-pro"/>
                <a:hlinkClick r:id="rId4"/>
              </a:rPr>
              <a:t>26,27</a:t>
            </a:r>
            <a:r>
              <a:rPr lang="en-US" b="0" i="0" dirty="0">
                <a:solidFill>
                  <a:srgbClr val="4D4D4D"/>
                </a:solidFill>
                <a:effectLst/>
                <a:latin typeface="ff-quadraat-web-pro"/>
              </a:rPr>
              <a:t> These resolutions, however, apply only to the five plaintiffs.</a:t>
            </a:r>
            <a:endParaRPr lang="en-US" b="1" i="0" u="none" strike="noStrike" baseline="30000" dirty="0">
              <a:solidFill>
                <a:srgbClr val="084E9B"/>
              </a:solidFill>
              <a:effectLst/>
              <a:latin typeface="ff-quadraat-web-pro"/>
            </a:endParaRPr>
          </a:p>
          <a:p>
            <a:endParaRPr lang="en-US" b="1" i="0" u="none" strike="noStrike" baseline="30000" dirty="0">
              <a:solidFill>
                <a:srgbClr val="084E9B"/>
              </a:solidFill>
              <a:effectLst/>
              <a:latin typeface="ff-quadraat-web-pro"/>
            </a:endParaRPr>
          </a:p>
          <a:p>
            <a:r>
              <a:rPr lang="en-US" b="0" i="0" dirty="0">
                <a:solidFill>
                  <a:srgbClr val="4D4D4D"/>
                </a:solidFill>
                <a:effectLst/>
                <a:latin typeface="ff-quadraat-web-pro"/>
              </a:rPr>
              <a:t>April 2022, the U.S. Attorney’s Office in Massachusetts reviewed access to MOUD in Massachusetts state and county correctional facilities; it then affirmed that opioid use disorder is considered a disability under the ADA and stated that all Massachusetts correctional facilities must provide inmates access to all MOUD.</a:t>
            </a:r>
            <a:r>
              <a:rPr lang="en-US" b="1" i="0" u="none" strike="noStrike" baseline="30000" dirty="0">
                <a:solidFill>
                  <a:srgbClr val="084E9B"/>
                </a:solidFill>
                <a:effectLst/>
                <a:latin typeface="ff-quadraat-web-pro"/>
                <a:hlinkClick r:id="rId4"/>
              </a:rPr>
              <a:t>28</a:t>
            </a:r>
            <a:r>
              <a:rPr lang="en-US" b="0" i="0" dirty="0">
                <a:solidFill>
                  <a:srgbClr val="4D4D4D"/>
                </a:solidFill>
                <a:effectLst/>
                <a:latin typeface="ff-quadraat-web-pro"/>
              </a:rPr>
              <a:t> Although access to MOUD in Massachusetts has increased, the benefits are again limited to that state and apply only to persons who were already receiving MOUD before entering custody. These limitations exacerbate underlying inequality in access to substance use disorder treatment outside correctional facilities</a:t>
            </a:r>
            <a:endParaRPr lang="en-US" b="1" i="0" u="none" strike="noStrike" baseline="30000" dirty="0">
              <a:solidFill>
                <a:srgbClr val="084E9B"/>
              </a:solidFill>
              <a:effectLst/>
              <a:latin typeface="ff-quadraat-web-pro"/>
            </a:endParaRPr>
          </a:p>
          <a:p>
            <a:endParaRPr lang="en-US" b="1" i="0" u="none" strike="noStrike" baseline="30000" dirty="0">
              <a:solidFill>
                <a:srgbClr val="084E9B"/>
              </a:solidFill>
              <a:effectLst/>
              <a:latin typeface="ff-quadraat-web-pro"/>
            </a:endParaRPr>
          </a:p>
          <a:p>
            <a:r>
              <a:rPr lang="en-US" b="1" i="0" u="none" strike="noStrike" baseline="30000" dirty="0">
                <a:solidFill>
                  <a:srgbClr val="084E9B"/>
                </a:solidFill>
                <a:effectLst/>
                <a:latin typeface="ff-quadraat-web-pro"/>
              </a:rPr>
              <a:t>Future risk: </a:t>
            </a:r>
            <a:r>
              <a:rPr lang="en-US" b="0" i="0" dirty="0">
                <a:solidFill>
                  <a:srgbClr val="4D4D4D"/>
                </a:solidFill>
                <a:effectLst/>
                <a:latin typeface="ff-quadraat-web-pro"/>
              </a:rPr>
              <a:t>Thus, a new interpretation of the Eighth Amendment that rejects consideration of evolving standards of decency seems a distinct possibility, given the confluence of a Supreme Court inclined to reevaluate long-standing precedent and multiple high-profile correctional health care cases related to Covid-19 currently working their way through the system</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23</a:t>
            </a:fld>
            <a:endParaRPr lang="en-US"/>
          </a:p>
        </p:txBody>
      </p:sp>
    </p:spTree>
    <p:extLst>
      <p:ext uri="{BB962C8B-B14F-4D97-AF65-F5344CB8AC3E}">
        <p14:creationId xmlns:p14="http://schemas.microsoft.com/office/powerpoint/2010/main" val="3652163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181A"/>
                </a:solidFill>
                <a:effectLst/>
                <a:latin typeface="noetext"/>
              </a:rPr>
              <a:t>Carceral humanism extends beyond the push to see jails and prisons as legitimate social service providers. It can also be seen through other proposed tweaks to the criminal legal system that are framed as gentler, kinder forms of control, such as</a:t>
            </a:r>
            <a:r>
              <a:rPr lang="en-US" b="0" i="0" u="none" strike="noStrike" dirty="0">
                <a:effectLst/>
                <a:latin typeface="noetext"/>
                <a:hlinkClick r:id="rId3"/>
              </a:rPr>
              <a:t> drug courts</a:t>
            </a:r>
            <a:r>
              <a:rPr lang="en-US" b="0" i="0" dirty="0">
                <a:solidFill>
                  <a:srgbClr val="16181A"/>
                </a:solidFill>
                <a:effectLst/>
                <a:latin typeface="noetext"/>
              </a:rPr>
              <a:t> or</a:t>
            </a:r>
            <a:r>
              <a:rPr lang="en-US" b="0" i="0" u="none" strike="noStrike" dirty="0">
                <a:effectLst/>
                <a:latin typeface="noetext"/>
                <a:hlinkClick r:id="rId4"/>
              </a:rPr>
              <a:t> electronic surveillance</a:t>
            </a:r>
            <a:r>
              <a:rPr lang="en-US" b="0" i="0" dirty="0">
                <a:solidFill>
                  <a:srgbClr val="16181A"/>
                </a:solidFill>
                <a:effectLst/>
                <a:latin typeface="noetext"/>
              </a:rPr>
              <a:t> programs. In the end, these structures and practices often expand the net of criminalization and</a:t>
            </a:r>
            <a:r>
              <a:rPr lang="en-US" b="0" i="0" u="none" strike="noStrike" dirty="0">
                <a:effectLst/>
                <a:latin typeface="noetext"/>
                <a:hlinkClick r:id="rId5"/>
              </a:rPr>
              <a:t> continue to rely on punitive systems</a:t>
            </a:r>
            <a:r>
              <a:rPr lang="en-US" b="0" i="0" dirty="0">
                <a:solidFill>
                  <a:srgbClr val="16181A"/>
                </a:solidFill>
                <a:effectLst/>
                <a:latin typeface="noetext"/>
              </a:rPr>
              <a:t> that do not meet the needs of those they claim to serve. Likewise, carceral humanism is seen in the push to build special</a:t>
            </a:r>
            <a:r>
              <a:rPr lang="en-US" b="0" i="0" u="none" strike="noStrike" dirty="0">
                <a:effectLst/>
                <a:latin typeface="noetext"/>
                <a:hlinkClick r:id="rId6"/>
              </a:rPr>
              <a:t> juvenile</a:t>
            </a:r>
            <a:r>
              <a:rPr lang="en-US" b="0" i="0" dirty="0">
                <a:solidFill>
                  <a:srgbClr val="16181A"/>
                </a:solidFill>
                <a:effectLst/>
                <a:latin typeface="noetext"/>
              </a:rPr>
              <a:t> “reform centers,” </a:t>
            </a:r>
            <a:r>
              <a:rPr lang="en-US" b="0" i="0" u="none" strike="noStrike" dirty="0">
                <a:effectLst/>
                <a:latin typeface="noetext"/>
                <a:hlinkClick r:id="rId7"/>
              </a:rPr>
              <a:t>mental health jails</a:t>
            </a:r>
            <a:r>
              <a:rPr lang="en-US" b="0" i="0" dirty="0">
                <a:solidFill>
                  <a:srgbClr val="16181A"/>
                </a:solidFill>
                <a:effectLst/>
                <a:latin typeface="noetext"/>
              </a:rPr>
              <a:t>, and</a:t>
            </a:r>
            <a:r>
              <a:rPr lang="en-US" b="0" i="0" u="none" strike="noStrike" dirty="0">
                <a:effectLst/>
                <a:latin typeface="noetext"/>
                <a:hlinkClick r:id="rId8"/>
              </a:rPr>
              <a:t> women’s jails</a:t>
            </a:r>
            <a:r>
              <a:rPr lang="en-US" b="0" i="0" dirty="0">
                <a:solidFill>
                  <a:srgbClr val="16181A"/>
                </a:solidFill>
                <a:effectLst/>
                <a:latin typeface="noetext"/>
              </a:rPr>
              <a:t>, all of which end up replicating the harmful environments they were framed as solutions to.</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6181A"/>
                </a:solidFill>
                <a:effectLst/>
                <a:latin typeface="noetext"/>
              </a:rPr>
              <a:t>This propaganda, or</a:t>
            </a:r>
            <a:r>
              <a:rPr lang="en-US" b="0" i="0" u="none" strike="noStrike" dirty="0">
                <a:effectLst/>
                <a:latin typeface="noetext"/>
                <a:hlinkClick r:id="rId9"/>
              </a:rPr>
              <a:t> copaganda</a:t>
            </a:r>
            <a:r>
              <a:rPr lang="en-US" b="0" i="0" dirty="0">
                <a:solidFill>
                  <a:srgbClr val="16181A"/>
                </a:solidFill>
                <a:effectLst/>
                <a:latin typeface="noetext"/>
              </a:rPr>
              <a:t>, primes us to view carceral humanism as “win-win”—more humane environments that also provide public safety benefits.</a:t>
            </a:r>
            <a:endParaRPr lang="en-US" dirty="0"/>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24</a:t>
            </a:fld>
            <a:endParaRPr lang="en-US"/>
          </a:p>
        </p:txBody>
      </p:sp>
    </p:spTree>
    <p:extLst>
      <p:ext uri="{BB962C8B-B14F-4D97-AF65-F5344CB8AC3E}">
        <p14:creationId xmlns:p14="http://schemas.microsoft.com/office/powerpoint/2010/main" val="3995832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Happening now in Atlanta and across the country</a:t>
            </a:r>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25</a:t>
            </a:fld>
            <a:endParaRPr lang="en-US"/>
          </a:p>
        </p:txBody>
      </p:sp>
    </p:spTree>
    <p:extLst>
      <p:ext uri="{BB962C8B-B14F-4D97-AF65-F5344CB8AC3E}">
        <p14:creationId xmlns:p14="http://schemas.microsoft.com/office/powerpoint/2010/main" val="212148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26</a:t>
            </a:fld>
            <a:endParaRPr lang="en-US"/>
          </a:p>
        </p:txBody>
      </p:sp>
    </p:spTree>
    <p:extLst>
      <p:ext uri="{BB962C8B-B14F-4D97-AF65-F5344CB8AC3E}">
        <p14:creationId xmlns:p14="http://schemas.microsoft.com/office/powerpoint/2010/main" val="303121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Overlapping interests of corporations and government that use policing, imprisonment, and surveillance as solutions to economic, social, and political problems</a:t>
            </a:r>
          </a:p>
        </p:txBody>
      </p:sp>
      <p:sp>
        <p:nvSpPr>
          <p:cNvPr id="4" name="Slide Number Placeholder 3"/>
          <p:cNvSpPr>
            <a:spLocks noGrp="1"/>
          </p:cNvSpPr>
          <p:nvPr>
            <p:ph type="sldNum" sz="quarter" idx="5"/>
          </p:nvPr>
        </p:nvSpPr>
        <p:spPr/>
        <p:txBody>
          <a:bodyPr/>
          <a:lstStyle/>
          <a:p>
            <a:fld id="{C6B1A635-8E7A-3748-B449-50112DD2B61B}" type="slidenum">
              <a:rPr lang="en-US" smtClean="0"/>
              <a:t>2</a:t>
            </a:fld>
            <a:endParaRPr lang="en-US"/>
          </a:p>
        </p:txBody>
      </p:sp>
    </p:spTree>
    <p:extLst>
      <p:ext uri="{BB962C8B-B14F-4D97-AF65-F5344CB8AC3E}">
        <p14:creationId xmlns:p14="http://schemas.microsoft.com/office/powerpoint/2010/main" val="3637683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27</a:t>
            </a:fld>
            <a:endParaRPr lang="en-US"/>
          </a:p>
        </p:txBody>
      </p:sp>
    </p:spTree>
    <p:extLst>
      <p:ext uri="{BB962C8B-B14F-4D97-AF65-F5344CB8AC3E}">
        <p14:creationId xmlns:p14="http://schemas.microsoft.com/office/powerpoint/2010/main" val="2356942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time.com</a:t>
            </a:r>
            <a:r>
              <a:rPr lang="en-US" dirty="0"/>
              <a:t>/6278659/how-community-health-workers-can-end-mass-incarceration-rebuild-public-safety/</a:t>
            </a:r>
          </a:p>
          <a:p>
            <a:r>
              <a:rPr lang="en-US" dirty="0"/>
              <a:t>Dr. Reinhart</a:t>
            </a:r>
          </a:p>
          <a:p>
            <a:r>
              <a:rPr lang="en-US" dirty="0"/>
              <a:t>--”</a:t>
            </a:r>
            <a:r>
              <a:rPr lang="en-US" b="0" i="0" dirty="0">
                <a:effectLst/>
                <a:latin typeface="PT Serif" panose="020A0603040505020204" pitchFamily="18" charset="77"/>
              </a:rPr>
              <a:t> I proposed the creation of a new federal Department of Community Safety and Repair to build a national community health and justice worker corps to end mass incarceration, build integrated public health and safety systems, and shrink reliance on notoriously reactive and ineffective U.S. </a:t>
            </a:r>
            <a:r>
              <a:rPr lang="en-US" b="0" i="0" u="none" strike="noStrike" dirty="0">
                <a:solidFill>
                  <a:srgbClr val="E90606"/>
                </a:solidFill>
                <a:effectLst/>
                <a:latin typeface="PT Serif" panose="020A0603040505020204" pitchFamily="18" charset="77"/>
                <a:hlinkClick r:id="rId3"/>
              </a:rPr>
              <a:t>policing</a:t>
            </a:r>
            <a:r>
              <a:rPr lang="en-US" b="0" i="0" dirty="0">
                <a:effectLst/>
                <a:latin typeface="PT Serif" panose="020A0603040505020204" pitchFamily="18" charset="77"/>
              </a:rPr>
              <a:t> and </a:t>
            </a:r>
            <a:r>
              <a:rPr lang="en-US" b="0" i="0" u="none" strike="noStrike" dirty="0">
                <a:solidFill>
                  <a:srgbClr val="E90606"/>
                </a:solidFill>
                <a:effectLst/>
                <a:latin typeface="PT Serif" panose="020A0603040505020204" pitchFamily="18" charset="77"/>
                <a:hlinkClick r:id="rId4"/>
              </a:rPr>
              <a:t>for-profit healthcare industries</a:t>
            </a:r>
            <a:r>
              <a:rPr lang="en-US" b="0" i="0" dirty="0">
                <a:effectLst/>
                <a:latin typeface="PT Serif" panose="020A0603040505020204" pitchFamily="18" charset="77"/>
              </a:rPr>
              <a:t>. As the basis of a </a:t>
            </a:r>
            <a:r>
              <a:rPr lang="en-US" b="0" i="0" u="none" strike="noStrike" dirty="0">
                <a:solidFill>
                  <a:srgbClr val="E90606"/>
                </a:solidFill>
                <a:effectLst/>
                <a:latin typeface="PT Serif" panose="020A0603040505020204" pitchFamily="18" charset="77"/>
                <a:hlinkClick r:id="rId5"/>
              </a:rPr>
              <a:t>new infrastructure for public safety</a:t>
            </a:r>
            <a:r>
              <a:rPr lang="en-US" b="0" i="0" dirty="0">
                <a:effectLst/>
                <a:latin typeface="PT Serif" panose="020A0603040505020204" pitchFamily="18" charset="77"/>
              </a:rPr>
              <a:t> and </a:t>
            </a:r>
            <a:r>
              <a:rPr lang="en-US" b="0" i="0" u="none" strike="noStrike" dirty="0">
                <a:solidFill>
                  <a:srgbClr val="E90606"/>
                </a:solidFill>
                <a:effectLst/>
                <a:latin typeface="PT Serif" panose="020A0603040505020204" pitchFamily="18" charset="77"/>
                <a:hlinkClick r:id="rId6"/>
              </a:rPr>
              <a:t>renewed public health workforce</a:t>
            </a:r>
            <a:r>
              <a:rPr lang="en-US" b="0" i="0" dirty="0">
                <a:effectLst/>
                <a:latin typeface="PT Serif" panose="020A0603040505020204" pitchFamily="18" charset="77"/>
              </a:rPr>
              <a:t>, I argued for an initial target of two million community health and justice workers—about half the </a:t>
            </a:r>
            <a:r>
              <a:rPr lang="en-US" b="0" i="0" u="none" strike="noStrike" dirty="0">
                <a:solidFill>
                  <a:srgbClr val="E90606"/>
                </a:solidFill>
                <a:effectLst/>
                <a:latin typeface="PT Serif" panose="020A0603040505020204" pitchFamily="18" charset="77"/>
                <a:hlinkClick r:id="rId7"/>
              </a:rPr>
              <a:t>number</a:t>
            </a:r>
            <a:r>
              <a:rPr lang="en-US" b="0" i="0" dirty="0">
                <a:effectLst/>
                <a:latin typeface="PT Serif" panose="020A0603040505020204" pitchFamily="18" charset="77"/>
              </a:rPr>
              <a:t> of public jobs provided by policing, prosecution, and prisons. I also argue that we should preferentially employ formerly incarcerated people in these positions in order to make use of dignified, gainful public jobs as a key means of enabling safe reintegration after incarceration and repairing social fabric in criminalized communities.”</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29</a:t>
            </a:fld>
            <a:endParaRPr lang="en-US"/>
          </a:p>
        </p:txBody>
      </p:sp>
    </p:spTree>
    <p:extLst>
      <p:ext uri="{BB962C8B-B14F-4D97-AF65-F5344CB8AC3E}">
        <p14:creationId xmlns:p14="http://schemas.microsoft.com/office/powerpoint/2010/main" val="308977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B0AC77-CDBA-0D4A-A8AA-66B8F23B84BE}" type="slidenum">
              <a:rPr lang="en-US" smtClean="0"/>
              <a:t>30</a:t>
            </a:fld>
            <a:endParaRPr lang="en-US"/>
          </a:p>
        </p:txBody>
      </p:sp>
    </p:spTree>
    <p:extLst>
      <p:ext uri="{BB962C8B-B14F-4D97-AF65-F5344CB8AC3E}">
        <p14:creationId xmlns:p14="http://schemas.microsoft.com/office/powerpoint/2010/main" val="303792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32</a:t>
            </a:fld>
            <a:endParaRPr lang="en-US"/>
          </a:p>
        </p:txBody>
      </p:sp>
    </p:spTree>
    <p:extLst>
      <p:ext uri="{BB962C8B-B14F-4D97-AF65-F5344CB8AC3E}">
        <p14:creationId xmlns:p14="http://schemas.microsoft.com/office/powerpoint/2010/main" val="43181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 as ideological shift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Incarceration as one of the most expensive, ineffective interventions</a:t>
            </a:r>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33</a:t>
            </a:fld>
            <a:endParaRPr lang="en-US"/>
          </a:p>
        </p:txBody>
      </p:sp>
    </p:spTree>
    <p:extLst>
      <p:ext uri="{BB962C8B-B14F-4D97-AF65-F5344CB8AC3E}">
        <p14:creationId xmlns:p14="http://schemas.microsoft.com/office/powerpoint/2010/main" val="3183846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endParaRPr lang="en-US" sz="1800" b="0" i="0" u="sng" strike="noStrike" dirty="0">
              <a:solidFill>
                <a:srgbClr val="1155CC"/>
              </a:solidFill>
              <a:effectLst/>
              <a:latin typeface="Arial" panose="020B0604020202020204" pitchFamily="34" charset="0"/>
              <a:hlinkClick r:id="rId3"/>
            </a:endParaRPr>
          </a:p>
          <a:p>
            <a:pPr rtl="0">
              <a:spcBef>
                <a:spcPts val="0"/>
              </a:spcBef>
              <a:spcAft>
                <a:spcPts val="0"/>
              </a:spcAft>
            </a:pPr>
            <a:r>
              <a:rPr lang="en-US" sz="1800" b="0" i="0" u="sng" strike="noStrike" dirty="0">
                <a:solidFill>
                  <a:srgbClr val="1155CC"/>
                </a:solidFill>
                <a:effectLst/>
                <a:latin typeface="Arial" panose="020B0604020202020204" pitchFamily="34" charset="0"/>
                <a:hlinkClick r:id="rId3"/>
              </a:rPr>
              <a:t>https://inquest.org/policing-health/</a:t>
            </a:r>
            <a:endParaRPr lang="en-US" b="0" dirty="0">
              <a:effectLst/>
            </a:endParaRPr>
          </a:p>
          <a:p>
            <a:pPr rtl="0">
              <a:spcBef>
                <a:spcPts val="0"/>
              </a:spcBef>
              <a:spcAft>
                <a:spcPts val="0"/>
              </a:spcAft>
            </a:pPr>
            <a:r>
              <a:rPr lang="en-US" sz="1800" b="0" i="0" u="none" strike="noStrike" dirty="0">
                <a:solidFill>
                  <a:srgbClr val="000000"/>
                </a:solidFill>
                <a:effectLst/>
                <a:latin typeface="Times New Roman" panose="02020603050405020304" pitchFamily="18" charset="0"/>
              </a:rPr>
              <a:t>Our </a:t>
            </a:r>
            <a:r>
              <a:rPr lang="en-US" sz="1800" b="0" i="0" u="none" strike="noStrike" dirty="0">
                <a:solidFill>
                  <a:srgbClr val="000000"/>
                </a:solidFill>
                <a:effectLst/>
                <a:latin typeface="Times New Roman" panose="02020603050405020304" pitchFamily="18" charset="0"/>
                <a:hlinkClick r:id="rId4"/>
              </a:rPr>
              <a:t>results</a:t>
            </a:r>
            <a:r>
              <a:rPr lang="en-US" sz="1800" b="0" i="0" u="none" strike="noStrike" dirty="0">
                <a:solidFill>
                  <a:srgbClr val="000000"/>
                </a:solidFill>
                <a:effectLst/>
                <a:latin typeface="Times New Roman" panose="02020603050405020304" pitchFamily="18" charset="0"/>
              </a:rPr>
              <a:t> show that Medicaid expansion had a striking effect on arrests. We estimated a 20 to 32 percent negative difference in the rate of arrest in counties in expansion states compared to counties in non-expansion states, an effect that was persistent in all three years of expansion, controlling for a wide range of confounding factors. The largest negative differences were in drug arrests — our findings suggest a 25 to 41 percent negative difference in the three years following Medicaid expansion relative to non-expansion counties. We also observed a 19 to 29 percent negative difference in arrests for violence during this period, and a decrease in low-level arrests between 24 to 28 percent in expansion counties compared to non-expansion counties.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34</a:t>
            </a:fld>
            <a:endParaRPr lang="en-US"/>
          </a:p>
        </p:txBody>
      </p:sp>
    </p:spTree>
    <p:extLst>
      <p:ext uri="{BB962C8B-B14F-4D97-AF65-F5344CB8AC3E}">
        <p14:creationId xmlns:p14="http://schemas.microsoft.com/office/powerpoint/2010/main" val="313344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important no interaction with police – not criminalized – not incarcerated</a:t>
            </a:r>
          </a:p>
          <a:p>
            <a:endParaRPr lang="en-US" dirty="0"/>
          </a:p>
          <a:p>
            <a:r>
              <a:rPr lang="en-US" dirty="0"/>
              <a:t>Mental health</a:t>
            </a:r>
          </a:p>
          <a:p>
            <a:r>
              <a:rPr lang="en-US" dirty="0"/>
              <a:t>Substance use</a:t>
            </a:r>
          </a:p>
          <a:p>
            <a:r>
              <a:rPr lang="en-US" dirty="0"/>
              <a:t>Poverty</a:t>
            </a:r>
          </a:p>
          <a:p>
            <a:r>
              <a:rPr lang="en-US" dirty="0"/>
              <a:t>Other</a:t>
            </a:r>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35</a:t>
            </a:fld>
            <a:endParaRPr lang="en-US"/>
          </a:p>
        </p:txBody>
      </p:sp>
    </p:spTree>
    <p:extLst>
      <p:ext uri="{BB962C8B-B14F-4D97-AF65-F5344CB8AC3E}">
        <p14:creationId xmlns:p14="http://schemas.microsoft.com/office/powerpoint/2010/main" val="1480982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Reimaging a system that defaults to dispatching police – ACLU</a:t>
            </a:r>
          </a:p>
          <a:p>
            <a:r>
              <a:rPr lang="en-US" dirty="0"/>
              <a:t>Getting smart of safety – civil rights corps</a:t>
            </a:r>
          </a:p>
          <a:p>
            <a:r>
              <a:rPr lang="en-US" dirty="0"/>
              <a:t>The appeal</a:t>
            </a:r>
          </a:p>
          <a:p>
            <a:r>
              <a:rPr lang="en-US" dirty="0"/>
              <a:t>VERA</a:t>
            </a:r>
          </a:p>
          <a:p>
            <a:endParaRPr lang="en-US" dirty="0"/>
          </a:p>
          <a:p>
            <a:r>
              <a:rPr lang="en-US" dirty="0"/>
              <a:t>Death of johnny </a:t>
            </a:r>
            <a:r>
              <a:rPr lang="en-US" dirty="0" err="1"/>
              <a:t>hollman</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36</a:t>
            </a:fld>
            <a:endParaRPr lang="en-US"/>
          </a:p>
        </p:txBody>
      </p:sp>
    </p:spTree>
    <p:extLst>
      <p:ext uri="{BB962C8B-B14F-4D97-AF65-F5344CB8AC3E}">
        <p14:creationId xmlns:p14="http://schemas.microsoft.com/office/powerpoint/2010/main" val="3073175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violence interruption and intervention</a:t>
            </a:r>
          </a:p>
          <a:p>
            <a:endParaRPr lang="en-US" dirty="0"/>
          </a:p>
          <a:p>
            <a:r>
              <a:rPr lang="en-US" dirty="0"/>
              <a:t>Hospital based</a:t>
            </a:r>
          </a:p>
        </p:txBody>
      </p:sp>
      <p:sp>
        <p:nvSpPr>
          <p:cNvPr id="4" name="Slide Number Placeholder 3"/>
          <p:cNvSpPr>
            <a:spLocks noGrp="1"/>
          </p:cNvSpPr>
          <p:nvPr>
            <p:ph type="sldNum" sz="quarter" idx="5"/>
          </p:nvPr>
        </p:nvSpPr>
        <p:spPr/>
        <p:txBody>
          <a:bodyPr/>
          <a:lstStyle/>
          <a:p>
            <a:fld id="{C6B1A635-8E7A-3748-B449-50112DD2B61B}" type="slidenum">
              <a:rPr lang="en-US" smtClean="0"/>
              <a:t>37</a:t>
            </a:fld>
            <a:endParaRPr lang="en-US"/>
          </a:p>
        </p:txBody>
      </p:sp>
    </p:spTree>
    <p:extLst>
      <p:ext uri="{BB962C8B-B14F-4D97-AF65-F5344CB8AC3E}">
        <p14:creationId xmlns:p14="http://schemas.microsoft.com/office/powerpoint/2010/main" val="1942697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b="0" dirty="0">
              <a:effectLst/>
            </a:endParaRPr>
          </a:p>
        </p:txBody>
      </p:sp>
      <p:sp>
        <p:nvSpPr>
          <p:cNvPr id="4" name="Slide Number Placeholder 3"/>
          <p:cNvSpPr>
            <a:spLocks noGrp="1"/>
          </p:cNvSpPr>
          <p:nvPr>
            <p:ph type="sldNum" sz="quarter" idx="5"/>
          </p:nvPr>
        </p:nvSpPr>
        <p:spPr/>
        <p:txBody>
          <a:bodyPr/>
          <a:lstStyle/>
          <a:p>
            <a:fld id="{BC0A960F-23C5-CD48-8077-24BBA2751D24}" type="slidenum">
              <a:rPr lang="en-US" smtClean="0"/>
              <a:t>40</a:t>
            </a:fld>
            <a:endParaRPr lang="en-US"/>
          </a:p>
        </p:txBody>
      </p:sp>
    </p:spTree>
    <p:extLst>
      <p:ext uri="{BB962C8B-B14F-4D97-AF65-F5344CB8AC3E}">
        <p14:creationId xmlns:p14="http://schemas.microsoft.com/office/powerpoint/2010/main" val="146157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vs Safety</a:t>
            </a:r>
          </a:p>
        </p:txBody>
      </p:sp>
      <p:sp>
        <p:nvSpPr>
          <p:cNvPr id="4" name="Slide Number Placeholder 3"/>
          <p:cNvSpPr>
            <a:spLocks noGrp="1"/>
          </p:cNvSpPr>
          <p:nvPr>
            <p:ph type="sldNum" sz="quarter" idx="5"/>
          </p:nvPr>
        </p:nvSpPr>
        <p:spPr/>
        <p:txBody>
          <a:bodyPr/>
          <a:lstStyle/>
          <a:p>
            <a:fld id="{C6B1A635-8E7A-3748-B449-50112DD2B61B}" type="slidenum">
              <a:rPr lang="en-US" smtClean="0"/>
              <a:t>3</a:t>
            </a:fld>
            <a:endParaRPr lang="en-US"/>
          </a:p>
        </p:txBody>
      </p:sp>
    </p:spTree>
    <p:extLst>
      <p:ext uri="{BB962C8B-B14F-4D97-AF65-F5344CB8AC3E}">
        <p14:creationId xmlns:p14="http://schemas.microsoft.com/office/powerpoint/2010/main" val="2064730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latin typeface="Georgia" panose="02040502050405020303" pitchFamily="18" charset="0"/>
              </a:rPr>
              <a:t>Restorative</a:t>
            </a:r>
            <a:r>
              <a:rPr lang="en-US" dirty="0">
                <a:latin typeface="Georgia" panose="02040502050405020303" pitchFamily="18" charset="0"/>
              </a:rPr>
              <a:t> – focuses on identifying impacts and needs, humanizing and collaborative language, building and repairing relationships as motive.</a:t>
            </a:r>
          </a:p>
          <a:p>
            <a:pPr lvl="1"/>
            <a:r>
              <a:rPr lang="en-US" dirty="0">
                <a:latin typeface="Georgia" panose="02040502050405020303" pitchFamily="18" charset="0"/>
              </a:rPr>
              <a:t>Vs. </a:t>
            </a:r>
            <a:r>
              <a:rPr lang="en-US" b="1" dirty="0">
                <a:latin typeface="Georgia" panose="02040502050405020303" pitchFamily="18" charset="0"/>
              </a:rPr>
              <a:t>Punitive</a:t>
            </a:r>
            <a:r>
              <a:rPr lang="en-US" dirty="0">
                <a:latin typeface="Georgia" panose="02040502050405020303" pitchFamily="18" charset="0"/>
              </a:rPr>
              <a:t> – focuses on blame and punishment, dehumanizing and adversarial language, controlling behavior using fear as motive.</a:t>
            </a:r>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42</a:t>
            </a:fld>
            <a:endParaRPr lang="en-US"/>
          </a:p>
        </p:txBody>
      </p:sp>
    </p:spTree>
    <p:extLst>
      <p:ext uri="{BB962C8B-B14F-4D97-AF65-F5344CB8AC3E}">
        <p14:creationId xmlns:p14="http://schemas.microsoft.com/office/powerpoint/2010/main" val="1298035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Howard </a:t>
            </a:r>
            <a:r>
              <a:rPr lang="en-US" dirty="0" err="1"/>
              <a:t>zehr</a:t>
            </a:r>
            <a:endParaRPr lang="en-US" dirty="0"/>
          </a:p>
          <a:p>
            <a:r>
              <a:rPr lang="en-US" dirty="0"/>
              <a:t>These are processes that single payer bill and partner bills can fund!</a:t>
            </a:r>
          </a:p>
        </p:txBody>
      </p:sp>
      <p:sp>
        <p:nvSpPr>
          <p:cNvPr id="4" name="Slide Number Placeholder 3"/>
          <p:cNvSpPr>
            <a:spLocks noGrp="1"/>
          </p:cNvSpPr>
          <p:nvPr>
            <p:ph type="sldNum" sz="quarter" idx="5"/>
          </p:nvPr>
        </p:nvSpPr>
        <p:spPr/>
        <p:txBody>
          <a:bodyPr/>
          <a:lstStyle/>
          <a:p>
            <a:fld id="{C6B1A635-8E7A-3748-B449-50112DD2B61B}" type="slidenum">
              <a:rPr lang="en-US" smtClean="0"/>
              <a:t>43</a:t>
            </a:fld>
            <a:endParaRPr lang="en-US"/>
          </a:p>
        </p:txBody>
      </p:sp>
    </p:spTree>
    <p:extLst>
      <p:ext uri="{BB962C8B-B14F-4D97-AF65-F5344CB8AC3E}">
        <p14:creationId xmlns:p14="http://schemas.microsoft.com/office/powerpoint/2010/main" val="2395000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Parole grant rate dropping</a:t>
            </a:r>
          </a:p>
          <a:p>
            <a:r>
              <a:rPr lang="en-US" dirty="0"/>
              <a:t>Compassionate release rates very low</a:t>
            </a:r>
          </a:p>
        </p:txBody>
      </p:sp>
      <p:sp>
        <p:nvSpPr>
          <p:cNvPr id="4" name="Slide Number Placeholder 3"/>
          <p:cNvSpPr>
            <a:spLocks noGrp="1"/>
          </p:cNvSpPr>
          <p:nvPr>
            <p:ph type="sldNum" sz="quarter" idx="5"/>
          </p:nvPr>
        </p:nvSpPr>
        <p:spPr/>
        <p:txBody>
          <a:bodyPr/>
          <a:lstStyle/>
          <a:p>
            <a:fld id="{C6B1A635-8E7A-3748-B449-50112DD2B61B}" type="slidenum">
              <a:rPr lang="en-US" smtClean="0"/>
              <a:t>44</a:t>
            </a:fld>
            <a:endParaRPr lang="en-US"/>
          </a:p>
        </p:txBody>
      </p:sp>
    </p:spTree>
    <p:extLst>
      <p:ext uri="{BB962C8B-B14F-4D97-AF65-F5344CB8AC3E}">
        <p14:creationId xmlns:p14="http://schemas.microsoft.com/office/powerpoint/2010/main" val="32115637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Recidivism, or returning to prison after release, remains extraordinarily high due to the same reasons people are often incarcerated in the first place. </a:t>
            </a:r>
            <a:r>
              <a:rPr lang="en-US" sz="1200" b="1" i="0" u="none" strike="noStrike" kern="1200" dirty="0">
                <a:solidFill>
                  <a:schemeClr val="tx1"/>
                </a:solidFill>
                <a:effectLst/>
                <a:latin typeface="+mn-lt"/>
                <a:ea typeface="+mn-ea"/>
                <a:cs typeface="+mn-cs"/>
              </a:rPr>
              <a:t>Not only have no root causes been addressed, but these individuals now must navigate the added stigma and barriers of a criminal record - this nearly ensures the cycle of punishment continues.</a:t>
            </a:r>
          </a:p>
          <a:p>
            <a:endParaRPr lang="en-US" dirty="0"/>
          </a:p>
          <a:p>
            <a:r>
              <a:rPr lang="en-US" dirty="0"/>
              <a:t>https://</a:t>
            </a:r>
            <a:r>
              <a:rPr lang="en-US" dirty="0" err="1"/>
              <a:t>knowablemagazine.org</a:t>
            </a:r>
            <a:r>
              <a:rPr lang="en-US" dirty="0"/>
              <a:t>/article/society/2022/rethinking-prison-deterrent-future-crime</a:t>
            </a:r>
          </a:p>
          <a:p>
            <a:pPr rtl="0">
              <a:spcBef>
                <a:spcPts val="0"/>
              </a:spcBef>
              <a:spcAft>
                <a:spcPts val="0"/>
              </a:spcAft>
            </a:pPr>
            <a:r>
              <a:rPr lang="en-US" sz="1800" b="0" i="0" u="none" strike="noStrike" dirty="0">
                <a:solidFill>
                  <a:srgbClr val="333333"/>
                </a:solidFill>
                <a:effectLst/>
                <a:latin typeface="Arial" panose="020B0604020202020204" pitchFamily="34" charset="0"/>
              </a:rPr>
              <a:t>Each year, more than 500,000 people return home from state prisons.58 States struggle to reintegrate them back into their communities, and recidivism rates remain high.59 Within 10 years of release, 82 percent will be rearrested and 61 percent will return to prison for a parole or probation violation or a new sentence</a:t>
            </a:r>
            <a:endParaRPr lang="en-US" b="0" dirty="0">
              <a:effectLst/>
            </a:endParaRPr>
          </a:p>
          <a:p>
            <a:pPr rtl="0">
              <a:spcBef>
                <a:spcPts val="0"/>
              </a:spcBef>
              <a:spcAft>
                <a:spcPts val="0"/>
              </a:spcAft>
            </a:pPr>
            <a:r>
              <a:rPr lang="en-US" sz="1800" b="0" i="0" u="none" strike="noStrike" dirty="0">
                <a:solidFill>
                  <a:srgbClr val="333333"/>
                </a:solidFill>
                <a:effectLst/>
                <a:latin typeface="Arial" panose="020B0604020202020204" pitchFamily="34" charset="0"/>
              </a:rPr>
              <a:t>-They often cannot vote; have scant access to education; face grim employment prospects; and are ineligible for public benefits, public housing, and student loans.61 States provide few social services to help people transition back into society.62 For example, underlying health issues such as substance abuse, mental health disorders, and chronic disease often go untreated.63</a:t>
            </a:r>
            <a:br>
              <a:rPr lang="en-US" b="0" dirty="0">
                <a:effectLst/>
              </a:rPr>
            </a:br>
            <a:br>
              <a:rPr lang="en-US" b="0" dirty="0">
                <a:effectLst/>
              </a:rPr>
            </a:br>
            <a:r>
              <a:rPr lang="en-US" sz="1800" b="0" i="0" u="none" strike="noStrike" dirty="0">
                <a:solidFill>
                  <a:srgbClr val="333333"/>
                </a:solidFill>
                <a:effectLst/>
                <a:latin typeface="Arial" panose="020B0604020202020204" pitchFamily="34" charset="0"/>
              </a:rPr>
              <a:t>March 2018, https://</a:t>
            </a:r>
            <a:r>
              <a:rPr lang="en-US" sz="1800" b="0" i="0" u="none" strike="noStrike" dirty="0" err="1">
                <a:solidFill>
                  <a:srgbClr val="333333"/>
                </a:solidFill>
                <a:effectLst/>
                <a:latin typeface="Arial" panose="020B0604020202020204" pitchFamily="34" charset="0"/>
              </a:rPr>
              <a:t>www.apa.org</a:t>
            </a:r>
            <a:r>
              <a:rPr lang="en-US" sz="1800" b="0" i="0" u="none" strike="noStrike" dirty="0">
                <a:solidFill>
                  <a:srgbClr val="333333"/>
                </a:solidFill>
                <a:effectLst/>
                <a:latin typeface="Arial" panose="020B0604020202020204" pitchFamily="34" charset="0"/>
              </a:rPr>
              <a:t>/pi/</a:t>
            </a:r>
            <a:r>
              <a:rPr lang="en-US" sz="1800" b="0" i="0" u="none" strike="noStrike" dirty="0" err="1">
                <a:solidFill>
                  <a:srgbClr val="333333"/>
                </a:solidFill>
                <a:effectLst/>
                <a:latin typeface="Arial" panose="020B0604020202020204" pitchFamily="34" charset="0"/>
              </a:rPr>
              <a:t>ses</a:t>
            </a:r>
            <a:r>
              <a:rPr lang="en-US" sz="1800" b="0" i="0" u="none" strike="noStrike" dirty="0">
                <a:solidFill>
                  <a:srgbClr val="333333"/>
                </a:solidFill>
                <a:effectLst/>
                <a:latin typeface="Arial" panose="020B0604020202020204" pitchFamily="34" charset="0"/>
              </a:rPr>
              <a:t>/resources/ indicator/2018/03/prisons-to-communities; Wendy Sawyer, “Who’s Helping the 1.9 Million Women Released from Prisons and Jails Each Year?,” Prison Policy Initiative, July 19, 2019, https://</a:t>
            </a:r>
            <a:r>
              <a:rPr lang="en-US" sz="1800" b="0" i="0" u="none" strike="noStrike" dirty="0" err="1">
                <a:solidFill>
                  <a:srgbClr val="333333"/>
                </a:solidFill>
                <a:effectLst/>
                <a:latin typeface="Arial" panose="020B0604020202020204" pitchFamily="34" charset="0"/>
              </a:rPr>
              <a:t>www.prisonpolicy</a:t>
            </a:r>
            <a:r>
              <a:rPr lang="en-US" sz="1800" b="0" i="0" u="none" strike="noStrike" dirty="0">
                <a:solidFill>
                  <a:srgbClr val="333333"/>
                </a:solidFill>
                <a:effectLst/>
                <a:latin typeface="Arial" panose="020B0604020202020204" pitchFamily="34" charset="0"/>
              </a:rPr>
              <a:t>. org/blog/2019/07/19/reentry/; and Kuhn, “The U.S. Spends Billions to Lock People Up.” 63  Ebony N. Russ et al., “Prison &amp; Jail Reentry &amp; Health,” Health Affairs, October 2021, 2, https://</a:t>
            </a:r>
            <a:r>
              <a:rPr lang="en-US" sz="1800" b="0" i="0" u="none" strike="noStrike" dirty="0" err="1">
                <a:solidFill>
                  <a:srgbClr val="333333"/>
                </a:solidFill>
                <a:effectLst/>
                <a:latin typeface="Arial" panose="020B0604020202020204" pitchFamily="34" charset="0"/>
              </a:rPr>
              <a:t>www.healthaffairs.org</a:t>
            </a:r>
            <a:r>
              <a:rPr lang="en-US" sz="1800" b="0" i="0" u="none" strike="noStrike" dirty="0">
                <a:solidFill>
                  <a:srgbClr val="333333"/>
                </a:solidFill>
                <a:effectLst/>
                <a:latin typeface="Arial" panose="020B0604020202020204" pitchFamily="34" charset="0"/>
              </a:rPr>
              <a:t>/do/10.1377/ hpb20210928.343531/full/health-affairs-brief-prison-</a:t>
            </a:r>
            <a:r>
              <a:rPr lang="en-US" sz="1800" b="0" i="0" u="none" strike="noStrike" dirty="0" err="1">
                <a:solidFill>
                  <a:srgbClr val="333333"/>
                </a:solidFill>
                <a:effectLst/>
                <a:latin typeface="Arial" panose="020B0604020202020204" pitchFamily="34" charset="0"/>
              </a:rPr>
              <a:t>communityreentry</a:t>
            </a:r>
            <a:r>
              <a:rPr lang="en-US" sz="1800" b="0" i="0" u="none" strike="noStrike" dirty="0">
                <a:solidFill>
                  <a:srgbClr val="333333"/>
                </a:solidFill>
                <a:effectLst/>
                <a:latin typeface="Arial" panose="020B0604020202020204" pitchFamily="34" charset="0"/>
              </a:rPr>
              <a:t>-</a:t>
            </a:r>
            <a:r>
              <a:rPr lang="en-US" sz="1800" b="0" i="0" u="none" strike="noStrike" dirty="0" err="1">
                <a:solidFill>
                  <a:srgbClr val="333333"/>
                </a:solidFill>
                <a:effectLst/>
                <a:latin typeface="Arial" panose="020B0604020202020204" pitchFamily="34" charset="0"/>
              </a:rPr>
              <a:t>russ.pdf</a:t>
            </a:r>
            <a:r>
              <a:rPr lang="en-US" sz="1800" b="0" i="0" u="none" strike="noStrike" dirty="0">
                <a:solidFill>
                  <a:srgbClr val="333333"/>
                </a:solidFill>
                <a:effectLst/>
                <a:latin typeface="Arial" panose="020B0604020202020204" pitchFamily="34" charset="0"/>
              </a:rPr>
              <a:t>. 64  Susan </a:t>
            </a:r>
            <a:r>
              <a:rPr lang="en-US" sz="1800" b="0" i="0" u="none" strike="noStrike" dirty="0" err="1">
                <a:solidFill>
                  <a:srgbClr val="333333"/>
                </a:solidFill>
                <a:effectLst/>
                <a:latin typeface="Arial" panose="020B0604020202020204" pitchFamily="34" charset="0"/>
              </a:rPr>
              <a:t>Gibel</a:t>
            </a:r>
            <a:r>
              <a:rPr lang="en-US" sz="1800" b="0" i="0" u="none" strike="noStrike" dirty="0">
                <a:solidFill>
                  <a:srgbClr val="333333"/>
                </a:solidFill>
                <a:effectLst/>
                <a:latin typeface="Arial" panose="020B0604020202020204" pitchFamily="34" charset="0"/>
              </a:rPr>
              <a:t> and Leilah Gilligan, “A Rational Planning Process for a Learning Organization,” section 4 in Increasing Public Safety Through Successful Offender Reentry: Evidence-Based and Emerging Practices in Corrections, Madeline M. Carter et al., eds., Center for Effective Public Policy, 2007, 46, http://</a:t>
            </a:r>
            <a:r>
              <a:rPr lang="en-US" sz="1800" b="0" i="0" u="none" strike="noStrike" dirty="0" err="1">
                <a:solidFill>
                  <a:srgbClr val="333333"/>
                </a:solidFill>
                <a:effectLst/>
                <a:latin typeface="Arial" panose="020B0604020202020204" pitchFamily="34" charset="0"/>
              </a:rPr>
              <a:t>www.ct.gov</a:t>
            </a:r>
            <a:r>
              <a:rPr lang="en-US" sz="1800" b="0" i="0" u="none" strike="noStrike" dirty="0">
                <a:solidFill>
                  <a:srgbClr val="333333"/>
                </a:solidFill>
                <a:effectLst/>
                <a:latin typeface="Arial" panose="020B0604020202020204" pitchFamily="34" charset="0"/>
              </a:rPr>
              <a:t>/</a:t>
            </a:r>
            <a:r>
              <a:rPr lang="en-US" sz="1800" b="0" i="0" u="none" strike="noStrike" dirty="0" err="1">
                <a:solidFill>
                  <a:srgbClr val="333333"/>
                </a:solidFill>
                <a:effectLst/>
                <a:latin typeface="Arial" panose="020B0604020202020204" pitchFamily="34" charset="0"/>
              </a:rPr>
              <a:t>opm</a:t>
            </a:r>
            <a:r>
              <a:rPr lang="en-US" sz="1800" b="0" i="0" u="none" strike="noStrike" dirty="0">
                <a:solidFill>
                  <a:srgbClr val="333333"/>
                </a:solidFill>
                <a:effectLst/>
                <a:latin typeface="Arial" panose="020B0604020202020204" pitchFamily="34" charset="0"/>
              </a:rPr>
              <a:t>/lib/</a:t>
            </a:r>
            <a:r>
              <a:rPr lang="en-US" sz="1800" b="0" i="0" u="none" strike="noStrike" dirty="0" err="1">
                <a:solidFill>
                  <a:srgbClr val="333333"/>
                </a:solidFill>
                <a:effectLst/>
                <a:latin typeface="Arial" panose="020B0604020202020204" pitchFamily="34" charset="0"/>
              </a:rPr>
              <a:t>opm</a:t>
            </a:r>
            <a:r>
              <a:rPr lang="en-US" sz="1800" b="0" i="0" u="none" strike="noStrike" dirty="0">
                <a:solidFill>
                  <a:srgbClr val="333333"/>
                </a:solidFill>
                <a:effectLst/>
                <a:latin typeface="Arial" panose="020B0604020202020204" pitchFamily="34" charset="0"/>
              </a:rPr>
              <a:t>/</a:t>
            </a:r>
            <a:r>
              <a:rPr lang="en-US" sz="1800" b="0" i="0" u="none" strike="noStrike" dirty="0" err="1">
                <a:solidFill>
                  <a:srgbClr val="333333"/>
                </a:solidFill>
                <a:effectLst/>
                <a:latin typeface="Arial" panose="020B0604020202020204" pitchFamily="34" charset="0"/>
              </a:rPr>
              <a:t>cjppd</a:t>
            </a:r>
            <a:r>
              <a:rPr lang="en-US" sz="1800" b="0" i="0" u="none" strike="noStrike" dirty="0">
                <a:solidFill>
                  <a:srgbClr val="333333"/>
                </a:solidFill>
                <a:effectLst/>
                <a:latin typeface="Arial" panose="020B0604020202020204" pitchFamily="34" charset="0"/>
              </a:rPr>
              <a:t>/ </a:t>
            </a:r>
            <a:r>
              <a:rPr lang="en-US" sz="1800" b="0" i="0" u="none" strike="noStrike" dirty="0" err="1">
                <a:solidFill>
                  <a:srgbClr val="333333"/>
                </a:solidFill>
                <a:effectLst/>
                <a:latin typeface="Arial" panose="020B0604020202020204" pitchFamily="34" charset="0"/>
              </a:rPr>
              <a:t>cjresearch</a:t>
            </a:r>
            <a:r>
              <a:rPr lang="en-US" sz="1800" b="0" i="0" u="none" strike="noStrike" dirty="0">
                <a:solidFill>
                  <a:srgbClr val="333333"/>
                </a:solidFill>
                <a:effectLst/>
                <a:latin typeface="Arial" panose="020B0604020202020204" pitchFamily="34" charset="0"/>
              </a:rPr>
              <a:t>/</a:t>
            </a:r>
            <a:r>
              <a:rPr lang="en-US" sz="1800" b="0" i="0" u="none" strike="noStrike" dirty="0" err="1">
                <a:solidFill>
                  <a:srgbClr val="333333"/>
                </a:solidFill>
                <a:effectLst/>
                <a:latin typeface="Arial" panose="020B0604020202020204" pitchFamily="34" charset="0"/>
              </a:rPr>
              <a:t>forecastresearchworkgroup</a:t>
            </a:r>
            <a:r>
              <a:rPr lang="en-US" sz="1800" b="0" i="0" u="none" strike="noStrike" dirty="0">
                <a:solidFill>
                  <a:srgbClr val="333333"/>
                </a:solidFill>
                <a:effectLst/>
                <a:latin typeface="Arial" panose="020B0604020202020204" pitchFamily="34" charset="0"/>
              </a:rPr>
              <a:t>/resources/</a:t>
            </a:r>
            <a:r>
              <a:rPr lang="en-US" sz="1800" b="0" i="0" u="none" strike="noStrike" dirty="0" err="1">
                <a:solidFill>
                  <a:srgbClr val="333333"/>
                </a:solidFill>
                <a:effectLst/>
                <a:latin typeface="Arial" panose="020B0604020202020204" pitchFamily="34" charset="0"/>
              </a:rPr>
              <a:t>svori_cepp.pdf</a:t>
            </a:r>
            <a:r>
              <a:rPr lang="en-US" sz="1800" b="0" i="0" u="none" strike="noStrike" dirty="0">
                <a:solidFill>
                  <a:srgbClr val="333333"/>
                </a:solidFill>
                <a:effectLst/>
                <a:latin typeface="Arial" panose="020B0604020202020204" pitchFamily="34" charset="0"/>
              </a:rPr>
              <a: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FB0AC77-CDBA-0D4A-A8AA-66B8F23B84BE}" type="slidenum">
              <a:rPr lang="en-US" smtClean="0"/>
              <a:t>47</a:t>
            </a:fld>
            <a:endParaRPr lang="en-US"/>
          </a:p>
        </p:txBody>
      </p:sp>
    </p:spTree>
    <p:extLst>
      <p:ext uri="{BB962C8B-B14F-4D97-AF65-F5344CB8AC3E}">
        <p14:creationId xmlns:p14="http://schemas.microsoft.com/office/powerpoint/2010/main" val="3201656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48</a:t>
            </a:fld>
            <a:endParaRPr lang="en-US"/>
          </a:p>
        </p:txBody>
      </p:sp>
    </p:spTree>
    <p:extLst>
      <p:ext uri="{BB962C8B-B14F-4D97-AF65-F5344CB8AC3E}">
        <p14:creationId xmlns:p14="http://schemas.microsoft.com/office/powerpoint/2010/main" val="34641708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can’t get single payer – how could we get all this and ask for more?!</a:t>
            </a:r>
          </a:p>
          <a:p>
            <a:r>
              <a:rPr lang="en-US" b="1" dirty="0"/>
              <a:t>Perhaps that is the problem. We haven’t yet connected with other struggles and identified the what it will take to live in the world we want.</a:t>
            </a:r>
          </a:p>
          <a:p>
            <a:r>
              <a:rPr lang="en-US" b="1" dirty="0"/>
              <a:t>Single payer alone will not get there ad not without other advocates we won’t get single payer. All of us or none of 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Abolition is about the presence</a:t>
            </a:r>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50</a:t>
            </a:fld>
            <a:endParaRPr lang="en-US"/>
          </a:p>
        </p:txBody>
      </p:sp>
    </p:spTree>
    <p:extLst>
      <p:ext uri="{BB962C8B-B14F-4D97-AF65-F5344CB8AC3E}">
        <p14:creationId xmlns:p14="http://schemas.microsoft.com/office/powerpoint/2010/main" val="3055664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sng" strike="noStrike" dirty="0">
                <a:solidFill>
                  <a:srgbClr val="1155CC"/>
                </a:solidFill>
                <a:effectLst/>
                <a:latin typeface="Arial" panose="020B0604020202020204" pitchFamily="34" charset="0"/>
                <a:hlinkClick r:id="rId3"/>
              </a:rPr>
              <a:t>https://www.nytimes.com/2020/06/12/opinion/sunday/floyd-abolish-defund-police.html</a:t>
            </a:r>
            <a:endParaRPr lang="en-US" b="0" dirty="0">
              <a:effectLst/>
            </a:endParaRPr>
          </a:p>
          <a:p>
            <a:pPr rtl="0">
              <a:spcBef>
                <a:spcPts val="0"/>
              </a:spcBef>
              <a:spcAft>
                <a:spcPts val="0"/>
              </a:spcAft>
            </a:pPr>
            <a:r>
              <a:rPr lang="en-US" sz="1200" b="0" i="0" u="none" strike="noStrike" dirty="0">
                <a:solidFill>
                  <a:srgbClr val="333333"/>
                </a:solidFill>
                <a:effectLst/>
                <a:latin typeface="Arial" panose="020B0604020202020204" pitchFamily="34" charset="0"/>
              </a:rPr>
              <a:t>Mariame </a:t>
            </a:r>
            <a:r>
              <a:rPr lang="en-US" sz="1200" b="0" i="0" u="none" strike="noStrike" dirty="0" err="1">
                <a:solidFill>
                  <a:srgbClr val="333333"/>
                </a:solidFill>
                <a:effectLst/>
                <a:latin typeface="Arial" panose="020B0604020202020204" pitchFamily="34" charset="0"/>
              </a:rPr>
              <a:t>Kaba</a:t>
            </a:r>
            <a:endParaRPr lang="en-US" b="0" dirty="0">
              <a:effectLst/>
            </a:endParaRPr>
          </a:p>
          <a:p>
            <a:r>
              <a:rPr lang="en-US" sz="1200" b="0" i="0" u="none" strike="noStrike" dirty="0">
                <a:solidFill>
                  <a:srgbClr val="000000"/>
                </a:solidFill>
                <a:effectLst/>
                <a:latin typeface="Arial" panose="020B0604020202020204" pitchFamily="34" charset="0"/>
              </a:rPr>
              <a:t>We are not abandoning our communities to violence…People like me who want to abolish prisons and police, however, </a:t>
            </a:r>
            <a:r>
              <a:rPr lang="en-US" sz="1200" b="1" i="0" u="none" strike="noStrike" dirty="0">
                <a:solidFill>
                  <a:srgbClr val="000000"/>
                </a:solidFill>
                <a:effectLst/>
                <a:latin typeface="Arial" panose="020B0604020202020204" pitchFamily="34" charset="0"/>
              </a:rPr>
              <a:t>have a vision of a different society, built on cooperation instead of individualism”</a:t>
            </a:r>
          </a:p>
          <a:p>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0" i="0" u="sng" strike="noStrike" dirty="0">
                <a:solidFill>
                  <a:srgbClr val="1155CC"/>
                </a:solidFill>
                <a:effectLst/>
                <a:latin typeface="Arial" panose="020B0604020202020204" pitchFamily="34" charset="0"/>
                <a:hlinkClick r:id="rId4"/>
              </a:rPr>
              <a:t>https://www.theatlantic.com/ideas/archive/2020/07/how-i-became-police-abolitionist/613540/</a:t>
            </a:r>
            <a:endParaRPr lang="en-US" b="0" dirty="0">
              <a:effectLst/>
            </a:endParaRPr>
          </a:p>
          <a:p>
            <a:pPr rtl="0">
              <a:spcBef>
                <a:spcPts val="0"/>
              </a:spcBef>
              <a:spcAft>
                <a:spcPts val="0"/>
              </a:spcAft>
            </a:pPr>
            <a:r>
              <a:rPr lang="en-US" sz="1200" b="0" i="0" u="none" strike="noStrike" dirty="0" err="1">
                <a:solidFill>
                  <a:srgbClr val="000000"/>
                </a:solidFill>
                <a:effectLst/>
                <a:latin typeface="Arial" panose="020B0604020202020204" pitchFamily="34" charset="0"/>
              </a:rPr>
              <a:t>Derecka</a:t>
            </a:r>
            <a:r>
              <a:rPr lang="en-US" sz="1200" b="0" i="0" u="none" strike="noStrike" dirty="0">
                <a:solidFill>
                  <a:srgbClr val="000000"/>
                </a:solidFill>
                <a:effectLst/>
                <a:latin typeface="Arial" panose="020B0604020202020204" pitchFamily="34" charset="0"/>
              </a:rPr>
              <a:t> Purnell</a:t>
            </a:r>
            <a:endParaRPr lang="en-US" b="0" dirty="0">
              <a:effectLst/>
            </a:endParaRPr>
          </a:p>
          <a:p>
            <a:pPr rtl="0">
              <a:spcBef>
                <a:spcPts val="0"/>
              </a:spcBef>
              <a:spcAft>
                <a:spcPts val="0"/>
              </a:spcAft>
            </a:pPr>
            <a:r>
              <a:rPr lang="en-US" sz="1200" b="1" i="0" u="none" strike="noStrike" dirty="0">
                <a:solidFill>
                  <a:srgbClr val="222222"/>
                </a:solidFill>
                <a:effectLst/>
                <a:latin typeface="Arial" panose="020B0604020202020204" pitchFamily="34" charset="0"/>
              </a:rPr>
              <a:t>Police manage inequality by keeping the dispossessed from the owners, the Black from the white, the homeless from the housed, the beggars from the employed. Reforms make police polite managers of inequality. </a:t>
            </a:r>
            <a:r>
              <a:rPr lang="en-US" sz="1200" b="0" i="0" u="none" strike="noStrike" dirty="0">
                <a:solidFill>
                  <a:srgbClr val="222222"/>
                </a:solidFill>
                <a:effectLst/>
                <a:latin typeface="Arial" panose="020B0604020202020204" pitchFamily="34" charset="0"/>
              </a:rPr>
              <a:t>Abolition makes police and inequality obsolete</a:t>
            </a:r>
            <a:endParaRPr lang="en-US" b="0" dirty="0">
              <a:effectLst/>
            </a:endParaRPr>
          </a:p>
          <a:p>
            <a:pPr rtl="0">
              <a:spcBef>
                <a:spcPts val="0"/>
              </a:spcBef>
              <a:spcAft>
                <a:spcPts val="0"/>
              </a:spcAft>
            </a:pPr>
            <a:r>
              <a:rPr lang="en-US" sz="1200" b="0" i="0" u="none" strike="noStrike" dirty="0">
                <a:solidFill>
                  <a:srgbClr val="222222"/>
                </a:solidFill>
                <a:effectLst/>
                <a:latin typeface="Arial" panose="020B0604020202020204" pitchFamily="34" charset="0"/>
              </a:rPr>
              <a:t>my old neighborhood still lacks quality food, employment, schools, health care, and air—all of which increases the risk of violence and the reliance on police</a:t>
            </a:r>
            <a:endParaRPr lang="en-US" b="0" dirty="0">
              <a:effectLst/>
            </a:endParaRPr>
          </a:p>
          <a:p>
            <a:pPr rtl="0">
              <a:spcBef>
                <a:spcPts val="0"/>
              </a:spcBef>
              <a:spcAft>
                <a:spcPts val="0"/>
              </a:spcAft>
            </a:pPr>
            <a:br>
              <a:rPr lang="en-US" dirty="0"/>
            </a:br>
            <a:r>
              <a:rPr lang="en-US" sz="1200" b="0" i="0" u="sng" strike="noStrike" dirty="0">
                <a:solidFill>
                  <a:srgbClr val="1155CC"/>
                </a:solidFill>
                <a:effectLst/>
                <a:latin typeface="Arial" panose="020B0604020202020204" pitchFamily="34" charset="0"/>
                <a:hlinkClick r:id="rId5"/>
              </a:rPr>
              <a:t>https://www.newyorker.com/news/our-columnists/the-emerging-movement-for-police-and-prison-abolition</a:t>
            </a:r>
            <a:r>
              <a:rPr lang="en-US" sz="1200" b="0" i="0" u="none" strike="noStrike" dirty="0">
                <a:solidFill>
                  <a:srgbClr val="000000"/>
                </a:solidFill>
                <a:effectLst/>
                <a:latin typeface="Arial" panose="020B0604020202020204" pitchFamily="34" charset="0"/>
              </a:rPr>
              <a:t> Keeanga Taylor and </a:t>
            </a:r>
            <a:r>
              <a:rPr lang="en-US" sz="1200" b="0" i="0" u="none" strike="noStrike" dirty="0" err="1">
                <a:solidFill>
                  <a:srgbClr val="000000"/>
                </a:solidFill>
                <a:effectLst/>
                <a:latin typeface="Arial" panose="020B0604020202020204" pitchFamily="34" charset="0"/>
              </a:rPr>
              <a:t>Miriame</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Kaba</a:t>
            </a:r>
            <a:endParaRPr lang="en-US" sz="1800" b="0" dirty="0">
              <a:effectLst/>
            </a:endParaRPr>
          </a:p>
          <a:p>
            <a:endParaRPr lang="en-US" sz="1200" b="1" i="0" u="none" strike="noStrike" dirty="0">
              <a:solidFill>
                <a:srgbClr val="000000"/>
              </a:solidFill>
              <a:effectLst/>
              <a:latin typeface="Arial" panose="020B0604020202020204" pitchFamily="34" charset="0"/>
            </a:endParaRPr>
          </a:p>
          <a:p>
            <a:pPr rtl="0">
              <a:spcBef>
                <a:spcPts val="0"/>
              </a:spcBef>
              <a:spcAft>
                <a:spcPts val="0"/>
              </a:spcAft>
            </a:pPr>
            <a:r>
              <a:rPr lang="en-US" sz="1200" b="1" i="0" u="none" strike="noStrike" dirty="0">
                <a:solidFill>
                  <a:srgbClr val="222222"/>
                </a:solidFill>
                <a:effectLst/>
                <a:latin typeface="Arial" panose="020B0604020202020204" pitchFamily="34" charset="0"/>
              </a:rPr>
              <a:t>Contrary to the beliefs of their critics, abolitionists are not impervious to the realities of crime and violence. But they have a fundamental understanding that crime is a manifestation of social deprivation and the reverberating effects of racial discrimination, which locks poor and working-class communities of color out of schooling, meaningful jobs, and other means to keep up with the ever-escalating costs of life in the United States. These problems are not solved by armed agents of the state or by prisons, which sow the seeds of more poverty and alienation, while absorbing billions of dollars that might otherwise be spent on public welfare. The police and prisons aren’t solving these problems: they are a part of the problem.</a:t>
            </a:r>
          </a:p>
          <a:p>
            <a:pPr rtl="0">
              <a:spcBef>
                <a:spcPts val="0"/>
              </a:spcBef>
              <a:spcAft>
                <a:spcPts val="0"/>
              </a:spcAft>
            </a:pPr>
            <a:endParaRPr lang="en-US" b="0" dirty="0">
              <a:effectLst/>
            </a:endParaRPr>
          </a:p>
          <a:p>
            <a:pPr rtl="0">
              <a:spcBef>
                <a:spcPts val="0"/>
              </a:spcBef>
              <a:spcAft>
                <a:spcPts val="0"/>
              </a:spcAft>
            </a:pPr>
            <a:r>
              <a:rPr lang="en-US" sz="1200" b="1" i="0" u="none" strike="noStrike" dirty="0">
                <a:solidFill>
                  <a:srgbClr val="222222"/>
                </a:solidFill>
                <a:effectLst/>
                <a:latin typeface="Arial" panose="020B0604020202020204" pitchFamily="34" charset="0"/>
              </a:rPr>
              <a:t>To approach harm systemically is to imagine that, if people’s most critical needs were met, the tensions that arise from deprivation and poverty could be mitigated. And when harm still occurs, because human beings have the propensity to hurt one another, nonlethal responses could attend to it—and also to the reasons for it.</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sz="1200" i="1" u="none" strike="noStrike" dirty="0">
                <a:solidFill>
                  <a:srgbClr val="16181A"/>
                </a:solidFill>
                <a:effectLst/>
                <a:latin typeface="Georgia" panose="02040502050405020303" pitchFamily="18" charset="0"/>
              </a:rPr>
              <a:t>“What does it mean to practice medicine in death-making institutions? Knowing that jails are fundamentally sites of harm, our work as physicians is best framed as harm reduction. Partly we try to prevent and mitigate the negative impact of illness in a population overburdened with health issues; partly we try to mitigate the negative impact of jail….Harm reduction, however, doesn’t dismantle. It can, to a limited degree, enable. And it cannot turn oppression into care.”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none" strike="noStrike" dirty="0">
              <a:solidFill>
                <a:srgbClr val="16181A"/>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Georgia" panose="02040502050405020303" pitchFamily="18" charset="0"/>
              </a:rPr>
              <a:t>“It is a sad irony that a political process that obsessively uses the rhetoric of public safety ends up producing so many policies that in fact undermine it.”  	</a:t>
            </a:r>
            <a:r>
              <a:rPr lang="en-US" dirty="0">
                <a:latin typeface="Georgia" panose="02040502050405020303" pitchFamily="18" charset="0"/>
              </a:rPr>
              <a:t>- Professor Rachel </a:t>
            </a:r>
            <a:r>
              <a:rPr lang="en-US" dirty="0" err="1">
                <a:latin typeface="Georgia" panose="02040502050405020303" pitchFamily="18" charset="0"/>
              </a:rPr>
              <a:t>Barkow</a:t>
            </a:r>
            <a:endParaRPr lang="en-US"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u="none" strike="noStrike" dirty="0">
              <a:solidFill>
                <a:srgbClr val="16181A"/>
              </a:solidFill>
              <a:effectLst/>
              <a:latin typeface="Georgia" panose="02040502050405020303" pitchFamily="18" charset="0"/>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52</a:t>
            </a:fld>
            <a:endParaRPr lang="en-US"/>
          </a:p>
        </p:txBody>
      </p:sp>
    </p:spTree>
    <p:extLst>
      <p:ext uri="{BB962C8B-B14F-4D97-AF65-F5344CB8AC3E}">
        <p14:creationId xmlns:p14="http://schemas.microsoft.com/office/powerpoint/2010/main" val="81057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Add the geriatric issue and how can help address it</a:t>
            </a:r>
            <a:endParaRPr lang="en-US" b="0" dirty="0">
              <a:effectLst/>
            </a:endParaRPr>
          </a:p>
          <a:p>
            <a:pPr rtl="0">
              <a:spcBef>
                <a:spcPts val="0"/>
              </a:spcBef>
              <a:spcAft>
                <a:spcPts val="0"/>
              </a:spcAft>
            </a:pPr>
            <a:r>
              <a:rPr lang="en-US" sz="1800" b="0" i="0" u="sng" strike="noStrike" dirty="0">
                <a:solidFill>
                  <a:srgbClr val="0563C1"/>
                </a:solidFill>
                <a:effectLst/>
                <a:latin typeface="Calibri" panose="020F0502020204030204" pitchFamily="34" charset="0"/>
                <a:hlinkClick r:id="rId3"/>
              </a:rPr>
              <a:t>https://www.healthaffairs.org/do/10.1377/forefront.20231010.271893/</a:t>
            </a:r>
            <a:endParaRPr lang="en-US" b="0" dirty="0">
              <a:effectLst/>
            </a:endParaRPr>
          </a:p>
          <a:p>
            <a:br>
              <a:rPr lang="en-US" dirty="0"/>
            </a:br>
            <a:r>
              <a:rPr lang="en-US" b="0" i="0" dirty="0">
                <a:effectLst/>
                <a:latin typeface="PT Serif" panose="020A0603040505020204" pitchFamily="18" charset="77"/>
              </a:rPr>
              <a:t>The result is a </a:t>
            </a:r>
            <a:r>
              <a:rPr lang="en-US" b="0" i="0" u="none" strike="noStrike" dirty="0">
                <a:solidFill>
                  <a:srgbClr val="E90606"/>
                </a:solidFill>
                <a:effectLst/>
                <a:latin typeface="PT Serif" panose="020A0603040505020204" pitchFamily="18" charset="77"/>
                <a:hlinkClick r:id="rId4"/>
              </a:rPr>
              <a:t>large number</a:t>
            </a:r>
            <a:r>
              <a:rPr lang="en-US" b="0" i="0" dirty="0">
                <a:effectLst/>
                <a:latin typeface="PT Serif" panose="020A0603040505020204" pitchFamily="18" charset="77"/>
              </a:rPr>
              <a:t> of </a:t>
            </a:r>
            <a:r>
              <a:rPr lang="en-US" b="0" i="0" u="none" strike="noStrike" dirty="0">
                <a:solidFill>
                  <a:srgbClr val="E90606"/>
                </a:solidFill>
                <a:effectLst/>
                <a:latin typeface="PT Serif" panose="020A0603040505020204" pitchFamily="18" charset="77"/>
                <a:hlinkClick r:id="rId5"/>
              </a:rPr>
              <a:t>elderly, sick, and disabled people</a:t>
            </a:r>
            <a:r>
              <a:rPr lang="en-US" b="0" i="0" dirty="0">
                <a:effectLst/>
                <a:latin typeface="PT Serif" panose="020A0603040505020204" pitchFamily="18" charset="77"/>
              </a:rPr>
              <a:t> in prisons.</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53</a:t>
            </a:fld>
            <a:endParaRPr lang="en-US"/>
          </a:p>
        </p:txBody>
      </p:sp>
    </p:spTree>
    <p:extLst>
      <p:ext uri="{BB962C8B-B14F-4D97-AF65-F5344CB8AC3E}">
        <p14:creationId xmlns:p14="http://schemas.microsoft.com/office/powerpoint/2010/main" val="1182670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www.nyulawreview.org</a:t>
            </a:r>
            <a:r>
              <a:rPr lang="en-US" dirty="0"/>
              <a:t>/wp-content/uploads/2020/11/NYULawReview-Volume-95-Issue-5-Gelman.pdf</a:t>
            </a:r>
          </a:p>
          <a:p>
            <a:endParaRPr lang="en-US" dirty="0"/>
          </a:p>
          <a:p>
            <a:r>
              <a:rPr lang="en-US" dirty="0"/>
              <a:t>In 2015, New York City dropped Corizon as the city’s long-standing healthcare provider at Rikers Island, and entered into a contract with the government agency that runs the city’s public hospitals.19 New Jersey and Texas both partner with state universities to provide correctional health services.20 Other governments, like Delaware, have partnered with community-based health organizations.21</a:t>
            </a:r>
          </a:p>
          <a:p>
            <a:endParaRPr lang="en-US" dirty="0"/>
          </a:p>
          <a:p>
            <a:r>
              <a:rPr lang="en-US" dirty="0"/>
              <a:t>An estimated 40% of those incarcerated suffer from at least one chronic condition,24 and one estimate reports that “nearly 80% of inmates with chronic illnesses have never received routine medical care.”25 States collectively spend $8 billion on correctional healthcare, an average of about $5720 per inmate-patient per year.26</a:t>
            </a:r>
          </a:p>
          <a:p>
            <a:endParaRPr lang="en-US" dirty="0"/>
          </a:p>
          <a:p>
            <a:r>
              <a:rPr lang="en-US" dirty="0"/>
              <a:t>argues that public models are preferable, as they provide greater oversight, are not driven by shareholder interests, and more appropriately treat correctional health as a public health issue</a:t>
            </a:r>
          </a:p>
          <a:p>
            <a:endParaRPr lang="en-US" dirty="0"/>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54</a:t>
            </a:fld>
            <a:endParaRPr lang="en-US"/>
          </a:p>
        </p:txBody>
      </p:sp>
    </p:spTree>
    <p:extLst>
      <p:ext uri="{BB962C8B-B14F-4D97-AF65-F5344CB8AC3E}">
        <p14:creationId xmlns:p14="http://schemas.microsoft.com/office/powerpoint/2010/main" val="1052848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ijrd.csw.fsu.edu</a:t>
            </a:r>
            <a:r>
              <a:rPr lang="en-US" dirty="0"/>
              <a:t>/sites/g/files/upcbnu1766/files/media/images/</a:t>
            </a:r>
            <a:r>
              <a:rPr lang="en-US" dirty="0" err="1"/>
              <a:t>publication_pdfs</a:t>
            </a:r>
            <a:r>
              <a:rPr lang="en-US" dirty="0"/>
              <a:t>/Economic_Burden_of_Incarceration_IJRD072016_0_0.pdf</a:t>
            </a:r>
          </a:p>
          <a:p>
            <a:endParaRPr lang="en-US" dirty="0"/>
          </a:p>
          <a:p>
            <a:r>
              <a:rPr lang="en-US" dirty="0"/>
              <a:t>https://</a:t>
            </a:r>
            <a:r>
              <a:rPr lang="en-US" dirty="0" err="1"/>
              <a:t>static.prisonpolicy.org</a:t>
            </a:r>
            <a:r>
              <a:rPr lang="en-US" dirty="0"/>
              <a:t>/scans/vera/the-price-of-</a:t>
            </a:r>
            <a:r>
              <a:rPr lang="en-US" dirty="0" err="1"/>
              <a:t>prisons.pdf</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55</a:t>
            </a:fld>
            <a:endParaRPr lang="en-US"/>
          </a:p>
        </p:txBody>
      </p:sp>
    </p:spTree>
    <p:extLst>
      <p:ext uri="{BB962C8B-B14F-4D97-AF65-F5344CB8AC3E}">
        <p14:creationId xmlns:p14="http://schemas.microsoft.com/office/powerpoint/2010/main" val="466698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4</a:t>
            </a:fld>
            <a:endParaRPr lang="en-US"/>
          </a:p>
        </p:txBody>
      </p:sp>
    </p:spTree>
    <p:extLst>
      <p:ext uri="{BB962C8B-B14F-4D97-AF65-F5344CB8AC3E}">
        <p14:creationId xmlns:p14="http://schemas.microsoft.com/office/powerpoint/2010/main" val="326335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both ways – avoid using criminal justice or justice involved. Lends credibility that is not deserved to the system. Criminal Legal or Criminal Punishment.</a:t>
            </a:r>
          </a:p>
        </p:txBody>
      </p:sp>
      <p:sp>
        <p:nvSpPr>
          <p:cNvPr id="4" name="Slide Number Placeholder 3"/>
          <p:cNvSpPr>
            <a:spLocks noGrp="1"/>
          </p:cNvSpPr>
          <p:nvPr>
            <p:ph type="sldNum" sz="quarter" idx="5"/>
          </p:nvPr>
        </p:nvSpPr>
        <p:spPr/>
        <p:txBody>
          <a:bodyPr/>
          <a:lstStyle/>
          <a:p>
            <a:fld id="{C6B1A635-8E7A-3748-B449-50112DD2B61B}" type="slidenum">
              <a:rPr lang="en-US" smtClean="0"/>
              <a:t>5</a:t>
            </a:fld>
            <a:endParaRPr lang="en-US"/>
          </a:p>
        </p:txBody>
      </p:sp>
    </p:spTree>
    <p:extLst>
      <p:ext uri="{BB962C8B-B14F-4D97-AF65-F5344CB8AC3E}">
        <p14:creationId xmlns:p14="http://schemas.microsoft.com/office/powerpoint/2010/main" val="104517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family member incarcerated ever: https://</a:t>
            </a:r>
            <a:r>
              <a:rPr lang="en-US" dirty="0" err="1"/>
              <a:t>journals.sagepub.com</a:t>
            </a:r>
            <a:r>
              <a:rPr lang="en-US" dirty="0"/>
              <a:t>/</a:t>
            </a:r>
            <a:r>
              <a:rPr lang="en-US" dirty="0" err="1"/>
              <a:t>doi</a:t>
            </a:r>
            <a:r>
              <a:rPr lang="en-US" dirty="0"/>
              <a:t>/10.1177/2378023119829332#_i8</a:t>
            </a:r>
          </a:p>
          <a:p>
            <a:endParaRPr lang="en-US" dirty="0"/>
          </a:p>
          <a:p>
            <a:r>
              <a:rPr lang="en-US" dirty="0"/>
              <a:t>https://</a:t>
            </a:r>
            <a:r>
              <a:rPr lang="en-US" dirty="0" err="1"/>
              <a:t>everysecond.fwd.us</a:t>
            </a:r>
            <a:r>
              <a:rPr lang="en-US" dirty="0"/>
              <a:t>/#chapter1-2</a:t>
            </a:r>
          </a:p>
          <a:p>
            <a:endParaRPr lang="en-US" dirty="0"/>
          </a:p>
          <a:p>
            <a:r>
              <a:rPr lang="en-US" dirty="0"/>
              <a:t>https://</a:t>
            </a:r>
            <a:r>
              <a:rPr lang="en-US" dirty="0" err="1"/>
              <a:t>www.healthaffairs.org</a:t>
            </a:r>
            <a:r>
              <a:rPr lang="en-US" dirty="0"/>
              <a:t>/content/forefront/mass-incarceration-makes-us-all-sick</a:t>
            </a:r>
          </a:p>
          <a:p>
            <a:endParaRPr lang="en-US" dirty="0"/>
          </a:p>
          <a:p>
            <a:r>
              <a:rPr lang="en-US" dirty="0"/>
              <a:t>https://</a:t>
            </a:r>
            <a:r>
              <a:rPr lang="en-US" dirty="0" err="1"/>
              <a:t>www.healthaffairs.org</a:t>
            </a:r>
            <a:r>
              <a:rPr lang="en-US" dirty="0"/>
              <a:t>/do/10.1377/hpb20210412.997570/full/</a:t>
            </a:r>
          </a:p>
          <a:p>
            <a:endParaRPr lang="en-US" dirty="0"/>
          </a:p>
          <a:p>
            <a:r>
              <a:rPr lang="en-US" dirty="0"/>
              <a:t>https://</a:t>
            </a:r>
            <a:r>
              <a:rPr lang="en-US" dirty="0" err="1"/>
              <a:t>www.healthaffairs.org</a:t>
            </a:r>
            <a:r>
              <a:rPr lang="en-US" dirty="0"/>
              <a:t>/content/forefront/incarceration-health-threat-why-</a:t>
            </a:r>
            <a:r>
              <a:rPr lang="en-US" dirty="0" err="1"/>
              <a:t>isn</a:t>
            </a:r>
            <a:r>
              <a:rPr lang="en-US" dirty="0"/>
              <a:t>-t-monitored-like-one</a:t>
            </a:r>
          </a:p>
          <a:p>
            <a:r>
              <a:rPr lang="en-US" dirty="0"/>
              <a:t>https://</a:t>
            </a:r>
            <a:r>
              <a:rPr lang="en-US" dirty="0" err="1"/>
              <a:t>www.brennancenter.org</a:t>
            </a:r>
            <a:r>
              <a:rPr lang="en-US" dirty="0"/>
              <a:t>/our-work/analysis-opinion/independent-oversight-essential-safe-and-healthy-prison-system</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7</a:t>
            </a:fld>
            <a:endParaRPr lang="en-US"/>
          </a:p>
        </p:txBody>
      </p:sp>
    </p:spTree>
    <p:extLst>
      <p:ext uri="{BB962C8B-B14F-4D97-AF65-F5344CB8AC3E}">
        <p14:creationId xmlns:p14="http://schemas.microsoft.com/office/powerpoint/2010/main" val="3418048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scholarship.law.wm.edu</a:t>
            </a:r>
            <a:r>
              <a:rPr lang="en-US" dirty="0"/>
              <a:t>/</a:t>
            </a:r>
            <a:r>
              <a:rPr lang="en-US" dirty="0" err="1"/>
              <a:t>cgi</a:t>
            </a:r>
            <a:r>
              <a:rPr lang="en-US" dirty="0"/>
              <a:t>/</a:t>
            </a:r>
            <a:r>
              <a:rPr lang="en-US" dirty="0" err="1"/>
              <a:t>viewcontent.cgi?article</a:t>
            </a:r>
            <a:r>
              <a:rPr lang="en-US" dirty="0"/>
              <a:t>=2032&amp;context=</a:t>
            </a:r>
            <a:r>
              <a:rPr lang="en-US" dirty="0" err="1"/>
              <a:t>wmborj</a:t>
            </a:r>
            <a:endParaRPr lang="en-US" dirty="0"/>
          </a:p>
          <a:p>
            <a:r>
              <a:rPr lang="en-US" dirty="0"/>
              <a:t>The Estelle court defined “deliberate indifference to serious medical needs” of prisoners as the “unnecessary and wanton infliction of pain” proscribed by the Eighth Amendment.29 Thus, a plaintiff challenging health conditions in a jail must show under that Eighth Amendment standard that, first, there was a sufficiently serious deprivation of medical care, and, second, that jail officials acted with a high level of intent, amounting to recklessness in depriving the individual of care, or deliberate indifference</a:t>
            </a:r>
          </a:p>
          <a:p>
            <a:endParaRPr lang="en-US" dirty="0"/>
          </a:p>
          <a:p>
            <a:r>
              <a:rPr lang="en-US" dirty="0"/>
              <a:t>Pretrial detention standards focus on the due process rights of arrestees, public safety and flight considerations of the government, and the liberty interests of the arrestee, but they do not clearly address health or public health concerns</a:t>
            </a:r>
          </a:p>
          <a:p>
            <a:endParaRPr lang="en-US" dirty="0"/>
          </a:p>
          <a:p>
            <a:r>
              <a:rPr lang="en-US" dirty="0"/>
              <a:t>A separate due process claim is also available to individuals confined pretrial in jails. In Bell v. Wolfish, the Court reaffirmed that the government cannot subject people in jails, prior to adjudication of guilt, to conditions that amount to punishment, and the Court set forth a due process rule used to distinguish punishment conditions from those that have a reasonable relationship to legitimate, non-punishing detention objectives</a:t>
            </a:r>
          </a:p>
          <a:p>
            <a:endParaRPr lang="en-US" dirty="0"/>
          </a:p>
          <a:p>
            <a:r>
              <a:rPr lang="en-US" dirty="0"/>
              <a:t>In Brown v. Plata, the Supreme Court ordered California to reduce overcrowding in prisons under the Eighth Amendment, noting the associated failure to provide healthcare to all inmates.35 In his majority opinion, Justice Kennedy referenced the lower court’s reasoning that overcrowding could lead to an “unconscionable degree of suffering and death,” and, along with Justices Ginsburg, Breyer, Sotomayor, and Kagan, ultimately affirmed the relief granted below</a:t>
            </a:r>
          </a:p>
          <a:p>
            <a:endParaRPr lang="en-US" dirty="0"/>
          </a:p>
          <a:p>
            <a:r>
              <a:rPr lang="en-US" dirty="0"/>
              <a:t>To successfully challenge jail practices under the ADA, a plaintiff must prove that they have a qualifying disability and that they were harmed by intentional discrimination, a disparate impact, or a failure to make a reasonable accommodation.39 Given the intentional discrimination showing that must be made under the statute, the ADA has not often been successfully used to challenge jail practices</a:t>
            </a:r>
          </a:p>
          <a:p>
            <a:r>
              <a:rPr lang="en-US" dirty="0"/>
              <a:t>the rapid spread of COVID-19 to people in jail and the surrounding communities, and judges declined to intervene under the relevant Fifth, Eighth and Fourteenth Amendments constitutional standards.45 In some cases, lower courts granted injunctions regarding constitutionally inadequate jail health protections.46 However, on three occasions, the U.S. Supreme Court rejected lower courts’ preliminary injunctions regarding jail conditions on its shadow docket, sending a strong message to lower courts that intervention was not warranted</a:t>
            </a:r>
          </a:p>
        </p:txBody>
      </p:sp>
      <p:sp>
        <p:nvSpPr>
          <p:cNvPr id="4" name="Slide Number Placeholder 3"/>
          <p:cNvSpPr>
            <a:spLocks noGrp="1"/>
          </p:cNvSpPr>
          <p:nvPr>
            <p:ph type="sldNum" sz="quarter" idx="5"/>
          </p:nvPr>
        </p:nvSpPr>
        <p:spPr/>
        <p:txBody>
          <a:bodyPr/>
          <a:lstStyle/>
          <a:p>
            <a:fld id="{C6B1A635-8E7A-3748-B449-50112DD2B61B}" type="slidenum">
              <a:rPr lang="en-US" smtClean="0"/>
              <a:t>8</a:t>
            </a:fld>
            <a:endParaRPr lang="en-US"/>
          </a:p>
        </p:txBody>
      </p:sp>
    </p:spTree>
    <p:extLst>
      <p:ext uri="{BB962C8B-B14F-4D97-AF65-F5344CB8AC3E}">
        <p14:creationId xmlns:p14="http://schemas.microsoft.com/office/powerpoint/2010/main" val="3046906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12</a:t>
            </a:fld>
            <a:endParaRPr lang="en-US"/>
          </a:p>
        </p:txBody>
      </p:sp>
    </p:spTree>
    <p:extLst>
      <p:ext uri="{BB962C8B-B14F-4D97-AF65-F5344CB8AC3E}">
        <p14:creationId xmlns:p14="http://schemas.microsoft.com/office/powerpoint/2010/main" val="171011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ff-quadraat-web-pro"/>
              </a:rPr>
              <a:t>In practice, the </a:t>
            </a:r>
            <a:r>
              <a:rPr lang="en-US" b="0" i="1" dirty="0">
                <a:solidFill>
                  <a:srgbClr val="4D4D4D"/>
                </a:solidFill>
                <a:effectLst/>
                <a:latin typeface="ff-quadraat-web-pro"/>
              </a:rPr>
              <a:t>Estelle</a:t>
            </a:r>
            <a:r>
              <a:rPr lang="en-US" b="0" i="0" dirty="0">
                <a:solidFill>
                  <a:srgbClr val="4D4D4D"/>
                </a:solidFill>
                <a:effectLst/>
                <a:latin typeface="ff-quadraat-web-pro"/>
              </a:rPr>
              <a:t> standard for establishing an Eighth Amendment violation is a very high bar to meet. Federal courts have stated that to constitute deliberate indifference, “treatment must be so grossly incompetent, inadequate, or excessive as to </a:t>
            </a:r>
            <a:r>
              <a:rPr lang="en-US" b="0" i="1" dirty="0">
                <a:solidFill>
                  <a:srgbClr val="4D4D4D"/>
                </a:solidFill>
                <a:effectLst/>
                <a:latin typeface="ff-quadraat-web-pro"/>
              </a:rPr>
              <a:t>shock the conscience</a:t>
            </a:r>
            <a:r>
              <a:rPr lang="en-US" b="0" i="0" dirty="0">
                <a:solidFill>
                  <a:srgbClr val="4D4D4D"/>
                </a:solidFill>
                <a:effectLst/>
                <a:latin typeface="ff-quadraat-web-pro"/>
              </a:rPr>
              <a:t> or to be intolerable to fundamental fairness”</a:t>
            </a:r>
          </a:p>
          <a:p>
            <a:endParaRPr lang="en-US" b="0" i="0" dirty="0">
              <a:solidFill>
                <a:srgbClr val="4D4D4D"/>
              </a:solidFill>
              <a:effectLst/>
              <a:latin typeface="ff-quadraat-web-pro"/>
            </a:endParaRPr>
          </a:p>
          <a:p>
            <a:r>
              <a:rPr lang="en-US" b="0" i="0" dirty="0">
                <a:solidFill>
                  <a:srgbClr val="4D4D4D"/>
                </a:solidFill>
                <a:effectLst/>
                <a:latin typeface="ff-quadraat-web-pro"/>
              </a:rPr>
              <a:t>In </a:t>
            </a:r>
            <a:r>
              <a:rPr lang="en-US" b="0" i="1" dirty="0" err="1">
                <a:solidFill>
                  <a:srgbClr val="4D4D4D"/>
                </a:solidFill>
                <a:effectLst/>
                <a:latin typeface="ff-quadraat-web-pro"/>
              </a:rPr>
              <a:t>Helling</a:t>
            </a:r>
            <a:r>
              <a:rPr lang="en-US" b="0" i="1" dirty="0">
                <a:solidFill>
                  <a:srgbClr val="4D4D4D"/>
                </a:solidFill>
                <a:effectLst/>
                <a:latin typeface="ff-quadraat-web-pro"/>
              </a:rPr>
              <a:t> v. McKinney</a:t>
            </a:r>
            <a:r>
              <a:rPr lang="en-US" b="0" i="0" dirty="0">
                <a:solidFill>
                  <a:srgbClr val="4D4D4D"/>
                </a:solidFill>
                <a:effectLst/>
                <a:latin typeface="ff-quadraat-web-pro"/>
              </a:rPr>
              <a:t> (1993), the Court expanded on the </a:t>
            </a:r>
            <a:r>
              <a:rPr lang="en-US" b="0" i="1" dirty="0">
                <a:solidFill>
                  <a:srgbClr val="4D4D4D"/>
                </a:solidFill>
                <a:effectLst/>
                <a:latin typeface="ff-quadraat-web-pro"/>
              </a:rPr>
              <a:t>Estelle</a:t>
            </a:r>
            <a:r>
              <a:rPr lang="en-US" b="0" i="0" dirty="0">
                <a:solidFill>
                  <a:srgbClr val="4D4D4D"/>
                </a:solidFill>
                <a:effectLst/>
                <a:latin typeface="ff-quadraat-web-pro"/>
              </a:rPr>
              <a:t> decision, finding that the Eighth Amendment also “protect[ed] against future harm to in</a:t>
            </a:r>
          </a:p>
          <a:p>
            <a:r>
              <a:rPr lang="en-US" b="0" i="0" dirty="0">
                <a:solidFill>
                  <a:srgbClr val="4D4D4D"/>
                </a:solidFill>
                <a:effectLst/>
                <a:latin typeface="ff-quadraat-web-pro"/>
              </a:rPr>
              <a:t>The subjective component entailed assessing the prison authorities’ intent: Were they aware of allegedly dangerous jail conditions that they deliberately ignored? These two criteria remain the legal standard for correctional health care </a:t>
            </a:r>
            <a:r>
              <a:rPr lang="en-US" b="0" i="0" dirty="0" err="1">
                <a:solidFill>
                  <a:srgbClr val="4D4D4D"/>
                </a:solidFill>
                <a:effectLst/>
                <a:latin typeface="ff-quadraat-web-pro"/>
              </a:rPr>
              <a:t>litigation.mates</a:t>
            </a:r>
            <a:r>
              <a:rPr lang="en-US" b="0" i="0" dirty="0">
                <a:solidFill>
                  <a:srgbClr val="4D4D4D"/>
                </a:solidFill>
                <a:effectLst/>
                <a:latin typeface="ff-quadraat-web-pro"/>
              </a:rPr>
              <a:t>” — specifically, the risk associated with long-term exposure to environmental tobacco smoke</a:t>
            </a:r>
            <a:endParaRPr lang="en-US" dirty="0"/>
          </a:p>
        </p:txBody>
      </p:sp>
      <p:sp>
        <p:nvSpPr>
          <p:cNvPr id="4" name="Slide Number Placeholder 3"/>
          <p:cNvSpPr>
            <a:spLocks noGrp="1"/>
          </p:cNvSpPr>
          <p:nvPr>
            <p:ph type="sldNum" sz="quarter" idx="5"/>
          </p:nvPr>
        </p:nvSpPr>
        <p:spPr/>
        <p:txBody>
          <a:bodyPr/>
          <a:lstStyle/>
          <a:p>
            <a:fld id="{C6B1A635-8E7A-3748-B449-50112DD2B61B}" type="slidenum">
              <a:rPr lang="en-US" smtClean="0"/>
              <a:t>13</a:t>
            </a:fld>
            <a:endParaRPr lang="en-US"/>
          </a:p>
        </p:txBody>
      </p:sp>
    </p:spTree>
    <p:extLst>
      <p:ext uri="{BB962C8B-B14F-4D97-AF65-F5344CB8AC3E}">
        <p14:creationId xmlns:p14="http://schemas.microsoft.com/office/powerpoint/2010/main" val="414505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B7DBE-4CB7-AF73-98D8-2F135D7F91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C4FA42-1C1A-5B18-5F06-F2067FB20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6175E6-5AB2-B9AA-20EF-DA29041879A2}"/>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237985EC-8634-1159-AC32-ED21B2824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45D94-C5C3-8E99-ECC9-182D262C233C}"/>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42815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0B9A3-1332-D9D6-A6A8-A7FDC2B1DD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5498A4-18DE-4200-569C-78E7FFB785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026F6-20B2-1003-01FC-65272B1EEC5B}"/>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CB23312C-55B2-5AF5-DD93-6B4F87C82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1B079-D7B0-554D-4C3B-0DC06CAE0C1A}"/>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3249748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E9CA87-C0FB-5423-2923-75EC9558BD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39EC94-7829-2A06-3F83-581F8186DE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BEFD91-0459-3D0E-4862-C3D8457D5EFA}"/>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B48AB836-A4ED-7F28-9ADC-583703DB0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33B28-5837-6625-5677-6093E40839F1}"/>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345395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099CF-78DF-1766-C2BF-B35A691115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36DEF-5125-5B46-0EC4-CB81EFD908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E5FF5-9989-A255-00F2-58897D0E7ACA}"/>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1E229C0D-038B-24AE-3301-E62EF1ECE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A37E3-302B-59FC-B550-C7B0A01592F1}"/>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718338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557DA-2B07-F0F5-82C0-5C372AEF06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01A81F-FC7F-1C02-182B-09A445B645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6642D1-6BCF-AC1C-677C-7FDD4767E0C2}"/>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91789B01-4C35-4931-F9B3-EB9B7994D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92165-1C8E-EBCE-BBD3-245BC62BB1EC}"/>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721850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D8C84-0955-A2FA-BD29-082B63DBC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DA5DE2-355B-5E7B-CD46-E095A86D02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D50B5-E1BA-B54C-10A4-9D5B6C13AD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4A1876-549B-9A6A-9FB4-C7AF2F8EE429}"/>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6" name="Footer Placeholder 5">
            <a:extLst>
              <a:ext uri="{FF2B5EF4-FFF2-40B4-BE49-F238E27FC236}">
                <a16:creationId xmlns:a16="http://schemas.microsoft.com/office/drawing/2014/main" id="{FC6A2766-DB8C-7115-6AEB-C37F75DF3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8EEEE5-B9A6-BE14-9B89-CBC13A0F66FC}"/>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21798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4A062-C046-68FE-4A8F-AB2EBFAF10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2AF1DD-C7A5-855E-58D2-CA2F9EECA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D1BFA3-2799-DFCB-166C-CF2008F856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2D3E02-F774-2BE2-EA55-CACBC5BD4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DB1FD1-E653-0A03-B7A7-E6A6075E0C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813228-A198-A855-610A-C7E6981217AA}"/>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8" name="Footer Placeholder 7">
            <a:extLst>
              <a:ext uri="{FF2B5EF4-FFF2-40B4-BE49-F238E27FC236}">
                <a16:creationId xmlns:a16="http://schemas.microsoft.com/office/drawing/2014/main" id="{1F3D93FE-2C0F-55FD-0F91-F684FAAC21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E1C623-7AF0-BD41-3AD1-B43C9AFBDBA1}"/>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68477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1C43-8A20-9A6F-4937-3791AEE55D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7B29A3-169E-4959-E744-BD2DE3439913}"/>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4" name="Footer Placeholder 3">
            <a:extLst>
              <a:ext uri="{FF2B5EF4-FFF2-40B4-BE49-F238E27FC236}">
                <a16:creationId xmlns:a16="http://schemas.microsoft.com/office/drawing/2014/main" id="{7C5B55ED-C294-7CC4-C685-7CA3650BF0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693F10-0350-C3BE-D3A3-4A33F5941723}"/>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94687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3AA973-CCD5-58DC-0841-280F24050737}"/>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3" name="Footer Placeholder 2">
            <a:extLst>
              <a:ext uri="{FF2B5EF4-FFF2-40B4-BE49-F238E27FC236}">
                <a16:creationId xmlns:a16="http://schemas.microsoft.com/office/drawing/2014/main" id="{829D7283-8F60-A0AB-6040-8AD42424AE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C7DCA5-E994-B082-04BD-DF5256E516C3}"/>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952942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0AA90-B9B1-A08E-2B2F-3404DF0616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F1E05-6B08-86DB-EC59-0BCD4139E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B74A74-12A9-911F-8572-05AD31FBC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00485-A10A-90FB-DEAF-5B6CB5C29282}"/>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6" name="Footer Placeholder 5">
            <a:extLst>
              <a:ext uri="{FF2B5EF4-FFF2-40B4-BE49-F238E27FC236}">
                <a16:creationId xmlns:a16="http://schemas.microsoft.com/office/drawing/2014/main" id="{EC939AD5-4F98-9196-49FF-5ADD4D501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AA9238-1B5A-8765-5955-8DB175914AB1}"/>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91301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3AC25-04EB-5326-EC5D-A1C9F16D7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990C47-B888-13FF-8370-91DCF50502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0D8687-3093-2EDA-85A3-8C83A524E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81183-4F29-ED8A-B9B9-7456167E4616}"/>
              </a:ext>
            </a:extLst>
          </p:cNvPr>
          <p:cNvSpPr>
            <a:spLocks noGrp="1"/>
          </p:cNvSpPr>
          <p:nvPr>
            <p:ph type="dt" sz="half" idx="10"/>
          </p:nvPr>
        </p:nvSpPr>
        <p:spPr/>
        <p:txBody>
          <a:bodyPr/>
          <a:lstStyle/>
          <a:p>
            <a:fld id="{5C40D448-30EB-534E-8F7E-533EC9599103}" type="datetimeFigureOut">
              <a:rPr lang="en-US" smtClean="0"/>
              <a:t>11/22/23</a:t>
            </a:fld>
            <a:endParaRPr lang="en-US"/>
          </a:p>
        </p:txBody>
      </p:sp>
      <p:sp>
        <p:nvSpPr>
          <p:cNvPr id="6" name="Footer Placeholder 5">
            <a:extLst>
              <a:ext uri="{FF2B5EF4-FFF2-40B4-BE49-F238E27FC236}">
                <a16:creationId xmlns:a16="http://schemas.microsoft.com/office/drawing/2014/main" id="{1E97BCCC-098D-5551-EBA9-24B2F3654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6F7B7-E1A3-47DA-F68E-6AF13D383C94}"/>
              </a:ext>
            </a:extLst>
          </p:cNvPr>
          <p:cNvSpPr>
            <a:spLocks noGrp="1"/>
          </p:cNvSpPr>
          <p:nvPr>
            <p:ph type="sldNum" sz="quarter" idx="12"/>
          </p:nvPr>
        </p:nvSpPr>
        <p:spPr/>
        <p:txBody>
          <a:bodyPr/>
          <a:lstStyle/>
          <a:p>
            <a:fld id="{5271F4B8-99C4-D148-BB86-DF5E010EF83F}" type="slidenum">
              <a:rPr lang="en-US" smtClean="0"/>
              <a:t>‹#›</a:t>
            </a:fld>
            <a:endParaRPr lang="en-US"/>
          </a:p>
        </p:txBody>
      </p:sp>
    </p:spTree>
    <p:extLst>
      <p:ext uri="{BB962C8B-B14F-4D97-AF65-F5344CB8AC3E}">
        <p14:creationId xmlns:p14="http://schemas.microsoft.com/office/powerpoint/2010/main" val="1146859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7892C5-02E4-84DC-F14D-790F0682A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EB2739-3E40-4D15-ADDC-D32549EFB8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FA2D9-341A-4765-95FF-5A84F8AD6A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0D448-30EB-534E-8F7E-533EC9599103}" type="datetimeFigureOut">
              <a:rPr lang="en-US" smtClean="0"/>
              <a:t>11/22/23</a:t>
            </a:fld>
            <a:endParaRPr lang="en-US"/>
          </a:p>
        </p:txBody>
      </p:sp>
      <p:sp>
        <p:nvSpPr>
          <p:cNvPr id="5" name="Footer Placeholder 4">
            <a:extLst>
              <a:ext uri="{FF2B5EF4-FFF2-40B4-BE49-F238E27FC236}">
                <a16:creationId xmlns:a16="http://schemas.microsoft.com/office/drawing/2014/main" id="{BE46268C-722A-E4AE-722F-DCEA7AADA7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617F5B-00CF-A58E-E0CC-E14F3F795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1F4B8-99C4-D148-BB86-DF5E010EF83F}" type="slidenum">
              <a:rPr lang="en-US" smtClean="0"/>
              <a:t>‹#›</a:t>
            </a:fld>
            <a:endParaRPr lang="en-US"/>
          </a:p>
        </p:txBody>
      </p:sp>
    </p:spTree>
    <p:extLst>
      <p:ext uri="{BB962C8B-B14F-4D97-AF65-F5344CB8AC3E}">
        <p14:creationId xmlns:p14="http://schemas.microsoft.com/office/powerpoint/2010/main" val="4180647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hyperlink" Target="https://bjs.ojp.gov/sites/g/files/xyckuh236/files/media/document/ppus21.pdf#page=2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artifacts.casetext.com/artifacts/2023sc_6_3-1" TargetMode="External"/><Relationship Id="rId5" Type="http://schemas.openxmlformats.org/officeDocument/2006/relationships/image" Target="../media/image62.JPG"/><Relationship Id="rId4" Type="http://schemas.openxmlformats.org/officeDocument/2006/relationships/image" Target="../media/image61.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academic.oup.com/psychsocgerontology/article/77/12/e247/6717457" TargetMode="External"/><Relationship Id="rId5" Type="http://schemas.openxmlformats.org/officeDocument/2006/relationships/hyperlink" Target="https://www.scientificamerican.com/article/dementia-in-prison-is-turning-into-an-epidemic-the-u-s-penal-system-is-badly-unprepared/" TargetMode="External"/><Relationship Id="rId4" Type="http://schemas.openxmlformats.org/officeDocument/2006/relationships/hyperlink" Target="https://healthandjusticejournal.biomedcentral.com/articles/10.1186/s40352-018-0062-9"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3.googleusercontent.com/8qCmZUYpPIgprSE5CkT6HKG1oOlgKPO4QY9oiwpCfeh8gV_GnPHC8Su7ufZwoQR1WtY9drtG8UZR1o2E7olX946UjUE6_8mi6Sw9Jo6f92qM0BMVIfSWtD9zQbj2YQNcHHh27OX-oww=s0">
            <a:extLst>
              <a:ext uri="{FF2B5EF4-FFF2-40B4-BE49-F238E27FC236}">
                <a16:creationId xmlns:a16="http://schemas.microsoft.com/office/drawing/2014/main" id="{0063BB53-4CA8-E76C-FB49-1F3FF146E0A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7275" r="18533"/>
          <a:stretch/>
        </p:blipFill>
        <p:spPr bwMode="auto">
          <a:xfrm>
            <a:off x="5176156" y="384"/>
            <a:ext cx="7015844" cy="6857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6F2EFE-905B-7D3B-6D80-0C0BB873EFCB}"/>
              </a:ext>
            </a:extLst>
          </p:cNvPr>
          <p:cNvSpPr>
            <a:spLocks noGrp="1"/>
          </p:cNvSpPr>
          <p:nvPr>
            <p:ph type="ctrTitle"/>
          </p:nvPr>
        </p:nvSpPr>
        <p:spPr>
          <a:xfrm>
            <a:off x="2588078" y="2015836"/>
            <a:ext cx="7015844" cy="2826327"/>
          </a:xfrm>
        </p:spPr>
        <p:txBody>
          <a:bodyPr/>
          <a:lstStyle/>
          <a:p>
            <a:r>
              <a:rPr lang="en-US" dirty="0">
                <a:latin typeface="Georgia" panose="02040502050405020303" pitchFamily="18" charset="0"/>
              </a:rPr>
              <a:t>Medicare for All and </a:t>
            </a:r>
            <a:br>
              <a:rPr lang="en-US" dirty="0">
                <a:latin typeface="Georgia" panose="02040502050405020303" pitchFamily="18" charset="0"/>
              </a:rPr>
            </a:br>
            <a:r>
              <a:rPr lang="en-US" dirty="0">
                <a:latin typeface="Georgia" panose="02040502050405020303" pitchFamily="18" charset="0"/>
              </a:rPr>
              <a:t>The Carceral State</a:t>
            </a:r>
          </a:p>
        </p:txBody>
      </p:sp>
      <p:sp>
        <p:nvSpPr>
          <p:cNvPr id="3" name="Subtitle 2">
            <a:extLst>
              <a:ext uri="{FF2B5EF4-FFF2-40B4-BE49-F238E27FC236}">
                <a16:creationId xmlns:a16="http://schemas.microsoft.com/office/drawing/2014/main" id="{EC994AFF-528B-F0BB-1DB0-82716B6D557F}"/>
              </a:ext>
            </a:extLst>
          </p:cNvPr>
          <p:cNvSpPr>
            <a:spLocks noGrp="1"/>
          </p:cNvSpPr>
          <p:nvPr>
            <p:ph type="subTitle" idx="1"/>
          </p:nvPr>
        </p:nvSpPr>
        <p:spPr>
          <a:xfrm>
            <a:off x="-24493" y="5381852"/>
            <a:ext cx="3374572" cy="1476148"/>
          </a:xfrm>
        </p:spPr>
        <p:txBody>
          <a:bodyPr>
            <a:normAutofit/>
          </a:bodyPr>
          <a:lstStyle/>
          <a:p>
            <a:pPr algn="l"/>
            <a:r>
              <a:rPr lang="en-US" sz="1600" dirty="0">
                <a:latin typeface="Georgia" panose="02040502050405020303" pitchFamily="18" charset="0"/>
              </a:rPr>
              <a:t>Mark Spencer, MD</a:t>
            </a:r>
          </a:p>
          <a:p>
            <a:pPr algn="l"/>
            <a:r>
              <a:rPr lang="en-US" sz="1600" dirty="0">
                <a:latin typeface="Georgia" panose="02040502050405020303" pitchFamily="18" charset="0"/>
              </a:rPr>
              <a:t>Assistant Professor of Medicine</a:t>
            </a:r>
          </a:p>
          <a:p>
            <a:pPr algn="l"/>
            <a:r>
              <a:rPr lang="en-US" sz="1600" dirty="0">
                <a:latin typeface="Georgia" panose="02040502050405020303" pitchFamily="18" charset="0"/>
              </a:rPr>
              <a:t>Emory University at Grady</a:t>
            </a:r>
          </a:p>
          <a:p>
            <a:pPr algn="l"/>
            <a:r>
              <a:rPr lang="en-US" sz="1600" dirty="0">
                <a:latin typeface="Georgia" panose="02040502050405020303" pitchFamily="18" charset="0"/>
              </a:rPr>
              <a:t>General Internal Medicine</a:t>
            </a:r>
          </a:p>
        </p:txBody>
      </p:sp>
    </p:spTree>
    <p:extLst>
      <p:ext uri="{BB962C8B-B14F-4D97-AF65-F5344CB8AC3E}">
        <p14:creationId xmlns:p14="http://schemas.microsoft.com/office/powerpoint/2010/main" val="253340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385947-6289-F3C3-5B3B-A9DE65477D4E}"/>
              </a:ext>
            </a:extLst>
          </p:cNvPr>
          <p:cNvSpPr>
            <a:spLocks noGrp="1"/>
          </p:cNvSpPr>
          <p:nvPr>
            <p:ph type="title"/>
          </p:nvPr>
        </p:nvSpPr>
        <p:spPr>
          <a:xfrm>
            <a:off x="204913" y="0"/>
            <a:ext cx="7326418" cy="1495425"/>
          </a:xfrm>
        </p:spPr>
        <p:txBody>
          <a:bodyPr>
            <a:noAutofit/>
          </a:bodyPr>
          <a:lstStyle/>
          <a:p>
            <a:r>
              <a:rPr lang="en-US" sz="3600" dirty="0">
                <a:latin typeface="Georgia" panose="02040502050405020303" pitchFamily="18" charset="0"/>
              </a:rPr>
              <a:t>Incarcerated individuals have a high chronic disease burden</a:t>
            </a:r>
            <a:endParaRPr lang="en-US" sz="3600" dirty="0"/>
          </a:p>
        </p:txBody>
      </p:sp>
      <p:sp>
        <p:nvSpPr>
          <p:cNvPr id="3" name="Content Placeholder 2">
            <a:extLst>
              <a:ext uri="{FF2B5EF4-FFF2-40B4-BE49-F238E27FC236}">
                <a16:creationId xmlns:a16="http://schemas.microsoft.com/office/drawing/2014/main" id="{E1FEC915-113F-3EA4-9B6C-8670CBA34F14}"/>
              </a:ext>
            </a:extLst>
          </p:cNvPr>
          <p:cNvSpPr>
            <a:spLocks noGrp="1"/>
          </p:cNvSpPr>
          <p:nvPr>
            <p:ph idx="1"/>
          </p:nvPr>
        </p:nvSpPr>
        <p:spPr>
          <a:xfrm>
            <a:off x="0" y="1495424"/>
            <a:ext cx="6838790" cy="5362575"/>
          </a:xfrm>
        </p:spPr>
        <p:txBody>
          <a:bodyPr>
            <a:normAutofit lnSpcReduction="10000"/>
          </a:bodyPr>
          <a:lstStyle/>
          <a:p>
            <a:pPr marL="0" indent="0">
              <a:spcBef>
                <a:spcPts val="2400"/>
              </a:spcBef>
              <a:buNone/>
            </a:pPr>
            <a:r>
              <a:rPr lang="en-US" sz="2000" dirty="0">
                <a:latin typeface="Georgia" panose="02040502050405020303" pitchFamily="18" charset="0"/>
              </a:rPr>
              <a:t>Including hypertension, diabetes, and kidney disease as well as infectious diseases including Hepatitis, TB, and HIV</a:t>
            </a:r>
            <a:endParaRPr lang="en-US" sz="2000" i="1" dirty="0">
              <a:latin typeface="Georgia" panose="02040502050405020303" pitchFamily="18" charset="0"/>
            </a:endParaRPr>
          </a:p>
          <a:p>
            <a:pPr lvl="1">
              <a:spcBef>
                <a:spcPts val="2400"/>
              </a:spcBef>
            </a:pPr>
            <a:r>
              <a:rPr lang="en-US" sz="2000" dirty="0">
                <a:latin typeface="Georgia" panose="02040502050405020303" pitchFamily="18" charset="0"/>
              </a:rPr>
              <a:t>3x higher rate of HIV in men, 9x in women. 20x higher rate of HCV</a:t>
            </a:r>
          </a:p>
          <a:p>
            <a:pPr marL="457200" lvl="1" indent="0">
              <a:spcBef>
                <a:spcPts val="2400"/>
              </a:spcBef>
              <a:buNone/>
            </a:pPr>
            <a:endParaRPr lang="en-US" sz="2000" baseline="30000" dirty="0">
              <a:latin typeface="Georgia" panose="02040502050405020303" pitchFamily="18" charset="0"/>
            </a:endParaRPr>
          </a:p>
          <a:p>
            <a:pPr marL="0" indent="0">
              <a:buNone/>
            </a:pPr>
            <a:r>
              <a:rPr lang="en-US" sz="2000" dirty="0">
                <a:latin typeface="Georgia" panose="02040502050405020303" pitchFamily="18" charset="0"/>
              </a:rPr>
              <a:t>½ - 2/3 of those in jail have a substance use disorder</a:t>
            </a:r>
          </a:p>
          <a:p>
            <a:pPr lvl="1"/>
            <a:r>
              <a:rPr lang="en-US" sz="2000" b="1" dirty="0">
                <a:latin typeface="Georgia" panose="02040502050405020303" pitchFamily="18" charset="0"/>
              </a:rPr>
              <a:t>Majority of carceral facilities do not follow evidenced based recommendations </a:t>
            </a:r>
            <a:r>
              <a:rPr lang="en-US" sz="2000" dirty="0">
                <a:latin typeface="Georgia" panose="02040502050405020303" pitchFamily="18" charset="0"/>
              </a:rPr>
              <a:t>for OAT/MOUD</a:t>
            </a:r>
          </a:p>
          <a:p>
            <a:endParaRPr lang="en-US" sz="2000" dirty="0">
              <a:latin typeface="Georgia" panose="02040502050405020303" pitchFamily="18" charset="0"/>
            </a:endParaRPr>
          </a:p>
          <a:p>
            <a:pPr marL="0" indent="0">
              <a:buNone/>
            </a:pPr>
            <a:r>
              <a:rPr lang="en-US" sz="2000" dirty="0">
                <a:latin typeface="Georgia" panose="02040502050405020303" pitchFamily="18" charset="0"/>
              </a:rPr>
              <a:t>Risk of overdose following incarceration extraordinarily high </a:t>
            </a:r>
          </a:p>
          <a:p>
            <a:pPr lvl="1"/>
            <a:r>
              <a:rPr lang="en-US" sz="2000" dirty="0">
                <a:latin typeface="Georgia" panose="02040502050405020303" pitchFamily="18" charset="0"/>
              </a:rPr>
              <a:t>Up to </a:t>
            </a:r>
            <a:r>
              <a:rPr lang="en-US" sz="2000" b="1" dirty="0">
                <a:latin typeface="Georgia" panose="02040502050405020303" pitchFamily="18" charset="0"/>
              </a:rPr>
              <a:t>120x higher </a:t>
            </a:r>
            <a:r>
              <a:rPr lang="en-US" sz="2000" dirty="0">
                <a:latin typeface="Georgia" panose="02040502050405020303" pitchFamily="18" charset="0"/>
              </a:rPr>
              <a:t>than general population first two weeks following release, </a:t>
            </a:r>
            <a:r>
              <a:rPr lang="en-US" sz="2000" b="1" dirty="0">
                <a:latin typeface="Georgia" panose="02040502050405020303" pitchFamily="18" charset="0"/>
              </a:rPr>
              <a:t>12x higher </a:t>
            </a:r>
            <a:r>
              <a:rPr lang="en-US" sz="2000" dirty="0">
                <a:latin typeface="Georgia" panose="02040502050405020303" pitchFamily="18" charset="0"/>
              </a:rPr>
              <a:t>risk death of any cause</a:t>
            </a:r>
          </a:p>
          <a:p>
            <a:pPr>
              <a:spcBef>
                <a:spcPts val="2400"/>
              </a:spcBef>
            </a:pPr>
            <a:endParaRPr lang="en-US" sz="1800" baseline="30000" dirty="0">
              <a:latin typeface="Georgia" panose="02040502050405020303" pitchFamily="18" charset="0"/>
            </a:endParaRPr>
          </a:p>
          <a:p>
            <a:endParaRPr lang="en-US" sz="1300" dirty="0"/>
          </a:p>
        </p:txBody>
      </p:sp>
      <p:pic>
        <p:nvPicPr>
          <p:cNvPr id="5122" name="Picture 2" descr="Health care behind bars: Central Coast jails struggle to care for sick  inmates | News | San Luis Obispo | New Times San Luis Obispo">
            <a:extLst>
              <a:ext uri="{FF2B5EF4-FFF2-40B4-BE49-F238E27FC236}">
                <a16:creationId xmlns:a16="http://schemas.microsoft.com/office/drawing/2014/main" id="{435690A7-6109-6B82-01B9-7E146E7E80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7" r="6961"/>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216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ss Incarceration is Not the Solution to ﻿Family Separation — IFCLA">
            <a:extLst>
              <a:ext uri="{FF2B5EF4-FFF2-40B4-BE49-F238E27FC236}">
                <a16:creationId xmlns:a16="http://schemas.microsoft.com/office/drawing/2014/main" id="{AC8DF184-81EA-B3F9-50D8-F8E7A01518ED}"/>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096000" y="1346663"/>
            <a:ext cx="6096000" cy="39907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699D648-344B-8D29-5265-54DCE6633518}"/>
              </a:ext>
            </a:extLst>
          </p:cNvPr>
          <p:cNvSpPr>
            <a:spLocks noGrp="1"/>
          </p:cNvSpPr>
          <p:nvPr>
            <p:ph type="title"/>
          </p:nvPr>
        </p:nvSpPr>
        <p:spPr>
          <a:xfrm>
            <a:off x="189807" y="0"/>
            <a:ext cx="6493625" cy="1430424"/>
          </a:xfrm>
        </p:spPr>
        <p:txBody>
          <a:bodyPr>
            <a:normAutofit/>
          </a:bodyPr>
          <a:lstStyle/>
          <a:p>
            <a:r>
              <a:rPr lang="en-US" sz="4000" dirty="0">
                <a:solidFill>
                  <a:schemeClr val="tx1"/>
                </a:solidFill>
                <a:latin typeface="Georgia" panose="02040502050405020303" pitchFamily="18" charset="0"/>
              </a:rPr>
              <a:t>Incarceration devastates entire communities</a:t>
            </a:r>
            <a:endParaRPr lang="en-US" sz="4000" dirty="0"/>
          </a:p>
        </p:txBody>
      </p:sp>
      <p:sp>
        <p:nvSpPr>
          <p:cNvPr id="3" name="Content Placeholder 2">
            <a:extLst>
              <a:ext uri="{FF2B5EF4-FFF2-40B4-BE49-F238E27FC236}">
                <a16:creationId xmlns:a16="http://schemas.microsoft.com/office/drawing/2014/main" id="{9E02A8DB-78FC-790F-44FB-6D053249D62F}"/>
              </a:ext>
            </a:extLst>
          </p:cNvPr>
          <p:cNvSpPr>
            <a:spLocks noGrp="1"/>
          </p:cNvSpPr>
          <p:nvPr>
            <p:ph idx="1"/>
          </p:nvPr>
        </p:nvSpPr>
        <p:spPr>
          <a:xfrm>
            <a:off x="189807" y="1585827"/>
            <a:ext cx="5906193" cy="5272173"/>
          </a:xfrm>
        </p:spPr>
        <p:txBody>
          <a:bodyPr>
            <a:normAutofit/>
          </a:bodyPr>
          <a:lstStyle/>
          <a:p>
            <a:pPr marL="0" indent="0">
              <a:buClr>
                <a:schemeClr val="accent1"/>
              </a:buClr>
              <a:buSzPct val="80000"/>
              <a:buNone/>
            </a:pPr>
            <a:r>
              <a:rPr lang="en-US" sz="2400" dirty="0">
                <a:latin typeface="Georgia" panose="02040502050405020303" pitchFamily="18" charset="0"/>
              </a:rPr>
              <a:t>Individuals with incarcerated immediate family members have  </a:t>
            </a:r>
            <a:r>
              <a:rPr lang="en-US" sz="2400" b="1" dirty="0">
                <a:latin typeface="Georgia" panose="02040502050405020303" pitchFamily="18" charset="0"/>
              </a:rPr>
              <a:t>2.6 years</a:t>
            </a:r>
            <a:r>
              <a:rPr lang="en-US" sz="2400" dirty="0">
                <a:latin typeface="Georgia" panose="02040502050405020303" pitchFamily="18" charset="0"/>
              </a:rPr>
              <a:t> shorter life expectancy</a:t>
            </a:r>
            <a:endParaRPr lang="en-US" sz="2400" baseline="30000" dirty="0">
              <a:latin typeface="Georgia" panose="02040502050405020303" pitchFamily="18" charset="0"/>
            </a:endParaRPr>
          </a:p>
          <a:p>
            <a:pPr lvl="1">
              <a:spcBef>
                <a:spcPts val="1000"/>
              </a:spcBef>
              <a:buClr>
                <a:schemeClr val="accent1"/>
              </a:buClr>
              <a:buSzPct val="80000"/>
            </a:pPr>
            <a:r>
              <a:rPr lang="en-US" sz="2200" dirty="0">
                <a:latin typeface="Georgia" panose="02040502050405020303" pitchFamily="18" charset="0"/>
              </a:rPr>
              <a:t>Statistically significant lower ratings on physical health, mental health, social well being, and spiritual well being</a:t>
            </a:r>
            <a:br>
              <a:rPr lang="en-US" baseline="30000" dirty="0">
                <a:latin typeface="Georgia" panose="02040502050405020303" pitchFamily="18" charset="0"/>
              </a:rPr>
            </a:br>
            <a:endParaRPr lang="en-US" baseline="30000" dirty="0">
              <a:latin typeface="Georgia" panose="02040502050405020303" pitchFamily="18" charset="0"/>
            </a:endParaRPr>
          </a:p>
          <a:p>
            <a:pPr marL="0" indent="0">
              <a:buClr>
                <a:schemeClr val="accent1"/>
              </a:buClr>
              <a:buSzPct val="80000"/>
              <a:buNone/>
            </a:pPr>
            <a:r>
              <a:rPr lang="en-US" sz="2400" b="1" dirty="0">
                <a:latin typeface="Georgia" panose="02040502050405020303" pitchFamily="18" charset="0"/>
              </a:rPr>
              <a:t>2/3 of families </a:t>
            </a:r>
            <a:r>
              <a:rPr lang="en-US" sz="2400" dirty="0">
                <a:latin typeface="Georgia" panose="02040502050405020303" pitchFamily="18" charset="0"/>
              </a:rPr>
              <a:t>with an incarcerated loved one have difficulty meeting basic needs</a:t>
            </a:r>
          </a:p>
          <a:p>
            <a:pPr>
              <a:spcBef>
                <a:spcPts val="1000"/>
              </a:spcBef>
              <a:buClr>
                <a:schemeClr val="accent1"/>
              </a:buClr>
              <a:buSzPct val="80000"/>
              <a:buFont typeface="Wingdings 3" charset="2"/>
              <a:buChar char=""/>
            </a:pPr>
            <a:endParaRPr lang="en-US" sz="2400" dirty="0">
              <a:latin typeface="Georgia" panose="02040502050405020303" pitchFamily="18" charset="0"/>
            </a:endParaRPr>
          </a:p>
          <a:p>
            <a:pPr marL="0" indent="0">
              <a:buClr>
                <a:schemeClr val="accent1"/>
              </a:buClr>
              <a:buSzPct val="80000"/>
              <a:buNone/>
            </a:pPr>
            <a:r>
              <a:rPr lang="en-US" sz="2400" dirty="0">
                <a:latin typeface="Georgia" panose="02040502050405020303" pitchFamily="18" charset="0"/>
              </a:rPr>
              <a:t>58% of women in prison and 80% in jails are mothers, vast majority primary care givers</a:t>
            </a:r>
            <a:endParaRPr lang="en-US" sz="2400" baseline="30000" dirty="0">
              <a:latin typeface="Georgia" panose="02040502050405020303" pitchFamily="18" charset="0"/>
            </a:endParaRPr>
          </a:p>
          <a:p>
            <a:pPr>
              <a:spcBef>
                <a:spcPts val="1000"/>
              </a:spcBef>
              <a:buClr>
                <a:schemeClr val="accent1"/>
              </a:buClr>
              <a:buSzPct val="80000"/>
              <a:buFont typeface="Wingdings 3" charset="2"/>
              <a:buChar char=""/>
            </a:pPr>
            <a:endParaRPr lang="en-US" sz="2200" baseline="30000" dirty="0">
              <a:latin typeface="Georgia" panose="02040502050405020303" pitchFamily="18" charset="0"/>
            </a:endParaRPr>
          </a:p>
          <a:p>
            <a:endParaRPr lang="en-US" dirty="0"/>
          </a:p>
        </p:txBody>
      </p:sp>
    </p:spTree>
    <p:extLst>
      <p:ext uri="{BB962C8B-B14F-4D97-AF65-F5344CB8AC3E}">
        <p14:creationId xmlns:p14="http://schemas.microsoft.com/office/powerpoint/2010/main" val="3845464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31E3-7E40-C847-56F3-5547C17A773A}"/>
              </a:ext>
            </a:extLst>
          </p:cNvPr>
          <p:cNvSpPr>
            <a:spLocks noGrp="1"/>
          </p:cNvSpPr>
          <p:nvPr>
            <p:ph type="title"/>
          </p:nvPr>
        </p:nvSpPr>
        <p:spPr>
          <a:xfrm>
            <a:off x="239683" y="34879"/>
            <a:ext cx="9984971" cy="1325563"/>
          </a:xfrm>
        </p:spPr>
        <p:txBody>
          <a:bodyPr>
            <a:normAutofit/>
          </a:bodyPr>
          <a:lstStyle/>
          <a:p>
            <a:r>
              <a:rPr lang="en-US" sz="4000" dirty="0">
                <a:latin typeface="Georgia" panose="02040502050405020303" pitchFamily="18" charset="0"/>
              </a:rPr>
              <a:t>Incarceration produces premature death</a:t>
            </a:r>
            <a:endParaRPr lang="en-US" sz="4000" dirty="0"/>
          </a:p>
        </p:txBody>
      </p:sp>
      <p:sp>
        <p:nvSpPr>
          <p:cNvPr id="3" name="Content Placeholder 2">
            <a:extLst>
              <a:ext uri="{FF2B5EF4-FFF2-40B4-BE49-F238E27FC236}">
                <a16:creationId xmlns:a16="http://schemas.microsoft.com/office/drawing/2014/main" id="{9C325D1B-501F-2785-E2B7-C161FD0C163D}"/>
              </a:ext>
            </a:extLst>
          </p:cNvPr>
          <p:cNvSpPr>
            <a:spLocks noGrp="1"/>
          </p:cNvSpPr>
          <p:nvPr>
            <p:ph idx="1"/>
          </p:nvPr>
        </p:nvSpPr>
        <p:spPr>
          <a:xfrm>
            <a:off x="0" y="1343817"/>
            <a:ext cx="9393382" cy="4425216"/>
          </a:xfrm>
        </p:spPr>
        <p:txBody>
          <a:bodyPr>
            <a:normAutofit/>
          </a:bodyPr>
          <a:lstStyle/>
          <a:p>
            <a:pPr marL="0" indent="0">
              <a:buNone/>
            </a:pPr>
            <a:r>
              <a:rPr lang="en-US" sz="2300" dirty="0">
                <a:latin typeface="Georgia" panose="02040502050405020303" pitchFamily="18" charset="0"/>
              </a:rPr>
              <a:t>Consistently documented </a:t>
            </a:r>
            <a:r>
              <a:rPr lang="en-US" sz="2300" b="1" dirty="0">
                <a:latin typeface="Georgia" panose="02040502050405020303" pitchFamily="18" charset="0"/>
              </a:rPr>
              <a:t>over 1,000 deaths </a:t>
            </a:r>
            <a:r>
              <a:rPr lang="en-US" sz="2300" dirty="0">
                <a:latin typeface="Georgia" panose="02040502050405020303" pitchFamily="18" charset="0"/>
              </a:rPr>
              <a:t>annually in jails</a:t>
            </a:r>
          </a:p>
          <a:p>
            <a:pPr lvl="1"/>
            <a:r>
              <a:rPr lang="en-US" sz="2000" dirty="0">
                <a:latin typeface="Georgia" panose="02040502050405020303" pitchFamily="18" charset="0"/>
              </a:rPr>
              <a:t>1,200 in 2019, </a:t>
            </a:r>
            <a:r>
              <a:rPr lang="en-US" sz="2000" b="1" dirty="0">
                <a:latin typeface="Georgia" panose="02040502050405020303" pitchFamily="18" charset="0"/>
              </a:rPr>
              <a:t>77% were not convicted of a crime</a:t>
            </a:r>
          </a:p>
          <a:p>
            <a:pPr lvl="1"/>
            <a:r>
              <a:rPr lang="en-US" sz="2000" dirty="0">
                <a:latin typeface="Georgia" panose="02040502050405020303" pitchFamily="18" charset="0"/>
              </a:rPr>
              <a:t>40% died held less than one week</a:t>
            </a:r>
            <a:endParaRPr lang="en-US" sz="2000" baseline="30000" dirty="0">
              <a:latin typeface="Georgia" panose="02040502050405020303" pitchFamily="18" charset="0"/>
            </a:endParaRPr>
          </a:p>
          <a:p>
            <a:pPr lvl="1"/>
            <a:r>
              <a:rPr lang="en-US" sz="2000" dirty="0">
                <a:latin typeface="Georgia" panose="02040502050405020303" pitchFamily="18" charset="0"/>
              </a:rPr>
              <a:t>Number one cause of death in jail is suicide, 3x more likely than general population</a:t>
            </a:r>
            <a:endParaRPr lang="en-US" sz="2000" baseline="30000" dirty="0">
              <a:latin typeface="Georgia" panose="02040502050405020303" pitchFamily="18" charset="0"/>
            </a:endParaRPr>
          </a:p>
          <a:p>
            <a:endParaRPr lang="en-US" sz="2300" baseline="30000" dirty="0">
              <a:latin typeface="Georgia" panose="02040502050405020303" pitchFamily="18" charset="0"/>
            </a:endParaRPr>
          </a:p>
          <a:p>
            <a:pPr marL="0" indent="0">
              <a:buNone/>
            </a:pPr>
            <a:r>
              <a:rPr lang="en-US" sz="2300" dirty="0">
                <a:latin typeface="Georgia" panose="02040502050405020303" pitchFamily="18" charset="0"/>
              </a:rPr>
              <a:t>4,234 deaths in state or federal prison in 2019</a:t>
            </a:r>
            <a:endParaRPr lang="en-US" sz="2300" baseline="30000" dirty="0">
              <a:latin typeface="Georgia" panose="02040502050405020303" pitchFamily="18" charset="0"/>
            </a:endParaRPr>
          </a:p>
          <a:p>
            <a:pPr lvl="1"/>
            <a:r>
              <a:rPr lang="en-US" sz="2000" dirty="0">
                <a:solidFill>
                  <a:schemeClr val="tx1"/>
                </a:solidFill>
                <a:latin typeface="Georgia" panose="02040502050405020303" pitchFamily="18" charset="0"/>
              </a:rPr>
              <a:t>Deaths increased 46% in prisons from 2019 to 2020 to </a:t>
            </a:r>
            <a:r>
              <a:rPr lang="en-US" sz="2000" b="1" dirty="0">
                <a:solidFill>
                  <a:schemeClr val="tx1"/>
                </a:solidFill>
                <a:latin typeface="Georgia" panose="02040502050405020303" pitchFamily="18" charset="0"/>
              </a:rPr>
              <a:t>over 6,000</a:t>
            </a:r>
            <a:endParaRPr lang="en-US" sz="2000" b="1" baseline="30000" dirty="0">
              <a:latin typeface="Georgia" panose="02040502050405020303" pitchFamily="18" charset="0"/>
            </a:endParaRPr>
          </a:p>
          <a:p>
            <a:pPr lvl="1"/>
            <a:endParaRPr lang="en-US" sz="2000" dirty="0">
              <a:solidFill>
                <a:schemeClr val="tx1"/>
              </a:solidFill>
              <a:latin typeface="Georgia" panose="02040502050405020303" pitchFamily="18" charset="0"/>
            </a:endParaRPr>
          </a:p>
          <a:p>
            <a:pPr marL="0" indent="0">
              <a:buNone/>
            </a:pPr>
            <a:r>
              <a:rPr lang="en-US" sz="2300" dirty="0">
                <a:latin typeface="Georgia" panose="02040502050405020303" pitchFamily="18" charset="0"/>
              </a:rPr>
              <a:t>One year spent incarcerated </a:t>
            </a:r>
            <a:r>
              <a:rPr lang="en-US" sz="2300" b="1" dirty="0">
                <a:latin typeface="Georgia" panose="02040502050405020303" pitchFamily="18" charset="0"/>
              </a:rPr>
              <a:t>removes two years </a:t>
            </a:r>
            <a:r>
              <a:rPr lang="en-US" sz="2300" dirty="0">
                <a:latin typeface="Georgia" panose="02040502050405020303" pitchFamily="18" charset="0"/>
              </a:rPr>
              <a:t>from an individual’s life expectancy</a:t>
            </a:r>
          </a:p>
          <a:p>
            <a:endParaRPr lang="en-US" dirty="0"/>
          </a:p>
        </p:txBody>
      </p:sp>
      <p:sp>
        <p:nvSpPr>
          <p:cNvPr id="5" name="TextBox 4">
            <a:extLst>
              <a:ext uri="{FF2B5EF4-FFF2-40B4-BE49-F238E27FC236}">
                <a16:creationId xmlns:a16="http://schemas.microsoft.com/office/drawing/2014/main" id="{53C1EAFB-A05D-9438-B6F9-006B07FFD74C}"/>
              </a:ext>
            </a:extLst>
          </p:cNvPr>
          <p:cNvSpPr txBox="1"/>
          <p:nvPr/>
        </p:nvSpPr>
        <p:spPr>
          <a:xfrm>
            <a:off x="3048000" y="5542829"/>
            <a:ext cx="914400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dirty="0">
                <a:ln>
                  <a:noFill/>
                </a:ln>
                <a:effectLst/>
                <a:latin typeface="Georgia" panose="02040502050405020303" pitchFamily="18" charset="0"/>
                <a:ea typeface="Calibri" panose="020F0502020204030204" pitchFamily="34" charset="0"/>
                <a:cs typeface="Arial" panose="020B0604020202020204" pitchFamily="34" charset="0"/>
              </a:rPr>
              <a:t>“Since October 2019, the DOJ has </a:t>
            </a:r>
            <a:r>
              <a:rPr kumimoji="0" lang="en-US" altLang="en-US" sz="1800" b="1" i="1" u="none" strike="noStrike" cap="none" normalizeH="0" baseline="0" dirty="0">
                <a:ln>
                  <a:noFill/>
                </a:ln>
                <a:effectLst/>
                <a:latin typeface="Georgia" panose="02040502050405020303" pitchFamily="18" charset="0"/>
                <a:ea typeface="Calibri" panose="020F0502020204030204" pitchFamily="34" charset="0"/>
                <a:cs typeface="Arial" panose="020B0604020202020204" pitchFamily="34" charset="0"/>
              </a:rPr>
              <a:t>missed at least 18 percent of all deaths in state prisons, 39 percent of deaths in local jails</a:t>
            </a:r>
            <a:r>
              <a:rPr kumimoji="0" lang="en-US" altLang="en-US" sz="1800" b="0" i="1" u="none" strike="noStrike" cap="none" normalizeH="0" baseline="0" dirty="0">
                <a:ln>
                  <a:noFill/>
                </a:ln>
                <a:effectLst/>
                <a:latin typeface="Georgia" panose="02040502050405020303" pitchFamily="18" charset="0"/>
                <a:ea typeface="Calibri" panose="020F0502020204030204" pitchFamily="34" charset="0"/>
                <a:cs typeface="Arial" panose="020B0604020202020204" pitchFamily="34" charset="0"/>
              </a:rPr>
              <a:t>, and between 62 and 71 percent of deaths in police custody…”</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latin typeface="Georgia" panose="02040502050405020303" pitchFamily="18" charset="0"/>
                <a:cs typeface="Arial" panose="020B0604020202020204" pitchFamily="34" charset="0"/>
              </a:rPr>
              <a:t>- </a:t>
            </a:r>
            <a:r>
              <a:rPr kumimoji="0" lang="en-US" altLang="en-US" sz="1600" b="0" i="0" u="none" strike="noStrike" cap="none" normalizeH="0" baseline="0" dirty="0">
                <a:ln>
                  <a:noFill/>
                </a:ln>
                <a:effectLst/>
                <a:latin typeface="Georgia" panose="02040502050405020303" pitchFamily="18" charset="0"/>
                <a:cs typeface="Arial" panose="020B0604020202020204" pitchFamily="34" charset="0"/>
              </a:rPr>
              <a:t>September 2022 Report. </a:t>
            </a:r>
            <a:r>
              <a:rPr lang="en-US" altLang="en-US" sz="1600" dirty="0">
                <a:latin typeface="Georgia" panose="02040502050405020303" pitchFamily="18" charset="0"/>
                <a:cs typeface="Arial" panose="020B0604020202020204" pitchFamily="34" charset="0"/>
              </a:rPr>
              <a:t>D</a:t>
            </a:r>
            <a:r>
              <a:rPr kumimoji="0" lang="en-US" altLang="en-US" sz="1600" b="0" i="0" u="none" strike="noStrike" cap="none" normalizeH="0" baseline="0" dirty="0">
                <a:ln>
                  <a:noFill/>
                </a:ln>
                <a:effectLst/>
                <a:latin typeface="Georgia" panose="02040502050405020303" pitchFamily="18" charset="0"/>
                <a:cs typeface="Arial" panose="020B0604020202020204" pitchFamily="34" charset="0"/>
              </a:rPr>
              <a:t>espite the Death in Custody Reporting Act (DCRA) of 2014</a:t>
            </a:r>
            <a:endParaRPr kumimoji="0" lang="en-US" altLang="en-US" sz="1600" b="0" i="0" u="none" strike="noStrike" cap="none" normalizeH="0" baseline="0" dirty="0">
              <a:ln>
                <a:noFill/>
              </a:ln>
              <a:effectLst/>
              <a:latin typeface="Georgia" panose="02040502050405020303" pitchFamily="18" charset="0"/>
            </a:endParaRPr>
          </a:p>
        </p:txBody>
      </p:sp>
      <p:pic>
        <p:nvPicPr>
          <p:cNvPr id="7172" name="Picture 4" descr="Death in Custody: How America Ignores the Truth and What We Can Do about It  (Health Equity in America): 9781421447087: Medicine &amp; Health Science Books  @ Amazon.com">
            <a:extLst>
              <a:ext uri="{FF2B5EF4-FFF2-40B4-BE49-F238E27FC236}">
                <a16:creationId xmlns:a16="http://schemas.microsoft.com/office/drawing/2014/main" id="{70D755D8-3CAC-E0BA-6FD7-212429E39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3382" y="1010142"/>
            <a:ext cx="2798618" cy="419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71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Supreme Court Building - Supreme Court of the United States">
            <a:extLst>
              <a:ext uri="{FF2B5EF4-FFF2-40B4-BE49-F238E27FC236}">
                <a16:creationId xmlns:a16="http://schemas.microsoft.com/office/drawing/2014/main" id="{F3810D6A-EE20-140F-C4CE-C2CF833E3C1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63368" y="1"/>
            <a:ext cx="12318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2B83FA-6274-CA29-A402-0583E80DCBC1}"/>
              </a:ext>
            </a:extLst>
          </p:cNvPr>
          <p:cNvSpPr>
            <a:spLocks noGrp="1"/>
          </p:cNvSpPr>
          <p:nvPr>
            <p:ph type="title"/>
          </p:nvPr>
        </p:nvSpPr>
        <p:spPr/>
        <p:txBody>
          <a:bodyPr>
            <a:normAutofit/>
          </a:bodyPr>
          <a:lstStyle/>
          <a:p>
            <a:r>
              <a:rPr lang="en-US" sz="4000" dirty="0">
                <a:solidFill>
                  <a:schemeClr val="tx1"/>
                </a:solidFill>
                <a:latin typeface="Georgia" panose="02040502050405020303" pitchFamily="18" charset="0"/>
              </a:rPr>
              <a:t>Estelle vs Gamble – Healthcare Rights</a:t>
            </a:r>
            <a:endParaRPr lang="en-US" sz="4000" dirty="0"/>
          </a:p>
        </p:txBody>
      </p:sp>
      <p:sp>
        <p:nvSpPr>
          <p:cNvPr id="4" name="TextBox 3">
            <a:extLst>
              <a:ext uri="{FF2B5EF4-FFF2-40B4-BE49-F238E27FC236}">
                <a16:creationId xmlns:a16="http://schemas.microsoft.com/office/drawing/2014/main" id="{7495B628-81F7-9DA5-EBAF-C5D2D4FA4A49}"/>
              </a:ext>
            </a:extLst>
          </p:cNvPr>
          <p:cNvSpPr txBox="1"/>
          <p:nvPr/>
        </p:nvSpPr>
        <p:spPr>
          <a:xfrm>
            <a:off x="838200" y="1859339"/>
            <a:ext cx="10633364" cy="4524315"/>
          </a:xfrm>
          <a:prstGeom prst="rect">
            <a:avLst/>
          </a:prstGeom>
          <a:noFill/>
        </p:spPr>
        <p:txBody>
          <a:bodyPr wrap="square" rtlCol="0">
            <a:spAutoFit/>
          </a:bodyPr>
          <a:lstStyle/>
          <a:p>
            <a:r>
              <a:rPr lang="en-US" sz="2400" dirty="0">
                <a:latin typeface="Georgia" panose="02040502050405020303" pitchFamily="18" charset="0"/>
              </a:rPr>
              <a:t>Incarcerated individuals have a constitutional right to healthcare stemming from a 1976 Supreme Court case that ruled “</a:t>
            </a:r>
            <a:r>
              <a:rPr lang="en-US" sz="2400" b="1" dirty="0">
                <a:latin typeface="Georgia" panose="02040502050405020303" pitchFamily="18" charset="0"/>
              </a:rPr>
              <a:t>deliberate indifference to serious medical needs of prisoners</a:t>
            </a:r>
            <a:r>
              <a:rPr lang="en-US" sz="2400" dirty="0">
                <a:latin typeface="Georgia" panose="02040502050405020303" pitchFamily="18" charset="0"/>
              </a:rPr>
              <a:t>” was inconsistent with the eight amendment right to no cruel and unusual punishment.</a:t>
            </a:r>
          </a:p>
          <a:p>
            <a:endParaRPr lang="en-US" sz="2400" dirty="0">
              <a:latin typeface="Georgia" panose="02040502050405020303" pitchFamily="18" charset="0"/>
            </a:endParaRPr>
          </a:p>
          <a:p>
            <a:r>
              <a:rPr lang="en-US" sz="2400" dirty="0">
                <a:latin typeface="Georgia" panose="02040502050405020303" pitchFamily="18" charset="0"/>
              </a:rPr>
              <a:t>More recently, a 1987 case stated that an adequate level of care should be “</a:t>
            </a:r>
            <a:r>
              <a:rPr lang="en-US" sz="2400" b="1" dirty="0">
                <a:latin typeface="Georgia" panose="02040502050405020303" pitchFamily="18" charset="0"/>
              </a:rPr>
              <a:t>reasonably commensurate with modern medical science</a:t>
            </a:r>
            <a:r>
              <a:rPr lang="en-US" sz="2400" dirty="0">
                <a:latin typeface="Georgia" panose="02040502050405020303" pitchFamily="18" charset="0"/>
              </a:rPr>
              <a:t>.”</a:t>
            </a:r>
          </a:p>
          <a:p>
            <a:endParaRPr lang="en-US" sz="2400" dirty="0">
              <a:latin typeface="Georgia" panose="02040502050405020303" pitchFamily="18" charset="0"/>
            </a:endParaRPr>
          </a:p>
          <a:p>
            <a:r>
              <a:rPr lang="en-US" sz="2400" dirty="0">
                <a:latin typeface="Georgia" panose="02040502050405020303" pitchFamily="18" charset="0"/>
              </a:rPr>
              <a:t>2015 UN Standard Minimum Rules for the Treatment of Prisoners (Nelson Mandela Rules) state, “healthcare of prisoners is a state responsibility, and </a:t>
            </a:r>
            <a:r>
              <a:rPr lang="en-US" sz="2400" b="1" dirty="0">
                <a:latin typeface="Georgia" panose="02040502050405020303" pitchFamily="18" charset="0"/>
              </a:rPr>
              <a:t>should be on an equal standard to that available in the community</a:t>
            </a:r>
            <a:r>
              <a:rPr lang="en-US" sz="2400" dirty="0">
                <a:latin typeface="Georgia" panose="02040502050405020303" pitchFamily="18" charset="0"/>
              </a:rPr>
              <a:t>…”</a:t>
            </a:r>
          </a:p>
        </p:txBody>
      </p:sp>
    </p:spTree>
    <p:extLst>
      <p:ext uri="{BB962C8B-B14F-4D97-AF65-F5344CB8AC3E}">
        <p14:creationId xmlns:p14="http://schemas.microsoft.com/office/powerpoint/2010/main" val="323081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5F2C4-7ACD-7BC2-C788-E4CD85EF9513}"/>
              </a:ext>
            </a:extLst>
          </p:cNvPr>
          <p:cNvSpPr>
            <a:spLocks noGrp="1"/>
          </p:cNvSpPr>
          <p:nvPr>
            <p:ph type="title"/>
          </p:nvPr>
        </p:nvSpPr>
        <p:spPr>
          <a:xfrm>
            <a:off x="836680" y="0"/>
            <a:ext cx="4367088" cy="1495425"/>
          </a:xfrm>
        </p:spPr>
        <p:txBody>
          <a:bodyPr>
            <a:normAutofit/>
          </a:bodyPr>
          <a:lstStyle/>
          <a:p>
            <a:r>
              <a:rPr lang="en-US" sz="4000" dirty="0">
                <a:latin typeface="Georgia" panose="02040502050405020303" pitchFamily="18" charset="0"/>
              </a:rPr>
              <a:t>Rights vs. Reality</a:t>
            </a:r>
            <a:endParaRPr lang="en-US" sz="4000" dirty="0"/>
          </a:p>
        </p:txBody>
      </p:sp>
      <p:sp>
        <p:nvSpPr>
          <p:cNvPr id="3" name="Content Placeholder 2">
            <a:extLst>
              <a:ext uri="{FF2B5EF4-FFF2-40B4-BE49-F238E27FC236}">
                <a16:creationId xmlns:a16="http://schemas.microsoft.com/office/drawing/2014/main" id="{BAF72330-F538-4A63-1EA3-8B9D1D4675BA}"/>
              </a:ext>
            </a:extLst>
          </p:cNvPr>
          <p:cNvSpPr>
            <a:spLocks noGrp="1"/>
          </p:cNvSpPr>
          <p:nvPr>
            <p:ph idx="1"/>
          </p:nvPr>
        </p:nvSpPr>
        <p:spPr>
          <a:xfrm>
            <a:off x="-1" y="1147156"/>
            <a:ext cx="6841839" cy="5710844"/>
          </a:xfrm>
        </p:spPr>
        <p:txBody>
          <a:bodyPr>
            <a:normAutofit/>
          </a:bodyPr>
          <a:lstStyle/>
          <a:p>
            <a:pPr marL="0" indent="0">
              <a:buNone/>
            </a:pPr>
            <a:endParaRPr lang="en-US" sz="2000" dirty="0">
              <a:latin typeface="Georgia" panose="02040502050405020303" pitchFamily="18" charset="0"/>
            </a:endParaRPr>
          </a:p>
          <a:p>
            <a:pPr marL="0" indent="0">
              <a:buNone/>
            </a:pPr>
            <a:r>
              <a:rPr lang="en-US" sz="2200" dirty="0">
                <a:latin typeface="Georgia" panose="02040502050405020303" pitchFamily="18" charset="0"/>
              </a:rPr>
              <a:t>Overall lack of transparency and accountability</a:t>
            </a:r>
          </a:p>
          <a:p>
            <a:pPr lvl="1"/>
            <a:r>
              <a:rPr lang="en-US" sz="2000" b="1" dirty="0">
                <a:latin typeface="Georgia" panose="02040502050405020303" pitchFamily="18" charset="0"/>
              </a:rPr>
              <a:t>No national mandatory standards</a:t>
            </a:r>
            <a:endParaRPr lang="en-US" sz="2000" dirty="0">
              <a:latin typeface="Georgia" panose="02040502050405020303" pitchFamily="18" charset="0"/>
            </a:endParaRPr>
          </a:p>
          <a:p>
            <a:pPr lvl="1"/>
            <a:r>
              <a:rPr lang="en-US" sz="2000" dirty="0">
                <a:latin typeface="Georgia" panose="02040502050405020303" pitchFamily="18" charset="0"/>
              </a:rPr>
              <a:t>Some voluntary accreditation</a:t>
            </a:r>
          </a:p>
          <a:p>
            <a:pPr lvl="1"/>
            <a:r>
              <a:rPr lang="en-US" sz="2000" dirty="0">
                <a:latin typeface="Georgia" panose="02040502050405020303" pitchFamily="18" charset="0"/>
              </a:rPr>
              <a:t>“</a:t>
            </a:r>
            <a:r>
              <a:rPr lang="en-US" sz="2000" b="1" dirty="0">
                <a:latin typeface="Georgia" panose="02040502050405020303" pitchFamily="18" charset="0"/>
              </a:rPr>
              <a:t>Inmate Exclusion Clause</a:t>
            </a:r>
            <a:r>
              <a:rPr lang="en-US" sz="2000" dirty="0">
                <a:latin typeface="Georgia" panose="02040502050405020303" pitchFamily="18" charset="0"/>
              </a:rPr>
              <a:t>”</a:t>
            </a:r>
          </a:p>
          <a:p>
            <a:endParaRPr lang="en-US" sz="2200" dirty="0">
              <a:latin typeface="Georgia" panose="02040502050405020303" pitchFamily="18" charset="0"/>
            </a:endParaRPr>
          </a:p>
          <a:p>
            <a:pPr marL="0" indent="0">
              <a:buNone/>
            </a:pPr>
            <a:r>
              <a:rPr lang="en-US" sz="2200" dirty="0">
                <a:latin typeface="Georgia" panose="02040502050405020303" pitchFamily="18" charset="0"/>
              </a:rPr>
              <a:t>Majority of the 3,000+ jails and state prisons have for-profit contractors</a:t>
            </a:r>
            <a:endParaRPr lang="en-US" sz="2200" baseline="30000" dirty="0">
              <a:latin typeface="Georgia" panose="02040502050405020303" pitchFamily="18" charset="0"/>
            </a:endParaRPr>
          </a:p>
          <a:p>
            <a:pPr lvl="1"/>
            <a:r>
              <a:rPr lang="en-US" sz="2000" dirty="0">
                <a:latin typeface="Georgia" panose="02040502050405020303" pitchFamily="18" charset="0"/>
              </a:rPr>
              <a:t>Deliberate indifference: </a:t>
            </a:r>
            <a:r>
              <a:rPr lang="en-US" sz="2000" b="0" i="0" dirty="0">
                <a:effectLst/>
                <a:latin typeface="Georgia" panose="02040502050405020303" pitchFamily="18" charset="0"/>
              </a:rPr>
              <a:t>“</a:t>
            </a:r>
            <a:r>
              <a:rPr lang="en-US" sz="2000" b="0" dirty="0">
                <a:effectLst/>
                <a:latin typeface="Georgia" panose="02040502050405020303" pitchFamily="18" charset="0"/>
              </a:rPr>
              <a:t>treatment…so grossly incompetent, inadequate, or excessive as to shock the conscience…”</a:t>
            </a:r>
          </a:p>
          <a:p>
            <a:pPr lvl="1"/>
            <a:r>
              <a:rPr lang="en-US" sz="2000" dirty="0" err="1">
                <a:latin typeface="Georgia" panose="02040502050405020303" pitchFamily="18" charset="0"/>
              </a:rPr>
              <a:t>WellPath</a:t>
            </a:r>
            <a:r>
              <a:rPr lang="en-US" sz="2000" dirty="0">
                <a:latin typeface="Georgia" panose="02040502050405020303" pitchFamily="18" charset="0"/>
              </a:rPr>
              <a:t> (Correct Care), Corizon, </a:t>
            </a:r>
            <a:r>
              <a:rPr lang="en-US" sz="2000" dirty="0" err="1">
                <a:latin typeface="Georgia" panose="02040502050405020303" pitchFamily="18" charset="0"/>
              </a:rPr>
              <a:t>Naphcare</a:t>
            </a:r>
            <a:r>
              <a:rPr lang="en-US" sz="2000" dirty="0">
                <a:latin typeface="Georgia" panose="02040502050405020303" pitchFamily="18" charset="0"/>
              </a:rPr>
              <a:t>, Armor, Centurion</a:t>
            </a:r>
          </a:p>
          <a:p>
            <a:pPr lvl="1"/>
            <a:r>
              <a:rPr lang="en-US" sz="2000" dirty="0">
                <a:latin typeface="Georgia" panose="02040502050405020303" pitchFamily="18" charset="0"/>
              </a:rPr>
              <a:t>Over 13,000 lawsuits related to health from 1985 – 2022</a:t>
            </a:r>
          </a:p>
          <a:p>
            <a:pPr marL="0" indent="0">
              <a:buNone/>
            </a:pPr>
            <a:endParaRPr lang="en-US" sz="1300" dirty="0"/>
          </a:p>
        </p:txBody>
      </p:sp>
      <p:pic>
        <p:nvPicPr>
          <p:cNvPr id="9220" name="Picture 4" descr="Even In Prison, Health Care Often Comes With A Copay : Shots - Health News  : NPR">
            <a:extLst>
              <a:ext uri="{FF2B5EF4-FFF2-40B4-BE49-F238E27FC236}">
                <a16:creationId xmlns:a16="http://schemas.microsoft.com/office/drawing/2014/main" id="{D1774C19-7FBD-DD2E-7C20-D1B03DC094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07" r="21793"/>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769DAD-223E-0FF6-6062-5955AC11A63E}"/>
              </a:ext>
            </a:extLst>
          </p:cNvPr>
          <p:cNvSpPr txBox="1"/>
          <p:nvPr/>
        </p:nvSpPr>
        <p:spPr>
          <a:xfrm>
            <a:off x="11734953" y="6580991"/>
            <a:ext cx="814648" cy="276999"/>
          </a:xfrm>
          <a:prstGeom prst="rect">
            <a:avLst/>
          </a:prstGeom>
          <a:noFill/>
        </p:spPr>
        <p:txBody>
          <a:bodyPr wrap="square" rtlCol="0">
            <a:spAutoFit/>
          </a:bodyPr>
          <a:lstStyle/>
          <a:p>
            <a:pPr>
              <a:spcAft>
                <a:spcPts val="600"/>
              </a:spcAft>
            </a:pPr>
            <a:r>
              <a:rPr lang="en-US" sz="1200" dirty="0"/>
              <a:t>NPR</a:t>
            </a:r>
          </a:p>
        </p:txBody>
      </p:sp>
    </p:spTree>
    <p:extLst>
      <p:ext uri="{BB962C8B-B14F-4D97-AF65-F5344CB8AC3E}">
        <p14:creationId xmlns:p14="http://schemas.microsoft.com/office/powerpoint/2010/main" val="845290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C2CEE1-6B05-9CE2-1BC3-8B6CD8CE8CED}"/>
              </a:ext>
            </a:extLst>
          </p:cNvPr>
          <p:cNvPicPr>
            <a:picLocks noChangeAspect="1"/>
          </p:cNvPicPr>
          <p:nvPr/>
        </p:nvPicPr>
        <p:blipFill>
          <a:blip r:embed="rId2"/>
          <a:stretch>
            <a:fillRect/>
          </a:stretch>
        </p:blipFill>
        <p:spPr>
          <a:xfrm>
            <a:off x="4525264" y="748647"/>
            <a:ext cx="4378200" cy="1277848"/>
          </a:xfrm>
          <a:prstGeom prst="rect">
            <a:avLst/>
          </a:prstGeom>
        </p:spPr>
      </p:pic>
      <p:pic>
        <p:nvPicPr>
          <p:cNvPr id="5" name="Picture 4">
            <a:extLst>
              <a:ext uri="{FF2B5EF4-FFF2-40B4-BE49-F238E27FC236}">
                <a16:creationId xmlns:a16="http://schemas.microsoft.com/office/drawing/2014/main" id="{C34A4EFE-236F-3AB1-5575-9454C1AD2E9F}"/>
              </a:ext>
            </a:extLst>
          </p:cNvPr>
          <p:cNvPicPr>
            <a:picLocks noChangeAspect="1"/>
          </p:cNvPicPr>
          <p:nvPr/>
        </p:nvPicPr>
        <p:blipFill>
          <a:blip r:embed="rId3"/>
          <a:stretch>
            <a:fillRect/>
          </a:stretch>
        </p:blipFill>
        <p:spPr>
          <a:xfrm>
            <a:off x="1341650" y="3339438"/>
            <a:ext cx="5068958" cy="1305641"/>
          </a:xfrm>
          <a:prstGeom prst="rect">
            <a:avLst/>
          </a:prstGeom>
        </p:spPr>
      </p:pic>
      <p:pic>
        <p:nvPicPr>
          <p:cNvPr id="6" name="Picture 5">
            <a:extLst>
              <a:ext uri="{FF2B5EF4-FFF2-40B4-BE49-F238E27FC236}">
                <a16:creationId xmlns:a16="http://schemas.microsoft.com/office/drawing/2014/main" id="{06BF8664-1A8D-10E8-BDD5-BC2D4F7CED4A}"/>
              </a:ext>
            </a:extLst>
          </p:cNvPr>
          <p:cNvPicPr>
            <a:picLocks noChangeAspect="1"/>
          </p:cNvPicPr>
          <p:nvPr/>
        </p:nvPicPr>
        <p:blipFill>
          <a:blip r:embed="rId4"/>
          <a:stretch>
            <a:fillRect/>
          </a:stretch>
        </p:blipFill>
        <p:spPr>
          <a:xfrm>
            <a:off x="3737673" y="2372064"/>
            <a:ext cx="7580243" cy="1297987"/>
          </a:xfrm>
          <a:prstGeom prst="rect">
            <a:avLst/>
          </a:prstGeom>
        </p:spPr>
      </p:pic>
      <p:pic>
        <p:nvPicPr>
          <p:cNvPr id="7" name="Picture 6">
            <a:extLst>
              <a:ext uri="{FF2B5EF4-FFF2-40B4-BE49-F238E27FC236}">
                <a16:creationId xmlns:a16="http://schemas.microsoft.com/office/drawing/2014/main" id="{CE442A7E-A3A4-1F38-5623-52AEC802FB37}"/>
              </a:ext>
            </a:extLst>
          </p:cNvPr>
          <p:cNvPicPr>
            <a:picLocks noChangeAspect="1"/>
          </p:cNvPicPr>
          <p:nvPr/>
        </p:nvPicPr>
        <p:blipFill>
          <a:blip r:embed="rId5"/>
          <a:stretch>
            <a:fillRect/>
          </a:stretch>
        </p:blipFill>
        <p:spPr>
          <a:xfrm>
            <a:off x="6666901" y="2035817"/>
            <a:ext cx="5223134" cy="1231871"/>
          </a:xfrm>
          <a:prstGeom prst="rect">
            <a:avLst/>
          </a:prstGeom>
        </p:spPr>
      </p:pic>
      <p:pic>
        <p:nvPicPr>
          <p:cNvPr id="8" name="Picture 7">
            <a:extLst>
              <a:ext uri="{FF2B5EF4-FFF2-40B4-BE49-F238E27FC236}">
                <a16:creationId xmlns:a16="http://schemas.microsoft.com/office/drawing/2014/main" id="{B9A31DBC-F1E3-5653-5540-8C9CFD7122C1}"/>
              </a:ext>
            </a:extLst>
          </p:cNvPr>
          <p:cNvPicPr>
            <a:picLocks noChangeAspect="1"/>
          </p:cNvPicPr>
          <p:nvPr/>
        </p:nvPicPr>
        <p:blipFill rotWithShape="1">
          <a:blip r:embed="rId6"/>
          <a:srcRect l="3953" t="16232"/>
          <a:stretch/>
        </p:blipFill>
        <p:spPr>
          <a:xfrm>
            <a:off x="1809453" y="4216706"/>
            <a:ext cx="6903453" cy="1442660"/>
          </a:xfrm>
          <a:prstGeom prst="rect">
            <a:avLst/>
          </a:prstGeom>
        </p:spPr>
      </p:pic>
      <p:pic>
        <p:nvPicPr>
          <p:cNvPr id="9" name="Picture 8">
            <a:extLst>
              <a:ext uri="{FF2B5EF4-FFF2-40B4-BE49-F238E27FC236}">
                <a16:creationId xmlns:a16="http://schemas.microsoft.com/office/drawing/2014/main" id="{42BE8BA5-00F9-85EF-5C04-9F710098BEDD}"/>
              </a:ext>
            </a:extLst>
          </p:cNvPr>
          <p:cNvPicPr>
            <a:picLocks noChangeAspect="1"/>
          </p:cNvPicPr>
          <p:nvPr/>
        </p:nvPicPr>
        <p:blipFill>
          <a:blip r:embed="rId7"/>
          <a:stretch>
            <a:fillRect/>
          </a:stretch>
        </p:blipFill>
        <p:spPr>
          <a:xfrm>
            <a:off x="4813328" y="2845176"/>
            <a:ext cx="6057844" cy="824012"/>
          </a:xfrm>
          <a:prstGeom prst="rect">
            <a:avLst/>
          </a:prstGeom>
        </p:spPr>
      </p:pic>
      <p:pic>
        <p:nvPicPr>
          <p:cNvPr id="10" name="Picture 9" descr="Text&#10;&#10;Description automatically generated">
            <a:extLst>
              <a:ext uri="{FF2B5EF4-FFF2-40B4-BE49-F238E27FC236}">
                <a16:creationId xmlns:a16="http://schemas.microsoft.com/office/drawing/2014/main" id="{F5227364-0FF4-CC03-CB0E-298770A3017F}"/>
              </a:ext>
            </a:extLst>
          </p:cNvPr>
          <p:cNvPicPr>
            <a:picLocks noChangeAspect="1"/>
          </p:cNvPicPr>
          <p:nvPr/>
        </p:nvPicPr>
        <p:blipFill>
          <a:blip r:embed="rId8"/>
          <a:stretch>
            <a:fillRect/>
          </a:stretch>
        </p:blipFill>
        <p:spPr>
          <a:xfrm>
            <a:off x="139700" y="0"/>
            <a:ext cx="7772400" cy="2289623"/>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1FED0E85-C321-F65C-D97C-341D65E9A315}"/>
              </a:ext>
            </a:extLst>
          </p:cNvPr>
          <p:cNvPicPr>
            <a:picLocks noChangeAspect="1"/>
          </p:cNvPicPr>
          <p:nvPr/>
        </p:nvPicPr>
        <p:blipFill>
          <a:blip r:embed="rId9"/>
          <a:stretch>
            <a:fillRect/>
          </a:stretch>
        </p:blipFill>
        <p:spPr>
          <a:xfrm>
            <a:off x="4274447" y="5063672"/>
            <a:ext cx="5407212" cy="1054548"/>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C26024FF-F13F-5AA6-1E11-2C9400FAE895}"/>
              </a:ext>
            </a:extLst>
          </p:cNvPr>
          <p:cNvPicPr>
            <a:picLocks noChangeAspect="1"/>
          </p:cNvPicPr>
          <p:nvPr/>
        </p:nvPicPr>
        <p:blipFill>
          <a:blip r:embed="rId10"/>
          <a:stretch>
            <a:fillRect/>
          </a:stretch>
        </p:blipFill>
        <p:spPr>
          <a:xfrm>
            <a:off x="5322380" y="403571"/>
            <a:ext cx="6781053" cy="1345197"/>
          </a:xfrm>
          <a:prstGeom prst="rect">
            <a:avLst/>
          </a:prstGeom>
        </p:spPr>
      </p:pic>
      <p:pic>
        <p:nvPicPr>
          <p:cNvPr id="14" name="Picture 13" descr="Text&#10;&#10;Description automatically generated">
            <a:extLst>
              <a:ext uri="{FF2B5EF4-FFF2-40B4-BE49-F238E27FC236}">
                <a16:creationId xmlns:a16="http://schemas.microsoft.com/office/drawing/2014/main" id="{24C3D30F-3017-91B8-91EA-3B062C764796}"/>
              </a:ext>
            </a:extLst>
          </p:cNvPr>
          <p:cNvPicPr>
            <a:picLocks noChangeAspect="1"/>
          </p:cNvPicPr>
          <p:nvPr/>
        </p:nvPicPr>
        <p:blipFill>
          <a:blip r:embed="rId11"/>
          <a:stretch>
            <a:fillRect/>
          </a:stretch>
        </p:blipFill>
        <p:spPr>
          <a:xfrm>
            <a:off x="5989135" y="3370247"/>
            <a:ext cx="6271629" cy="3433629"/>
          </a:xfrm>
          <a:prstGeom prst="rect">
            <a:avLst/>
          </a:prstGeom>
        </p:spPr>
      </p:pic>
      <p:pic>
        <p:nvPicPr>
          <p:cNvPr id="15" name="Picture 14" descr="Black text on a white background&#10;&#10;Description automatically generated">
            <a:extLst>
              <a:ext uri="{FF2B5EF4-FFF2-40B4-BE49-F238E27FC236}">
                <a16:creationId xmlns:a16="http://schemas.microsoft.com/office/drawing/2014/main" id="{4B2136D8-458C-0404-0069-92083EE68F3D}"/>
              </a:ext>
            </a:extLst>
          </p:cNvPr>
          <p:cNvPicPr>
            <a:picLocks noChangeAspect="1"/>
          </p:cNvPicPr>
          <p:nvPr/>
        </p:nvPicPr>
        <p:blipFill>
          <a:blip r:embed="rId12"/>
          <a:stretch>
            <a:fillRect/>
          </a:stretch>
        </p:blipFill>
        <p:spPr>
          <a:xfrm>
            <a:off x="4357624" y="404048"/>
            <a:ext cx="7772400" cy="2215134"/>
          </a:xfrm>
          <a:prstGeom prst="rect">
            <a:avLst/>
          </a:prstGeom>
        </p:spPr>
      </p:pic>
      <p:pic>
        <p:nvPicPr>
          <p:cNvPr id="16" name="Picture 15" descr="A white text with black text&#10;&#10;Description automatically generated">
            <a:extLst>
              <a:ext uri="{FF2B5EF4-FFF2-40B4-BE49-F238E27FC236}">
                <a16:creationId xmlns:a16="http://schemas.microsoft.com/office/drawing/2014/main" id="{B822E06E-1D21-6790-9EE9-A39100403C2A}"/>
              </a:ext>
            </a:extLst>
          </p:cNvPr>
          <p:cNvPicPr>
            <a:picLocks noChangeAspect="1"/>
          </p:cNvPicPr>
          <p:nvPr/>
        </p:nvPicPr>
        <p:blipFill>
          <a:blip r:embed="rId13"/>
          <a:stretch>
            <a:fillRect/>
          </a:stretch>
        </p:blipFill>
        <p:spPr>
          <a:xfrm>
            <a:off x="37939" y="4675888"/>
            <a:ext cx="6660722" cy="2106647"/>
          </a:xfrm>
          <a:prstGeom prst="rect">
            <a:avLst/>
          </a:prstGeom>
        </p:spPr>
      </p:pic>
      <p:pic>
        <p:nvPicPr>
          <p:cNvPr id="18" name="Picture 17" descr="A close-up of a sign&#10;&#10;Description automatically generated">
            <a:extLst>
              <a:ext uri="{FF2B5EF4-FFF2-40B4-BE49-F238E27FC236}">
                <a16:creationId xmlns:a16="http://schemas.microsoft.com/office/drawing/2014/main" id="{29D6FAC4-03C7-BE3D-2B0C-81CB72017F49}"/>
              </a:ext>
            </a:extLst>
          </p:cNvPr>
          <p:cNvPicPr>
            <a:picLocks noChangeAspect="1"/>
          </p:cNvPicPr>
          <p:nvPr/>
        </p:nvPicPr>
        <p:blipFill>
          <a:blip r:embed="rId14"/>
          <a:stretch>
            <a:fillRect/>
          </a:stretch>
        </p:blipFill>
        <p:spPr>
          <a:xfrm>
            <a:off x="1479550" y="1492250"/>
            <a:ext cx="7772400" cy="3260773"/>
          </a:xfrm>
          <a:prstGeom prst="rect">
            <a:avLst/>
          </a:prstGeom>
        </p:spPr>
      </p:pic>
      <p:pic>
        <p:nvPicPr>
          <p:cNvPr id="20" name="Picture 19" descr="A close-up of a sign&#10;&#10;Description automatically generated">
            <a:extLst>
              <a:ext uri="{FF2B5EF4-FFF2-40B4-BE49-F238E27FC236}">
                <a16:creationId xmlns:a16="http://schemas.microsoft.com/office/drawing/2014/main" id="{DB2034CD-4F68-A6D8-3C56-752D359015B9}"/>
              </a:ext>
            </a:extLst>
          </p:cNvPr>
          <p:cNvPicPr>
            <a:picLocks noChangeAspect="1"/>
          </p:cNvPicPr>
          <p:nvPr/>
        </p:nvPicPr>
        <p:blipFill>
          <a:blip r:embed="rId15"/>
          <a:stretch>
            <a:fillRect/>
          </a:stretch>
        </p:blipFill>
        <p:spPr>
          <a:xfrm>
            <a:off x="2209800" y="1733550"/>
            <a:ext cx="7772400" cy="3390900"/>
          </a:xfrm>
          <a:prstGeom prst="rect">
            <a:avLst/>
          </a:prstGeom>
        </p:spPr>
      </p:pic>
      <p:pic>
        <p:nvPicPr>
          <p:cNvPr id="22" name="Picture 21" descr="A close-up of a white background&#10;&#10;Description automatically generated">
            <a:extLst>
              <a:ext uri="{FF2B5EF4-FFF2-40B4-BE49-F238E27FC236}">
                <a16:creationId xmlns:a16="http://schemas.microsoft.com/office/drawing/2014/main" id="{202D4877-07FA-E3C9-6154-D026B37A40F9}"/>
              </a:ext>
            </a:extLst>
          </p:cNvPr>
          <p:cNvPicPr>
            <a:picLocks noChangeAspect="1"/>
          </p:cNvPicPr>
          <p:nvPr/>
        </p:nvPicPr>
        <p:blipFill>
          <a:blip r:embed="rId16"/>
          <a:stretch>
            <a:fillRect/>
          </a:stretch>
        </p:blipFill>
        <p:spPr>
          <a:xfrm>
            <a:off x="69850" y="2361120"/>
            <a:ext cx="7772400" cy="2309869"/>
          </a:xfrm>
          <a:prstGeom prst="rect">
            <a:avLst/>
          </a:prstGeom>
        </p:spPr>
      </p:pic>
      <p:pic>
        <p:nvPicPr>
          <p:cNvPr id="24" name="Picture 23" descr="A close up of a text&#10;&#10;Description automatically generated">
            <a:extLst>
              <a:ext uri="{FF2B5EF4-FFF2-40B4-BE49-F238E27FC236}">
                <a16:creationId xmlns:a16="http://schemas.microsoft.com/office/drawing/2014/main" id="{2431428C-48F2-718C-ED81-0A8D39BF32C8}"/>
              </a:ext>
            </a:extLst>
          </p:cNvPr>
          <p:cNvPicPr>
            <a:picLocks noChangeAspect="1"/>
          </p:cNvPicPr>
          <p:nvPr/>
        </p:nvPicPr>
        <p:blipFill>
          <a:blip r:embed="rId17"/>
          <a:stretch>
            <a:fillRect/>
          </a:stretch>
        </p:blipFill>
        <p:spPr>
          <a:xfrm>
            <a:off x="2070100" y="2032000"/>
            <a:ext cx="7772400" cy="2697047"/>
          </a:xfrm>
          <a:prstGeom prst="rect">
            <a:avLst/>
          </a:prstGeom>
        </p:spPr>
      </p:pic>
      <p:pic>
        <p:nvPicPr>
          <p:cNvPr id="26" name="Picture 25" descr="A close-up of a white background&#10;&#10;Description automatically generated">
            <a:extLst>
              <a:ext uri="{FF2B5EF4-FFF2-40B4-BE49-F238E27FC236}">
                <a16:creationId xmlns:a16="http://schemas.microsoft.com/office/drawing/2014/main" id="{5F4D4913-2C19-DA57-9535-1C30F9074949}"/>
              </a:ext>
            </a:extLst>
          </p:cNvPr>
          <p:cNvPicPr>
            <a:picLocks noChangeAspect="1"/>
          </p:cNvPicPr>
          <p:nvPr/>
        </p:nvPicPr>
        <p:blipFill>
          <a:blip r:embed="rId18"/>
          <a:stretch>
            <a:fillRect/>
          </a:stretch>
        </p:blipFill>
        <p:spPr>
          <a:xfrm>
            <a:off x="0" y="1547918"/>
            <a:ext cx="7772400" cy="2398379"/>
          </a:xfrm>
          <a:prstGeom prst="rect">
            <a:avLst/>
          </a:prstGeom>
        </p:spPr>
      </p:pic>
      <p:pic>
        <p:nvPicPr>
          <p:cNvPr id="28" name="Picture 27" descr="A screenshot of a computer&#10;&#10;Description automatically generated">
            <a:extLst>
              <a:ext uri="{FF2B5EF4-FFF2-40B4-BE49-F238E27FC236}">
                <a16:creationId xmlns:a16="http://schemas.microsoft.com/office/drawing/2014/main" id="{B50E5951-71B3-A67B-C713-52DBEF33A807}"/>
              </a:ext>
            </a:extLst>
          </p:cNvPr>
          <p:cNvPicPr>
            <a:picLocks noChangeAspect="1"/>
          </p:cNvPicPr>
          <p:nvPr/>
        </p:nvPicPr>
        <p:blipFill>
          <a:blip r:embed="rId19"/>
          <a:stretch>
            <a:fillRect/>
          </a:stretch>
        </p:blipFill>
        <p:spPr>
          <a:xfrm>
            <a:off x="3536950" y="5237105"/>
            <a:ext cx="4838700" cy="1612900"/>
          </a:xfrm>
          <a:prstGeom prst="rect">
            <a:avLst/>
          </a:prstGeom>
        </p:spPr>
      </p:pic>
    </p:spTree>
    <p:extLst>
      <p:ext uri="{BB962C8B-B14F-4D97-AF65-F5344CB8AC3E}">
        <p14:creationId xmlns:p14="http://schemas.microsoft.com/office/powerpoint/2010/main" val="57959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1F9D-E7F7-1DDE-5F45-428146AAD37E}"/>
              </a:ext>
            </a:extLst>
          </p:cNvPr>
          <p:cNvSpPr>
            <a:spLocks noGrp="1"/>
          </p:cNvSpPr>
          <p:nvPr>
            <p:ph type="title"/>
          </p:nvPr>
        </p:nvSpPr>
        <p:spPr>
          <a:xfrm>
            <a:off x="838200" y="0"/>
            <a:ext cx="10515600" cy="1325563"/>
          </a:xfrm>
        </p:spPr>
        <p:txBody>
          <a:bodyPr>
            <a:normAutofit/>
          </a:bodyPr>
          <a:lstStyle/>
          <a:p>
            <a:r>
              <a:rPr lang="en-US" sz="4000" dirty="0">
                <a:solidFill>
                  <a:schemeClr val="tx1"/>
                </a:solidFill>
                <a:latin typeface="Georgia" panose="02040502050405020303" pitchFamily="18" charset="0"/>
              </a:rPr>
              <a:t>Challenges of Carceral Healthcare</a:t>
            </a:r>
            <a:endParaRPr lang="en-US" sz="4000" dirty="0"/>
          </a:p>
        </p:txBody>
      </p:sp>
      <p:sp>
        <p:nvSpPr>
          <p:cNvPr id="3" name="Content Placeholder 2">
            <a:extLst>
              <a:ext uri="{FF2B5EF4-FFF2-40B4-BE49-F238E27FC236}">
                <a16:creationId xmlns:a16="http://schemas.microsoft.com/office/drawing/2014/main" id="{652E9164-8C57-307D-FEA7-820299CE6F23}"/>
              </a:ext>
            </a:extLst>
          </p:cNvPr>
          <p:cNvSpPr>
            <a:spLocks noGrp="1"/>
          </p:cNvSpPr>
          <p:nvPr>
            <p:ph idx="1"/>
          </p:nvPr>
        </p:nvSpPr>
        <p:spPr>
          <a:xfrm>
            <a:off x="0" y="1179096"/>
            <a:ext cx="11353800" cy="5678904"/>
          </a:xfrm>
        </p:spPr>
        <p:txBody>
          <a:bodyPr>
            <a:normAutofit lnSpcReduction="10000"/>
          </a:bodyPr>
          <a:lstStyle/>
          <a:p>
            <a:pPr>
              <a:lnSpc>
                <a:spcPct val="90000"/>
              </a:lnSpc>
            </a:pPr>
            <a:r>
              <a:rPr lang="en-US" sz="2800" dirty="0">
                <a:solidFill>
                  <a:schemeClr val="tx1"/>
                </a:solidFill>
                <a:latin typeface="Georgia" panose="02040502050405020303" pitchFamily="18" charset="0"/>
              </a:rPr>
              <a:t>Issue of Dual Loyalty</a:t>
            </a:r>
          </a:p>
          <a:p>
            <a:pPr>
              <a:lnSpc>
                <a:spcPct val="90000"/>
              </a:lnSpc>
            </a:pPr>
            <a:r>
              <a:rPr lang="en-US" sz="2800" dirty="0">
                <a:solidFill>
                  <a:schemeClr val="tx1"/>
                </a:solidFill>
                <a:latin typeface="Georgia" panose="02040502050405020303" pitchFamily="18" charset="0"/>
              </a:rPr>
              <a:t>Security over health</a:t>
            </a:r>
          </a:p>
          <a:p>
            <a:pPr>
              <a:lnSpc>
                <a:spcPct val="90000"/>
              </a:lnSpc>
            </a:pPr>
            <a:r>
              <a:rPr lang="en-US" sz="2800" dirty="0">
                <a:solidFill>
                  <a:schemeClr val="tx1"/>
                </a:solidFill>
                <a:latin typeface="Georgia" panose="02040502050405020303" pitchFamily="18" charset="0"/>
              </a:rPr>
              <a:t>Profit over health needs</a:t>
            </a:r>
          </a:p>
          <a:p>
            <a:pPr>
              <a:lnSpc>
                <a:spcPct val="90000"/>
              </a:lnSpc>
            </a:pPr>
            <a:r>
              <a:rPr lang="en-US" sz="2800" dirty="0">
                <a:solidFill>
                  <a:schemeClr val="tx1"/>
                </a:solidFill>
                <a:latin typeface="Georgia" panose="02040502050405020303" pitchFamily="18" charset="0"/>
              </a:rPr>
              <a:t>Complex medical co-morbidities</a:t>
            </a:r>
          </a:p>
          <a:p>
            <a:pPr>
              <a:lnSpc>
                <a:spcPct val="90000"/>
              </a:lnSpc>
            </a:pPr>
            <a:r>
              <a:rPr lang="en-US" dirty="0">
                <a:latin typeface="Georgia" panose="02040502050405020303" pitchFamily="18" charset="0"/>
              </a:rPr>
              <a:t>Frequently </a:t>
            </a:r>
            <a:r>
              <a:rPr lang="en-US" sz="2800" dirty="0">
                <a:solidFill>
                  <a:schemeClr val="tx1"/>
                </a:solidFill>
                <a:latin typeface="Georgia" panose="02040502050405020303" pitchFamily="18" charset="0"/>
              </a:rPr>
              <a:t>low / unqualified / disinterested staff</a:t>
            </a:r>
          </a:p>
          <a:p>
            <a:pPr>
              <a:lnSpc>
                <a:spcPct val="90000"/>
              </a:lnSpc>
            </a:pPr>
            <a:r>
              <a:rPr lang="en-US" sz="2800" dirty="0">
                <a:solidFill>
                  <a:schemeClr val="tx1"/>
                </a:solidFill>
                <a:latin typeface="Georgia" panose="02040502050405020303" pitchFamily="18" charset="0"/>
              </a:rPr>
              <a:t>Dehumanization and devaluation</a:t>
            </a:r>
          </a:p>
          <a:p>
            <a:pPr>
              <a:lnSpc>
                <a:spcPct val="90000"/>
              </a:lnSpc>
            </a:pPr>
            <a:r>
              <a:rPr lang="en-US" dirty="0">
                <a:latin typeface="Georgia" panose="02040502050405020303" pitchFamily="18" charset="0"/>
              </a:rPr>
              <a:t>M</a:t>
            </a:r>
            <a:r>
              <a:rPr lang="en-US" sz="2800" dirty="0">
                <a:solidFill>
                  <a:schemeClr val="tx1"/>
                </a:solidFill>
                <a:latin typeface="Georgia" panose="02040502050405020303" pitchFamily="18" charset="0"/>
              </a:rPr>
              <a:t>edical co-pays despite incarcerated hourly wages ranging from $0.00 - $0.68</a:t>
            </a:r>
          </a:p>
          <a:p>
            <a:r>
              <a:rPr lang="en-US" sz="2800" dirty="0">
                <a:solidFill>
                  <a:schemeClr val="tx1"/>
                </a:solidFill>
                <a:latin typeface="Georgia" panose="02040502050405020303" pitchFamily="18" charset="0"/>
              </a:rPr>
              <a:t>Congregate settings</a:t>
            </a:r>
          </a:p>
          <a:p>
            <a:r>
              <a:rPr lang="en-US" sz="2800" dirty="0">
                <a:solidFill>
                  <a:schemeClr val="tx1"/>
                </a:solidFill>
                <a:latin typeface="Georgia" panose="02040502050405020303" pitchFamily="18" charset="0"/>
              </a:rPr>
              <a:t>Direct and indirect exposure to physical and sexual violence</a:t>
            </a:r>
          </a:p>
          <a:p>
            <a:pPr>
              <a:lnSpc>
                <a:spcPct val="90000"/>
              </a:lnSpc>
            </a:pPr>
            <a:r>
              <a:rPr lang="en-US" sz="2800" dirty="0">
                <a:solidFill>
                  <a:schemeClr val="tx1"/>
                </a:solidFill>
                <a:latin typeface="Georgia" panose="02040502050405020303" pitchFamily="18" charset="0"/>
              </a:rPr>
              <a:t>Poor nutrition</a:t>
            </a:r>
          </a:p>
          <a:p>
            <a:pPr>
              <a:lnSpc>
                <a:spcPct val="90000"/>
              </a:lnSpc>
            </a:pPr>
            <a:r>
              <a:rPr lang="en-US" sz="2800" dirty="0">
                <a:solidFill>
                  <a:schemeClr val="tx1"/>
                </a:solidFill>
                <a:latin typeface="Georgia" panose="02040502050405020303" pitchFamily="18" charset="0"/>
              </a:rPr>
              <a:t>Extreme weather</a:t>
            </a:r>
          </a:p>
          <a:p>
            <a:endParaRPr lang="en-US" dirty="0"/>
          </a:p>
        </p:txBody>
      </p:sp>
    </p:spTree>
    <p:extLst>
      <p:ext uri="{BB962C8B-B14F-4D97-AF65-F5344CB8AC3E}">
        <p14:creationId xmlns:p14="http://schemas.microsoft.com/office/powerpoint/2010/main" val="259188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eDq8nlvoCFTxqQQ9teEuAf-4OKXRBqRN09g_P0Ti9J2wkfuJOwcQx9dP9Vx0yahQ5adadibefnm11GX4Qi3MMG2qHStdK1d1Z5Z-VypJ62g4_z4bcueY7e4iwg2ea_kJDrO17B_dXvA=s0">
            <a:extLst>
              <a:ext uri="{FF2B5EF4-FFF2-40B4-BE49-F238E27FC236}">
                <a16:creationId xmlns:a16="http://schemas.microsoft.com/office/drawing/2014/main" id="{C3CE6B2D-27F6-089A-C832-CA07E63217CE}"/>
              </a:ext>
            </a:extLst>
          </p:cNvPr>
          <p:cNvPicPr>
            <a:picLocks noChangeAspect="1" noChangeArrowheads="1"/>
          </p:cNvPicPr>
          <p:nvPr/>
        </p:nvPicPr>
        <p:blipFill rotWithShape="1">
          <a:blip r:embed="rId3">
            <a:duotone>
              <a:prstClr val="black"/>
              <a:schemeClr val="tx2">
                <a:tint val="45000"/>
                <a:satMod val="400000"/>
              </a:schemeClr>
            </a:duotone>
            <a:alphaModFix amt="20000"/>
            <a:extLst>
              <a:ext uri="{28A0092B-C50C-407E-A947-70E740481C1C}">
                <a14:useLocalDpi xmlns:a14="http://schemas.microsoft.com/office/drawing/2010/main" val="0"/>
              </a:ext>
            </a:extLst>
          </a:blip>
          <a:srcRect t="17845" r="9090" b="9758"/>
          <a:stretch/>
        </p:blipFill>
        <p:spPr bwMode="auto">
          <a:xfrm>
            <a:off x="-855886" y="0"/>
            <a:ext cx="130478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9690A8-DC2D-366B-378E-50EAA2D51BC2}"/>
              </a:ext>
            </a:extLst>
          </p:cNvPr>
          <p:cNvSpPr>
            <a:spLocks noGrp="1"/>
          </p:cNvSpPr>
          <p:nvPr>
            <p:ph type="title"/>
          </p:nvPr>
        </p:nvSpPr>
        <p:spPr>
          <a:xfrm>
            <a:off x="838199" y="365125"/>
            <a:ext cx="3193473" cy="1325563"/>
          </a:xfrm>
        </p:spPr>
        <p:txBody>
          <a:bodyPr/>
          <a:lstStyle/>
          <a:p>
            <a:r>
              <a:rPr lang="en-US" dirty="0">
                <a:latin typeface="Georgia" panose="02040502050405020303" pitchFamily="18" charset="0"/>
              </a:rPr>
              <a:t>OUTLINE</a:t>
            </a:r>
            <a:endParaRPr lang="en-US" b="1" dirty="0">
              <a:latin typeface="Georgia" panose="02040502050405020303" pitchFamily="18" charset="0"/>
            </a:endParaRPr>
          </a:p>
        </p:txBody>
      </p:sp>
      <p:sp>
        <p:nvSpPr>
          <p:cNvPr id="3" name="Content Placeholder 2">
            <a:extLst>
              <a:ext uri="{FF2B5EF4-FFF2-40B4-BE49-F238E27FC236}">
                <a16:creationId xmlns:a16="http://schemas.microsoft.com/office/drawing/2014/main" id="{B848C83C-4E87-1DBE-FA27-CDCA714A81BF}"/>
              </a:ext>
            </a:extLst>
          </p:cNvPr>
          <p:cNvSpPr>
            <a:spLocks noGrp="1"/>
          </p:cNvSpPr>
          <p:nvPr>
            <p:ph idx="1"/>
          </p:nvPr>
        </p:nvSpPr>
        <p:spPr/>
        <p:txBody>
          <a:bodyPr>
            <a:normAutofit/>
          </a:bodyPr>
          <a:lstStyle/>
          <a:p>
            <a:r>
              <a:rPr lang="en-US" b="1" dirty="0">
                <a:solidFill>
                  <a:schemeClr val="accent3"/>
                </a:solidFill>
                <a:latin typeface="Georgia" panose="02040502050405020303" pitchFamily="18" charset="0"/>
              </a:rPr>
              <a:t>The Carceral State</a:t>
            </a:r>
          </a:p>
          <a:p>
            <a:pPr lvl="1"/>
            <a:r>
              <a:rPr lang="en-US" dirty="0">
                <a:solidFill>
                  <a:schemeClr val="accent3"/>
                </a:solidFill>
                <a:latin typeface="Georgia" panose="02040502050405020303" pitchFamily="18" charset="0"/>
              </a:rPr>
              <a:t>Incarceration in America today</a:t>
            </a:r>
          </a:p>
          <a:p>
            <a:pPr lvl="1"/>
            <a:endParaRPr lang="en-US" dirty="0">
              <a:latin typeface="Georgia" panose="02040502050405020303" pitchFamily="18" charset="0"/>
            </a:endParaRPr>
          </a:p>
          <a:p>
            <a:r>
              <a:rPr lang="en-US" b="1" dirty="0">
                <a:latin typeface="Georgia" panose="02040502050405020303" pitchFamily="18" charset="0"/>
              </a:rPr>
              <a:t>Benefits and Limitations</a:t>
            </a:r>
          </a:p>
          <a:p>
            <a:pPr lvl="1"/>
            <a:r>
              <a:rPr lang="en-US" dirty="0">
                <a:latin typeface="Georgia" panose="02040502050405020303" pitchFamily="18" charset="0"/>
              </a:rPr>
              <a:t>Single Payer as Harm Reduction</a:t>
            </a:r>
          </a:p>
          <a:p>
            <a:pPr lvl="1"/>
            <a:endParaRPr lang="en-US" dirty="0">
              <a:latin typeface="Georgia" panose="02040502050405020303" pitchFamily="18" charset="0"/>
            </a:endParaRPr>
          </a:p>
          <a:p>
            <a:r>
              <a:rPr lang="en-US" b="1" dirty="0">
                <a:latin typeface="Georgia" panose="02040502050405020303" pitchFamily="18" charset="0"/>
              </a:rPr>
              <a:t>Starving The Beast</a:t>
            </a:r>
          </a:p>
          <a:p>
            <a:pPr lvl="1"/>
            <a:r>
              <a:rPr lang="en-US" dirty="0">
                <a:latin typeface="Georgia" panose="02040502050405020303" pitchFamily="18" charset="0"/>
              </a:rPr>
              <a:t>Redefining Public Safety</a:t>
            </a:r>
          </a:p>
        </p:txBody>
      </p:sp>
    </p:spTree>
    <p:extLst>
      <p:ext uri="{BB962C8B-B14F-4D97-AF65-F5344CB8AC3E}">
        <p14:creationId xmlns:p14="http://schemas.microsoft.com/office/powerpoint/2010/main" val="4031157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Hourglass">
            <a:extLst>
              <a:ext uri="{FF2B5EF4-FFF2-40B4-BE49-F238E27FC236}">
                <a16:creationId xmlns:a16="http://schemas.microsoft.com/office/drawing/2014/main" id="{378298B0-0D18-DF70-5956-0DCC4A8D479C}"/>
              </a:ext>
            </a:extLst>
          </p:cNvPr>
          <p:cNvPicPr>
            <a:picLocks noChangeAspect="1"/>
          </p:cNvPicPr>
          <p:nvPr/>
        </p:nvPicPr>
        <p:blipFill rotWithShape="1">
          <a:blip r:embed="rId3">
            <a:alphaModFix amt="50000"/>
          </a:blip>
          <a:srcRect b="21053"/>
          <a:stretch/>
        </p:blipFill>
        <p:spPr>
          <a:xfrm>
            <a:off x="20" y="1"/>
            <a:ext cx="12191980" cy="6857999"/>
          </a:xfrm>
          <a:prstGeom prst="rect">
            <a:avLst/>
          </a:prstGeom>
        </p:spPr>
      </p:pic>
      <p:sp>
        <p:nvSpPr>
          <p:cNvPr id="2" name="Title 1">
            <a:extLst>
              <a:ext uri="{FF2B5EF4-FFF2-40B4-BE49-F238E27FC236}">
                <a16:creationId xmlns:a16="http://schemas.microsoft.com/office/drawing/2014/main" id="{9B5B276E-53ED-8B7A-A890-6D43ACE11EED}"/>
              </a:ext>
            </a:extLst>
          </p:cNvPr>
          <p:cNvSpPr>
            <a:spLocks noGrp="1"/>
          </p:cNvSpPr>
          <p:nvPr>
            <p:ph type="title"/>
          </p:nvPr>
        </p:nvSpPr>
        <p:spPr>
          <a:xfrm>
            <a:off x="838196" y="2537245"/>
            <a:ext cx="4468091" cy="891753"/>
          </a:xfrm>
        </p:spPr>
        <p:txBody>
          <a:bodyPr vert="horz" lIns="91440" tIns="45720" rIns="91440" bIns="45720" rtlCol="0" anchor="b">
            <a:normAutofit/>
          </a:bodyPr>
          <a:lstStyle/>
          <a:p>
            <a:pPr algn="ctr"/>
            <a:r>
              <a:rPr lang="en-US" dirty="0">
                <a:solidFill>
                  <a:srgbClr val="FFFFFF"/>
                </a:solidFill>
              </a:rPr>
              <a:t>BRAINSTORM</a:t>
            </a:r>
          </a:p>
        </p:txBody>
      </p:sp>
      <p:sp>
        <p:nvSpPr>
          <p:cNvPr id="3" name="Content Placeholder 2">
            <a:extLst>
              <a:ext uri="{FF2B5EF4-FFF2-40B4-BE49-F238E27FC236}">
                <a16:creationId xmlns:a16="http://schemas.microsoft.com/office/drawing/2014/main" id="{6DD25B99-8FC8-038B-D67A-C871C155B76D}"/>
              </a:ext>
            </a:extLst>
          </p:cNvPr>
          <p:cNvSpPr>
            <a:spLocks noGrp="1"/>
          </p:cNvSpPr>
          <p:nvPr>
            <p:ph idx="1"/>
          </p:nvPr>
        </p:nvSpPr>
        <p:spPr>
          <a:xfrm>
            <a:off x="1898070" y="3428999"/>
            <a:ext cx="2348345" cy="634269"/>
          </a:xfrm>
        </p:spPr>
        <p:txBody>
          <a:bodyPr vert="horz" lIns="91440" tIns="45720" rIns="91440" bIns="45720" rtlCol="0">
            <a:normAutofit/>
          </a:bodyPr>
          <a:lstStyle/>
          <a:p>
            <a:pPr marL="0" indent="0" algn="ctr">
              <a:buNone/>
            </a:pPr>
            <a:r>
              <a:rPr lang="en-US" sz="2000" dirty="0">
                <a:solidFill>
                  <a:srgbClr val="FFFFFF"/>
                </a:solidFill>
              </a:rPr>
              <a:t>2 Minutes</a:t>
            </a:r>
          </a:p>
        </p:txBody>
      </p:sp>
    </p:spTree>
    <p:extLst>
      <p:ext uri="{BB962C8B-B14F-4D97-AF65-F5344CB8AC3E}">
        <p14:creationId xmlns:p14="http://schemas.microsoft.com/office/powerpoint/2010/main" val="178864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7A1C25-69BF-2C32-214E-B7654039D810}"/>
              </a:ext>
            </a:extLst>
          </p:cNvPr>
          <p:cNvSpPr>
            <a:spLocks noGrp="1"/>
          </p:cNvSpPr>
          <p:nvPr>
            <p:ph idx="1"/>
          </p:nvPr>
        </p:nvSpPr>
        <p:spPr>
          <a:xfrm>
            <a:off x="1373331" y="1909745"/>
            <a:ext cx="9445337" cy="3038509"/>
          </a:xfrm>
          <a:ln w="28575">
            <a:solidFill>
              <a:srgbClr val="0070C0"/>
            </a:solidFill>
          </a:ln>
        </p:spPr>
        <p:txBody>
          <a:bodyPr>
            <a:normAutofit fontScale="92500" lnSpcReduction="20000"/>
          </a:bodyPr>
          <a:lstStyle/>
          <a:p>
            <a:pPr marL="0" lvl="0" indent="0" defTabSz="914400">
              <a:buNone/>
              <a:defRPr/>
            </a:pPr>
            <a:r>
              <a:rPr lang="en-US" sz="3900" i="1" dirty="0">
                <a:latin typeface="Georgia" panose="02040502050405020303" pitchFamily="18" charset="0"/>
              </a:rPr>
              <a:t>“The…organizations that run the jails are focused on security, and their view of health care is extremely narrow and usually limited to preventing death and defending against lawsuits.”</a:t>
            </a:r>
          </a:p>
          <a:p>
            <a:pPr marL="0" lvl="0" indent="0" defTabSz="914400">
              <a:buNone/>
              <a:defRPr/>
            </a:pPr>
            <a:r>
              <a:rPr lang="en-US" sz="2400" i="1" dirty="0">
                <a:latin typeface="Georgia" panose="02040502050405020303" pitchFamily="18" charset="0"/>
              </a:rPr>
              <a:t> </a:t>
            </a:r>
          </a:p>
          <a:p>
            <a:pPr marL="0" indent="0" algn="ctr" defTabSz="914400">
              <a:buNone/>
              <a:defRPr/>
            </a:pPr>
            <a:r>
              <a:rPr lang="en-US" sz="2400" dirty="0">
                <a:latin typeface="Georgia" panose="02040502050405020303" pitchFamily="18" charset="0"/>
              </a:rPr>
              <a:t>-Homer Venters, former Chief Medical Officer NYC Jails</a:t>
            </a:r>
          </a:p>
          <a:p>
            <a:endParaRPr lang="en-US" dirty="0"/>
          </a:p>
        </p:txBody>
      </p:sp>
      <p:sp>
        <p:nvSpPr>
          <p:cNvPr id="7" name="TextBox 6">
            <a:extLst>
              <a:ext uri="{FF2B5EF4-FFF2-40B4-BE49-F238E27FC236}">
                <a16:creationId xmlns:a16="http://schemas.microsoft.com/office/drawing/2014/main" id="{C9036477-F555-85F4-0177-09A508D98E62}"/>
              </a:ext>
            </a:extLst>
          </p:cNvPr>
          <p:cNvSpPr txBox="1"/>
          <p:nvPr/>
        </p:nvSpPr>
        <p:spPr>
          <a:xfrm>
            <a:off x="-1" y="0"/>
            <a:ext cx="7952509" cy="707886"/>
          </a:xfrm>
          <a:prstGeom prst="rect">
            <a:avLst/>
          </a:prstGeom>
          <a:noFill/>
        </p:spPr>
        <p:txBody>
          <a:bodyPr wrap="square">
            <a:spAutoFit/>
          </a:bodyPr>
          <a:lstStyle/>
          <a:p>
            <a:r>
              <a:rPr lang="en-US" sz="4000" b="1" dirty="0">
                <a:latin typeface="Georgia" panose="02040502050405020303" pitchFamily="18" charset="0"/>
              </a:rPr>
              <a:t>Benefits and Limitations</a:t>
            </a:r>
          </a:p>
        </p:txBody>
      </p:sp>
    </p:spTree>
    <p:extLst>
      <p:ext uri="{BB962C8B-B14F-4D97-AF65-F5344CB8AC3E}">
        <p14:creationId xmlns:p14="http://schemas.microsoft.com/office/powerpoint/2010/main" val="148130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eDq8nlvoCFTxqQQ9teEuAf-4OKXRBqRN09g_P0Ti9J2wkfuJOwcQx9dP9Vx0yahQ5adadibefnm11GX4Qi3MMG2qHStdK1d1Z5Z-VypJ62g4_z4bcueY7e4iwg2ea_kJDrO17B_dXvA=s0">
            <a:extLst>
              <a:ext uri="{FF2B5EF4-FFF2-40B4-BE49-F238E27FC236}">
                <a16:creationId xmlns:a16="http://schemas.microsoft.com/office/drawing/2014/main" id="{C3CE6B2D-27F6-089A-C832-CA07E63217CE}"/>
              </a:ext>
            </a:extLst>
          </p:cNvPr>
          <p:cNvPicPr>
            <a:picLocks noChangeAspect="1" noChangeArrowheads="1"/>
          </p:cNvPicPr>
          <p:nvPr/>
        </p:nvPicPr>
        <p:blipFill rotWithShape="1">
          <a:blip r:embed="rId3">
            <a:duotone>
              <a:prstClr val="black"/>
              <a:schemeClr val="tx2">
                <a:tint val="45000"/>
                <a:satMod val="400000"/>
              </a:schemeClr>
            </a:duotone>
            <a:alphaModFix amt="20000"/>
            <a:extLst>
              <a:ext uri="{28A0092B-C50C-407E-A947-70E740481C1C}">
                <a14:useLocalDpi xmlns:a14="http://schemas.microsoft.com/office/drawing/2010/main" val="0"/>
              </a:ext>
            </a:extLst>
          </a:blip>
          <a:srcRect t="17845" r="9090" b="9758"/>
          <a:stretch/>
        </p:blipFill>
        <p:spPr bwMode="auto">
          <a:xfrm>
            <a:off x="-855886" y="0"/>
            <a:ext cx="130478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9690A8-DC2D-366B-378E-50EAA2D51BC2}"/>
              </a:ext>
            </a:extLst>
          </p:cNvPr>
          <p:cNvSpPr>
            <a:spLocks noGrp="1"/>
          </p:cNvSpPr>
          <p:nvPr>
            <p:ph type="title"/>
          </p:nvPr>
        </p:nvSpPr>
        <p:spPr>
          <a:xfrm>
            <a:off x="838199" y="365125"/>
            <a:ext cx="3193473" cy="1325563"/>
          </a:xfrm>
        </p:spPr>
        <p:txBody>
          <a:bodyPr/>
          <a:lstStyle/>
          <a:p>
            <a:r>
              <a:rPr lang="en-US" dirty="0">
                <a:latin typeface="Georgia" panose="02040502050405020303" pitchFamily="18" charset="0"/>
              </a:rPr>
              <a:t>OUTLINE</a:t>
            </a:r>
            <a:endParaRPr lang="en-US" b="1" dirty="0">
              <a:latin typeface="Georgia" panose="02040502050405020303" pitchFamily="18" charset="0"/>
            </a:endParaRPr>
          </a:p>
        </p:txBody>
      </p:sp>
      <p:sp>
        <p:nvSpPr>
          <p:cNvPr id="3" name="Content Placeholder 2">
            <a:extLst>
              <a:ext uri="{FF2B5EF4-FFF2-40B4-BE49-F238E27FC236}">
                <a16:creationId xmlns:a16="http://schemas.microsoft.com/office/drawing/2014/main" id="{B848C83C-4E87-1DBE-FA27-CDCA714A81BF}"/>
              </a:ext>
            </a:extLst>
          </p:cNvPr>
          <p:cNvSpPr>
            <a:spLocks noGrp="1"/>
          </p:cNvSpPr>
          <p:nvPr>
            <p:ph idx="1"/>
          </p:nvPr>
        </p:nvSpPr>
        <p:spPr/>
        <p:txBody>
          <a:bodyPr>
            <a:normAutofit/>
          </a:bodyPr>
          <a:lstStyle/>
          <a:p>
            <a:r>
              <a:rPr lang="en-US" b="1" dirty="0">
                <a:latin typeface="Georgia" panose="02040502050405020303" pitchFamily="18" charset="0"/>
              </a:rPr>
              <a:t>The Carceral State</a:t>
            </a:r>
          </a:p>
          <a:p>
            <a:pPr lvl="1"/>
            <a:r>
              <a:rPr lang="en-US" dirty="0">
                <a:latin typeface="Georgia" panose="02040502050405020303" pitchFamily="18" charset="0"/>
              </a:rPr>
              <a:t>Incarceration in America today</a:t>
            </a:r>
          </a:p>
          <a:p>
            <a:pPr lvl="1"/>
            <a:endParaRPr lang="en-US" dirty="0">
              <a:latin typeface="Georgia" panose="02040502050405020303" pitchFamily="18" charset="0"/>
            </a:endParaRPr>
          </a:p>
          <a:p>
            <a:r>
              <a:rPr lang="en-US" b="1" dirty="0">
                <a:latin typeface="Georgia" panose="02040502050405020303" pitchFamily="18" charset="0"/>
              </a:rPr>
              <a:t>Benefits and Limitations</a:t>
            </a:r>
          </a:p>
          <a:p>
            <a:pPr lvl="1"/>
            <a:r>
              <a:rPr lang="en-US" dirty="0">
                <a:latin typeface="Georgia" panose="02040502050405020303" pitchFamily="18" charset="0"/>
              </a:rPr>
              <a:t>Single Payer as Harm Reduction</a:t>
            </a:r>
          </a:p>
          <a:p>
            <a:pPr lvl="1"/>
            <a:endParaRPr lang="en-US" dirty="0">
              <a:latin typeface="Georgia" panose="02040502050405020303" pitchFamily="18" charset="0"/>
            </a:endParaRPr>
          </a:p>
          <a:p>
            <a:r>
              <a:rPr lang="en-US" b="1" dirty="0">
                <a:latin typeface="Georgia" panose="02040502050405020303" pitchFamily="18" charset="0"/>
              </a:rPr>
              <a:t>Starving The Beast</a:t>
            </a:r>
          </a:p>
          <a:p>
            <a:pPr lvl="1"/>
            <a:r>
              <a:rPr lang="en-US" dirty="0">
                <a:latin typeface="Georgia" panose="02040502050405020303" pitchFamily="18" charset="0"/>
              </a:rPr>
              <a:t>Redefining Public Safety</a:t>
            </a:r>
          </a:p>
        </p:txBody>
      </p:sp>
    </p:spTree>
    <p:extLst>
      <p:ext uri="{BB962C8B-B14F-4D97-AF65-F5344CB8AC3E}">
        <p14:creationId xmlns:p14="http://schemas.microsoft.com/office/powerpoint/2010/main" val="1240648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811C4E-4FF0-52B5-BD9A-644EA6616E38}"/>
              </a:ext>
            </a:extLst>
          </p:cNvPr>
          <p:cNvSpPr>
            <a:spLocks noGrp="1"/>
          </p:cNvSpPr>
          <p:nvPr>
            <p:ph type="title"/>
          </p:nvPr>
        </p:nvSpPr>
        <p:spPr>
          <a:xfrm>
            <a:off x="761800" y="-10886"/>
            <a:ext cx="5334197" cy="1708242"/>
          </a:xfrm>
        </p:spPr>
        <p:txBody>
          <a:bodyPr anchor="ctr">
            <a:normAutofit/>
          </a:bodyPr>
          <a:lstStyle/>
          <a:p>
            <a:r>
              <a:rPr lang="en-US" sz="4000" dirty="0">
                <a:latin typeface="Georgia" panose="02040502050405020303" pitchFamily="18" charset="0"/>
              </a:rPr>
              <a:t>Single Payer as Harm Reduction</a:t>
            </a:r>
          </a:p>
        </p:txBody>
      </p:sp>
      <p:sp>
        <p:nvSpPr>
          <p:cNvPr id="3" name="Content Placeholder 2">
            <a:extLst>
              <a:ext uri="{FF2B5EF4-FFF2-40B4-BE49-F238E27FC236}">
                <a16:creationId xmlns:a16="http://schemas.microsoft.com/office/drawing/2014/main" id="{8C5761DC-A753-6122-1668-12A599147FA7}"/>
              </a:ext>
            </a:extLst>
          </p:cNvPr>
          <p:cNvSpPr>
            <a:spLocks noGrp="1"/>
          </p:cNvSpPr>
          <p:nvPr>
            <p:ph idx="1"/>
          </p:nvPr>
        </p:nvSpPr>
        <p:spPr>
          <a:xfrm>
            <a:off x="166253" y="2450200"/>
            <a:ext cx="6201295" cy="4285210"/>
          </a:xfrm>
        </p:spPr>
        <p:txBody>
          <a:bodyPr anchor="ctr">
            <a:normAutofit/>
          </a:bodyPr>
          <a:lstStyle/>
          <a:p>
            <a:pPr marL="0" indent="0">
              <a:buNone/>
            </a:pPr>
            <a:r>
              <a:rPr lang="en-US" b="1" dirty="0">
                <a:latin typeface="Georgia" panose="02040502050405020303" pitchFamily="18" charset="0"/>
              </a:rPr>
              <a:t>Reduces Cost Pressure</a:t>
            </a:r>
          </a:p>
          <a:p>
            <a:pPr lvl="1"/>
            <a:r>
              <a:rPr lang="en-US" sz="2600" dirty="0">
                <a:latin typeface="Georgia" panose="02040502050405020303" pitchFamily="18" charset="0"/>
              </a:rPr>
              <a:t>20% of all carceral related costs are healthcare related</a:t>
            </a:r>
          </a:p>
          <a:p>
            <a:pPr lvl="1"/>
            <a:r>
              <a:rPr lang="en-US" sz="2600" dirty="0">
                <a:latin typeface="Georgia" panose="02040502050405020303" pitchFamily="18" charset="0"/>
              </a:rPr>
              <a:t>Could eliminate profit incentives</a:t>
            </a:r>
          </a:p>
          <a:p>
            <a:pPr lvl="1"/>
            <a:r>
              <a:rPr lang="en-US" sz="2600" dirty="0">
                <a:latin typeface="Georgia" panose="02040502050405020303" pitchFamily="18" charset="0"/>
              </a:rPr>
              <a:t>Aging prison population high cost</a:t>
            </a:r>
          </a:p>
          <a:p>
            <a:pPr lvl="1"/>
            <a:r>
              <a:rPr lang="en-US" sz="2600" dirty="0">
                <a:latin typeface="Georgia" panose="02040502050405020303" pitchFamily="18" charset="0"/>
              </a:rPr>
              <a:t>Cover hospital-based care / transport</a:t>
            </a:r>
          </a:p>
          <a:p>
            <a:pPr lvl="1"/>
            <a:r>
              <a:rPr lang="en-US" sz="2600" dirty="0">
                <a:latin typeface="Georgia" panose="02040502050405020303" pitchFamily="18" charset="0"/>
              </a:rPr>
              <a:t>Provide </a:t>
            </a:r>
            <a:r>
              <a:rPr lang="en-US" sz="2600" b="1" dirty="0">
                <a:latin typeface="Georgia" panose="02040502050405020303" pitchFamily="18" charset="0"/>
              </a:rPr>
              <a:t>ALL</a:t>
            </a:r>
            <a:r>
              <a:rPr lang="en-US" sz="2600" dirty="0">
                <a:latin typeface="Georgia" panose="02040502050405020303" pitchFamily="18" charset="0"/>
              </a:rPr>
              <a:t> medications</a:t>
            </a:r>
          </a:p>
          <a:p>
            <a:pPr lvl="1"/>
            <a:r>
              <a:rPr lang="en-US" sz="2600" dirty="0">
                <a:latin typeface="Georgia" panose="02040502050405020303" pitchFamily="18" charset="0"/>
              </a:rPr>
              <a:t>Possibility of universal formulary</a:t>
            </a:r>
          </a:p>
          <a:p>
            <a:pPr lvl="1"/>
            <a:endParaRPr lang="en-US" sz="2200" dirty="0">
              <a:latin typeface="Georgia" panose="02040502050405020303" pitchFamily="18" charset="0"/>
            </a:endParaRPr>
          </a:p>
          <a:p>
            <a:pPr lvl="1"/>
            <a:endParaRPr lang="en-US" sz="2200" dirty="0">
              <a:latin typeface="Georgia" panose="02040502050405020303" pitchFamily="18" charset="0"/>
            </a:endParaRPr>
          </a:p>
          <a:p>
            <a:pPr lvl="1"/>
            <a:endParaRPr lang="en-US" sz="2200" dirty="0">
              <a:latin typeface="Georgia" panose="02040502050405020303" pitchFamily="18" charset="0"/>
            </a:endParaRPr>
          </a:p>
        </p:txBody>
      </p:sp>
      <p:pic>
        <p:nvPicPr>
          <p:cNvPr id="18434" name="Picture 2" descr="Care Not Cages — Crenshaw Dairy Mart">
            <a:extLst>
              <a:ext uri="{FF2B5EF4-FFF2-40B4-BE49-F238E27FC236}">
                <a16:creationId xmlns:a16="http://schemas.microsoft.com/office/drawing/2014/main" id="{B1D0F15A-AC50-9271-C433-8BD52F6D70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82" r="19775"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6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092C-DC9F-FEEB-9301-889D20EA9E8B}"/>
              </a:ext>
            </a:extLst>
          </p:cNvPr>
          <p:cNvSpPr>
            <a:spLocks noGrp="1"/>
          </p:cNvSpPr>
          <p:nvPr>
            <p:ph type="title"/>
          </p:nvPr>
        </p:nvSpPr>
        <p:spPr>
          <a:xfrm>
            <a:off x="838200" y="127618"/>
            <a:ext cx="7690658" cy="1325563"/>
          </a:xfrm>
        </p:spPr>
        <p:txBody>
          <a:bodyPr>
            <a:normAutofit/>
          </a:bodyPr>
          <a:lstStyle/>
          <a:p>
            <a:r>
              <a:rPr lang="en-US" sz="4000" dirty="0">
                <a:latin typeface="Georgia" panose="02040502050405020303" pitchFamily="18" charset="0"/>
              </a:rPr>
              <a:t>Single Payer as Harm Reduction</a:t>
            </a:r>
          </a:p>
        </p:txBody>
      </p:sp>
      <p:sp>
        <p:nvSpPr>
          <p:cNvPr id="3" name="Content Placeholder 2">
            <a:extLst>
              <a:ext uri="{FF2B5EF4-FFF2-40B4-BE49-F238E27FC236}">
                <a16:creationId xmlns:a16="http://schemas.microsoft.com/office/drawing/2014/main" id="{345BDF12-BB25-764C-7B97-8F93CFA3FFCF}"/>
              </a:ext>
            </a:extLst>
          </p:cNvPr>
          <p:cNvSpPr>
            <a:spLocks noGrp="1"/>
          </p:cNvSpPr>
          <p:nvPr>
            <p:ph idx="1"/>
          </p:nvPr>
        </p:nvSpPr>
        <p:spPr>
          <a:xfrm>
            <a:off x="838200" y="1453180"/>
            <a:ext cx="10515600" cy="5080623"/>
          </a:xfrm>
        </p:spPr>
        <p:txBody>
          <a:bodyPr>
            <a:normAutofit lnSpcReduction="10000"/>
          </a:bodyPr>
          <a:lstStyle/>
          <a:p>
            <a:pPr marL="0" indent="0">
              <a:buNone/>
            </a:pPr>
            <a:r>
              <a:rPr lang="en-US" b="1" dirty="0">
                <a:latin typeface="Georgia" panose="02040502050405020303" pitchFamily="18" charset="0"/>
              </a:rPr>
              <a:t>Mandatory Oversight</a:t>
            </a:r>
          </a:p>
          <a:p>
            <a:pPr lvl="1"/>
            <a:r>
              <a:rPr lang="en-US" dirty="0">
                <a:latin typeface="Georgia" panose="02040502050405020303" pitchFamily="18" charset="0"/>
              </a:rPr>
              <a:t>Standards from CMS</a:t>
            </a:r>
          </a:p>
          <a:p>
            <a:pPr lvl="1"/>
            <a:r>
              <a:rPr lang="en-US" dirty="0">
                <a:latin typeface="Georgia" panose="02040502050405020303" pitchFamily="18" charset="0"/>
              </a:rPr>
              <a:t>Universal formulary</a:t>
            </a:r>
          </a:p>
          <a:p>
            <a:pPr lvl="1"/>
            <a:r>
              <a:rPr lang="en-US" dirty="0">
                <a:latin typeface="Georgia" panose="02040502050405020303" pitchFamily="18" charset="0"/>
              </a:rPr>
              <a:t>Reporting deaths in custody (check-box)</a:t>
            </a:r>
          </a:p>
          <a:p>
            <a:pPr lvl="1"/>
            <a:r>
              <a:rPr lang="en-US" dirty="0">
                <a:latin typeface="Georgia" panose="02040502050405020303" pitchFamily="18" charset="0"/>
              </a:rPr>
              <a:t>Ex. Treatment of OUD (more guideline-based care less stigma based)</a:t>
            </a:r>
          </a:p>
          <a:p>
            <a:endParaRPr lang="en-US" dirty="0">
              <a:latin typeface="Georgia" panose="02040502050405020303" pitchFamily="18" charset="0"/>
            </a:endParaRPr>
          </a:p>
          <a:p>
            <a:pPr marL="0" indent="0">
              <a:buNone/>
            </a:pPr>
            <a:r>
              <a:rPr lang="en-US" b="1" dirty="0">
                <a:latin typeface="Georgia" panose="02040502050405020303" pitchFamily="18" charset="0"/>
              </a:rPr>
              <a:t>Improve Coordination of Care</a:t>
            </a:r>
          </a:p>
          <a:p>
            <a:pPr lvl="1"/>
            <a:r>
              <a:rPr lang="en-US" dirty="0">
                <a:latin typeface="Georgia" panose="02040502050405020303" pitchFamily="18" charset="0"/>
              </a:rPr>
              <a:t>Mandate EMR access (or even universal EMR)</a:t>
            </a:r>
          </a:p>
          <a:p>
            <a:pPr lvl="1"/>
            <a:r>
              <a:rPr lang="en-US" dirty="0">
                <a:latin typeface="Georgia" panose="02040502050405020303" pitchFamily="18" charset="0"/>
              </a:rPr>
              <a:t>New standards on release from jail or prison: Meds, Follow Up</a:t>
            </a:r>
          </a:p>
          <a:p>
            <a:pPr lvl="1"/>
            <a:r>
              <a:rPr lang="en-US" dirty="0">
                <a:latin typeface="Georgia" panose="02040502050405020303" pitchFamily="18" charset="0"/>
              </a:rPr>
              <a:t>No lapse in coverage</a:t>
            </a:r>
          </a:p>
          <a:p>
            <a:endParaRPr lang="en-US" dirty="0">
              <a:latin typeface="Georgia" panose="02040502050405020303" pitchFamily="18" charset="0"/>
            </a:endParaRPr>
          </a:p>
          <a:p>
            <a:pPr marL="0" indent="0">
              <a:buNone/>
            </a:pPr>
            <a:r>
              <a:rPr lang="en-US" b="1" dirty="0">
                <a:latin typeface="Georgia" panose="02040502050405020303" pitchFamily="18" charset="0"/>
              </a:rPr>
              <a:t>No co-payments</a:t>
            </a:r>
          </a:p>
          <a:p>
            <a:pPr marL="0" indent="0">
              <a:buNone/>
            </a:pPr>
            <a:endParaRPr lang="en-US" dirty="0">
              <a:latin typeface="Georgia" panose="02040502050405020303" pitchFamily="18" charset="0"/>
            </a:endParaRPr>
          </a:p>
        </p:txBody>
      </p:sp>
    </p:spTree>
    <p:extLst>
      <p:ext uri="{BB962C8B-B14F-4D97-AF65-F5344CB8AC3E}">
        <p14:creationId xmlns:p14="http://schemas.microsoft.com/office/powerpoint/2010/main" val="367439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6D9CB6-9538-BEED-379D-619685584650}"/>
              </a:ext>
            </a:extLst>
          </p:cNvPr>
          <p:cNvSpPr>
            <a:spLocks noGrp="1"/>
          </p:cNvSpPr>
          <p:nvPr>
            <p:ph type="title"/>
          </p:nvPr>
        </p:nvSpPr>
        <p:spPr>
          <a:xfrm>
            <a:off x="-1" y="0"/>
            <a:ext cx="3308465" cy="1379913"/>
          </a:xfrm>
        </p:spPr>
        <p:txBody>
          <a:bodyPr anchor="ctr">
            <a:normAutofit/>
          </a:bodyPr>
          <a:lstStyle/>
          <a:p>
            <a:r>
              <a:rPr lang="en-US" sz="4000" dirty="0">
                <a:latin typeface="Georgia" panose="02040502050405020303" pitchFamily="18" charset="0"/>
              </a:rPr>
              <a:t>Limitations</a:t>
            </a:r>
          </a:p>
        </p:txBody>
      </p:sp>
      <p:sp>
        <p:nvSpPr>
          <p:cNvPr id="3" name="Content Placeholder 2">
            <a:extLst>
              <a:ext uri="{FF2B5EF4-FFF2-40B4-BE49-F238E27FC236}">
                <a16:creationId xmlns:a16="http://schemas.microsoft.com/office/drawing/2014/main" id="{1B18B0C8-BCC8-4A0F-9EAC-D32C741D8FF7}"/>
              </a:ext>
            </a:extLst>
          </p:cNvPr>
          <p:cNvSpPr>
            <a:spLocks noGrp="1"/>
          </p:cNvSpPr>
          <p:nvPr>
            <p:ph idx="1"/>
          </p:nvPr>
        </p:nvSpPr>
        <p:spPr>
          <a:xfrm>
            <a:off x="240865" y="1047404"/>
            <a:ext cx="6616931" cy="5810596"/>
          </a:xfrm>
        </p:spPr>
        <p:txBody>
          <a:bodyPr anchor="ctr">
            <a:normAutofit/>
          </a:bodyPr>
          <a:lstStyle/>
          <a:p>
            <a:pPr marL="0" indent="0">
              <a:buNone/>
            </a:pPr>
            <a:r>
              <a:rPr lang="en-US" sz="2400" dirty="0">
                <a:latin typeface="Georgia" panose="02040502050405020303" pitchFamily="18" charset="0"/>
              </a:rPr>
              <a:t>It is not simply medical neglect that is killing patients </a:t>
            </a:r>
            <a:r>
              <a:rPr lang="en-US" sz="2400" b="1" dirty="0">
                <a:latin typeface="Georgia" panose="02040502050405020303" pitchFamily="18" charset="0"/>
              </a:rPr>
              <a:t>but the institutions themselves</a:t>
            </a:r>
          </a:p>
          <a:p>
            <a:endParaRPr lang="en-US" sz="2400" dirty="0">
              <a:latin typeface="Georgia" panose="02040502050405020303" pitchFamily="18" charset="0"/>
            </a:endParaRPr>
          </a:p>
          <a:p>
            <a:pPr marL="0" indent="0">
              <a:buNone/>
            </a:pPr>
            <a:r>
              <a:rPr lang="en-US" sz="2400" dirty="0">
                <a:latin typeface="Georgia" panose="02040502050405020303" pitchFamily="18" charset="0"/>
              </a:rPr>
              <a:t>Will not, on its own, reduce number of incarcerated people</a:t>
            </a:r>
          </a:p>
          <a:p>
            <a:pPr marL="0" indent="0">
              <a:buNone/>
            </a:pPr>
            <a:endParaRPr lang="en-US" sz="2400" dirty="0">
              <a:latin typeface="Georgia" panose="02040502050405020303" pitchFamily="18" charset="0"/>
            </a:endParaRPr>
          </a:p>
          <a:p>
            <a:pPr marL="0" indent="0">
              <a:buNone/>
            </a:pPr>
            <a:r>
              <a:rPr lang="en-US" sz="2400" dirty="0">
                <a:latin typeface="Georgia" panose="02040502050405020303" pitchFamily="18" charset="0"/>
              </a:rPr>
              <a:t>Academic focus on “improvements” and not ongoing harms or better alternatives</a:t>
            </a:r>
          </a:p>
          <a:p>
            <a:endParaRPr lang="en-US" sz="2400" dirty="0">
              <a:latin typeface="Georgia" panose="02040502050405020303" pitchFamily="18" charset="0"/>
            </a:endParaRPr>
          </a:p>
          <a:p>
            <a:pPr marL="0" indent="0">
              <a:buNone/>
            </a:pPr>
            <a:r>
              <a:rPr lang="en-US" sz="2400" dirty="0">
                <a:latin typeface="Georgia" panose="02040502050405020303" pitchFamily="18" charset="0"/>
              </a:rPr>
              <a:t>Will not address dual loyalty, stigma, dehumanization, violence, other environmental and cultural factors</a:t>
            </a:r>
          </a:p>
        </p:txBody>
      </p:sp>
      <p:pic>
        <p:nvPicPr>
          <p:cNvPr id="10242" name="Picture 2" descr="Therapy in jail? Experts say it's a good idea — but obstacles abound">
            <a:extLst>
              <a:ext uri="{FF2B5EF4-FFF2-40B4-BE49-F238E27FC236}">
                <a16:creationId xmlns:a16="http://schemas.microsoft.com/office/drawing/2014/main" id="{67356CF8-36B1-E8B0-74D1-776BC01E9D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42" r="23621"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123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4373-7D84-14BB-95D0-FF17C91AD767}"/>
              </a:ext>
            </a:extLst>
          </p:cNvPr>
          <p:cNvSpPr>
            <a:spLocks noGrp="1"/>
          </p:cNvSpPr>
          <p:nvPr>
            <p:ph type="title"/>
          </p:nvPr>
        </p:nvSpPr>
        <p:spPr>
          <a:xfrm>
            <a:off x="8161020" y="0"/>
            <a:ext cx="3102033" cy="1325563"/>
          </a:xfrm>
        </p:spPr>
        <p:txBody>
          <a:bodyPr>
            <a:normAutofit/>
          </a:bodyPr>
          <a:lstStyle/>
          <a:p>
            <a:r>
              <a:rPr lang="en-US" sz="4000" dirty="0">
                <a:latin typeface="Georgia" panose="02040502050405020303" pitchFamily="18" charset="0"/>
              </a:rPr>
              <a:t>Limitations</a:t>
            </a:r>
          </a:p>
        </p:txBody>
      </p:sp>
      <p:sp>
        <p:nvSpPr>
          <p:cNvPr id="3" name="Content Placeholder 2">
            <a:extLst>
              <a:ext uri="{FF2B5EF4-FFF2-40B4-BE49-F238E27FC236}">
                <a16:creationId xmlns:a16="http://schemas.microsoft.com/office/drawing/2014/main" id="{C1530CB3-F5D3-F970-9BED-CEC7153D1A6A}"/>
              </a:ext>
            </a:extLst>
          </p:cNvPr>
          <p:cNvSpPr>
            <a:spLocks noGrp="1"/>
          </p:cNvSpPr>
          <p:nvPr>
            <p:ph idx="1"/>
          </p:nvPr>
        </p:nvSpPr>
        <p:spPr>
          <a:xfrm>
            <a:off x="7115695" y="1325563"/>
            <a:ext cx="5192684" cy="5699325"/>
          </a:xfrm>
        </p:spPr>
        <p:txBody>
          <a:bodyPr>
            <a:normAutofit/>
          </a:bodyPr>
          <a:lstStyle/>
          <a:p>
            <a:pPr marL="0" indent="0">
              <a:buNone/>
            </a:pPr>
            <a:r>
              <a:rPr lang="en-US" sz="2400" dirty="0">
                <a:latin typeface="Georgia" panose="02040502050405020303" pitchFamily="18" charset="0"/>
              </a:rPr>
              <a:t>Can feed argument that jails are effective service providers</a:t>
            </a:r>
          </a:p>
          <a:p>
            <a:pPr lvl="1"/>
            <a:r>
              <a:rPr lang="en-US" b="1" dirty="0">
                <a:latin typeface="Georgia" panose="02040502050405020303" pitchFamily="18" charset="0"/>
              </a:rPr>
              <a:t>“jail care” is failed care</a:t>
            </a: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r>
              <a:rPr lang="en-US" sz="2400" dirty="0">
                <a:solidFill>
                  <a:srgbClr val="000000"/>
                </a:solidFill>
                <a:latin typeface="Georgia" panose="02040502050405020303" pitchFamily="18" charset="0"/>
              </a:rPr>
              <a:t>Goal is not to simply provide “coverage” for incarcerated people</a:t>
            </a:r>
          </a:p>
          <a:p>
            <a:pPr lvl="1">
              <a:spcBef>
                <a:spcPts val="0"/>
              </a:spcBef>
            </a:pPr>
            <a:r>
              <a:rPr lang="en-US" dirty="0">
                <a:solidFill>
                  <a:srgbClr val="000000"/>
                </a:solidFill>
                <a:latin typeface="Georgia" panose="02040502050405020303" pitchFamily="18" charset="0"/>
              </a:rPr>
              <a:t>Technically already have this</a:t>
            </a:r>
          </a:p>
          <a:p>
            <a:pPr marL="0" indent="0">
              <a:spcBef>
                <a:spcPts val="0"/>
              </a:spcBef>
              <a:buNone/>
            </a:pPr>
            <a:endParaRPr lang="en-US" sz="2400" dirty="0">
              <a:solidFill>
                <a:srgbClr val="000000"/>
              </a:solidFill>
              <a:latin typeface="Georgia" panose="02040502050405020303" pitchFamily="18" charset="0"/>
            </a:endParaRPr>
          </a:p>
          <a:p>
            <a:pPr marL="0" indent="0">
              <a:spcBef>
                <a:spcPts val="0"/>
              </a:spcBef>
              <a:buNone/>
            </a:pPr>
            <a:r>
              <a:rPr lang="en-US" sz="2400" dirty="0">
                <a:solidFill>
                  <a:srgbClr val="000000"/>
                </a:solidFill>
                <a:latin typeface="Georgia" panose="02040502050405020303" pitchFamily="18" charset="0"/>
              </a:rPr>
              <a:t>Medical r</a:t>
            </a:r>
            <a:r>
              <a:rPr lang="en-US" sz="2400" b="0" i="0" u="none" strike="noStrike" dirty="0">
                <a:solidFill>
                  <a:srgbClr val="000000"/>
                </a:solidFill>
                <a:effectLst/>
                <a:latin typeface="Georgia" panose="02040502050405020303" pitchFamily="18" charset="0"/>
              </a:rPr>
              <a:t>eforms will not happen willingly</a:t>
            </a:r>
          </a:p>
          <a:p>
            <a:pPr lvl="1">
              <a:spcBef>
                <a:spcPts val="0"/>
              </a:spcBef>
            </a:pPr>
            <a:r>
              <a:rPr lang="en-US" b="0" i="0" u="none" strike="noStrike" dirty="0">
                <a:solidFill>
                  <a:srgbClr val="000000"/>
                </a:solidFill>
                <a:effectLst/>
                <a:latin typeface="Georgia" panose="02040502050405020303" pitchFamily="18" charset="0"/>
              </a:rPr>
              <a:t>Litigation limited tool for improvement: Difficult and lengthy process, reactive by nature, risk retaliation</a:t>
            </a:r>
          </a:p>
          <a:p>
            <a:pPr marL="457200" lvl="1" indent="0">
              <a:spcBef>
                <a:spcPts val="0"/>
              </a:spcBef>
              <a:buNone/>
            </a:pPr>
            <a:endParaRPr lang="en-US" sz="2000" dirty="0">
              <a:solidFill>
                <a:srgbClr val="000000"/>
              </a:solidFill>
              <a:latin typeface="Georgia" panose="02040502050405020303" pitchFamily="18" charset="0"/>
            </a:endParaRPr>
          </a:p>
        </p:txBody>
      </p:sp>
      <p:pic>
        <p:nvPicPr>
          <p:cNvPr id="7" name="Picture 6" descr="A group of people holding signs&#10;&#10;Description automatically generated">
            <a:extLst>
              <a:ext uri="{FF2B5EF4-FFF2-40B4-BE49-F238E27FC236}">
                <a16:creationId xmlns:a16="http://schemas.microsoft.com/office/drawing/2014/main" id="{D80EAEED-1FC1-B1F5-3265-098B34B956F5}"/>
              </a:ext>
            </a:extLst>
          </p:cNvPr>
          <p:cNvPicPr>
            <a:picLocks noChangeAspect="1"/>
          </p:cNvPicPr>
          <p:nvPr/>
        </p:nvPicPr>
        <p:blipFill>
          <a:blip r:embed="rId3">
            <a:alphaModFix/>
          </a:blip>
          <a:stretch>
            <a:fillRect/>
          </a:stretch>
        </p:blipFill>
        <p:spPr>
          <a:xfrm>
            <a:off x="-1" y="760614"/>
            <a:ext cx="7115696" cy="5336772"/>
          </a:xfrm>
          <a:prstGeom prst="rect">
            <a:avLst/>
          </a:prstGeom>
        </p:spPr>
      </p:pic>
    </p:spTree>
    <p:extLst>
      <p:ext uri="{BB962C8B-B14F-4D97-AF65-F5344CB8AC3E}">
        <p14:creationId xmlns:p14="http://schemas.microsoft.com/office/powerpoint/2010/main" val="4097934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FDE4A-F077-9144-8B45-1AA941FA5F5A}"/>
              </a:ext>
            </a:extLst>
          </p:cNvPr>
          <p:cNvSpPr>
            <a:spLocks noGrp="1"/>
          </p:cNvSpPr>
          <p:nvPr>
            <p:ph type="title"/>
          </p:nvPr>
        </p:nvSpPr>
        <p:spPr/>
        <p:txBody>
          <a:bodyPr/>
          <a:lstStyle/>
          <a:p>
            <a:r>
              <a:rPr lang="en-US" dirty="0">
                <a:latin typeface="Georgia" panose="02040502050405020303" pitchFamily="18" charset="0"/>
              </a:rPr>
              <a:t>Carceral Humanism:</a:t>
            </a:r>
            <a:br>
              <a:rPr lang="en-US" dirty="0">
                <a:latin typeface="Georgia" panose="02040502050405020303" pitchFamily="18" charset="0"/>
              </a:rPr>
            </a:br>
            <a:r>
              <a:rPr lang="en-US" dirty="0">
                <a:latin typeface="Georgia" panose="02040502050405020303" pitchFamily="18" charset="0"/>
              </a:rPr>
              <a:t>The myth of a more humane cage</a:t>
            </a:r>
          </a:p>
        </p:txBody>
      </p:sp>
      <p:sp>
        <p:nvSpPr>
          <p:cNvPr id="3" name="Content Placeholder 2">
            <a:extLst>
              <a:ext uri="{FF2B5EF4-FFF2-40B4-BE49-F238E27FC236}">
                <a16:creationId xmlns:a16="http://schemas.microsoft.com/office/drawing/2014/main" id="{C4C04F53-DA4E-A4D8-356A-C4107D791431}"/>
              </a:ext>
            </a:extLst>
          </p:cNvPr>
          <p:cNvSpPr>
            <a:spLocks noGrp="1"/>
          </p:cNvSpPr>
          <p:nvPr>
            <p:ph idx="1"/>
          </p:nvPr>
        </p:nvSpPr>
        <p:spPr>
          <a:xfrm>
            <a:off x="838200" y="2141537"/>
            <a:ext cx="10942122" cy="4351338"/>
          </a:xfrm>
        </p:spPr>
        <p:txBody>
          <a:bodyPr>
            <a:normAutofit/>
          </a:bodyPr>
          <a:lstStyle/>
          <a:p>
            <a:pPr marL="0" indent="0">
              <a:buNone/>
            </a:pPr>
            <a:r>
              <a:rPr lang="en-US" i="0" dirty="0">
                <a:effectLst/>
                <a:latin typeface="Georgia" panose="02040502050405020303" pitchFamily="18" charset="0"/>
              </a:rPr>
              <a:t>Frame</a:t>
            </a:r>
            <a:r>
              <a:rPr lang="en-US" b="1" i="0" dirty="0">
                <a:effectLst/>
                <a:latin typeface="Georgia" panose="02040502050405020303" pitchFamily="18" charset="0"/>
              </a:rPr>
              <a:t> “…the jailers as caring social service providers,”</a:t>
            </a:r>
            <a:r>
              <a:rPr lang="en-US" b="0" i="0" dirty="0">
                <a:effectLst/>
                <a:latin typeface="Georgia" panose="02040502050405020303" pitchFamily="18" charset="0"/>
              </a:rPr>
              <a:t> with the goal of locking in these services behind prison walls and creating public support for this institutionalization. – James Kilgore</a:t>
            </a:r>
          </a:p>
          <a:p>
            <a:pPr marL="0" indent="0">
              <a:buNone/>
            </a:pPr>
            <a:endParaRPr lang="en-US" dirty="0">
              <a:latin typeface="Georgia" panose="02040502050405020303" pitchFamily="18" charset="0"/>
            </a:endParaRPr>
          </a:p>
          <a:p>
            <a:pPr marL="0" indent="0">
              <a:buNone/>
            </a:pPr>
            <a:r>
              <a:rPr lang="en-US" dirty="0">
                <a:latin typeface="Georgia" panose="02040502050405020303" pitchFamily="18" charset="0"/>
              </a:rPr>
              <a:t>Also includes investments in “</a:t>
            </a:r>
            <a:r>
              <a:rPr lang="en-US" b="1" dirty="0">
                <a:latin typeface="Georgia" panose="02040502050405020303" pitchFamily="18" charset="0"/>
              </a:rPr>
              <a:t>kinder, gentler</a:t>
            </a:r>
            <a:r>
              <a:rPr lang="en-US" dirty="0">
                <a:latin typeface="Georgia" panose="02040502050405020303" pitchFamily="18" charset="0"/>
              </a:rPr>
              <a:t>” forms of control</a:t>
            </a:r>
          </a:p>
          <a:p>
            <a:pPr lvl="1"/>
            <a:r>
              <a:rPr lang="en-US" dirty="0">
                <a:latin typeface="Georgia" panose="02040502050405020303" pitchFamily="18" charset="0"/>
              </a:rPr>
              <a:t>Electronic Monitoring, Drug Courts, Specialized Reform Centers, Mental Health Jails, Women-Specific Jails</a:t>
            </a:r>
          </a:p>
          <a:p>
            <a:pPr lvl="1"/>
            <a:r>
              <a:rPr lang="en-US" dirty="0">
                <a:latin typeface="Georgia" panose="02040502050405020303" pitchFamily="18" charset="0"/>
              </a:rPr>
              <a:t>All inevitably replicate the harmful environments framed as solutions to</a:t>
            </a:r>
          </a:p>
        </p:txBody>
      </p:sp>
    </p:spTree>
    <p:extLst>
      <p:ext uri="{BB962C8B-B14F-4D97-AF65-F5344CB8AC3E}">
        <p14:creationId xmlns:p14="http://schemas.microsoft.com/office/powerpoint/2010/main" val="1324918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8EF1D-AAD7-C044-C934-839AC2528FE4}"/>
              </a:ext>
            </a:extLst>
          </p:cNvPr>
          <p:cNvSpPr>
            <a:spLocks noGrp="1"/>
          </p:cNvSpPr>
          <p:nvPr>
            <p:ph type="title"/>
          </p:nvPr>
        </p:nvSpPr>
        <p:spPr>
          <a:xfrm>
            <a:off x="149629" y="350196"/>
            <a:ext cx="5939544" cy="1624520"/>
          </a:xfrm>
        </p:spPr>
        <p:txBody>
          <a:bodyPr anchor="ctr">
            <a:noAutofit/>
          </a:bodyPr>
          <a:lstStyle/>
          <a:p>
            <a:r>
              <a:rPr lang="en-US" sz="4000" dirty="0">
                <a:latin typeface="Georgia" panose="02040502050405020303" pitchFamily="18" charset="0"/>
              </a:rPr>
              <a:t>Carceral Spaces are not </a:t>
            </a:r>
            <a:br>
              <a:rPr lang="en-US" sz="4000" dirty="0">
                <a:latin typeface="Georgia" panose="02040502050405020303" pitchFamily="18" charset="0"/>
              </a:rPr>
            </a:br>
            <a:r>
              <a:rPr lang="en-US" sz="4000" dirty="0">
                <a:latin typeface="Georgia" panose="02040502050405020303" pitchFamily="18" charset="0"/>
              </a:rPr>
              <a:t>Life Affirming Institutions</a:t>
            </a:r>
          </a:p>
        </p:txBody>
      </p:sp>
      <p:sp>
        <p:nvSpPr>
          <p:cNvPr id="3" name="Content Placeholder 2">
            <a:extLst>
              <a:ext uri="{FF2B5EF4-FFF2-40B4-BE49-F238E27FC236}">
                <a16:creationId xmlns:a16="http://schemas.microsoft.com/office/drawing/2014/main" id="{B2EE4143-DF66-F08E-08C4-3C374718DFE1}"/>
              </a:ext>
            </a:extLst>
          </p:cNvPr>
          <p:cNvSpPr>
            <a:spLocks noGrp="1"/>
          </p:cNvSpPr>
          <p:nvPr>
            <p:ph idx="1"/>
          </p:nvPr>
        </p:nvSpPr>
        <p:spPr>
          <a:xfrm>
            <a:off x="0" y="2286000"/>
            <a:ext cx="6089173" cy="4572000"/>
          </a:xfrm>
        </p:spPr>
        <p:txBody>
          <a:bodyPr anchor="ctr">
            <a:normAutofit/>
          </a:bodyPr>
          <a:lstStyle/>
          <a:p>
            <a:pPr marL="0" indent="0">
              <a:buNone/>
            </a:pPr>
            <a:r>
              <a:rPr lang="en-US" sz="2000" b="0" i="1" dirty="0">
                <a:effectLst/>
                <a:latin typeface="Georgia" panose="02040502050405020303" pitchFamily="18" charset="0"/>
              </a:rPr>
              <a:t>“A locked treatment facility run by the Sheriff is not a life-sustaining resource of community support but just a façade for a jail.”</a:t>
            </a:r>
          </a:p>
          <a:p>
            <a:pPr marL="0" indent="0">
              <a:buNone/>
            </a:pPr>
            <a:r>
              <a:rPr lang="en-US" sz="2000" dirty="0">
                <a:latin typeface="Georgia" panose="02040502050405020303" pitchFamily="18" charset="0"/>
              </a:rPr>
              <a:t>- Justice LA</a:t>
            </a:r>
            <a:endParaRPr lang="en-US" sz="2000" b="0" i="0" dirty="0">
              <a:effectLst/>
              <a:latin typeface="Georgia" panose="02040502050405020303" pitchFamily="18" charset="0"/>
            </a:endParaRPr>
          </a:p>
          <a:p>
            <a:endParaRPr lang="en-US" sz="2000" dirty="0">
              <a:latin typeface="Georgia" panose="02040502050405020303" pitchFamily="18" charset="0"/>
            </a:endParaRPr>
          </a:p>
          <a:p>
            <a:pPr marL="0" indent="0">
              <a:buNone/>
            </a:pPr>
            <a:r>
              <a:rPr lang="en-US" sz="2000" b="0" i="1" dirty="0">
                <a:effectLst/>
                <a:latin typeface="Georgia" panose="02040502050405020303" pitchFamily="18" charset="0"/>
              </a:rPr>
              <a:t> “There is no healing inside of any cage.”</a:t>
            </a:r>
          </a:p>
          <a:p>
            <a:pPr marL="0" indent="0">
              <a:buNone/>
            </a:pPr>
            <a:r>
              <a:rPr lang="en-US" sz="2000" dirty="0">
                <a:latin typeface="Georgia" panose="02040502050405020303" pitchFamily="18" charset="0"/>
              </a:rPr>
              <a:t>- Robyn Hasan, Women on the Rise</a:t>
            </a:r>
          </a:p>
          <a:p>
            <a:pPr marL="0" indent="0">
              <a:buNone/>
            </a:pPr>
            <a:endParaRPr lang="en-US" sz="2000" dirty="0">
              <a:latin typeface="Georgia" panose="02040502050405020303" pitchFamily="18" charset="0"/>
            </a:endParaRPr>
          </a:p>
          <a:p>
            <a:pPr marL="0" indent="0">
              <a:buNone/>
            </a:pPr>
            <a:r>
              <a:rPr lang="en-US" sz="2000" dirty="0">
                <a:latin typeface="Georgia" panose="02040502050405020303" pitchFamily="18" charset="0"/>
              </a:rPr>
              <a:t>The myth of the “Win-Win” of carceral humanism: More humane environments that also provide public safety benefits!</a:t>
            </a:r>
          </a:p>
        </p:txBody>
      </p:sp>
      <p:pic>
        <p:nvPicPr>
          <p:cNvPr id="4" name="Picture 3" descr="A group of people standing outside a building&#10;&#10;Description automatically generated">
            <a:extLst>
              <a:ext uri="{FF2B5EF4-FFF2-40B4-BE49-F238E27FC236}">
                <a16:creationId xmlns:a16="http://schemas.microsoft.com/office/drawing/2014/main" id="{25C99D5A-341E-2CD9-1DA3-618679808325}"/>
              </a:ext>
            </a:extLst>
          </p:cNvPr>
          <p:cNvPicPr>
            <a:picLocks noChangeAspect="1"/>
          </p:cNvPicPr>
          <p:nvPr/>
        </p:nvPicPr>
        <p:blipFill rotWithShape="1">
          <a:blip r:embed="rId3"/>
          <a:srcRect l="22037" r="11221"/>
          <a:stretch/>
        </p:blipFill>
        <p:spPr>
          <a:xfrm>
            <a:off x="6096000" y="1"/>
            <a:ext cx="6102825" cy="6858000"/>
          </a:xfrm>
          <a:prstGeom prst="rect">
            <a:avLst/>
          </a:prstGeom>
        </p:spPr>
      </p:pic>
    </p:spTree>
    <p:extLst>
      <p:ext uri="{BB962C8B-B14F-4D97-AF65-F5344CB8AC3E}">
        <p14:creationId xmlns:p14="http://schemas.microsoft.com/office/powerpoint/2010/main" val="261312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eDq8nlvoCFTxqQQ9teEuAf-4OKXRBqRN09g_P0Ti9J2wkfuJOwcQx9dP9Vx0yahQ5adadibefnm11GX4Qi3MMG2qHStdK1d1Z5Z-VypJ62g4_z4bcueY7e4iwg2ea_kJDrO17B_dXvA=s0">
            <a:extLst>
              <a:ext uri="{FF2B5EF4-FFF2-40B4-BE49-F238E27FC236}">
                <a16:creationId xmlns:a16="http://schemas.microsoft.com/office/drawing/2014/main" id="{C3CE6B2D-27F6-089A-C832-CA07E63217CE}"/>
              </a:ext>
            </a:extLst>
          </p:cNvPr>
          <p:cNvPicPr>
            <a:picLocks noChangeAspect="1" noChangeArrowheads="1"/>
          </p:cNvPicPr>
          <p:nvPr/>
        </p:nvPicPr>
        <p:blipFill rotWithShape="1">
          <a:blip r:embed="rId3">
            <a:duotone>
              <a:prstClr val="black"/>
              <a:schemeClr val="tx2">
                <a:tint val="45000"/>
                <a:satMod val="400000"/>
              </a:schemeClr>
            </a:duotone>
            <a:alphaModFix amt="20000"/>
            <a:extLst>
              <a:ext uri="{28A0092B-C50C-407E-A947-70E740481C1C}">
                <a14:useLocalDpi xmlns:a14="http://schemas.microsoft.com/office/drawing/2010/main" val="0"/>
              </a:ext>
            </a:extLst>
          </a:blip>
          <a:srcRect t="17845" r="9090" b="9758"/>
          <a:stretch/>
        </p:blipFill>
        <p:spPr bwMode="auto">
          <a:xfrm>
            <a:off x="-855886" y="0"/>
            <a:ext cx="1304788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9690A8-DC2D-366B-378E-50EAA2D51BC2}"/>
              </a:ext>
            </a:extLst>
          </p:cNvPr>
          <p:cNvSpPr>
            <a:spLocks noGrp="1"/>
          </p:cNvSpPr>
          <p:nvPr>
            <p:ph type="title"/>
          </p:nvPr>
        </p:nvSpPr>
        <p:spPr>
          <a:xfrm>
            <a:off x="838199" y="365125"/>
            <a:ext cx="3193473" cy="1325563"/>
          </a:xfrm>
        </p:spPr>
        <p:txBody>
          <a:bodyPr/>
          <a:lstStyle/>
          <a:p>
            <a:r>
              <a:rPr lang="en-US" dirty="0">
                <a:latin typeface="Georgia" panose="02040502050405020303" pitchFamily="18" charset="0"/>
              </a:rPr>
              <a:t>OUTLINE</a:t>
            </a:r>
            <a:endParaRPr lang="en-US" b="1" dirty="0">
              <a:latin typeface="Georgia" panose="02040502050405020303" pitchFamily="18" charset="0"/>
            </a:endParaRPr>
          </a:p>
        </p:txBody>
      </p:sp>
      <p:sp>
        <p:nvSpPr>
          <p:cNvPr id="3" name="Content Placeholder 2">
            <a:extLst>
              <a:ext uri="{FF2B5EF4-FFF2-40B4-BE49-F238E27FC236}">
                <a16:creationId xmlns:a16="http://schemas.microsoft.com/office/drawing/2014/main" id="{B848C83C-4E87-1DBE-FA27-CDCA714A81BF}"/>
              </a:ext>
            </a:extLst>
          </p:cNvPr>
          <p:cNvSpPr>
            <a:spLocks noGrp="1"/>
          </p:cNvSpPr>
          <p:nvPr>
            <p:ph idx="1"/>
          </p:nvPr>
        </p:nvSpPr>
        <p:spPr/>
        <p:txBody>
          <a:bodyPr>
            <a:normAutofit/>
          </a:bodyPr>
          <a:lstStyle/>
          <a:p>
            <a:r>
              <a:rPr lang="en-US" b="1" dirty="0">
                <a:solidFill>
                  <a:schemeClr val="accent3"/>
                </a:solidFill>
                <a:latin typeface="Georgia" panose="02040502050405020303" pitchFamily="18" charset="0"/>
              </a:rPr>
              <a:t>The Carceral State</a:t>
            </a:r>
          </a:p>
          <a:p>
            <a:pPr lvl="1"/>
            <a:r>
              <a:rPr lang="en-US" dirty="0">
                <a:solidFill>
                  <a:schemeClr val="accent3"/>
                </a:solidFill>
                <a:latin typeface="Georgia" panose="02040502050405020303" pitchFamily="18" charset="0"/>
              </a:rPr>
              <a:t>Incarceration in America today</a:t>
            </a:r>
          </a:p>
          <a:p>
            <a:pPr lvl="1"/>
            <a:endParaRPr lang="en-US" dirty="0">
              <a:solidFill>
                <a:schemeClr val="accent3"/>
              </a:solidFill>
              <a:latin typeface="Georgia" panose="02040502050405020303" pitchFamily="18" charset="0"/>
            </a:endParaRPr>
          </a:p>
          <a:p>
            <a:r>
              <a:rPr lang="en-US" b="1" dirty="0">
                <a:solidFill>
                  <a:schemeClr val="accent3"/>
                </a:solidFill>
                <a:latin typeface="Georgia" panose="02040502050405020303" pitchFamily="18" charset="0"/>
              </a:rPr>
              <a:t>Benefits and Limitations</a:t>
            </a:r>
          </a:p>
          <a:p>
            <a:pPr lvl="1"/>
            <a:r>
              <a:rPr lang="en-US" dirty="0">
                <a:solidFill>
                  <a:schemeClr val="accent3"/>
                </a:solidFill>
                <a:latin typeface="Georgia" panose="02040502050405020303" pitchFamily="18" charset="0"/>
              </a:rPr>
              <a:t>Single Payer as Harm Reduction</a:t>
            </a:r>
          </a:p>
          <a:p>
            <a:pPr lvl="1"/>
            <a:endParaRPr lang="en-US" dirty="0">
              <a:latin typeface="Georgia" panose="02040502050405020303" pitchFamily="18" charset="0"/>
            </a:endParaRPr>
          </a:p>
          <a:p>
            <a:r>
              <a:rPr lang="en-US" b="1" dirty="0">
                <a:latin typeface="Georgia" panose="02040502050405020303" pitchFamily="18" charset="0"/>
              </a:rPr>
              <a:t>Starving The Beast</a:t>
            </a:r>
          </a:p>
          <a:p>
            <a:pPr lvl="1"/>
            <a:r>
              <a:rPr lang="en-US" dirty="0">
                <a:latin typeface="Georgia" panose="02040502050405020303" pitchFamily="18" charset="0"/>
              </a:rPr>
              <a:t>Redefining Public Safety</a:t>
            </a:r>
          </a:p>
        </p:txBody>
      </p:sp>
    </p:spTree>
    <p:extLst>
      <p:ext uri="{BB962C8B-B14F-4D97-AF65-F5344CB8AC3E}">
        <p14:creationId xmlns:p14="http://schemas.microsoft.com/office/powerpoint/2010/main" val="4248133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88E41-67EF-A3EC-7BA1-95DFBA4819F7}"/>
              </a:ext>
            </a:extLst>
          </p:cNvPr>
          <p:cNvSpPr>
            <a:spLocks noGrp="1"/>
          </p:cNvSpPr>
          <p:nvPr>
            <p:ph type="title"/>
          </p:nvPr>
        </p:nvSpPr>
        <p:spPr>
          <a:xfrm>
            <a:off x="0" y="0"/>
            <a:ext cx="6164179" cy="1174917"/>
          </a:xfrm>
        </p:spPr>
        <p:txBody>
          <a:bodyPr>
            <a:normAutofit fontScale="90000"/>
          </a:bodyPr>
          <a:lstStyle/>
          <a:p>
            <a:r>
              <a:rPr lang="en-US" b="1" dirty="0">
                <a:latin typeface="Georgia" panose="02040502050405020303" pitchFamily="18" charset="0"/>
              </a:rPr>
              <a:t>Starving The Beast</a:t>
            </a:r>
            <a:br>
              <a:rPr lang="en-US" b="1" dirty="0">
                <a:latin typeface="Georgia" panose="02040502050405020303" pitchFamily="18" charset="0"/>
              </a:rPr>
            </a:br>
            <a:endParaRPr lang="en-US" dirty="0"/>
          </a:p>
        </p:txBody>
      </p:sp>
      <p:sp>
        <p:nvSpPr>
          <p:cNvPr id="3" name="Content Placeholder 2">
            <a:extLst>
              <a:ext uri="{FF2B5EF4-FFF2-40B4-BE49-F238E27FC236}">
                <a16:creationId xmlns:a16="http://schemas.microsoft.com/office/drawing/2014/main" id="{31336D3B-45FF-33F5-E405-4ECF83405585}"/>
              </a:ext>
            </a:extLst>
          </p:cNvPr>
          <p:cNvSpPr>
            <a:spLocks noGrp="1"/>
          </p:cNvSpPr>
          <p:nvPr>
            <p:ph idx="1"/>
          </p:nvPr>
        </p:nvSpPr>
        <p:spPr>
          <a:xfrm>
            <a:off x="887383" y="1751654"/>
            <a:ext cx="10417233" cy="3354691"/>
          </a:xfrm>
          <a:ln w="28575">
            <a:solidFill>
              <a:srgbClr val="0070C0"/>
            </a:solidFill>
          </a:ln>
        </p:spPr>
        <p:txBody>
          <a:bodyPr>
            <a:normAutofit/>
          </a:bodyPr>
          <a:lstStyle/>
          <a:p>
            <a:pPr marL="0" indent="0">
              <a:buNone/>
            </a:pPr>
            <a:r>
              <a:rPr lang="en-US" sz="3600" i="1" dirty="0">
                <a:latin typeface="Georgia" panose="02040502050405020303" pitchFamily="18" charset="0"/>
              </a:rPr>
              <a:t>“Instead of asking whether anyone should be locked up or go free, why don’t we think about why we solve problems by repeating the kind of behavior that brought us the problem in the first place?” </a:t>
            </a:r>
          </a:p>
          <a:p>
            <a:pPr marL="0" indent="0">
              <a:buNone/>
            </a:pPr>
            <a:r>
              <a:rPr lang="en-US" i="1" dirty="0">
                <a:latin typeface="Georgia" panose="02040502050405020303" pitchFamily="18" charset="0"/>
              </a:rPr>
              <a:t>		- </a:t>
            </a:r>
            <a:r>
              <a:rPr lang="en-US" dirty="0">
                <a:latin typeface="Georgia" panose="02040502050405020303" pitchFamily="18" charset="0"/>
              </a:rPr>
              <a:t>Professor Ruth Wilson Gilmore</a:t>
            </a:r>
          </a:p>
        </p:txBody>
      </p:sp>
    </p:spTree>
    <p:extLst>
      <p:ext uri="{BB962C8B-B14F-4D97-AF65-F5344CB8AC3E}">
        <p14:creationId xmlns:p14="http://schemas.microsoft.com/office/powerpoint/2010/main" val="2493493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C85FB3-7A1E-64DA-AB43-30A63AEF344C}"/>
              </a:ext>
            </a:extLst>
          </p:cNvPr>
          <p:cNvSpPr>
            <a:spLocks noGrp="1"/>
          </p:cNvSpPr>
          <p:nvPr>
            <p:ph idx="1"/>
          </p:nvPr>
        </p:nvSpPr>
        <p:spPr>
          <a:xfrm>
            <a:off x="870758" y="2222067"/>
            <a:ext cx="10450484" cy="2413866"/>
          </a:xfrm>
          <a:ln w="28575">
            <a:solidFill>
              <a:srgbClr val="0070C0"/>
            </a:solidFill>
          </a:ln>
        </p:spPr>
        <p:txBody>
          <a:bodyPr/>
          <a:lstStyle/>
          <a:p>
            <a:pPr marL="0" indent="0">
              <a:buNone/>
            </a:pPr>
            <a:r>
              <a:rPr lang="en-US" sz="3600" i="1" dirty="0">
                <a:latin typeface="Georgia" panose="02040502050405020303" pitchFamily="18" charset="0"/>
              </a:rPr>
              <a:t>“It is a sad irony that a political process that obsessively uses the rhetoric of public safety ends up producing so many policies that in fact undermine it.”  </a:t>
            </a:r>
            <a:r>
              <a:rPr lang="en-US" i="1" dirty="0">
                <a:latin typeface="Georgia" panose="02040502050405020303" pitchFamily="18" charset="0"/>
              </a:rPr>
              <a:t>	</a:t>
            </a:r>
            <a:r>
              <a:rPr lang="en-US" dirty="0">
                <a:latin typeface="Georgia" panose="02040502050405020303" pitchFamily="18" charset="0"/>
              </a:rPr>
              <a:t>- Professor Rachel </a:t>
            </a:r>
            <a:r>
              <a:rPr lang="en-US" dirty="0" err="1">
                <a:latin typeface="Georgia" panose="02040502050405020303" pitchFamily="18" charset="0"/>
              </a:rPr>
              <a:t>Barkow</a:t>
            </a:r>
            <a:endParaRPr lang="en-US" dirty="0">
              <a:latin typeface="Georgia" panose="02040502050405020303" pitchFamily="18" charset="0"/>
            </a:endParaRPr>
          </a:p>
          <a:p>
            <a:pPr marL="0" indent="0">
              <a:buNone/>
            </a:pPr>
            <a:endParaRPr lang="en-US" dirty="0">
              <a:latin typeface="Georgia" panose="02040502050405020303" pitchFamily="18" charset="0"/>
            </a:endParaRPr>
          </a:p>
          <a:p>
            <a:pPr marL="0" indent="0">
              <a:buNone/>
            </a:pPr>
            <a:endParaRPr lang="en-US" dirty="0">
              <a:latin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3836869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E27C0-9EB6-4F54-2A7B-97239793DBC7}"/>
              </a:ext>
            </a:extLst>
          </p:cNvPr>
          <p:cNvSpPr>
            <a:spLocks noGrp="1"/>
          </p:cNvSpPr>
          <p:nvPr>
            <p:ph type="title"/>
          </p:nvPr>
        </p:nvSpPr>
        <p:spPr>
          <a:xfrm>
            <a:off x="1015538" y="-351836"/>
            <a:ext cx="5080462" cy="1325563"/>
          </a:xfrm>
        </p:spPr>
        <p:txBody>
          <a:bodyPr>
            <a:normAutofit/>
          </a:bodyPr>
          <a:lstStyle/>
          <a:p>
            <a:r>
              <a:rPr lang="en-US" sz="4000" dirty="0">
                <a:latin typeface="Georgia" panose="02040502050405020303" pitchFamily="18" charset="0"/>
              </a:rPr>
              <a:t>Public Safety Today</a:t>
            </a:r>
          </a:p>
        </p:txBody>
      </p:sp>
      <p:sp>
        <p:nvSpPr>
          <p:cNvPr id="3" name="Content Placeholder 2">
            <a:extLst>
              <a:ext uri="{FF2B5EF4-FFF2-40B4-BE49-F238E27FC236}">
                <a16:creationId xmlns:a16="http://schemas.microsoft.com/office/drawing/2014/main" id="{4717A2B5-67DA-9F67-B8CB-7DAC6CB2577C}"/>
              </a:ext>
            </a:extLst>
          </p:cNvPr>
          <p:cNvSpPr>
            <a:spLocks noGrp="1"/>
          </p:cNvSpPr>
          <p:nvPr>
            <p:ph idx="1"/>
          </p:nvPr>
        </p:nvSpPr>
        <p:spPr>
          <a:xfrm>
            <a:off x="0" y="759219"/>
            <a:ext cx="7514918" cy="5621580"/>
          </a:xfrm>
        </p:spPr>
        <p:txBody>
          <a:bodyPr>
            <a:noAutofit/>
          </a:bodyPr>
          <a:lstStyle/>
          <a:p>
            <a:pPr marL="0" indent="0">
              <a:buNone/>
            </a:pPr>
            <a:r>
              <a:rPr lang="en-US" sz="2000" dirty="0">
                <a:solidFill>
                  <a:schemeClr val="tx1"/>
                </a:solidFill>
                <a:latin typeface="Georgia" panose="02040502050405020303" pitchFamily="18" charset="0"/>
              </a:rPr>
              <a:t>Meta-analysis of 116 studies found incarceration has no effect on reoffending or slightly increases risk of reoffending</a:t>
            </a:r>
          </a:p>
          <a:p>
            <a:pPr lvl="1"/>
            <a:r>
              <a:rPr lang="en-US" sz="2000" dirty="0">
                <a:solidFill>
                  <a:schemeClr val="tx1"/>
                </a:solidFill>
                <a:latin typeface="Georgia" panose="02040502050405020303" pitchFamily="18" charset="0"/>
              </a:rPr>
              <a:t>”Incarceration cannot be justified on the grounds it affords public safety by decreasing recidivism”</a:t>
            </a:r>
            <a:endParaRPr lang="en-US" sz="2000" baseline="30000" dirty="0">
              <a:solidFill>
                <a:schemeClr val="tx1"/>
              </a:solidFill>
              <a:latin typeface="Georgia" panose="02040502050405020303" pitchFamily="18" charset="0"/>
            </a:endParaRPr>
          </a:p>
          <a:p>
            <a:endParaRPr lang="en-US" sz="1000" dirty="0">
              <a:latin typeface="Georgia" panose="02040502050405020303" pitchFamily="18" charset="0"/>
            </a:endParaRPr>
          </a:p>
          <a:p>
            <a:pPr marL="0" indent="0">
              <a:buNone/>
            </a:pPr>
            <a:r>
              <a:rPr lang="en-US" sz="2000" dirty="0">
                <a:latin typeface="Georgia" panose="02040502050405020303" pitchFamily="18" charset="0"/>
              </a:rPr>
              <a:t>Research consistently shows higher incarceration rates not associated with lower violent crime rates</a:t>
            </a:r>
          </a:p>
          <a:p>
            <a:endParaRPr lang="en-US" sz="1000" dirty="0">
              <a:latin typeface="Georgia" panose="02040502050405020303" pitchFamily="18" charset="0"/>
            </a:endParaRPr>
          </a:p>
          <a:p>
            <a:pPr marL="0" indent="0">
              <a:buNone/>
            </a:pPr>
            <a:r>
              <a:rPr lang="en-US" sz="2000" dirty="0">
                <a:latin typeface="Georgia" panose="02040502050405020303" pitchFamily="18" charset="0"/>
              </a:rPr>
              <a:t>More severe punishment repeatedly shown to have no effect on deterrence</a:t>
            </a:r>
            <a:endParaRPr lang="en-US" sz="2000" baseline="30000" dirty="0">
              <a:latin typeface="Georgia" panose="02040502050405020303" pitchFamily="18" charset="0"/>
            </a:endParaRPr>
          </a:p>
          <a:p>
            <a:pPr marL="0" indent="0">
              <a:buNone/>
            </a:pPr>
            <a:endParaRPr lang="en-US" sz="1000" dirty="0">
              <a:latin typeface="Georgia" panose="02040502050405020303" pitchFamily="18" charset="0"/>
            </a:endParaRPr>
          </a:p>
          <a:p>
            <a:pPr marL="0" indent="0">
              <a:buNone/>
            </a:pPr>
            <a:r>
              <a:rPr lang="en-US" sz="2000" b="0" i="0" u="none" strike="noStrike" dirty="0">
                <a:effectLst/>
                <a:latin typeface="Georgia" panose="02040502050405020303" pitchFamily="18" charset="0"/>
              </a:rPr>
              <a:t>2016 Brennan Center for Justice report: Nearly 40 percent of the U.S. prison population is incarcerated without any compelling public safety justification</a:t>
            </a:r>
            <a:endParaRPr lang="en-US" sz="2000" dirty="0">
              <a:latin typeface="Georgia" panose="02040502050405020303" pitchFamily="18" charset="0"/>
            </a:endParaRPr>
          </a:p>
          <a:p>
            <a:pPr marL="0" indent="0" rtl="0">
              <a:spcBef>
                <a:spcPts val="2400"/>
              </a:spcBef>
              <a:spcAft>
                <a:spcPts val="0"/>
              </a:spcAft>
              <a:buNone/>
            </a:pPr>
            <a:r>
              <a:rPr lang="en-US" sz="2000" b="0" i="0" u="none" strike="noStrike" dirty="0">
                <a:effectLst/>
                <a:latin typeface="Georgia" panose="02040502050405020303" pitchFamily="18" charset="0"/>
              </a:rPr>
              <a:t>Over 80% arrests for misdemeanors</a:t>
            </a:r>
          </a:p>
          <a:p>
            <a:pPr marL="0" indent="0" rtl="0">
              <a:spcBef>
                <a:spcPts val="2400"/>
              </a:spcBef>
              <a:spcAft>
                <a:spcPts val="0"/>
              </a:spcAft>
              <a:buNone/>
            </a:pPr>
            <a:r>
              <a:rPr lang="en-US" sz="2000" dirty="0">
                <a:latin typeface="Georgia" panose="02040502050405020303" pitchFamily="18" charset="0"/>
              </a:rPr>
              <a:t>L</a:t>
            </a:r>
            <a:r>
              <a:rPr lang="en-US" sz="2000" b="0" i="0" u="none" strike="noStrike" dirty="0">
                <a:effectLst/>
                <a:latin typeface="Georgia" panose="02040502050405020303" pitchFamily="18" charset="0"/>
              </a:rPr>
              <a:t>ess than 5% police time on violent crime</a:t>
            </a:r>
          </a:p>
          <a:p>
            <a:pPr marL="0" indent="0" rtl="0">
              <a:spcBef>
                <a:spcPts val="2400"/>
              </a:spcBef>
              <a:spcAft>
                <a:spcPts val="0"/>
              </a:spcAft>
              <a:buNone/>
            </a:pPr>
            <a:r>
              <a:rPr lang="en-US" sz="2000" dirty="0">
                <a:solidFill>
                  <a:schemeClr val="tx1"/>
                </a:solidFill>
                <a:latin typeface="Georgia" panose="02040502050405020303" pitchFamily="18" charset="0"/>
              </a:rPr>
              <a:t>Over 90% of 911 </a:t>
            </a:r>
            <a:r>
              <a:rPr lang="en-US" sz="2000" dirty="0">
                <a:latin typeface="Georgia" panose="02040502050405020303" pitchFamily="18" charset="0"/>
              </a:rPr>
              <a:t>calls not related to violence</a:t>
            </a:r>
            <a:endParaRPr lang="en-US" sz="2000" dirty="0">
              <a:solidFill>
                <a:schemeClr val="tx1"/>
              </a:solidFill>
              <a:latin typeface="Georgia" panose="02040502050405020303" pitchFamily="18" charset="0"/>
            </a:endParaRPr>
          </a:p>
        </p:txBody>
      </p:sp>
      <p:pic>
        <p:nvPicPr>
          <p:cNvPr id="5" name="Picture 4" descr="A black and white drawing of a person in a tunnel&#10;&#10;Description automatically generated">
            <a:extLst>
              <a:ext uri="{FF2B5EF4-FFF2-40B4-BE49-F238E27FC236}">
                <a16:creationId xmlns:a16="http://schemas.microsoft.com/office/drawing/2014/main" id="{84F0718F-37C6-CD04-1625-D87266C2B079}"/>
              </a:ext>
            </a:extLst>
          </p:cNvPr>
          <p:cNvPicPr>
            <a:picLocks noChangeAspect="1"/>
          </p:cNvPicPr>
          <p:nvPr/>
        </p:nvPicPr>
        <p:blipFill>
          <a:blip r:embed="rId3">
            <a:alphaModFix amt="50000"/>
          </a:blip>
          <a:stretch>
            <a:fillRect/>
          </a:stretch>
        </p:blipFill>
        <p:spPr>
          <a:xfrm rot="5400000">
            <a:off x="6735405" y="1090460"/>
            <a:ext cx="6236108" cy="4677081"/>
          </a:xfrm>
          <a:prstGeom prst="rect">
            <a:avLst/>
          </a:prstGeom>
        </p:spPr>
      </p:pic>
    </p:spTree>
    <p:extLst>
      <p:ext uri="{BB962C8B-B14F-4D97-AF65-F5344CB8AC3E}">
        <p14:creationId xmlns:p14="http://schemas.microsoft.com/office/powerpoint/2010/main" val="62030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Hourglass">
            <a:extLst>
              <a:ext uri="{FF2B5EF4-FFF2-40B4-BE49-F238E27FC236}">
                <a16:creationId xmlns:a16="http://schemas.microsoft.com/office/drawing/2014/main" id="{378298B0-0D18-DF70-5956-0DCC4A8D479C}"/>
              </a:ext>
            </a:extLst>
          </p:cNvPr>
          <p:cNvPicPr>
            <a:picLocks noChangeAspect="1"/>
          </p:cNvPicPr>
          <p:nvPr/>
        </p:nvPicPr>
        <p:blipFill rotWithShape="1">
          <a:blip r:embed="rId3">
            <a:alphaModFix amt="50000"/>
          </a:blip>
          <a:srcRect b="21053"/>
          <a:stretch/>
        </p:blipFill>
        <p:spPr>
          <a:xfrm>
            <a:off x="20" y="1"/>
            <a:ext cx="12191980" cy="6857999"/>
          </a:xfrm>
          <a:prstGeom prst="rect">
            <a:avLst/>
          </a:prstGeom>
        </p:spPr>
      </p:pic>
      <p:sp>
        <p:nvSpPr>
          <p:cNvPr id="2" name="Title 1">
            <a:extLst>
              <a:ext uri="{FF2B5EF4-FFF2-40B4-BE49-F238E27FC236}">
                <a16:creationId xmlns:a16="http://schemas.microsoft.com/office/drawing/2014/main" id="{9B5B276E-53ED-8B7A-A890-6D43ACE11EED}"/>
              </a:ext>
            </a:extLst>
          </p:cNvPr>
          <p:cNvSpPr>
            <a:spLocks noGrp="1"/>
          </p:cNvSpPr>
          <p:nvPr>
            <p:ph type="title"/>
          </p:nvPr>
        </p:nvSpPr>
        <p:spPr>
          <a:xfrm>
            <a:off x="838196" y="2773015"/>
            <a:ext cx="4468091" cy="891753"/>
          </a:xfrm>
        </p:spPr>
        <p:txBody>
          <a:bodyPr vert="horz" lIns="91440" tIns="45720" rIns="91440" bIns="45720" rtlCol="0" anchor="b">
            <a:normAutofit/>
          </a:bodyPr>
          <a:lstStyle/>
          <a:p>
            <a:pPr algn="ctr"/>
            <a:r>
              <a:rPr lang="en-US" dirty="0">
                <a:solidFill>
                  <a:srgbClr val="FFFFFF"/>
                </a:solidFill>
              </a:rPr>
              <a:t>BRAINSTORM</a:t>
            </a:r>
          </a:p>
        </p:txBody>
      </p:sp>
      <p:sp>
        <p:nvSpPr>
          <p:cNvPr id="3" name="Content Placeholder 2">
            <a:extLst>
              <a:ext uri="{FF2B5EF4-FFF2-40B4-BE49-F238E27FC236}">
                <a16:creationId xmlns:a16="http://schemas.microsoft.com/office/drawing/2014/main" id="{6DD25B99-8FC8-038B-D67A-C871C155B76D}"/>
              </a:ext>
            </a:extLst>
          </p:cNvPr>
          <p:cNvSpPr>
            <a:spLocks noGrp="1"/>
          </p:cNvSpPr>
          <p:nvPr>
            <p:ph idx="1"/>
          </p:nvPr>
        </p:nvSpPr>
        <p:spPr>
          <a:xfrm>
            <a:off x="1898070" y="3788737"/>
            <a:ext cx="2348345" cy="634269"/>
          </a:xfrm>
        </p:spPr>
        <p:txBody>
          <a:bodyPr vert="horz" lIns="91440" tIns="45720" rIns="91440" bIns="45720" rtlCol="0">
            <a:normAutofit/>
          </a:bodyPr>
          <a:lstStyle/>
          <a:p>
            <a:pPr marL="0" indent="0" algn="ctr">
              <a:buNone/>
            </a:pPr>
            <a:r>
              <a:rPr lang="en-US" sz="2000" dirty="0">
                <a:solidFill>
                  <a:srgbClr val="FFFFFF"/>
                </a:solidFill>
              </a:rPr>
              <a:t>2 Minutes</a:t>
            </a:r>
          </a:p>
        </p:txBody>
      </p:sp>
    </p:spTree>
    <p:extLst>
      <p:ext uri="{BB962C8B-B14F-4D97-AF65-F5344CB8AC3E}">
        <p14:creationId xmlns:p14="http://schemas.microsoft.com/office/powerpoint/2010/main" val="1283825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screen&#10;&#10;Description automatically generated">
            <a:extLst>
              <a:ext uri="{FF2B5EF4-FFF2-40B4-BE49-F238E27FC236}">
                <a16:creationId xmlns:a16="http://schemas.microsoft.com/office/drawing/2014/main" id="{E44AA0B3-B2B2-6DFF-3684-375E0DECA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672924"/>
            <a:ext cx="5291666" cy="5512152"/>
          </a:xfrm>
          <a:prstGeom prst="rect">
            <a:avLst/>
          </a:prstGeom>
        </p:spPr>
      </p:pic>
      <p:pic>
        <p:nvPicPr>
          <p:cNvPr id="2" name="Content Placeholder 3" descr="A diagram of a police funding graph&#10;&#10;Description automatically generated">
            <a:extLst>
              <a:ext uri="{FF2B5EF4-FFF2-40B4-BE49-F238E27FC236}">
                <a16:creationId xmlns:a16="http://schemas.microsoft.com/office/drawing/2014/main" id="{971E4D92-5571-40A7-8CB7-993D88FF8F61}"/>
              </a:ext>
            </a:extLst>
          </p:cNvPr>
          <p:cNvPicPr>
            <a:picLocks noChangeAspect="1"/>
          </p:cNvPicPr>
          <p:nvPr/>
        </p:nvPicPr>
        <p:blipFill rotWithShape="1">
          <a:blip r:embed="rId4"/>
          <a:srcRect l="10622" r="21153" b="23038"/>
          <a:stretch/>
        </p:blipFill>
        <p:spPr>
          <a:xfrm>
            <a:off x="6256865" y="1750127"/>
            <a:ext cx="5291667" cy="3357745"/>
          </a:xfrm>
          <a:prstGeom prst="rect">
            <a:avLst/>
          </a:prstGeom>
        </p:spPr>
      </p:pic>
    </p:spTree>
    <p:extLst>
      <p:ext uri="{BB962C8B-B14F-4D97-AF65-F5344CB8AC3E}">
        <p14:creationId xmlns:p14="http://schemas.microsoft.com/office/powerpoint/2010/main" val="6991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and white poster with blue eyes and white text&#10;&#10;Description automatically generated">
            <a:extLst>
              <a:ext uri="{FF2B5EF4-FFF2-40B4-BE49-F238E27FC236}">
                <a16:creationId xmlns:a16="http://schemas.microsoft.com/office/drawing/2014/main" id="{D77D665A-22DC-3169-5BF3-9632E7AD8C79}"/>
              </a:ext>
            </a:extLst>
          </p:cNvPr>
          <p:cNvPicPr>
            <a:picLocks noGrp="1" noChangeAspect="1"/>
          </p:cNvPicPr>
          <p:nvPr>
            <p:ph idx="1"/>
          </p:nvPr>
        </p:nvPicPr>
        <p:blipFill>
          <a:blip r:embed="rId2"/>
          <a:stretch>
            <a:fillRect/>
          </a:stretch>
        </p:blipFill>
        <p:spPr>
          <a:xfrm>
            <a:off x="1391752" y="0"/>
            <a:ext cx="9408495" cy="6858000"/>
          </a:xfrm>
        </p:spPr>
      </p:pic>
    </p:spTree>
    <p:extLst>
      <p:ext uri="{BB962C8B-B14F-4D97-AF65-F5344CB8AC3E}">
        <p14:creationId xmlns:p14="http://schemas.microsoft.com/office/powerpoint/2010/main" val="27950440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3EC5-65BD-C8F1-F1F7-C62318F5DADB}"/>
              </a:ext>
            </a:extLst>
          </p:cNvPr>
          <p:cNvSpPr>
            <a:spLocks noGrp="1"/>
          </p:cNvSpPr>
          <p:nvPr>
            <p:ph type="title"/>
          </p:nvPr>
        </p:nvSpPr>
        <p:spPr/>
        <p:txBody>
          <a:bodyPr>
            <a:normAutofit fontScale="90000"/>
          </a:bodyPr>
          <a:lstStyle/>
          <a:p>
            <a:r>
              <a:rPr lang="en-US" dirty="0">
                <a:latin typeface="Georgia" panose="02040502050405020303" pitchFamily="18" charset="0"/>
              </a:rPr>
              <a:t>Right to Safety and Health: Values for Single Payer and a New Public Safety Paradigm</a:t>
            </a:r>
          </a:p>
        </p:txBody>
      </p:sp>
      <p:sp>
        <p:nvSpPr>
          <p:cNvPr id="3" name="Content Placeholder 2">
            <a:extLst>
              <a:ext uri="{FF2B5EF4-FFF2-40B4-BE49-F238E27FC236}">
                <a16:creationId xmlns:a16="http://schemas.microsoft.com/office/drawing/2014/main" id="{672B23FC-B85C-E4C0-07D0-B36B2CC13E22}"/>
              </a:ext>
            </a:extLst>
          </p:cNvPr>
          <p:cNvSpPr>
            <a:spLocks noGrp="1"/>
          </p:cNvSpPr>
          <p:nvPr>
            <p:ph idx="1"/>
          </p:nvPr>
        </p:nvSpPr>
        <p:spPr>
          <a:xfrm>
            <a:off x="838200" y="2141537"/>
            <a:ext cx="10515600" cy="4351338"/>
          </a:xfrm>
        </p:spPr>
        <p:txBody>
          <a:bodyPr>
            <a:normAutofit/>
          </a:bodyPr>
          <a:lstStyle/>
          <a:p>
            <a:r>
              <a:rPr lang="en-US" sz="2800" dirty="0">
                <a:latin typeface="Georgia" panose="02040502050405020303" pitchFamily="18" charset="0"/>
              </a:rPr>
              <a:t>Focus on prevention</a:t>
            </a:r>
            <a:endParaRPr lang="en-US" sz="2800" dirty="0">
              <a:solidFill>
                <a:schemeClr val="tx1"/>
              </a:solidFill>
              <a:latin typeface="Georgia" panose="02040502050405020303" pitchFamily="18" charset="0"/>
            </a:endParaRPr>
          </a:p>
          <a:p>
            <a:r>
              <a:rPr lang="en-US" sz="2800" dirty="0">
                <a:latin typeface="Georgia" panose="02040502050405020303" pitchFamily="18" charset="0"/>
              </a:rPr>
              <a:t>Reject idea that human beings are disposable</a:t>
            </a:r>
          </a:p>
          <a:p>
            <a:r>
              <a:rPr lang="en-US" sz="2800" dirty="0">
                <a:latin typeface="Georgia" panose="02040502050405020303" pitchFamily="18" charset="0"/>
              </a:rPr>
              <a:t>Discard the one size fits all model</a:t>
            </a:r>
          </a:p>
          <a:p>
            <a:r>
              <a:rPr lang="en-US" dirty="0">
                <a:latin typeface="Georgia" panose="02040502050405020303" pitchFamily="18" charset="0"/>
              </a:rPr>
              <a:t>N</a:t>
            </a:r>
            <a:r>
              <a:rPr lang="en-US" sz="2800" dirty="0">
                <a:latin typeface="Georgia" panose="02040502050405020303" pitchFamily="18" charset="0"/>
              </a:rPr>
              <a:t>on-punitive responses to harm</a:t>
            </a:r>
          </a:p>
          <a:p>
            <a:r>
              <a:rPr lang="en-US" sz="2800" dirty="0">
                <a:latin typeface="Georgia" panose="02040502050405020303" pitchFamily="18" charset="0"/>
              </a:rPr>
              <a:t>Reconsider </a:t>
            </a:r>
            <a:r>
              <a:rPr lang="en-US" dirty="0">
                <a:latin typeface="Georgia" panose="02040502050405020303" pitchFamily="18" charset="0"/>
              </a:rPr>
              <a:t>premise of punishment as justice</a:t>
            </a:r>
            <a:endParaRPr lang="en-US" sz="2800" dirty="0">
              <a:latin typeface="Georgia" panose="02040502050405020303" pitchFamily="18" charset="0"/>
            </a:endParaRPr>
          </a:p>
          <a:p>
            <a:r>
              <a:rPr lang="en-US" sz="2800" dirty="0">
                <a:solidFill>
                  <a:schemeClr val="tx1"/>
                </a:solidFill>
                <a:latin typeface="Georgia" panose="02040502050405020303" pitchFamily="18" charset="0"/>
              </a:rPr>
              <a:t>Reject false choice of policing and incarceration or nothing</a:t>
            </a:r>
            <a:endParaRPr lang="en-US" dirty="0">
              <a:solidFill>
                <a:schemeClr val="tx1"/>
              </a:solidFill>
              <a:latin typeface="Georgia" panose="02040502050405020303" pitchFamily="18" charset="0"/>
            </a:endParaRPr>
          </a:p>
          <a:p>
            <a:r>
              <a:rPr lang="en-US" sz="2800" dirty="0">
                <a:latin typeface="Georgia" panose="02040502050405020303" pitchFamily="18" charset="0"/>
              </a:rPr>
              <a:t>Focus on Harm, not Crime</a:t>
            </a:r>
          </a:p>
          <a:p>
            <a:r>
              <a:rPr lang="en-US" dirty="0">
                <a:solidFill>
                  <a:schemeClr val="tx1"/>
                </a:solidFill>
                <a:latin typeface="Georgia" panose="02040502050405020303" pitchFamily="18" charset="0"/>
              </a:rPr>
              <a:t>Address structural violence</a:t>
            </a:r>
            <a:endParaRPr lang="en-US" sz="28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319168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9A91-2D14-69D6-EFC5-55BFC6393431}"/>
              </a:ext>
            </a:extLst>
          </p:cNvPr>
          <p:cNvSpPr>
            <a:spLocks noGrp="1"/>
          </p:cNvSpPr>
          <p:nvPr>
            <p:ph type="title"/>
          </p:nvPr>
        </p:nvSpPr>
        <p:spPr>
          <a:xfrm>
            <a:off x="838200" y="0"/>
            <a:ext cx="10515600" cy="1325563"/>
          </a:xfrm>
        </p:spPr>
        <p:txBody>
          <a:bodyPr>
            <a:normAutofit/>
          </a:bodyPr>
          <a:lstStyle/>
          <a:p>
            <a:r>
              <a:rPr lang="en-US" sz="4000" dirty="0">
                <a:latin typeface="Georgia" panose="02040502050405020303" pitchFamily="18" charset="0"/>
              </a:rPr>
              <a:t>Single Payer Can Change…</a:t>
            </a:r>
          </a:p>
        </p:txBody>
      </p:sp>
      <p:sp>
        <p:nvSpPr>
          <p:cNvPr id="3" name="Content Placeholder 2">
            <a:extLst>
              <a:ext uri="{FF2B5EF4-FFF2-40B4-BE49-F238E27FC236}">
                <a16:creationId xmlns:a16="http://schemas.microsoft.com/office/drawing/2014/main" id="{266C8AC6-D339-A2FA-F2FD-8BD564FF4704}"/>
              </a:ext>
            </a:extLst>
          </p:cNvPr>
          <p:cNvSpPr>
            <a:spLocks noGrp="1"/>
          </p:cNvSpPr>
          <p:nvPr>
            <p:ph idx="1"/>
          </p:nvPr>
        </p:nvSpPr>
        <p:spPr>
          <a:xfrm>
            <a:off x="838200" y="1234869"/>
            <a:ext cx="10979727" cy="5623131"/>
          </a:xfrm>
        </p:spPr>
        <p:txBody>
          <a:bodyPr>
            <a:normAutofit fontScale="70000" lnSpcReduction="20000"/>
          </a:bodyPr>
          <a:lstStyle/>
          <a:p>
            <a:r>
              <a:rPr lang="en-US" dirty="0">
                <a:latin typeface="Georgia" panose="02040502050405020303" pitchFamily="18" charset="0"/>
              </a:rPr>
              <a:t>Healthcare Workforce</a:t>
            </a:r>
          </a:p>
          <a:p>
            <a:r>
              <a:rPr lang="en-US" dirty="0">
                <a:latin typeface="Georgia" panose="02040502050405020303" pitchFamily="18" charset="0"/>
              </a:rPr>
              <a:t>Medical training</a:t>
            </a:r>
          </a:p>
          <a:p>
            <a:r>
              <a:rPr lang="en-US" dirty="0">
                <a:latin typeface="Georgia" panose="02040502050405020303" pitchFamily="18" charset="0"/>
              </a:rPr>
              <a:t>Community based care infrastructure</a:t>
            </a:r>
          </a:p>
          <a:p>
            <a:r>
              <a:rPr lang="en-US" dirty="0">
                <a:latin typeface="Georgia" panose="02040502050405020303" pitchFamily="18" charset="0"/>
              </a:rPr>
              <a:t>Childcare</a:t>
            </a:r>
          </a:p>
          <a:p>
            <a:r>
              <a:rPr lang="en-US" dirty="0">
                <a:latin typeface="Georgia" panose="02040502050405020303" pitchFamily="18" charset="0"/>
              </a:rPr>
              <a:t>Elder care</a:t>
            </a:r>
          </a:p>
          <a:p>
            <a:r>
              <a:rPr lang="en-US" dirty="0">
                <a:latin typeface="Georgia" panose="02040502050405020303" pitchFamily="18" charset="0"/>
              </a:rPr>
              <a:t>Housing</a:t>
            </a:r>
          </a:p>
          <a:p>
            <a:r>
              <a:rPr lang="en-US" dirty="0">
                <a:latin typeface="Georgia" panose="02040502050405020303" pitchFamily="18" charset="0"/>
              </a:rPr>
              <a:t>Patient outcomes</a:t>
            </a:r>
          </a:p>
          <a:p>
            <a:r>
              <a:rPr lang="en-US" dirty="0">
                <a:latin typeface="Georgia" panose="02040502050405020303" pitchFamily="18" charset="0"/>
              </a:rPr>
              <a:t>Responses to Harm in our hospitals</a:t>
            </a:r>
          </a:p>
          <a:p>
            <a:r>
              <a:rPr lang="en-US" dirty="0">
                <a:latin typeface="Georgia" panose="02040502050405020303" pitchFamily="18" charset="0"/>
              </a:rPr>
              <a:t>Responses to Harm in our communities</a:t>
            </a:r>
          </a:p>
          <a:p>
            <a:r>
              <a:rPr lang="en-US" dirty="0">
                <a:latin typeface="Georgia" panose="02040502050405020303" pitchFamily="18" charset="0"/>
              </a:rPr>
              <a:t>Responses to community concerns and needs</a:t>
            </a:r>
          </a:p>
          <a:p>
            <a:r>
              <a:rPr lang="en-US" dirty="0">
                <a:latin typeface="Georgia" panose="02040502050405020303" pitchFamily="18" charset="0"/>
              </a:rPr>
              <a:t>Public Health infrastructure</a:t>
            </a:r>
          </a:p>
          <a:p>
            <a:r>
              <a:rPr lang="en-US" dirty="0">
                <a:latin typeface="Georgia" panose="02040502050405020303" pitchFamily="18" charset="0"/>
              </a:rPr>
              <a:t>Public Safety</a:t>
            </a:r>
          </a:p>
          <a:p>
            <a:r>
              <a:rPr lang="en-US" dirty="0">
                <a:latin typeface="Georgia" panose="02040502050405020303" pitchFamily="18" charset="0"/>
              </a:rPr>
              <a:t>Hospital closures</a:t>
            </a:r>
          </a:p>
          <a:p>
            <a:r>
              <a:rPr lang="en-US" dirty="0">
                <a:latin typeface="Georgia" panose="02040502050405020303" pitchFamily="18" charset="0"/>
              </a:rPr>
              <a:t>Environmental protection</a:t>
            </a:r>
          </a:p>
          <a:p>
            <a:r>
              <a:rPr lang="en-US" dirty="0">
                <a:latin typeface="Georgia" panose="02040502050405020303" pitchFamily="18" charset="0"/>
              </a:rPr>
              <a:t>Reproductive rights</a:t>
            </a:r>
          </a:p>
          <a:p>
            <a:r>
              <a:rPr lang="en-US" dirty="0">
                <a:latin typeface="Georgia" panose="02040502050405020303" pitchFamily="18" charset="0"/>
              </a:rPr>
              <a:t>Labor rights</a:t>
            </a:r>
          </a:p>
        </p:txBody>
      </p:sp>
      <p:pic>
        <p:nvPicPr>
          <p:cNvPr id="4" name="Picture 3" descr="A couple of men wearing masks in a room with a group of people&#10;&#10;Description automatically generated">
            <a:extLst>
              <a:ext uri="{FF2B5EF4-FFF2-40B4-BE49-F238E27FC236}">
                <a16:creationId xmlns:a16="http://schemas.microsoft.com/office/drawing/2014/main" id="{C1C22120-5134-9E87-9FE1-6FD610AAE33A}"/>
              </a:ext>
            </a:extLst>
          </p:cNvPr>
          <p:cNvPicPr>
            <a:picLocks noChangeAspect="1"/>
          </p:cNvPicPr>
          <p:nvPr/>
        </p:nvPicPr>
        <p:blipFill>
          <a:blip r:embed="rId3"/>
          <a:stretch>
            <a:fillRect/>
          </a:stretch>
        </p:blipFill>
        <p:spPr>
          <a:xfrm>
            <a:off x="7021484" y="4309608"/>
            <a:ext cx="3424844" cy="2568633"/>
          </a:xfrm>
          <a:prstGeom prst="rect">
            <a:avLst/>
          </a:prstGeom>
        </p:spPr>
      </p:pic>
      <p:pic>
        <p:nvPicPr>
          <p:cNvPr id="6" name="Picture 5" descr="A person in a white coat standing at a podium&#10;&#10;Description automatically generated">
            <a:extLst>
              <a:ext uri="{FF2B5EF4-FFF2-40B4-BE49-F238E27FC236}">
                <a16:creationId xmlns:a16="http://schemas.microsoft.com/office/drawing/2014/main" id="{5992540B-F7AF-9D2B-6799-B72E9852EA01}"/>
              </a:ext>
            </a:extLst>
          </p:cNvPr>
          <p:cNvPicPr>
            <a:picLocks noChangeAspect="1"/>
          </p:cNvPicPr>
          <p:nvPr/>
        </p:nvPicPr>
        <p:blipFill>
          <a:blip r:embed="rId4"/>
          <a:stretch>
            <a:fillRect/>
          </a:stretch>
        </p:blipFill>
        <p:spPr>
          <a:xfrm>
            <a:off x="9038706" y="2798360"/>
            <a:ext cx="3153294" cy="2102196"/>
          </a:xfrm>
          <a:prstGeom prst="rect">
            <a:avLst/>
          </a:prstGeom>
        </p:spPr>
      </p:pic>
      <p:pic>
        <p:nvPicPr>
          <p:cNvPr id="8" name="Picture 7" descr="A person in blue scrubs speaking into a microphone&#10;&#10;Description automatically generated">
            <a:extLst>
              <a:ext uri="{FF2B5EF4-FFF2-40B4-BE49-F238E27FC236}">
                <a16:creationId xmlns:a16="http://schemas.microsoft.com/office/drawing/2014/main" id="{389EA77B-C23C-F0E7-63D3-09E3A0C4F8E0}"/>
              </a:ext>
            </a:extLst>
          </p:cNvPr>
          <p:cNvPicPr>
            <a:picLocks noChangeAspect="1"/>
          </p:cNvPicPr>
          <p:nvPr/>
        </p:nvPicPr>
        <p:blipFill>
          <a:blip r:embed="rId5"/>
          <a:stretch>
            <a:fillRect/>
          </a:stretch>
        </p:blipFill>
        <p:spPr>
          <a:xfrm>
            <a:off x="6207463" y="1119223"/>
            <a:ext cx="3153295" cy="2370124"/>
          </a:xfrm>
          <a:prstGeom prst="rect">
            <a:avLst/>
          </a:prstGeom>
        </p:spPr>
      </p:pic>
      <p:pic>
        <p:nvPicPr>
          <p:cNvPr id="10" name="Picture 9" descr="A group of people holding signs&#10;&#10;Description automatically generated">
            <a:extLst>
              <a:ext uri="{FF2B5EF4-FFF2-40B4-BE49-F238E27FC236}">
                <a16:creationId xmlns:a16="http://schemas.microsoft.com/office/drawing/2014/main" id="{EE0D8897-FBED-4203-C2AF-10D31A34D1D8}"/>
              </a:ext>
            </a:extLst>
          </p:cNvPr>
          <p:cNvPicPr>
            <a:picLocks noChangeAspect="1"/>
          </p:cNvPicPr>
          <p:nvPr/>
        </p:nvPicPr>
        <p:blipFill>
          <a:blip r:embed="rId6"/>
          <a:stretch>
            <a:fillRect/>
          </a:stretch>
        </p:blipFill>
        <p:spPr>
          <a:xfrm>
            <a:off x="9360758" y="0"/>
            <a:ext cx="2831242" cy="2128058"/>
          </a:xfrm>
          <a:prstGeom prst="rect">
            <a:avLst/>
          </a:prstGeom>
        </p:spPr>
      </p:pic>
    </p:spTree>
    <p:extLst>
      <p:ext uri="{BB962C8B-B14F-4D97-AF65-F5344CB8AC3E}">
        <p14:creationId xmlns:p14="http://schemas.microsoft.com/office/powerpoint/2010/main" val="2051981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6597BD7-4D2F-3566-E4F6-D046956A2D45}"/>
              </a:ext>
            </a:extLst>
          </p:cNvPr>
          <p:cNvSpPr txBox="1"/>
          <p:nvPr/>
        </p:nvSpPr>
        <p:spPr>
          <a:xfrm>
            <a:off x="836680" y="9004"/>
            <a:ext cx="6002110" cy="1495425"/>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en-US" sz="4000" dirty="0">
                <a:latin typeface="Georgia" panose="02040502050405020303" pitchFamily="18" charset="0"/>
                <a:ea typeface="+mj-ea"/>
                <a:cs typeface="+mj-cs"/>
              </a:rPr>
              <a:t>Public Safety For the Future: </a:t>
            </a:r>
          </a:p>
          <a:p>
            <a:pPr>
              <a:lnSpc>
                <a:spcPct val="90000"/>
              </a:lnSpc>
              <a:spcBef>
                <a:spcPct val="0"/>
              </a:spcBef>
              <a:spcAft>
                <a:spcPts val="600"/>
              </a:spcAft>
            </a:pPr>
            <a:r>
              <a:rPr lang="en-US" sz="4000" dirty="0">
                <a:latin typeface="Georgia" panose="02040502050405020303" pitchFamily="18" charset="0"/>
                <a:ea typeface="+mj-ea"/>
                <a:cs typeface="+mj-cs"/>
              </a:rPr>
              <a:t>Single Payer as Driving Force</a:t>
            </a:r>
          </a:p>
        </p:txBody>
      </p:sp>
      <p:sp>
        <p:nvSpPr>
          <p:cNvPr id="3" name="TextBox 2">
            <a:extLst>
              <a:ext uri="{FF2B5EF4-FFF2-40B4-BE49-F238E27FC236}">
                <a16:creationId xmlns:a16="http://schemas.microsoft.com/office/drawing/2014/main" id="{19095EC0-604E-A6AB-733D-A0A9CBCD68CA}"/>
              </a:ext>
            </a:extLst>
          </p:cNvPr>
          <p:cNvSpPr txBox="1"/>
          <p:nvPr/>
        </p:nvSpPr>
        <p:spPr>
          <a:xfrm>
            <a:off x="-1" y="1513432"/>
            <a:ext cx="8030023" cy="5335563"/>
          </a:xfrm>
          <a:prstGeom prst="rect">
            <a:avLst/>
          </a:prstGeom>
        </p:spPr>
        <p:txBody>
          <a:bodyPr vert="horz" lIns="91440" tIns="45720" rIns="91440" bIns="45720" rtlCol="0">
            <a:noAutofit/>
          </a:bodyPr>
          <a:lstStyle/>
          <a:p>
            <a:pPr>
              <a:lnSpc>
                <a:spcPct val="90000"/>
              </a:lnSpc>
              <a:spcAft>
                <a:spcPts val="600"/>
              </a:spcAft>
            </a:pPr>
            <a:r>
              <a:rPr lang="en-US" sz="2000" dirty="0">
                <a:latin typeface="Georgia" panose="02040502050405020303" pitchFamily="18" charset="0"/>
              </a:rPr>
              <a:t>Comparing countries, </a:t>
            </a:r>
            <a:r>
              <a:rPr lang="en-US" sz="2000" b="1" dirty="0">
                <a:latin typeface="Georgia" panose="02040502050405020303" pitchFamily="18" charset="0"/>
              </a:rPr>
              <a:t>lower inequality </a:t>
            </a:r>
            <a:r>
              <a:rPr lang="en-US" sz="2000" dirty="0">
                <a:latin typeface="Georgia" panose="02040502050405020303" pitchFamily="18" charset="0"/>
              </a:rPr>
              <a:t>is associated with lower rates of substance use disorders, mental health disorders, and homicide</a:t>
            </a:r>
          </a:p>
          <a:p>
            <a:pPr indent="-228600">
              <a:lnSpc>
                <a:spcPct val="90000"/>
              </a:lnSpc>
              <a:spcAft>
                <a:spcPts val="600"/>
              </a:spcAft>
              <a:buFont typeface="Arial" panose="020B0604020202020204" pitchFamily="34" charset="0"/>
              <a:buChar char="•"/>
            </a:pPr>
            <a:endParaRPr lang="en-US" sz="2000" dirty="0">
              <a:latin typeface="Georgia" panose="02040502050405020303" pitchFamily="18" charset="0"/>
            </a:endParaRPr>
          </a:p>
          <a:p>
            <a:pPr>
              <a:lnSpc>
                <a:spcPct val="90000"/>
              </a:lnSpc>
              <a:spcAft>
                <a:spcPts val="600"/>
              </a:spcAft>
            </a:pPr>
            <a:r>
              <a:rPr lang="en-US" sz="2000" b="1" dirty="0">
                <a:latin typeface="Georgia" panose="02040502050405020303" pitchFamily="18" charset="0"/>
              </a:rPr>
              <a:t>Medicaid expansion </a:t>
            </a:r>
            <a:r>
              <a:rPr lang="en-US" sz="2000" dirty="0">
                <a:latin typeface="Georgia" panose="02040502050405020303" pitchFamily="18" charset="0"/>
              </a:rPr>
              <a:t>alone shown to reduce violent and property crime</a:t>
            </a:r>
            <a:r>
              <a:rPr lang="en-US" sz="2000" baseline="30000" dirty="0">
                <a:latin typeface="Georgia" panose="02040502050405020303" pitchFamily="18" charset="0"/>
              </a:rPr>
              <a:t> </a:t>
            </a:r>
            <a:r>
              <a:rPr lang="en-US" sz="2000" dirty="0">
                <a:latin typeface="Georgia" panose="02040502050405020303" pitchFamily="18" charset="0"/>
              </a:rPr>
              <a:t>and tied to reduced arrests, particularly drug-related ones</a:t>
            </a:r>
          </a:p>
          <a:p>
            <a:pPr marL="285750" indent="-228600">
              <a:lnSpc>
                <a:spcPct val="90000"/>
              </a:lnSpc>
              <a:spcAft>
                <a:spcPts val="600"/>
              </a:spcAft>
              <a:buFont typeface="Arial" panose="020B0604020202020204" pitchFamily="34" charset="0"/>
              <a:buChar char="•"/>
            </a:pPr>
            <a:endParaRPr lang="en-US" sz="2000" dirty="0">
              <a:latin typeface="Georgia" panose="02040502050405020303" pitchFamily="18" charset="0"/>
            </a:endParaRPr>
          </a:p>
          <a:p>
            <a:pPr>
              <a:lnSpc>
                <a:spcPct val="90000"/>
              </a:lnSpc>
              <a:spcAft>
                <a:spcPts val="600"/>
              </a:spcAft>
            </a:pPr>
            <a:r>
              <a:rPr lang="en-US" sz="2000" dirty="0">
                <a:latin typeface="Georgia" panose="02040502050405020303" pitchFamily="18" charset="0"/>
              </a:rPr>
              <a:t>Review of 53 studies found evidence for non-carceral crime reduction from </a:t>
            </a:r>
            <a:r>
              <a:rPr lang="en-US" sz="2000" b="1" dirty="0">
                <a:latin typeface="Georgia" panose="02040502050405020303" pitchFamily="18" charset="0"/>
              </a:rPr>
              <a:t>early childhood education, housing provision, healthcare, employment, social support</a:t>
            </a:r>
            <a:r>
              <a:rPr lang="en-US" sz="2000" dirty="0">
                <a:latin typeface="Georgia" panose="02040502050405020303" pitchFamily="18" charset="0"/>
              </a:rPr>
              <a:t>, </a:t>
            </a:r>
            <a:r>
              <a:rPr lang="en-US" sz="2000" b="1" dirty="0">
                <a:latin typeface="Georgia" panose="02040502050405020303" pitchFamily="18" charset="0"/>
              </a:rPr>
              <a:t>expansion of college in carceral facilities, re-entry programming</a:t>
            </a:r>
          </a:p>
          <a:p>
            <a:pPr marL="285750" indent="-228600">
              <a:lnSpc>
                <a:spcPct val="90000"/>
              </a:lnSpc>
              <a:spcAft>
                <a:spcPts val="600"/>
              </a:spcAft>
              <a:buFont typeface="Arial" panose="020B0604020202020204" pitchFamily="34" charset="0"/>
              <a:buChar char="•"/>
            </a:pPr>
            <a:endParaRPr lang="en-US" sz="2000" dirty="0">
              <a:latin typeface="Georgia" panose="02040502050405020303" pitchFamily="18" charset="0"/>
            </a:endParaRPr>
          </a:p>
          <a:p>
            <a:pPr>
              <a:lnSpc>
                <a:spcPct val="90000"/>
              </a:lnSpc>
              <a:spcAft>
                <a:spcPts val="600"/>
              </a:spcAft>
            </a:pPr>
            <a:r>
              <a:rPr lang="en-US" sz="2000" dirty="0">
                <a:latin typeface="Georgia" panose="02040502050405020303" pitchFamily="18" charset="0"/>
              </a:rPr>
              <a:t>Removal of </a:t>
            </a:r>
            <a:r>
              <a:rPr lang="en-US" sz="2000" b="1" dirty="0">
                <a:latin typeface="Georgia" panose="02040502050405020303" pitchFamily="18" charset="0"/>
              </a:rPr>
              <a:t>SSI</a:t>
            </a:r>
            <a:r>
              <a:rPr lang="en-US" sz="2000" dirty="0">
                <a:latin typeface="Georgia" panose="02040502050405020303" pitchFamily="18" charset="0"/>
              </a:rPr>
              <a:t> associated with 20% increase in crime, majority with income generation primary motive. 60% higher chance incarceration</a:t>
            </a:r>
            <a:endParaRPr lang="en-US" sz="2000" baseline="30000" dirty="0">
              <a:latin typeface="Georgia" panose="02040502050405020303" pitchFamily="18" charset="0"/>
            </a:endParaRPr>
          </a:p>
          <a:p>
            <a:pPr indent="-228600">
              <a:lnSpc>
                <a:spcPct val="90000"/>
              </a:lnSpc>
              <a:spcAft>
                <a:spcPts val="600"/>
              </a:spcAft>
              <a:buFont typeface="Arial" panose="020B0604020202020204" pitchFamily="34" charset="0"/>
              <a:buChar char="•"/>
            </a:pPr>
            <a:endParaRPr lang="en-US" sz="2000" baseline="30000" dirty="0">
              <a:latin typeface="Georgia" panose="02040502050405020303" pitchFamily="18" charset="0"/>
            </a:endParaRPr>
          </a:p>
          <a:p>
            <a:pPr>
              <a:lnSpc>
                <a:spcPct val="90000"/>
              </a:lnSpc>
              <a:spcAft>
                <a:spcPts val="600"/>
              </a:spcAft>
            </a:pPr>
            <a:r>
              <a:rPr lang="en-US" sz="2000" dirty="0">
                <a:latin typeface="Georgia" panose="02040502050405020303" pitchFamily="18" charset="0"/>
              </a:rPr>
              <a:t>CBT found to lower crime</a:t>
            </a:r>
          </a:p>
        </p:txBody>
      </p:sp>
      <p:pic>
        <p:nvPicPr>
          <p:cNvPr id="20482" name="Picture 2" descr="On Abolition — Freedom for Immigrants">
            <a:extLst>
              <a:ext uri="{FF2B5EF4-FFF2-40B4-BE49-F238E27FC236}">
                <a16:creationId xmlns:a16="http://schemas.microsoft.com/office/drawing/2014/main" id="{2BED76BE-D40C-9729-7C5D-FA62C2EFAA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87" r="8566" b="2"/>
          <a:stretch/>
        </p:blipFill>
        <p:spPr bwMode="auto">
          <a:xfrm>
            <a:off x="8033070" y="10"/>
            <a:ext cx="4158929"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073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4F3D-8497-D9A9-A03D-B29394596A6C}"/>
              </a:ext>
            </a:extLst>
          </p:cNvPr>
          <p:cNvSpPr>
            <a:spLocks noGrp="1"/>
          </p:cNvSpPr>
          <p:nvPr>
            <p:ph type="title"/>
          </p:nvPr>
        </p:nvSpPr>
        <p:spPr>
          <a:xfrm>
            <a:off x="1735282" y="18255"/>
            <a:ext cx="8721436" cy="1325563"/>
          </a:xfrm>
        </p:spPr>
        <p:txBody>
          <a:bodyPr>
            <a:normAutofit/>
          </a:bodyPr>
          <a:lstStyle/>
          <a:p>
            <a:r>
              <a:rPr lang="en-US" sz="4000" dirty="0">
                <a:latin typeface="Georgia" panose="02040502050405020303" pitchFamily="18" charset="0"/>
              </a:rPr>
              <a:t>1. Diversion and Alternate Response</a:t>
            </a:r>
          </a:p>
        </p:txBody>
      </p:sp>
      <p:pic>
        <p:nvPicPr>
          <p:cNvPr id="5" name="Picture 4" descr="A close-up of words&#10;&#10;Description automatically generated">
            <a:extLst>
              <a:ext uri="{FF2B5EF4-FFF2-40B4-BE49-F238E27FC236}">
                <a16:creationId xmlns:a16="http://schemas.microsoft.com/office/drawing/2014/main" id="{FBFD072B-48D0-AC2D-66BB-07BB5CFDE68C}"/>
              </a:ext>
            </a:extLst>
          </p:cNvPr>
          <p:cNvPicPr>
            <a:picLocks noChangeAspect="1"/>
          </p:cNvPicPr>
          <p:nvPr/>
        </p:nvPicPr>
        <p:blipFill>
          <a:blip r:embed="rId3"/>
          <a:stretch>
            <a:fillRect/>
          </a:stretch>
        </p:blipFill>
        <p:spPr>
          <a:xfrm>
            <a:off x="1479406" y="4234843"/>
            <a:ext cx="9233188" cy="2165956"/>
          </a:xfrm>
          <a:prstGeom prst="roundRect">
            <a:avLst>
              <a:gd name="adj" fmla="val 1858"/>
            </a:avLst>
          </a:prstGeom>
          <a:effectLst>
            <a:outerShdw blurRad="50800" dist="50800" dir="5400000" algn="tl" rotWithShape="0">
              <a:srgbClr val="000000">
                <a:alpha val="43000"/>
              </a:srgbClr>
            </a:outerShdw>
          </a:effectLst>
        </p:spPr>
      </p:pic>
      <p:pic>
        <p:nvPicPr>
          <p:cNvPr id="7" name="Picture 6" descr="A diagram of a court&#10;&#10;Description automatically generated">
            <a:extLst>
              <a:ext uri="{FF2B5EF4-FFF2-40B4-BE49-F238E27FC236}">
                <a16:creationId xmlns:a16="http://schemas.microsoft.com/office/drawing/2014/main" id="{A76DA80D-B354-B28B-F75A-ED34E6863AD2}"/>
              </a:ext>
            </a:extLst>
          </p:cNvPr>
          <p:cNvPicPr>
            <a:picLocks noChangeAspect="1"/>
          </p:cNvPicPr>
          <p:nvPr/>
        </p:nvPicPr>
        <p:blipFill>
          <a:blip r:embed="rId4"/>
          <a:stretch>
            <a:fillRect/>
          </a:stretch>
        </p:blipFill>
        <p:spPr>
          <a:xfrm>
            <a:off x="1743801" y="1130336"/>
            <a:ext cx="8704398" cy="2885887"/>
          </a:xfrm>
          <a:prstGeom prst="rect">
            <a:avLst/>
          </a:prstGeom>
        </p:spPr>
      </p:pic>
    </p:spTree>
    <p:extLst>
      <p:ext uri="{BB962C8B-B14F-4D97-AF65-F5344CB8AC3E}">
        <p14:creationId xmlns:p14="http://schemas.microsoft.com/office/powerpoint/2010/main" val="4191609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BD36B663-A144-92DF-4BBC-1A6EC4F7CC70}"/>
              </a:ext>
            </a:extLst>
          </p:cNvPr>
          <p:cNvPicPr>
            <a:picLocks noChangeAspect="1"/>
          </p:cNvPicPr>
          <p:nvPr/>
        </p:nvPicPr>
        <p:blipFill>
          <a:blip r:embed="rId3"/>
          <a:stretch>
            <a:fillRect/>
          </a:stretch>
        </p:blipFill>
        <p:spPr>
          <a:xfrm>
            <a:off x="457202" y="967088"/>
            <a:ext cx="5426764" cy="1614462"/>
          </a:xfrm>
          <a:prstGeom prst="rect">
            <a:avLst/>
          </a:prstGeom>
        </p:spPr>
      </p:pic>
      <p:sp>
        <p:nvSpPr>
          <p:cNvPr id="14" name="Rectangle 13">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sign&#10;&#10;Description automatically generated">
            <a:extLst>
              <a:ext uri="{FF2B5EF4-FFF2-40B4-BE49-F238E27FC236}">
                <a16:creationId xmlns:a16="http://schemas.microsoft.com/office/drawing/2014/main" id="{BFF525DC-36B1-3EA1-08B5-56FE93DAC775}"/>
              </a:ext>
            </a:extLst>
          </p:cNvPr>
          <p:cNvPicPr>
            <a:picLocks noChangeAspect="1"/>
          </p:cNvPicPr>
          <p:nvPr/>
        </p:nvPicPr>
        <p:blipFill>
          <a:blip r:embed="rId4"/>
          <a:stretch>
            <a:fillRect/>
          </a:stretch>
        </p:blipFill>
        <p:spPr>
          <a:xfrm>
            <a:off x="6308034" y="943523"/>
            <a:ext cx="5112595" cy="1661592"/>
          </a:xfrm>
          <a:prstGeom prst="rect">
            <a:avLst/>
          </a:prstGeom>
        </p:spPr>
      </p:pic>
      <p:sp>
        <p:nvSpPr>
          <p:cNvPr id="16" name="Rectangle 15">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60DDEB12-8E51-3F02-3E5D-FED189A14504}"/>
              </a:ext>
            </a:extLst>
          </p:cNvPr>
          <p:cNvPicPr>
            <a:picLocks noChangeAspect="1"/>
          </p:cNvPicPr>
          <p:nvPr/>
        </p:nvPicPr>
        <p:blipFill>
          <a:blip r:embed="rId5"/>
          <a:stretch>
            <a:fillRect/>
          </a:stretch>
        </p:blipFill>
        <p:spPr>
          <a:xfrm>
            <a:off x="457201" y="4244846"/>
            <a:ext cx="5426764" cy="1533060"/>
          </a:xfrm>
          <a:prstGeom prst="rect">
            <a:avLst/>
          </a:prstGeom>
        </p:spPr>
      </p:pic>
      <p:pic>
        <p:nvPicPr>
          <p:cNvPr id="7" name="Picture 6" descr="A purple sign with white text&#10;&#10;Description automatically generated">
            <a:extLst>
              <a:ext uri="{FF2B5EF4-FFF2-40B4-BE49-F238E27FC236}">
                <a16:creationId xmlns:a16="http://schemas.microsoft.com/office/drawing/2014/main" id="{99AB74E2-38BE-69AC-54DF-DAD2714F7E71}"/>
              </a:ext>
            </a:extLst>
          </p:cNvPr>
          <p:cNvPicPr>
            <a:picLocks noChangeAspect="1"/>
          </p:cNvPicPr>
          <p:nvPr/>
        </p:nvPicPr>
        <p:blipFill>
          <a:blip r:embed="rId6"/>
          <a:stretch>
            <a:fillRect/>
          </a:stretch>
        </p:blipFill>
        <p:spPr>
          <a:xfrm>
            <a:off x="6308034" y="4231705"/>
            <a:ext cx="5112595" cy="1559341"/>
          </a:xfrm>
          <a:prstGeom prst="rect">
            <a:avLst/>
          </a:prstGeom>
        </p:spPr>
      </p:pic>
    </p:spTree>
    <p:extLst>
      <p:ext uri="{BB962C8B-B14F-4D97-AF65-F5344CB8AC3E}">
        <p14:creationId xmlns:p14="http://schemas.microsoft.com/office/powerpoint/2010/main" val="2601500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C8627F66-DCB1-CFBD-4EB9-D19C675D2381}"/>
              </a:ext>
            </a:extLst>
          </p:cNvPr>
          <p:cNvPicPr>
            <a:picLocks noChangeAspect="1"/>
          </p:cNvPicPr>
          <p:nvPr/>
        </p:nvPicPr>
        <p:blipFill>
          <a:blip r:embed="rId3"/>
          <a:stretch>
            <a:fillRect/>
          </a:stretch>
        </p:blipFill>
        <p:spPr>
          <a:xfrm>
            <a:off x="457202" y="1007789"/>
            <a:ext cx="5426764" cy="1533060"/>
          </a:xfrm>
          <a:prstGeom prst="rect">
            <a:avLst/>
          </a:prstGeom>
        </p:spPr>
      </p:pic>
      <p:pic>
        <p:nvPicPr>
          <p:cNvPr id="4" name="Picture 3">
            <a:extLst>
              <a:ext uri="{FF2B5EF4-FFF2-40B4-BE49-F238E27FC236}">
                <a16:creationId xmlns:a16="http://schemas.microsoft.com/office/drawing/2014/main" id="{FE4694BC-D1A5-9DBD-36D0-F59683EFF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1" y="4529751"/>
            <a:ext cx="5426764" cy="963250"/>
          </a:xfrm>
          <a:prstGeom prst="rect">
            <a:avLst/>
          </a:prstGeom>
        </p:spPr>
      </p:pic>
      <p:sp>
        <p:nvSpPr>
          <p:cNvPr id="9" name="Rectangle 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6BBFB21-EE4B-CFF9-FE14-66A301AAB05E}"/>
              </a:ext>
            </a:extLst>
          </p:cNvPr>
          <p:cNvSpPr txBox="1"/>
          <p:nvPr/>
        </p:nvSpPr>
        <p:spPr>
          <a:xfrm>
            <a:off x="6308034" y="315127"/>
            <a:ext cx="5883966" cy="1015663"/>
          </a:xfrm>
          <a:prstGeom prst="rect">
            <a:avLst/>
          </a:prstGeom>
          <a:noFill/>
        </p:spPr>
        <p:txBody>
          <a:bodyPr wrap="square">
            <a:spAutoFit/>
          </a:bodyPr>
          <a:lstStyle/>
          <a:p>
            <a:r>
              <a:rPr lang="en-US" sz="2000" b="1" dirty="0">
                <a:solidFill>
                  <a:schemeClr val="tx1"/>
                </a:solidFill>
                <a:latin typeface="Georgia" panose="02040502050405020303" pitchFamily="18" charset="0"/>
              </a:rPr>
              <a:t>CAHOOTS</a:t>
            </a:r>
            <a:r>
              <a:rPr lang="en-US" sz="2000" dirty="0">
                <a:solidFill>
                  <a:schemeClr val="tx1"/>
                </a:solidFill>
                <a:latin typeface="Georgia" panose="02040502050405020303" pitchFamily="18" charset="0"/>
              </a:rPr>
              <a:t> (Crisis </a:t>
            </a:r>
            <a:r>
              <a:rPr lang="en-US" sz="2000" dirty="0">
                <a:latin typeface="Georgia" panose="02040502050405020303" pitchFamily="18" charset="0"/>
              </a:rPr>
              <a:t>A</a:t>
            </a:r>
            <a:r>
              <a:rPr lang="en-US" sz="2000" dirty="0">
                <a:solidFill>
                  <a:schemeClr val="tx1"/>
                </a:solidFill>
                <a:latin typeface="Georgia" panose="02040502050405020303" pitchFamily="18" charset="0"/>
              </a:rPr>
              <a:t>ssistance </a:t>
            </a:r>
            <a:r>
              <a:rPr lang="en-US" sz="2000" dirty="0">
                <a:latin typeface="Georgia" panose="02040502050405020303" pitchFamily="18" charset="0"/>
              </a:rPr>
              <a:t>H</a:t>
            </a:r>
            <a:r>
              <a:rPr lang="en-US" sz="2000" dirty="0">
                <a:solidFill>
                  <a:schemeClr val="tx1"/>
                </a:solidFill>
                <a:latin typeface="Georgia" panose="02040502050405020303" pitchFamily="18" charset="0"/>
              </a:rPr>
              <a:t>elping </a:t>
            </a:r>
            <a:r>
              <a:rPr lang="en-US" sz="2000" dirty="0">
                <a:latin typeface="Georgia" panose="02040502050405020303" pitchFamily="18" charset="0"/>
              </a:rPr>
              <a:t>O</a:t>
            </a:r>
            <a:r>
              <a:rPr lang="en-US" sz="2000" dirty="0">
                <a:solidFill>
                  <a:schemeClr val="tx1"/>
                </a:solidFill>
                <a:latin typeface="Georgia" panose="02040502050405020303" pitchFamily="18" charset="0"/>
              </a:rPr>
              <a:t>ut </a:t>
            </a:r>
            <a:r>
              <a:rPr lang="en-US" sz="2000" dirty="0">
                <a:latin typeface="Georgia" panose="02040502050405020303" pitchFamily="18" charset="0"/>
              </a:rPr>
              <a:t>O</a:t>
            </a:r>
            <a:r>
              <a:rPr lang="en-US" sz="2000" dirty="0">
                <a:solidFill>
                  <a:schemeClr val="tx1"/>
                </a:solidFill>
                <a:latin typeface="Georgia" panose="02040502050405020303" pitchFamily="18" charset="0"/>
              </a:rPr>
              <a:t>n </a:t>
            </a:r>
            <a:r>
              <a:rPr lang="en-US" sz="2000" dirty="0">
                <a:latin typeface="Georgia" panose="02040502050405020303" pitchFamily="18" charset="0"/>
              </a:rPr>
              <a:t>T</a:t>
            </a:r>
            <a:r>
              <a:rPr lang="en-US" sz="2000" dirty="0">
                <a:solidFill>
                  <a:schemeClr val="tx1"/>
                </a:solidFill>
                <a:latin typeface="Georgia" panose="02040502050405020303" pitchFamily="18" charset="0"/>
              </a:rPr>
              <a:t>he </a:t>
            </a:r>
            <a:r>
              <a:rPr lang="en-US" sz="2000" dirty="0">
                <a:latin typeface="Georgia" panose="02040502050405020303" pitchFamily="18" charset="0"/>
              </a:rPr>
              <a:t>S</a:t>
            </a:r>
            <a:r>
              <a:rPr lang="en-US" sz="2000" dirty="0">
                <a:solidFill>
                  <a:schemeClr val="tx1"/>
                </a:solidFill>
                <a:latin typeface="Georgia" panose="02040502050405020303" pitchFamily="18" charset="0"/>
              </a:rPr>
              <a:t>treets) – 2% police budget, 20% all 911 calls. 24,000 calls only 150 resulted in police presence</a:t>
            </a:r>
          </a:p>
        </p:txBody>
      </p:sp>
      <p:pic>
        <p:nvPicPr>
          <p:cNvPr id="7" name="Picture 2">
            <a:extLst>
              <a:ext uri="{FF2B5EF4-FFF2-40B4-BE49-F238E27FC236}">
                <a16:creationId xmlns:a16="http://schemas.microsoft.com/office/drawing/2014/main" id="{015F2A52-F41F-32FA-D1AB-A5CF51CE635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49025" y="1716421"/>
            <a:ext cx="5744781" cy="514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42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D in the News - Policing Alternatives &amp; Diversion Initiative">
            <a:extLst>
              <a:ext uri="{FF2B5EF4-FFF2-40B4-BE49-F238E27FC236}">
                <a16:creationId xmlns:a16="http://schemas.microsoft.com/office/drawing/2014/main" id="{DFDBD246-BCA8-27B8-6721-F020A80CD3A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1588" y="0"/>
            <a:ext cx="1218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6F2323-ADA2-E932-1B30-3A40559E72F7}"/>
              </a:ext>
            </a:extLst>
          </p:cNvPr>
          <p:cNvSpPr txBox="1"/>
          <p:nvPr/>
        </p:nvSpPr>
        <p:spPr>
          <a:xfrm>
            <a:off x="231075" y="1520785"/>
            <a:ext cx="10561616" cy="3816429"/>
          </a:xfrm>
          <a:prstGeom prst="rect">
            <a:avLst/>
          </a:prstGeom>
          <a:noFill/>
        </p:spPr>
        <p:txBody>
          <a:bodyPr wrap="square">
            <a:spAutoFit/>
          </a:bodyPr>
          <a:lstStyle/>
          <a:p>
            <a:r>
              <a:rPr lang="en-US" sz="2200" dirty="0">
                <a:latin typeface="Georgia" panose="02040502050405020303" pitchFamily="18" charset="0"/>
              </a:rPr>
              <a:t>Non-police control of dispatch</a:t>
            </a:r>
          </a:p>
          <a:p>
            <a:endParaRPr lang="en-US" sz="2200" dirty="0">
              <a:latin typeface="Georgia" panose="02040502050405020303" pitchFamily="18" charset="0"/>
            </a:endParaRPr>
          </a:p>
          <a:p>
            <a:r>
              <a:rPr lang="en-US" sz="2200" dirty="0">
                <a:latin typeface="Georgia" panose="02040502050405020303" pitchFamily="18" charset="0"/>
              </a:rPr>
              <a:t>Qualifications for and make-up of response team</a:t>
            </a:r>
          </a:p>
          <a:p>
            <a:endParaRPr lang="en-US" sz="2200" dirty="0">
              <a:latin typeface="Georgia" panose="02040502050405020303" pitchFamily="18" charset="0"/>
            </a:endParaRPr>
          </a:p>
          <a:p>
            <a:r>
              <a:rPr lang="en-US" sz="2200" dirty="0">
                <a:latin typeface="Georgia" panose="02040502050405020303" pitchFamily="18" charset="0"/>
              </a:rPr>
              <a:t>Ties to harm-reduction resources, including non-coercive mental health resources</a:t>
            </a:r>
          </a:p>
          <a:p>
            <a:endParaRPr lang="en-US" sz="2200" dirty="0">
              <a:latin typeface="Georgia" panose="02040502050405020303" pitchFamily="18" charset="0"/>
            </a:endParaRPr>
          </a:p>
          <a:p>
            <a:r>
              <a:rPr lang="en-US" sz="2200" dirty="0">
                <a:latin typeface="Georgia" panose="02040502050405020303" pitchFamily="18" charset="0"/>
              </a:rPr>
              <a:t>Quality of training</a:t>
            </a:r>
          </a:p>
          <a:p>
            <a:endParaRPr lang="en-US" sz="2200" dirty="0">
              <a:latin typeface="Georgia" panose="02040502050405020303" pitchFamily="18" charset="0"/>
            </a:endParaRPr>
          </a:p>
          <a:p>
            <a:r>
              <a:rPr lang="en-US" sz="2200" dirty="0">
                <a:latin typeface="Georgia" panose="02040502050405020303" pitchFamily="18" charset="0"/>
              </a:rPr>
              <a:t>Criteria for police involvement, if any</a:t>
            </a:r>
          </a:p>
          <a:p>
            <a:endParaRPr lang="en-US" sz="2200" dirty="0">
              <a:latin typeface="Georgia" panose="02040502050405020303" pitchFamily="18" charset="0"/>
            </a:endParaRPr>
          </a:p>
          <a:p>
            <a:r>
              <a:rPr lang="en-US" sz="2200" dirty="0">
                <a:latin typeface="Georgia" panose="02040502050405020303" pitchFamily="18" charset="0"/>
              </a:rPr>
              <a:t>Accountability to most impacted individuals and communities</a:t>
            </a:r>
          </a:p>
        </p:txBody>
      </p:sp>
      <p:sp>
        <p:nvSpPr>
          <p:cNvPr id="4" name="Title 1">
            <a:extLst>
              <a:ext uri="{FF2B5EF4-FFF2-40B4-BE49-F238E27FC236}">
                <a16:creationId xmlns:a16="http://schemas.microsoft.com/office/drawing/2014/main" id="{4CDD919A-1445-E6CF-1E34-A88318572B50}"/>
              </a:ext>
            </a:extLst>
          </p:cNvPr>
          <p:cNvSpPr txBox="1">
            <a:spLocks/>
          </p:cNvSpPr>
          <p:nvPr/>
        </p:nvSpPr>
        <p:spPr>
          <a:xfrm>
            <a:off x="1735282" y="220136"/>
            <a:ext cx="872143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Georgia" panose="02040502050405020303" pitchFamily="18" charset="0"/>
              </a:rPr>
              <a:t>Diversion and Alternate Response</a:t>
            </a:r>
          </a:p>
        </p:txBody>
      </p:sp>
      <p:sp>
        <p:nvSpPr>
          <p:cNvPr id="5" name="TextBox 4">
            <a:extLst>
              <a:ext uri="{FF2B5EF4-FFF2-40B4-BE49-F238E27FC236}">
                <a16:creationId xmlns:a16="http://schemas.microsoft.com/office/drawing/2014/main" id="{A9D5A3D4-FF1C-8396-E2A1-9111F61FF39E}"/>
              </a:ext>
            </a:extLst>
          </p:cNvPr>
          <p:cNvSpPr txBox="1"/>
          <p:nvPr/>
        </p:nvSpPr>
        <p:spPr>
          <a:xfrm>
            <a:off x="9554740" y="6581001"/>
            <a:ext cx="2637260" cy="276999"/>
          </a:xfrm>
          <a:prstGeom prst="rect">
            <a:avLst/>
          </a:prstGeom>
          <a:noFill/>
        </p:spPr>
        <p:txBody>
          <a:bodyPr wrap="none" rtlCol="0">
            <a:spAutoFit/>
          </a:bodyPr>
          <a:lstStyle/>
          <a:p>
            <a:r>
              <a:rPr lang="en-US" sz="1200" dirty="0">
                <a:latin typeface="Georgia" panose="02040502050405020303" pitchFamily="18" charset="0"/>
              </a:rPr>
              <a:t>Credit: Interrupting Criminalization</a:t>
            </a:r>
          </a:p>
        </p:txBody>
      </p:sp>
    </p:spTree>
    <p:extLst>
      <p:ext uri="{BB962C8B-B14F-4D97-AF65-F5344CB8AC3E}">
        <p14:creationId xmlns:p14="http://schemas.microsoft.com/office/powerpoint/2010/main" val="321824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2574-05B4-5E55-4B8B-D23B6518DCB2}"/>
              </a:ext>
            </a:extLst>
          </p:cNvPr>
          <p:cNvSpPr>
            <a:spLocks noGrp="1"/>
          </p:cNvSpPr>
          <p:nvPr>
            <p:ph type="title"/>
          </p:nvPr>
        </p:nvSpPr>
        <p:spPr>
          <a:xfrm>
            <a:off x="1274965" y="33251"/>
            <a:ext cx="5026082" cy="1325563"/>
          </a:xfrm>
        </p:spPr>
        <p:txBody>
          <a:bodyPr>
            <a:normAutofit/>
          </a:bodyPr>
          <a:lstStyle/>
          <a:p>
            <a:r>
              <a:rPr lang="en-US" sz="4000" dirty="0">
                <a:latin typeface="Georgia" panose="02040502050405020303" pitchFamily="18" charset="0"/>
              </a:rPr>
              <a:t>2. Decriminalization</a:t>
            </a:r>
          </a:p>
        </p:txBody>
      </p:sp>
      <p:sp>
        <p:nvSpPr>
          <p:cNvPr id="3" name="Content Placeholder 2">
            <a:extLst>
              <a:ext uri="{FF2B5EF4-FFF2-40B4-BE49-F238E27FC236}">
                <a16:creationId xmlns:a16="http://schemas.microsoft.com/office/drawing/2014/main" id="{8A7FC138-7913-2A38-82D2-3D193E475B88}"/>
              </a:ext>
            </a:extLst>
          </p:cNvPr>
          <p:cNvSpPr>
            <a:spLocks noGrp="1"/>
          </p:cNvSpPr>
          <p:nvPr>
            <p:ph idx="1"/>
          </p:nvPr>
        </p:nvSpPr>
        <p:spPr>
          <a:xfrm>
            <a:off x="0" y="1255828"/>
            <a:ext cx="11937076" cy="5602171"/>
          </a:xfrm>
        </p:spPr>
        <p:txBody>
          <a:bodyPr>
            <a:normAutofit/>
          </a:bodyPr>
          <a:lstStyle/>
          <a:p>
            <a:pPr marL="0" indent="0">
              <a:buNone/>
            </a:pPr>
            <a:r>
              <a:rPr lang="en-US" b="1" dirty="0">
                <a:latin typeface="Georgia" panose="02040502050405020303" pitchFamily="18" charset="0"/>
              </a:rPr>
              <a:t>Substance Use</a:t>
            </a:r>
          </a:p>
          <a:p>
            <a:pPr lvl="1"/>
            <a:r>
              <a:rPr lang="en-US" dirty="0">
                <a:latin typeface="Georgia" panose="02040502050405020303" pitchFamily="18" charset="0"/>
              </a:rPr>
              <a:t>From law enforcement (DEA to HHS)</a:t>
            </a:r>
          </a:p>
          <a:p>
            <a:pPr lvl="1"/>
            <a:r>
              <a:rPr lang="en-US" dirty="0">
                <a:latin typeface="Georgia" panose="02040502050405020303" pitchFamily="18" charset="0"/>
              </a:rPr>
              <a:t>Embrace harm reduction</a:t>
            </a:r>
          </a:p>
          <a:p>
            <a:pPr marL="0" indent="0">
              <a:buNone/>
            </a:pPr>
            <a:endParaRPr lang="en-US" dirty="0">
              <a:latin typeface="Georgia" panose="02040502050405020303" pitchFamily="18" charset="0"/>
            </a:endParaRPr>
          </a:p>
          <a:p>
            <a:pPr marL="0" indent="0">
              <a:buNone/>
            </a:pPr>
            <a:r>
              <a:rPr lang="en-US" b="1" dirty="0">
                <a:latin typeface="Georgia" panose="02040502050405020303" pitchFamily="18" charset="0"/>
              </a:rPr>
              <a:t>Poverty</a:t>
            </a:r>
            <a:r>
              <a:rPr lang="en-US" dirty="0">
                <a:latin typeface="Georgia" panose="02040502050405020303" pitchFamily="18" charset="0"/>
              </a:rPr>
              <a:t> and </a:t>
            </a:r>
            <a:r>
              <a:rPr lang="en-US" b="1" dirty="0">
                <a:latin typeface="Georgia" panose="02040502050405020303" pitchFamily="18" charset="0"/>
              </a:rPr>
              <a:t>Housing Insecurity</a:t>
            </a:r>
          </a:p>
          <a:p>
            <a:pPr lvl="1"/>
            <a:r>
              <a:rPr lang="en-US" dirty="0">
                <a:latin typeface="Georgia" panose="02040502050405020303" pitchFamily="18" charset="0"/>
              </a:rPr>
              <a:t>Eliminate misdemeanors that drive cycle of jail, street, emergency rooms</a:t>
            </a:r>
          </a:p>
          <a:p>
            <a:pPr lvl="1"/>
            <a:r>
              <a:rPr lang="en-US" dirty="0">
                <a:latin typeface="Georgia" panose="02040502050405020303" pitchFamily="18" charset="0"/>
              </a:rPr>
              <a:t>No threat of medical debt</a:t>
            </a:r>
          </a:p>
          <a:p>
            <a:pPr lvl="1"/>
            <a:endParaRPr lang="en-US" dirty="0">
              <a:latin typeface="Georgia" panose="02040502050405020303" pitchFamily="18" charset="0"/>
            </a:endParaRPr>
          </a:p>
          <a:p>
            <a:pPr marL="0" indent="0">
              <a:buNone/>
            </a:pPr>
            <a:r>
              <a:rPr lang="en-US" b="1" dirty="0">
                <a:latin typeface="Georgia" panose="02040502050405020303" pitchFamily="18" charset="0"/>
              </a:rPr>
              <a:t>Mental Health</a:t>
            </a:r>
            <a:endParaRPr lang="en-US" dirty="0">
              <a:latin typeface="Georgia" panose="02040502050405020303" pitchFamily="18" charset="0"/>
            </a:endParaRPr>
          </a:p>
          <a:p>
            <a:pPr lvl="1"/>
            <a:r>
              <a:rPr lang="en-US" dirty="0">
                <a:latin typeface="Georgia" panose="02040502050405020303" pitchFamily="18" charset="0"/>
              </a:rPr>
              <a:t>Access to affordable (free) mental health support</a:t>
            </a:r>
          </a:p>
          <a:p>
            <a:pPr lvl="1"/>
            <a:r>
              <a:rPr lang="en-US" dirty="0">
                <a:latin typeface="Georgia" panose="02040502050405020303" pitchFamily="18" charset="0"/>
              </a:rPr>
              <a:t>Accessible treatment in local community, less emergency room primary care</a:t>
            </a:r>
          </a:p>
          <a:p>
            <a:pPr lvl="1"/>
            <a:r>
              <a:rPr lang="en-US" dirty="0">
                <a:latin typeface="Georgia" panose="02040502050405020303" pitchFamily="18" charset="0"/>
              </a:rPr>
              <a:t>Alternate Crisis response (less need for crisis response)</a:t>
            </a:r>
          </a:p>
          <a:p>
            <a:pPr lvl="1"/>
            <a:endParaRPr lang="en-US" dirty="0">
              <a:latin typeface="Georgia" panose="02040502050405020303" pitchFamily="18" charset="0"/>
            </a:endParaRPr>
          </a:p>
        </p:txBody>
      </p:sp>
      <p:pic>
        <p:nvPicPr>
          <p:cNvPr id="12290" name="Picture 2" descr="OnPoint NYC, Operator of the Nation's First Supervised Consumption Centers,  Announces That It Has Intervened In Over 1,000 Overdoses - OnPoint NYC">
            <a:extLst>
              <a:ext uri="{FF2B5EF4-FFF2-40B4-BE49-F238E27FC236}">
                <a16:creationId xmlns:a16="http://schemas.microsoft.com/office/drawing/2014/main" id="{B331C386-2D95-7A11-DEB4-B9499837D1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1" y="0"/>
            <a:ext cx="5143499"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615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0721F-E819-AD46-969A-6A30378AC93F}"/>
              </a:ext>
            </a:extLst>
          </p:cNvPr>
          <p:cNvSpPr>
            <a:spLocks noGrp="1"/>
          </p:cNvSpPr>
          <p:nvPr>
            <p:ph type="title"/>
          </p:nvPr>
        </p:nvSpPr>
        <p:spPr>
          <a:xfrm>
            <a:off x="0" y="0"/>
            <a:ext cx="5160818" cy="1325563"/>
          </a:xfrm>
        </p:spPr>
        <p:txBody>
          <a:bodyPr>
            <a:normAutofit/>
          </a:bodyPr>
          <a:lstStyle/>
          <a:p>
            <a:r>
              <a:rPr lang="en-US" sz="4000" dirty="0">
                <a:latin typeface="Georgia" panose="02040502050405020303" pitchFamily="18" charset="0"/>
              </a:rPr>
              <a:t>The Carceral State</a:t>
            </a:r>
            <a:br>
              <a:rPr lang="en-US" sz="4000" dirty="0">
                <a:latin typeface="Georgia" panose="02040502050405020303" pitchFamily="18" charset="0"/>
              </a:rPr>
            </a:br>
            <a:endParaRPr lang="en-US" sz="4000" dirty="0"/>
          </a:p>
        </p:txBody>
      </p:sp>
      <p:sp>
        <p:nvSpPr>
          <p:cNvPr id="5" name="TextBox 4">
            <a:extLst>
              <a:ext uri="{FF2B5EF4-FFF2-40B4-BE49-F238E27FC236}">
                <a16:creationId xmlns:a16="http://schemas.microsoft.com/office/drawing/2014/main" id="{3BDC657F-FDDE-C471-B659-E81AE56BFC07}"/>
              </a:ext>
            </a:extLst>
          </p:cNvPr>
          <p:cNvSpPr txBox="1"/>
          <p:nvPr/>
        </p:nvSpPr>
        <p:spPr>
          <a:xfrm>
            <a:off x="2077502" y="2721114"/>
            <a:ext cx="8036996" cy="2339102"/>
          </a:xfrm>
          <a:prstGeom prst="rect">
            <a:avLst/>
          </a:prstGeom>
          <a:noFill/>
          <a:ln w="28575">
            <a:solidFill>
              <a:srgbClr val="0070C0"/>
            </a:solidFill>
          </a:ln>
        </p:spPr>
        <p:txBody>
          <a:bodyPr wrap="square">
            <a:spAutoFit/>
          </a:bodyPr>
          <a:lstStyle/>
          <a:p>
            <a:pPr algn="ctr"/>
            <a:r>
              <a:rPr lang="en-US" sz="3600" i="1" dirty="0">
                <a:solidFill>
                  <a:schemeClr val="tx1"/>
                </a:solidFill>
                <a:latin typeface="Georgia" panose="02040502050405020303" pitchFamily="18" charset="0"/>
              </a:rPr>
              <a:t>“Correctional facilities are not designed to treat illness but to punish and confine.” </a:t>
            </a:r>
          </a:p>
          <a:p>
            <a:pPr algn="ctr"/>
            <a:endParaRPr lang="en-US" sz="1600" i="1" dirty="0">
              <a:solidFill>
                <a:schemeClr val="tx1"/>
              </a:solidFill>
              <a:latin typeface="Georgia" panose="02040502050405020303" pitchFamily="18" charset="0"/>
            </a:endParaRPr>
          </a:p>
          <a:p>
            <a:pPr algn="ctr"/>
            <a:r>
              <a:rPr lang="en-US" sz="2200" dirty="0">
                <a:solidFill>
                  <a:schemeClr val="tx1"/>
                </a:solidFill>
                <a:latin typeface="Georgia" panose="02040502050405020303" pitchFamily="18" charset="0"/>
              </a:rPr>
              <a:t>- Dr. Carolyn Sufrin, Johns Hopkins University</a:t>
            </a:r>
          </a:p>
        </p:txBody>
      </p:sp>
    </p:spTree>
    <p:extLst>
      <p:ext uri="{BB962C8B-B14F-4D97-AF65-F5344CB8AC3E}">
        <p14:creationId xmlns:p14="http://schemas.microsoft.com/office/powerpoint/2010/main" val="1718862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2B6A-5D49-BB40-8248-A842929877DB}"/>
              </a:ext>
            </a:extLst>
          </p:cNvPr>
          <p:cNvSpPr>
            <a:spLocks noGrp="1"/>
          </p:cNvSpPr>
          <p:nvPr>
            <p:ph type="title"/>
          </p:nvPr>
        </p:nvSpPr>
        <p:spPr>
          <a:xfrm>
            <a:off x="836247" y="1085549"/>
            <a:ext cx="3430947" cy="4686903"/>
          </a:xfrm>
        </p:spPr>
        <p:txBody>
          <a:bodyPr anchor="ctr">
            <a:normAutofit/>
          </a:bodyPr>
          <a:lstStyle/>
          <a:p>
            <a:pPr algn="r"/>
            <a:r>
              <a:rPr lang="en-US" dirty="0">
                <a:solidFill>
                  <a:srgbClr val="FFFFFF"/>
                </a:solidFill>
                <a:latin typeface="Georgia" panose="02040502050405020303" pitchFamily="18" charset="0"/>
              </a:rPr>
              <a:t>The War on Drugs: </a:t>
            </a:r>
            <a:br>
              <a:rPr lang="en-US" dirty="0">
                <a:solidFill>
                  <a:srgbClr val="FFFFFF"/>
                </a:solidFill>
                <a:latin typeface="Georgia" panose="02040502050405020303" pitchFamily="18" charset="0"/>
              </a:rPr>
            </a:br>
            <a:r>
              <a:rPr lang="en-US" dirty="0">
                <a:solidFill>
                  <a:srgbClr val="FFFFFF"/>
                </a:solidFill>
                <a:latin typeface="Georgia" panose="02040502050405020303" pitchFamily="18" charset="0"/>
              </a:rPr>
              <a:t>Crime vs Harm</a:t>
            </a:r>
            <a:endParaRPr lang="en-US" dirty="0">
              <a:solidFill>
                <a:schemeClr val="tx1"/>
              </a:solidFill>
              <a:latin typeface="Georgia" panose="02040502050405020303" pitchFamily="18" charset="0"/>
            </a:endParaRPr>
          </a:p>
        </p:txBody>
      </p:sp>
      <p:sp>
        <p:nvSpPr>
          <p:cNvPr id="3" name="Content Placeholder 2">
            <a:extLst>
              <a:ext uri="{FF2B5EF4-FFF2-40B4-BE49-F238E27FC236}">
                <a16:creationId xmlns:a16="http://schemas.microsoft.com/office/drawing/2014/main" id="{043806E3-F018-9C46-A1FF-8783A4D5EB58}"/>
              </a:ext>
            </a:extLst>
          </p:cNvPr>
          <p:cNvSpPr>
            <a:spLocks noGrp="1"/>
          </p:cNvSpPr>
          <p:nvPr>
            <p:ph idx="1"/>
          </p:nvPr>
        </p:nvSpPr>
        <p:spPr>
          <a:xfrm>
            <a:off x="166255" y="1733255"/>
            <a:ext cx="7685203" cy="4039195"/>
          </a:xfrm>
        </p:spPr>
        <p:txBody>
          <a:bodyPr anchor="ctr">
            <a:normAutofit/>
          </a:bodyPr>
          <a:lstStyle/>
          <a:p>
            <a:pPr marL="0" indent="0">
              <a:buNone/>
            </a:pPr>
            <a:endParaRPr lang="en-US" sz="2600" dirty="0">
              <a:solidFill>
                <a:schemeClr val="tx1"/>
              </a:solidFill>
              <a:latin typeface="Georgia" panose="02040502050405020303" pitchFamily="18" charset="0"/>
            </a:endParaRPr>
          </a:p>
          <a:p>
            <a:pPr marL="0" indent="0">
              <a:buNone/>
            </a:pPr>
            <a:r>
              <a:rPr lang="en-US" sz="2600" dirty="0">
                <a:solidFill>
                  <a:schemeClr val="tx1"/>
                </a:solidFill>
                <a:latin typeface="Georgia" panose="02040502050405020303" pitchFamily="18" charset="0"/>
              </a:rPr>
              <a:t>Every 23-25 seconds in the United States, someone is arrested for possessing drugs</a:t>
            </a:r>
          </a:p>
          <a:p>
            <a:pPr lvl="1"/>
            <a:r>
              <a:rPr lang="en-US" b="1" dirty="0">
                <a:solidFill>
                  <a:schemeClr val="tx1"/>
                </a:solidFill>
                <a:latin typeface="Georgia" panose="02040502050405020303" pitchFamily="18" charset="0"/>
              </a:rPr>
              <a:t>Number one arrest remains drug possession</a:t>
            </a:r>
            <a:endParaRPr lang="en-US" b="1" baseline="30000" dirty="0">
              <a:solidFill>
                <a:schemeClr val="tx1"/>
              </a:solidFill>
              <a:latin typeface="Georgia" panose="02040502050405020303" pitchFamily="18" charset="0"/>
            </a:endParaRPr>
          </a:p>
          <a:p>
            <a:endParaRPr lang="en-US" sz="2600" baseline="30000" dirty="0">
              <a:solidFill>
                <a:schemeClr val="tx1"/>
              </a:solidFill>
              <a:latin typeface="Georgia" panose="02040502050405020303" pitchFamily="18" charset="0"/>
            </a:endParaRPr>
          </a:p>
          <a:p>
            <a:pPr marL="0" indent="0">
              <a:buNone/>
            </a:pPr>
            <a:r>
              <a:rPr lang="en-US" sz="2600" dirty="0">
                <a:solidFill>
                  <a:schemeClr val="tx1"/>
                </a:solidFill>
                <a:latin typeface="Georgia" panose="02040502050405020303" pitchFamily="18" charset="0"/>
              </a:rPr>
              <a:t>Increasingly volatile drug supply has led to over 100,000 deaths in the past year</a:t>
            </a:r>
          </a:p>
          <a:p>
            <a:pPr lvl="1"/>
            <a:r>
              <a:rPr lang="en-US" dirty="0">
                <a:latin typeface="Georgia" panose="02040502050405020303" pitchFamily="18" charset="0"/>
              </a:rPr>
              <a:t>Iron Law of Prohibition</a:t>
            </a:r>
            <a:endParaRPr lang="en-US" dirty="0">
              <a:solidFill>
                <a:schemeClr val="tx1"/>
              </a:solidFill>
              <a:latin typeface="Georgia" panose="02040502050405020303" pitchFamily="18" charset="0"/>
            </a:endParaRPr>
          </a:p>
          <a:p>
            <a:endParaRPr lang="en-US" sz="2500" dirty="0">
              <a:solidFill>
                <a:schemeClr val="tx1"/>
              </a:solidFill>
              <a:latin typeface="Georgia" panose="02040502050405020303" pitchFamily="18" charset="0"/>
            </a:endParaRPr>
          </a:p>
          <a:p>
            <a:pPr marL="0" indent="0">
              <a:buNone/>
            </a:pPr>
            <a:endParaRPr lang="en-US" sz="2500" dirty="0">
              <a:solidFill>
                <a:schemeClr val="tx1"/>
              </a:solidFill>
              <a:latin typeface="Georgia" panose="02040502050405020303" pitchFamily="18" charset="0"/>
            </a:endParaRPr>
          </a:p>
        </p:txBody>
      </p:sp>
      <p:sp>
        <p:nvSpPr>
          <p:cNvPr id="4" name="Rectangle 3">
            <a:extLst>
              <a:ext uri="{FF2B5EF4-FFF2-40B4-BE49-F238E27FC236}">
                <a16:creationId xmlns:a16="http://schemas.microsoft.com/office/drawing/2014/main" id="{E91AF932-D49C-674E-9D60-59530DA7DF37}"/>
              </a:ext>
            </a:extLst>
          </p:cNvPr>
          <p:cNvSpPr/>
          <p:nvPr/>
        </p:nvSpPr>
        <p:spPr>
          <a:xfrm>
            <a:off x="11339663" y="6391838"/>
            <a:ext cx="6096000" cy="415498"/>
          </a:xfrm>
          <a:prstGeom prst="rect">
            <a:avLst/>
          </a:prstGeom>
        </p:spPr>
        <p:txBody>
          <a:bodyPr>
            <a:spAutoFit/>
          </a:bodyPr>
          <a:lstStyle/>
          <a:p>
            <a:pPr>
              <a:spcAft>
                <a:spcPts val="600"/>
              </a:spcAft>
            </a:pPr>
            <a:r>
              <a:rPr lang="en-US" sz="800" baseline="30000" dirty="0">
                <a:solidFill>
                  <a:schemeClr val="bg1"/>
                </a:solidFill>
                <a:latin typeface="Georgia" panose="02040502050405020303" pitchFamily="18" charset="0"/>
              </a:rPr>
              <a:t>1</a:t>
            </a:r>
            <a:r>
              <a:rPr lang="en-US" sz="800" dirty="0">
                <a:solidFill>
                  <a:schemeClr val="bg1"/>
                </a:solidFill>
                <a:latin typeface="Georgia" panose="02040502050405020303" pitchFamily="18" charset="0"/>
              </a:rPr>
              <a:t> HRW 2016</a:t>
            </a:r>
            <a:endParaRPr lang="en-US" sz="800" baseline="30000" dirty="0">
              <a:solidFill>
                <a:schemeClr val="bg1"/>
              </a:solidFill>
              <a:latin typeface="Georgia" panose="02040502050405020303" pitchFamily="18" charset="0"/>
            </a:endParaRPr>
          </a:p>
          <a:p>
            <a:pPr>
              <a:spcAft>
                <a:spcPts val="600"/>
              </a:spcAft>
            </a:pPr>
            <a:r>
              <a:rPr lang="en-US" sz="800" baseline="30000" dirty="0">
                <a:solidFill>
                  <a:schemeClr val="bg1"/>
                </a:solidFill>
                <a:latin typeface="Georgia" panose="02040502050405020303" pitchFamily="18" charset="0"/>
              </a:rPr>
              <a:t>2</a:t>
            </a:r>
            <a:r>
              <a:rPr lang="en-US" sz="800" dirty="0">
                <a:solidFill>
                  <a:schemeClr val="bg1"/>
                </a:solidFill>
                <a:latin typeface="Georgia" panose="02040502050405020303" pitchFamily="18" charset="0"/>
              </a:rPr>
              <a:t> DPA 2021</a:t>
            </a:r>
          </a:p>
        </p:txBody>
      </p:sp>
      <p:sp>
        <p:nvSpPr>
          <p:cNvPr id="5" name="BainBulletsConfiguration" hidden="1">
            <a:extLst>
              <a:ext uri="{FF2B5EF4-FFF2-40B4-BE49-F238E27FC236}">
                <a16:creationId xmlns:a16="http://schemas.microsoft.com/office/drawing/2014/main" id="{AEEA0CFC-2DDE-4113-9955-0653FAD08803}"/>
              </a:ext>
            </a:extLst>
          </p:cNvPr>
          <p:cNvSpPr txBox="1"/>
          <p:nvPr/>
        </p:nvSpPr>
        <p:spPr>
          <a:xfrm>
            <a:off x="12700" y="12700"/>
            <a:ext cx="8890000" cy="107722"/>
          </a:xfrm>
          <a:prstGeom prst="rect">
            <a:avLst/>
          </a:prstGeom>
          <a:noFill/>
        </p:spPr>
        <p:txBody>
          <a:bodyPr vert="horz" rtlCol="0">
            <a:spAutoFit/>
          </a:bodyPr>
          <a:lstStyle/>
          <a:p>
            <a:endParaRPr lang="en-US" sz="100">
              <a:solidFill>
                <a:srgbClr val="FFFFFF"/>
              </a:solidFill>
            </a:endParaRPr>
          </a:p>
        </p:txBody>
      </p:sp>
      <p:sp>
        <p:nvSpPr>
          <p:cNvPr id="6" name="TextBox 5">
            <a:extLst>
              <a:ext uri="{FF2B5EF4-FFF2-40B4-BE49-F238E27FC236}">
                <a16:creationId xmlns:a16="http://schemas.microsoft.com/office/drawing/2014/main" id="{1D9ADB7A-B001-EB34-8529-34DAF2B5B295}"/>
              </a:ext>
            </a:extLst>
          </p:cNvPr>
          <p:cNvSpPr txBox="1"/>
          <p:nvPr/>
        </p:nvSpPr>
        <p:spPr>
          <a:xfrm>
            <a:off x="864861" y="5772451"/>
            <a:ext cx="10146039" cy="923330"/>
          </a:xfrm>
          <a:prstGeom prst="rect">
            <a:avLst/>
          </a:prstGeom>
          <a:noFill/>
        </p:spPr>
        <p:txBody>
          <a:bodyPr wrap="square" rtlCol="0">
            <a:spAutoFit/>
          </a:bodyPr>
          <a:lstStyle/>
          <a:p>
            <a:r>
              <a:rPr lang="en-US" i="1" dirty="0">
                <a:latin typeface="Georgia" panose="02040502050405020303" pitchFamily="18" charset="0"/>
              </a:rPr>
              <a:t>“Most of the harm we tend to think of as being drug-related is actually drug-policy-related.”</a:t>
            </a:r>
          </a:p>
          <a:p>
            <a:endParaRPr lang="en-US" dirty="0">
              <a:latin typeface="Georgia" panose="02040502050405020303" pitchFamily="18" charset="0"/>
            </a:endParaRPr>
          </a:p>
          <a:p>
            <a:r>
              <a:rPr lang="en-US" dirty="0">
                <a:latin typeface="Georgia" panose="02040502050405020303" pitchFamily="18" charset="0"/>
              </a:rPr>
              <a:t>- Maia Szalavitz</a:t>
            </a:r>
          </a:p>
        </p:txBody>
      </p:sp>
      <p:sp>
        <p:nvSpPr>
          <p:cNvPr id="7" name="Title 1">
            <a:extLst>
              <a:ext uri="{FF2B5EF4-FFF2-40B4-BE49-F238E27FC236}">
                <a16:creationId xmlns:a16="http://schemas.microsoft.com/office/drawing/2014/main" id="{194867B4-A384-4C74-46AB-79BA6C2949F9}"/>
              </a:ext>
            </a:extLst>
          </p:cNvPr>
          <p:cNvSpPr txBox="1">
            <a:spLocks/>
          </p:cNvSpPr>
          <p:nvPr/>
        </p:nvSpPr>
        <p:spPr>
          <a:xfrm>
            <a:off x="838200" y="365125"/>
            <a:ext cx="53686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Georgia" panose="02040502050405020303" pitchFamily="18" charset="0"/>
              </a:rPr>
              <a:t>Decriminalization</a:t>
            </a:r>
          </a:p>
        </p:txBody>
      </p:sp>
      <p:pic>
        <p:nvPicPr>
          <p:cNvPr id="8" name="Picture 7" descr="A group of people holding a sign&#10;&#10;Description automatically generated">
            <a:extLst>
              <a:ext uri="{FF2B5EF4-FFF2-40B4-BE49-F238E27FC236}">
                <a16:creationId xmlns:a16="http://schemas.microsoft.com/office/drawing/2014/main" id="{CCAF17B6-995E-7641-1B6F-1E25345D1F79}"/>
              </a:ext>
            </a:extLst>
          </p:cNvPr>
          <p:cNvPicPr>
            <a:picLocks noChangeAspect="1"/>
          </p:cNvPicPr>
          <p:nvPr/>
        </p:nvPicPr>
        <p:blipFill>
          <a:blip r:embed="rId3"/>
          <a:stretch>
            <a:fillRect/>
          </a:stretch>
        </p:blipFill>
        <p:spPr>
          <a:xfrm>
            <a:off x="8449589" y="782570"/>
            <a:ext cx="3742411" cy="4989880"/>
          </a:xfrm>
          <a:prstGeom prst="rect">
            <a:avLst/>
          </a:prstGeom>
        </p:spPr>
      </p:pic>
    </p:spTree>
    <p:extLst>
      <p:ext uri="{BB962C8B-B14F-4D97-AF65-F5344CB8AC3E}">
        <p14:creationId xmlns:p14="http://schemas.microsoft.com/office/powerpoint/2010/main" val="1551918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FE8F-52B8-60C8-5636-075E22D10E18}"/>
              </a:ext>
            </a:extLst>
          </p:cNvPr>
          <p:cNvSpPr>
            <a:spLocks noGrp="1"/>
          </p:cNvSpPr>
          <p:nvPr>
            <p:ph type="title"/>
          </p:nvPr>
        </p:nvSpPr>
        <p:spPr/>
        <p:txBody>
          <a:bodyPr>
            <a:normAutofit/>
          </a:bodyPr>
          <a:lstStyle/>
          <a:p>
            <a:r>
              <a:rPr lang="en-US" sz="4000" dirty="0">
                <a:latin typeface="Georgia" panose="02040502050405020303" pitchFamily="18" charset="0"/>
              </a:rPr>
              <a:t>Criminalization: A Failed Intervention</a:t>
            </a:r>
          </a:p>
        </p:txBody>
      </p:sp>
      <p:sp>
        <p:nvSpPr>
          <p:cNvPr id="3" name="Content Placeholder 2">
            <a:extLst>
              <a:ext uri="{FF2B5EF4-FFF2-40B4-BE49-F238E27FC236}">
                <a16:creationId xmlns:a16="http://schemas.microsoft.com/office/drawing/2014/main" id="{DC0740C6-5449-DFC3-99B3-67622BA94E8B}"/>
              </a:ext>
            </a:extLst>
          </p:cNvPr>
          <p:cNvSpPr>
            <a:spLocks noGrp="1"/>
          </p:cNvSpPr>
          <p:nvPr>
            <p:ph idx="1"/>
          </p:nvPr>
        </p:nvSpPr>
        <p:spPr/>
        <p:txBody>
          <a:bodyPr/>
          <a:lstStyle/>
          <a:p>
            <a:pPr marL="0" indent="0">
              <a:buNone/>
            </a:pPr>
            <a:r>
              <a:rPr lang="en-US" sz="2800" i="1" dirty="0">
                <a:latin typeface="Georgia" panose="02040502050405020303" pitchFamily="18" charset="0"/>
              </a:rPr>
              <a:t>“Incarceration is…limited as a tool because it treats violence as a problem of “dangerous’ individuals and not as a problem of social context and history…Poverty drives violence. Inequity drives violence. Lack of opportunity drives violence. Shame and isolation drive violence. And like so many conditions known all too well to public health professionals, violence itself drives violence.”</a:t>
            </a:r>
          </a:p>
          <a:p>
            <a:endParaRPr lang="en-US" sz="2800" i="1" dirty="0">
              <a:latin typeface="Georgia" panose="02040502050405020303" pitchFamily="18" charset="0"/>
            </a:endParaRPr>
          </a:p>
          <a:p>
            <a:pPr marL="0" indent="0">
              <a:buNone/>
            </a:pPr>
            <a:r>
              <a:rPr lang="en-US" i="1" dirty="0">
                <a:latin typeface="Georgia" panose="02040502050405020303" pitchFamily="18" charset="0"/>
              </a:rPr>
              <a:t>- Danielle </a:t>
            </a:r>
            <a:r>
              <a:rPr lang="en-US" i="1" dirty="0" err="1">
                <a:latin typeface="Georgia" panose="02040502050405020303" pitchFamily="18" charset="0"/>
              </a:rPr>
              <a:t>Sered</a:t>
            </a:r>
            <a:r>
              <a:rPr lang="en-US" i="1" dirty="0">
                <a:latin typeface="Georgia" panose="02040502050405020303" pitchFamily="18" charset="0"/>
              </a:rPr>
              <a:t>, Founder Common Justice</a:t>
            </a:r>
          </a:p>
          <a:p>
            <a:pPr marL="0" indent="0">
              <a:buNone/>
            </a:pPr>
            <a:endParaRPr lang="en-US" dirty="0"/>
          </a:p>
        </p:txBody>
      </p:sp>
    </p:spTree>
    <p:extLst>
      <p:ext uri="{BB962C8B-B14F-4D97-AF65-F5344CB8AC3E}">
        <p14:creationId xmlns:p14="http://schemas.microsoft.com/office/powerpoint/2010/main" val="1257032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09FC0-0ED0-E32D-0D53-2C3C4C096225}"/>
              </a:ext>
            </a:extLst>
          </p:cNvPr>
          <p:cNvSpPr>
            <a:spLocks noGrp="1"/>
          </p:cNvSpPr>
          <p:nvPr>
            <p:ph type="title"/>
          </p:nvPr>
        </p:nvSpPr>
        <p:spPr>
          <a:xfrm>
            <a:off x="838200" y="0"/>
            <a:ext cx="10515600" cy="1325563"/>
          </a:xfrm>
        </p:spPr>
        <p:txBody>
          <a:bodyPr>
            <a:normAutofit/>
          </a:bodyPr>
          <a:lstStyle/>
          <a:p>
            <a:r>
              <a:rPr lang="en-US" sz="4000" dirty="0">
                <a:latin typeface="Georgia" panose="02040502050405020303" pitchFamily="18" charset="0"/>
              </a:rPr>
              <a:t>Addressing Harm when it occurs</a:t>
            </a:r>
          </a:p>
        </p:txBody>
      </p:sp>
      <p:sp>
        <p:nvSpPr>
          <p:cNvPr id="3" name="Content Placeholder 2">
            <a:extLst>
              <a:ext uri="{FF2B5EF4-FFF2-40B4-BE49-F238E27FC236}">
                <a16:creationId xmlns:a16="http://schemas.microsoft.com/office/drawing/2014/main" id="{112E0EE7-ED75-0B28-7629-322F0AB6C52E}"/>
              </a:ext>
            </a:extLst>
          </p:cNvPr>
          <p:cNvSpPr>
            <a:spLocks noGrp="1"/>
          </p:cNvSpPr>
          <p:nvPr>
            <p:ph idx="1"/>
          </p:nvPr>
        </p:nvSpPr>
        <p:spPr>
          <a:xfrm>
            <a:off x="146509" y="1485616"/>
            <a:ext cx="7866960" cy="4466297"/>
          </a:xfrm>
        </p:spPr>
        <p:txBody>
          <a:bodyPr>
            <a:normAutofit/>
          </a:bodyPr>
          <a:lstStyle/>
          <a:p>
            <a:pPr marL="0" indent="0">
              <a:buNone/>
            </a:pPr>
            <a:r>
              <a:rPr lang="en-US" b="1" dirty="0">
                <a:latin typeface="Georgia" panose="02040502050405020303" pitchFamily="18" charset="0"/>
              </a:rPr>
              <a:t>Goal of prevention</a:t>
            </a:r>
          </a:p>
          <a:p>
            <a:pPr lvl="1"/>
            <a:r>
              <a:rPr lang="en-US" dirty="0">
                <a:latin typeface="Georgia" panose="02040502050405020303" pitchFamily="18" charset="0"/>
              </a:rPr>
              <a:t>Alleviate many structural policy harms that drive interpersonal harm</a:t>
            </a:r>
            <a:br>
              <a:rPr lang="en-US" dirty="0">
                <a:latin typeface="Georgia" panose="02040502050405020303" pitchFamily="18" charset="0"/>
              </a:rPr>
            </a:br>
            <a:endParaRPr lang="en-US" dirty="0">
              <a:latin typeface="Georgia" panose="02040502050405020303" pitchFamily="18" charset="0"/>
            </a:endParaRPr>
          </a:p>
          <a:p>
            <a:pPr marL="0" indent="0">
              <a:buNone/>
            </a:pPr>
            <a:r>
              <a:rPr lang="en-US" b="1" dirty="0">
                <a:latin typeface="Georgia" panose="02040502050405020303" pitchFamily="18" charset="0"/>
              </a:rPr>
              <a:t>Restorative Justice</a:t>
            </a:r>
          </a:p>
          <a:p>
            <a:pPr marL="0" indent="0">
              <a:buNone/>
            </a:pPr>
            <a:r>
              <a:rPr lang="en-US" b="1" dirty="0">
                <a:latin typeface="Georgia" panose="02040502050405020303" pitchFamily="18" charset="0"/>
              </a:rPr>
              <a:t>Transformative Justice</a:t>
            </a:r>
          </a:p>
          <a:p>
            <a:pPr lvl="1"/>
            <a:r>
              <a:rPr lang="en-US" dirty="0">
                <a:latin typeface="Georgia" panose="02040502050405020303" pitchFamily="18" charset="0"/>
              </a:rPr>
              <a:t>No formula, not one size fits all</a:t>
            </a:r>
          </a:p>
          <a:p>
            <a:pPr lvl="1"/>
            <a:r>
              <a:rPr lang="en-US" dirty="0">
                <a:latin typeface="Georgia" panose="02040502050405020303" pitchFamily="18" charset="0"/>
              </a:rPr>
              <a:t>Individualize context</a:t>
            </a:r>
          </a:p>
          <a:p>
            <a:pPr marL="0" indent="0">
              <a:buNone/>
            </a:pPr>
            <a:endParaRPr lang="en-US" dirty="0">
              <a:latin typeface="Georgia" panose="02040502050405020303" pitchFamily="18" charset="0"/>
            </a:endParaRPr>
          </a:p>
        </p:txBody>
      </p:sp>
      <p:sp>
        <p:nvSpPr>
          <p:cNvPr id="4" name="TextBox 3">
            <a:extLst>
              <a:ext uri="{FF2B5EF4-FFF2-40B4-BE49-F238E27FC236}">
                <a16:creationId xmlns:a16="http://schemas.microsoft.com/office/drawing/2014/main" id="{734FD548-3AE0-75B0-2687-4F00656E5AAF}"/>
              </a:ext>
            </a:extLst>
          </p:cNvPr>
          <p:cNvSpPr txBox="1"/>
          <p:nvPr/>
        </p:nvSpPr>
        <p:spPr>
          <a:xfrm>
            <a:off x="10709563" y="6492875"/>
            <a:ext cx="1717964" cy="276999"/>
          </a:xfrm>
          <a:prstGeom prst="rect">
            <a:avLst/>
          </a:prstGeom>
          <a:noFill/>
        </p:spPr>
        <p:txBody>
          <a:bodyPr wrap="square" rtlCol="0">
            <a:spAutoFit/>
          </a:bodyPr>
          <a:lstStyle/>
          <a:p>
            <a:r>
              <a:rPr lang="en-US" sz="1200" dirty="0">
                <a:latin typeface="Georgia" panose="02040502050405020303" pitchFamily="18" charset="0"/>
              </a:rPr>
              <a:t>Credit: Amplify RJ</a:t>
            </a:r>
          </a:p>
        </p:txBody>
      </p:sp>
      <p:sp>
        <p:nvSpPr>
          <p:cNvPr id="6" name="TextBox 5">
            <a:extLst>
              <a:ext uri="{FF2B5EF4-FFF2-40B4-BE49-F238E27FC236}">
                <a16:creationId xmlns:a16="http://schemas.microsoft.com/office/drawing/2014/main" id="{3906422C-F6CC-3DF6-0B81-94FA8823D36A}"/>
              </a:ext>
            </a:extLst>
          </p:cNvPr>
          <p:cNvSpPr txBox="1"/>
          <p:nvPr/>
        </p:nvSpPr>
        <p:spPr>
          <a:xfrm>
            <a:off x="197426" y="6123543"/>
            <a:ext cx="10276609" cy="646331"/>
          </a:xfrm>
          <a:prstGeom prst="rect">
            <a:avLst/>
          </a:prstGeom>
          <a:noFill/>
        </p:spPr>
        <p:txBody>
          <a:bodyPr wrap="square">
            <a:spAutoFit/>
          </a:bodyPr>
          <a:lstStyle/>
          <a:p>
            <a:r>
              <a:rPr lang="en-US" sz="1800" i="1" u="none" strike="noStrike" dirty="0">
                <a:solidFill>
                  <a:srgbClr val="000000"/>
                </a:solidFill>
                <a:effectLst/>
                <a:latin typeface="Georgia" panose="02040502050405020303" pitchFamily="18" charset="0"/>
              </a:rPr>
              <a:t>“The state bears the responsibility for creating the conditions that perpetuate intracommunal violence, while simultaneously actively ignoring these conditions.” </a:t>
            </a:r>
            <a:r>
              <a:rPr lang="en-US" sz="1600" u="none" strike="noStrike" dirty="0">
                <a:solidFill>
                  <a:srgbClr val="000000"/>
                </a:solidFill>
                <a:effectLst/>
                <a:latin typeface="Georgia" panose="02040502050405020303" pitchFamily="18" charset="0"/>
              </a:rPr>
              <a:t>– Chicago Torture Justice Center</a:t>
            </a:r>
            <a:endParaRPr lang="en-US" sz="1600" dirty="0">
              <a:latin typeface="Georgia" panose="02040502050405020303" pitchFamily="18" charset="0"/>
            </a:endParaRPr>
          </a:p>
        </p:txBody>
      </p:sp>
      <p:pic>
        <p:nvPicPr>
          <p:cNvPr id="8" name="Picture 7" descr="A poster of an elderly couple&#10;&#10;Description automatically generated with medium confidence">
            <a:extLst>
              <a:ext uri="{FF2B5EF4-FFF2-40B4-BE49-F238E27FC236}">
                <a16:creationId xmlns:a16="http://schemas.microsoft.com/office/drawing/2014/main" id="{5E264477-4162-9A4E-197E-0C01271303DE}"/>
              </a:ext>
            </a:extLst>
          </p:cNvPr>
          <p:cNvPicPr>
            <a:picLocks noChangeAspect="1"/>
          </p:cNvPicPr>
          <p:nvPr/>
        </p:nvPicPr>
        <p:blipFill>
          <a:blip r:embed="rId3"/>
          <a:stretch>
            <a:fillRect/>
          </a:stretch>
        </p:blipFill>
        <p:spPr>
          <a:xfrm>
            <a:off x="7730836" y="1198418"/>
            <a:ext cx="4461164" cy="4461164"/>
          </a:xfrm>
          <a:prstGeom prst="rect">
            <a:avLst/>
          </a:prstGeom>
        </p:spPr>
      </p:pic>
    </p:spTree>
    <p:extLst>
      <p:ext uri="{BB962C8B-B14F-4D97-AF65-F5344CB8AC3E}">
        <p14:creationId xmlns:p14="http://schemas.microsoft.com/office/powerpoint/2010/main" val="228271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81E6-E30F-A9B7-DA9A-29CF87DBE29B}"/>
              </a:ext>
            </a:extLst>
          </p:cNvPr>
          <p:cNvSpPr>
            <a:spLocks noGrp="1"/>
          </p:cNvSpPr>
          <p:nvPr>
            <p:ph type="title"/>
          </p:nvPr>
        </p:nvSpPr>
        <p:spPr>
          <a:xfrm>
            <a:off x="3467100" y="-230621"/>
            <a:ext cx="5257800" cy="1325563"/>
          </a:xfrm>
        </p:spPr>
        <p:txBody>
          <a:bodyPr>
            <a:normAutofit/>
          </a:bodyPr>
          <a:lstStyle/>
          <a:p>
            <a:r>
              <a:rPr lang="en-US" sz="4000" dirty="0">
                <a:latin typeface="Georgia" panose="02040502050405020303" pitchFamily="18" charset="0"/>
              </a:rPr>
              <a:t>Restorative Justice</a:t>
            </a:r>
          </a:p>
        </p:txBody>
      </p:sp>
      <p:sp>
        <p:nvSpPr>
          <p:cNvPr id="3" name="Content Placeholder 2">
            <a:extLst>
              <a:ext uri="{FF2B5EF4-FFF2-40B4-BE49-F238E27FC236}">
                <a16:creationId xmlns:a16="http://schemas.microsoft.com/office/drawing/2014/main" id="{3E03E6EE-A0C9-0B8F-37AE-925381713033}"/>
              </a:ext>
            </a:extLst>
          </p:cNvPr>
          <p:cNvSpPr>
            <a:spLocks noGrp="1"/>
          </p:cNvSpPr>
          <p:nvPr>
            <p:ph idx="1"/>
          </p:nvPr>
        </p:nvSpPr>
        <p:spPr>
          <a:xfrm>
            <a:off x="269471" y="1094942"/>
            <a:ext cx="8741525" cy="5763058"/>
          </a:xfrm>
        </p:spPr>
        <p:txBody>
          <a:bodyPr>
            <a:normAutofit/>
          </a:bodyPr>
          <a:lstStyle/>
          <a:p>
            <a:pPr marL="0" indent="0">
              <a:buNone/>
            </a:pPr>
            <a:r>
              <a:rPr lang="en-US" dirty="0">
                <a:latin typeface="Georgia" panose="02040502050405020303" pitchFamily="18" charset="0"/>
              </a:rPr>
              <a:t>Primary Questions asked: </a:t>
            </a:r>
          </a:p>
          <a:p>
            <a:pPr lvl="1"/>
            <a:r>
              <a:rPr lang="en-US" b="1" dirty="0">
                <a:latin typeface="Georgia" panose="02040502050405020303" pitchFamily="18" charset="0"/>
              </a:rPr>
              <a:t>Who has been hurt?</a:t>
            </a:r>
          </a:p>
          <a:p>
            <a:pPr lvl="1"/>
            <a:r>
              <a:rPr lang="en-US" b="1" dirty="0">
                <a:latin typeface="Georgia" panose="02040502050405020303" pitchFamily="18" charset="0"/>
              </a:rPr>
              <a:t>What are their needs?</a:t>
            </a:r>
          </a:p>
          <a:p>
            <a:pPr lvl="1"/>
            <a:r>
              <a:rPr lang="en-US" b="1" dirty="0">
                <a:latin typeface="Georgia" panose="02040502050405020303" pitchFamily="18" charset="0"/>
              </a:rPr>
              <a:t>Who is responsible for righting the harm?</a:t>
            </a:r>
          </a:p>
          <a:p>
            <a:pPr lvl="1"/>
            <a:r>
              <a:rPr lang="en-US" b="1" dirty="0">
                <a:latin typeface="Georgia" panose="02040502050405020303" pitchFamily="18" charset="0"/>
              </a:rPr>
              <a:t>What happened?</a:t>
            </a:r>
          </a:p>
          <a:p>
            <a:pPr marL="0" indent="0">
              <a:buNone/>
            </a:pPr>
            <a:endParaRPr lang="en-US" dirty="0">
              <a:latin typeface="Georgia" panose="02040502050405020303" pitchFamily="18" charset="0"/>
            </a:endParaRPr>
          </a:p>
          <a:p>
            <a:pPr marL="0" indent="0">
              <a:buNone/>
            </a:pPr>
            <a:r>
              <a:rPr lang="en-US" dirty="0">
                <a:latin typeface="Georgia" panose="02040502050405020303" pitchFamily="18" charset="0"/>
              </a:rPr>
              <a:t>Legal system: What rules were broken? Who did it? What do they deserve?</a:t>
            </a:r>
          </a:p>
          <a:p>
            <a:pPr lvl="1"/>
            <a:r>
              <a:rPr lang="en-US" dirty="0">
                <a:latin typeface="Georgia" panose="02040502050405020303" pitchFamily="18" charset="0"/>
              </a:rPr>
              <a:t>Does not center victim or encourage accountability</a:t>
            </a:r>
          </a:p>
          <a:p>
            <a:pPr lvl="1"/>
            <a:endParaRPr lang="en-US" dirty="0">
              <a:latin typeface="Georgia" panose="02040502050405020303" pitchFamily="18" charset="0"/>
            </a:endParaRPr>
          </a:p>
          <a:p>
            <a:pPr marL="0" indent="0">
              <a:buNone/>
            </a:pPr>
            <a:r>
              <a:rPr lang="en-US" dirty="0">
                <a:latin typeface="Georgia" panose="02040502050405020303" pitchFamily="18" charset="0"/>
              </a:rPr>
              <a:t>Reduces recidivism 7-45%, more pronounced for violent offenses</a:t>
            </a:r>
          </a:p>
          <a:p>
            <a:pPr lvl="1"/>
            <a:r>
              <a:rPr lang="en-US" dirty="0">
                <a:latin typeface="Georgia" panose="02040502050405020303" pitchFamily="18" charset="0"/>
              </a:rPr>
              <a:t>91% victims would recommend process</a:t>
            </a:r>
          </a:p>
          <a:p>
            <a:pPr lvl="1"/>
            <a:endParaRPr lang="en-US" dirty="0">
              <a:latin typeface="Georgia" panose="02040502050405020303" pitchFamily="18" charset="0"/>
            </a:endParaRPr>
          </a:p>
          <a:p>
            <a:pPr lvl="1"/>
            <a:endParaRPr lang="en-US" dirty="0">
              <a:latin typeface="Georgia" panose="02040502050405020303" pitchFamily="18" charset="0"/>
            </a:endParaRPr>
          </a:p>
        </p:txBody>
      </p:sp>
      <p:pic>
        <p:nvPicPr>
          <p:cNvPr id="17410" name="Picture 2" descr="Prison Abolition Letters">
            <a:extLst>
              <a:ext uri="{FF2B5EF4-FFF2-40B4-BE49-F238E27FC236}">
                <a16:creationId xmlns:a16="http://schemas.microsoft.com/office/drawing/2014/main" id="{EBF88690-B712-25A3-F3BE-5F741917A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105" y="997229"/>
            <a:ext cx="3762895" cy="486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1663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A6B5F0-AD9F-7535-AD93-AA052758493F}"/>
              </a:ext>
            </a:extLst>
          </p:cNvPr>
          <p:cNvSpPr>
            <a:spLocks noGrp="1"/>
          </p:cNvSpPr>
          <p:nvPr>
            <p:ph type="title"/>
          </p:nvPr>
        </p:nvSpPr>
        <p:spPr>
          <a:xfrm>
            <a:off x="1486594" y="1"/>
            <a:ext cx="5251316" cy="914400"/>
          </a:xfrm>
        </p:spPr>
        <p:txBody>
          <a:bodyPr vert="horz" lIns="91440" tIns="45720" rIns="91440" bIns="45720" rtlCol="0" anchor="ctr">
            <a:normAutofit/>
          </a:bodyPr>
          <a:lstStyle/>
          <a:p>
            <a:r>
              <a:rPr lang="en-US" sz="4000" dirty="0">
                <a:latin typeface="Georgia" panose="02040502050405020303" pitchFamily="18" charset="0"/>
              </a:rPr>
              <a:t>3. Decarceration</a:t>
            </a:r>
          </a:p>
        </p:txBody>
      </p:sp>
      <p:sp>
        <p:nvSpPr>
          <p:cNvPr id="5" name="TextBox 4">
            <a:extLst>
              <a:ext uri="{FF2B5EF4-FFF2-40B4-BE49-F238E27FC236}">
                <a16:creationId xmlns:a16="http://schemas.microsoft.com/office/drawing/2014/main" id="{EF19054A-914D-1ACE-5D5C-64F94FFA113D}"/>
              </a:ext>
            </a:extLst>
          </p:cNvPr>
          <p:cNvSpPr txBox="1"/>
          <p:nvPr/>
        </p:nvSpPr>
        <p:spPr>
          <a:xfrm>
            <a:off x="-3048" y="1130532"/>
            <a:ext cx="6232263" cy="5943589"/>
          </a:xfrm>
          <a:prstGeom prst="rect">
            <a:avLst/>
          </a:prstGeom>
        </p:spPr>
        <p:txBody>
          <a:bodyPr vert="horz" lIns="91440" tIns="45720" rIns="91440" bIns="45720" rtlCol="0">
            <a:noAutofit/>
          </a:bodyPr>
          <a:lstStyle/>
          <a:p>
            <a:pPr>
              <a:lnSpc>
                <a:spcPct val="90000"/>
              </a:lnSpc>
              <a:spcAft>
                <a:spcPts val="600"/>
              </a:spcAft>
            </a:pPr>
            <a:r>
              <a:rPr lang="en-US" sz="2600" b="1" dirty="0">
                <a:latin typeface="Georgia" panose="02040502050405020303" pitchFamily="18" charset="0"/>
              </a:rPr>
              <a:t>Early Release</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Mandatory review by release boards</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Maximum sentence reform</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Change configuration of release board</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More medical release under purview of medical professionals</a:t>
            </a:r>
          </a:p>
          <a:p>
            <a:pPr marL="285750" indent="-228600">
              <a:lnSpc>
                <a:spcPct val="90000"/>
              </a:lnSpc>
              <a:spcAft>
                <a:spcPts val="600"/>
              </a:spcAft>
              <a:buFont typeface="Arial" panose="020B0604020202020204" pitchFamily="34" charset="0"/>
              <a:buChar char="•"/>
            </a:pPr>
            <a:endParaRPr lang="en-US" sz="2600" dirty="0">
              <a:latin typeface="Georgia" panose="02040502050405020303" pitchFamily="18" charset="0"/>
            </a:endParaRPr>
          </a:p>
          <a:p>
            <a:pPr>
              <a:lnSpc>
                <a:spcPct val="90000"/>
              </a:lnSpc>
              <a:spcAft>
                <a:spcPts val="600"/>
              </a:spcAft>
            </a:pPr>
            <a:r>
              <a:rPr lang="en-US" sz="2600" b="1" dirty="0">
                <a:latin typeface="Georgia" panose="02040502050405020303" pitchFamily="18" charset="0"/>
              </a:rPr>
              <a:t>Elimination of Parole and collateral consequences</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Ineffective and expensive</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Drives cycles of incarceration from technical violations</a:t>
            </a:r>
          </a:p>
        </p:txBody>
      </p:sp>
      <p:pic>
        <p:nvPicPr>
          <p:cNvPr id="16386" name="Picture 2" descr="Decarceration and Community: COVID-19 and Beyond (Part I) | Radcliffe  Institute for Advanced Study at Harvard University">
            <a:extLst>
              <a:ext uri="{FF2B5EF4-FFF2-40B4-BE49-F238E27FC236}">
                <a16:creationId xmlns:a16="http://schemas.microsoft.com/office/drawing/2014/main" id="{67B362BA-1E00-79B2-8DEE-E375A4E77C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2" r="600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129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2841-960F-123B-FDD9-605075A6E7B2}"/>
              </a:ext>
            </a:extLst>
          </p:cNvPr>
          <p:cNvSpPr>
            <a:spLocks noGrp="1"/>
          </p:cNvSpPr>
          <p:nvPr>
            <p:ph type="title"/>
          </p:nvPr>
        </p:nvSpPr>
        <p:spPr>
          <a:xfrm>
            <a:off x="6686896" y="0"/>
            <a:ext cx="4005349" cy="1325563"/>
          </a:xfrm>
        </p:spPr>
        <p:txBody>
          <a:bodyPr/>
          <a:lstStyle/>
          <a:p>
            <a:r>
              <a:rPr lang="en-US" sz="4400" dirty="0">
                <a:latin typeface="Georgia" panose="02040502050405020303" pitchFamily="18" charset="0"/>
              </a:rPr>
              <a:t>Decarceration</a:t>
            </a:r>
            <a:endParaRPr lang="en-US" dirty="0"/>
          </a:p>
        </p:txBody>
      </p:sp>
      <p:sp>
        <p:nvSpPr>
          <p:cNvPr id="3" name="Content Placeholder 2">
            <a:extLst>
              <a:ext uri="{FF2B5EF4-FFF2-40B4-BE49-F238E27FC236}">
                <a16:creationId xmlns:a16="http://schemas.microsoft.com/office/drawing/2014/main" id="{3EBB7C8B-2906-23FE-E52D-AB988AF52976}"/>
              </a:ext>
            </a:extLst>
          </p:cNvPr>
          <p:cNvSpPr>
            <a:spLocks noGrp="1"/>
          </p:cNvSpPr>
          <p:nvPr>
            <p:ph idx="1"/>
          </p:nvPr>
        </p:nvSpPr>
        <p:spPr>
          <a:xfrm>
            <a:off x="5144868" y="1515484"/>
            <a:ext cx="7004858" cy="5342516"/>
          </a:xfrm>
        </p:spPr>
        <p:txBody>
          <a:bodyPr>
            <a:normAutofit/>
          </a:bodyPr>
          <a:lstStyle/>
          <a:p>
            <a:pPr marL="0" indent="0">
              <a:lnSpc>
                <a:spcPct val="90000"/>
              </a:lnSpc>
              <a:spcAft>
                <a:spcPts val="600"/>
              </a:spcAft>
              <a:buNone/>
            </a:pPr>
            <a:r>
              <a:rPr lang="en-US" b="1" dirty="0">
                <a:latin typeface="Georgia" panose="02040502050405020303" pitchFamily="18" charset="0"/>
              </a:rPr>
              <a:t>Elimination of Cash Bail</a:t>
            </a:r>
          </a:p>
          <a:p>
            <a:pPr lvl="1">
              <a:spcAft>
                <a:spcPts val="600"/>
              </a:spcAft>
            </a:pPr>
            <a:r>
              <a:rPr lang="en-US" sz="2600" dirty="0">
                <a:latin typeface="Georgia" panose="02040502050405020303" pitchFamily="18" charset="0"/>
              </a:rPr>
              <a:t>Does not promote safety, undermines it</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Contributes to overcrowding, trauma, neglect, job loss, family separation</a:t>
            </a:r>
          </a:p>
          <a:p>
            <a:pPr indent="-228600">
              <a:lnSpc>
                <a:spcPct val="90000"/>
              </a:lnSpc>
              <a:spcAft>
                <a:spcPts val="600"/>
              </a:spcAft>
              <a:buFont typeface="Arial" panose="020B0604020202020204" pitchFamily="34" charset="0"/>
              <a:buChar char="•"/>
            </a:pPr>
            <a:endParaRPr lang="en-US" dirty="0">
              <a:latin typeface="Georgia" panose="02040502050405020303" pitchFamily="18" charset="0"/>
            </a:endParaRPr>
          </a:p>
          <a:p>
            <a:pPr marL="0" indent="0">
              <a:lnSpc>
                <a:spcPct val="90000"/>
              </a:lnSpc>
              <a:spcAft>
                <a:spcPts val="600"/>
              </a:spcAft>
              <a:buNone/>
            </a:pPr>
            <a:r>
              <a:rPr lang="en-US" b="1" dirty="0">
                <a:latin typeface="Georgia" panose="02040502050405020303" pitchFamily="18" charset="0"/>
              </a:rPr>
              <a:t>Build Alternatives to punishment, not alternative punishments</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Avoid pitfalls of carceral humanism</a:t>
            </a:r>
          </a:p>
          <a:p>
            <a:pPr marL="742950" lvl="1" indent="-228600">
              <a:lnSpc>
                <a:spcPct val="90000"/>
              </a:lnSpc>
              <a:spcAft>
                <a:spcPts val="600"/>
              </a:spcAft>
              <a:buFont typeface="Arial" panose="020B0604020202020204" pitchFamily="34" charset="0"/>
              <a:buChar char="•"/>
            </a:pPr>
            <a:r>
              <a:rPr lang="en-US" sz="2600" dirty="0">
                <a:latin typeface="Georgia" panose="02040502050405020303" pitchFamily="18" charset="0"/>
              </a:rPr>
              <a:t>“care not cuffs”, “care not cages”</a:t>
            </a:r>
          </a:p>
          <a:p>
            <a:endParaRPr lang="en-US" dirty="0"/>
          </a:p>
        </p:txBody>
      </p:sp>
      <p:pic>
        <p:nvPicPr>
          <p:cNvPr id="5" name="Picture 4" descr="A poster with people dancing&#10;&#10;Description automatically generated with medium confidence">
            <a:extLst>
              <a:ext uri="{FF2B5EF4-FFF2-40B4-BE49-F238E27FC236}">
                <a16:creationId xmlns:a16="http://schemas.microsoft.com/office/drawing/2014/main" id="{9FE9A2CE-2587-C4D0-8813-3E827B9B7B81}"/>
              </a:ext>
            </a:extLst>
          </p:cNvPr>
          <p:cNvPicPr>
            <a:picLocks noChangeAspect="1"/>
          </p:cNvPicPr>
          <p:nvPr/>
        </p:nvPicPr>
        <p:blipFill>
          <a:blip r:embed="rId2"/>
          <a:stretch>
            <a:fillRect/>
          </a:stretch>
        </p:blipFill>
        <p:spPr>
          <a:xfrm>
            <a:off x="0" y="0"/>
            <a:ext cx="4436938" cy="6858000"/>
          </a:xfrm>
          <a:prstGeom prst="rect">
            <a:avLst/>
          </a:prstGeom>
        </p:spPr>
      </p:pic>
    </p:spTree>
    <p:extLst>
      <p:ext uri="{BB962C8B-B14F-4D97-AF65-F5344CB8AC3E}">
        <p14:creationId xmlns:p14="http://schemas.microsoft.com/office/powerpoint/2010/main" val="2982020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ABCA9AA2-4B56-310D-6A00-AE88DABE1D6D}"/>
              </a:ext>
            </a:extLst>
          </p:cNvPr>
          <p:cNvPicPr>
            <a:picLocks noGrp="1" noChangeAspect="1"/>
          </p:cNvPicPr>
          <p:nvPr>
            <p:ph idx="1"/>
          </p:nvPr>
        </p:nvPicPr>
        <p:blipFill>
          <a:blip r:embed="rId2"/>
          <a:stretch>
            <a:fillRect/>
          </a:stretch>
        </p:blipFill>
        <p:spPr>
          <a:xfrm>
            <a:off x="2432050" y="281645"/>
            <a:ext cx="7327900" cy="3517900"/>
          </a:xfrm>
          <a:prstGeom prst="rect">
            <a:avLst/>
          </a:prstGeom>
        </p:spPr>
      </p:pic>
      <p:sp>
        <p:nvSpPr>
          <p:cNvPr id="6" name="TextBox 5">
            <a:extLst>
              <a:ext uri="{FF2B5EF4-FFF2-40B4-BE49-F238E27FC236}">
                <a16:creationId xmlns:a16="http://schemas.microsoft.com/office/drawing/2014/main" id="{891D4DB9-8035-F60D-C07C-E01362759AF4}"/>
              </a:ext>
            </a:extLst>
          </p:cNvPr>
          <p:cNvSpPr txBox="1"/>
          <p:nvPr/>
        </p:nvSpPr>
        <p:spPr>
          <a:xfrm>
            <a:off x="1213345" y="4083365"/>
            <a:ext cx="9765310" cy="2492990"/>
          </a:xfrm>
          <a:prstGeom prst="rect">
            <a:avLst/>
          </a:prstGeom>
          <a:noFill/>
        </p:spPr>
        <p:txBody>
          <a:bodyPr wrap="square">
            <a:spAutoFit/>
          </a:bodyPr>
          <a:lstStyle/>
          <a:p>
            <a:r>
              <a:rPr lang="en-US" sz="2400" b="0" i="1" dirty="0">
                <a:effectLst/>
                <a:latin typeface="Georgia" panose="02040502050405020303" pitchFamily="18" charset="0"/>
              </a:rPr>
              <a:t>“Approximately eight percent of adults in the United States have a felony conviction. The “collateral consequences” of criminal conviction (CCs) — legal disabilities imposed by legislatures on the basis of conviction, but not as part of the sentence — </a:t>
            </a:r>
            <a:r>
              <a:rPr lang="en-US" sz="2400" b="1" i="1" dirty="0">
                <a:effectLst/>
                <a:latin typeface="Georgia" panose="02040502050405020303" pitchFamily="18" charset="0"/>
              </a:rPr>
              <a:t>have relegated that group to permanent second class legal status</a:t>
            </a:r>
            <a:r>
              <a:rPr lang="en-US" sz="2400" b="0" i="1" dirty="0">
                <a:effectLst/>
                <a:latin typeface="Georgia" panose="02040502050405020303" pitchFamily="18" charset="0"/>
              </a:rPr>
              <a:t>.”</a:t>
            </a:r>
          </a:p>
          <a:p>
            <a:endParaRPr lang="en-US" b="0" i="0" dirty="0">
              <a:effectLst/>
              <a:latin typeface="Georgia" panose="02040502050405020303" pitchFamily="18" charset="0"/>
            </a:endParaRPr>
          </a:p>
          <a:p>
            <a:r>
              <a:rPr lang="en-US" dirty="0">
                <a:latin typeface="Georgia" panose="02040502050405020303" pitchFamily="18" charset="0"/>
              </a:rPr>
              <a:t>- Sandra Mayson, Professor of Law</a:t>
            </a:r>
          </a:p>
        </p:txBody>
      </p:sp>
    </p:spTree>
    <p:extLst>
      <p:ext uri="{BB962C8B-B14F-4D97-AF65-F5344CB8AC3E}">
        <p14:creationId xmlns:p14="http://schemas.microsoft.com/office/powerpoint/2010/main" val="3080989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1B3E539-DA92-7358-2FC9-3F2A39D0F0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1439" y="643467"/>
            <a:ext cx="5255722" cy="5571066"/>
          </a:xfrm>
          <a:prstGeom prst="rect">
            <a:avLst/>
          </a:prstGeom>
        </p:spPr>
      </p:pic>
      <p:pic>
        <p:nvPicPr>
          <p:cNvPr id="3" name="Picture 2" descr="Chart, sunburst chart&#10;&#10;Description automatically generated">
            <a:extLst>
              <a:ext uri="{FF2B5EF4-FFF2-40B4-BE49-F238E27FC236}">
                <a16:creationId xmlns:a16="http://schemas.microsoft.com/office/drawing/2014/main" id="{2EC2D875-D3DD-5D52-2C5D-10825791D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865" y="1034521"/>
            <a:ext cx="5291667" cy="4788958"/>
          </a:xfrm>
          <a:prstGeom prst="rect">
            <a:avLst/>
          </a:prstGeom>
        </p:spPr>
      </p:pic>
      <p:sp>
        <p:nvSpPr>
          <p:cNvPr id="2" name="AutoShape 2" descr="Graphic showing the rearrest rates for prisoners after being released for three, six and nine years.">
            <a:extLst>
              <a:ext uri="{FF2B5EF4-FFF2-40B4-BE49-F238E27FC236}">
                <a16:creationId xmlns:a16="http://schemas.microsoft.com/office/drawing/2014/main" id="{C2C8162D-FD4B-BE2D-5763-3532646C55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AEC07CF2-C343-7EDA-1882-BDCD67A1622C}"/>
              </a:ext>
            </a:extLst>
          </p:cNvPr>
          <p:cNvSpPr txBox="1"/>
          <p:nvPr/>
        </p:nvSpPr>
        <p:spPr>
          <a:xfrm>
            <a:off x="2277687" y="6508064"/>
            <a:ext cx="73318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a:effectLst/>
                <a:latin typeface="Georgia" panose="02040502050405020303" pitchFamily="18" charset="0"/>
                <a:hlinkClick r:id="rId6">
                  <a:extLst>
                    <a:ext uri="{A12FA001-AC4F-418D-AE19-62706E023703}">
                      <ahyp:hlinkClr xmlns:ahyp="http://schemas.microsoft.com/office/drawing/2018/hyperlinkcolor" val="tx"/>
                    </a:ext>
                  </a:extLst>
                </a:hlinkClick>
              </a:rPr>
              <a:t>Georgia</a:t>
            </a:r>
            <a:r>
              <a:rPr lang="en-US" b="0" dirty="0">
                <a:effectLst/>
                <a:latin typeface="Georgia" panose="02040502050405020303" pitchFamily="18" charset="0"/>
              </a:rPr>
              <a:t>, has the largest probation population in the U.S. </a:t>
            </a:r>
            <a:r>
              <a:rPr lang="en-US" dirty="0">
                <a:latin typeface="Georgia" panose="02040502050405020303" pitchFamily="18" charset="0"/>
              </a:rPr>
              <a:t>over</a:t>
            </a:r>
            <a:r>
              <a:rPr lang="en-US" b="0" strike="noStrike" dirty="0">
                <a:solidFill>
                  <a:srgbClr val="0563C1"/>
                </a:solidFill>
                <a:effectLst/>
                <a:latin typeface="Georgia" panose="02040502050405020303" pitchFamily="18" charset="0"/>
                <a:hlinkClick r:id="rId7">
                  <a:extLst>
                    <a:ext uri="{A12FA001-AC4F-418D-AE19-62706E023703}">
                      <ahyp:hlinkClr xmlns:ahyp="http://schemas.microsoft.com/office/drawing/2018/hyperlinkcolor" val="tx"/>
                    </a:ext>
                  </a:extLst>
                </a:hlinkClick>
              </a:rPr>
              <a:t> </a:t>
            </a:r>
            <a:r>
              <a:rPr lang="en-US" b="0" strike="noStrike" dirty="0">
                <a:effectLst/>
                <a:latin typeface="Georgia" panose="02040502050405020303" pitchFamily="18" charset="0"/>
                <a:hlinkClick r:id="rId7">
                  <a:extLst>
                    <a:ext uri="{A12FA001-AC4F-418D-AE19-62706E023703}">
                      <ahyp:hlinkClr xmlns:ahyp="http://schemas.microsoft.com/office/drawing/2018/hyperlinkcolor" val="tx"/>
                    </a:ext>
                  </a:extLst>
                </a:hlinkClick>
              </a:rPr>
              <a:t>347,000</a:t>
            </a:r>
            <a:endParaRPr lang="en-US" b="0" dirty="0">
              <a:effectLst/>
              <a:latin typeface="Georgia" panose="02040502050405020303" pitchFamily="18" charset="0"/>
            </a:endParaRPr>
          </a:p>
        </p:txBody>
      </p:sp>
    </p:spTree>
    <p:extLst>
      <p:ext uri="{BB962C8B-B14F-4D97-AF65-F5344CB8AC3E}">
        <p14:creationId xmlns:p14="http://schemas.microsoft.com/office/powerpoint/2010/main" val="1048765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34F22-FCB3-C6A0-3ABC-0407F3FD7CC2}"/>
              </a:ext>
            </a:extLst>
          </p:cNvPr>
          <p:cNvSpPr>
            <a:spLocks noGrp="1"/>
          </p:cNvSpPr>
          <p:nvPr>
            <p:ph type="title"/>
          </p:nvPr>
        </p:nvSpPr>
        <p:spPr>
          <a:xfrm>
            <a:off x="1583574" y="-16625"/>
            <a:ext cx="9024852" cy="1325563"/>
          </a:xfrm>
        </p:spPr>
        <p:txBody>
          <a:bodyPr>
            <a:normAutofit/>
          </a:bodyPr>
          <a:lstStyle/>
          <a:p>
            <a:r>
              <a:rPr lang="en-US" sz="4000" dirty="0">
                <a:latin typeface="Georgia" panose="02040502050405020303" pitchFamily="18" charset="0"/>
              </a:rPr>
              <a:t>Re-Entry Support and Health Justice</a:t>
            </a:r>
          </a:p>
        </p:txBody>
      </p:sp>
      <p:sp>
        <p:nvSpPr>
          <p:cNvPr id="5" name="Content Placeholder 4">
            <a:extLst>
              <a:ext uri="{FF2B5EF4-FFF2-40B4-BE49-F238E27FC236}">
                <a16:creationId xmlns:a16="http://schemas.microsoft.com/office/drawing/2014/main" id="{9F7C9414-52E2-4665-FE4B-DC508F593B82}"/>
              </a:ext>
            </a:extLst>
          </p:cNvPr>
          <p:cNvSpPr>
            <a:spLocks noGrp="1"/>
          </p:cNvSpPr>
          <p:nvPr>
            <p:ph idx="1"/>
          </p:nvPr>
        </p:nvSpPr>
        <p:spPr>
          <a:xfrm>
            <a:off x="381000" y="1308938"/>
            <a:ext cx="10492047" cy="5815070"/>
          </a:xfrm>
        </p:spPr>
        <p:txBody>
          <a:bodyPr>
            <a:normAutofit/>
          </a:bodyPr>
          <a:lstStyle/>
          <a:p>
            <a:pPr marL="0" indent="0">
              <a:buNone/>
            </a:pPr>
            <a:r>
              <a:rPr lang="en-US" b="1" dirty="0">
                <a:latin typeface="Georgia" panose="02040502050405020303" pitchFamily="18" charset="0"/>
              </a:rPr>
              <a:t>Current Challenges</a:t>
            </a:r>
          </a:p>
          <a:p>
            <a:pPr lvl="1"/>
            <a:r>
              <a:rPr lang="en-US" dirty="0">
                <a:latin typeface="Georgia" panose="02040502050405020303" pitchFamily="18" charset="0"/>
              </a:rPr>
              <a:t>Collateral consequences and discrimination limit employment options</a:t>
            </a:r>
          </a:p>
          <a:p>
            <a:pPr lvl="1"/>
            <a:r>
              <a:rPr lang="en-US" dirty="0">
                <a:latin typeface="Georgia" panose="02040502050405020303" pitchFamily="18" charset="0"/>
              </a:rPr>
              <a:t>Parole tripwire</a:t>
            </a:r>
          </a:p>
          <a:p>
            <a:pPr lvl="1"/>
            <a:r>
              <a:rPr lang="en-US" dirty="0">
                <a:latin typeface="Georgia" panose="02040502050405020303" pitchFamily="18" charset="0"/>
              </a:rPr>
              <a:t>Accessing and qualifying for medical insurance and other benefits</a:t>
            </a:r>
          </a:p>
          <a:p>
            <a:pPr lvl="1"/>
            <a:r>
              <a:rPr lang="en-US" dirty="0">
                <a:latin typeface="Georgia" panose="02040502050405020303" pitchFamily="18" charset="0"/>
              </a:rPr>
              <a:t>Medication on re-entry, follow up on re-entry</a:t>
            </a:r>
          </a:p>
          <a:p>
            <a:pPr marL="0" indent="0">
              <a:buNone/>
            </a:pPr>
            <a:endParaRPr lang="en-US" dirty="0">
              <a:latin typeface="Georgia" panose="02040502050405020303" pitchFamily="18" charset="0"/>
            </a:endParaRPr>
          </a:p>
          <a:p>
            <a:pPr marL="0" indent="0">
              <a:buNone/>
            </a:pPr>
            <a:r>
              <a:rPr lang="en-US" b="1" dirty="0">
                <a:latin typeface="Georgia" panose="02040502050405020303" pitchFamily="18" charset="0"/>
              </a:rPr>
              <a:t>New Economy of Care</a:t>
            </a:r>
          </a:p>
          <a:p>
            <a:pPr lvl="1"/>
            <a:r>
              <a:rPr lang="en-US" dirty="0">
                <a:latin typeface="Georgia" panose="02040502050405020303" pitchFamily="18" charset="0"/>
              </a:rPr>
              <a:t>Ex. Transitions Clinic Network: Formerly incarcerated Community Health Workers</a:t>
            </a:r>
          </a:p>
          <a:p>
            <a:pPr lvl="1"/>
            <a:r>
              <a:rPr lang="en-US" dirty="0">
                <a:latin typeface="Georgia" panose="02040502050405020303" pitchFamily="18" charset="0"/>
              </a:rPr>
              <a:t>Other potential programs: pipeline to professional schools (MD, NP, RN,  etc.), phlebotomy, nursing tech, MA, elder care, community kitchens</a:t>
            </a:r>
          </a:p>
          <a:p>
            <a:pPr lvl="1"/>
            <a:r>
              <a:rPr lang="en-US" dirty="0">
                <a:latin typeface="Georgia" panose="02040502050405020303" pitchFamily="18" charset="0"/>
              </a:rPr>
              <a:t>Local context, relationship based</a:t>
            </a:r>
          </a:p>
        </p:txBody>
      </p:sp>
    </p:spTree>
    <p:extLst>
      <p:ext uri="{BB962C8B-B14F-4D97-AF65-F5344CB8AC3E}">
        <p14:creationId xmlns:p14="http://schemas.microsoft.com/office/powerpoint/2010/main" val="2610352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2B4F2-582A-CDD0-F083-22EDD1FAC6C3}"/>
              </a:ext>
            </a:extLst>
          </p:cNvPr>
          <p:cNvSpPr>
            <a:spLocks noGrp="1"/>
          </p:cNvSpPr>
          <p:nvPr>
            <p:ph type="title"/>
          </p:nvPr>
        </p:nvSpPr>
        <p:spPr>
          <a:xfrm>
            <a:off x="838200" y="0"/>
            <a:ext cx="10515600" cy="1325563"/>
          </a:xfrm>
        </p:spPr>
        <p:txBody>
          <a:bodyPr/>
          <a:lstStyle/>
          <a:p>
            <a:r>
              <a:rPr lang="en-US" dirty="0">
                <a:latin typeface="Georgia" panose="02040502050405020303" pitchFamily="18" charset="0"/>
              </a:rPr>
              <a:t>Federal Legislation</a:t>
            </a:r>
          </a:p>
        </p:txBody>
      </p:sp>
      <p:sp>
        <p:nvSpPr>
          <p:cNvPr id="3" name="Content Placeholder 2">
            <a:extLst>
              <a:ext uri="{FF2B5EF4-FFF2-40B4-BE49-F238E27FC236}">
                <a16:creationId xmlns:a16="http://schemas.microsoft.com/office/drawing/2014/main" id="{480B3736-C037-4030-A50A-B2A58CCA5B16}"/>
              </a:ext>
            </a:extLst>
          </p:cNvPr>
          <p:cNvSpPr>
            <a:spLocks noGrp="1"/>
          </p:cNvSpPr>
          <p:nvPr>
            <p:ph idx="1"/>
          </p:nvPr>
        </p:nvSpPr>
        <p:spPr>
          <a:xfrm>
            <a:off x="838200" y="1690688"/>
            <a:ext cx="6377247" cy="4802188"/>
          </a:xfrm>
        </p:spPr>
        <p:txBody>
          <a:bodyPr/>
          <a:lstStyle/>
          <a:p>
            <a:pPr marL="0" indent="0">
              <a:buNone/>
            </a:pPr>
            <a:r>
              <a:rPr lang="en-US" sz="3200" dirty="0">
                <a:latin typeface="Georgia" panose="02040502050405020303" pitchFamily="18" charset="0"/>
              </a:rPr>
              <a:t>Peoples Response Act</a:t>
            </a:r>
          </a:p>
          <a:p>
            <a:pPr marL="0" indent="0">
              <a:buNone/>
            </a:pPr>
            <a:r>
              <a:rPr lang="en-US" sz="3200" dirty="0">
                <a:latin typeface="Georgia" panose="02040502050405020303" pitchFamily="18" charset="0"/>
              </a:rPr>
              <a:t>Break the Cycle of Violence Act</a:t>
            </a:r>
          </a:p>
          <a:p>
            <a:pPr marL="0" indent="0">
              <a:buNone/>
            </a:pPr>
            <a:r>
              <a:rPr lang="en-US" sz="3200" dirty="0">
                <a:latin typeface="Georgia" panose="02040502050405020303" pitchFamily="18" charset="0"/>
              </a:rPr>
              <a:t>Mental Health Justice Act</a:t>
            </a:r>
          </a:p>
          <a:p>
            <a:pPr marL="0" indent="0">
              <a:buNone/>
            </a:pPr>
            <a:r>
              <a:rPr lang="en-US" sz="3200" dirty="0">
                <a:latin typeface="Georgia" panose="02040502050405020303" pitchFamily="18" charset="0"/>
              </a:rPr>
              <a:t>Breathe Act</a:t>
            </a:r>
          </a:p>
          <a:p>
            <a:pPr marL="0" indent="0">
              <a:buNone/>
            </a:pPr>
            <a:r>
              <a:rPr lang="en-US" sz="3200" dirty="0">
                <a:latin typeface="Georgia" panose="02040502050405020303" pitchFamily="18" charset="0"/>
              </a:rPr>
              <a:t>Drug Policy Reform Act</a:t>
            </a:r>
          </a:p>
          <a:p>
            <a:endParaRPr lang="en-US" dirty="0"/>
          </a:p>
        </p:txBody>
      </p:sp>
    </p:spTree>
    <p:extLst>
      <p:ext uri="{BB962C8B-B14F-4D97-AF65-F5344CB8AC3E}">
        <p14:creationId xmlns:p14="http://schemas.microsoft.com/office/powerpoint/2010/main" val="31764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D562-5FEA-8A01-BA66-8290DCF493AE}"/>
              </a:ext>
            </a:extLst>
          </p:cNvPr>
          <p:cNvSpPr>
            <a:spLocks noGrp="1"/>
          </p:cNvSpPr>
          <p:nvPr>
            <p:ph type="title"/>
          </p:nvPr>
        </p:nvSpPr>
        <p:spPr/>
        <p:txBody>
          <a:bodyPr>
            <a:normAutofit/>
          </a:bodyPr>
          <a:lstStyle/>
          <a:p>
            <a:r>
              <a:rPr lang="en-US" sz="4000" dirty="0">
                <a:solidFill>
                  <a:schemeClr val="tx1"/>
                </a:solidFill>
                <a:latin typeface="Georgia" panose="02040502050405020303" pitchFamily="18" charset="0"/>
              </a:rPr>
              <a:t>A Note On Language</a:t>
            </a:r>
            <a:endParaRPr lang="en-US" sz="4000" dirty="0"/>
          </a:p>
        </p:txBody>
      </p:sp>
      <p:sp>
        <p:nvSpPr>
          <p:cNvPr id="3" name="Content Placeholder 2">
            <a:extLst>
              <a:ext uri="{FF2B5EF4-FFF2-40B4-BE49-F238E27FC236}">
                <a16:creationId xmlns:a16="http://schemas.microsoft.com/office/drawing/2014/main" id="{1CEFB492-76EA-EA0A-D8C3-C0970B829177}"/>
              </a:ext>
            </a:extLst>
          </p:cNvPr>
          <p:cNvSpPr>
            <a:spLocks noGrp="1"/>
          </p:cNvSpPr>
          <p:nvPr>
            <p:ph idx="1"/>
          </p:nvPr>
        </p:nvSpPr>
        <p:spPr>
          <a:xfrm>
            <a:off x="838200" y="1825624"/>
            <a:ext cx="3603171" cy="4931435"/>
          </a:xfrm>
        </p:spPr>
        <p:txBody>
          <a:bodyPr>
            <a:normAutofit/>
          </a:bodyPr>
          <a:lstStyle/>
          <a:p>
            <a:pPr marL="0" indent="0">
              <a:buFont typeface="Wingdings 3" charset="2"/>
              <a:buNone/>
            </a:pPr>
            <a:r>
              <a:rPr lang="en-US" sz="2800" b="1" dirty="0">
                <a:solidFill>
                  <a:schemeClr val="tx1"/>
                </a:solidFill>
                <a:latin typeface="Georgia" panose="02040502050405020303" pitchFamily="18" charset="0"/>
              </a:rPr>
              <a:t>Terms to avoid</a:t>
            </a:r>
          </a:p>
          <a:p>
            <a:r>
              <a:rPr lang="en-US" sz="2600" dirty="0">
                <a:solidFill>
                  <a:schemeClr val="tx1"/>
                </a:solidFill>
                <a:latin typeface="Georgia" panose="02040502050405020303" pitchFamily="18" charset="0"/>
              </a:rPr>
              <a:t>Inmate</a:t>
            </a:r>
          </a:p>
          <a:p>
            <a:r>
              <a:rPr lang="en-US" sz="2600" dirty="0">
                <a:solidFill>
                  <a:schemeClr val="tx1"/>
                </a:solidFill>
                <a:latin typeface="Georgia" panose="02040502050405020303" pitchFamily="18" charset="0"/>
              </a:rPr>
              <a:t>Felon</a:t>
            </a:r>
          </a:p>
          <a:p>
            <a:r>
              <a:rPr lang="en-US" sz="2600" dirty="0">
                <a:solidFill>
                  <a:schemeClr val="tx1"/>
                </a:solidFill>
                <a:latin typeface="Georgia" panose="02040502050405020303" pitchFamily="18" charset="0"/>
              </a:rPr>
              <a:t>Offender</a:t>
            </a:r>
          </a:p>
          <a:p>
            <a:r>
              <a:rPr lang="en-US" sz="2600" dirty="0">
                <a:solidFill>
                  <a:schemeClr val="tx1"/>
                </a:solidFill>
                <a:latin typeface="Georgia" panose="02040502050405020303" pitchFamily="18" charset="0"/>
              </a:rPr>
              <a:t>Convict</a:t>
            </a:r>
          </a:p>
          <a:p>
            <a:r>
              <a:rPr lang="en-US" sz="2600" dirty="0">
                <a:solidFill>
                  <a:schemeClr val="tx1"/>
                </a:solidFill>
                <a:latin typeface="Georgia" panose="02040502050405020303" pitchFamily="18" charset="0"/>
              </a:rPr>
              <a:t>Parolee</a:t>
            </a:r>
          </a:p>
          <a:p>
            <a:r>
              <a:rPr lang="en-US" sz="2600" dirty="0">
                <a:solidFill>
                  <a:schemeClr val="tx1"/>
                </a:solidFill>
                <a:latin typeface="Georgia" panose="02040502050405020303" pitchFamily="18" charset="0"/>
              </a:rPr>
              <a:t>Probationer</a:t>
            </a:r>
          </a:p>
          <a:p>
            <a:r>
              <a:rPr lang="en-US" sz="2600" dirty="0">
                <a:solidFill>
                  <a:schemeClr val="tx1"/>
                </a:solidFill>
                <a:latin typeface="Georgia" panose="02040502050405020303" pitchFamily="18" charset="0"/>
              </a:rPr>
              <a:t>Prisoner</a:t>
            </a:r>
          </a:p>
          <a:p>
            <a:endParaRPr lang="en-US" sz="2600" dirty="0">
              <a:solidFill>
                <a:schemeClr val="tx1"/>
              </a:solidFill>
              <a:latin typeface="Georgia" panose="02040502050405020303" pitchFamily="18" charset="0"/>
            </a:endParaRPr>
          </a:p>
          <a:p>
            <a:r>
              <a:rPr lang="en-US" dirty="0"/>
              <a:t>“Justice”</a:t>
            </a:r>
          </a:p>
        </p:txBody>
      </p:sp>
      <p:sp>
        <p:nvSpPr>
          <p:cNvPr id="5" name="TextBox 4">
            <a:extLst>
              <a:ext uri="{FF2B5EF4-FFF2-40B4-BE49-F238E27FC236}">
                <a16:creationId xmlns:a16="http://schemas.microsoft.com/office/drawing/2014/main" id="{4CD646A0-DCAB-4259-240E-D047C411F806}"/>
              </a:ext>
            </a:extLst>
          </p:cNvPr>
          <p:cNvSpPr txBox="1"/>
          <p:nvPr/>
        </p:nvSpPr>
        <p:spPr>
          <a:xfrm>
            <a:off x="5065383" y="5354102"/>
            <a:ext cx="6098720" cy="1138773"/>
          </a:xfrm>
          <a:prstGeom prst="rect">
            <a:avLst/>
          </a:prstGeom>
          <a:noFill/>
        </p:spPr>
        <p:txBody>
          <a:bodyPr wrap="square">
            <a:spAutoFit/>
          </a:bodyPr>
          <a:lstStyle/>
          <a:p>
            <a:r>
              <a:rPr lang="en-US" sz="1800" i="1" dirty="0">
                <a:latin typeface="Georgia" panose="02040502050405020303" pitchFamily="18" charset="0"/>
              </a:rPr>
              <a:t>“Terms are…devoid of humanness which identify us as things rather than as people.”</a:t>
            </a:r>
          </a:p>
          <a:p>
            <a:endParaRPr lang="en-US" i="1" dirty="0">
              <a:latin typeface="Georgia" panose="02040502050405020303" pitchFamily="18" charset="0"/>
            </a:endParaRPr>
          </a:p>
          <a:p>
            <a:r>
              <a:rPr lang="en-US" sz="1400" dirty="0">
                <a:latin typeface="Georgia" panose="02040502050405020303" pitchFamily="18" charset="0"/>
              </a:rPr>
              <a:t>– Eddie Ellis, formerly incarcerated individual</a:t>
            </a:r>
            <a:endParaRPr lang="en-US" sz="2000" dirty="0">
              <a:latin typeface="Georgia" panose="02040502050405020303" pitchFamily="18" charset="0"/>
            </a:endParaRPr>
          </a:p>
        </p:txBody>
      </p:sp>
      <p:sp>
        <p:nvSpPr>
          <p:cNvPr id="6" name="TextBox 5">
            <a:extLst>
              <a:ext uri="{FF2B5EF4-FFF2-40B4-BE49-F238E27FC236}">
                <a16:creationId xmlns:a16="http://schemas.microsoft.com/office/drawing/2014/main" id="{7FF336B6-4894-F2E1-B620-A9A784309B84}"/>
              </a:ext>
            </a:extLst>
          </p:cNvPr>
          <p:cNvSpPr txBox="1"/>
          <p:nvPr/>
        </p:nvSpPr>
        <p:spPr>
          <a:xfrm>
            <a:off x="4744068" y="1825625"/>
            <a:ext cx="6741350" cy="3077766"/>
          </a:xfrm>
          <a:prstGeom prst="rect">
            <a:avLst/>
          </a:prstGeom>
          <a:noFill/>
        </p:spPr>
        <p:txBody>
          <a:bodyPr wrap="square" rtlCol="0">
            <a:spAutoFit/>
          </a:bodyPr>
          <a:lstStyle/>
          <a:p>
            <a:pPr marL="0" indent="0">
              <a:buFont typeface="Wingdings 3" charset="2"/>
              <a:buNone/>
            </a:pPr>
            <a:r>
              <a:rPr lang="en-US" sz="2800" b="1" dirty="0">
                <a:solidFill>
                  <a:schemeClr val="tx1"/>
                </a:solidFill>
                <a:latin typeface="Georgia" panose="02040502050405020303" pitchFamily="18" charset="0"/>
              </a:rPr>
              <a:t>Alternative Terms</a:t>
            </a:r>
          </a:p>
          <a:p>
            <a:pPr marL="285750" indent="-285750">
              <a:buFont typeface="Arial" panose="020B0604020202020204" pitchFamily="34" charset="0"/>
              <a:buChar char="•"/>
            </a:pPr>
            <a:r>
              <a:rPr lang="en-US" sz="2600" dirty="0">
                <a:solidFill>
                  <a:schemeClr val="tx1"/>
                </a:solidFill>
                <a:latin typeface="Georgia" panose="02040502050405020303" pitchFamily="18" charset="0"/>
              </a:rPr>
              <a:t>Incarcerated individual, person or people</a:t>
            </a:r>
          </a:p>
          <a:p>
            <a:pPr marL="285750" indent="-285750">
              <a:buFont typeface="Arial" panose="020B0604020202020204" pitchFamily="34" charset="0"/>
              <a:buChar char="•"/>
            </a:pPr>
            <a:endParaRPr lang="en-US" sz="2600" dirty="0">
              <a:solidFill>
                <a:schemeClr val="tx1"/>
              </a:solidFill>
              <a:latin typeface="Georgia" panose="02040502050405020303" pitchFamily="18" charset="0"/>
            </a:endParaRPr>
          </a:p>
          <a:p>
            <a:pPr marL="285750" indent="-285750">
              <a:buFont typeface="Arial" panose="020B0604020202020204" pitchFamily="34" charset="0"/>
              <a:buChar char="•"/>
            </a:pPr>
            <a:r>
              <a:rPr lang="en-US" sz="2600" dirty="0">
                <a:solidFill>
                  <a:schemeClr val="tx1"/>
                </a:solidFill>
                <a:latin typeface="Georgia" panose="02040502050405020303" pitchFamily="18" charset="0"/>
              </a:rPr>
              <a:t>Person or people in prison or jail</a:t>
            </a:r>
          </a:p>
          <a:p>
            <a:pPr marL="285750" indent="-285750">
              <a:buFont typeface="Arial" panose="020B0604020202020204" pitchFamily="34" charset="0"/>
              <a:buChar char="•"/>
            </a:pPr>
            <a:endParaRPr lang="en-US" sz="2600" dirty="0">
              <a:solidFill>
                <a:schemeClr val="tx1"/>
              </a:solidFill>
              <a:latin typeface="Georgia" panose="02040502050405020303" pitchFamily="18" charset="0"/>
            </a:endParaRPr>
          </a:p>
          <a:p>
            <a:pPr marL="285750" indent="-285750">
              <a:buFont typeface="Arial" panose="020B0604020202020204" pitchFamily="34" charset="0"/>
              <a:buChar char="•"/>
            </a:pPr>
            <a:r>
              <a:rPr lang="en-US" sz="2600" dirty="0">
                <a:solidFill>
                  <a:schemeClr val="tx1"/>
                </a:solidFill>
                <a:latin typeface="Georgia" panose="02040502050405020303" pitchFamily="18" charset="0"/>
              </a:rPr>
              <a:t>Use individuals name </a:t>
            </a:r>
            <a:r>
              <a:rPr lang="en-US" sz="2600" dirty="0">
                <a:latin typeface="Georgia" panose="02040502050405020303" pitchFamily="18" charset="0"/>
              </a:rPr>
              <a:t>when possible</a:t>
            </a:r>
            <a:endParaRPr lang="en-US" sz="2600" b="1" dirty="0">
              <a:solidFill>
                <a:schemeClr val="tx1"/>
              </a:solidFill>
              <a:latin typeface="Georgia" panose="02040502050405020303" pitchFamily="18" charset="0"/>
            </a:endParaRPr>
          </a:p>
          <a:p>
            <a:endParaRPr lang="en-US" dirty="0"/>
          </a:p>
          <a:p>
            <a:endParaRPr lang="en-US" dirty="0"/>
          </a:p>
        </p:txBody>
      </p:sp>
    </p:spTree>
    <p:extLst>
      <p:ext uri="{BB962C8B-B14F-4D97-AF65-F5344CB8AC3E}">
        <p14:creationId xmlns:p14="http://schemas.microsoft.com/office/powerpoint/2010/main" val="2984503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ACCF-DF8D-E918-E891-A69D659C6AA6}"/>
              </a:ext>
            </a:extLst>
          </p:cNvPr>
          <p:cNvSpPr>
            <a:spLocks noGrp="1"/>
          </p:cNvSpPr>
          <p:nvPr>
            <p:ph type="title"/>
          </p:nvPr>
        </p:nvSpPr>
        <p:spPr>
          <a:xfrm>
            <a:off x="1951412" y="493020"/>
            <a:ext cx="8289175" cy="1197668"/>
          </a:xfrm>
        </p:spPr>
        <p:txBody>
          <a:bodyPr>
            <a:normAutofit/>
          </a:bodyPr>
          <a:lstStyle/>
          <a:p>
            <a:r>
              <a:rPr lang="en-US" sz="4000" dirty="0">
                <a:solidFill>
                  <a:srgbClr val="000000"/>
                </a:solidFill>
                <a:latin typeface="Georgia" panose="02040502050405020303" pitchFamily="18" charset="0"/>
              </a:rPr>
              <a:t>Not a Prescription but an Invitation</a:t>
            </a:r>
            <a:br>
              <a:rPr lang="en-US" sz="4000" dirty="0">
                <a:solidFill>
                  <a:srgbClr val="000000"/>
                </a:solidFill>
                <a:latin typeface="Georgia" panose="02040502050405020303" pitchFamily="18" charset="0"/>
              </a:rPr>
            </a:br>
            <a:endParaRPr lang="en-US" sz="4000" dirty="0">
              <a:latin typeface="Georgia" panose="02040502050405020303" pitchFamily="18" charset="0"/>
            </a:endParaRPr>
          </a:p>
        </p:txBody>
      </p:sp>
      <p:sp>
        <p:nvSpPr>
          <p:cNvPr id="3" name="Content Placeholder 2">
            <a:extLst>
              <a:ext uri="{FF2B5EF4-FFF2-40B4-BE49-F238E27FC236}">
                <a16:creationId xmlns:a16="http://schemas.microsoft.com/office/drawing/2014/main" id="{378DA371-AAFF-FFF0-6282-94820EAFD93E}"/>
              </a:ext>
            </a:extLst>
          </p:cNvPr>
          <p:cNvSpPr>
            <a:spLocks noGrp="1"/>
          </p:cNvSpPr>
          <p:nvPr>
            <p:ph idx="1"/>
          </p:nvPr>
        </p:nvSpPr>
        <p:spPr>
          <a:xfrm>
            <a:off x="207819" y="1690688"/>
            <a:ext cx="11984181" cy="4351338"/>
          </a:xfrm>
        </p:spPr>
        <p:txBody>
          <a:bodyPr>
            <a:normAutofit/>
          </a:bodyPr>
          <a:lstStyle/>
          <a:p>
            <a:pPr marL="0" indent="0" rtl="0">
              <a:spcBef>
                <a:spcPts val="0"/>
              </a:spcBef>
              <a:spcAft>
                <a:spcPts val="0"/>
              </a:spcAft>
              <a:buNone/>
            </a:pPr>
            <a:r>
              <a:rPr lang="en-US" sz="2400" dirty="0">
                <a:solidFill>
                  <a:srgbClr val="000000"/>
                </a:solidFill>
                <a:latin typeface="Georgia" panose="02040502050405020303" pitchFamily="18" charset="0"/>
              </a:rPr>
              <a:t>Healthcare costs, under / uninsured, maternal mortality, wealth inequality</a:t>
            </a: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r>
              <a:rPr lang="en-US" sz="2400" dirty="0">
                <a:solidFill>
                  <a:srgbClr val="000000"/>
                </a:solidFill>
                <a:latin typeface="Georgia" panose="02040502050405020303" pitchFamily="18" charset="0"/>
              </a:rPr>
              <a:t>Murder by police, incarceration rate, correctional control, police budgets</a:t>
            </a: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r>
              <a:rPr lang="en-US" sz="2400" dirty="0">
                <a:solidFill>
                  <a:srgbClr val="000000"/>
                </a:solidFill>
                <a:latin typeface="Georgia" panose="02040502050405020303" pitchFamily="18" charset="0"/>
              </a:rPr>
              <a:t>If you designed a healthcare system it would look nothing like the one we have.</a:t>
            </a:r>
          </a:p>
          <a:p>
            <a:pPr marL="0" indent="0" rtl="0">
              <a:spcBef>
                <a:spcPts val="0"/>
              </a:spcBef>
              <a:spcAft>
                <a:spcPts val="0"/>
              </a:spcAft>
              <a:buNone/>
            </a:pPr>
            <a:endParaRPr lang="en-US" sz="2400" dirty="0">
              <a:solidFill>
                <a:srgbClr val="000000"/>
              </a:solidFill>
              <a:latin typeface="Georgia" panose="02040502050405020303" pitchFamily="18" charset="0"/>
            </a:endParaRPr>
          </a:p>
          <a:p>
            <a:pPr marL="0" indent="0" rtl="0">
              <a:spcBef>
                <a:spcPts val="0"/>
              </a:spcBef>
              <a:spcAft>
                <a:spcPts val="0"/>
              </a:spcAft>
              <a:buNone/>
            </a:pPr>
            <a:r>
              <a:rPr lang="en-US" sz="2400" dirty="0">
                <a:solidFill>
                  <a:srgbClr val="000000"/>
                </a:solidFill>
                <a:latin typeface="Georgia" panose="02040502050405020303" pitchFamily="18" charset="0"/>
              </a:rPr>
              <a:t>The same is true for the criminal legal system</a:t>
            </a:r>
          </a:p>
        </p:txBody>
      </p:sp>
    </p:spTree>
    <p:extLst>
      <p:ext uri="{BB962C8B-B14F-4D97-AF65-F5344CB8AC3E}">
        <p14:creationId xmlns:p14="http://schemas.microsoft.com/office/powerpoint/2010/main" val="280662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0BD863-6BA6-644B-8763-5724DB9C9312}"/>
              </a:ext>
            </a:extLst>
          </p:cNvPr>
          <p:cNvSpPr txBox="1"/>
          <p:nvPr/>
        </p:nvSpPr>
        <p:spPr>
          <a:xfrm>
            <a:off x="1057795" y="1997839"/>
            <a:ext cx="10076410" cy="2862322"/>
          </a:xfrm>
          <a:prstGeom prst="rect">
            <a:avLst/>
          </a:prstGeom>
          <a:noFill/>
        </p:spPr>
        <p:txBody>
          <a:bodyPr wrap="square" rtlCol="0">
            <a:spAutoFit/>
          </a:bodyPr>
          <a:lstStyle/>
          <a:p>
            <a:pPr algn="l"/>
            <a:r>
              <a:rPr lang="en-US" sz="3600" b="0" i="1" dirty="0">
                <a:solidFill>
                  <a:schemeClr val="bg1"/>
                </a:solidFill>
                <a:effectLst/>
                <a:latin typeface="Georgia" panose="02040502050405020303" pitchFamily="18" charset="0"/>
              </a:rPr>
              <a:t>“To be hopeful in bad times is not just foolishly romantic. It is based on the fact that human history is a history not only of cruelty, but also of compassion, sacrifice, courage, kindness.”</a:t>
            </a:r>
          </a:p>
          <a:p>
            <a:pPr algn="ctr"/>
            <a:r>
              <a:rPr lang="en-US" sz="3000" dirty="0">
                <a:solidFill>
                  <a:schemeClr val="bg1"/>
                </a:solidFill>
                <a:latin typeface="Georgia" panose="02040502050405020303" pitchFamily="18" charset="0"/>
              </a:rPr>
              <a:t>- Howard Zinn</a:t>
            </a:r>
            <a:endParaRPr lang="en-US" sz="3000" b="0" i="0" dirty="0">
              <a:solidFill>
                <a:schemeClr val="bg1"/>
              </a:solidFill>
              <a:effectLst/>
              <a:latin typeface="Georgia" panose="02040502050405020303" pitchFamily="18" charset="0"/>
            </a:endParaRPr>
          </a:p>
        </p:txBody>
      </p:sp>
    </p:spTree>
    <p:extLst>
      <p:ext uri="{BB962C8B-B14F-4D97-AF65-F5344CB8AC3E}">
        <p14:creationId xmlns:p14="http://schemas.microsoft.com/office/powerpoint/2010/main" val="218549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hild sitting on a stone ledge with a sign&#10;&#10;Description automatically generated">
            <a:extLst>
              <a:ext uri="{FF2B5EF4-FFF2-40B4-BE49-F238E27FC236}">
                <a16:creationId xmlns:a16="http://schemas.microsoft.com/office/drawing/2014/main" id="{57322F47-28E8-EB4C-2CF2-57596CD7622D}"/>
              </a:ext>
            </a:extLst>
          </p:cNvPr>
          <p:cNvPicPr>
            <a:picLocks noChangeAspect="1"/>
          </p:cNvPicPr>
          <p:nvPr/>
        </p:nvPicPr>
        <p:blipFill>
          <a:blip r:embed="rId3"/>
          <a:stretch>
            <a:fillRect/>
          </a:stretch>
        </p:blipFill>
        <p:spPr>
          <a:xfrm>
            <a:off x="7156020" y="777364"/>
            <a:ext cx="4607218" cy="5303272"/>
          </a:xfrm>
          <a:prstGeom prst="rect">
            <a:avLst/>
          </a:prstGeom>
        </p:spPr>
      </p:pic>
      <p:sp>
        <p:nvSpPr>
          <p:cNvPr id="10" name="TextBox 9">
            <a:extLst>
              <a:ext uri="{FF2B5EF4-FFF2-40B4-BE49-F238E27FC236}">
                <a16:creationId xmlns:a16="http://schemas.microsoft.com/office/drawing/2014/main" id="{183B1977-C9BA-DD9F-A985-73B8720B17F6}"/>
              </a:ext>
            </a:extLst>
          </p:cNvPr>
          <p:cNvSpPr txBox="1"/>
          <p:nvPr/>
        </p:nvSpPr>
        <p:spPr>
          <a:xfrm>
            <a:off x="1305096" y="777364"/>
            <a:ext cx="3248745" cy="707886"/>
          </a:xfrm>
          <a:prstGeom prst="rect">
            <a:avLst/>
          </a:prstGeom>
          <a:noFill/>
        </p:spPr>
        <p:txBody>
          <a:bodyPr wrap="square" rtlCol="0">
            <a:spAutoFit/>
          </a:bodyPr>
          <a:lstStyle/>
          <a:p>
            <a:r>
              <a:rPr lang="en-US" sz="4000" dirty="0">
                <a:latin typeface="Georgia" panose="02040502050405020303" pitchFamily="18" charset="0"/>
              </a:rPr>
              <a:t>Thank You</a:t>
            </a:r>
          </a:p>
        </p:txBody>
      </p:sp>
      <p:sp>
        <p:nvSpPr>
          <p:cNvPr id="13" name="TextBox 12">
            <a:extLst>
              <a:ext uri="{FF2B5EF4-FFF2-40B4-BE49-F238E27FC236}">
                <a16:creationId xmlns:a16="http://schemas.microsoft.com/office/drawing/2014/main" id="{B695976E-9DC7-84E5-71E7-A2E1B81DEBE6}"/>
              </a:ext>
            </a:extLst>
          </p:cNvPr>
          <p:cNvSpPr txBox="1"/>
          <p:nvPr/>
        </p:nvSpPr>
        <p:spPr>
          <a:xfrm>
            <a:off x="428762" y="2048763"/>
            <a:ext cx="6101542" cy="4031873"/>
          </a:xfrm>
          <a:prstGeom prst="rect">
            <a:avLst/>
          </a:prstGeom>
          <a:noFill/>
        </p:spPr>
        <p:txBody>
          <a:bodyPr wrap="square">
            <a:spAutoFit/>
          </a:bodyPr>
          <a:lstStyle/>
          <a:p>
            <a:pPr rtl="0">
              <a:spcBef>
                <a:spcPts val="0"/>
              </a:spcBef>
              <a:spcAft>
                <a:spcPts val="0"/>
              </a:spcAft>
            </a:pPr>
            <a:r>
              <a:rPr lang="en-US" sz="2400" i="1" u="none" strike="noStrike" dirty="0">
                <a:solidFill>
                  <a:srgbClr val="222222"/>
                </a:solidFill>
                <a:effectLst/>
                <a:latin typeface="Georgia" panose="02040502050405020303" pitchFamily="18" charset="0"/>
              </a:rPr>
              <a:t>“To approach harm systemically is to imagine that, if people’s most critical needs were met, the tensions that arise from deprivation and poverty could be mitigated. And when harm still occurs, because human beings have the propensity to hurt one another, nonlethal responses could attend to it—and also to the reasons for it.”</a:t>
            </a:r>
          </a:p>
          <a:p>
            <a:pPr rtl="0">
              <a:spcBef>
                <a:spcPts val="0"/>
              </a:spcBef>
              <a:spcAft>
                <a:spcPts val="0"/>
              </a:spcAft>
            </a:pPr>
            <a:endParaRPr lang="en-US" sz="2000" dirty="0">
              <a:solidFill>
                <a:srgbClr val="222222"/>
              </a:solidFill>
              <a:latin typeface="Georgia" panose="02040502050405020303" pitchFamily="18" charset="0"/>
            </a:endParaRPr>
          </a:p>
          <a:p>
            <a:pPr rtl="0">
              <a:spcBef>
                <a:spcPts val="0"/>
              </a:spcBef>
              <a:spcAft>
                <a:spcPts val="0"/>
              </a:spcAft>
            </a:pPr>
            <a:r>
              <a:rPr lang="en-US" sz="2000" dirty="0">
                <a:solidFill>
                  <a:srgbClr val="222222"/>
                </a:solidFill>
                <a:effectLst/>
                <a:latin typeface="Georgia" panose="02040502050405020303" pitchFamily="18" charset="0"/>
              </a:rPr>
              <a:t>-Mariame </a:t>
            </a:r>
            <a:r>
              <a:rPr lang="en-US" sz="2000" dirty="0" err="1">
                <a:solidFill>
                  <a:srgbClr val="222222"/>
                </a:solidFill>
                <a:effectLst/>
                <a:latin typeface="Georgia" panose="02040502050405020303" pitchFamily="18" charset="0"/>
              </a:rPr>
              <a:t>Kaba</a:t>
            </a:r>
            <a:r>
              <a:rPr lang="en-US" sz="2000" dirty="0">
                <a:solidFill>
                  <a:srgbClr val="222222"/>
                </a:solidFill>
                <a:effectLst/>
                <a:latin typeface="Georgia" panose="02040502050405020303" pitchFamily="18" charset="0"/>
              </a:rPr>
              <a:t> &amp; Keeanga Yamahtta Taylor</a:t>
            </a:r>
            <a:endParaRPr lang="en-US" sz="2000" dirty="0">
              <a:effectLst/>
              <a:latin typeface="Georgia" panose="02040502050405020303" pitchFamily="18" charset="0"/>
            </a:endParaRPr>
          </a:p>
        </p:txBody>
      </p:sp>
    </p:spTree>
    <p:extLst>
      <p:ext uri="{BB962C8B-B14F-4D97-AF65-F5344CB8AC3E}">
        <p14:creationId xmlns:p14="http://schemas.microsoft.com/office/powerpoint/2010/main" val="1440572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ECCEB92E-E10C-253B-F385-B75B6CCCC0C1}"/>
              </a:ext>
            </a:extLst>
          </p:cNvPr>
          <p:cNvPicPr>
            <a:picLocks noGrp="1" noChangeAspect="1"/>
          </p:cNvPicPr>
          <p:nvPr>
            <p:ph idx="1"/>
          </p:nvPr>
        </p:nvPicPr>
        <p:blipFill>
          <a:blip r:embed="rId3"/>
          <a:stretch>
            <a:fillRect/>
          </a:stretch>
        </p:blipFill>
        <p:spPr>
          <a:xfrm>
            <a:off x="838199" y="408332"/>
            <a:ext cx="10515600" cy="2239020"/>
          </a:xfrm>
          <a:prstGeom prst="rect">
            <a:avLst/>
          </a:prstGeom>
        </p:spPr>
      </p:pic>
      <p:sp>
        <p:nvSpPr>
          <p:cNvPr id="10" name="TextBox 9">
            <a:extLst>
              <a:ext uri="{FF2B5EF4-FFF2-40B4-BE49-F238E27FC236}">
                <a16:creationId xmlns:a16="http://schemas.microsoft.com/office/drawing/2014/main" id="{5C9D3F0E-8864-ACCC-16E0-52202983610D}"/>
              </a:ext>
            </a:extLst>
          </p:cNvPr>
          <p:cNvSpPr txBox="1"/>
          <p:nvPr/>
        </p:nvSpPr>
        <p:spPr>
          <a:xfrm>
            <a:off x="1628402" y="5171060"/>
            <a:ext cx="8935192" cy="1477328"/>
          </a:xfrm>
          <a:prstGeom prst="rect">
            <a:avLst/>
          </a:prstGeom>
          <a:noFill/>
        </p:spPr>
        <p:txBody>
          <a:bodyPr wrap="square">
            <a:spAutoFit/>
          </a:bodyPr>
          <a:lstStyle/>
          <a:p>
            <a:r>
              <a:rPr lang="en-US" b="0" i="1" dirty="0">
                <a:effectLst/>
                <a:latin typeface="Georgia" panose="02040502050405020303" pitchFamily="18" charset="0"/>
              </a:rPr>
              <a:t>“…geriatric and chronic health conditions present sooner in prisons, such that </a:t>
            </a:r>
            <a:r>
              <a:rPr lang="en-US" b="0" i="1" dirty="0">
                <a:effectLst/>
                <a:latin typeface="Georgia" panose="02040502050405020303" pitchFamily="18" charset="0"/>
                <a:hlinkClick r:id="rId4">
                  <a:extLst>
                    <a:ext uri="{A12FA001-AC4F-418D-AE19-62706E023703}">
                      <ahyp:hlinkClr xmlns:ahyp="http://schemas.microsoft.com/office/drawing/2018/hyperlinkcolor" val="tx"/>
                    </a:ext>
                  </a:extLst>
                </a:hlinkClick>
              </a:rPr>
              <a:t>incarcerated individuals as young as 55</a:t>
            </a:r>
            <a:r>
              <a:rPr lang="en-US" b="0" i="1" dirty="0">
                <a:effectLst/>
                <a:latin typeface="Georgia" panose="02040502050405020303" pitchFamily="18" charset="0"/>
              </a:rPr>
              <a:t> are medically considered “geriatric.” This is due to a phenomenon known as “</a:t>
            </a:r>
            <a:r>
              <a:rPr lang="en-US" b="0" i="1" dirty="0">
                <a:effectLst/>
                <a:latin typeface="Georgia" panose="02040502050405020303" pitchFamily="18" charset="0"/>
                <a:hlinkClick r:id="rId5">
                  <a:extLst>
                    <a:ext uri="{A12FA001-AC4F-418D-AE19-62706E023703}">
                      <ahyp:hlinkClr xmlns:ahyp="http://schemas.microsoft.com/office/drawing/2018/hyperlinkcolor" val="tx"/>
                    </a:ext>
                  </a:extLst>
                </a:hlinkClick>
              </a:rPr>
              <a:t>accelerated aging</a:t>
            </a:r>
            <a:r>
              <a:rPr lang="en-US" b="0" i="1" dirty="0">
                <a:effectLst/>
                <a:latin typeface="Georgia" panose="02040502050405020303" pitchFamily="18" charset="0"/>
              </a:rPr>
              <a:t>,” in which poor quality of life, chronic stress, and the unstimulating environment of prison accelerate physical and </a:t>
            </a:r>
            <a:r>
              <a:rPr lang="en-US" b="0" i="1" dirty="0">
                <a:effectLst/>
                <a:latin typeface="Georgia" panose="02040502050405020303" pitchFamily="18" charset="0"/>
                <a:hlinkClick r:id="rId6">
                  <a:extLst>
                    <a:ext uri="{A12FA001-AC4F-418D-AE19-62706E023703}">
                      <ahyp:hlinkClr xmlns:ahyp="http://schemas.microsoft.com/office/drawing/2018/hyperlinkcolor" val="tx"/>
                    </a:ext>
                  </a:extLst>
                </a:hlinkClick>
              </a:rPr>
              <a:t>cognitive decline</a:t>
            </a:r>
            <a:r>
              <a:rPr lang="en-US" b="0" i="1" dirty="0">
                <a:effectLst/>
                <a:latin typeface="Georgia" panose="02040502050405020303" pitchFamily="18" charset="0"/>
              </a:rPr>
              <a:t>.”</a:t>
            </a:r>
            <a:endParaRPr lang="en-US" i="1" dirty="0">
              <a:latin typeface="Georgia" panose="02040502050405020303" pitchFamily="18" charset="0"/>
            </a:endParaRPr>
          </a:p>
        </p:txBody>
      </p:sp>
      <p:pic>
        <p:nvPicPr>
          <p:cNvPr id="12" name="Picture 11" descr="A close-up of a sign&#10;&#10;Description automatically generated">
            <a:extLst>
              <a:ext uri="{FF2B5EF4-FFF2-40B4-BE49-F238E27FC236}">
                <a16:creationId xmlns:a16="http://schemas.microsoft.com/office/drawing/2014/main" id="{5738C3DF-5B10-8B6F-2D33-1ED39F559F95}"/>
              </a:ext>
            </a:extLst>
          </p:cNvPr>
          <p:cNvPicPr>
            <a:picLocks noChangeAspect="1"/>
          </p:cNvPicPr>
          <p:nvPr/>
        </p:nvPicPr>
        <p:blipFill>
          <a:blip r:embed="rId7"/>
          <a:stretch>
            <a:fillRect/>
          </a:stretch>
        </p:blipFill>
        <p:spPr>
          <a:xfrm>
            <a:off x="2165670" y="2767212"/>
            <a:ext cx="7860657" cy="2045375"/>
          </a:xfrm>
          <a:prstGeom prst="rect">
            <a:avLst/>
          </a:prstGeom>
        </p:spPr>
      </p:pic>
    </p:spTree>
    <p:extLst>
      <p:ext uri="{BB962C8B-B14F-4D97-AF65-F5344CB8AC3E}">
        <p14:creationId xmlns:p14="http://schemas.microsoft.com/office/powerpoint/2010/main" val="2452058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B8F58-0D07-A0BA-3BD1-7EF39B51829D}"/>
              </a:ext>
            </a:extLst>
          </p:cNvPr>
          <p:cNvSpPr>
            <a:spLocks noGrp="1"/>
          </p:cNvSpPr>
          <p:nvPr>
            <p:ph type="title"/>
          </p:nvPr>
        </p:nvSpPr>
        <p:spPr/>
        <p:txBody>
          <a:bodyPr/>
          <a:lstStyle/>
          <a:p>
            <a:r>
              <a:rPr lang="en-US" dirty="0"/>
              <a:t>Private vs public healthcare</a:t>
            </a:r>
          </a:p>
        </p:txBody>
      </p:sp>
      <p:sp>
        <p:nvSpPr>
          <p:cNvPr id="3" name="Content Placeholder 2">
            <a:extLst>
              <a:ext uri="{FF2B5EF4-FFF2-40B4-BE49-F238E27FC236}">
                <a16:creationId xmlns:a16="http://schemas.microsoft.com/office/drawing/2014/main" id="{736F7961-B7F5-C643-2DE2-C92686F2D3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3809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D1AB-35FB-2AD4-5DF8-9BB484082C68}"/>
              </a:ext>
            </a:extLst>
          </p:cNvPr>
          <p:cNvSpPr>
            <a:spLocks noGrp="1"/>
          </p:cNvSpPr>
          <p:nvPr>
            <p:ph type="title"/>
          </p:nvPr>
        </p:nvSpPr>
        <p:spPr/>
        <p:txBody>
          <a:bodyPr/>
          <a:lstStyle/>
          <a:p>
            <a:r>
              <a:rPr lang="en-US" dirty="0"/>
              <a:t>Economic burden mass incarceration</a:t>
            </a:r>
          </a:p>
        </p:txBody>
      </p:sp>
      <p:sp>
        <p:nvSpPr>
          <p:cNvPr id="3" name="Content Placeholder 2">
            <a:extLst>
              <a:ext uri="{FF2B5EF4-FFF2-40B4-BE49-F238E27FC236}">
                <a16:creationId xmlns:a16="http://schemas.microsoft.com/office/drawing/2014/main" id="{9BCD5BB7-83AF-DA8E-1B67-74B0567EC90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8691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3E57-F1B3-FF86-EAEC-C929BF34422F}"/>
              </a:ext>
            </a:extLst>
          </p:cNvPr>
          <p:cNvSpPr>
            <a:spLocks noGrp="1"/>
          </p:cNvSpPr>
          <p:nvPr>
            <p:ph type="title"/>
          </p:nvPr>
        </p:nvSpPr>
        <p:spPr>
          <a:xfrm>
            <a:off x="838200" y="-133004"/>
            <a:ext cx="10515600" cy="1325563"/>
          </a:xfrm>
        </p:spPr>
        <p:txBody>
          <a:bodyPr>
            <a:normAutofit/>
          </a:bodyPr>
          <a:lstStyle/>
          <a:p>
            <a:r>
              <a:rPr lang="en-US" sz="4000" dirty="0">
                <a:latin typeface="Georgia" panose="02040502050405020303" pitchFamily="18" charset="0"/>
              </a:rPr>
              <a:t>Definitions</a:t>
            </a:r>
            <a:endParaRPr lang="en-US" sz="4000" dirty="0"/>
          </a:p>
        </p:txBody>
      </p:sp>
      <p:sp>
        <p:nvSpPr>
          <p:cNvPr id="3" name="Content Placeholder 2">
            <a:extLst>
              <a:ext uri="{FF2B5EF4-FFF2-40B4-BE49-F238E27FC236}">
                <a16:creationId xmlns:a16="http://schemas.microsoft.com/office/drawing/2014/main" id="{1EE63C07-BCAE-F8C5-9DF0-6C11FF4E10FD}"/>
              </a:ext>
            </a:extLst>
          </p:cNvPr>
          <p:cNvSpPr>
            <a:spLocks noGrp="1"/>
          </p:cNvSpPr>
          <p:nvPr>
            <p:ph idx="1"/>
          </p:nvPr>
        </p:nvSpPr>
        <p:spPr>
          <a:xfrm>
            <a:off x="838200" y="1060854"/>
            <a:ext cx="10515600" cy="5797146"/>
          </a:xfrm>
        </p:spPr>
        <p:txBody>
          <a:bodyPr>
            <a:normAutofit lnSpcReduction="10000"/>
          </a:bodyPr>
          <a:lstStyle/>
          <a:p>
            <a:pPr marL="0" indent="0">
              <a:lnSpc>
                <a:spcPct val="90000"/>
              </a:lnSpc>
              <a:buNone/>
            </a:pPr>
            <a:r>
              <a:rPr lang="en-US" sz="2800" b="1" dirty="0">
                <a:latin typeface="Georgia" panose="02040502050405020303" pitchFamily="18" charset="0"/>
              </a:rPr>
              <a:t>Jail</a:t>
            </a:r>
            <a:r>
              <a:rPr lang="en-US" sz="2800" dirty="0">
                <a:latin typeface="Georgia" panose="02040502050405020303" pitchFamily="18" charset="0"/>
              </a:rPr>
              <a:t>: Intended for short sentences (usually &lt; 1 year) and people not convicted but held pre-trial. Operated by county government, usually under a Sheriff’s department. Local.</a:t>
            </a:r>
          </a:p>
          <a:p>
            <a:pPr>
              <a:lnSpc>
                <a:spcPct val="90000"/>
              </a:lnSpc>
            </a:pPr>
            <a:endParaRPr lang="en-US" sz="2800" dirty="0">
              <a:latin typeface="Georgia" panose="02040502050405020303" pitchFamily="18" charset="0"/>
            </a:endParaRPr>
          </a:p>
          <a:p>
            <a:pPr marL="0" indent="0">
              <a:lnSpc>
                <a:spcPct val="90000"/>
              </a:lnSpc>
              <a:buNone/>
            </a:pPr>
            <a:r>
              <a:rPr lang="en-US" sz="2800" b="1" dirty="0">
                <a:latin typeface="Georgia" panose="02040502050405020303" pitchFamily="18" charset="0"/>
              </a:rPr>
              <a:t>Prison</a:t>
            </a:r>
            <a:r>
              <a:rPr lang="en-US" sz="2800" dirty="0">
                <a:latin typeface="Georgia" panose="02040502050405020303" pitchFamily="18" charset="0"/>
              </a:rPr>
              <a:t>: For people with sentences longer than a year. Operated by State or Federal government. Often far from where incarcerated person’s home is.</a:t>
            </a:r>
          </a:p>
          <a:p>
            <a:pPr marL="0" indent="0">
              <a:lnSpc>
                <a:spcPct val="90000"/>
              </a:lnSpc>
              <a:buNone/>
            </a:pPr>
            <a:endParaRPr lang="en-US" sz="2800" dirty="0">
              <a:latin typeface="Georgia" panose="02040502050405020303" pitchFamily="18" charset="0"/>
            </a:endParaRPr>
          </a:p>
          <a:p>
            <a:pPr marL="0" indent="0">
              <a:lnSpc>
                <a:spcPct val="90000"/>
              </a:lnSpc>
              <a:buNone/>
            </a:pPr>
            <a:r>
              <a:rPr lang="en-US" sz="2800" b="1" dirty="0">
                <a:latin typeface="Georgia" panose="02040502050405020303" pitchFamily="18" charset="0"/>
              </a:rPr>
              <a:t>Other carceral institutions</a:t>
            </a:r>
            <a:r>
              <a:rPr lang="en-US" sz="2800" dirty="0">
                <a:latin typeface="Georgia" panose="02040502050405020303" pitchFamily="18" charset="0"/>
              </a:rPr>
              <a:t>: Immigrant detention centers, youth detention centers, many psychiatric facilities</a:t>
            </a:r>
          </a:p>
          <a:p>
            <a:pPr marL="0" indent="0">
              <a:lnSpc>
                <a:spcPct val="90000"/>
              </a:lnSpc>
              <a:buNone/>
            </a:pPr>
            <a:endParaRPr lang="en-US" dirty="0">
              <a:latin typeface="Georgia" panose="02040502050405020303" pitchFamily="18" charset="0"/>
            </a:endParaRPr>
          </a:p>
          <a:p>
            <a:pPr marL="0" indent="0">
              <a:buNone/>
            </a:pPr>
            <a:r>
              <a:rPr lang="en-US" sz="2800" b="1" dirty="0">
                <a:latin typeface="Georgia" panose="02040502050405020303" pitchFamily="18" charset="0"/>
              </a:rPr>
              <a:t>PIC</a:t>
            </a:r>
            <a:r>
              <a:rPr lang="en-US" sz="2800" dirty="0">
                <a:latin typeface="Georgia" panose="02040502050405020303" pitchFamily="18" charset="0"/>
              </a:rPr>
              <a:t>: Overlapping interests of corporations and government that use policing, imprisonment, and surveillance as solutions to economic, social, and political problems</a:t>
            </a:r>
          </a:p>
          <a:p>
            <a:pPr marL="0" indent="0">
              <a:lnSpc>
                <a:spcPct val="90000"/>
              </a:lnSpc>
              <a:buNone/>
            </a:pPr>
            <a:endParaRPr lang="en-US" sz="2800" dirty="0">
              <a:latin typeface="Georgia" panose="02040502050405020303" pitchFamily="18" charset="0"/>
            </a:endParaRPr>
          </a:p>
          <a:p>
            <a:endParaRPr lang="en-US" dirty="0"/>
          </a:p>
        </p:txBody>
      </p:sp>
    </p:spTree>
    <p:extLst>
      <p:ext uri="{BB962C8B-B14F-4D97-AF65-F5344CB8AC3E}">
        <p14:creationId xmlns:p14="http://schemas.microsoft.com/office/powerpoint/2010/main" val="2739085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F19CA5-6183-8991-BE8F-E12D16706076}"/>
              </a:ext>
            </a:extLst>
          </p:cNvPr>
          <p:cNvSpPr>
            <a:spLocks noGrp="1"/>
          </p:cNvSpPr>
          <p:nvPr>
            <p:ph type="title"/>
          </p:nvPr>
        </p:nvSpPr>
        <p:spPr>
          <a:xfrm>
            <a:off x="371094" y="1161288"/>
            <a:ext cx="3438144" cy="1239012"/>
          </a:xfrm>
        </p:spPr>
        <p:txBody>
          <a:bodyPr anchor="ctr">
            <a:normAutofit/>
          </a:bodyPr>
          <a:lstStyle/>
          <a:p>
            <a:r>
              <a:rPr lang="en-US" sz="3600" dirty="0">
                <a:latin typeface="Georgia" panose="02040502050405020303" pitchFamily="18" charset="0"/>
              </a:rPr>
              <a:t>American Exceptionalism</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781054-0B08-B97D-A20C-C29ED2F2140D}"/>
              </a:ext>
            </a:extLst>
          </p:cNvPr>
          <p:cNvSpPr>
            <a:spLocks noGrp="1"/>
          </p:cNvSpPr>
          <p:nvPr>
            <p:ph idx="1"/>
          </p:nvPr>
        </p:nvSpPr>
        <p:spPr>
          <a:xfrm>
            <a:off x="371094" y="2718054"/>
            <a:ext cx="4161282" cy="3910934"/>
          </a:xfrm>
        </p:spPr>
        <p:txBody>
          <a:bodyPr anchor="t">
            <a:noAutofit/>
          </a:bodyPr>
          <a:lstStyle/>
          <a:p>
            <a:pPr marL="0" indent="0">
              <a:buNone/>
            </a:pPr>
            <a:r>
              <a:rPr lang="en-US" sz="2200" dirty="0">
                <a:latin typeface="Georgia" panose="02040502050405020303" pitchFamily="18" charset="0"/>
              </a:rPr>
              <a:t>&gt; 1.9M Americans are currently incarcerated</a:t>
            </a:r>
          </a:p>
          <a:p>
            <a:endParaRPr lang="en-US" sz="2200" dirty="0">
              <a:latin typeface="Georgia" panose="02040502050405020303" pitchFamily="18" charset="0"/>
            </a:endParaRPr>
          </a:p>
          <a:p>
            <a:pPr marL="0" indent="0">
              <a:spcBef>
                <a:spcPts val="1000"/>
              </a:spcBef>
              <a:buClr>
                <a:schemeClr val="accent1"/>
              </a:buClr>
              <a:buSzPct val="80000"/>
              <a:buNone/>
            </a:pPr>
            <a:r>
              <a:rPr lang="en-US" sz="2200" dirty="0">
                <a:latin typeface="Georgia" panose="02040502050405020303" pitchFamily="18" charset="0"/>
              </a:rPr>
              <a:t>&gt; 10M incarcerated annually</a:t>
            </a:r>
          </a:p>
          <a:p>
            <a:pPr>
              <a:spcBef>
                <a:spcPts val="1000"/>
              </a:spcBef>
              <a:buClr>
                <a:schemeClr val="accent1"/>
              </a:buClr>
              <a:buSzPct val="80000"/>
              <a:buFont typeface="Wingdings 3" charset="2"/>
              <a:buChar char=""/>
            </a:pPr>
            <a:endParaRPr lang="en-US" sz="2200" dirty="0">
              <a:latin typeface="Georgia" panose="02040502050405020303" pitchFamily="18" charset="0"/>
            </a:endParaRPr>
          </a:p>
          <a:p>
            <a:pPr marL="0" indent="0">
              <a:spcBef>
                <a:spcPts val="1000"/>
              </a:spcBef>
              <a:buClr>
                <a:schemeClr val="accent1"/>
              </a:buClr>
              <a:buSzPct val="80000"/>
              <a:buNone/>
            </a:pPr>
            <a:r>
              <a:rPr lang="en-US" sz="2200" dirty="0">
                <a:latin typeface="Georgia" panose="02040502050405020303" pitchFamily="18" charset="0"/>
              </a:rPr>
              <a:t>77M have a criminal record</a:t>
            </a:r>
            <a:endParaRPr lang="en-US" sz="2200" baseline="30000" dirty="0">
              <a:latin typeface="Georgia" panose="02040502050405020303" pitchFamily="18" charset="0"/>
            </a:endParaRPr>
          </a:p>
          <a:p>
            <a:pPr>
              <a:spcBef>
                <a:spcPts val="1000"/>
              </a:spcBef>
              <a:buClr>
                <a:schemeClr val="accent1"/>
              </a:buClr>
              <a:buSzPct val="80000"/>
              <a:buFont typeface="Wingdings 3" charset="2"/>
              <a:buChar char=""/>
            </a:pPr>
            <a:endParaRPr lang="en-US" sz="2200" dirty="0">
              <a:latin typeface="Georgia" panose="02040502050405020303" pitchFamily="18" charset="0"/>
            </a:endParaRPr>
          </a:p>
          <a:p>
            <a:pPr marL="0" indent="0">
              <a:spcBef>
                <a:spcPts val="1000"/>
              </a:spcBef>
              <a:buClr>
                <a:schemeClr val="accent1"/>
              </a:buClr>
              <a:buSzPct val="80000"/>
              <a:buNone/>
            </a:pPr>
            <a:r>
              <a:rPr lang="en-US" sz="2200" dirty="0">
                <a:latin typeface="Georgia" panose="02040502050405020303" pitchFamily="18" charset="0"/>
              </a:rPr>
              <a:t>One in two adults have had an immediate family member incarcerated</a:t>
            </a:r>
          </a:p>
        </p:txBody>
      </p:sp>
      <p:pic>
        <p:nvPicPr>
          <p:cNvPr id="4" name="Content Placeholder 3" descr="A graph with numbers and a bar&#10;&#10;Description automatically generated with medium confidence">
            <a:extLst>
              <a:ext uri="{FF2B5EF4-FFF2-40B4-BE49-F238E27FC236}">
                <a16:creationId xmlns:a16="http://schemas.microsoft.com/office/drawing/2014/main" id="{B545DD39-A628-B131-7434-52A02C0B6A96}"/>
              </a:ext>
            </a:extLst>
          </p:cNvPr>
          <p:cNvPicPr>
            <a:picLocks noChangeAspect="1"/>
          </p:cNvPicPr>
          <p:nvPr/>
        </p:nvPicPr>
        <p:blipFill>
          <a:blip r:embed="rId3"/>
          <a:stretch>
            <a:fillRect/>
          </a:stretch>
        </p:blipFill>
        <p:spPr>
          <a:xfrm>
            <a:off x="4901184" y="1523825"/>
            <a:ext cx="6922008" cy="3910934"/>
          </a:xfrm>
          <a:prstGeom prst="rect">
            <a:avLst/>
          </a:prstGeom>
        </p:spPr>
      </p:pic>
    </p:spTree>
    <p:extLst>
      <p:ext uri="{BB962C8B-B14F-4D97-AF65-F5344CB8AC3E}">
        <p14:creationId xmlns:p14="http://schemas.microsoft.com/office/powerpoint/2010/main" val="3245357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using Is A Human Right - The Gubbio Project - Clarion Alley Mural Project">
            <a:extLst>
              <a:ext uri="{FF2B5EF4-FFF2-40B4-BE49-F238E27FC236}">
                <a16:creationId xmlns:a16="http://schemas.microsoft.com/office/drawing/2014/main" id="{7CD899F3-1BFC-BBFC-D0A0-8D15166E9772}"/>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6943725" y="0"/>
            <a:ext cx="71437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31857D-8237-7051-B637-B271E978226F}"/>
              </a:ext>
            </a:extLst>
          </p:cNvPr>
          <p:cNvSpPr>
            <a:spLocks noGrp="1"/>
          </p:cNvSpPr>
          <p:nvPr>
            <p:ph type="title"/>
          </p:nvPr>
        </p:nvSpPr>
        <p:spPr>
          <a:xfrm>
            <a:off x="0" y="232756"/>
            <a:ext cx="6943725" cy="1325563"/>
          </a:xfrm>
        </p:spPr>
        <p:txBody>
          <a:bodyPr>
            <a:normAutofit fontScale="90000"/>
          </a:bodyPr>
          <a:lstStyle/>
          <a:p>
            <a:r>
              <a:rPr lang="en-US" sz="4000" dirty="0">
                <a:latin typeface="Georgia" panose="02040502050405020303" pitchFamily="18" charset="0"/>
              </a:rPr>
              <a:t>Incarceration: An experience for the vulnerable and marginalized</a:t>
            </a:r>
          </a:p>
        </p:txBody>
      </p:sp>
      <p:sp>
        <p:nvSpPr>
          <p:cNvPr id="3" name="Content Placeholder 2">
            <a:extLst>
              <a:ext uri="{FF2B5EF4-FFF2-40B4-BE49-F238E27FC236}">
                <a16:creationId xmlns:a16="http://schemas.microsoft.com/office/drawing/2014/main" id="{32EDF9E6-A55B-559F-7C37-668E09A46ADF}"/>
              </a:ext>
            </a:extLst>
          </p:cNvPr>
          <p:cNvSpPr>
            <a:spLocks noGrp="1"/>
          </p:cNvSpPr>
          <p:nvPr>
            <p:ph idx="1"/>
          </p:nvPr>
        </p:nvSpPr>
        <p:spPr>
          <a:xfrm>
            <a:off x="156731" y="1791075"/>
            <a:ext cx="6626455" cy="4834169"/>
          </a:xfrm>
        </p:spPr>
        <p:txBody>
          <a:bodyPr>
            <a:normAutofit/>
          </a:bodyPr>
          <a:lstStyle/>
          <a:p>
            <a:pPr marL="0" indent="0">
              <a:buNone/>
            </a:pPr>
            <a:r>
              <a:rPr lang="en-US" sz="2800" dirty="0">
                <a:latin typeface="Georgia" panose="02040502050405020303" pitchFamily="18" charset="0"/>
              </a:rPr>
              <a:t>Nationally, Black individuals are incarcerated at </a:t>
            </a:r>
            <a:r>
              <a:rPr lang="en-US" sz="2800" b="1" dirty="0">
                <a:latin typeface="Georgia" panose="02040502050405020303" pitchFamily="18" charset="0"/>
              </a:rPr>
              <a:t>five times </a:t>
            </a:r>
            <a:r>
              <a:rPr lang="en-US" sz="2800" dirty="0">
                <a:latin typeface="Georgia" panose="02040502050405020303" pitchFamily="18" charset="0"/>
              </a:rPr>
              <a:t>the rate of white, and Hispanics at </a:t>
            </a:r>
            <a:r>
              <a:rPr lang="en-US" sz="2800" b="1" dirty="0">
                <a:latin typeface="Georgia" panose="02040502050405020303" pitchFamily="18" charset="0"/>
              </a:rPr>
              <a:t>twice</a:t>
            </a:r>
            <a:r>
              <a:rPr lang="en-US" sz="2800" dirty="0">
                <a:latin typeface="Georgia" panose="02040502050405020303" pitchFamily="18" charset="0"/>
              </a:rPr>
              <a:t> the rate of white</a:t>
            </a:r>
          </a:p>
          <a:p>
            <a:endParaRPr lang="en-US" dirty="0">
              <a:latin typeface="Georgia" panose="02040502050405020303" pitchFamily="18" charset="0"/>
            </a:endParaRPr>
          </a:p>
          <a:p>
            <a:pPr marL="0" indent="0">
              <a:buNone/>
            </a:pPr>
            <a:r>
              <a:rPr lang="en-US" dirty="0">
                <a:latin typeface="Georgia" panose="02040502050405020303" pitchFamily="18" charset="0"/>
              </a:rPr>
              <a:t>The average annual income for someone prior to prison: </a:t>
            </a:r>
            <a:r>
              <a:rPr lang="en-US" b="1" dirty="0">
                <a:latin typeface="Georgia" panose="02040502050405020303" pitchFamily="18" charset="0"/>
              </a:rPr>
              <a:t>&lt;$20,000</a:t>
            </a:r>
            <a:endParaRPr lang="en-US" b="1" baseline="30000" dirty="0">
              <a:latin typeface="Georgia" panose="02040502050405020303" pitchFamily="18" charset="0"/>
            </a:endParaRPr>
          </a:p>
          <a:p>
            <a:pPr lvl="1"/>
            <a:r>
              <a:rPr lang="en-US" sz="2300" dirty="0">
                <a:latin typeface="Georgia" panose="02040502050405020303" pitchFamily="18" charset="0"/>
              </a:rPr>
              <a:t>Half of those arrested more than once in a year earn </a:t>
            </a:r>
            <a:r>
              <a:rPr lang="en-US" sz="2300" b="1" dirty="0">
                <a:latin typeface="Georgia" panose="02040502050405020303" pitchFamily="18" charset="0"/>
              </a:rPr>
              <a:t>&lt; 10,000k </a:t>
            </a:r>
            <a:r>
              <a:rPr lang="en-US" sz="2300" dirty="0">
                <a:latin typeface="Georgia" panose="02040502050405020303" pitchFamily="18" charset="0"/>
              </a:rPr>
              <a:t>annually</a:t>
            </a:r>
            <a:endParaRPr lang="en-US" sz="2300" baseline="30000" dirty="0">
              <a:latin typeface="Georgia" panose="02040502050405020303" pitchFamily="18" charset="0"/>
            </a:endParaRPr>
          </a:p>
          <a:p>
            <a:pPr lvl="1"/>
            <a:r>
              <a:rPr lang="en-US" sz="2300" b="1" dirty="0">
                <a:latin typeface="Georgia" panose="02040502050405020303" pitchFamily="18" charset="0"/>
              </a:rPr>
              <a:t>3X</a:t>
            </a:r>
            <a:r>
              <a:rPr lang="en-US" sz="2300" dirty="0">
                <a:latin typeface="Georgia" panose="02040502050405020303" pitchFamily="18" charset="0"/>
              </a:rPr>
              <a:t> more likely unemployed, </a:t>
            </a:r>
            <a:r>
              <a:rPr lang="en-US" sz="2300" b="1" dirty="0">
                <a:latin typeface="Georgia" panose="02040502050405020303" pitchFamily="18" charset="0"/>
              </a:rPr>
              <a:t>25X</a:t>
            </a:r>
            <a:r>
              <a:rPr lang="en-US" sz="2300" dirty="0">
                <a:latin typeface="Georgia" panose="02040502050405020303" pitchFamily="18" charset="0"/>
              </a:rPr>
              <a:t> more likely homeless prior to prison sentence</a:t>
            </a:r>
            <a:endParaRPr lang="en-US" dirty="0">
              <a:latin typeface="Georgia" panose="02040502050405020303" pitchFamily="18" charset="0"/>
            </a:endParaRPr>
          </a:p>
          <a:p>
            <a:endParaRPr lang="en-US" dirty="0"/>
          </a:p>
        </p:txBody>
      </p:sp>
    </p:spTree>
    <p:extLst>
      <p:ext uri="{BB962C8B-B14F-4D97-AF65-F5344CB8AC3E}">
        <p14:creationId xmlns:p14="http://schemas.microsoft.com/office/powerpoint/2010/main" val="985819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FB30-29FB-9E54-BABF-458386DA0955}"/>
              </a:ext>
            </a:extLst>
          </p:cNvPr>
          <p:cNvSpPr>
            <a:spLocks noGrp="1"/>
          </p:cNvSpPr>
          <p:nvPr>
            <p:ph type="title"/>
          </p:nvPr>
        </p:nvSpPr>
        <p:spPr>
          <a:xfrm>
            <a:off x="5155121" y="209240"/>
            <a:ext cx="7036879" cy="1343818"/>
          </a:xfrm>
        </p:spPr>
        <p:txBody>
          <a:bodyPr>
            <a:noAutofit/>
          </a:bodyPr>
          <a:lstStyle/>
          <a:p>
            <a:r>
              <a:rPr lang="en-US" sz="3800" dirty="0">
                <a:latin typeface="Georgia" panose="02040502050405020303" pitchFamily="18" charset="0"/>
              </a:rPr>
              <a:t>An experience for the vulnerable and marginalized</a:t>
            </a:r>
            <a:endParaRPr lang="en-US" sz="3800" dirty="0"/>
          </a:p>
        </p:txBody>
      </p:sp>
      <p:sp>
        <p:nvSpPr>
          <p:cNvPr id="3" name="Content Placeholder 2">
            <a:extLst>
              <a:ext uri="{FF2B5EF4-FFF2-40B4-BE49-F238E27FC236}">
                <a16:creationId xmlns:a16="http://schemas.microsoft.com/office/drawing/2014/main" id="{91BC42BA-37F5-12EB-CBC2-BF68DB14C547}"/>
              </a:ext>
            </a:extLst>
          </p:cNvPr>
          <p:cNvSpPr>
            <a:spLocks noGrp="1"/>
          </p:cNvSpPr>
          <p:nvPr>
            <p:ph idx="1"/>
          </p:nvPr>
        </p:nvSpPr>
        <p:spPr>
          <a:xfrm>
            <a:off x="5321377" y="1654233"/>
            <a:ext cx="7036878" cy="5353396"/>
          </a:xfrm>
        </p:spPr>
        <p:txBody>
          <a:bodyPr>
            <a:normAutofit/>
          </a:bodyPr>
          <a:lstStyle/>
          <a:p>
            <a:pPr marL="0" indent="0">
              <a:buNone/>
            </a:pPr>
            <a:r>
              <a:rPr lang="en-US" dirty="0">
                <a:latin typeface="Georgia" panose="02040502050405020303" pitchFamily="18" charset="0"/>
              </a:rPr>
              <a:t>Roughly </a:t>
            </a:r>
            <a:r>
              <a:rPr lang="en-US" b="1" dirty="0">
                <a:latin typeface="Georgia" panose="02040502050405020303" pitchFamily="18" charset="0"/>
              </a:rPr>
              <a:t>50% in local jails and 40% in prisons</a:t>
            </a:r>
            <a:r>
              <a:rPr lang="en-US" dirty="0">
                <a:latin typeface="Georgia" panose="02040502050405020303" pitchFamily="18" charset="0"/>
              </a:rPr>
              <a:t> have a diagnosed mental illness</a:t>
            </a:r>
            <a:endParaRPr lang="en-US" baseline="30000" dirty="0">
              <a:latin typeface="Georgia" panose="02040502050405020303" pitchFamily="18" charset="0"/>
            </a:endParaRPr>
          </a:p>
          <a:p>
            <a:pPr lvl="1"/>
            <a:r>
              <a:rPr lang="en-US" sz="2300" dirty="0">
                <a:solidFill>
                  <a:schemeClr val="tx1"/>
                </a:solidFill>
                <a:latin typeface="Georgia" panose="02040502050405020303" pitchFamily="18" charset="0"/>
              </a:rPr>
              <a:t>Largest 3 facilities holding people with mental illness in the United States are jails</a:t>
            </a:r>
            <a:endParaRPr lang="en-US" sz="2100" baseline="30000" dirty="0">
              <a:latin typeface="Georgia" panose="02040502050405020303" pitchFamily="18" charset="0"/>
            </a:endParaRPr>
          </a:p>
          <a:p>
            <a:pPr lvl="1"/>
            <a:endParaRPr lang="en-US" sz="2100" baseline="30000" dirty="0">
              <a:solidFill>
                <a:schemeClr val="tx1"/>
              </a:solidFill>
              <a:latin typeface="Georgia" panose="02040502050405020303" pitchFamily="18" charset="0"/>
            </a:endParaRPr>
          </a:p>
          <a:p>
            <a:pPr marL="0" indent="0">
              <a:buNone/>
            </a:pPr>
            <a:r>
              <a:rPr lang="en-US" dirty="0">
                <a:latin typeface="Georgia" panose="02040502050405020303" pitchFamily="18" charset="0"/>
              </a:rPr>
              <a:t>Despite multiple laws and guidelines, facilities routinely use solitary confinement at a higher rate for those with mental illness</a:t>
            </a:r>
          </a:p>
          <a:p>
            <a:pPr lvl="1"/>
            <a:r>
              <a:rPr lang="en-US" sz="2300" dirty="0">
                <a:latin typeface="Georgia" panose="02040502050405020303" pitchFamily="18" charset="0"/>
              </a:rPr>
              <a:t>During the COVID Pandemic, </a:t>
            </a:r>
            <a:r>
              <a:rPr lang="en-US" sz="2300" b="1" dirty="0">
                <a:latin typeface="Georgia" panose="02040502050405020303" pitchFamily="18" charset="0"/>
              </a:rPr>
              <a:t>solitary use was increased 500%</a:t>
            </a:r>
          </a:p>
          <a:p>
            <a:pPr lvl="1"/>
            <a:r>
              <a:rPr lang="en-US" sz="2300" dirty="0">
                <a:latin typeface="Georgia" panose="02040502050405020303" pitchFamily="18" charset="0"/>
              </a:rPr>
              <a:t>Length often extends beyond International definitions of torture</a:t>
            </a:r>
          </a:p>
          <a:p>
            <a:endParaRPr lang="en-US" dirty="0"/>
          </a:p>
        </p:txBody>
      </p:sp>
      <p:pic>
        <p:nvPicPr>
          <p:cNvPr id="21506" name="Picture 2" descr="Inmates are extremely manipulative' - Chicago Reader">
            <a:extLst>
              <a:ext uri="{FF2B5EF4-FFF2-40B4-BE49-F238E27FC236}">
                <a16:creationId xmlns:a16="http://schemas.microsoft.com/office/drawing/2014/main" id="{A53CF156-B5FA-CF06-BC45-C373EBC3351F}"/>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881149"/>
            <a:ext cx="5155122" cy="535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847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16496</TotalTime>
  <Words>6223</Words>
  <Application>Microsoft Macintosh PowerPoint</Application>
  <PresentationFormat>Widescreen</PresentationFormat>
  <Paragraphs>557</Paragraphs>
  <Slides>55</Slides>
  <Notes>39</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vt:lpstr>
      <vt:lpstr>Calibri</vt:lpstr>
      <vt:lpstr>Calibri Light</vt:lpstr>
      <vt:lpstr>ff-quadraat-web-pro</vt:lpstr>
      <vt:lpstr>Georgia</vt:lpstr>
      <vt:lpstr>noetext</vt:lpstr>
      <vt:lpstr>PT Serif</vt:lpstr>
      <vt:lpstr>Times New Roman</vt:lpstr>
      <vt:lpstr>Wingdings 3</vt:lpstr>
      <vt:lpstr>Office Theme</vt:lpstr>
      <vt:lpstr>Medicare for All and  The Carceral State</vt:lpstr>
      <vt:lpstr>OUTLINE</vt:lpstr>
      <vt:lpstr>BRAINSTORM</vt:lpstr>
      <vt:lpstr>The Carceral State </vt:lpstr>
      <vt:lpstr>A Note On Language</vt:lpstr>
      <vt:lpstr>Definitions</vt:lpstr>
      <vt:lpstr>American Exceptionalism</vt:lpstr>
      <vt:lpstr>Incarceration: An experience for the vulnerable and marginalized</vt:lpstr>
      <vt:lpstr>An experience for the vulnerable and marginalized</vt:lpstr>
      <vt:lpstr>Incarcerated individuals have a high chronic disease burden</vt:lpstr>
      <vt:lpstr>Incarceration devastates entire communities</vt:lpstr>
      <vt:lpstr>Incarceration produces premature death</vt:lpstr>
      <vt:lpstr>Estelle vs Gamble – Healthcare Rights</vt:lpstr>
      <vt:lpstr>Rights vs. Reality</vt:lpstr>
      <vt:lpstr>PowerPoint Presentation</vt:lpstr>
      <vt:lpstr>Challenges of Carceral Healthcare</vt:lpstr>
      <vt:lpstr>OUTLINE</vt:lpstr>
      <vt:lpstr>BRAINSTORM</vt:lpstr>
      <vt:lpstr>PowerPoint Presentation</vt:lpstr>
      <vt:lpstr>Single Payer as Harm Reduction</vt:lpstr>
      <vt:lpstr>Single Payer as Harm Reduction</vt:lpstr>
      <vt:lpstr>Limitations</vt:lpstr>
      <vt:lpstr>Limitations</vt:lpstr>
      <vt:lpstr>Carceral Humanism: The myth of a more humane cage</vt:lpstr>
      <vt:lpstr>Carceral Spaces are not  Life Affirming Institutions</vt:lpstr>
      <vt:lpstr>OUTLINE</vt:lpstr>
      <vt:lpstr>Starving The Beast </vt:lpstr>
      <vt:lpstr>PowerPoint Presentation</vt:lpstr>
      <vt:lpstr>Public Safety Today</vt:lpstr>
      <vt:lpstr>PowerPoint Presentation</vt:lpstr>
      <vt:lpstr>PowerPoint Presentation</vt:lpstr>
      <vt:lpstr>Right to Safety and Health: Values for Single Payer and a New Public Safety Paradigm</vt:lpstr>
      <vt:lpstr>Single Payer Can Change…</vt:lpstr>
      <vt:lpstr>PowerPoint Presentation</vt:lpstr>
      <vt:lpstr>1. Diversion and Alternate Response</vt:lpstr>
      <vt:lpstr>PowerPoint Presentation</vt:lpstr>
      <vt:lpstr>PowerPoint Presentation</vt:lpstr>
      <vt:lpstr>PowerPoint Presentation</vt:lpstr>
      <vt:lpstr>2. Decriminalization</vt:lpstr>
      <vt:lpstr>The War on Drugs:  Crime vs Harm</vt:lpstr>
      <vt:lpstr>Criminalization: A Failed Intervention</vt:lpstr>
      <vt:lpstr>Addressing Harm when it occurs</vt:lpstr>
      <vt:lpstr>Restorative Justice</vt:lpstr>
      <vt:lpstr>3. Decarceration</vt:lpstr>
      <vt:lpstr>Decarceration</vt:lpstr>
      <vt:lpstr>PowerPoint Presentation</vt:lpstr>
      <vt:lpstr>PowerPoint Presentation</vt:lpstr>
      <vt:lpstr>Re-Entry Support and Health Justice</vt:lpstr>
      <vt:lpstr>Federal Legislation</vt:lpstr>
      <vt:lpstr>Not a Prescription but an Invitation </vt:lpstr>
      <vt:lpstr>PowerPoint Presentation</vt:lpstr>
      <vt:lpstr>PowerPoint Presentation</vt:lpstr>
      <vt:lpstr>PowerPoint Presentation</vt:lpstr>
      <vt:lpstr>Private vs public healthcare</vt:lpstr>
      <vt:lpstr>Economic burden mass incarceration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PNHP Medicare for All Alleviate Mass Incarceration</dc:title>
  <dc:creator>Spencer, Mark Lawrence</dc:creator>
  <cp:lastModifiedBy>Spencer, Mark Lawrence</cp:lastModifiedBy>
  <cp:revision>267</cp:revision>
  <dcterms:created xsi:type="dcterms:W3CDTF">2023-11-01T14:13:53Z</dcterms:created>
  <dcterms:modified xsi:type="dcterms:W3CDTF">2023-11-22T18:37:40Z</dcterms:modified>
</cp:coreProperties>
</file>