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029" r:id="rId2"/>
    <p:sldId id="3034" r:id="rId3"/>
    <p:sldId id="3035" r:id="rId4"/>
    <p:sldId id="3033" r:id="rId5"/>
    <p:sldId id="3030" r:id="rId6"/>
    <p:sldId id="3039" r:id="rId7"/>
    <p:sldId id="2300" r:id="rId8"/>
    <p:sldId id="3036" r:id="rId9"/>
    <p:sldId id="2310" r:id="rId10"/>
    <p:sldId id="2303" r:id="rId11"/>
    <p:sldId id="1277" r:id="rId12"/>
    <p:sldId id="3037" r:id="rId13"/>
    <p:sldId id="2317" r:id="rId14"/>
    <p:sldId id="2323" r:id="rId15"/>
    <p:sldId id="2319" r:id="rId16"/>
    <p:sldId id="2324" r:id="rId17"/>
    <p:sldId id="2334" r:id="rId18"/>
    <p:sldId id="2314" r:id="rId19"/>
    <p:sldId id="3040" r:id="rId20"/>
    <p:sldId id="3038" r:id="rId21"/>
    <p:sldId id="2328" r:id="rId22"/>
    <p:sldId id="2330" r:id="rId23"/>
    <p:sldId id="2331" r:id="rId24"/>
    <p:sldId id="2332" r:id="rId25"/>
    <p:sldId id="232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090" autoAdjust="0"/>
    <p:restoredTop sz="61204" autoAdjust="0"/>
  </p:normalViewPr>
  <p:slideViewPr>
    <p:cSldViewPr snapToGrid="0">
      <p:cViewPr varScale="1">
        <p:scale>
          <a:sx n="39" d="100"/>
          <a:sy n="39" d="100"/>
        </p:scale>
        <p:origin x="504" y="36"/>
      </p:cViewPr>
      <p:guideLst/>
    </p:cSldViewPr>
  </p:slideViewPr>
  <p:notesTextViewPr>
    <p:cViewPr>
      <p:scale>
        <a:sx n="125" d="100"/>
        <a:sy n="125" d="100"/>
      </p:scale>
      <p:origin x="0" y="0"/>
    </p:cViewPr>
  </p:notesTextViewPr>
  <p:sorterViewPr>
    <p:cViewPr>
      <p:scale>
        <a:sx n="100" d="100"/>
        <a:sy n="100" d="100"/>
      </p:scale>
      <p:origin x="0" y="-28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adamgaffney\Dropbox\Charts%20and%20Data\Master\Master%20Charts%20Fil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589008931210704E-2"/>
          <c:y val="0.11671927519400579"/>
          <c:w val="0.93577066929133856"/>
          <c:h val="0.78736819782171152"/>
        </c:manualLayout>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a:effectLst/>
          </c:spPr>
          <c:invertIfNegative val="0"/>
          <c:dPt>
            <c:idx val="10"/>
            <c:invertIfNegative val="0"/>
            <c:bubble3D val="0"/>
            <c:spPr>
              <a:solidFill>
                <a:schemeClr val="accent2"/>
              </a:solidFill>
              <a:ln>
                <a:solidFill>
                  <a:schemeClr val="bg1"/>
                </a:solidFill>
              </a:ln>
              <a:effectLst/>
            </c:spPr>
            <c:extLst>
              <c:ext xmlns:c16="http://schemas.microsoft.com/office/drawing/2014/chart" uri="{C3380CC4-5D6E-409C-BE32-E72D297353CC}">
                <c16:uniqueId val="{00000001-0542-4024-8855-9FA3C6E99DF9}"/>
              </c:ext>
            </c:extLst>
          </c:dPt>
          <c:dLbls>
            <c:dLbl>
              <c:idx val="10"/>
              <c:tx>
                <c:rich>
                  <a:bodyPr/>
                  <a:lstStyle/>
                  <a:p>
                    <a:r>
                      <a:rPr lang="en-US"/>
                      <a:t>33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542-4024-8855-9FA3C6E99DF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NOR</c:v>
                </c:pt>
                <c:pt idx="1">
                  <c:v>AUS</c:v>
                </c:pt>
                <c:pt idx="2">
                  <c:v>GER</c:v>
                </c:pt>
                <c:pt idx="3">
                  <c:v>NET</c:v>
                </c:pt>
                <c:pt idx="4">
                  <c:v>SWE</c:v>
                </c:pt>
                <c:pt idx="5">
                  <c:v>SWI</c:v>
                </c:pt>
                <c:pt idx="6">
                  <c:v>NZ</c:v>
                </c:pt>
                <c:pt idx="7">
                  <c:v>FRA</c:v>
                </c:pt>
                <c:pt idx="8">
                  <c:v>UK</c:v>
                </c:pt>
                <c:pt idx="9">
                  <c:v>CAN</c:v>
                </c:pt>
                <c:pt idx="10">
                  <c:v>US</c:v>
                </c:pt>
              </c:strCache>
            </c:strRef>
          </c:cat>
          <c:val>
            <c:numRef>
              <c:f>Sheet1!$B$2:$B$12</c:f>
              <c:numCache>
                <c:formatCode>General</c:formatCode>
                <c:ptCount val="11"/>
                <c:pt idx="0">
                  <c:v>2</c:v>
                </c:pt>
                <c:pt idx="1">
                  <c:v>3</c:v>
                </c:pt>
                <c:pt idx="2">
                  <c:v>4</c:v>
                </c:pt>
                <c:pt idx="3">
                  <c:v>4</c:v>
                </c:pt>
                <c:pt idx="4">
                  <c:v>5</c:v>
                </c:pt>
                <c:pt idx="5">
                  <c:v>7</c:v>
                </c:pt>
                <c:pt idx="6">
                  <c:v>7</c:v>
                </c:pt>
                <c:pt idx="7">
                  <c:v>8</c:v>
                </c:pt>
                <c:pt idx="8">
                  <c:v>10</c:v>
                </c:pt>
                <c:pt idx="9">
                  <c:v>11</c:v>
                </c:pt>
                <c:pt idx="10">
                  <c:v>32.9</c:v>
                </c:pt>
              </c:numCache>
            </c:numRef>
          </c:val>
          <c:extLst>
            <c:ext xmlns:c16="http://schemas.microsoft.com/office/drawing/2014/chart" uri="{C3380CC4-5D6E-409C-BE32-E72D297353CC}">
              <c16:uniqueId val="{00000000-A682-4A4F-B555-38BA6DDAC2D1}"/>
            </c:ext>
          </c:extLst>
        </c:ser>
        <c:dLbls>
          <c:showLegendKey val="0"/>
          <c:showVal val="0"/>
          <c:showCatName val="0"/>
          <c:showSerName val="0"/>
          <c:showPercent val="0"/>
          <c:showBubbleSize val="0"/>
        </c:dLbls>
        <c:gapWidth val="35"/>
        <c:overlap val="-27"/>
        <c:axId val="249127600"/>
        <c:axId val="106080400"/>
      </c:barChart>
      <c:catAx>
        <c:axId val="2491276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06080400"/>
        <c:crosses val="autoZero"/>
        <c:auto val="1"/>
        <c:lblAlgn val="ctr"/>
        <c:lblOffset val="100"/>
        <c:noMultiLvlLbl val="0"/>
      </c:catAx>
      <c:valAx>
        <c:axId val="106080400"/>
        <c:scaling>
          <c:orientation val="minMax"/>
        </c:scaling>
        <c:delete val="1"/>
        <c:axPos val="l"/>
        <c:majorGridlines>
          <c:spPr>
            <a:ln w="9525" cap="flat" cmpd="sng" algn="ctr">
              <a:noFill/>
              <a:round/>
            </a:ln>
            <a:effectLst/>
          </c:spPr>
        </c:majorGridlines>
        <c:numFmt formatCode="General" sourceLinked="1"/>
        <c:majorTickMark val="out"/>
        <c:minorTickMark val="none"/>
        <c:tickLblPos val="nextTo"/>
        <c:crossAx val="2491276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1.1451311324005024E-3"/>
          <c:w val="1"/>
          <c:h val="0.80600037495062327"/>
        </c:manualLayout>
      </c:layout>
      <c:barChart>
        <c:barDir val="col"/>
        <c:grouping val="clustered"/>
        <c:varyColors val="0"/>
        <c:ser>
          <c:idx val="0"/>
          <c:order val="0"/>
          <c:tx>
            <c:strRef>
              <c:f>Sheet1!$B$1</c:f>
              <c:strCache>
                <c:ptCount val="1"/>
                <c:pt idx="0">
                  <c:v>2004</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effectLst/>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Rural Micropolitan      (10-50,000)</c:v>
                </c:pt>
                <c:pt idx="1">
                  <c:v>Rural NonCore (&lt;10,000)</c:v>
                </c:pt>
              </c:strCache>
            </c:strRef>
          </c:cat>
          <c:val>
            <c:numRef>
              <c:f>Sheet1!$B$2:$B$3</c:f>
              <c:numCache>
                <c:formatCode>General</c:formatCode>
                <c:ptCount val="2"/>
                <c:pt idx="0">
                  <c:v>641</c:v>
                </c:pt>
                <c:pt idx="1">
                  <c:v>608</c:v>
                </c:pt>
              </c:numCache>
            </c:numRef>
          </c:val>
          <c:extLst>
            <c:ext xmlns:c16="http://schemas.microsoft.com/office/drawing/2014/chart" uri="{C3380CC4-5D6E-409C-BE32-E72D297353CC}">
              <c16:uniqueId val="{00000000-243E-4FD0-A8E1-B83F6686473F}"/>
            </c:ext>
          </c:extLst>
        </c:ser>
        <c:ser>
          <c:idx val="1"/>
          <c:order val="1"/>
          <c:tx>
            <c:strRef>
              <c:f>Sheet1!$C$1</c:f>
              <c:strCache>
                <c:ptCount val="1"/>
                <c:pt idx="0">
                  <c:v>2014</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effectLst/>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Rural Micropolitan      (10-50,000)</c:v>
                </c:pt>
                <c:pt idx="1">
                  <c:v>Rural NonCore (&lt;10,000)</c:v>
                </c:pt>
              </c:strCache>
            </c:strRef>
          </c:cat>
          <c:val>
            <c:numRef>
              <c:f>Sheet1!$C$2:$C$3</c:f>
              <c:numCache>
                <c:formatCode>General</c:formatCode>
                <c:ptCount val="2"/>
                <c:pt idx="0">
                  <c:v>591</c:v>
                </c:pt>
                <c:pt idx="1">
                  <c:v>453</c:v>
                </c:pt>
              </c:numCache>
            </c:numRef>
          </c:val>
          <c:extLst>
            <c:ext xmlns:c16="http://schemas.microsoft.com/office/drawing/2014/chart" uri="{C3380CC4-5D6E-409C-BE32-E72D297353CC}">
              <c16:uniqueId val="{00000001-243E-4FD0-A8E1-B83F6686473F}"/>
            </c:ext>
          </c:extLst>
        </c:ser>
        <c:dLbls>
          <c:dLblPos val="inEnd"/>
          <c:showLegendKey val="0"/>
          <c:showVal val="1"/>
          <c:showCatName val="0"/>
          <c:showSerName val="0"/>
          <c:showPercent val="0"/>
          <c:showBubbleSize val="0"/>
        </c:dLbls>
        <c:gapWidth val="119"/>
        <c:overlap val="-17"/>
        <c:axId val="326766512"/>
        <c:axId val="106070800"/>
      </c:barChart>
      <c:catAx>
        <c:axId val="32676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crossAx val="106070800"/>
        <c:crosses val="autoZero"/>
        <c:auto val="1"/>
        <c:lblAlgn val="ctr"/>
        <c:lblOffset val="100"/>
        <c:noMultiLvlLbl val="0"/>
      </c:catAx>
      <c:valAx>
        <c:axId val="106070800"/>
        <c:scaling>
          <c:orientation val="minMax"/>
        </c:scaling>
        <c:delete val="1"/>
        <c:axPos val="l"/>
        <c:numFmt formatCode="General" sourceLinked="1"/>
        <c:majorTickMark val="none"/>
        <c:minorTickMark val="none"/>
        <c:tickLblPos val="nextTo"/>
        <c:crossAx val="32676651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Series 1 </c:v>
                </c:pt>
              </c:strCache>
            </c:strRef>
          </c:tx>
          <c:spPr>
            <a:solidFill>
              <a:schemeClr val="accent1"/>
            </a:solidFill>
            <a:ln>
              <a:solidFill>
                <a:schemeClr val="bg1"/>
              </a:solidFill>
            </a:ln>
            <a:effectLst/>
          </c:spPr>
          <c:invertIfNegative val="0"/>
          <c:dPt>
            <c:idx val="2"/>
            <c:invertIfNegative val="0"/>
            <c:bubble3D val="0"/>
            <c:spPr>
              <a:solidFill>
                <a:schemeClr val="accent2"/>
              </a:solidFill>
              <a:ln>
                <a:solidFill>
                  <a:schemeClr val="bg1"/>
                </a:solidFill>
              </a:ln>
              <a:effectLst/>
            </c:spPr>
            <c:extLst>
              <c:ext xmlns:c16="http://schemas.microsoft.com/office/drawing/2014/chart" uri="{C3380CC4-5D6E-409C-BE32-E72D297353CC}">
                <c16:uniqueId val="{00000005-D15E-4341-B836-BB724913A96B}"/>
              </c:ext>
            </c:extLst>
          </c:dPt>
          <c:dPt>
            <c:idx val="3"/>
            <c:invertIfNegative val="0"/>
            <c:bubble3D val="0"/>
            <c:spPr>
              <a:solidFill>
                <a:schemeClr val="accent2"/>
              </a:solidFill>
              <a:ln>
                <a:solidFill>
                  <a:schemeClr val="bg1"/>
                </a:solidFill>
              </a:ln>
              <a:effectLst/>
            </c:spPr>
            <c:extLst>
              <c:ext xmlns:c16="http://schemas.microsoft.com/office/drawing/2014/chart" uri="{C3380CC4-5D6E-409C-BE32-E72D297353CC}">
                <c16:uniqueId val="{00000006-D15E-4341-B836-BB724913A96B}"/>
              </c:ext>
            </c:extLst>
          </c:dPt>
          <c:dPt>
            <c:idx val="4"/>
            <c:invertIfNegative val="0"/>
            <c:bubble3D val="0"/>
            <c:spPr>
              <a:solidFill>
                <a:schemeClr val="accent2"/>
              </a:solidFill>
              <a:ln>
                <a:solidFill>
                  <a:schemeClr val="bg1"/>
                </a:solidFill>
              </a:ln>
              <a:effectLst/>
            </c:spPr>
            <c:extLst>
              <c:ext xmlns:c16="http://schemas.microsoft.com/office/drawing/2014/chart" uri="{C3380CC4-5D6E-409C-BE32-E72D297353CC}">
                <c16:uniqueId val="{00000007-D15E-4341-B836-BB724913A96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During
pregnancy</c:v>
                </c:pt>
                <c:pt idx="1">
                  <c:v>Day of
delivery</c:v>
                </c:pt>
                <c:pt idx="2">
                  <c:v>Days 1-6
postpartum</c:v>
                </c:pt>
                <c:pt idx="3">
                  <c:v>Days 7-42
postpartum</c:v>
                </c:pt>
                <c:pt idx="4">
                  <c:v>Days 43-365
postpartum</c:v>
                </c:pt>
              </c:strCache>
            </c:strRef>
          </c:cat>
          <c:val>
            <c:numRef>
              <c:f>Sheet1!$B$2:$B$6</c:f>
              <c:numCache>
                <c:formatCode>_(* #,##0.00_);_(* \(#,##0.00\);_(* "-"??_);_(@_)</c:formatCode>
                <c:ptCount val="5"/>
                <c:pt idx="0">
                  <c:v>0.31</c:v>
                </c:pt>
                <c:pt idx="1">
                  <c:v>0.17</c:v>
                </c:pt>
                <c:pt idx="2">
                  <c:v>0.19</c:v>
                </c:pt>
                <c:pt idx="3">
                  <c:v>0.21</c:v>
                </c:pt>
                <c:pt idx="4">
                  <c:v>0.12</c:v>
                </c:pt>
              </c:numCache>
            </c:numRef>
          </c:val>
          <c:extLst>
            <c:ext xmlns:c16="http://schemas.microsoft.com/office/drawing/2014/chart" uri="{C3380CC4-5D6E-409C-BE32-E72D297353CC}">
              <c16:uniqueId val="{00000000-D15E-4341-B836-BB724913A96B}"/>
            </c:ext>
          </c:extLst>
        </c:ser>
        <c:dLbls>
          <c:showLegendKey val="0"/>
          <c:showVal val="0"/>
          <c:showCatName val="0"/>
          <c:showSerName val="0"/>
          <c:showPercent val="0"/>
          <c:showBubbleSize val="0"/>
        </c:dLbls>
        <c:gapWidth val="63"/>
        <c:overlap val="-27"/>
        <c:axId val="2072600895"/>
        <c:axId val="2073002367"/>
      </c:barChart>
      <c:catAx>
        <c:axId val="2072600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crossAx val="2073002367"/>
        <c:crosses val="autoZero"/>
        <c:auto val="1"/>
        <c:lblAlgn val="ctr"/>
        <c:lblOffset val="100"/>
        <c:noMultiLvlLbl val="0"/>
      </c:catAx>
      <c:valAx>
        <c:axId val="2073002367"/>
        <c:scaling>
          <c:orientation val="minMax"/>
          <c:max val="0.32000000000000006"/>
          <c:min val="0"/>
        </c:scaling>
        <c:delete val="1"/>
        <c:axPos val="l"/>
        <c:numFmt formatCode="_(* #,##0.00_);_(* \(#,##0.00\);_(* &quot;-&quot;??_);_(@_)" sourceLinked="1"/>
        <c:majorTickMark val="none"/>
        <c:minorTickMark val="none"/>
        <c:tickLblPos val="nextTo"/>
        <c:crossAx val="20726008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3747255750436E-2"/>
          <c:y val="2.9049952193385759E-2"/>
          <c:w val="0.92944523018670389"/>
          <c:h val="0.86918303299800082"/>
        </c:manualLayout>
      </c:layout>
      <c:lineChart>
        <c:grouping val="standard"/>
        <c:varyColors val="0"/>
        <c:ser>
          <c:idx val="0"/>
          <c:order val="0"/>
          <c:tx>
            <c:strRef>
              <c:f>Sheet1!$B$1</c:f>
              <c:strCache>
                <c:ptCount val="1"/>
                <c:pt idx="0">
                  <c:v>Series 1</c:v>
                </c:pt>
              </c:strCache>
            </c:strRef>
          </c:tx>
          <c:spPr>
            <a:ln w="60325" cap="rnd">
              <a:solidFill>
                <a:srgbClr val="FFFF00"/>
              </a:solidFill>
              <a:round/>
            </a:ln>
            <a:effectLst/>
          </c:spPr>
          <c:marker>
            <c:symbol val="none"/>
          </c:marker>
          <c:cat>
            <c:numRef>
              <c:f>Sheet1!$A$2:$A$36</c:f>
              <c:numCache>
                <c:formatCode>General</c:formatCode>
                <c:ptCount val="35"/>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pt idx="26">
                  <c:v>2013</c:v>
                </c:pt>
                <c:pt idx="27">
                  <c:v>2014</c:v>
                </c:pt>
                <c:pt idx="28">
                  <c:v>2015</c:v>
                </c:pt>
                <c:pt idx="29">
                  <c:v>2016</c:v>
                </c:pt>
                <c:pt idx="30">
                  <c:v>2017</c:v>
                </c:pt>
                <c:pt idx="31">
                  <c:v>2018</c:v>
                </c:pt>
                <c:pt idx="32">
                  <c:v>2019</c:v>
                </c:pt>
                <c:pt idx="33">
                  <c:v>2020</c:v>
                </c:pt>
                <c:pt idx="34">
                  <c:v>2021</c:v>
                </c:pt>
              </c:numCache>
            </c:numRef>
          </c:cat>
          <c:val>
            <c:numRef>
              <c:f>Sheet1!$B$2:$B$36</c:f>
              <c:numCache>
                <c:formatCode>General</c:formatCode>
                <c:ptCount val="35"/>
                <c:pt idx="0">
                  <c:v>7.2</c:v>
                </c:pt>
                <c:pt idx="1">
                  <c:v>9.4</c:v>
                </c:pt>
                <c:pt idx="2">
                  <c:v>9.8000000000000007</c:v>
                </c:pt>
                <c:pt idx="3">
                  <c:v>10</c:v>
                </c:pt>
                <c:pt idx="4">
                  <c:v>10.3</c:v>
                </c:pt>
                <c:pt idx="5">
                  <c:v>10.8</c:v>
                </c:pt>
                <c:pt idx="6">
                  <c:v>11.1</c:v>
                </c:pt>
                <c:pt idx="7">
                  <c:v>12.9</c:v>
                </c:pt>
                <c:pt idx="8">
                  <c:v>11.3</c:v>
                </c:pt>
                <c:pt idx="9">
                  <c:v>11.3</c:v>
                </c:pt>
                <c:pt idx="10">
                  <c:v>12.9</c:v>
                </c:pt>
                <c:pt idx="11">
                  <c:v>12</c:v>
                </c:pt>
                <c:pt idx="12">
                  <c:v>13.2</c:v>
                </c:pt>
                <c:pt idx="13">
                  <c:v>14.5</c:v>
                </c:pt>
                <c:pt idx="14">
                  <c:v>14.7</c:v>
                </c:pt>
                <c:pt idx="15">
                  <c:v>14.1</c:v>
                </c:pt>
                <c:pt idx="16">
                  <c:v>16.8</c:v>
                </c:pt>
                <c:pt idx="17">
                  <c:v>15.2</c:v>
                </c:pt>
                <c:pt idx="18">
                  <c:v>15.4</c:v>
                </c:pt>
                <c:pt idx="19">
                  <c:v>15.7</c:v>
                </c:pt>
                <c:pt idx="20">
                  <c:v>14.5</c:v>
                </c:pt>
                <c:pt idx="21">
                  <c:v>15.5</c:v>
                </c:pt>
                <c:pt idx="22">
                  <c:v>17.8</c:v>
                </c:pt>
                <c:pt idx="23">
                  <c:v>16.7</c:v>
                </c:pt>
                <c:pt idx="24">
                  <c:v>17.8</c:v>
                </c:pt>
                <c:pt idx="25">
                  <c:v>15.9</c:v>
                </c:pt>
                <c:pt idx="26">
                  <c:v>17.3</c:v>
                </c:pt>
                <c:pt idx="27">
                  <c:v>18</c:v>
                </c:pt>
                <c:pt idx="28">
                  <c:v>17.2</c:v>
                </c:pt>
                <c:pt idx="29">
                  <c:v>16.899999999999999</c:v>
                </c:pt>
                <c:pt idx="30">
                  <c:v>17.3</c:v>
                </c:pt>
                <c:pt idx="31">
                  <c:v>17.399999999999999</c:v>
                </c:pt>
                <c:pt idx="32">
                  <c:v>20.100000000000001</c:v>
                </c:pt>
                <c:pt idx="33">
                  <c:v>23.8</c:v>
                </c:pt>
                <c:pt idx="34">
                  <c:v>32.9</c:v>
                </c:pt>
              </c:numCache>
            </c:numRef>
          </c:val>
          <c:smooth val="0"/>
          <c:extLst>
            <c:ext xmlns:c16="http://schemas.microsoft.com/office/drawing/2014/chart" uri="{C3380CC4-5D6E-409C-BE32-E72D297353CC}">
              <c16:uniqueId val="{00000000-60BE-4DD5-8631-BE5264C84526}"/>
            </c:ext>
          </c:extLst>
        </c:ser>
        <c:dLbls>
          <c:showLegendKey val="0"/>
          <c:showVal val="0"/>
          <c:showCatName val="0"/>
          <c:showSerName val="0"/>
          <c:showPercent val="0"/>
          <c:showBubbleSize val="0"/>
        </c:dLbls>
        <c:smooth val="0"/>
        <c:axId val="444505504"/>
        <c:axId val="318153888"/>
      </c:lineChart>
      <c:catAx>
        <c:axId val="444505504"/>
        <c:scaling>
          <c:orientation val="minMax"/>
        </c:scaling>
        <c:delete val="0"/>
        <c:axPos val="b"/>
        <c:numFmt formatCode="General" sourceLinked="1"/>
        <c:majorTickMark val="none"/>
        <c:minorTickMark val="cross"/>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crossAx val="318153888"/>
        <c:crosses val="autoZero"/>
        <c:auto val="0"/>
        <c:lblAlgn val="ctr"/>
        <c:lblOffset val="100"/>
        <c:tickLblSkip val="5"/>
        <c:tickMarkSkip val="5"/>
        <c:noMultiLvlLbl val="0"/>
      </c:catAx>
      <c:valAx>
        <c:axId val="31815388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44505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a:effectLst/>
          </c:spPr>
          <c:invertIfNegative val="0"/>
          <c:dLbls>
            <c:dLbl>
              <c:idx val="0"/>
              <c:layout>
                <c:manualLayout>
                  <c:x val="0"/>
                  <c:y val="0.1433306121834782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276-4EA2-BA65-DF2B92D0D29E}"/>
                </c:ext>
              </c:extLst>
            </c:dLbl>
            <c:dLbl>
              <c:idx val="1"/>
              <c:layout>
                <c:manualLayout>
                  <c:x val="0"/>
                  <c:y val="0.1493027210244564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276-4EA2-BA65-DF2B92D0D29E}"/>
                </c:ext>
              </c:extLst>
            </c:dLbl>
            <c:dLbl>
              <c:idx val="2"/>
              <c:layout>
                <c:manualLayout>
                  <c:x val="3.1249999999999716E-3"/>
                  <c:y val="0.1403445577629891"/>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276-4EA2-BA65-DF2B92D0D29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White</c:v>
                </c:pt>
                <c:pt idx="1">
                  <c:v>Hispanic</c:v>
                </c:pt>
                <c:pt idx="2">
                  <c:v>Black</c:v>
                </c:pt>
              </c:strCache>
            </c:strRef>
          </c:cat>
          <c:val>
            <c:numRef>
              <c:f>Sheet1!$B$2:$B$4</c:f>
              <c:numCache>
                <c:formatCode>General</c:formatCode>
                <c:ptCount val="3"/>
                <c:pt idx="0">
                  <c:v>26.6</c:v>
                </c:pt>
                <c:pt idx="1">
                  <c:v>28</c:v>
                </c:pt>
                <c:pt idx="2">
                  <c:v>69.900000000000006</c:v>
                </c:pt>
              </c:numCache>
            </c:numRef>
          </c:val>
          <c:extLst>
            <c:ext xmlns:c16="http://schemas.microsoft.com/office/drawing/2014/chart" uri="{C3380CC4-5D6E-409C-BE32-E72D297353CC}">
              <c16:uniqueId val="{00000000-E276-4EA2-BA65-DF2B92D0D29E}"/>
            </c:ext>
          </c:extLst>
        </c:ser>
        <c:dLbls>
          <c:dLblPos val="outEnd"/>
          <c:showLegendKey val="0"/>
          <c:showVal val="1"/>
          <c:showCatName val="0"/>
          <c:showSerName val="0"/>
          <c:showPercent val="0"/>
          <c:showBubbleSize val="0"/>
        </c:dLbls>
        <c:gapWidth val="60"/>
        <c:overlap val="-90"/>
        <c:axId val="248484816"/>
        <c:axId val="249534432"/>
      </c:barChart>
      <c:catAx>
        <c:axId val="2484848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bg1"/>
                </a:solidFill>
                <a:latin typeface="+mn-lt"/>
                <a:ea typeface="+mn-ea"/>
                <a:cs typeface="+mn-cs"/>
              </a:defRPr>
            </a:pPr>
            <a:endParaRPr lang="en-US"/>
          </a:p>
        </c:txPr>
        <c:crossAx val="249534432"/>
        <c:crosses val="autoZero"/>
        <c:auto val="1"/>
        <c:lblAlgn val="ctr"/>
        <c:lblOffset val="100"/>
        <c:noMultiLvlLbl val="0"/>
      </c:catAx>
      <c:valAx>
        <c:axId val="249534432"/>
        <c:scaling>
          <c:orientation val="minMax"/>
        </c:scaling>
        <c:delete val="1"/>
        <c:axPos val="l"/>
        <c:numFmt formatCode="General" sourceLinked="1"/>
        <c:majorTickMark val="out"/>
        <c:minorTickMark val="none"/>
        <c:tickLblPos val="nextTo"/>
        <c:crossAx val="2484848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a:effectLst/>
          </c:spPr>
          <c:invertIfNegative val="0"/>
          <c:dPt>
            <c:idx val="6"/>
            <c:invertIfNegative val="0"/>
            <c:bubble3D val="0"/>
            <c:spPr>
              <a:solidFill>
                <a:schemeClr val="accent2"/>
              </a:solidFill>
              <a:ln>
                <a:solidFill>
                  <a:schemeClr val="bg1"/>
                </a:solidFill>
              </a:ln>
              <a:effectLst/>
            </c:spPr>
            <c:extLst>
              <c:ext xmlns:c16="http://schemas.microsoft.com/office/drawing/2014/chart" uri="{C3380CC4-5D6E-409C-BE32-E72D297353CC}">
                <c16:uniqueId val="{00000001-51F9-4F23-9BDD-B94A89897887}"/>
              </c:ext>
            </c:extLst>
          </c:dPt>
          <c:dLbls>
            <c:numFmt formatCode="#,##0.0" sourceLinked="0"/>
            <c:spPr>
              <a:noFill/>
              <a:ln>
                <a:noFill/>
              </a:ln>
              <a:effectLst/>
            </c:spPr>
            <c:txPr>
              <a:bodyPr rot="0" spcFirstLastPara="1" vertOverflow="ellipsis" vert="horz" wrap="square" anchor="ctr" anchorCtr="1"/>
              <a:lstStyle/>
              <a:p>
                <a:pPr>
                  <a:defRPr sz="2800" b="0" i="0" u="none" strike="noStrike" kern="1200" baseline="0">
                    <a:solidFill>
                      <a:schemeClr val="bg1"/>
                    </a:solidFill>
                    <a:effectLst/>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Italy</c:v>
                </c:pt>
                <c:pt idx="1">
                  <c:v>Sweden</c:v>
                </c:pt>
                <c:pt idx="2">
                  <c:v>Germany</c:v>
                </c:pt>
                <c:pt idx="3">
                  <c:v>Australia</c:v>
                </c:pt>
                <c:pt idx="4">
                  <c:v>France</c:v>
                </c:pt>
                <c:pt idx="5">
                  <c:v>Canada</c:v>
                </c:pt>
                <c:pt idx="6">
                  <c:v>USA</c:v>
                </c:pt>
              </c:strCache>
            </c:strRef>
          </c:cat>
          <c:val>
            <c:numRef>
              <c:f>Sheet1!$B$2:$B$8</c:f>
              <c:numCache>
                <c:formatCode>General</c:formatCode>
                <c:ptCount val="7"/>
                <c:pt idx="0">
                  <c:v>2.4</c:v>
                </c:pt>
                <c:pt idx="1">
                  <c:v>2.4</c:v>
                </c:pt>
                <c:pt idx="2">
                  <c:v>3.1</c:v>
                </c:pt>
                <c:pt idx="3">
                  <c:v>3.2</c:v>
                </c:pt>
                <c:pt idx="4">
                  <c:v>3.6</c:v>
                </c:pt>
                <c:pt idx="5">
                  <c:v>4.5</c:v>
                </c:pt>
                <c:pt idx="6">
                  <c:v>5.4</c:v>
                </c:pt>
              </c:numCache>
            </c:numRef>
          </c:val>
          <c:extLst>
            <c:ext xmlns:c16="http://schemas.microsoft.com/office/drawing/2014/chart" uri="{C3380CC4-5D6E-409C-BE32-E72D297353CC}">
              <c16:uniqueId val="{00000000-DB5E-3E45-88BF-86CA4E3F96D8}"/>
            </c:ext>
          </c:extLst>
        </c:ser>
        <c:dLbls>
          <c:showLegendKey val="0"/>
          <c:showVal val="0"/>
          <c:showCatName val="0"/>
          <c:showSerName val="0"/>
          <c:showPercent val="0"/>
          <c:showBubbleSize val="0"/>
        </c:dLbls>
        <c:gapWidth val="42"/>
        <c:overlap val="-27"/>
        <c:axId val="587686688"/>
        <c:axId val="1611102175"/>
      </c:barChart>
      <c:catAx>
        <c:axId val="58768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bg1"/>
                </a:solidFill>
                <a:latin typeface="+mn-lt"/>
                <a:ea typeface="+mn-ea"/>
                <a:cs typeface="+mn-cs"/>
              </a:defRPr>
            </a:pPr>
            <a:endParaRPr lang="en-US"/>
          </a:p>
        </c:txPr>
        <c:crossAx val="1611102175"/>
        <c:crosses val="autoZero"/>
        <c:auto val="1"/>
        <c:lblAlgn val="ctr"/>
        <c:lblOffset val="100"/>
        <c:noMultiLvlLbl val="0"/>
      </c:catAx>
      <c:valAx>
        <c:axId val="1611102175"/>
        <c:scaling>
          <c:orientation val="minMax"/>
          <c:max val="5.5"/>
          <c:min val="0"/>
        </c:scaling>
        <c:delete val="1"/>
        <c:axPos val="l"/>
        <c:numFmt formatCode="General" sourceLinked="1"/>
        <c:majorTickMark val="none"/>
        <c:minorTickMark val="none"/>
        <c:tickLblPos val="nextTo"/>
        <c:crossAx val="587686688"/>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Asian</c:v>
                </c:pt>
                <c:pt idx="1">
                  <c:v>White</c:v>
                </c:pt>
                <c:pt idx="2">
                  <c:v>Hispanic</c:v>
                </c:pt>
                <c:pt idx="3">
                  <c:v>AIAN</c:v>
                </c:pt>
                <c:pt idx="4">
                  <c:v>NHOPI</c:v>
                </c:pt>
                <c:pt idx="5">
                  <c:v>Black</c:v>
                </c:pt>
              </c:strCache>
            </c:strRef>
          </c:cat>
          <c:val>
            <c:numRef>
              <c:f>Sheet1!$B$2:$B$7</c:f>
              <c:numCache>
                <c:formatCode>0.00</c:formatCode>
                <c:ptCount val="6"/>
                <c:pt idx="0" formatCode="0.000">
                  <c:v>3.4</c:v>
                </c:pt>
                <c:pt idx="1">
                  <c:v>4.5</c:v>
                </c:pt>
                <c:pt idx="2">
                  <c:v>5</c:v>
                </c:pt>
                <c:pt idx="3">
                  <c:v>7.9</c:v>
                </c:pt>
                <c:pt idx="4">
                  <c:v>8.1999999999999993</c:v>
                </c:pt>
                <c:pt idx="5">
                  <c:v>10.6</c:v>
                </c:pt>
              </c:numCache>
            </c:numRef>
          </c:val>
          <c:extLst>
            <c:ext xmlns:c16="http://schemas.microsoft.com/office/drawing/2014/chart" uri="{C3380CC4-5D6E-409C-BE32-E72D297353CC}">
              <c16:uniqueId val="{00000000-3363-614E-9606-259C1CC8AA9F}"/>
            </c:ext>
          </c:extLst>
        </c:ser>
        <c:dLbls>
          <c:showLegendKey val="0"/>
          <c:showVal val="0"/>
          <c:showCatName val="0"/>
          <c:showSerName val="0"/>
          <c:showPercent val="0"/>
          <c:showBubbleSize val="0"/>
        </c:dLbls>
        <c:gapWidth val="72"/>
        <c:overlap val="-27"/>
        <c:axId val="81937200"/>
        <c:axId val="81938848"/>
      </c:barChart>
      <c:catAx>
        <c:axId val="8193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crossAx val="81938848"/>
        <c:crosses val="autoZero"/>
        <c:auto val="1"/>
        <c:lblAlgn val="ctr"/>
        <c:lblOffset val="100"/>
        <c:noMultiLvlLbl val="0"/>
      </c:catAx>
      <c:valAx>
        <c:axId val="81938848"/>
        <c:scaling>
          <c:orientation val="minMax"/>
          <c:max val="11.5"/>
          <c:min val="0"/>
        </c:scaling>
        <c:delete val="1"/>
        <c:axPos val="l"/>
        <c:numFmt formatCode="0.000" sourceLinked="1"/>
        <c:majorTickMark val="out"/>
        <c:minorTickMark val="none"/>
        <c:tickLblPos val="nextTo"/>
        <c:crossAx val="81937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bg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C7-4024-8C8F-F3EAE7010E4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E8C7-4024-8C8F-F3EAE7010E4B}"/>
              </c:ext>
            </c:extLst>
          </c:dPt>
          <c:dLbls>
            <c:dLbl>
              <c:idx val="0"/>
              <c:layout>
                <c:manualLayout>
                  <c:x val="0.31414297171186933"/>
                  <c:y val="0.12300202390062147"/>
                </c:manualLayout>
              </c:layout>
              <c:tx>
                <c:rich>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fld id="{66473831-302E-4C1A-BC84-E0F65A2262AF}" type="CATEGORYNAME">
                      <a:rPr lang="en-US" sz="2800">
                        <a:solidFill>
                          <a:schemeClr val="bg1"/>
                        </a:solidFill>
                      </a:rPr>
                      <a:pPr>
                        <a:defRPr sz="2800">
                          <a:solidFill>
                            <a:schemeClr val="bg1"/>
                          </a:solidFill>
                        </a:defRPr>
                      </a:pPr>
                      <a:t>[CATEGORY NAME]</a:t>
                    </a:fld>
                    <a:r>
                      <a:rPr lang="en-US" sz="2800" baseline="0" dirty="0">
                        <a:solidFill>
                          <a:schemeClr val="bg1"/>
                        </a:solidFill>
                      </a:rPr>
                      <a:t>
</a:t>
                    </a:r>
                    <a:fld id="{8889EB3F-6066-445A-97DC-C09C724C8B6D}" type="VALUE">
                      <a:rPr lang="en-US" sz="2800" baseline="0" smtClean="0">
                        <a:solidFill>
                          <a:schemeClr val="bg1"/>
                        </a:solidFill>
                      </a:rPr>
                      <a:pPr>
                        <a:defRPr sz="2800">
                          <a:solidFill>
                            <a:schemeClr val="bg1"/>
                          </a:solidFill>
                        </a:defRPr>
                      </a:pPr>
                      <a:t>[VALUE]</a:t>
                    </a:fld>
                    <a:endParaRPr lang="en-US" sz="2800" baseline="0" dirty="0">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7511574074074072"/>
                      <c:h val="0.29959855728544621"/>
                    </c:manualLayout>
                  </c15:layout>
                  <c15:dlblFieldTable/>
                  <c15:showDataLabelsRange val="0"/>
                </c:ext>
                <c:ext xmlns:c16="http://schemas.microsoft.com/office/drawing/2014/chart" uri="{C3380CC4-5D6E-409C-BE32-E72D297353CC}">
                  <c16:uniqueId val="{00000001-E8C7-4024-8C8F-F3EAE7010E4B}"/>
                </c:ext>
              </c:extLst>
            </c:dLbl>
            <c:dLbl>
              <c:idx val="1"/>
              <c:delete val="1"/>
              <c:extLst>
                <c:ext xmlns:c15="http://schemas.microsoft.com/office/drawing/2012/chart" uri="{CE6537A1-D6FC-4f65-9D91-7224C49458BB}"/>
                <c:ext xmlns:c16="http://schemas.microsoft.com/office/drawing/2014/chart" uri="{C3380CC4-5D6E-409C-BE32-E72D297353CC}">
                  <c16:uniqueId val="{00000002-E8C7-4024-8C8F-F3EAE7010E4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Preventable</c:v>
                </c:pt>
                <c:pt idx="1">
                  <c:v>Not Preventable</c:v>
                </c:pt>
              </c:strCache>
            </c:strRef>
          </c:cat>
          <c:val>
            <c:numRef>
              <c:f>Sheet1!$B$2:$B$3</c:f>
              <c:numCache>
                <c:formatCode>0%</c:formatCode>
                <c:ptCount val="2"/>
                <c:pt idx="0">
                  <c:v>0.84</c:v>
                </c:pt>
                <c:pt idx="1">
                  <c:v>0.16</c:v>
                </c:pt>
              </c:numCache>
            </c:numRef>
          </c:val>
          <c:extLst>
            <c:ext xmlns:c16="http://schemas.microsoft.com/office/drawing/2014/chart" uri="{C3380CC4-5D6E-409C-BE32-E72D297353CC}">
              <c16:uniqueId val="{00000000-E8C7-4024-8C8F-F3EAE7010E4B}"/>
            </c:ext>
          </c:extLst>
        </c:ser>
        <c:dLbls>
          <c:showLegendKey val="0"/>
          <c:showVal val="0"/>
          <c:showCatName val="0"/>
          <c:showSerName val="0"/>
          <c:showPercent val="0"/>
          <c:showBubbleSize val="0"/>
          <c:showLeaderLines val="1"/>
        </c:dLbls>
        <c:firstSliceAng val="148"/>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a:effectLst/>
          </c:spPr>
          <c:invertIfNegative val="0"/>
          <c:dPt>
            <c:idx val="2"/>
            <c:invertIfNegative val="0"/>
            <c:bubble3D val="0"/>
            <c:spPr>
              <a:solidFill>
                <a:schemeClr val="accent2"/>
              </a:solidFill>
              <a:ln>
                <a:solidFill>
                  <a:schemeClr val="bg1"/>
                </a:solidFill>
              </a:ln>
              <a:effectLst/>
            </c:spPr>
            <c:extLst>
              <c:ext xmlns:c16="http://schemas.microsoft.com/office/drawing/2014/chart" uri="{C3380CC4-5D6E-409C-BE32-E72D297353CC}">
                <c16:uniqueId val="{00000004-94F6-AB4A-B7F1-E7E778E8C56B}"/>
              </c:ext>
            </c:extLst>
          </c:dPt>
          <c:dLbls>
            <c:dLbl>
              <c:idx val="2"/>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effectLst>
                        <a:outerShdw blurRad="50800" dist="38100" dir="2700000" algn="tl" rotWithShape="0">
                          <a:prstClr val="black">
                            <a:alpha val="40000"/>
                          </a:prstClr>
                        </a:outerShdw>
                      </a:effectLst>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94F6-AB4A-B7F1-E7E778E8C56B}"/>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Employer/ Private Insurance</c:v>
                </c:pt>
                <c:pt idx="1">
                  <c:v>Medicaid</c:v>
                </c:pt>
                <c:pt idx="2">
                  <c:v>Uninsured</c:v>
                </c:pt>
              </c:strCache>
            </c:strRef>
          </c:cat>
          <c:val>
            <c:numRef>
              <c:f>Sheet1!$B$2:$B$4</c:f>
              <c:numCache>
                <c:formatCode>0%</c:formatCode>
                <c:ptCount val="3"/>
                <c:pt idx="0">
                  <c:v>0.94</c:v>
                </c:pt>
                <c:pt idx="1">
                  <c:v>0.78600000000000003</c:v>
                </c:pt>
                <c:pt idx="2">
                  <c:v>0.49199999999999999</c:v>
                </c:pt>
              </c:numCache>
            </c:numRef>
          </c:val>
          <c:extLst>
            <c:ext xmlns:c16="http://schemas.microsoft.com/office/drawing/2014/chart" uri="{C3380CC4-5D6E-409C-BE32-E72D297353CC}">
              <c16:uniqueId val="{00000000-94F6-AB4A-B7F1-E7E778E8C56B}"/>
            </c:ext>
          </c:extLst>
        </c:ser>
        <c:dLbls>
          <c:showLegendKey val="0"/>
          <c:showVal val="0"/>
          <c:showCatName val="0"/>
          <c:showSerName val="0"/>
          <c:showPercent val="0"/>
          <c:showBubbleSize val="0"/>
        </c:dLbls>
        <c:gapWidth val="56"/>
        <c:overlap val="-27"/>
        <c:axId val="1365647360"/>
        <c:axId val="1871768607"/>
      </c:barChart>
      <c:catAx>
        <c:axId val="1365647360"/>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crossAx val="1871768607"/>
        <c:crosses val="autoZero"/>
        <c:auto val="1"/>
        <c:lblAlgn val="ctr"/>
        <c:lblOffset val="100"/>
        <c:noMultiLvlLbl val="0"/>
      </c:catAx>
      <c:valAx>
        <c:axId val="1871768607"/>
        <c:scaling>
          <c:orientation val="minMax"/>
          <c:max val="0.95000000000000007"/>
          <c:min val="0"/>
        </c:scaling>
        <c:delete val="1"/>
        <c:axPos val="l"/>
        <c:numFmt formatCode="0%" sourceLinked="1"/>
        <c:majorTickMark val="none"/>
        <c:minorTickMark val="none"/>
        <c:tickLblPos val="nextTo"/>
        <c:crossAx val="1365647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bg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White</c:v>
                </c:pt>
                <c:pt idx="1">
                  <c:v>Asian</c:v>
                </c:pt>
                <c:pt idx="2">
                  <c:v>Hispanic</c:v>
                </c:pt>
                <c:pt idx="3">
                  <c:v>Black</c:v>
                </c:pt>
                <c:pt idx="4">
                  <c:v>AIAN</c:v>
                </c:pt>
                <c:pt idx="5">
                  <c:v>NHOPI</c:v>
                </c:pt>
              </c:strCache>
            </c:strRef>
          </c:cat>
          <c:val>
            <c:numRef>
              <c:f>Sheet1!$B$2:$B$7</c:f>
              <c:numCache>
                <c:formatCode>0%</c:formatCode>
                <c:ptCount val="6"/>
                <c:pt idx="0">
                  <c:v>0.04</c:v>
                </c:pt>
                <c:pt idx="1">
                  <c:v>0.05</c:v>
                </c:pt>
                <c:pt idx="2">
                  <c:v>0.08</c:v>
                </c:pt>
                <c:pt idx="3">
                  <c:v>0.1</c:v>
                </c:pt>
                <c:pt idx="4">
                  <c:v>0.13</c:v>
                </c:pt>
                <c:pt idx="5">
                  <c:v>0.2</c:v>
                </c:pt>
              </c:numCache>
            </c:numRef>
          </c:val>
          <c:extLst>
            <c:ext xmlns:c16="http://schemas.microsoft.com/office/drawing/2014/chart" uri="{C3380CC4-5D6E-409C-BE32-E72D297353CC}">
              <c16:uniqueId val="{00000000-3363-614E-9606-259C1CC8AA9F}"/>
            </c:ext>
          </c:extLst>
        </c:ser>
        <c:dLbls>
          <c:showLegendKey val="0"/>
          <c:showVal val="0"/>
          <c:showCatName val="0"/>
          <c:showSerName val="0"/>
          <c:showPercent val="0"/>
          <c:showBubbleSize val="0"/>
        </c:dLbls>
        <c:gapWidth val="72"/>
        <c:overlap val="-27"/>
        <c:axId val="81937200"/>
        <c:axId val="81938848"/>
      </c:barChart>
      <c:catAx>
        <c:axId val="8193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bg1"/>
                </a:solidFill>
                <a:latin typeface="+mn-lt"/>
                <a:ea typeface="+mn-ea"/>
                <a:cs typeface="+mn-cs"/>
              </a:defRPr>
            </a:pPr>
            <a:endParaRPr lang="en-US"/>
          </a:p>
        </c:txPr>
        <c:crossAx val="81938848"/>
        <c:crosses val="autoZero"/>
        <c:auto val="1"/>
        <c:lblAlgn val="ctr"/>
        <c:lblOffset val="100"/>
        <c:noMultiLvlLbl val="0"/>
      </c:catAx>
      <c:valAx>
        <c:axId val="81938848"/>
        <c:scaling>
          <c:orientation val="minMax"/>
          <c:max val="0.21000000000000002"/>
          <c:min val="0"/>
        </c:scaling>
        <c:delete val="1"/>
        <c:axPos val="l"/>
        <c:numFmt formatCode="0%" sourceLinked="1"/>
        <c:majorTickMark val="out"/>
        <c:minorTickMark val="none"/>
        <c:tickLblPos val="nextTo"/>
        <c:crossAx val="81937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solidFill>
            <a:schemeClr val="bg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037051776972977E-2"/>
          <c:y val="8.6799306334572369E-3"/>
          <c:w val="0.97731370876161416"/>
          <c:h val="0.8377631367507633"/>
        </c:manualLayout>
      </c:layout>
      <c:barChart>
        <c:barDir val="col"/>
        <c:grouping val="clustered"/>
        <c:varyColors val="0"/>
        <c:ser>
          <c:idx val="0"/>
          <c:order val="0"/>
          <c:tx>
            <c:strRef>
              <c:f>Admin!$E$383</c:f>
              <c:strCache>
                <c:ptCount val="1"/>
                <c:pt idx="0">
                  <c:v>2008</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Admin!$D$384:$D$385</c:f>
              <c:strCache>
                <c:ptCount val="2"/>
                <c:pt idx="0">
                  <c:v>Vaginal Birth </c:v>
                </c:pt>
                <c:pt idx="1">
                  <c:v>Cesarean Birth</c:v>
                </c:pt>
              </c:strCache>
            </c:strRef>
          </c:cat>
          <c:val>
            <c:numRef>
              <c:f>Admin!$E$384:$E$385</c:f>
              <c:numCache>
                <c:formatCode>_("$"* #,##0_);_("$"* \(#,##0\);_("$"* "-"??_);_(@_)</c:formatCode>
                <c:ptCount val="2"/>
                <c:pt idx="0">
                  <c:v>2910</c:v>
                </c:pt>
                <c:pt idx="1">
                  <c:v>3364</c:v>
                </c:pt>
              </c:numCache>
            </c:numRef>
          </c:val>
          <c:extLst>
            <c:ext xmlns:c16="http://schemas.microsoft.com/office/drawing/2014/chart" uri="{C3380CC4-5D6E-409C-BE32-E72D297353CC}">
              <c16:uniqueId val="{00000000-8319-BF42-869D-5EA5A0B85F12}"/>
            </c:ext>
          </c:extLst>
        </c:ser>
        <c:ser>
          <c:idx val="1"/>
          <c:order val="1"/>
          <c:tx>
            <c:strRef>
              <c:f>Admin!$F$383</c:f>
              <c:strCache>
                <c:ptCount val="1"/>
                <c:pt idx="0">
                  <c:v>2015</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chemeClr val="bg1"/>
                    </a:solidFill>
                    <a:effectLst/>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Admin!$D$384:$D$385</c:f>
              <c:strCache>
                <c:ptCount val="2"/>
                <c:pt idx="0">
                  <c:v>Vaginal Birth </c:v>
                </c:pt>
                <c:pt idx="1">
                  <c:v>Cesarean Birth</c:v>
                </c:pt>
              </c:strCache>
            </c:strRef>
          </c:cat>
          <c:val>
            <c:numRef>
              <c:f>Admin!$F$384:$F$385</c:f>
              <c:numCache>
                <c:formatCode>_("$"* #,##0_);_("$"* \(#,##0\);_("$"* "-"??_);_(@_)</c:formatCode>
                <c:ptCount val="2"/>
                <c:pt idx="0">
                  <c:v>4314</c:v>
                </c:pt>
                <c:pt idx="1">
                  <c:v>5161</c:v>
                </c:pt>
              </c:numCache>
            </c:numRef>
          </c:val>
          <c:extLst>
            <c:ext xmlns:c16="http://schemas.microsoft.com/office/drawing/2014/chart" uri="{C3380CC4-5D6E-409C-BE32-E72D297353CC}">
              <c16:uniqueId val="{00000001-8319-BF42-869D-5EA5A0B85F12}"/>
            </c:ext>
          </c:extLst>
        </c:ser>
        <c:dLbls>
          <c:dLblPos val="outEnd"/>
          <c:showLegendKey val="0"/>
          <c:showVal val="1"/>
          <c:showCatName val="0"/>
          <c:showSerName val="0"/>
          <c:showPercent val="0"/>
          <c:showBubbleSize val="0"/>
        </c:dLbls>
        <c:gapWidth val="94"/>
        <c:overlap val="-14"/>
        <c:axId val="826634800"/>
        <c:axId val="826636448"/>
      </c:barChart>
      <c:catAx>
        <c:axId val="826634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bg1"/>
                </a:solidFill>
                <a:latin typeface="+mn-lt"/>
                <a:ea typeface="+mn-ea"/>
                <a:cs typeface="+mn-cs"/>
              </a:defRPr>
            </a:pPr>
            <a:endParaRPr lang="en-US"/>
          </a:p>
        </c:txPr>
        <c:crossAx val="826636448"/>
        <c:crosses val="autoZero"/>
        <c:auto val="1"/>
        <c:lblAlgn val="ctr"/>
        <c:lblOffset val="100"/>
        <c:noMultiLvlLbl val="0"/>
      </c:catAx>
      <c:valAx>
        <c:axId val="826636448"/>
        <c:scaling>
          <c:orientation val="minMax"/>
          <c:max val="5200"/>
          <c:min val="0"/>
        </c:scaling>
        <c:delete val="1"/>
        <c:axPos val="l"/>
        <c:numFmt formatCode="_(&quot;$&quot;* #,##0_);_(&quot;$&quot;* \(#,##0\);_(&quot;$&quot;* &quot;-&quot;??_);_(@_)" sourceLinked="1"/>
        <c:majorTickMark val="out"/>
        <c:minorTickMark val="none"/>
        <c:tickLblPos val="nextTo"/>
        <c:crossAx val="826634800"/>
        <c:crosses val="autoZero"/>
        <c:crossBetween val="between"/>
      </c:valAx>
      <c:spPr>
        <a:noFill/>
        <a:ln>
          <a:noFill/>
        </a:ln>
        <a:effectLst/>
      </c:spPr>
    </c:plotArea>
    <c:plotVisOnly val="1"/>
    <c:dispBlanksAs val="gap"/>
    <c:showDLblsOverMax val="0"/>
  </c:chart>
  <c:spPr>
    <a:noFill/>
    <a:ln>
      <a:noFill/>
    </a:ln>
    <a:effectLst/>
  </c:spPr>
  <c:txPr>
    <a:bodyPr/>
    <a:lstStyle/>
    <a:p>
      <a:pPr>
        <a:defRPr sz="280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B2850-F4AF-4059-82A8-16C668FE544E}"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305A2-6F12-4AC3-BFD7-835AD1C492CB}" type="slidenum">
              <a:rPr lang="en-US" smtClean="0"/>
              <a:t>‹#›</a:t>
            </a:fld>
            <a:endParaRPr lang="en-US"/>
          </a:p>
        </p:txBody>
      </p:sp>
    </p:spTree>
    <p:extLst>
      <p:ext uri="{BB962C8B-B14F-4D97-AF65-F5344CB8AC3E}">
        <p14:creationId xmlns:p14="http://schemas.microsoft.com/office/powerpoint/2010/main" val="276944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I’ll describe the scope of America’s maternal mortality crisis, explain some of the root causes of this crisis, and then talk about how a national health program like Medicare for All could vastly improve maternal health and save thousands of lives. I also want to mention that when I say “maternal” health or “maternal” mortality, I’m referring to all pregnant and birthing people of any gender. </a:t>
            </a:r>
          </a:p>
        </p:txBody>
      </p:sp>
      <p:sp>
        <p:nvSpPr>
          <p:cNvPr id="4" name="Slide Number Placeholder 3"/>
          <p:cNvSpPr>
            <a:spLocks noGrp="1"/>
          </p:cNvSpPr>
          <p:nvPr>
            <p:ph type="sldNum" sz="quarter" idx="5"/>
          </p:nvPr>
        </p:nvSpPr>
        <p:spPr/>
        <p:txBody>
          <a:bodyPr/>
          <a:lstStyle/>
          <a:p>
            <a:fld id="{003305A2-6F12-4AC3-BFD7-835AD1C492CB}" type="slidenum">
              <a:rPr lang="en-US" smtClean="0"/>
              <a:t>1</a:t>
            </a:fld>
            <a:endParaRPr lang="en-US"/>
          </a:p>
        </p:txBody>
      </p:sp>
    </p:spTree>
    <p:extLst>
      <p:ext uri="{BB962C8B-B14F-4D97-AF65-F5344CB8AC3E}">
        <p14:creationId xmlns:p14="http://schemas.microsoft.com/office/powerpoint/2010/main" val="2648712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of color are also less likely to receive early and continuous prenatal care. One in five Native Hawaiian and Pacific Islander parents goes without prenatal care, along with 13% of Native American parents and 10% of Black parents. </a:t>
            </a:r>
          </a:p>
        </p:txBody>
      </p:sp>
      <p:sp>
        <p:nvSpPr>
          <p:cNvPr id="4" name="Slide Number Placeholder 3"/>
          <p:cNvSpPr>
            <a:spLocks noGrp="1"/>
          </p:cNvSpPr>
          <p:nvPr>
            <p:ph type="sldNum" sz="quarter" idx="5"/>
          </p:nvPr>
        </p:nvSpPr>
        <p:spPr/>
        <p:txBody>
          <a:bodyPr/>
          <a:lstStyle/>
          <a:p>
            <a:fld id="{003305A2-6F12-4AC3-BFD7-835AD1C492CB}" type="slidenum">
              <a:rPr lang="en-US" smtClean="0"/>
              <a:t>10</a:t>
            </a:fld>
            <a:endParaRPr lang="en-US"/>
          </a:p>
        </p:txBody>
      </p:sp>
    </p:spTree>
    <p:extLst>
      <p:ext uri="{BB962C8B-B14F-4D97-AF65-F5344CB8AC3E}">
        <p14:creationId xmlns:p14="http://schemas.microsoft.com/office/powerpoint/2010/main" val="264938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Commercial insurers have been increasing the copays and deductibles they require patients to pay out-of-pocket for care, and maternity care is no exception. By 2015, parents with commercial insurance paid an average of $4,300 for vaginal birth and more than $5,000 for a C-section, leaving many families with huge medical bills that take months or years to pay off. </a:t>
            </a:r>
          </a:p>
        </p:txBody>
      </p:sp>
      <p:sp>
        <p:nvSpPr>
          <p:cNvPr id="4" name="Slide Number Placeholder 3"/>
          <p:cNvSpPr>
            <a:spLocks noGrp="1"/>
          </p:cNvSpPr>
          <p:nvPr>
            <p:ph type="sldNum" sz="quarter" idx="5"/>
          </p:nvPr>
        </p:nvSpPr>
        <p:spPr/>
        <p:txBody>
          <a:bodyPr/>
          <a:lstStyle/>
          <a:p>
            <a:fld id="{003305A2-6F12-4AC3-BFD7-835AD1C492CB}" type="slidenum">
              <a:rPr lang="en-US" smtClean="0"/>
              <a:t>11</a:t>
            </a:fld>
            <a:endParaRPr lang="en-US"/>
          </a:p>
        </p:txBody>
      </p:sp>
    </p:spTree>
    <p:extLst>
      <p:ext uri="{BB962C8B-B14F-4D97-AF65-F5344CB8AC3E}">
        <p14:creationId xmlns:p14="http://schemas.microsoft.com/office/powerpoint/2010/main" val="372322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the problem of health care costs, many families in rural areas are losing access to maternity services altogether. In the decade between 2004 and 2014, 10% of rural counties lost hospital-based obstetric services. [CLICK] By 2014, 54% of rural U.S. counties had NO obstetric services and 7 million women of childbearing age had virtually no access to care. </a:t>
            </a:r>
          </a:p>
        </p:txBody>
      </p:sp>
      <p:sp>
        <p:nvSpPr>
          <p:cNvPr id="4" name="Slide Number Placeholder 3"/>
          <p:cNvSpPr>
            <a:spLocks noGrp="1"/>
          </p:cNvSpPr>
          <p:nvPr>
            <p:ph type="sldNum" sz="quarter" idx="5"/>
          </p:nvPr>
        </p:nvSpPr>
        <p:spPr/>
        <p:txBody>
          <a:bodyPr/>
          <a:lstStyle/>
          <a:p>
            <a:fld id="{003305A2-6F12-4AC3-BFD7-835AD1C492CB}" type="slidenum">
              <a:rPr lang="en-US" smtClean="0"/>
              <a:t>12</a:t>
            </a:fld>
            <a:endParaRPr lang="en-US"/>
          </a:p>
        </p:txBody>
      </p:sp>
    </p:spTree>
    <p:extLst>
      <p:ext uri="{BB962C8B-B14F-4D97-AF65-F5344CB8AC3E}">
        <p14:creationId xmlns:p14="http://schemas.microsoft.com/office/powerpoint/2010/main" val="3027289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counties in red indicate a maternity care “desert,” where more than 2 million women of childbearing age live with NO obstetric provider, NO hospital and NO birth center. Obstetrics, along with mental health and addiction care, is considered an unprofitable service, so many for-profit hospitals choose not to provide it, and many nonprofit hospitals can’t afford it. </a:t>
            </a:r>
          </a:p>
        </p:txBody>
      </p:sp>
      <p:sp>
        <p:nvSpPr>
          <p:cNvPr id="4" name="Slide Number Placeholder 3"/>
          <p:cNvSpPr>
            <a:spLocks noGrp="1"/>
          </p:cNvSpPr>
          <p:nvPr>
            <p:ph type="sldNum" sz="quarter" idx="5"/>
          </p:nvPr>
        </p:nvSpPr>
        <p:spPr/>
        <p:txBody>
          <a:bodyPr/>
          <a:lstStyle/>
          <a:p>
            <a:fld id="{003305A2-6F12-4AC3-BFD7-835AD1C492CB}" type="slidenum">
              <a:rPr lang="en-US" smtClean="0"/>
              <a:t>13</a:t>
            </a:fld>
            <a:endParaRPr lang="en-US"/>
          </a:p>
        </p:txBody>
      </p:sp>
    </p:spTree>
    <p:extLst>
      <p:ext uri="{BB962C8B-B14F-4D97-AF65-F5344CB8AC3E}">
        <p14:creationId xmlns:p14="http://schemas.microsoft.com/office/powerpoint/2010/main" val="35671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surprisingly, when a community loses these services, they see an increase in out-of-hospital and emergency department births, pre-term births, and a doubling of the rate of infant mortality. </a:t>
            </a:r>
          </a:p>
        </p:txBody>
      </p:sp>
      <p:sp>
        <p:nvSpPr>
          <p:cNvPr id="4" name="Slide Number Placeholder 3"/>
          <p:cNvSpPr>
            <a:spLocks noGrp="1"/>
          </p:cNvSpPr>
          <p:nvPr>
            <p:ph type="sldNum" sz="quarter" idx="5"/>
          </p:nvPr>
        </p:nvSpPr>
        <p:spPr/>
        <p:txBody>
          <a:bodyPr/>
          <a:lstStyle/>
          <a:p>
            <a:fld id="{003305A2-6F12-4AC3-BFD7-835AD1C492CB}" type="slidenum">
              <a:rPr lang="en-US" smtClean="0"/>
              <a:t>14</a:t>
            </a:fld>
            <a:endParaRPr lang="en-US"/>
          </a:p>
        </p:txBody>
      </p:sp>
    </p:spTree>
    <p:extLst>
      <p:ext uri="{BB962C8B-B14F-4D97-AF65-F5344CB8AC3E}">
        <p14:creationId xmlns:p14="http://schemas.microsoft.com/office/powerpoint/2010/main" val="389758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talked a lot about the importance of prenatal care, but 52% of maternal deaths happen after the baby is born. One-third of maternal deaths happen a full week or more after delivery, demonstrating the lifesaving importance of post-natal care. </a:t>
            </a:r>
          </a:p>
        </p:txBody>
      </p:sp>
      <p:sp>
        <p:nvSpPr>
          <p:cNvPr id="4" name="Slide Number Placeholder 3"/>
          <p:cNvSpPr>
            <a:spLocks noGrp="1"/>
          </p:cNvSpPr>
          <p:nvPr>
            <p:ph type="sldNum" sz="quarter" idx="5"/>
          </p:nvPr>
        </p:nvSpPr>
        <p:spPr/>
        <p:txBody>
          <a:bodyPr/>
          <a:lstStyle/>
          <a:p>
            <a:fld id="{003305A2-6F12-4AC3-BFD7-835AD1C492CB}" type="slidenum">
              <a:rPr lang="en-US" smtClean="0"/>
              <a:t>15</a:t>
            </a:fld>
            <a:endParaRPr lang="en-US"/>
          </a:p>
        </p:txBody>
      </p:sp>
    </p:spTree>
    <p:extLst>
      <p:ext uri="{BB962C8B-B14F-4D97-AF65-F5344CB8AC3E}">
        <p14:creationId xmlns:p14="http://schemas.microsoft.com/office/powerpoint/2010/main" val="583509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Even though the World Health Organization advises families to receive at LEAST four post-partum health visits, [CLICK] parents in the U.S. average about ONE office-based physician visit after the baby is born, [CLICK] and four in ten birthing parents have NO postpartum whatsoever. </a:t>
            </a:r>
          </a:p>
        </p:txBody>
      </p:sp>
      <p:sp>
        <p:nvSpPr>
          <p:cNvPr id="4" name="Slide Number Placeholder 3"/>
          <p:cNvSpPr>
            <a:spLocks noGrp="1"/>
          </p:cNvSpPr>
          <p:nvPr>
            <p:ph type="sldNum" sz="quarter" idx="5"/>
          </p:nvPr>
        </p:nvSpPr>
        <p:spPr/>
        <p:txBody>
          <a:bodyPr/>
          <a:lstStyle/>
          <a:p>
            <a:fld id="{003305A2-6F12-4AC3-BFD7-835AD1C492CB}" type="slidenum">
              <a:rPr lang="en-US" smtClean="0"/>
              <a:t>16</a:t>
            </a:fld>
            <a:endParaRPr lang="en-US"/>
          </a:p>
        </p:txBody>
      </p:sp>
    </p:spTree>
    <p:extLst>
      <p:ext uri="{BB962C8B-B14F-4D97-AF65-F5344CB8AC3E}">
        <p14:creationId xmlns:p14="http://schemas.microsoft.com/office/powerpoint/2010/main" val="4084268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wealthy nations recognize the importance of postpartum care, and provide new parents with regular home visits from health care providers, sometimes on a daily basis. [CLICK] In the U.S., postpartum health checks are not required, and are only covered by some insurers and Medicaid plans. And these are almost always office-based visits, which can be difficult for new parents. </a:t>
            </a:r>
          </a:p>
        </p:txBody>
      </p:sp>
      <p:sp>
        <p:nvSpPr>
          <p:cNvPr id="4" name="Slide Number Placeholder 3"/>
          <p:cNvSpPr>
            <a:spLocks noGrp="1"/>
          </p:cNvSpPr>
          <p:nvPr>
            <p:ph type="sldNum" sz="quarter" idx="5"/>
          </p:nvPr>
        </p:nvSpPr>
        <p:spPr/>
        <p:txBody>
          <a:bodyPr/>
          <a:lstStyle/>
          <a:p>
            <a:fld id="{003305A2-6F12-4AC3-BFD7-835AD1C492CB}" type="slidenum">
              <a:rPr lang="en-US" smtClean="0"/>
              <a:t>17</a:t>
            </a:fld>
            <a:endParaRPr lang="en-US"/>
          </a:p>
        </p:txBody>
      </p:sp>
    </p:spTree>
    <p:extLst>
      <p:ext uri="{BB962C8B-B14F-4D97-AF65-F5344CB8AC3E}">
        <p14:creationId xmlns:p14="http://schemas.microsoft.com/office/powerpoint/2010/main" val="868885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Prenatal and postpartum care really does save lives, and we saw this after the expansion of Medicaid coverage under the Affordable Care Act. While Medicaid has always provided </a:t>
            </a:r>
            <a:r>
              <a:rPr lang="en-US" u="sng" dirty="0"/>
              <a:t>some</a:t>
            </a:r>
            <a:r>
              <a:rPr lang="en-US" dirty="0"/>
              <a:t> basic maternity care to very low-income parents, Medicaid expansion states expanded coverage to higher-income parents and added more prenatal and postpartum coverage. [CLICK] In states that expanded Medicaid, for every 100,000 people who got coverage they saw 4 fewer deaths among white birthing parents, 6 fewer deaths among Hispanic parents, and 16 fewer deaths for Black parents. </a:t>
            </a:r>
          </a:p>
        </p:txBody>
      </p:sp>
      <p:sp>
        <p:nvSpPr>
          <p:cNvPr id="4" name="Slide Number Placeholder 3"/>
          <p:cNvSpPr>
            <a:spLocks noGrp="1"/>
          </p:cNvSpPr>
          <p:nvPr>
            <p:ph type="sldNum" sz="quarter" idx="5"/>
          </p:nvPr>
        </p:nvSpPr>
        <p:spPr/>
        <p:txBody>
          <a:bodyPr/>
          <a:lstStyle/>
          <a:p>
            <a:fld id="{003305A2-6F12-4AC3-BFD7-835AD1C492CB}" type="slidenum">
              <a:rPr lang="en-US" smtClean="0"/>
              <a:t>18</a:t>
            </a:fld>
            <a:endParaRPr lang="en-US"/>
          </a:p>
        </p:txBody>
      </p:sp>
    </p:spTree>
    <p:extLst>
      <p:ext uri="{BB962C8B-B14F-4D97-AF65-F5344CB8AC3E}">
        <p14:creationId xmlns:p14="http://schemas.microsoft.com/office/powerpoint/2010/main" val="3267316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0"/>
              </a:spcBef>
              <a:spcAft>
                <a:spcPts val="0"/>
              </a:spcAft>
              <a:buFont typeface="Arial" panose="020B0604020202020204" pitchFamily="34" charset="0"/>
              <a:buNone/>
            </a:pPr>
            <a:r>
              <a:rPr lang="en-US" sz="1800" b="0" i="0" u="none" strike="noStrike" dirty="0">
                <a:solidFill>
                  <a:srgbClr val="000000"/>
                </a:solidFill>
                <a:effectLst/>
                <a:latin typeface="Arial" panose="020B0604020202020204" pitchFamily="34" charset="0"/>
              </a:rPr>
              <a:t>Medicaid expansion shows us that coverage saves lives. But know that it is not a real solution to our maternal mortality crisis [CLICK]. More than a quarter of people who gave birth with Medicaid coverage were uninsured before pregnancy, and more than one in five did not receive care in the first trimester, and more than one in five became uninsured again two to six months postpartum. </a:t>
            </a:r>
          </a:p>
          <a:p>
            <a:endParaRPr lang="en-US" dirty="0"/>
          </a:p>
        </p:txBody>
      </p:sp>
      <p:sp>
        <p:nvSpPr>
          <p:cNvPr id="4" name="Slide Number Placeholder 3"/>
          <p:cNvSpPr>
            <a:spLocks noGrp="1"/>
          </p:cNvSpPr>
          <p:nvPr>
            <p:ph type="sldNum" sz="quarter" idx="5"/>
          </p:nvPr>
        </p:nvSpPr>
        <p:spPr/>
        <p:txBody>
          <a:bodyPr/>
          <a:lstStyle/>
          <a:p>
            <a:fld id="{003305A2-6F12-4AC3-BFD7-835AD1C492CB}" type="slidenum">
              <a:rPr lang="en-US" smtClean="0"/>
              <a:t>19</a:t>
            </a:fld>
            <a:endParaRPr lang="en-US"/>
          </a:p>
        </p:txBody>
      </p:sp>
    </p:spTree>
    <p:extLst>
      <p:ext uri="{BB962C8B-B14F-4D97-AF65-F5344CB8AC3E}">
        <p14:creationId xmlns:p14="http://schemas.microsoft.com/office/powerpoint/2010/main" val="86504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not an exaggeration to say that the U.S. is in the midst of a maternal mortality crisis. Our maternal mortality rate is three times higher than the UK and Canada, nearly five times higher than Switzerland and New Zealand, and ten times higher than Australia and Norway.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C22042-ED39-0845-84FD-FD22A69983F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93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for some good news. Medicare for All is a national health plan that can address the root problems of our maternal mortality and health crisis: [CLICK] Racial inequities, fragmented and unaffordable coverage, poor access to obstetrics providers, especially in low-income and rural areas, and lack of postpartum care for both the insured and uninsured. </a:t>
            </a:r>
          </a:p>
        </p:txBody>
      </p:sp>
      <p:sp>
        <p:nvSpPr>
          <p:cNvPr id="4" name="Slide Number Placeholder 3"/>
          <p:cNvSpPr>
            <a:spLocks noGrp="1"/>
          </p:cNvSpPr>
          <p:nvPr>
            <p:ph type="sldNum" sz="quarter" idx="5"/>
          </p:nvPr>
        </p:nvSpPr>
        <p:spPr/>
        <p:txBody>
          <a:bodyPr/>
          <a:lstStyle/>
          <a:p>
            <a:fld id="{003305A2-6F12-4AC3-BFD7-835AD1C492CB}" type="slidenum">
              <a:rPr lang="en-US" smtClean="0"/>
              <a:t>20</a:t>
            </a:fld>
            <a:endParaRPr lang="en-US"/>
          </a:p>
        </p:txBody>
      </p:sp>
    </p:spTree>
    <p:extLst>
      <p:ext uri="{BB962C8B-B14F-4D97-AF65-F5344CB8AC3E}">
        <p14:creationId xmlns:p14="http://schemas.microsoft.com/office/powerpoint/2010/main" val="2997820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pregnancy is incredibly dangerous for parents of color in the U.S. Medicare for All </a:t>
            </a:r>
            <a:r>
              <a:rPr lang="en-US" b="0" dirty="0">
                <a:latin typeface="+mn-lt"/>
              </a:rPr>
              <a:t>would address racial disparities in a number of ways: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mn-lt"/>
              </a:rPr>
              <a:t>[CLICK] First, it would </a:t>
            </a:r>
            <a:r>
              <a:rPr kumimoji="0" lang="en-US" sz="1200" b="0" i="0" u="none" strike="noStrike" kern="1200" cap="none" spc="0" normalizeH="0" baseline="0" noProof="0" dirty="0">
                <a:ln>
                  <a:noFill/>
                </a:ln>
                <a:solidFill>
                  <a:srgbClr val="FFFF00"/>
                </a:solidFill>
                <a:effectLst/>
                <a:uLnTx/>
                <a:uFillTx/>
                <a:latin typeface="+mn-lt"/>
                <a:ea typeface="+mn-ea"/>
                <a:cs typeface="+mn-cs"/>
              </a:rPr>
              <a:t>provide equitable and universal coverage </a:t>
            </a:r>
            <a:r>
              <a:rPr kumimoji="0" lang="en-US" sz="1200" b="0" i="0" u="none" strike="noStrike" kern="1200" cap="none" spc="0" normalizeH="0" baseline="0" noProof="0" dirty="0">
                <a:ln>
                  <a:noFill/>
                </a:ln>
                <a:solidFill>
                  <a:srgbClr val="FFFFFF"/>
                </a:solidFill>
                <a:effectLst/>
                <a:uLnTx/>
                <a:uFillTx/>
                <a:latin typeface="+mn-lt"/>
                <a:ea typeface="+mn-ea"/>
                <a:cs typeface="+mn-cs"/>
              </a:rPr>
              <a:t>proven to </a:t>
            </a:r>
            <a:br>
              <a:rPr kumimoji="0" lang="en-US" sz="1200" b="0" i="0" u="none" strike="noStrike" kern="1200" cap="none" spc="0" normalizeH="0" baseline="0" noProof="0" dirty="0">
                <a:ln>
                  <a:noFill/>
                </a:ln>
                <a:solidFill>
                  <a:srgbClr val="FFFFFF"/>
                </a:solidFill>
                <a:effectLst/>
                <a:uLnTx/>
                <a:uFillTx/>
                <a:latin typeface="+mn-lt"/>
                <a:ea typeface="+mn-ea"/>
                <a:cs typeface="+mn-cs"/>
              </a:rPr>
            </a:br>
            <a:r>
              <a:rPr kumimoji="0" lang="en-US" sz="1200" b="0" i="0" u="none" strike="noStrike" kern="1200" cap="none" spc="0" normalizeH="0" baseline="0" noProof="0" dirty="0">
                <a:ln>
                  <a:noFill/>
                </a:ln>
                <a:solidFill>
                  <a:srgbClr val="FFFFFF"/>
                </a:solidFill>
                <a:effectLst/>
                <a:uLnTx/>
                <a:uFillTx/>
                <a:latin typeface="+mn-lt"/>
                <a:ea typeface="+mn-ea"/>
                <a:cs typeface="+mn-cs"/>
              </a:rPr>
              <a:t>improve outcomes for people of color; Next, [CLICK], it would </a:t>
            </a:r>
            <a:r>
              <a:rPr kumimoji="0" lang="en-US" sz="1200" b="0" i="0" u="none" strike="noStrike" kern="1200" cap="none" spc="0" normalizeH="0" baseline="0" noProof="0" dirty="0">
                <a:ln>
                  <a:noFill/>
                </a:ln>
                <a:solidFill>
                  <a:srgbClr val="FFFF00"/>
                </a:solidFill>
                <a:effectLst/>
                <a:uLnTx/>
                <a:uFillTx/>
                <a:latin typeface="Arial" panose="020B0604020202020204"/>
                <a:ea typeface="+mn-ea"/>
                <a:cs typeface="+mn-cs"/>
              </a:rPr>
              <a:t>Invest significant resources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in underserved communities that often lack access to providers. [CLICK] Medicare for All would provide training and education for health providers to combat racial bias in care, and finally, it would [CLICK] establish a </a:t>
            </a:r>
            <a:r>
              <a:rPr kumimoji="0" lang="en-US" sz="1200" b="0" i="0" u="none" strike="noStrike" kern="1200" cap="none" spc="0" normalizeH="0" noProof="0" dirty="0">
                <a:ln>
                  <a:noFill/>
                </a:ln>
                <a:solidFill>
                  <a:srgbClr val="FFFF00"/>
                </a:solidFill>
                <a:effectLst/>
                <a:uLnTx/>
                <a:uFillTx/>
                <a:latin typeface="Arial" panose="020B0604020202020204"/>
                <a:ea typeface="+mn-ea"/>
                <a:cs typeface="+mn-cs"/>
              </a:rPr>
              <a:t>national </a:t>
            </a:r>
            <a:r>
              <a:rPr kumimoji="0" lang="en-US" sz="1200" b="0" i="0" u="none" strike="noStrike" kern="1200" cap="none" spc="0" normalizeH="0" baseline="0" noProof="0" dirty="0">
                <a:ln>
                  <a:noFill/>
                </a:ln>
                <a:solidFill>
                  <a:srgbClr val="FFFF00"/>
                </a:solidFill>
                <a:effectLst/>
                <a:uLnTx/>
                <a:uFillTx/>
                <a:latin typeface="Arial" panose="020B0604020202020204"/>
                <a:ea typeface="+mn-ea"/>
                <a:cs typeface="+mn-cs"/>
              </a:rPr>
              <a:t>Office of Health Equity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to fund research and solutions on racial inequity</a:t>
            </a:r>
          </a:p>
        </p:txBody>
      </p:sp>
      <p:sp>
        <p:nvSpPr>
          <p:cNvPr id="4" name="Slide Number Placeholder 3"/>
          <p:cNvSpPr>
            <a:spLocks noGrp="1"/>
          </p:cNvSpPr>
          <p:nvPr>
            <p:ph type="sldNum" sz="quarter" idx="5"/>
          </p:nvPr>
        </p:nvSpPr>
        <p:spPr/>
        <p:txBody>
          <a:bodyPr/>
          <a:lstStyle/>
          <a:p>
            <a:fld id="{003305A2-6F12-4AC3-BFD7-835AD1C492CB}" type="slidenum">
              <a:rPr lang="en-US" smtClean="0"/>
              <a:t>21</a:t>
            </a:fld>
            <a:endParaRPr lang="en-US"/>
          </a:p>
        </p:txBody>
      </p:sp>
    </p:spTree>
    <p:extLst>
      <p:ext uri="{BB962C8B-B14F-4D97-AF65-F5344CB8AC3E}">
        <p14:creationId xmlns:p14="http://schemas.microsoft.com/office/powerpoint/2010/main" val="2410012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Medicare for All would fix our fragmented system by [CLICK] providing every single person in the U.S. </a:t>
            </a:r>
            <a:r>
              <a:rPr lang="en-US" b="0" dirty="0"/>
              <a:t>with </a:t>
            </a:r>
            <a:r>
              <a:rPr kumimoji="0" lang="en-US" sz="1200" b="0" i="0" u="none" strike="noStrike" kern="1200" cap="none" spc="0" normalizeH="0" baseline="0" noProof="0" dirty="0">
                <a:ln>
                  <a:noFill/>
                </a:ln>
                <a:solidFill>
                  <a:srgbClr val="FFFF00"/>
                </a:solidFill>
                <a:effectLst/>
                <a:uLnTx/>
                <a:uFillTx/>
                <a:latin typeface="Arial" panose="020B0604020202020204"/>
                <a:ea typeface="+mn-ea"/>
                <a:cs typeface="+mn-cs"/>
              </a:rPr>
              <a:t>lifelong coverage </a:t>
            </a:r>
            <a:r>
              <a:rPr kumimoji="0" lang="en-US" sz="1200" b="0" i="0" u="none" strike="noStrike" kern="1200" cap="none" spc="0" normalizeH="0" baseline="0" noProof="0" dirty="0">
                <a:ln>
                  <a:noFill/>
                </a:ln>
                <a:solidFill>
                  <a:srgbClr val="FFFFFF"/>
                </a:solidFill>
                <a:effectLst/>
                <a:uLnTx/>
                <a:uFillTx/>
                <a:latin typeface="Arial" panose="020B0604020202020204"/>
                <a:ea typeface="+mn-ea"/>
                <a:cs typeface="+mn-cs"/>
              </a:rPr>
              <a:t>including preconception, pregnancy, and postpartum care that is proven to reduce pregnancy complications and death. [CLICK] This type of guaranteed coverage allows people to manage or prevent the conditions that endanger pregnancies, and also helps patients avoid unintended pregnancies. </a:t>
            </a:r>
            <a:endParaRPr lang="en-US" dirty="0"/>
          </a:p>
        </p:txBody>
      </p:sp>
      <p:sp>
        <p:nvSpPr>
          <p:cNvPr id="4" name="Slide Number Placeholder 3"/>
          <p:cNvSpPr>
            <a:spLocks noGrp="1"/>
          </p:cNvSpPr>
          <p:nvPr>
            <p:ph type="sldNum" sz="quarter" idx="5"/>
          </p:nvPr>
        </p:nvSpPr>
        <p:spPr/>
        <p:txBody>
          <a:bodyPr/>
          <a:lstStyle/>
          <a:p>
            <a:fld id="{003305A2-6F12-4AC3-BFD7-835AD1C492CB}" type="slidenum">
              <a:rPr lang="en-US" smtClean="0"/>
              <a:t>22</a:t>
            </a:fld>
            <a:endParaRPr lang="en-US"/>
          </a:p>
        </p:txBody>
      </p:sp>
    </p:spTree>
    <p:extLst>
      <p:ext uri="{BB962C8B-B14F-4D97-AF65-F5344CB8AC3E}">
        <p14:creationId xmlns:p14="http://schemas.microsoft.com/office/powerpoint/2010/main" val="25933335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has far fewer maternity care provides compared to other nations, and that is especially evident in rural and other under-served areas. </a:t>
            </a:r>
          </a:p>
          <a:p>
            <a:r>
              <a:rPr lang="en-US" dirty="0"/>
              <a:t>Under Medicare for All, [CLICK], providers would no longer avoid low-income or rural areas because everyone would have the same insurance. [CLICK] Because they’re not dealing with insurance paperwork, providers will have much more time to spend on patient care, [CLICK] by funding hospitals through yearly global operating budgets (similar to the way we fund other public services like fire departments and schools), rural and low-income areas would have reliable funds for obstetrics and other community needs that are often the first services to get cut in a budget crunch. </a:t>
            </a:r>
          </a:p>
        </p:txBody>
      </p:sp>
      <p:sp>
        <p:nvSpPr>
          <p:cNvPr id="4" name="Slide Number Placeholder 3"/>
          <p:cNvSpPr>
            <a:spLocks noGrp="1"/>
          </p:cNvSpPr>
          <p:nvPr>
            <p:ph type="sldNum" sz="quarter" idx="5"/>
          </p:nvPr>
        </p:nvSpPr>
        <p:spPr/>
        <p:txBody>
          <a:bodyPr/>
          <a:lstStyle/>
          <a:p>
            <a:fld id="{003305A2-6F12-4AC3-BFD7-835AD1C492CB}" type="slidenum">
              <a:rPr lang="en-US" smtClean="0"/>
              <a:t>23</a:t>
            </a:fld>
            <a:endParaRPr lang="en-US"/>
          </a:p>
        </p:txBody>
      </p:sp>
    </p:spTree>
    <p:extLst>
      <p:ext uri="{BB962C8B-B14F-4D97-AF65-F5344CB8AC3E}">
        <p14:creationId xmlns:p14="http://schemas.microsoft.com/office/powerpoint/2010/main" val="5390774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majority of maternal deaths happen after the baby is born, but almost no Americans have access to quality postpartum care. Under Medicare for All, [CLICK] postpartum care, including home visits and lactation support, would be universally covered. Unlike Medicaid, coverage wouldn’t end after the baby is born. [CLICK] All medically necessary care would be covered without profit-minded commercial insurers denying care. [CLICK] Under Medicare for All, parents could receive safe and effective birth control post-partum to space births and avoid unwanted pregnancies.</a:t>
            </a:r>
          </a:p>
        </p:txBody>
      </p:sp>
      <p:sp>
        <p:nvSpPr>
          <p:cNvPr id="4" name="Slide Number Placeholder 3"/>
          <p:cNvSpPr>
            <a:spLocks noGrp="1"/>
          </p:cNvSpPr>
          <p:nvPr>
            <p:ph type="sldNum" sz="quarter" idx="5"/>
          </p:nvPr>
        </p:nvSpPr>
        <p:spPr/>
        <p:txBody>
          <a:bodyPr/>
          <a:lstStyle/>
          <a:p>
            <a:fld id="{003305A2-6F12-4AC3-BFD7-835AD1C492CB}" type="slidenum">
              <a:rPr lang="en-US" smtClean="0"/>
              <a:t>24</a:t>
            </a:fld>
            <a:endParaRPr lang="en-US"/>
          </a:p>
        </p:txBody>
      </p:sp>
    </p:spTree>
    <p:extLst>
      <p:ext uri="{BB962C8B-B14F-4D97-AF65-F5344CB8AC3E}">
        <p14:creationId xmlns:p14="http://schemas.microsoft.com/office/powerpoint/2010/main" val="4231458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Medicare for All would substantially improve every problem that is contributing to our maternal mortality crisis. Remember that 84% of maternal deaths are preventable with comprehensive preconception, prenatal, and postpartum care, and that’s only possible with a universal, publicly </a:t>
            </a:r>
            <a:r>
              <a:rPr lang="en-US"/>
              <a:t>funded national health care program. </a:t>
            </a:r>
            <a:endParaRPr lang="en-US" dirty="0"/>
          </a:p>
        </p:txBody>
      </p:sp>
      <p:sp>
        <p:nvSpPr>
          <p:cNvPr id="4" name="Slide Number Placeholder 3"/>
          <p:cNvSpPr>
            <a:spLocks noGrp="1"/>
          </p:cNvSpPr>
          <p:nvPr>
            <p:ph type="sldNum" sz="quarter" idx="5"/>
          </p:nvPr>
        </p:nvSpPr>
        <p:spPr/>
        <p:txBody>
          <a:bodyPr/>
          <a:lstStyle/>
          <a:p>
            <a:fld id="{003305A2-6F12-4AC3-BFD7-835AD1C492CB}" type="slidenum">
              <a:rPr lang="en-US" smtClean="0"/>
              <a:t>25</a:t>
            </a:fld>
            <a:endParaRPr lang="en-US"/>
          </a:p>
        </p:txBody>
      </p:sp>
    </p:spTree>
    <p:extLst>
      <p:ext uri="{BB962C8B-B14F-4D97-AF65-F5344CB8AC3E}">
        <p14:creationId xmlns:p14="http://schemas.microsoft.com/office/powerpoint/2010/main" val="276325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America’s maternal mortality crisis is quickly getting worse: The rate of pregnancy-related death in the U.S. is 4.5 times higher in 2021 than it was in 1987.  By comparison, nearly every other country in the world has seen steadily </a:t>
            </a:r>
            <a:r>
              <a:rPr lang="en-US" u="sng" dirty="0"/>
              <a:t>decreasing</a:t>
            </a:r>
            <a:r>
              <a:rPr lang="en-US" dirty="0"/>
              <a:t> mortality rates. In fact, the only two other nations besides the U.S. that have rising maternal mortality rates are Afghanistan and Sudan.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C22042-ED39-0845-84FD-FD22A69983F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606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Pregnancy and childbirth are much more deadly for parents of color in the U.S. </a:t>
            </a:r>
            <a:r>
              <a:rPr lang="en-US" b="0" i="0" dirty="0">
                <a:solidFill>
                  <a:srgbClr val="000000"/>
                </a:solidFill>
                <a:effectLst/>
                <a:latin typeface="Open Sans" panose="020F0502020204030204" pitchFamily="34" charset="0"/>
              </a:rPr>
              <a:t>In 2021, the maternal mortality rate for Black parents was more than two-and-a-half times the rate for White parents. </a:t>
            </a:r>
            <a:endParaRPr lang="en-US" dirty="0"/>
          </a:p>
        </p:txBody>
      </p:sp>
      <p:sp>
        <p:nvSpPr>
          <p:cNvPr id="4" name="Slide Number Placeholder 3"/>
          <p:cNvSpPr>
            <a:spLocks noGrp="1"/>
          </p:cNvSpPr>
          <p:nvPr>
            <p:ph type="sldNum" sz="quarter" idx="5"/>
          </p:nvPr>
        </p:nvSpPr>
        <p:spPr/>
        <p:txBody>
          <a:bodyPr/>
          <a:lstStyle/>
          <a:p>
            <a:fld id="{003305A2-6F12-4AC3-BFD7-835AD1C492CB}" type="slidenum">
              <a:rPr lang="en-US" smtClean="0"/>
              <a:t>4</a:t>
            </a:fld>
            <a:endParaRPr lang="en-US"/>
          </a:p>
        </p:txBody>
      </p:sp>
    </p:spTree>
    <p:extLst>
      <p:ext uri="{BB962C8B-B14F-4D97-AF65-F5344CB8AC3E}">
        <p14:creationId xmlns:p14="http://schemas.microsoft.com/office/powerpoint/2010/main" val="2835067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surprisingly, America’s infant mortality rate is also higher than other wealthy nations, more than twice as high as Italy and Sweden.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C22042-ED39-0845-84FD-FD22A69983F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000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similar to pregnancy related deaths, infant mortality is much higher for families of color in the U.S.: Black babies are nearly two-and-a-half times more likely to die in the first year of life compared to white babies, along with high rates of infant mortality among Native Americans and Native Hawaiian and other Pacific Islanders.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3305A2-6F12-4AC3-BFD7-835AD1C492C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235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good news is the a vast majority of America’s maternal deaths are entirely preventable. [CLICK] [CLICK] And even better, they are preventable with basic primary, prenatal and postnatal care. The bad news is that so many parents in America don’t have access to even the most basic care needed to have a healthy pregnancy and birth. Medicare for All can change that. </a:t>
            </a:r>
          </a:p>
        </p:txBody>
      </p:sp>
      <p:sp>
        <p:nvSpPr>
          <p:cNvPr id="4" name="Slide Number Placeholder 3"/>
          <p:cNvSpPr>
            <a:spLocks noGrp="1"/>
          </p:cNvSpPr>
          <p:nvPr>
            <p:ph type="sldNum" sz="quarter" idx="5"/>
          </p:nvPr>
        </p:nvSpPr>
        <p:spPr/>
        <p:txBody>
          <a:bodyPr/>
          <a:lstStyle/>
          <a:p>
            <a:fld id="{003305A2-6F12-4AC3-BFD7-835AD1C492CB}" type="slidenum">
              <a:rPr lang="en-US" smtClean="0"/>
              <a:t>7</a:t>
            </a:fld>
            <a:endParaRPr lang="en-US"/>
          </a:p>
        </p:txBody>
      </p:sp>
    </p:spTree>
    <p:extLst>
      <p:ext uri="{BB962C8B-B14F-4D97-AF65-F5344CB8AC3E}">
        <p14:creationId xmlns:p14="http://schemas.microsoft.com/office/powerpoint/2010/main" val="1494698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talk about pregnancy care, we need to acknowledge that women in the U.S. enter pregnancy with chronic health problems that could have been managed with regular care. [CLICK]. More than a third of women are skipping medical care due to cost, and [CLICK] nearly half of U.S. women have serious problems paying medical  bills. </a:t>
            </a:r>
          </a:p>
          <a:p>
            <a:r>
              <a:rPr lang="en-US" dirty="0"/>
              <a:t>This lack of regular preventive care leaves them vulnerable to conditions that make pregnancy dangerous, such as hypertension, diabetes, and substance abuse. </a:t>
            </a:r>
          </a:p>
        </p:txBody>
      </p:sp>
      <p:sp>
        <p:nvSpPr>
          <p:cNvPr id="4" name="Slide Number Placeholder 3"/>
          <p:cNvSpPr>
            <a:spLocks noGrp="1"/>
          </p:cNvSpPr>
          <p:nvPr>
            <p:ph type="sldNum" sz="quarter" idx="5"/>
          </p:nvPr>
        </p:nvSpPr>
        <p:spPr/>
        <p:txBody>
          <a:bodyPr/>
          <a:lstStyle/>
          <a:p>
            <a:fld id="{003305A2-6F12-4AC3-BFD7-835AD1C492CB}" type="slidenum">
              <a:rPr lang="en-US" smtClean="0"/>
              <a:t>8</a:t>
            </a:fld>
            <a:endParaRPr lang="en-US"/>
          </a:p>
        </p:txBody>
      </p:sp>
    </p:spTree>
    <p:extLst>
      <p:ext uri="{BB962C8B-B14F-4D97-AF65-F5344CB8AC3E}">
        <p14:creationId xmlns:p14="http://schemas.microsoft.com/office/powerpoint/2010/main" val="1155746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Arial" panose="020B0604020202020204" pitchFamily="34" charset="0"/>
              </a:rPr>
              <a:t>Once they are pregnant, early and regular prenatal care is important for expectant parents to manage existing medical conditions. But getting that care depends on coverage. Less than half of people without insurance coverage started prenatal care in the first trimester of pregnancy. </a:t>
            </a:r>
            <a:endParaRPr lang="en-US" dirty="0"/>
          </a:p>
        </p:txBody>
      </p:sp>
      <p:sp>
        <p:nvSpPr>
          <p:cNvPr id="4" name="Slide Number Placeholder 3"/>
          <p:cNvSpPr>
            <a:spLocks noGrp="1"/>
          </p:cNvSpPr>
          <p:nvPr>
            <p:ph type="sldNum" sz="quarter" idx="5"/>
          </p:nvPr>
        </p:nvSpPr>
        <p:spPr/>
        <p:txBody>
          <a:bodyPr/>
          <a:lstStyle/>
          <a:p>
            <a:fld id="{003305A2-6F12-4AC3-BFD7-835AD1C492CB}" type="slidenum">
              <a:rPr lang="en-US" smtClean="0"/>
              <a:t>9</a:t>
            </a:fld>
            <a:endParaRPr lang="en-US"/>
          </a:p>
        </p:txBody>
      </p:sp>
    </p:spTree>
    <p:extLst>
      <p:ext uri="{BB962C8B-B14F-4D97-AF65-F5344CB8AC3E}">
        <p14:creationId xmlns:p14="http://schemas.microsoft.com/office/powerpoint/2010/main" val="230461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66934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ext Placeholder 5"/>
          <p:cNvSpPr>
            <a:spLocks noGrp="1"/>
          </p:cNvSpPr>
          <p:nvPr>
            <p:ph type="body" sz="quarter" idx="10" hasCustomPrompt="1"/>
          </p:nvPr>
        </p:nvSpPr>
        <p:spPr>
          <a:xfrm>
            <a:off x="0" y="6011056"/>
            <a:ext cx="8175812" cy="846943"/>
          </a:xfrm>
        </p:spPr>
        <p:txBody>
          <a:bodyPr anchor="ctr">
            <a:normAutofit/>
          </a:bodyPr>
          <a:lstStyle>
            <a:lvl1pPr marL="0" indent="0">
              <a:buNone/>
              <a:defRPr sz="1400"/>
            </a:lvl1pPr>
          </a:lstStyle>
          <a:p>
            <a:pPr lvl="0"/>
            <a:r>
              <a:rPr lang="en-US" dirty="0"/>
              <a:t>Click to edit footnote</a:t>
            </a:r>
          </a:p>
        </p:txBody>
      </p:sp>
    </p:spTree>
    <p:extLst>
      <p:ext uri="{BB962C8B-B14F-4D97-AF65-F5344CB8AC3E}">
        <p14:creationId xmlns:p14="http://schemas.microsoft.com/office/powerpoint/2010/main" val="141948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319325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567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1567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242165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7"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94886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1"/>
          <p:cNvSpPr>
            <a:spLocks noGrp="1"/>
          </p:cNvSpPr>
          <p:nvPr>
            <p:ph type="body" idx="10" hasCustomPrompt="1"/>
          </p:nvPr>
        </p:nvSpPr>
        <p:spPr>
          <a:xfrm>
            <a:off x="0" y="6016753"/>
            <a:ext cx="8229600" cy="841248"/>
          </a:xfrm>
        </p:spPr>
        <p:txBody>
          <a:bodyPr anchor="ctr">
            <a:normAutofit/>
          </a:bodyPr>
          <a:lstStyle>
            <a:lvl1pPr marL="0" indent="0">
              <a:buNone/>
              <a:defRPr sz="1200" baseline="0"/>
            </a:lvl1pPr>
          </a:lstStyle>
          <a:p>
            <a:pPr lvl="0"/>
            <a:r>
              <a:rPr lang="en-US" dirty="0"/>
              <a:t>Click to edit footnote</a:t>
            </a:r>
          </a:p>
        </p:txBody>
      </p:sp>
    </p:spTree>
    <p:extLst>
      <p:ext uri="{BB962C8B-B14F-4D97-AF65-F5344CB8AC3E}">
        <p14:creationId xmlns:p14="http://schemas.microsoft.com/office/powerpoint/2010/main" val="231736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564889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8038"/>
          </a:xfrm>
        </p:spPr>
        <p:txBody>
          <a:bodyPr/>
          <a:lstStyle/>
          <a:p>
            <a:r>
              <a:rPr lang="en-US"/>
              <a:t>Click to edit Master title style</a:t>
            </a:r>
          </a:p>
        </p:txBody>
      </p:sp>
      <p:sp>
        <p:nvSpPr>
          <p:cNvPr id="3" name="Content Placeholder 2"/>
          <p:cNvSpPr>
            <a:spLocks noGrp="1"/>
          </p:cNvSpPr>
          <p:nvPr>
            <p:ph sz="half" idx="1"/>
          </p:nvPr>
        </p:nvSpPr>
        <p:spPr>
          <a:xfrm>
            <a:off x="508000" y="1219201"/>
            <a:ext cx="54864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219201"/>
            <a:ext cx="5486400" cy="76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2138363"/>
            <a:ext cx="5486400" cy="76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0F9870DE-049C-1649-A311-F8E2FA15898D}"/>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D5E91C31-6150-7E4B-8AC2-2A6DE7F67E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33C58EDC-08E0-494E-9FE2-38A1FC7C8B22}"/>
              </a:ext>
            </a:extLst>
          </p:cNvPr>
          <p:cNvSpPr>
            <a:spLocks noGrp="1" noChangeArrowheads="1"/>
          </p:cNvSpPr>
          <p:nvPr>
            <p:ph type="sldNum" sz="quarter" idx="12"/>
          </p:nvPr>
        </p:nvSpPr>
        <p:spPr>
          <a:ln/>
        </p:spPr>
        <p:txBody>
          <a:bodyPr/>
          <a:lstStyle>
            <a:lvl1pPr>
              <a:defRPr/>
            </a:lvl1pPr>
          </a:lstStyle>
          <a:p>
            <a:fld id="{4768EC42-4CC3-9643-AC7B-A8F6E4360D49}" type="slidenum">
              <a:rPr lang="en-US" altLang="en-US"/>
              <a:pPr/>
              <a:t>‹#›</a:t>
            </a:fld>
            <a:endParaRPr lang="en-US" altLang="en-US"/>
          </a:p>
        </p:txBody>
      </p:sp>
    </p:spTree>
    <p:extLst>
      <p:ext uri="{BB962C8B-B14F-4D97-AF65-F5344CB8AC3E}">
        <p14:creationId xmlns:p14="http://schemas.microsoft.com/office/powerpoint/2010/main" val="3357684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89B346C-440F-4DE2-8671-ACDE53512F01}"/>
              </a:ext>
            </a:extLst>
          </p:cNvPr>
          <p:cNvSpPr>
            <a:spLocks noGrp="1" noChangeArrowheads="1"/>
          </p:cNvSpPr>
          <p:nvPr>
            <p:ph type="dt" sz="half" idx="10"/>
          </p:nvPr>
        </p:nvSpPr>
        <p:spPr>
          <a:ln/>
        </p:spPr>
        <p:txBody>
          <a:bodyPr/>
          <a:lstStyle>
            <a:lvl1pPr>
              <a:defRPr/>
            </a:lvl1pPr>
          </a:lstStyle>
          <a:p>
            <a:pPr>
              <a:defRPr/>
            </a:pPr>
            <a:fld id="{19ED2092-7639-49CD-BC4B-E72343376A1D}" type="datetimeFigureOut">
              <a:rPr lang="en-US" altLang="en-US"/>
              <a:pPr>
                <a:defRPr/>
              </a:pPr>
              <a:t>10/27/2023</a:t>
            </a:fld>
            <a:endParaRPr lang="en-US" altLang="en-US"/>
          </a:p>
        </p:txBody>
      </p:sp>
      <p:sp>
        <p:nvSpPr>
          <p:cNvPr id="5" name="Rectangle 3">
            <a:extLst>
              <a:ext uri="{FF2B5EF4-FFF2-40B4-BE49-F238E27FC236}">
                <a16:creationId xmlns:a16="http://schemas.microsoft.com/office/drawing/2014/main" id="{E48346CF-665A-442B-868A-64EFC9442C8D}"/>
              </a:ext>
            </a:extLst>
          </p:cNvPr>
          <p:cNvSpPr>
            <a:spLocks noGrp="1" noChangeArrowheads="1"/>
          </p:cNvSpPr>
          <p:nvPr>
            <p:ph type="sldNum" sz="quarter" idx="11"/>
          </p:nvPr>
        </p:nvSpPr>
        <p:spPr>
          <a:ln/>
        </p:spPr>
        <p:txBody>
          <a:bodyPr/>
          <a:lstStyle>
            <a:lvl1pPr>
              <a:defRPr/>
            </a:lvl1pPr>
          </a:lstStyle>
          <a:p>
            <a:pPr>
              <a:defRPr/>
            </a:pPr>
            <a:fld id="{D9CCED8E-C682-43E9-B824-551BF64E3CC8}" type="slidenum">
              <a:rPr lang="en-US" altLang="en-US"/>
              <a:pPr>
                <a:defRPr/>
              </a:pPr>
              <a:t>‹#›</a:t>
            </a:fld>
            <a:endParaRPr lang="en-US" altLang="en-US"/>
          </a:p>
        </p:txBody>
      </p:sp>
      <p:sp>
        <p:nvSpPr>
          <p:cNvPr id="6" name="Rectangle 14">
            <a:extLst>
              <a:ext uri="{FF2B5EF4-FFF2-40B4-BE49-F238E27FC236}">
                <a16:creationId xmlns:a16="http://schemas.microsoft.com/office/drawing/2014/main" id="{141A57D2-5F46-4D0E-B3E3-CF53466FD77F}"/>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4821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BF696D5A-857C-4899-813F-C2C6293EB19D}"/>
              </a:ext>
            </a:extLst>
          </p:cNvPr>
          <p:cNvSpPr>
            <a:spLocks noGrp="1" noChangeArrowheads="1"/>
          </p:cNvSpPr>
          <p:nvPr>
            <p:ph type="dt" sz="half" idx="10"/>
          </p:nvPr>
        </p:nvSpPr>
        <p:spPr>
          <a:ln/>
        </p:spPr>
        <p:txBody>
          <a:bodyPr/>
          <a:lstStyle>
            <a:lvl1pPr>
              <a:defRPr/>
            </a:lvl1pPr>
          </a:lstStyle>
          <a:p>
            <a:pPr>
              <a:defRPr/>
            </a:pPr>
            <a:fld id="{31BF8EED-A577-41E9-8C4A-67E2EC91CCC6}" type="datetimeFigureOut">
              <a:rPr lang="en-US" altLang="en-US"/>
              <a:pPr>
                <a:defRPr/>
              </a:pPr>
              <a:t>10/27/2023</a:t>
            </a:fld>
            <a:endParaRPr lang="en-US" altLang="en-US"/>
          </a:p>
        </p:txBody>
      </p:sp>
      <p:sp>
        <p:nvSpPr>
          <p:cNvPr id="4" name="Rectangle 3">
            <a:extLst>
              <a:ext uri="{FF2B5EF4-FFF2-40B4-BE49-F238E27FC236}">
                <a16:creationId xmlns:a16="http://schemas.microsoft.com/office/drawing/2014/main" id="{A1EB33DD-6EB0-4AD9-8ADA-909F74659435}"/>
              </a:ext>
            </a:extLst>
          </p:cNvPr>
          <p:cNvSpPr>
            <a:spLocks noGrp="1" noChangeArrowheads="1"/>
          </p:cNvSpPr>
          <p:nvPr>
            <p:ph type="sldNum" sz="quarter" idx="11"/>
          </p:nvPr>
        </p:nvSpPr>
        <p:spPr>
          <a:ln/>
        </p:spPr>
        <p:txBody>
          <a:bodyPr/>
          <a:lstStyle>
            <a:lvl1pPr>
              <a:defRPr/>
            </a:lvl1pPr>
          </a:lstStyle>
          <a:p>
            <a:pPr>
              <a:defRPr/>
            </a:pPr>
            <a:fld id="{765AB941-A1E8-4456-9658-BD2C80332FCD}" type="slidenum">
              <a:rPr lang="en-US" altLang="en-US"/>
              <a:pPr>
                <a:defRPr/>
              </a:pPr>
              <a:t>‹#›</a:t>
            </a:fld>
            <a:endParaRPr lang="en-US" altLang="en-US"/>
          </a:p>
        </p:txBody>
      </p:sp>
      <p:sp>
        <p:nvSpPr>
          <p:cNvPr id="5" name="Rectangle 14">
            <a:extLst>
              <a:ext uri="{FF2B5EF4-FFF2-40B4-BE49-F238E27FC236}">
                <a16:creationId xmlns:a16="http://schemas.microsoft.com/office/drawing/2014/main" id="{F09F923D-7D08-4EE1-8C01-D84F4A43F6EE}"/>
              </a:ext>
            </a:extLst>
          </p:cNvPr>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4143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0A69A">
                <a:lumMod val="0"/>
              </a:srgbClr>
            </a:gs>
            <a:gs pos="52000">
              <a:srgbClr val="00322E">
                <a:lumMod val="60000"/>
              </a:srgbClr>
            </a:gs>
            <a:gs pos="100000">
              <a:srgbClr val="00A69A">
                <a:lumMod val="58000"/>
              </a:srgbClr>
            </a:gs>
          </a:gsLst>
          <a:lin ang="5400000" scaled="0"/>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1805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5" name="Picture 4">
            <a:extLst>
              <a:ext uri="{FF2B5EF4-FFF2-40B4-BE49-F238E27FC236}">
                <a16:creationId xmlns:a16="http://schemas.microsoft.com/office/drawing/2014/main" id="{32D1F6E5-3D59-4641-A4E4-763294AB9AFD}"/>
              </a:ext>
            </a:extLst>
          </p:cNvPr>
          <p:cNvPicPr>
            <a:picLocks noChangeAspect="1"/>
          </p:cNvPicPr>
          <p:nvPr userDrawn="1"/>
        </p:nvPicPr>
        <p:blipFill>
          <a:blip r:embed="rId12"/>
          <a:stretch>
            <a:fillRect/>
          </a:stretch>
        </p:blipFill>
        <p:spPr>
          <a:xfrm>
            <a:off x="8521102" y="6016752"/>
            <a:ext cx="3670898" cy="841248"/>
          </a:xfrm>
          <a:prstGeom prst="rect">
            <a:avLst/>
          </a:prstGeom>
        </p:spPr>
      </p:pic>
    </p:spTree>
    <p:extLst>
      <p:ext uri="{BB962C8B-B14F-4D97-AF65-F5344CB8AC3E}">
        <p14:creationId xmlns:p14="http://schemas.microsoft.com/office/powerpoint/2010/main" val="3391133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Lst>
  <p:hf sldNum="0" hdr="0" dt="0"/>
  <p:txStyles>
    <p:titleStyle>
      <a:lvl1pPr algn="l" defTabSz="914400" rtl="0" eaLnBrk="1" latinLnBrk="0" hangingPunct="1">
        <a:lnSpc>
          <a:spcPct val="90000"/>
        </a:lnSpc>
        <a:spcBef>
          <a:spcPct val="0"/>
        </a:spcBef>
        <a:buNone/>
        <a:defRPr sz="4400" b="1" kern="120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32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8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4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20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20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dx.doi.org/10.15620/cdc:124678"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5AA2C-CCDA-154B-A0BE-D940CC874265}"/>
              </a:ext>
            </a:extLst>
          </p:cNvPr>
          <p:cNvSpPr txBox="1"/>
          <p:nvPr/>
        </p:nvSpPr>
        <p:spPr>
          <a:xfrm>
            <a:off x="425174" y="1560588"/>
            <a:ext cx="10833652" cy="227754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t>America’s Maternal Mortality Crisis</a:t>
            </a:r>
            <a:br>
              <a:rPr kumimoji="0" lang="en-US" sz="60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br>
            <a:br>
              <a:rPr kumimoji="0" lang="en-US" sz="54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br>
            <a:r>
              <a:rPr kumimoji="0" lang="en-US" sz="3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t>Medicare for All is Part of the Solution</a:t>
            </a:r>
            <a:endParaRPr kumimoji="0" lang="en-US" sz="8000" b="1" i="1"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endParaRPr>
          </a:p>
        </p:txBody>
      </p:sp>
    </p:spTree>
    <p:extLst>
      <p:ext uri="{BB962C8B-B14F-4D97-AF65-F5344CB8AC3E}">
        <p14:creationId xmlns:p14="http://schemas.microsoft.com/office/powerpoint/2010/main" val="242258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5B0F-069E-3C42-B48E-21704C3F9FF2}"/>
              </a:ext>
            </a:extLst>
          </p:cNvPr>
          <p:cNvSpPr>
            <a:spLocks noGrp="1"/>
          </p:cNvSpPr>
          <p:nvPr>
            <p:ph type="title"/>
          </p:nvPr>
        </p:nvSpPr>
        <p:spPr>
          <a:xfrm>
            <a:off x="1637730" y="182880"/>
            <a:ext cx="9716069" cy="1296297"/>
          </a:xfrm>
        </p:spPr>
        <p:txBody>
          <a:bodyPr>
            <a:normAutofit/>
          </a:bodyPr>
          <a:lstStyle/>
          <a:p>
            <a:r>
              <a:rPr lang="en-US" dirty="0"/>
              <a:t>Racial Inequities in Prenatal Care</a:t>
            </a:r>
          </a:p>
        </p:txBody>
      </p:sp>
      <p:sp>
        <p:nvSpPr>
          <p:cNvPr id="3" name="Text Placeholder 2">
            <a:extLst>
              <a:ext uri="{FF2B5EF4-FFF2-40B4-BE49-F238E27FC236}">
                <a16:creationId xmlns:a16="http://schemas.microsoft.com/office/drawing/2014/main" id="{583B4D4D-2315-434D-8AAE-D0700052E1E3}"/>
              </a:ext>
            </a:extLst>
          </p:cNvPr>
          <p:cNvSpPr>
            <a:spLocks noGrp="1"/>
          </p:cNvSpPr>
          <p:nvPr>
            <p:ph type="body" idx="10"/>
          </p:nvPr>
        </p:nvSpPr>
        <p:spPr>
          <a:xfrm>
            <a:off x="0" y="6016753"/>
            <a:ext cx="8526780" cy="841248"/>
          </a:xfrm>
        </p:spPr>
        <p:txBody>
          <a:bodyPr>
            <a:normAutofit/>
          </a:bodyPr>
          <a:lstStyle/>
          <a:p>
            <a:pPr>
              <a:lnSpc>
                <a:spcPct val="100000"/>
              </a:lnSpc>
              <a:spcBef>
                <a:spcPts val="0"/>
              </a:spcBef>
            </a:pPr>
            <a:r>
              <a:rPr lang="en-US" b="1" dirty="0">
                <a:solidFill>
                  <a:schemeClr val="bg1"/>
                </a:solidFill>
              </a:rPr>
              <a:t>“AIAN”</a:t>
            </a:r>
            <a:r>
              <a:rPr lang="en-US" dirty="0">
                <a:solidFill>
                  <a:schemeClr val="bg1"/>
                </a:solidFill>
              </a:rPr>
              <a:t> = American Indians and Alaskan Natives; </a:t>
            </a:r>
            <a:r>
              <a:rPr lang="en-US" b="1" dirty="0">
                <a:solidFill>
                  <a:schemeClr val="bg1"/>
                </a:solidFill>
              </a:rPr>
              <a:t>“NHOPI”</a:t>
            </a:r>
            <a:r>
              <a:rPr lang="en-US" dirty="0">
                <a:solidFill>
                  <a:schemeClr val="bg1"/>
                </a:solidFill>
              </a:rPr>
              <a:t> = Native Hawaiians and Other Pacific Islanders. Data for 2018</a:t>
            </a:r>
            <a:endParaRPr lang="en-US" dirty="0"/>
          </a:p>
          <a:p>
            <a:pPr>
              <a:lnSpc>
                <a:spcPct val="100000"/>
              </a:lnSpc>
              <a:spcBef>
                <a:spcPts val="0"/>
              </a:spcBef>
            </a:pPr>
            <a:r>
              <a:rPr lang="en-US" dirty="0"/>
              <a:t>https://www.kff.org/report-section/racial-disparities-in-maternal-and-infant-health-an-overview-issue-brief/</a:t>
            </a:r>
          </a:p>
        </p:txBody>
      </p:sp>
      <p:sp>
        <p:nvSpPr>
          <p:cNvPr id="4" name="TextBox 3">
            <a:extLst>
              <a:ext uri="{FF2B5EF4-FFF2-40B4-BE49-F238E27FC236}">
                <a16:creationId xmlns:a16="http://schemas.microsoft.com/office/drawing/2014/main" id="{EBA147F7-0F1B-5849-8163-7199394BF086}"/>
              </a:ext>
            </a:extLst>
          </p:cNvPr>
          <p:cNvSpPr txBox="1"/>
          <p:nvPr/>
        </p:nvSpPr>
        <p:spPr>
          <a:xfrm>
            <a:off x="285919" y="2428726"/>
            <a:ext cx="1518783" cy="2000548"/>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1200"/>
              </a:spcAft>
              <a:buClrTx/>
              <a:buSzTx/>
              <a:buFontTx/>
              <a:buNone/>
              <a:tabLst/>
              <a:defRPr/>
            </a:pPr>
            <a:r>
              <a:rPr kumimoji="0" lang="en-US" sz="2400" i="0" u="none" strike="noStrike" kern="1200" cap="none" spc="0" normalizeH="0" baseline="0" noProof="0" dirty="0">
                <a:ln>
                  <a:noFill/>
                </a:ln>
                <a:solidFill>
                  <a:schemeClr val="bg1"/>
                </a:solidFill>
                <a:effectLst/>
                <a:uLnTx/>
                <a:uFillTx/>
                <a:latin typeface="Arial" panose="020B0604020202020204"/>
                <a:ea typeface="+mn-ea"/>
                <a:cs typeface="+mn-cs"/>
              </a:rPr>
              <a:t>Late </a:t>
            </a:r>
            <a:br>
              <a:rPr kumimoji="0" lang="en-US" sz="2400" i="0" u="none" strike="noStrike" kern="1200" cap="none" spc="0" normalizeH="0" baseline="0" noProof="0" dirty="0">
                <a:ln>
                  <a:noFill/>
                </a:ln>
                <a:solidFill>
                  <a:schemeClr val="bg1"/>
                </a:solidFill>
                <a:effectLst/>
                <a:uLnTx/>
                <a:uFillTx/>
                <a:latin typeface="Arial" panose="020B0604020202020204"/>
                <a:ea typeface="+mn-ea"/>
                <a:cs typeface="+mn-cs"/>
              </a:rPr>
            </a:br>
            <a:r>
              <a:rPr kumimoji="0" lang="en-US" sz="2400" i="0" u="none" strike="noStrike" kern="1200" cap="none" spc="0" normalizeH="0" baseline="0" noProof="0" dirty="0">
                <a:ln>
                  <a:noFill/>
                </a:ln>
                <a:solidFill>
                  <a:schemeClr val="bg1"/>
                </a:solidFill>
                <a:effectLst/>
                <a:uLnTx/>
                <a:uFillTx/>
                <a:latin typeface="Arial" panose="020B0604020202020204"/>
                <a:ea typeface="+mn-ea"/>
                <a:cs typeface="+mn-cs"/>
              </a:rPr>
              <a:t>or no prenatal care </a:t>
            </a:r>
            <a:br>
              <a:rPr kumimoji="0" lang="en-US" sz="2400" i="0" u="none" strike="noStrike" kern="1200" cap="none" spc="0" normalizeH="0" baseline="0" noProof="0" dirty="0">
                <a:ln>
                  <a:noFill/>
                </a:ln>
                <a:solidFill>
                  <a:schemeClr val="bg1"/>
                </a:solidFill>
                <a:effectLst/>
                <a:uLnTx/>
                <a:uFillTx/>
                <a:latin typeface="Arial" panose="020B0604020202020204"/>
                <a:ea typeface="+mn-ea"/>
                <a:cs typeface="+mn-cs"/>
              </a:rPr>
            </a:br>
            <a:endParaRPr kumimoji="0" lang="en-US" sz="2400" i="0" u="none" strike="noStrike" kern="1200" cap="none" spc="0" normalizeH="0" baseline="0" noProof="0" dirty="0">
              <a:ln>
                <a:noFill/>
              </a:ln>
              <a:solidFill>
                <a:schemeClr val="bg1"/>
              </a:solidFill>
              <a:effectLst/>
              <a:uLnTx/>
              <a:uFillTx/>
              <a:latin typeface="Arial" panose="020B0604020202020204"/>
              <a:ea typeface="+mn-ea"/>
              <a:cs typeface="+mn-cs"/>
            </a:endParaRPr>
          </a:p>
        </p:txBody>
      </p:sp>
      <p:graphicFrame>
        <p:nvGraphicFramePr>
          <p:cNvPr id="5" name="Chart 4">
            <a:extLst>
              <a:ext uri="{FF2B5EF4-FFF2-40B4-BE49-F238E27FC236}">
                <a16:creationId xmlns:a16="http://schemas.microsoft.com/office/drawing/2014/main" id="{9B705E94-4606-0E48-BA98-7AE4C85B58C1}"/>
              </a:ext>
            </a:extLst>
          </p:cNvPr>
          <p:cNvGraphicFramePr/>
          <p:nvPr>
            <p:extLst>
              <p:ext uri="{D42A27DB-BD31-4B8C-83A1-F6EECF244321}">
                <p14:modId xmlns:p14="http://schemas.microsoft.com/office/powerpoint/2010/main" val="1805203688"/>
              </p:ext>
            </p:extLst>
          </p:nvPr>
        </p:nvGraphicFramePr>
        <p:xfrm>
          <a:off x="1971675" y="1479177"/>
          <a:ext cx="9382125" cy="43729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7309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11" dur="1000"/>
                                        <p:tgtEl>
                                          <p:spTgt spid="5">
                                            <p:graphicEl>
                                              <a:chart seriesIdx="-3" categoryIdx="-3" bldStep="gridLegend"/>
                                            </p:graphic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graphicEl>
                                              <a:chart seriesIdx="0" categoryIdx="0" bldStep="ptInCategory"/>
                                            </p:graphicEl>
                                          </p:spTgt>
                                        </p:tgtEl>
                                        <p:attrNameLst>
                                          <p:attrName>style.visibility</p:attrName>
                                        </p:attrNameLst>
                                      </p:cBhvr>
                                      <p:to>
                                        <p:strVal val="visible"/>
                                      </p:to>
                                    </p:set>
                                    <p:animEffect transition="in" filter="fade">
                                      <p:cBhvr>
                                        <p:cTn id="15" dur="1000"/>
                                        <p:tgtEl>
                                          <p:spTgt spid="5">
                                            <p:graphicEl>
                                              <a:chart seriesIdx="0" categoryIdx="0" bldStep="ptInCategory"/>
                                            </p:graphic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5">
                                            <p:graphicEl>
                                              <a:chart seriesIdx="0" categoryIdx="1" bldStep="ptInCategory"/>
                                            </p:graphicEl>
                                          </p:spTgt>
                                        </p:tgtEl>
                                        <p:attrNameLst>
                                          <p:attrName>style.visibility</p:attrName>
                                        </p:attrNameLst>
                                      </p:cBhvr>
                                      <p:to>
                                        <p:strVal val="visible"/>
                                      </p:to>
                                    </p:set>
                                    <p:animEffect transition="in" filter="fade">
                                      <p:cBhvr>
                                        <p:cTn id="19" dur="1000"/>
                                        <p:tgtEl>
                                          <p:spTgt spid="5">
                                            <p:graphicEl>
                                              <a:chart seriesIdx="0" categoryIdx="1" bldStep="ptInCategory"/>
                                            </p:graphic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animEffect transition="in" filter="fade">
                                      <p:cBhvr>
                                        <p:cTn id="23" dur="1000"/>
                                        <p:tgtEl>
                                          <p:spTgt spid="5">
                                            <p:graphicEl>
                                              <a:chart seriesIdx="0" categoryIdx="2" bldStep="ptInCategory"/>
                                            </p:graphicEl>
                                          </p:spTgt>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5">
                                            <p:graphicEl>
                                              <a:chart seriesIdx="0" categoryIdx="3" bldStep="ptInCategory"/>
                                            </p:graphicEl>
                                          </p:spTgt>
                                        </p:tgtEl>
                                        <p:attrNameLst>
                                          <p:attrName>style.visibility</p:attrName>
                                        </p:attrNameLst>
                                      </p:cBhvr>
                                      <p:to>
                                        <p:strVal val="visible"/>
                                      </p:to>
                                    </p:set>
                                    <p:animEffect transition="in" filter="fade">
                                      <p:cBhvr>
                                        <p:cTn id="27" dur="1000"/>
                                        <p:tgtEl>
                                          <p:spTgt spid="5">
                                            <p:graphicEl>
                                              <a:chart seriesIdx="0" categoryIdx="3" bldStep="ptInCategory"/>
                                            </p:graphicEl>
                                          </p:spTgt>
                                        </p:tgtEl>
                                      </p:cBhvr>
                                    </p:animEffect>
                                  </p:childTnLst>
                                </p:cTn>
                              </p:par>
                            </p:childTnLst>
                          </p:cTn>
                        </p:par>
                        <p:par>
                          <p:cTn id="28" fill="hold">
                            <p:stCondLst>
                              <p:cond delay="5500"/>
                            </p:stCondLst>
                            <p:childTnLst>
                              <p:par>
                                <p:cTn id="29" presetID="10" presetClass="entr" presetSubtype="0" fill="hold" grpId="0" nodeType="afterEffect">
                                  <p:stCondLst>
                                    <p:cond delay="0"/>
                                  </p:stCondLst>
                                  <p:childTnLst>
                                    <p:set>
                                      <p:cBhvr>
                                        <p:cTn id="30" dur="1" fill="hold">
                                          <p:stCondLst>
                                            <p:cond delay="0"/>
                                          </p:stCondLst>
                                        </p:cTn>
                                        <p:tgtEl>
                                          <p:spTgt spid="5">
                                            <p:graphicEl>
                                              <a:chart seriesIdx="0" categoryIdx="4" bldStep="ptInCategory"/>
                                            </p:graphicEl>
                                          </p:spTgt>
                                        </p:tgtEl>
                                        <p:attrNameLst>
                                          <p:attrName>style.visibility</p:attrName>
                                        </p:attrNameLst>
                                      </p:cBhvr>
                                      <p:to>
                                        <p:strVal val="visible"/>
                                      </p:to>
                                    </p:set>
                                    <p:animEffect transition="in" filter="fade">
                                      <p:cBhvr>
                                        <p:cTn id="31" dur="1000"/>
                                        <p:tgtEl>
                                          <p:spTgt spid="5">
                                            <p:graphicEl>
                                              <a:chart seriesIdx="0" categoryIdx="4" bldStep="ptInCategory"/>
                                            </p:graphicEl>
                                          </p:spTgt>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5">
                                            <p:graphicEl>
                                              <a:chart seriesIdx="0" categoryIdx="5" bldStep="ptInCategory"/>
                                            </p:graphicEl>
                                          </p:spTgt>
                                        </p:tgtEl>
                                        <p:attrNameLst>
                                          <p:attrName>style.visibility</p:attrName>
                                        </p:attrNameLst>
                                      </p:cBhvr>
                                      <p:to>
                                        <p:strVal val="visible"/>
                                      </p:to>
                                    </p:set>
                                    <p:animEffect transition="in" filter="fade">
                                      <p:cBhvr>
                                        <p:cTn id="35" dur="1000"/>
                                        <p:tgtEl>
                                          <p:spTgt spid="5">
                                            <p:graphicEl>
                                              <a:chart seriesIdx="0" categoryIdx="5"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Sub>
          <a:bldChart bld="categoryEl"/>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71F6-02A1-C74E-8AE1-62F6370248EB}"/>
              </a:ext>
            </a:extLst>
          </p:cNvPr>
          <p:cNvSpPr>
            <a:spLocks noGrp="1"/>
          </p:cNvSpPr>
          <p:nvPr>
            <p:ph type="title"/>
          </p:nvPr>
        </p:nvSpPr>
        <p:spPr>
          <a:xfrm>
            <a:off x="481189" y="-95068"/>
            <a:ext cx="11949546" cy="1325563"/>
          </a:xfrm>
        </p:spPr>
        <p:txBody>
          <a:bodyPr>
            <a:noAutofit/>
          </a:bodyPr>
          <a:lstStyle/>
          <a:p>
            <a:r>
              <a:rPr lang="en-US" sz="4000" dirty="0"/>
              <a:t>Increasing OOP Spending for Maternity Care</a:t>
            </a:r>
          </a:p>
        </p:txBody>
      </p:sp>
      <p:graphicFrame>
        <p:nvGraphicFramePr>
          <p:cNvPr id="4" name="Content Placeholder 3">
            <a:extLst>
              <a:ext uri="{FF2B5EF4-FFF2-40B4-BE49-F238E27FC236}">
                <a16:creationId xmlns:a16="http://schemas.microsoft.com/office/drawing/2014/main" id="{673551E5-E3CC-2B4E-BA93-84CC7882A36C}"/>
              </a:ext>
            </a:extLst>
          </p:cNvPr>
          <p:cNvGraphicFramePr>
            <a:graphicFrameLocks noGrp="1"/>
          </p:cNvGraphicFramePr>
          <p:nvPr>
            <p:ph idx="1"/>
            <p:extLst>
              <p:ext uri="{D42A27DB-BD31-4B8C-83A1-F6EECF244321}">
                <p14:modId xmlns:p14="http://schemas.microsoft.com/office/powerpoint/2010/main" val="2316020325"/>
              </p:ext>
            </p:extLst>
          </p:nvPr>
        </p:nvGraphicFramePr>
        <p:xfrm>
          <a:off x="2328862" y="1325564"/>
          <a:ext cx="9045720" cy="43894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2D1A7DB9-17C3-2843-BB67-26B328D788A3}"/>
              </a:ext>
            </a:extLst>
          </p:cNvPr>
          <p:cNvSpPr>
            <a:spLocks noGrp="1"/>
          </p:cNvSpPr>
          <p:nvPr>
            <p:ph type="body" idx="10"/>
          </p:nvPr>
        </p:nvSpPr>
        <p:spPr/>
        <p:txBody>
          <a:bodyPr/>
          <a:lstStyle/>
          <a:p>
            <a:pPr>
              <a:lnSpc>
                <a:spcPct val="100000"/>
              </a:lnSpc>
            </a:pPr>
            <a:r>
              <a:rPr lang="en-US" sz="1200" dirty="0"/>
              <a:t>Data source: Moniz MH, </a:t>
            </a:r>
            <a:r>
              <a:rPr lang="en-US" sz="1200" dirty="0" err="1"/>
              <a:t>Fendrick</a:t>
            </a:r>
            <a:r>
              <a:rPr lang="en-US" sz="1200" dirty="0"/>
              <a:t> AM, </a:t>
            </a:r>
            <a:r>
              <a:rPr lang="en-US" sz="1200" dirty="0" err="1"/>
              <a:t>Kolenic</a:t>
            </a:r>
            <a:r>
              <a:rPr lang="en-US" sz="1200" dirty="0"/>
              <a:t> GE, </a:t>
            </a:r>
            <a:r>
              <a:rPr lang="en-US" sz="1200" dirty="0" err="1"/>
              <a:t>Tilea</a:t>
            </a:r>
            <a:r>
              <a:rPr lang="en-US" sz="1200" dirty="0"/>
              <a:t> A, </a:t>
            </a:r>
            <a:r>
              <a:rPr lang="en-US" sz="1200" dirty="0" err="1"/>
              <a:t>Admon</a:t>
            </a:r>
            <a:r>
              <a:rPr lang="en-US" sz="1200" dirty="0"/>
              <a:t> LK, Dalton VK. Out-Of-Pocket Spending For Maternity Care Among Women With Employer-Based Insurance, 2008–15. Health Affairs 2020;39(1):18–23.</a:t>
            </a:r>
          </a:p>
        </p:txBody>
      </p:sp>
      <p:sp>
        <p:nvSpPr>
          <p:cNvPr id="5" name="TextBox 4">
            <a:extLst>
              <a:ext uri="{FF2B5EF4-FFF2-40B4-BE49-F238E27FC236}">
                <a16:creationId xmlns:a16="http://schemas.microsoft.com/office/drawing/2014/main" id="{ACE9D531-A4FF-E8FF-DAA4-243E715864B2}"/>
              </a:ext>
            </a:extLst>
          </p:cNvPr>
          <p:cNvSpPr txBox="1"/>
          <p:nvPr/>
        </p:nvSpPr>
        <p:spPr>
          <a:xfrm>
            <a:off x="628518" y="2950219"/>
            <a:ext cx="1076325" cy="523220"/>
          </a:xfrm>
          <a:prstGeom prst="rect">
            <a:avLst/>
          </a:prstGeom>
          <a:noFill/>
        </p:spPr>
        <p:txBody>
          <a:bodyPr wrap="square" rtlCol="0">
            <a:spAutoFit/>
          </a:bodyPr>
          <a:lstStyle/>
          <a:p>
            <a:pPr>
              <a:spcAft>
                <a:spcPts val="1200"/>
              </a:spcAft>
            </a:pPr>
            <a:r>
              <a:rPr lang="en-US" sz="2800" dirty="0">
                <a:solidFill>
                  <a:schemeClr val="bg1"/>
                </a:solidFill>
              </a:rPr>
              <a:t>2008</a:t>
            </a:r>
          </a:p>
        </p:txBody>
      </p:sp>
      <p:sp>
        <p:nvSpPr>
          <p:cNvPr id="8" name="TextBox 7">
            <a:extLst>
              <a:ext uri="{FF2B5EF4-FFF2-40B4-BE49-F238E27FC236}">
                <a16:creationId xmlns:a16="http://schemas.microsoft.com/office/drawing/2014/main" id="{95912974-9226-8AF3-BB81-1C57C4DCB8BF}"/>
              </a:ext>
            </a:extLst>
          </p:cNvPr>
          <p:cNvSpPr txBox="1"/>
          <p:nvPr/>
        </p:nvSpPr>
        <p:spPr>
          <a:xfrm>
            <a:off x="641581" y="3580447"/>
            <a:ext cx="1076325" cy="523220"/>
          </a:xfrm>
          <a:prstGeom prst="rect">
            <a:avLst/>
          </a:prstGeom>
          <a:noFill/>
        </p:spPr>
        <p:txBody>
          <a:bodyPr wrap="square" rtlCol="0">
            <a:spAutoFit/>
          </a:bodyPr>
          <a:lstStyle/>
          <a:p>
            <a:pPr>
              <a:spcAft>
                <a:spcPts val="1200"/>
              </a:spcAft>
            </a:pPr>
            <a:r>
              <a:rPr lang="en-US" sz="2800" dirty="0">
                <a:solidFill>
                  <a:schemeClr val="bg1"/>
                </a:solidFill>
              </a:rPr>
              <a:t>2015</a:t>
            </a:r>
          </a:p>
        </p:txBody>
      </p:sp>
      <p:sp>
        <p:nvSpPr>
          <p:cNvPr id="10" name="Rectangle 9">
            <a:extLst>
              <a:ext uri="{FF2B5EF4-FFF2-40B4-BE49-F238E27FC236}">
                <a16:creationId xmlns:a16="http://schemas.microsoft.com/office/drawing/2014/main" id="{F137649E-8AE8-9EC9-CB0A-0B67E3A72AB4}"/>
              </a:ext>
            </a:extLst>
          </p:cNvPr>
          <p:cNvSpPr/>
          <p:nvPr/>
        </p:nvSpPr>
        <p:spPr>
          <a:xfrm>
            <a:off x="242889" y="3028949"/>
            <a:ext cx="365760" cy="365760"/>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7F9F54-98CB-1556-813C-1182D4F70466}"/>
              </a:ext>
            </a:extLst>
          </p:cNvPr>
          <p:cNvSpPr/>
          <p:nvPr/>
        </p:nvSpPr>
        <p:spPr>
          <a:xfrm>
            <a:off x="252410" y="3652833"/>
            <a:ext cx="365760" cy="365760"/>
          </a:xfrm>
          <a:prstGeom prst="rect">
            <a:avLst/>
          </a:prstGeom>
          <a:solidFill>
            <a:srgbClr val="C0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116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0" bldStep="ptInCategory"/>
                                            </p:graphicEl>
                                          </p:spTgt>
                                        </p:tgtEl>
                                        <p:attrNameLst>
                                          <p:attrName>style.visibility</p:attrName>
                                        </p:attrNameLst>
                                      </p:cBhvr>
                                      <p:to>
                                        <p:strVal val="visible"/>
                                      </p:to>
                                    </p:set>
                                    <p:animEffect transition="in" filter="fade">
                                      <p:cBhvr>
                                        <p:cTn id="12" dur="1000"/>
                                        <p:tgtEl>
                                          <p:spTgt spid="4">
                                            <p:graphicEl>
                                              <a:chart seriesIdx="0"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0" bldStep="ptInCategory"/>
                                            </p:graphicEl>
                                          </p:spTgt>
                                        </p:tgtEl>
                                        <p:attrNameLst>
                                          <p:attrName>style.visibility</p:attrName>
                                        </p:attrNameLst>
                                      </p:cBhvr>
                                      <p:to>
                                        <p:strVal val="visible"/>
                                      </p:to>
                                    </p:set>
                                    <p:animEffect transition="in" filter="fade">
                                      <p:cBhvr>
                                        <p:cTn id="17" dur="1000"/>
                                        <p:tgtEl>
                                          <p:spTgt spid="4">
                                            <p:graphicEl>
                                              <a:chart seriesIdx="1" categoryIdx="0" bldStep="ptIn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chart seriesIdx="0" categoryIdx="1" bldStep="ptInCategory"/>
                                            </p:graphicEl>
                                          </p:spTgt>
                                        </p:tgtEl>
                                        <p:attrNameLst>
                                          <p:attrName>style.visibility</p:attrName>
                                        </p:attrNameLst>
                                      </p:cBhvr>
                                      <p:to>
                                        <p:strVal val="visible"/>
                                      </p:to>
                                    </p:set>
                                    <p:animEffect transition="in" filter="fade">
                                      <p:cBhvr>
                                        <p:cTn id="22" dur="1000"/>
                                        <p:tgtEl>
                                          <p:spTgt spid="4">
                                            <p:graphicEl>
                                              <a:chart seriesIdx="0" categoryIdx="1" bldStep="ptIn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chart seriesIdx="1" categoryIdx="1" bldStep="ptInCategory"/>
                                            </p:graphicEl>
                                          </p:spTgt>
                                        </p:tgtEl>
                                        <p:attrNameLst>
                                          <p:attrName>style.visibility</p:attrName>
                                        </p:attrNameLst>
                                      </p:cBhvr>
                                      <p:to>
                                        <p:strVal val="visible"/>
                                      </p:to>
                                    </p:set>
                                    <p:animEffect transition="in" filter="fade">
                                      <p:cBhvr>
                                        <p:cTn id="27" dur="1000"/>
                                        <p:tgtEl>
                                          <p:spTgt spid="4">
                                            <p:graphicEl>
                                              <a:chart seriesIdx="1" categoryIdx="1"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El"/>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E31C-6FE6-3845-8149-3300CAA2BCDB}"/>
              </a:ext>
            </a:extLst>
          </p:cNvPr>
          <p:cNvSpPr>
            <a:spLocks noGrp="1"/>
          </p:cNvSpPr>
          <p:nvPr>
            <p:ph type="title"/>
          </p:nvPr>
        </p:nvSpPr>
        <p:spPr>
          <a:xfrm>
            <a:off x="505326" y="365125"/>
            <a:ext cx="11104511" cy="1325563"/>
          </a:xfrm>
        </p:spPr>
        <p:txBody>
          <a:bodyPr>
            <a:noAutofit/>
          </a:bodyPr>
          <a:lstStyle/>
          <a:p>
            <a:pPr algn="ctr"/>
            <a:r>
              <a:rPr lang="en-US" sz="4000" dirty="0"/>
              <a:t>Rural Counties Losing Hospital OB Services</a:t>
            </a:r>
          </a:p>
        </p:txBody>
      </p:sp>
      <p:sp>
        <p:nvSpPr>
          <p:cNvPr id="3" name="Text Placeholder 2">
            <a:extLst>
              <a:ext uri="{FF2B5EF4-FFF2-40B4-BE49-F238E27FC236}">
                <a16:creationId xmlns:a16="http://schemas.microsoft.com/office/drawing/2014/main" id="{6569D397-670A-CB41-AE6D-FC8F7E6979C8}"/>
              </a:ext>
            </a:extLst>
          </p:cNvPr>
          <p:cNvSpPr>
            <a:spLocks noGrp="1"/>
          </p:cNvSpPr>
          <p:nvPr>
            <p:ph type="body" idx="10"/>
          </p:nvPr>
        </p:nvSpPr>
        <p:spPr/>
        <p:txBody>
          <a:bodyPr/>
          <a:lstStyle/>
          <a:p>
            <a:pPr>
              <a:lnSpc>
                <a:spcPct val="100000"/>
              </a:lnSpc>
              <a:spcBef>
                <a:spcPts val="0"/>
              </a:spcBef>
            </a:pPr>
            <a:r>
              <a:rPr lang="en-US" dirty="0"/>
              <a:t>http://</a:t>
            </a:r>
            <a:r>
              <a:rPr lang="en-US" dirty="0" err="1"/>
              <a:t>rhrc.umn.edu</a:t>
            </a:r>
            <a:r>
              <a:rPr lang="en-US" dirty="0"/>
              <a:t>/wp-content/</a:t>
            </a:r>
            <a:r>
              <a:rPr lang="en-US" dirty="0" err="1"/>
              <a:t>files_mf</a:t>
            </a:r>
            <a:r>
              <a:rPr lang="en-US" dirty="0"/>
              <a:t>/1491501904UMRHRCOBclosuresPolicyBrief.pdf</a:t>
            </a:r>
          </a:p>
          <a:p>
            <a:pPr>
              <a:lnSpc>
                <a:spcPct val="100000"/>
              </a:lnSpc>
              <a:spcBef>
                <a:spcPts val="0"/>
              </a:spcBef>
            </a:pPr>
            <a:r>
              <a:rPr lang="en-US" dirty="0"/>
              <a:t>https://www.marchofdimes.org/research/maternity-care-deserts-report.aspx</a:t>
            </a:r>
          </a:p>
        </p:txBody>
      </p:sp>
      <p:sp>
        <p:nvSpPr>
          <p:cNvPr id="4" name="TextBox 3">
            <a:extLst>
              <a:ext uri="{FF2B5EF4-FFF2-40B4-BE49-F238E27FC236}">
                <a16:creationId xmlns:a16="http://schemas.microsoft.com/office/drawing/2014/main" id="{27ED2D34-2B5C-E44C-8D14-5563CDCA1BF7}"/>
              </a:ext>
            </a:extLst>
          </p:cNvPr>
          <p:cNvSpPr txBox="1"/>
          <p:nvPr/>
        </p:nvSpPr>
        <p:spPr>
          <a:xfrm>
            <a:off x="250375" y="2151404"/>
            <a:ext cx="23332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Number of hospitals w/ OB services</a:t>
            </a:r>
          </a:p>
        </p:txBody>
      </p:sp>
      <p:sp>
        <p:nvSpPr>
          <p:cNvPr id="18" name="TextBox 17">
            <a:extLst>
              <a:ext uri="{FF2B5EF4-FFF2-40B4-BE49-F238E27FC236}">
                <a16:creationId xmlns:a16="http://schemas.microsoft.com/office/drawing/2014/main" id="{E8AA8C97-6CFE-6944-90FD-6709E0F39EA4}"/>
              </a:ext>
            </a:extLst>
          </p:cNvPr>
          <p:cNvSpPr txBox="1"/>
          <p:nvPr/>
        </p:nvSpPr>
        <p:spPr>
          <a:xfrm>
            <a:off x="2392129" y="1498088"/>
            <a:ext cx="10952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rPr>
              <a:t>641</a:t>
            </a:r>
          </a:p>
        </p:txBody>
      </p:sp>
      <p:sp>
        <p:nvSpPr>
          <p:cNvPr id="19" name="TextBox 18">
            <a:extLst>
              <a:ext uri="{FF2B5EF4-FFF2-40B4-BE49-F238E27FC236}">
                <a16:creationId xmlns:a16="http://schemas.microsoft.com/office/drawing/2014/main" id="{D757BD16-81B9-E544-B58E-49A4755DF14D}"/>
              </a:ext>
            </a:extLst>
          </p:cNvPr>
          <p:cNvSpPr txBox="1"/>
          <p:nvPr/>
        </p:nvSpPr>
        <p:spPr>
          <a:xfrm>
            <a:off x="10514567" y="1751464"/>
            <a:ext cx="109527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rPr>
              <a:t>591</a:t>
            </a:r>
          </a:p>
        </p:txBody>
      </p:sp>
      <p:sp>
        <p:nvSpPr>
          <p:cNvPr id="5" name="TextBox 4">
            <a:extLst>
              <a:ext uri="{FF2B5EF4-FFF2-40B4-BE49-F238E27FC236}">
                <a16:creationId xmlns:a16="http://schemas.microsoft.com/office/drawing/2014/main" id="{0516CF60-3FD3-FB46-BE38-FE58DAA03BFE}"/>
              </a:ext>
            </a:extLst>
          </p:cNvPr>
          <p:cNvSpPr txBox="1"/>
          <p:nvPr/>
        </p:nvSpPr>
        <p:spPr>
          <a:xfrm>
            <a:off x="914400" y="-2690949"/>
            <a:ext cx="18473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D60C491F-A85E-E9EC-89B0-7ABB84A71083}"/>
              </a:ext>
            </a:extLst>
          </p:cNvPr>
          <p:cNvSpPr txBox="1"/>
          <p:nvPr/>
        </p:nvSpPr>
        <p:spPr>
          <a:xfrm>
            <a:off x="863017" y="3899368"/>
            <a:ext cx="1076325" cy="523220"/>
          </a:xfrm>
          <a:prstGeom prst="rect">
            <a:avLst/>
          </a:prstGeom>
          <a:noFill/>
        </p:spPr>
        <p:txBody>
          <a:bodyPr wrap="square" rtlCol="0">
            <a:spAutoFit/>
          </a:bodyPr>
          <a:lstStyle/>
          <a:p>
            <a:pPr>
              <a:spcAft>
                <a:spcPts val="1200"/>
              </a:spcAft>
            </a:pPr>
            <a:r>
              <a:rPr lang="en-US" sz="2800" dirty="0">
                <a:solidFill>
                  <a:schemeClr val="bg1"/>
                </a:solidFill>
              </a:rPr>
              <a:t>2004</a:t>
            </a:r>
          </a:p>
        </p:txBody>
      </p:sp>
      <p:sp>
        <p:nvSpPr>
          <p:cNvPr id="13" name="TextBox 12">
            <a:extLst>
              <a:ext uri="{FF2B5EF4-FFF2-40B4-BE49-F238E27FC236}">
                <a16:creationId xmlns:a16="http://schemas.microsoft.com/office/drawing/2014/main" id="{59085785-6E1B-2CC7-D435-EAE76A950352}"/>
              </a:ext>
            </a:extLst>
          </p:cNvPr>
          <p:cNvSpPr txBox="1"/>
          <p:nvPr/>
        </p:nvSpPr>
        <p:spPr>
          <a:xfrm>
            <a:off x="839523" y="4388765"/>
            <a:ext cx="1076325" cy="523220"/>
          </a:xfrm>
          <a:prstGeom prst="rect">
            <a:avLst/>
          </a:prstGeom>
          <a:noFill/>
        </p:spPr>
        <p:txBody>
          <a:bodyPr wrap="square" rtlCol="0">
            <a:spAutoFit/>
          </a:bodyPr>
          <a:lstStyle/>
          <a:p>
            <a:pPr>
              <a:spcAft>
                <a:spcPts val="1200"/>
              </a:spcAft>
            </a:pPr>
            <a:r>
              <a:rPr lang="en-US" sz="2800" dirty="0">
                <a:solidFill>
                  <a:schemeClr val="bg1"/>
                </a:solidFill>
              </a:rPr>
              <a:t>2014</a:t>
            </a:r>
          </a:p>
        </p:txBody>
      </p:sp>
      <p:sp>
        <p:nvSpPr>
          <p:cNvPr id="14" name="Rectangle 13">
            <a:extLst>
              <a:ext uri="{FF2B5EF4-FFF2-40B4-BE49-F238E27FC236}">
                <a16:creationId xmlns:a16="http://schemas.microsoft.com/office/drawing/2014/main" id="{1A9B4323-FF6B-BDE1-B4A5-D7478CF691C7}"/>
              </a:ext>
            </a:extLst>
          </p:cNvPr>
          <p:cNvSpPr/>
          <p:nvPr/>
        </p:nvSpPr>
        <p:spPr>
          <a:xfrm>
            <a:off x="250375" y="3975240"/>
            <a:ext cx="528637" cy="371475"/>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BAD21D2-567A-C07E-B1EF-761CEEB54916}"/>
              </a:ext>
            </a:extLst>
          </p:cNvPr>
          <p:cNvSpPr/>
          <p:nvPr/>
        </p:nvSpPr>
        <p:spPr>
          <a:xfrm>
            <a:off x="256900" y="4498505"/>
            <a:ext cx="528637" cy="371475"/>
          </a:xfrm>
          <a:prstGeom prst="rect">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a:extLst>
              <a:ext uri="{FF2B5EF4-FFF2-40B4-BE49-F238E27FC236}">
                <a16:creationId xmlns:a16="http://schemas.microsoft.com/office/drawing/2014/main" id="{741D627A-9294-A390-BA16-6DAD6825AFC4}"/>
              </a:ext>
            </a:extLst>
          </p:cNvPr>
          <p:cNvGraphicFramePr/>
          <p:nvPr>
            <p:extLst>
              <p:ext uri="{D42A27DB-BD31-4B8C-83A1-F6EECF244321}">
                <p14:modId xmlns:p14="http://schemas.microsoft.com/office/powerpoint/2010/main" val="902228792"/>
              </p:ext>
            </p:extLst>
          </p:nvPr>
        </p:nvGraphicFramePr>
        <p:xfrm>
          <a:off x="3220280" y="1498089"/>
          <a:ext cx="6824868" cy="4425634"/>
        </p:xfrm>
        <a:graphic>
          <a:graphicData uri="http://schemas.openxmlformats.org/drawingml/2006/chart">
            <c:chart xmlns:c="http://schemas.openxmlformats.org/drawingml/2006/chart" xmlns:r="http://schemas.openxmlformats.org/officeDocument/2006/relationships" r:id="rId3"/>
          </a:graphicData>
        </a:graphic>
      </p:graphicFrame>
      <p:sp>
        <p:nvSpPr>
          <p:cNvPr id="25" name="Rectangle 24">
            <a:extLst>
              <a:ext uri="{FF2B5EF4-FFF2-40B4-BE49-F238E27FC236}">
                <a16:creationId xmlns:a16="http://schemas.microsoft.com/office/drawing/2014/main" id="{2A0AA357-FCBA-A34E-9C64-63ED35545863}"/>
              </a:ext>
            </a:extLst>
          </p:cNvPr>
          <p:cNvSpPr/>
          <p:nvPr/>
        </p:nvSpPr>
        <p:spPr>
          <a:xfrm>
            <a:off x="2392129" y="2912785"/>
            <a:ext cx="8729660" cy="1903809"/>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i="0" u="none" strike="noStrike" kern="1200" cap="none" spc="0" normalizeH="0" baseline="0" noProof="0" dirty="0">
                <a:ln>
                  <a:noFill/>
                </a:ln>
                <a:solidFill>
                  <a:schemeClr val="bg1"/>
                </a:solidFill>
                <a:uLnTx/>
                <a:uFillTx/>
                <a:latin typeface="Arial" panose="020B0604020202020204"/>
                <a:ea typeface="+mn-ea"/>
                <a:cs typeface="+mn-cs"/>
              </a:rPr>
              <a:t>7 Million U.S. women of </a:t>
            </a:r>
            <a:br>
              <a:rPr kumimoji="0" lang="en-US" sz="3600" i="0" u="none" strike="noStrike" kern="1200" cap="none" spc="0" normalizeH="0" baseline="0" noProof="0" dirty="0">
                <a:ln>
                  <a:noFill/>
                </a:ln>
                <a:solidFill>
                  <a:schemeClr val="bg1"/>
                </a:solidFill>
                <a:uLnTx/>
                <a:uFillTx/>
                <a:latin typeface="Arial" panose="020B0604020202020204"/>
                <a:ea typeface="+mn-ea"/>
                <a:cs typeface="+mn-cs"/>
              </a:rPr>
            </a:br>
            <a:r>
              <a:rPr kumimoji="0" lang="en-US" sz="3600" i="0" u="none" strike="noStrike" kern="1200" cap="none" spc="0" normalizeH="0" baseline="0" noProof="0" dirty="0">
                <a:ln>
                  <a:noFill/>
                </a:ln>
                <a:solidFill>
                  <a:schemeClr val="bg1"/>
                </a:solidFill>
                <a:uLnTx/>
                <a:uFillTx/>
                <a:latin typeface="Arial" panose="020B0604020202020204"/>
                <a:ea typeface="+mn-ea"/>
                <a:cs typeface="+mn-cs"/>
              </a:rPr>
              <a:t>child-bearing age live in counties with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i="0" u="none" strike="noStrike" kern="1200" cap="none" spc="0" normalizeH="0" baseline="0" noProof="0" dirty="0">
                <a:ln>
                  <a:noFill/>
                </a:ln>
                <a:solidFill>
                  <a:schemeClr val="bg1"/>
                </a:solidFill>
                <a:uLnTx/>
                <a:uFillTx/>
                <a:latin typeface="Arial" panose="020B0604020202020204"/>
                <a:ea typeface="+mn-ea"/>
                <a:cs typeface="+mn-cs"/>
              </a:rPr>
              <a:t>no or limited maternity care</a:t>
            </a:r>
            <a:endParaRPr kumimoji="0" lang="en-US" sz="3200" i="0" u="none" strike="noStrike" kern="1200" cap="none" spc="0" normalizeH="0" baseline="0" noProof="0" dirty="0">
              <a:ln>
                <a:noFill/>
              </a:ln>
              <a:solidFill>
                <a:schemeClr val="bg1"/>
              </a:solidFill>
              <a:uLnTx/>
              <a:uFillTx/>
              <a:latin typeface="Arial" panose="020B0604020202020204"/>
              <a:ea typeface="+mn-ea"/>
              <a:cs typeface="+mn-cs"/>
            </a:endParaRPr>
          </a:p>
        </p:txBody>
      </p:sp>
    </p:spTree>
    <p:extLst>
      <p:ext uri="{BB962C8B-B14F-4D97-AF65-F5344CB8AC3E}">
        <p14:creationId xmlns:p14="http://schemas.microsoft.com/office/powerpoint/2010/main" val="214344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7" dur="1000"/>
                                        <p:tgtEl>
                                          <p:spTgt spid="11">
                                            <p:graphicEl>
                                              <a:chart seriesIdx="-3" categoryIdx="-3" bldStep="gridLegend"/>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1">
                                            <p:graphicEl>
                                              <a:chart seriesIdx="0" categoryIdx="0" bldStep="ptInCategory"/>
                                            </p:graphicEl>
                                          </p:spTgt>
                                        </p:tgtEl>
                                        <p:attrNameLst>
                                          <p:attrName>style.visibility</p:attrName>
                                        </p:attrNameLst>
                                      </p:cBhvr>
                                      <p:to>
                                        <p:strVal val="visible"/>
                                      </p:to>
                                    </p:set>
                                    <p:animEffect transition="in" filter="fade">
                                      <p:cBhvr>
                                        <p:cTn id="11" dur="1000"/>
                                        <p:tgtEl>
                                          <p:spTgt spid="11">
                                            <p:graphicEl>
                                              <a:chart seriesIdx="0" categoryIdx="0" bldStep="ptInCategory"/>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1">
                                            <p:graphicEl>
                                              <a:chart seriesIdx="1" categoryIdx="0" bldStep="ptInCategory"/>
                                            </p:graphicEl>
                                          </p:spTgt>
                                        </p:tgtEl>
                                        <p:attrNameLst>
                                          <p:attrName>style.visibility</p:attrName>
                                        </p:attrNameLst>
                                      </p:cBhvr>
                                      <p:to>
                                        <p:strVal val="visible"/>
                                      </p:to>
                                    </p:set>
                                    <p:animEffect transition="in" filter="fade">
                                      <p:cBhvr>
                                        <p:cTn id="15" dur="1000"/>
                                        <p:tgtEl>
                                          <p:spTgt spid="11">
                                            <p:graphicEl>
                                              <a:chart seriesIdx="1" categoryIdx="0" bldStep="ptInCategory"/>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1">
                                            <p:graphicEl>
                                              <a:chart seriesIdx="0" categoryIdx="1" bldStep="ptInCategory"/>
                                            </p:graphicEl>
                                          </p:spTgt>
                                        </p:tgtEl>
                                        <p:attrNameLst>
                                          <p:attrName>style.visibility</p:attrName>
                                        </p:attrNameLst>
                                      </p:cBhvr>
                                      <p:to>
                                        <p:strVal val="visible"/>
                                      </p:to>
                                    </p:set>
                                    <p:animEffect transition="in" filter="fade">
                                      <p:cBhvr>
                                        <p:cTn id="19" dur="1000"/>
                                        <p:tgtEl>
                                          <p:spTgt spid="11">
                                            <p:graphicEl>
                                              <a:chart seriesIdx="0" categoryIdx="1" bldStep="ptInCategory"/>
                                            </p:graphic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1">
                                            <p:graphicEl>
                                              <a:chart seriesIdx="1" categoryIdx="1" bldStep="ptInCategory"/>
                                            </p:graphicEl>
                                          </p:spTgt>
                                        </p:tgtEl>
                                        <p:attrNameLst>
                                          <p:attrName>style.visibility</p:attrName>
                                        </p:attrNameLst>
                                      </p:cBhvr>
                                      <p:to>
                                        <p:strVal val="visible"/>
                                      </p:to>
                                    </p:set>
                                    <p:animEffect transition="in" filter="fade">
                                      <p:cBhvr>
                                        <p:cTn id="23" dur="1000"/>
                                        <p:tgtEl>
                                          <p:spTgt spid="11">
                                            <p:graphicEl>
                                              <a:chart seriesIdx="1" categoryIdx="1" bldStep="ptInCategory"/>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categoryEl"/>
        </p:bldSub>
      </p:bldGraphic>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0F1CF382-043F-C142-A381-E867EF7B80B6}"/>
              </a:ext>
            </a:extLst>
          </p:cNvPr>
          <p:cNvSpPr>
            <a:spLocks noGrp="1"/>
          </p:cNvSpPr>
          <p:nvPr>
            <p:ph type="title"/>
          </p:nvPr>
        </p:nvSpPr>
        <p:spPr>
          <a:xfrm>
            <a:off x="556260" y="1"/>
            <a:ext cx="11269980" cy="1521012"/>
          </a:xfrm>
        </p:spPr>
        <p:txBody>
          <a:bodyPr>
            <a:normAutofit/>
          </a:bodyPr>
          <a:lstStyle/>
          <a:p>
            <a:pPr algn="ctr"/>
            <a:r>
              <a:rPr lang="en-US" sz="3600" dirty="0"/>
              <a:t>2.2 million women in counties with </a:t>
            </a:r>
            <a:br>
              <a:rPr lang="en-US" sz="3600" dirty="0"/>
            </a:br>
            <a:r>
              <a:rPr lang="en-US" sz="3600" dirty="0"/>
              <a:t>No OB, Hospital, or Birth Center</a:t>
            </a:r>
          </a:p>
        </p:txBody>
      </p:sp>
      <p:sp>
        <p:nvSpPr>
          <p:cNvPr id="3" name="Text Placeholder 2">
            <a:extLst>
              <a:ext uri="{FF2B5EF4-FFF2-40B4-BE49-F238E27FC236}">
                <a16:creationId xmlns:a16="http://schemas.microsoft.com/office/drawing/2014/main" id="{3EC72991-5157-2041-81E4-FB205BE4012E}"/>
              </a:ext>
            </a:extLst>
          </p:cNvPr>
          <p:cNvSpPr>
            <a:spLocks noGrp="1"/>
          </p:cNvSpPr>
          <p:nvPr>
            <p:ph type="body" idx="10"/>
          </p:nvPr>
        </p:nvSpPr>
        <p:spPr/>
        <p:txBody>
          <a:bodyPr/>
          <a:lstStyle/>
          <a:p>
            <a:pPr>
              <a:lnSpc>
                <a:spcPct val="100000"/>
              </a:lnSpc>
              <a:spcBef>
                <a:spcPts val="0"/>
              </a:spcBef>
            </a:pPr>
            <a:r>
              <a:rPr lang="en-US" dirty="0"/>
              <a:t>2020 report at https://www.marchofdimes.org/materials/2020-Maternity-Care-Report.pdf </a:t>
            </a:r>
          </a:p>
        </p:txBody>
      </p:sp>
      <p:sp>
        <p:nvSpPr>
          <p:cNvPr id="8" name="TextBox 7">
            <a:extLst>
              <a:ext uri="{FF2B5EF4-FFF2-40B4-BE49-F238E27FC236}">
                <a16:creationId xmlns:a16="http://schemas.microsoft.com/office/drawing/2014/main" id="{CA83825B-6B73-D94E-AF77-64D92B3D5207}"/>
              </a:ext>
            </a:extLst>
          </p:cNvPr>
          <p:cNvSpPr txBox="1"/>
          <p:nvPr/>
        </p:nvSpPr>
        <p:spPr>
          <a:xfrm>
            <a:off x="-572756" y="793820"/>
            <a:ext cx="18473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10" name="Picture 9">
            <a:extLst>
              <a:ext uri="{FF2B5EF4-FFF2-40B4-BE49-F238E27FC236}">
                <a16:creationId xmlns:a16="http://schemas.microsoft.com/office/drawing/2014/main" id="{69661720-9E27-7448-A794-0CEE04245B94}"/>
              </a:ext>
            </a:extLst>
          </p:cNvPr>
          <p:cNvPicPr>
            <a:picLocks noChangeAspect="1"/>
          </p:cNvPicPr>
          <p:nvPr/>
        </p:nvPicPr>
        <p:blipFill rotWithShape="1">
          <a:blip r:embed="rId3"/>
          <a:srcRect b="9676"/>
          <a:stretch/>
        </p:blipFill>
        <p:spPr>
          <a:xfrm>
            <a:off x="4425562" y="1639113"/>
            <a:ext cx="7076191" cy="412849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2" name="Group 1">
            <a:extLst>
              <a:ext uri="{FF2B5EF4-FFF2-40B4-BE49-F238E27FC236}">
                <a16:creationId xmlns:a16="http://schemas.microsoft.com/office/drawing/2014/main" id="{F9819FB7-7C2E-704F-BD7A-D66F789C975B}"/>
              </a:ext>
            </a:extLst>
          </p:cNvPr>
          <p:cNvGrpSpPr/>
          <p:nvPr/>
        </p:nvGrpSpPr>
        <p:grpSpPr>
          <a:xfrm>
            <a:off x="556260" y="1940689"/>
            <a:ext cx="3869302" cy="3656386"/>
            <a:chOff x="991954" y="1862067"/>
            <a:chExt cx="3433608" cy="3656386"/>
          </a:xfrm>
        </p:grpSpPr>
        <p:sp>
          <p:nvSpPr>
            <p:cNvPr id="15" name="TextBox 14">
              <a:extLst>
                <a:ext uri="{FF2B5EF4-FFF2-40B4-BE49-F238E27FC236}">
                  <a16:creationId xmlns:a16="http://schemas.microsoft.com/office/drawing/2014/main" id="{46C92348-3985-1945-A89C-E1F7C439304A}"/>
                </a:ext>
              </a:extLst>
            </p:cNvPr>
            <p:cNvSpPr txBox="1"/>
            <p:nvPr/>
          </p:nvSpPr>
          <p:spPr>
            <a:xfrm>
              <a:off x="1333600" y="1862067"/>
              <a:ext cx="3091962" cy="3656386"/>
            </a:xfrm>
            <a:prstGeom prst="rect">
              <a:avLst/>
            </a:prstGeom>
            <a:noFill/>
          </p:spPr>
          <p:txBody>
            <a:bodyPr wrap="square" rtlCol="0">
              <a:spAutoFit/>
            </a:bodyPr>
            <a:lstStyle/>
            <a:p>
              <a:pPr marL="0" marR="0" lvl="0" indent="0" algn="l" defTabSz="914400" rtl="0" eaLnBrk="1" fontAlgn="auto" latinLnBrk="0" hangingPunct="1">
                <a:lnSpc>
                  <a:spcPct val="90000"/>
                </a:lnSpc>
                <a:spcBef>
                  <a:spcPts val="0"/>
                </a:spcBef>
                <a:spcAft>
                  <a:spcPts val="1200"/>
                </a:spcAft>
                <a:buClrTx/>
                <a:buSzTx/>
                <a:buFontTx/>
                <a:buNone/>
                <a:tabLst/>
                <a:defRPr/>
              </a:pPr>
              <a:r>
                <a:rPr kumimoji="0" lang="en-US" sz="2700" b="0" i="0" u="none" strike="noStrike" kern="1200" cap="none" spc="0" normalizeH="0" baseline="0" noProof="0" dirty="0">
                  <a:ln>
                    <a:noFill/>
                  </a:ln>
                  <a:solidFill>
                    <a:srgbClr val="FFFFFF"/>
                  </a:solidFill>
                  <a:effectLst/>
                  <a:uLnTx/>
                  <a:uFillTx/>
                  <a:latin typeface="Arial" panose="020B0604020202020204"/>
                  <a:ea typeface="+mn-ea"/>
                  <a:cs typeface="+mn-cs"/>
                </a:rPr>
                <a:t>Maternity care “deserts”</a:t>
              </a:r>
            </a:p>
            <a:p>
              <a:pPr marL="0" marR="0" lvl="0" indent="0" algn="l" defTabSz="914400" rtl="0" eaLnBrk="1" fontAlgn="auto" latinLnBrk="0" hangingPunct="1">
                <a:lnSpc>
                  <a:spcPct val="90000"/>
                </a:lnSpc>
                <a:spcBef>
                  <a:spcPts val="0"/>
                </a:spcBef>
                <a:spcAft>
                  <a:spcPts val="1200"/>
                </a:spcAft>
                <a:buClrTx/>
                <a:buSzTx/>
                <a:buFontTx/>
                <a:buNone/>
                <a:tabLst/>
                <a:defRPr/>
              </a:pPr>
              <a:r>
                <a:rPr kumimoji="0" lang="en-US" sz="2700" b="0" i="0" u="none" strike="noStrike" kern="1200" cap="none" spc="0" normalizeH="0" baseline="0" noProof="0" dirty="0">
                  <a:ln>
                    <a:noFill/>
                  </a:ln>
                  <a:solidFill>
                    <a:srgbClr val="FFFFFF"/>
                  </a:solidFill>
                  <a:effectLst/>
                  <a:uLnTx/>
                  <a:uFillTx/>
                  <a:latin typeface="Arial" panose="020B0604020202020204"/>
                  <a:ea typeface="+mn-ea"/>
                  <a:cs typeface="+mn-cs"/>
                </a:rPr>
                <a:t>Low access to maternity care</a:t>
              </a:r>
            </a:p>
            <a:p>
              <a:pPr marL="0" marR="0" lvl="0" indent="0" algn="l" defTabSz="914400" rtl="0" eaLnBrk="1" fontAlgn="auto" latinLnBrk="0" hangingPunct="1">
                <a:lnSpc>
                  <a:spcPct val="90000"/>
                </a:lnSpc>
                <a:spcBef>
                  <a:spcPts val="0"/>
                </a:spcBef>
                <a:spcAft>
                  <a:spcPts val="1200"/>
                </a:spcAft>
                <a:buClrTx/>
                <a:buSzTx/>
                <a:buFontTx/>
                <a:buNone/>
                <a:tabLst/>
                <a:defRPr/>
              </a:pPr>
              <a:r>
                <a:rPr kumimoji="0" lang="en-US" sz="2700" b="0" i="0" u="none" strike="noStrike" kern="1200" cap="none" spc="0" normalizeH="0" baseline="0" noProof="0" dirty="0">
                  <a:ln>
                    <a:noFill/>
                  </a:ln>
                  <a:solidFill>
                    <a:srgbClr val="FFFFFF"/>
                  </a:solidFill>
                  <a:effectLst/>
                  <a:uLnTx/>
                  <a:uFillTx/>
                  <a:latin typeface="Arial" panose="020B0604020202020204"/>
                  <a:ea typeface="+mn-ea"/>
                  <a:cs typeface="+mn-cs"/>
                </a:rPr>
                <a:t>Moderate access to maternity care</a:t>
              </a:r>
            </a:p>
            <a:p>
              <a:pPr marL="0" marR="0" lvl="0" indent="0" algn="l" defTabSz="914400" rtl="0" eaLnBrk="1" fontAlgn="auto" latinLnBrk="0" hangingPunct="1">
                <a:lnSpc>
                  <a:spcPct val="90000"/>
                </a:lnSpc>
                <a:spcBef>
                  <a:spcPts val="0"/>
                </a:spcBef>
                <a:spcAft>
                  <a:spcPts val="1200"/>
                </a:spcAft>
                <a:buClrTx/>
                <a:buSzTx/>
                <a:buFontTx/>
                <a:buNone/>
                <a:tabLst/>
                <a:defRPr/>
              </a:pPr>
              <a:r>
                <a:rPr kumimoji="0" lang="en-US" sz="2700" b="0" i="0" u="none" strike="noStrike" kern="1200" cap="none" spc="0" normalizeH="0" baseline="0" noProof="0" dirty="0">
                  <a:ln>
                    <a:noFill/>
                  </a:ln>
                  <a:solidFill>
                    <a:srgbClr val="FFFFFF"/>
                  </a:solidFill>
                  <a:effectLst/>
                  <a:uLnTx/>
                  <a:uFillTx/>
                  <a:latin typeface="Arial" panose="020B0604020202020204"/>
                  <a:ea typeface="+mn-ea"/>
                  <a:cs typeface="+mn-cs"/>
                </a:rPr>
                <a:t>Full access to maternity care</a:t>
              </a:r>
            </a:p>
          </p:txBody>
        </p:sp>
        <p:sp>
          <p:nvSpPr>
            <p:cNvPr id="16" name="Rectangle 15">
              <a:extLst>
                <a:ext uri="{FF2B5EF4-FFF2-40B4-BE49-F238E27FC236}">
                  <a16:creationId xmlns:a16="http://schemas.microsoft.com/office/drawing/2014/main" id="{24C49B34-2D01-414B-A296-B196FC17C6B1}"/>
                </a:ext>
              </a:extLst>
            </p:cNvPr>
            <p:cNvSpPr/>
            <p:nvPr/>
          </p:nvSpPr>
          <p:spPr>
            <a:xfrm>
              <a:off x="991954" y="1890299"/>
              <a:ext cx="341645" cy="341645"/>
            </a:xfrm>
            <a:prstGeom prst="rect">
              <a:avLst/>
            </a:prstGeom>
            <a:solidFill>
              <a:srgbClr val="FD151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7" name="Rectangle 16">
              <a:extLst>
                <a:ext uri="{FF2B5EF4-FFF2-40B4-BE49-F238E27FC236}">
                  <a16:creationId xmlns:a16="http://schemas.microsoft.com/office/drawing/2014/main" id="{B67A0598-7062-8542-B1BA-3B017B283B89}"/>
                </a:ext>
              </a:extLst>
            </p:cNvPr>
            <p:cNvSpPr/>
            <p:nvPr/>
          </p:nvSpPr>
          <p:spPr>
            <a:xfrm>
              <a:off x="991954" y="3744281"/>
              <a:ext cx="341645" cy="341645"/>
            </a:xfrm>
            <a:prstGeom prst="rect">
              <a:avLst/>
            </a:prstGeom>
            <a:solidFill>
              <a:srgbClr val="FFA90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8" name="Rectangle 17">
              <a:extLst>
                <a:ext uri="{FF2B5EF4-FFF2-40B4-BE49-F238E27FC236}">
                  <a16:creationId xmlns:a16="http://schemas.microsoft.com/office/drawing/2014/main" id="{A7283308-66CB-4943-831F-6B5641C7D4F4}"/>
                </a:ext>
              </a:extLst>
            </p:cNvPr>
            <p:cNvSpPr/>
            <p:nvPr/>
          </p:nvSpPr>
          <p:spPr>
            <a:xfrm>
              <a:off x="991954" y="4671272"/>
              <a:ext cx="341645" cy="341645"/>
            </a:xfrm>
            <a:prstGeom prst="rect">
              <a:avLst/>
            </a:prstGeom>
            <a:solidFill>
              <a:srgbClr val="CEABE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9" name="Rectangle 18">
              <a:extLst>
                <a:ext uri="{FF2B5EF4-FFF2-40B4-BE49-F238E27FC236}">
                  <a16:creationId xmlns:a16="http://schemas.microsoft.com/office/drawing/2014/main" id="{98E5DB22-FB92-D54B-A7C8-3A18765BAD84}"/>
                </a:ext>
              </a:extLst>
            </p:cNvPr>
            <p:cNvSpPr/>
            <p:nvPr/>
          </p:nvSpPr>
          <p:spPr>
            <a:xfrm>
              <a:off x="991954" y="2817290"/>
              <a:ext cx="341645" cy="341645"/>
            </a:xfrm>
            <a:prstGeom prst="rect">
              <a:avLst/>
            </a:prstGeom>
            <a:solidFill>
              <a:srgbClr val="EC7C1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sp>
        <p:nvSpPr>
          <p:cNvPr id="4" name="TextBox 3">
            <a:extLst>
              <a:ext uri="{FF2B5EF4-FFF2-40B4-BE49-F238E27FC236}">
                <a16:creationId xmlns:a16="http://schemas.microsoft.com/office/drawing/2014/main" id="{E5E64990-F28B-BFD9-91C6-F99D5FAE57E2}"/>
              </a:ext>
            </a:extLst>
          </p:cNvPr>
          <p:cNvSpPr txBox="1"/>
          <p:nvPr/>
        </p:nvSpPr>
        <p:spPr>
          <a:xfrm>
            <a:off x="7993626" y="5224844"/>
            <a:ext cx="2320413" cy="548640"/>
          </a:xfrm>
          <a:prstGeom prst="rect">
            <a:avLst/>
          </a:prstGeom>
          <a:solidFill>
            <a:schemeClr val="bg1"/>
          </a:solidFill>
        </p:spPr>
        <p:txBody>
          <a:bodyPr wrap="square" rtlCol="0">
            <a:spAutoFit/>
          </a:bodyPr>
          <a:lstStyle/>
          <a:p>
            <a:pPr>
              <a:spcAft>
                <a:spcPts val="1200"/>
              </a:spcAft>
            </a:pPr>
            <a:endParaRPr lang="en-US" sz="2400" dirty="0">
              <a:solidFill>
                <a:schemeClr val="bg1"/>
              </a:solidFill>
            </a:endParaRPr>
          </a:p>
        </p:txBody>
      </p:sp>
    </p:spTree>
    <p:extLst>
      <p:ext uri="{BB962C8B-B14F-4D97-AF65-F5344CB8AC3E}">
        <p14:creationId xmlns:p14="http://schemas.microsoft.com/office/powerpoint/2010/main" val="29335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F1C9A-6CA3-BC4B-BE8D-ED54744F7CD0}"/>
              </a:ext>
            </a:extLst>
          </p:cNvPr>
          <p:cNvSpPr>
            <a:spLocks noGrp="1"/>
          </p:cNvSpPr>
          <p:nvPr>
            <p:ph type="title"/>
          </p:nvPr>
        </p:nvSpPr>
        <p:spPr>
          <a:xfrm>
            <a:off x="1192268" y="9726"/>
            <a:ext cx="10515600" cy="1325563"/>
          </a:xfrm>
        </p:spPr>
        <p:txBody>
          <a:bodyPr/>
          <a:lstStyle/>
          <a:p>
            <a:r>
              <a:rPr lang="en-US" dirty="0"/>
              <a:t>When An Area Loses OB Services…</a:t>
            </a:r>
          </a:p>
        </p:txBody>
      </p:sp>
      <p:sp>
        <p:nvSpPr>
          <p:cNvPr id="3" name="Text Placeholder 2">
            <a:extLst>
              <a:ext uri="{FF2B5EF4-FFF2-40B4-BE49-F238E27FC236}">
                <a16:creationId xmlns:a16="http://schemas.microsoft.com/office/drawing/2014/main" id="{A2D0CE35-D075-AD43-AB88-138115570DAA}"/>
              </a:ext>
            </a:extLst>
          </p:cNvPr>
          <p:cNvSpPr>
            <a:spLocks noGrp="1"/>
          </p:cNvSpPr>
          <p:nvPr>
            <p:ph type="body" idx="10"/>
          </p:nvPr>
        </p:nvSpPr>
        <p:spPr/>
        <p:txBody>
          <a:bodyPr/>
          <a:lstStyle/>
          <a:p>
            <a:r>
              <a:rPr lang="en-US" dirty="0"/>
              <a:t>https://www.ruralhealthweb.org/NRHA/media/Emerge_NRHA/Advocacy/Policy%20documents/01-16-19-NRHA-Policy-Access-to-Rural-Maternity-Care.pdf   </a:t>
            </a:r>
          </a:p>
        </p:txBody>
      </p:sp>
      <p:sp>
        <p:nvSpPr>
          <p:cNvPr id="7" name="Right Arrow 6">
            <a:extLst>
              <a:ext uri="{FF2B5EF4-FFF2-40B4-BE49-F238E27FC236}">
                <a16:creationId xmlns:a16="http://schemas.microsoft.com/office/drawing/2014/main" id="{17B03D5B-C8F4-164F-89B5-AC4EB0C38913}"/>
              </a:ext>
            </a:extLst>
          </p:cNvPr>
          <p:cNvSpPr/>
          <p:nvPr/>
        </p:nvSpPr>
        <p:spPr>
          <a:xfrm>
            <a:off x="838200" y="1409700"/>
            <a:ext cx="9331411" cy="4457700"/>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hueOff val="0"/>
                  <a:satOff val="0"/>
                  <a:lumOff val="0"/>
                  <a:alphaOff val="0"/>
                </a:srgbClr>
              </a:solidFill>
              <a:effectLst/>
              <a:uLnTx/>
              <a:uFillTx/>
              <a:latin typeface="Arial" panose="020B0604020202020204"/>
              <a:ea typeface="+mn-ea"/>
              <a:cs typeface="+mn-cs"/>
            </a:endParaRPr>
          </a:p>
        </p:txBody>
      </p:sp>
      <p:sp>
        <p:nvSpPr>
          <p:cNvPr id="8" name="Freeform 7">
            <a:extLst>
              <a:ext uri="{FF2B5EF4-FFF2-40B4-BE49-F238E27FC236}">
                <a16:creationId xmlns:a16="http://schemas.microsoft.com/office/drawing/2014/main" id="{96DCB157-472E-8540-90FC-B3625A157195}"/>
              </a:ext>
            </a:extLst>
          </p:cNvPr>
          <p:cNvSpPr/>
          <p:nvPr/>
        </p:nvSpPr>
        <p:spPr>
          <a:xfrm>
            <a:off x="1309390" y="1508683"/>
            <a:ext cx="5140678" cy="1783080"/>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a:ln>
                  <a:noFill/>
                </a:ln>
                <a:solidFill>
                  <a:srgbClr val="FFFFFF"/>
                </a:solidFill>
                <a:uLnTx/>
                <a:uFillTx/>
                <a:latin typeface="Arial" panose="020B0604020202020204"/>
                <a:ea typeface="+mn-ea"/>
                <a:cs typeface="+mn-cs"/>
              </a:rPr>
              <a:t>Out-of-hospital</a:t>
            </a:r>
            <a:r>
              <a:rPr kumimoji="0" lang="en-US" sz="3600"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 </a:t>
            </a:r>
          </a:p>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births increase</a:t>
            </a:r>
          </a:p>
        </p:txBody>
      </p:sp>
      <p:sp>
        <p:nvSpPr>
          <p:cNvPr id="9" name="Freeform 8">
            <a:extLst>
              <a:ext uri="{FF2B5EF4-FFF2-40B4-BE49-F238E27FC236}">
                <a16:creationId xmlns:a16="http://schemas.microsoft.com/office/drawing/2014/main" id="{954D9BF8-A5B1-9247-BE50-E7B5A6F3FF34}"/>
              </a:ext>
            </a:extLst>
          </p:cNvPr>
          <p:cNvSpPr/>
          <p:nvPr/>
        </p:nvSpPr>
        <p:spPr>
          <a:xfrm>
            <a:off x="1309390" y="3638550"/>
            <a:ext cx="5140678" cy="1783080"/>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Preterm </a:t>
            </a:r>
          </a:p>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births increase</a:t>
            </a:r>
          </a:p>
        </p:txBody>
      </p:sp>
      <p:sp>
        <p:nvSpPr>
          <p:cNvPr id="10" name="Freeform 9">
            <a:extLst>
              <a:ext uri="{FF2B5EF4-FFF2-40B4-BE49-F238E27FC236}">
                <a16:creationId xmlns:a16="http://schemas.microsoft.com/office/drawing/2014/main" id="{77BD6C55-0B54-4542-A09E-B2C5324AF8D3}"/>
              </a:ext>
            </a:extLst>
          </p:cNvPr>
          <p:cNvSpPr/>
          <p:nvPr/>
        </p:nvSpPr>
        <p:spPr>
          <a:xfrm>
            <a:off x="6921257" y="2747010"/>
            <a:ext cx="4571387" cy="1783080"/>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Infant mortality </a:t>
            </a:r>
          </a:p>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rate doubles</a:t>
            </a:r>
          </a:p>
        </p:txBody>
      </p:sp>
    </p:spTree>
    <p:extLst>
      <p:ext uri="{BB962C8B-B14F-4D97-AF65-F5344CB8AC3E}">
        <p14:creationId xmlns:p14="http://schemas.microsoft.com/office/powerpoint/2010/main" val="141787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9F92-5F50-AA42-8EBA-367EC74E49B3}"/>
              </a:ext>
            </a:extLst>
          </p:cNvPr>
          <p:cNvSpPr>
            <a:spLocks noGrp="1"/>
          </p:cNvSpPr>
          <p:nvPr>
            <p:ph type="title"/>
          </p:nvPr>
        </p:nvSpPr>
        <p:spPr>
          <a:xfrm>
            <a:off x="966787" y="233421"/>
            <a:ext cx="10941908" cy="963613"/>
          </a:xfrm>
        </p:spPr>
        <p:txBody>
          <a:bodyPr>
            <a:normAutofit/>
          </a:bodyPr>
          <a:lstStyle/>
          <a:p>
            <a:r>
              <a:rPr lang="en-US" sz="3600" dirty="0"/>
              <a:t>Most Maternal Deaths Occur After Baby Is Born</a:t>
            </a:r>
          </a:p>
        </p:txBody>
      </p:sp>
      <p:sp>
        <p:nvSpPr>
          <p:cNvPr id="3" name="Text Placeholder 2">
            <a:extLst>
              <a:ext uri="{FF2B5EF4-FFF2-40B4-BE49-F238E27FC236}">
                <a16:creationId xmlns:a16="http://schemas.microsoft.com/office/drawing/2014/main" id="{3C49552F-B71B-F04B-8240-D8E2BDC247F6}"/>
              </a:ext>
            </a:extLst>
          </p:cNvPr>
          <p:cNvSpPr>
            <a:spLocks noGrp="1"/>
          </p:cNvSpPr>
          <p:nvPr>
            <p:ph type="body" idx="10"/>
          </p:nvPr>
        </p:nvSpPr>
        <p:spPr>
          <a:xfrm>
            <a:off x="-1" y="6016753"/>
            <a:ext cx="8552329" cy="841248"/>
          </a:xfrm>
        </p:spPr>
        <p:txBody>
          <a:bodyPr>
            <a:normAutofit/>
          </a:bodyPr>
          <a:lstStyle/>
          <a:p>
            <a:pPr>
              <a:lnSpc>
                <a:spcPct val="100000"/>
              </a:lnSpc>
              <a:spcBef>
                <a:spcPts val="0"/>
              </a:spcBef>
            </a:pPr>
            <a:r>
              <a:rPr lang="en-US" sz="1100" dirty="0"/>
              <a:t>Data 2011-2015</a:t>
            </a:r>
          </a:p>
          <a:p>
            <a:pPr>
              <a:lnSpc>
                <a:spcPct val="100000"/>
              </a:lnSpc>
              <a:spcBef>
                <a:spcPts val="0"/>
              </a:spcBef>
            </a:pPr>
            <a:r>
              <a:rPr lang="en-US" sz="1100" dirty="0"/>
              <a:t>https://www.commonwealthfund.org/publications/issue-briefs/2020/nov/maternal-mortality-maternity-care-us-compared-10-countries</a:t>
            </a:r>
          </a:p>
        </p:txBody>
      </p:sp>
      <p:graphicFrame>
        <p:nvGraphicFramePr>
          <p:cNvPr id="4" name="Chart 3">
            <a:extLst>
              <a:ext uri="{FF2B5EF4-FFF2-40B4-BE49-F238E27FC236}">
                <a16:creationId xmlns:a16="http://schemas.microsoft.com/office/drawing/2014/main" id="{21DCE33B-D6E0-A843-905E-BFDEA46C2832}"/>
              </a:ext>
            </a:extLst>
          </p:cNvPr>
          <p:cNvGraphicFramePr/>
          <p:nvPr>
            <p:extLst>
              <p:ext uri="{D42A27DB-BD31-4B8C-83A1-F6EECF244321}">
                <p14:modId xmlns:p14="http://schemas.microsoft.com/office/powerpoint/2010/main" val="2648664759"/>
              </p:ext>
            </p:extLst>
          </p:nvPr>
        </p:nvGraphicFramePr>
        <p:xfrm>
          <a:off x="2057400" y="1470212"/>
          <a:ext cx="9722707" cy="42733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99A7F7B-96B7-B99B-4417-E79F6347D92A}"/>
              </a:ext>
            </a:extLst>
          </p:cNvPr>
          <p:cNvSpPr txBox="1"/>
          <p:nvPr/>
        </p:nvSpPr>
        <p:spPr>
          <a:xfrm>
            <a:off x="414337" y="2600325"/>
            <a:ext cx="1385887" cy="1200329"/>
          </a:xfrm>
          <a:prstGeom prst="rect">
            <a:avLst/>
          </a:prstGeom>
          <a:noFill/>
        </p:spPr>
        <p:txBody>
          <a:bodyPr wrap="square" rtlCol="0">
            <a:spAutoFit/>
          </a:bodyPr>
          <a:lstStyle/>
          <a:p>
            <a:pPr>
              <a:spcAft>
                <a:spcPts val="1200"/>
              </a:spcAft>
            </a:pPr>
            <a:r>
              <a:rPr lang="en-US" sz="2400" dirty="0">
                <a:solidFill>
                  <a:schemeClr val="bg1"/>
                </a:solidFill>
              </a:rPr>
              <a:t>% of maternal deaths </a:t>
            </a:r>
          </a:p>
        </p:txBody>
      </p:sp>
      <p:cxnSp>
        <p:nvCxnSpPr>
          <p:cNvPr id="7" name="Straight Connector 6">
            <a:extLst>
              <a:ext uri="{FF2B5EF4-FFF2-40B4-BE49-F238E27FC236}">
                <a16:creationId xmlns:a16="http://schemas.microsoft.com/office/drawing/2014/main" id="{D9039DEF-2DB6-8FDB-276A-EEF03DE97F5B}"/>
              </a:ext>
            </a:extLst>
          </p:cNvPr>
          <p:cNvCxnSpPr>
            <a:cxnSpLocks/>
          </p:cNvCxnSpPr>
          <p:nvPr/>
        </p:nvCxnSpPr>
        <p:spPr>
          <a:xfrm>
            <a:off x="5957893" y="1470212"/>
            <a:ext cx="0" cy="43608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26672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graphicEl>
                                              <a:chart seriesIdx="0" categoryIdx="0" bldStep="ptInCategory"/>
                                            </p:graphicEl>
                                          </p:spTgt>
                                        </p:tgtEl>
                                        <p:attrNameLst>
                                          <p:attrName>style.visibility</p:attrName>
                                        </p:attrNameLst>
                                      </p:cBhvr>
                                      <p:to>
                                        <p:strVal val="visible"/>
                                      </p:to>
                                    </p:set>
                                    <p:animEffect transition="in" filter="fade">
                                      <p:cBhvr>
                                        <p:cTn id="11" dur="1000"/>
                                        <p:tgtEl>
                                          <p:spTgt spid="4">
                                            <p:graphicEl>
                                              <a:chart seriesIdx="0" categoryIdx="0" bldStep="ptInCategory"/>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graphicEl>
                                              <a:chart seriesIdx="0" categoryIdx="1" bldStep="ptInCategory"/>
                                            </p:graphicEl>
                                          </p:spTgt>
                                        </p:tgtEl>
                                        <p:attrNameLst>
                                          <p:attrName>style.visibility</p:attrName>
                                        </p:attrNameLst>
                                      </p:cBhvr>
                                      <p:to>
                                        <p:strVal val="visible"/>
                                      </p:to>
                                    </p:set>
                                    <p:animEffect transition="in" filter="fade">
                                      <p:cBhvr>
                                        <p:cTn id="15" dur="1000"/>
                                        <p:tgtEl>
                                          <p:spTgt spid="4">
                                            <p:graphicEl>
                                              <a:chart seriesIdx="0" categoryIdx="1" bldStep="ptInCategory"/>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graphicEl>
                                              <a:chart seriesIdx="0" categoryIdx="2" bldStep="ptInCategory"/>
                                            </p:graphicEl>
                                          </p:spTgt>
                                        </p:tgtEl>
                                        <p:attrNameLst>
                                          <p:attrName>style.visibility</p:attrName>
                                        </p:attrNameLst>
                                      </p:cBhvr>
                                      <p:to>
                                        <p:strVal val="visible"/>
                                      </p:to>
                                    </p:set>
                                    <p:animEffect transition="in" filter="fade">
                                      <p:cBhvr>
                                        <p:cTn id="19" dur="1000"/>
                                        <p:tgtEl>
                                          <p:spTgt spid="4">
                                            <p:graphicEl>
                                              <a:chart seriesIdx="0" categoryIdx="2" bldStep="ptInCategory"/>
                                            </p:graphic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4">
                                            <p:graphicEl>
                                              <a:chart seriesIdx="0" categoryIdx="3" bldStep="ptInCategory"/>
                                            </p:graphicEl>
                                          </p:spTgt>
                                        </p:tgtEl>
                                        <p:attrNameLst>
                                          <p:attrName>style.visibility</p:attrName>
                                        </p:attrNameLst>
                                      </p:cBhvr>
                                      <p:to>
                                        <p:strVal val="visible"/>
                                      </p:to>
                                    </p:set>
                                    <p:animEffect transition="in" filter="fade">
                                      <p:cBhvr>
                                        <p:cTn id="23" dur="1000"/>
                                        <p:tgtEl>
                                          <p:spTgt spid="4">
                                            <p:graphicEl>
                                              <a:chart seriesIdx="0" categoryIdx="3" bldStep="ptInCategory"/>
                                            </p:graphic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4">
                                            <p:graphicEl>
                                              <a:chart seriesIdx="0" categoryIdx="4" bldStep="ptInCategory"/>
                                            </p:graphicEl>
                                          </p:spTgt>
                                        </p:tgtEl>
                                        <p:attrNameLst>
                                          <p:attrName>style.visibility</p:attrName>
                                        </p:attrNameLst>
                                      </p:cBhvr>
                                      <p:to>
                                        <p:strVal val="visible"/>
                                      </p:to>
                                    </p:set>
                                    <p:animEffect transition="in" filter="fade">
                                      <p:cBhvr>
                                        <p:cTn id="27" dur="1000"/>
                                        <p:tgtEl>
                                          <p:spTgt spid="4">
                                            <p:graphicEl>
                                              <a:chart seriesIdx="0" categoryIdx="4"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El"/>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C49552F-B71B-F04B-8240-D8E2BDC247F6}"/>
              </a:ext>
            </a:extLst>
          </p:cNvPr>
          <p:cNvSpPr>
            <a:spLocks noGrp="1"/>
          </p:cNvSpPr>
          <p:nvPr>
            <p:ph type="body" idx="10"/>
          </p:nvPr>
        </p:nvSpPr>
        <p:spPr>
          <a:xfrm>
            <a:off x="-1" y="6016753"/>
            <a:ext cx="8552329" cy="841248"/>
          </a:xfrm>
        </p:spPr>
        <p:txBody>
          <a:bodyPr>
            <a:normAutofit/>
          </a:bodyPr>
          <a:lstStyle/>
          <a:p>
            <a:pPr>
              <a:lnSpc>
                <a:spcPct val="100000"/>
              </a:lnSpc>
              <a:spcBef>
                <a:spcPts val="0"/>
              </a:spcBef>
            </a:pPr>
            <a:r>
              <a:rPr lang="en-US" sz="1100" dirty="0"/>
              <a:t>https://journals.lww.com/greenjournal/Fulltext/2018/05000/ACOG_Committee_Opinion_No__736__Optimizing.42.aspx</a:t>
            </a:r>
          </a:p>
        </p:txBody>
      </p:sp>
      <p:sp>
        <p:nvSpPr>
          <p:cNvPr id="8" name="Freeform 7">
            <a:extLst>
              <a:ext uri="{FF2B5EF4-FFF2-40B4-BE49-F238E27FC236}">
                <a16:creationId xmlns:a16="http://schemas.microsoft.com/office/drawing/2014/main" id="{A66A0EDC-71B6-2A41-96CF-662D76B6E442}"/>
              </a:ext>
            </a:extLst>
          </p:cNvPr>
          <p:cNvSpPr/>
          <p:nvPr/>
        </p:nvSpPr>
        <p:spPr>
          <a:xfrm>
            <a:off x="2647950" y="1925905"/>
            <a:ext cx="8705848" cy="993611"/>
          </a:xfrm>
          <a:custGeom>
            <a:avLst/>
            <a:gdLst>
              <a:gd name="connsiteX0" fmla="*/ 165605 w 993610"/>
              <a:gd name="connsiteY0" fmla="*/ 0 h 6729983"/>
              <a:gd name="connsiteX1" fmla="*/ 828005 w 993610"/>
              <a:gd name="connsiteY1" fmla="*/ 0 h 6729983"/>
              <a:gd name="connsiteX2" fmla="*/ 993610 w 993610"/>
              <a:gd name="connsiteY2" fmla="*/ 165605 h 6729983"/>
              <a:gd name="connsiteX3" fmla="*/ 993610 w 993610"/>
              <a:gd name="connsiteY3" fmla="*/ 6729983 h 6729983"/>
              <a:gd name="connsiteX4" fmla="*/ 993610 w 993610"/>
              <a:gd name="connsiteY4" fmla="*/ 6729983 h 6729983"/>
              <a:gd name="connsiteX5" fmla="*/ 0 w 993610"/>
              <a:gd name="connsiteY5" fmla="*/ 6729983 h 6729983"/>
              <a:gd name="connsiteX6" fmla="*/ 0 w 993610"/>
              <a:gd name="connsiteY6" fmla="*/ 6729983 h 6729983"/>
              <a:gd name="connsiteX7" fmla="*/ 0 w 993610"/>
              <a:gd name="connsiteY7" fmla="*/ 165605 h 6729983"/>
              <a:gd name="connsiteX8" fmla="*/ 165605 w 993610"/>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3610" h="6729983">
                <a:moveTo>
                  <a:pt x="993610" y="1121689"/>
                </a:moveTo>
                <a:lnTo>
                  <a:pt x="993610" y="5608294"/>
                </a:lnTo>
                <a:cubicBezTo>
                  <a:pt x="993610" y="6227783"/>
                  <a:pt x="982663" y="6729980"/>
                  <a:pt x="969160" y="6729980"/>
                </a:cubicBezTo>
                <a:lnTo>
                  <a:pt x="0" y="6729980"/>
                </a:lnTo>
                <a:lnTo>
                  <a:pt x="0" y="6729980"/>
                </a:lnTo>
                <a:lnTo>
                  <a:pt x="0" y="3"/>
                </a:lnTo>
                <a:lnTo>
                  <a:pt x="0" y="3"/>
                </a:lnTo>
                <a:lnTo>
                  <a:pt x="969160" y="3"/>
                </a:lnTo>
                <a:cubicBezTo>
                  <a:pt x="982663" y="3"/>
                  <a:pt x="993610" y="502200"/>
                  <a:pt x="993610" y="1121689"/>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99939" rIns="91440" bIns="99940" numCol="1" spcCol="1270" anchor="ctr" anchorCtr="0">
            <a:noAutofit/>
          </a:bodyPr>
          <a:lstStyle/>
          <a:p>
            <a:pPr marL="0" marR="0" lvl="1" indent="0" algn="l" defTabSz="1200150" rtl="0" eaLnBrk="1" fontAlgn="auto" latinLnBrk="0" hangingPunct="1">
              <a:lnSpc>
                <a:spcPct val="90000"/>
              </a:lnSpc>
              <a:spcBef>
                <a:spcPct val="0"/>
              </a:spcBef>
              <a:spcAft>
                <a:spcPct val="15000"/>
              </a:spcAft>
              <a:buClrTx/>
              <a:buSzTx/>
              <a:buFontTx/>
              <a:buNone/>
              <a:tabLst/>
              <a:defRPr/>
            </a:pPr>
            <a:r>
              <a:rPr kumimoji="0" lang="en-US" sz="2800" b="0"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rPr>
              <a:t>W.H.O. recommends </a:t>
            </a:r>
            <a:r>
              <a:rPr kumimoji="0" lang="en-US" sz="2800" b="1"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rPr>
              <a:t>4+ postpartum visits</a:t>
            </a:r>
          </a:p>
        </p:txBody>
      </p:sp>
      <p:sp>
        <p:nvSpPr>
          <p:cNvPr id="9" name="Freeform 8">
            <a:extLst>
              <a:ext uri="{FF2B5EF4-FFF2-40B4-BE49-F238E27FC236}">
                <a16:creationId xmlns:a16="http://schemas.microsoft.com/office/drawing/2014/main" id="{2FDCB758-1D32-8845-BC68-7F4C04C8148B}"/>
              </a:ext>
            </a:extLst>
          </p:cNvPr>
          <p:cNvSpPr/>
          <p:nvPr/>
        </p:nvSpPr>
        <p:spPr>
          <a:xfrm>
            <a:off x="838199" y="1801703"/>
            <a:ext cx="1943101" cy="1242012"/>
          </a:xfrm>
          <a:custGeom>
            <a:avLst/>
            <a:gdLst>
              <a:gd name="connsiteX0" fmla="*/ 0 w 3785615"/>
              <a:gd name="connsiteY0" fmla="*/ 207006 h 1242012"/>
              <a:gd name="connsiteX1" fmla="*/ 207006 w 3785615"/>
              <a:gd name="connsiteY1" fmla="*/ 0 h 1242012"/>
              <a:gd name="connsiteX2" fmla="*/ 3578609 w 3785615"/>
              <a:gd name="connsiteY2" fmla="*/ 0 h 1242012"/>
              <a:gd name="connsiteX3" fmla="*/ 3785615 w 3785615"/>
              <a:gd name="connsiteY3" fmla="*/ 207006 h 1242012"/>
              <a:gd name="connsiteX4" fmla="*/ 3785615 w 3785615"/>
              <a:gd name="connsiteY4" fmla="*/ 1035006 h 1242012"/>
              <a:gd name="connsiteX5" fmla="*/ 3578609 w 3785615"/>
              <a:gd name="connsiteY5" fmla="*/ 1242012 h 1242012"/>
              <a:gd name="connsiteX6" fmla="*/ 207006 w 3785615"/>
              <a:gd name="connsiteY6" fmla="*/ 1242012 h 1242012"/>
              <a:gd name="connsiteX7" fmla="*/ 0 w 3785615"/>
              <a:gd name="connsiteY7" fmla="*/ 1035006 h 1242012"/>
              <a:gd name="connsiteX8" fmla="*/ 0 w 3785615"/>
              <a:gd name="connsiteY8" fmla="*/ 207006 h 124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42012">
                <a:moveTo>
                  <a:pt x="0" y="207006"/>
                </a:moveTo>
                <a:cubicBezTo>
                  <a:pt x="0" y="92680"/>
                  <a:pt x="92680" y="0"/>
                  <a:pt x="207006" y="0"/>
                </a:cubicBezTo>
                <a:lnTo>
                  <a:pt x="3578609" y="0"/>
                </a:lnTo>
                <a:cubicBezTo>
                  <a:pt x="3692935" y="0"/>
                  <a:pt x="3785615" y="92680"/>
                  <a:pt x="3785615" y="207006"/>
                </a:cubicBezTo>
                <a:lnTo>
                  <a:pt x="3785615" y="1035006"/>
                </a:lnTo>
                <a:cubicBezTo>
                  <a:pt x="3785615" y="1149332"/>
                  <a:pt x="3692935" y="1242012"/>
                  <a:pt x="3578609" y="1242012"/>
                </a:cubicBezTo>
                <a:lnTo>
                  <a:pt x="207006" y="1242012"/>
                </a:lnTo>
                <a:cubicBezTo>
                  <a:pt x="92680" y="1242012"/>
                  <a:pt x="0" y="1149332"/>
                  <a:pt x="0" y="1035006"/>
                </a:cubicBezTo>
                <a:lnTo>
                  <a:pt x="0" y="20700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8280" tIns="184455" rIns="308280" bIns="18445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en-US" sz="6500" b="1" i="0" u="none" strike="noStrike" kern="1200" cap="none" spc="0" normalizeH="0" baseline="0" noProof="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4</a:t>
            </a:r>
          </a:p>
        </p:txBody>
      </p:sp>
      <p:sp>
        <p:nvSpPr>
          <p:cNvPr id="10" name="Freeform 9">
            <a:extLst>
              <a:ext uri="{FF2B5EF4-FFF2-40B4-BE49-F238E27FC236}">
                <a16:creationId xmlns:a16="http://schemas.microsoft.com/office/drawing/2014/main" id="{FC08F92E-231C-2B43-B816-6CD19CCB1149}"/>
              </a:ext>
            </a:extLst>
          </p:cNvPr>
          <p:cNvSpPr/>
          <p:nvPr/>
        </p:nvSpPr>
        <p:spPr>
          <a:xfrm>
            <a:off x="2647950" y="3230018"/>
            <a:ext cx="8705848" cy="993611"/>
          </a:xfrm>
          <a:custGeom>
            <a:avLst/>
            <a:gdLst>
              <a:gd name="connsiteX0" fmla="*/ 165605 w 993610"/>
              <a:gd name="connsiteY0" fmla="*/ 0 h 6729983"/>
              <a:gd name="connsiteX1" fmla="*/ 828005 w 993610"/>
              <a:gd name="connsiteY1" fmla="*/ 0 h 6729983"/>
              <a:gd name="connsiteX2" fmla="*/ 993610 w 993610"/>
              <a:gd name="connsiteY2" fmla="*/ 165605 h 6729983"/>
              <a:gd name="connsiteX3" fmla="*/ 993610 w 993610"/>
              <a:gd name="connsiteY3" fmla="*/ 6729983 h 6729983"/>
              <a:gd name="connsiteX4" fmla="*/ 993610 w 993610"/>
              <a:gd name="connsiteY4" fmla="*/ 6729983 h 6729983"/>
              <a:gd name="connsiteX5" fmla="*/ 0 w 993610"/>
              <a:gd name="connsiteY5" fmla="*/ 6729983 h 6729983"/>
              <a:gd name="connsiteX6" fmla="*/ 0 w 993610"/>
              <a:gd name="connsiteY6" fmla="*/ 6729983 h 6729983"/>
              <a:gd name="connsiteX7" fmla="*/ 0 w 993610"/>
              <a:gd name="connsiteY7" fmla="*/ 165605 h 6729983"/>
              <a:gd name="connsiteX8" fmla="*/ 165605 w 993610"/>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3610" h="6729983">
                <a:moveTo>
                  <a:pt x="993610" y="1121689"/>
                </a:moveTo>
                <a:lnTo>
                  <a:pt x="993610" y="5608294"/>
                </a:lnTo>
                <a:cubicBezTo>
                  <a:pt x="993610" y="6227783"/>
                  <a:pt x="982663" y="6729980"/>
                  <a:pt x="969160" y="6729980"/>
                </a:cubicBezTo>
                <a:lnTo>
                  <a:pt x="0" y="6729980"/>
                </a:lnTo>
                <a:lnTo>
                  <a:pt x="0" y="6729980"/>
                </a:lnTo>
                <a:lnTo>
                  <a:pt x="0" y="3"/>
                </a:lnTo>
                <a:lnTo>
                  <a:pt x="0" y="3"/>
                </a:lnTo>
                <a:lnTo>
                  <a:pt x="969160" y="3"/>
                </a:lnTo>
                <a:cubicBezTo>
                  <a:pt x="982663" y="3"/>
                  <a:pt x="993610" y="502200"/>
                  <a:pt x="993610" y="1121689"/>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99939" rIns="91440" bIns="99940" numCol="1" spcCol="1270" anchor="ctr" anchorCtr="0">
            <a:noAutofit/>
          </a:bodyPr>
          <a:lstStyle/>
          <a:p>
            <a:pPr marL="0" marR="0" lvl="1" indent="0" algn="l" defTabSz="1200150" rtl="0" eaLnBrk="1" fontAlgn="auto" latinLnBrk="0" hangingPunct="1">
              <a:lnSpc>
                <a:spcPct val="90000"/>
              </a:lnSpc>
              <a:spcBef>
                <a:spcPct val="0"/>
              </a:spcBef>
              <a:spcAft>
                <a:spcPct val="15000"/>
              </a:spcAft>
              <a:buClrTx/>
              <a:buSzTx/>
              <a:buFontTx/>
              <a:buNone/>
              <a:tabLst/>
              <a:defRPr/>
            </a:pPr>
            <a:r>
              <a:rPr kumimoji="0" lang="en-US" sz="2800" b="0"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rPr>
              <a:t>U.S. parents typically have </a:t>
            </a:r>
            <a:r>
              <a:rPr kumimoji="0" lang="en-US" sz="2800" b="1"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rPr>
              <a:t>1 office-based postpartum visit </a:t>
            </a:r>
            <a:endParaRPr kumimoji="0" lang="en-US" sz="2800" b="0"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endParaRPr>
          </a:p>
        </p:txBody>
      </p:sp>
      <p:sp>
        <p:nvSpPr>
          <p:cNvPr id="11" name="Freeform 10">
            <a:extLst>
              <a:ext uri="{FF2B5EF4-FFF2-40B4-BE49-F238E27FC236}">
                <a16:creationId xmlns:a16="http://schemas.microsoft.com/office/drawing/2014/main" id="{92007ECD-CA5C-1F4B-9BC7-6058E9813BCA}"/>
              </a:ext>
            </a:extLst>
          </p:cNvPr>
          <p:cNvSpPr/>
          <p:nvPr/>
        </p:nvSpPr>
        <p:spPr>
          <a:xfrm>
            <a:off x="838199" y="3105817"/>
            <a:ext cx="1943101" cy="1242012"/>
          </a:xfrm>
          <a:custGeom>
            <a:avLst/>
            <a:gdLst>
              <a:gd name="connsiteX0" fmla="*/ 0 w 3785615"/>
              <a:gd name="connsiteY0" fmla="*/ 207006 h 1242012"/>
              <a:gd name="connsiteX1" fmla="*/ 207006 w 3785615"/>
              <a:gd name="connsiteY1" fmla="*/ 0 h 1242012"/>
              <a:gd name="connsiteX2" fmla="*/ 3578609 w 3785615"/>
              <a:gd name="connsiteY2" fmla="*/ 0 h 1242012"/>
              <a:gd name="connsiteX3" fmla="*/ 3785615 w 3785615"/>
              <a:gd name="connsiteY3" fmla="*/ 207006 h 1242012"/>
              <a:gd name="connsiteX4" fmla="*/ 3785615 w 3785615"/>
              <a:gd name="connsiteY4" fmla="*/ 1035006 h 1242012"/>
              <a:gd name="connsiteX5" fmla="*/ 3578609 w 3785615"/>
              <a:gd name="connsiteY5" fmla="*/ 1242012 h 1242012"/>
              <a:gd name="connsiteX6" fmla="*/ 207006 w 3785615"/>
              <a:gd name="connsiteY6" fmla="*/ 1242012 h 1242012"/>
              <a:gd name="connsiteX7" fmla="*/ 0 w 3785615"/>
              <a:gd name="connsiteY7" fmla="*/ 1035006 h 1242012"/>
              <a:gd name="connsiteX8" fmla="*/ 0 w 3785615"/>
              <a:gd name="connsiteY8" fmla="*/ 207006 h 124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42012">
                <a:moveTo>
                  <a:pt x="0" y="207006"/>
                </a:moveTo>
                <a:cubicBezTo>
                  <a:pt x="0" y="92680"/>
                  <a:pt x="92680" y="0"/>
                  <a:pt x="207006" y="0"/>
                </a:cubicBezTo>
                <a:lnTo>
                  <a:pt x="3578609" y="0"/>
                </a:lnTo>
                <a:cubicBezTo>
                  <a:pt x="3692935" y="0"/>
                  <a:pt x="3785615" y="92680"/>
                  <a:pt x="3785615" y="207006"/>
                </a:cubicBezTo>
                <a:lnTo>
                  <a:pt x="3785615" y="1035006"/>
                </a:lnTo>
                <a:cubicBezTo>
                  <a:pt x="3785615" y="1149332"/>
                  <a:pt x="3692935" y="1242012"/>
                  <a:pt x="3578609" y="1242012"/>
                </a:cubicBezTo>
                <a:lnTo>
                  <a:pt x="207006" y="1242012"/>
                </a:lnTo>
                <a:cubicBezTo>
                  <a:pt x="92680" y="1242012"/>
                  <a:pt x="0" y="1149332"/>
                  <a:pt x="0" y="1035006"/>
                </a:cubicBezTo>
                <a:lnTo>
                  <a:pt x="0" y="20700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8280" tIns="184455" rIns="308280" bIns="18445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en-US" sz="6500" b="1" i="0" u="none" strike="noStrike" kern="1200" cap="none" spc="0" normalizeH="0" baseline="0" noProof="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1</a:t>
            </a:r>
          </a:p>
        </p:txBody>
      </p:sp>
      <p:sp>
        <p:nvSpPr>
          <p:cNvPr id="12" name="Freeform 11">
            <a:extLst>
              <a:ext uri="{FF2B5EF4-FFF2-40B4-BE49-F238E27FC236}">
                <a16:creationId xmlns:a16="http://schemas.microsoft.com/office/drawing/2014/main" id="{7B4DDA36-66BE-EC41-83FF-B2D22A375733}"/>
              </a:ext>
            </a:extLst>
          </p:cNvPr>
          <p:cNvSpPr/>
          <p:nvPr/>
        </p:nvSpPr>
        <p:spPr>
          <a:xfrm>
            <a:off x="2647950" y="4534132"/>
            <a:ext cx="8705848" cy="993611"/>
          </a:xfrm>
          <a:custGeom>
            <a:avLst/>
            <a:gdLst>
              <a:gd name="connsiteX0" fmla="*/ 165605 w 993610"/>
              <a:gd name="connsiteY0" fmla="*/ 0 h 6729983"/>
              <a:gd name="connsiteX1" fmla="*/ 828005 w 993610"/>
              <a:gd name="connsiteY1" fmla="*/ 0 h 6729983"/>
              <a:gd name="connsiteX2" fmla="*/ 993610 w 993610"/>
              <a:gd name="connsiteY2" fmla="*/ 165605 h 6729983"/>
              <a:gd name="connsiteX3" fmla="*/ 993610 w 993610"/>
              <a:gd name="connsiteY3" fmla="*/ 6729983 h 6729983"/>
              <a:gd name="connsiteX4" fmla="*/ 993610 w 993610"/>
              <a:gd name="connsiteY4" fmla="*/ 6729983 h 6729983"/>
              <a:gd name="connsiteX5" fmla="*/ 0 w 993610"/>
              <a:gd name="connsiteY5" fmla="*/ 6729983 h 6729983"/>
              <a:gd name="connsiteX6" fmla="*/ 0 w 993610"/>
              <a:gd name="connsiteY6" fmla="*/ 6729983 h 6729983"/>
              <a:gd name="connsiteX7" fmla="*/ 0 w 993610"/>
              <a:gd name="connsiteY7" fmla="*/ 165605 h 6729983"/>
              <a:gd name="connsiteX8" fmla="*/ 165605 w 993610"/>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3610" h="6729983">
                <a:moveTo>
                  <a:pt x="993610" y="1121689"/>
                </a:moveTo>
                <a:lnTo>
                  <a:pt x="993610" y="5608294"/>
                </a:lnTo>
                <a:cubicBezTo>
                  <a:pt x="993610" y="6227783"/>
                  <a:pt x="982663" y="6729980"/>
                  <a:pt x="969160" y="6729980"/>
                </a:cubicBezTo>
                <a:lnTo>
                  <a:pt x="0" y="6729980"/>
                </a:lnTo>
                <a:lnTo>
                  <a:pt x="0" y="6729980"/>
                </a:lnTo>
                <a:lnTo>
                  <a:pt x="0" y="3"/>
                </a:lnTo>
                <a:lnTo>
                  <a:pt x="0" y="3"/>
                </a:lnTo>
                <a:lnTo>
                  <a:pt x="969160" y="3"/>
                </a:lnTo>
                <a:cubicBezTo>
                  <a:pt x="982663" y="3"/>
                  <a:pt x="993610" y="502200"/>
                  <a:pt x="993610" y="1121689"/>
                </a:cubicBezTo>
                <a:close/>
              </a:path>
            </a:pathLst>
          </a:custGeom>
          <a:solidFill>
            <a:schemeClr val="bg1"/>
          </a:solidFill>
          <a:ln>
            <a:solidFill>
              <a:schemeClr val="bg1"/>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99939" rIns="91440" bIns="99940" numCol="1" spcCol="1270" anchor="ctr" anchorCtr="0">
            <a:noAutofit/>
          </a:bodyPr>
          <a:lstStyle/>
          <a:p>
            <a:pPr marL="0" marR="0" lvl="1" indent="0" algn="l" defTabSz="1200150" rtl="0" eaLnBrk="1" fontAlgn="auto" latinLnBrk="0" hangingPunct="1">
              <a:lnSpc>
                <a:spcPct val="90000"/>
              </a:lnSpc>
              <a:spcBef>
                <a:spcPct val="0"/>
              </a:spcBef>
              <a:spcAft>
                <a:spcPct val="15000"/>
              </a:spcAft>
              <a:buClrTx/>
              <a:buSzTx/>
              <a:buFontTx/>
              <a:buNone/>
              <a:tabLst/>
              <a:defRPr/>
            </a:pPr>
            <a:r>
              <a:rPr kumimoji="0" lang="en-US" sz="2800" b="0"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rPr>
              <a:t>40% of American births have </a:t>
            </a:r>
            <a:r>
              <a:rPr kumimoji="0" lang="en-US" sz="2800" b="1" i="0" u="none" strike="noStrike" kern="1200" cap="none" spc="0" normalizeH="0" baseline="0" noProof="0" dirty="0">
                <a:ln>
                  <a:noFill/>
                </a:ln>
                <a:solidFill>
                  <a:srgbClr val="000000">
                    <a:hueOff val="0"/>
                    <a:satOff val="0"/>
                    <a:lumOff val="0"/>
                    <a:alphaOff val="0"/>
                  </a:srgbClr>
                </a:solidFill>
                <a:effectLst/>
                <a:uLnTx/>
                <a:uFillTx/>
                <a:latin typeface="Arial" panose="020B0604020202020204"/>
                <a:ea typeface="+mn-ea"/>
                <a:cs typeface="+mn-cs"/>
              </a:rPr>
              <a:t>no postpartum visits</a:t>
            </a:r>
          </a:p>
        </p:txBody>
      </p:sp>
      <p:sp>
        <p:nvSpPr>
          <p:cNvPr id="13" name="Freeform 12">
            <a:extLst>
              <a:ext uri="{FF2B5EF4-FFF2-40B4-BE49-F238E27FC236}">
                <a16:creationId xmlns:a16="http://schemas.microsoft.com/office/drawing/2014/main" id="{A2BD7BA7-6CBA-E441-8336-22EE85AA8D3A}"/>
              </a:ext>
            </a:extLst>
          </p:cNvPr>
          <p:cNvSpPr/>
          <p:nvPr/>
        </p:nvSpPr>
        <p:spPr>
          <a:xfrm>
            <a:off x="838199" y="4409930"/>
            <a:ext cx="1943101" cy="1242012"/>
          </a:xfrm>
          <a:custGeom>
            <a:avLst/>
            <a:gdLst>
              <a:gd name="connsiteX0" fmla="*/ 0 w 3785615"/>
              <a:gd name="connsiteY0" fmla="*/ 207006 h 1242012"/>
              <a:gd name="connsiteX1" fmla="*/ 207006 w 3785615"/>
              <a:gd name="connsiteY1" fmla="*/ 0 h 1242012"/>
              <a:gd name="connsiteX2" fmla="*/ 3578609 w 3785615"/>
              <a:gd name="connsiteY2" fmla="*/ 0 h 1242012"/>
              <a:gd name="connsiteX3" fmla="*/ 3785615 w 3785615"/>
              <a:gd name="connsiteY3" fmla="*/ 207006 h 1242012"/>
              <a:gd name="connsiteX4" fmla="*/ 3785615 w 3785615"/>
              <a:gd name="connsiteY4" fmla="*/ 1035006 h 1242012"/>
              <a:gd name="connsiteX5" fmla="*/ 3578609 w 3785615"/>
              <a:gd name="connsiteY5" fmla="*/ 1242012 h 1242012"/>
              <a:gd name="connsiteX6" fmla="*/ 207006 w 3785615"/>
              <a:gd name="connsiteY6" fmla="*/ 1242012 h 1242012"/>
              <a:gd name="connsiteX7" fmla="*/ 0 w 3785615"/>
              <a:gd name="connsiteY7" fmla="*/ 1035006 h 1242012"/>
              <a:gd name="connsiteX8" fmla="*/ 0 w 3785615"/>
              <a:gd name="connsiteY8" fmla="*/ 207006 h 124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42012">
                <a:moveTo>
                  <a:pt x="0" y="207006"/>
                </a:moveTo>
                <a:cubicBezTo>
                  <a:pt x="0" y="92680"/>
                  <a:pt x="92680" y="0"/>
                  <a:pt x="207006" y="0"/>
                </a:cubicBezTo>
                <a:lnTo>
                  <a:pt x="3578609" y="0"/>
                </a:lnTo>
                <a:cubicBezTo>
                  <a:pt x="3692935" y="0"/>
                  <a:pt x="3785615" y="92680"/>
                  <a:pt x="3785615" y="207006"/>
                </a:cubicBezTo>
                <a:lnTo>
                  <a:pt x="3785615" y="1035006"/>
                </a:lnTo>
                <a:cubicBezTo>
                  <a:pt x="3785615" y="1149332"/>
                  <a:pt x="3692935" y="1242012"/>
                  <a:pt x="3578609" y="1242012"/>
                </a:cubicBezTo>
                <a:lnTo>
                  <a:pt x="207006" y="1242012"/>
                </a:lnTo>
                <a:cubicBezTo>
                  <a:pt x="92680" y="1242012"/>
                  <a:pt x="0" y="1149332"/>
                  <a:pt x="0" y="1035006"/>
                </a:cubicBezTo>
                <a:lnTo>
                  <a:pt x="0" y="20700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08280" tIns="184455" rIns="308280" bIns="18445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en-US" sz="6500" b="1" i="0" u="none" strike="noStrike" kern="1200" cap="none" spc="0" normalizeH="0" baseline="0" noProof="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0</a:t>
            </a:r>
          </a:p>
        </p:txBody>
      </p:sp>
      <p:sp>
        <p:nvSpPr>
          <p:cNvPr id="6" name="Title 1">
            <a:extLst>
              <a:ext uri="{FF2B5EF4-FFF2-40B4-BE49-F238E27FC236}">
                <a16:creationId xmlns:a16="http://schemas.microsoft.com/office/drawing/2014/main" id="{F830DF91-61A4-9CD1-BD1C-40BE85DAD4C6}"/>
              </a:ext>
            </a:extLst>
          </p:cNvPr>
          <p:cNvSpPr>
            <a:spLocks noGrp="1"/>
          </p:cNvSpPr>
          <p:nvPr>
            <p:ph type="title"/>
          </p:nvPr>
        </p:nvSpPr>
        <p:spPr>
          <a:xfrm>
            <a:off x="966787" y="233421"/>
            <a:ext cx="10941908" cy="963613"/>
          </a:xfrm>
        </p:spPr>
        <p:txBody>
          <a:bodyPr>
            <a:normAutofit/>
          </a:bodyPr>
          <a:lstStyle/>
          <a:p>
            <a:r>
              <a:rPr lang="en-US" sz="3600" dirty="0"/>
              <a:t>Most Maternal Deaths Occur After Baby Is Born</a:t>
            </a:r>
          </a:p>
        </p:txBody>
      </p:sp>
    </p:spTree>
    <p:extLst>
      <p:ext uri="{BB962C8B-B14F-4D97-AF65-F5344CB8AC3E}">
        <p14:creationId xmlns:p14="http://schemas.microsoft.com/office/powerpoint/2010/main" val="1265325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30000">
              <a:srgbClr val="00A69A">
                <a:lumMod val="0"/>
              </a:srgbClr>
            </a:gs>
            <a:gs pos="52000">
              <a:srgbClr val="00322E">
                <a:lumMod val="60000"/>
              </a:srgbClr>
            </a:gs>
            <a:gs pos="100000">
              <a:srgbClr val="00A69A">
                <a:lumMod val="58000"/>
              </a:srgb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DB75-9FA1-3C49-B83D-C0D5158D256E}"/>
              </a:ext>
            </a:extLst>
          </p:cNvPr>
          <p:cNvSpPr>
            <a:spLocks noGrp="1"/>
          </p:cNvSpPr>
          <p:nvPr>
            <p:ph type="title"/>
          </p:nvPr>
        </p:nvSpPr>
        <p:spPr>
          <a:xfrm>
            <a:off x="582683" y="129264"/>
            <a:ext cx="10829926" cy="1085170"/>
          </a:xfrm>
        </p:spPr>
        <p:txBody>
          <a:bodyPr>
            <a:normAutofit/>
          </a:bodyPr>
          <a:lstStyle/>
          <a:p>
            <a:r>
              <a:rPr lang="en-US" sz="3000" dirty="0"/>
              <a:t>Postpartum Home Visits Covered by National Health Plans</a:t>
            </a:r>
          </a:p>
        </p:txBody>
      </p:sp>
      <p:sp>
        <p:nvSpPr>
          <p:cNvPr id="3" name="Text Placeholder 2">
            <a:extLst>
              <a:ext uri="{FF2B5EF4-FFF2-40B4-BE49-F238E27FC236}">
                <a16:creationId xmlns:a16="http://schemas.microsoft.com/office/drawing/2014/main" id="{B7455D4C-BBBC-0D45-A421-BEB17AAA8654}"/>
              </a:ext>
            </a:extLst>
          </p:cNvPr>
          <p:cNvSpPr>
            <a:spLocks noGrp="1"/>
          </p:cNvSpPr>
          <p:nvPr>
            <p:ph type="body" idx="10"/>
          </p:nvPr>
        </p:nvSpPr>
        <p:spPr/>
        <p:txBody>
          <a:bodyPr/>
          <a:lstStyle/>
          <a:p>
            <a:r>
              <a:rPr lang="en-US" dirty="0"/>
              <a:t>https://www.commonwealthfund.org/publications/issue-briefs/2020/nov/maternal-mortality-maternity-care-us-compared-10-countries</a:t>
            </a:r>
          </a:p>
        </p:txBody>
      </p:sp>
      <p:graphicFrame>
        <p:nvGraphicFramePr>
          <p:cNvPr id="4" name="Table 4">
            <a:extLst>
              <a:ext uri="{FF2B5EF4-FFF2-40B4-BE49-F238E27FC236}">
                <a16:creationId xmlns:a16="http://schemas.microsoft.com/office/drawing/2014/main" id="{43C63857-2FDB-B647-8D38-CE8194CA0C5E}"/>
              </a:ext>
            </a:extLst>
          </p:cNvPr>
          <p:cNvGraphicFramePr>
            <a:graphicFrameLocks noGrp="1"/>
          </p:cNvGraphicFramePr>
          <p:nvPr>
            <p:extLst>
              <p:ext uri="{D42A27DB-BD31-4B8C-83A1-F6EECF244321}">
                <p14:modId xmlns:p14="http://schemas.microsoft.com/office/powerpoint/2010/main" val="881135455"/>
              </p:ext>
            </p:extLst>
          </p:nvPr>
        </p:nvGraphicFramePr>
        <p:xfrm>
          <a:off x="1145754" y="1214434"/>
          <a:ext cx="9916235" cy="3766527"/>
        </p:xfrm>
        <a:graphic>
          <a:graphicData uri="http://schemas.openxmlformats.org/drawingml/2006/table">
            <a:tbl>
              <a:tblPr bandRow="1">
                <a:tableStyleId>{5C22544A-7EE6-4342-B048-85BDC9FD1C3A}</a:tableStyleId>
              </a:tblPr>
              <a:tblGrid>
                <a:gridCol w="1941112">
                  <a:extLst>
                    <a:ext uri="{9D8B030D-6E8A-4147-A177-3AD203B41FA5}">
                      <a16:colId xmlns:a16="http://schemas.microsoft.com/office/drawing/2014/main" val="2539227082"/>
                    </a:ext>
                  </a:extLst>
                </a:gridCol>
                <a:gridCol w="7975123">
                  <a:extLst>
                    <a:ext uri="{9D8B030D-6E8A-4147-A177-3AD203B41FA5}">
                      <a16:colId xmlns:a16="http://schemas.microsoft.com/office/drawing/2014/main" val="3871915650"/>
                    </a:ext>
                  </a:extLst>
                </a:gridCol>
              </a:tblGrid>
              <a:tr h="418503">
                <a:tc>
                  <a:txBody>
                    <a:bodyPr/>
                    <a:lstStyle/>
                    <a:p>
                      <a:r>
                        <a:rPr lang="en-US" sz="2000" b="1" dirty="0"/>
                        <a:t>Germany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Daily if needed until day 10, plus 16 visits as needed until 8 weeks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3506546"/>
                  </a:ext>
                </a:extLst>
              </a:tr>
              <a:tr h="418503">
                <a:tc>
                  <a:txBody>
                    <a:bodyPr/>
                    <a:lstStyle/>
                    <a:p>
                      <a:r>
                        <a:rPr lang="en-US" sz="2000" b="1" dirty="0"/>
                        <a:t>Switzerland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Daily up to 10 days postpartum</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3962066"/>
                  </a:ext>
                </a:extLst>
              </a:tr>
              <a:tr h="418503">
                <a:tc>
                  <a:txBody>
                    <a:bodyPr/>
                    <a:lstStyle/>
                    <a:p>
                      <a:r>
                        <a:rPr lang="en-US" sz="2000" b="1" dirty="0"/>
                        <a:t>Netherlands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Daily, starting day 1 and up to day 10; minimum of 4 hours per day</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9841465"/>
                  </a:ext>
                </a:extLst>
              </a:tr>
              <a:tr h="418503">
                <a:tc>
                  <a:txBody>
                    <a:bodyPr/>
                    <a:lstStyle/>
                    <a:p>
                      <a:r>
                        <a:rPr lang="en-US" sz="2000" b="1" dirty="0"/>
                        <a:t>Australia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Within week 1, typically one to three visits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5175298"/>
                  </a:ext>
                </a:extLst>
              </a:tr>
              <a:tr h="418503">
                <a:tc>
                  <a:txBody>
                    <a:bodyPr/>
                    <a:lstStyle/>
                    <a:p>
                      <a:r>
                        <a:rPr lang="en-US" sz="2000" b="1" dirty="0"/>
                        <a:t>Canada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Contacted or visited within 24 – 48 hours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21093"/>
                  </a:ext>
                </a:extLst>
              </a:tr>
              <a:tr h="418503">
                <a:tc>
                  <a:txBody>
                    <a:bodyPr/>
                    <a:lstStyle/>
                    <a:p>
                      <a:r>
                        <a:rPr lang="en-US" sz="2000" b="1" dirty="0"/>
                        <a:t>France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Starting within 24 hours, one to three visits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5405737"/>
                  </a:ext>
                </a:extLst>
              </a:tr>
              <a:tr h="418503">
                <a:tc>
                  <a:txBody>
                    <a:bodyPr/>
                    <a:lstStyle/>
                    <a:p>
                      <a:r>
                        <a:rPr lang="en-US" sz="2000" b="1" dirty="0"/>
                        <a:t>New Zealand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At least 5 visits over 6 weeks, starting within 48 hours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1566023"/>
                  </a:ext>
                </a:extLst>
              </a:tr>
              <a:tr h="418503">
                <a:tc>
                  <a:txBody>
                    <a:bodyPr/>
                    <a:lstStyle/>
                    <a:p>
                      <a:r>
                        <a:rPr lang="en-US" sz="2000" b="1" dirty="0"/>
                        <a:t>Sweden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First visit during week 1, then every 1-2 weeks until week 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1322625"/>
                  </a:ext>
                </a:extLst>
              </a:tr>
              <a:tr h="418503">
                <a:tc>
                  <a:txBody>
                    <a:bodyPr/>
                    <a:lstStyle/>
                    <a:p>
                      <a:r>
                        <a:rPr lang="en-US" sz="2000" b="1" dirty="0"/>
                        <a:t>UK</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At least until 10 days postpartum</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6857008"/>
                  </a:ext>
                </a:extLst>
              </a:tr>
            </a:tbl>
          </a:graphicData>
        </a:graphic>
      </p:graphicFrame>
      <p:graphicFrame>
        <p:nvGraphicFramePr>
          <p:cNvPr id="6" name="Table 6">
            <a:extLst>
              <a:ext uri="{FF2B5EF4-FFF2-40B4-BE49-F238E27FC236}">
                <a16:creationId xmlns:a16="http://schemas.microsoft.com/office/drawing/2014/main" id="{1516860F-AD9C-DA03-8A02-2D576F32515E}"/>
              </a:ext>
            </a:extLst>
          </p:cNvPr>
          <p:cNvGraphicFramePr>
            <a:graphicFrameLocks noGrp="1"/>
          </p:cNvGraphicFramePr>
          <p:nvPr>
            <p:extLst>
              <p:ext uri="{D42A27DB-BD31-4B8C-83A1-F6EECF244321}">
                <p14:modId xmlns:p14="http://schemas.microsoft.com/office/powerpoint/2010/main" val="63020890"/>
              </p:ext>
            </p:extLst>
          </p:nvPr>
        </p:nvGraphicFramePr>
        <p:xfrm>
          <a:off x="1163783" y="4996459"/>
          <a:ext cx="9898206" cy="822960"/>
        </p:xfrm>
        <a:graphic>
          <a:graphicData uri="http://schemas.openxmlformats.org/drawingml/2006/table">
            <a:tbl>
              <a:tblPr firstRow="1" bandRow="1">
                <a:tableStyleId>{5C22544A-7EE6-4342-B048-85BDC9FD1C3A}</a:tableStyleId>
              </a:tblPr>
              <a:tblGrid>
                <a:gridCol w="1876301">
                  <a:extLst>
                    <a:ext uri="{9D8B030D-6E8A-4147-A177-3AD203B41FA5}">
                      <a16:colId xmlns:a16="http://schemas.microsoft.com/office/drawing/2014/main" val="108393191"/>
                    </a:ext>
                  </a:extLst>
                </a:gridCol>
                <a:gridCol w="8021905">
                  <a:extLst>
                    <a:ext uri="{9D8B030D-6E8A-4147-A177-3AD203B41FA5}">
                      <a16:colId xmlns:a16="http://schemas.microsoft.com/office/drawing/2014/main" val="2371634459"/>
                    </a:ext>
                  </a:extLst>
                </a:gridCol>
              </a:tblGrid>
              <a:tr h="370840">
                <a:tc>
                  <a:txBody>
                    <a:bodyPr/>
                    <a:lstStyle/>
                    <a:p>
                      <a:r>
                        <a:rPr lang="en-US" sz="2800" dirty="0">
                          <a:solidFill>
                            <a:schemeClr val="bg1"/>
                          </a:solidFill>
                        </a:rPr>
                        <a:t>U.S.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dirty="0">
                          <a:solidFill>
                            <a:schemeClr val="bg1"/>
                          </a:solidFill>
                          <a:effectLst/>
                          <a:latin typeface="Arial" panose="020B0604020202020204" pitchFamily="34" charset="0"/>
                        </a:rPr>
                        <a:t>None required by law. Office visits covered by </a:t>
                      </a:r>
                      <a:r>
                        <a:rPr lang="en-US" sz="2400" b="0" i="0" u="sng" strike="noStrike" kern="1200" dirty="0">
                          <a:solidFill>
                            <a:schemeClr val="bg1"/>
                          </a:solidFill>
                          <a:effectLst/>
                          <a:latin typeface="Arial" panose="020B0604020202020204" pitchFamily="34" charset="0"/>
                        </a:rPr>
                        <a:t>some</a:t>
                      </a:r>
                      <a:r>
                        <a:rPr lang="en-US" sz="2400" b="0" i="0" u="none" strike="noStrike" kern="1200" dirty="0">
                          <a:solidFill>
                            <a:schemeClr val="bg1"/>
                          </a:solidFill>
                          <a:effectLst/>
                          <a:latin typeface="Arial" panose="020B0604020202020204" pitchFamily="34" charset="0"/>
                        </a:rPr>
                        <a:t> insurers and state Medicaid programs</a:t>
                      </a:r>
                      <a:endParaRPr lang="en-US" sz="2400" b="0" i="0" u="none" strike="noStrike" dirty="0">
                        <a:solidFill>
                          <a:schemeClr val="bg1"/>
                        </a:solidFill>
                        <a:effectLst/>
                        <a:latin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095096544"/>
                  </a:ext>
                </a:extLst>
              </a:tr>
            </a:tbl>
          </a:graphicData>
        </a:graphic>
      </p:graphicFrame>
    </p:spTree>
    <p:extLst>
      <p:ext uri="{BB962C8B-B14F-4D97-AF65-F5344CB8AC3E}">
        <p14:creationId xmlns:p14="http://schemas.microsoft.com/office/powerpoint/2010/main" val="303442289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E31C-6FE6-3845-8149-3300CAA2BCDB}"/>
              </a:ext>
            </a:extLst>
          </p:cNvPr>
          <p:cNvSpPr>
            <a:spLocks noGrp="1"/>
          </p:cNvSpPr>
          <p:nvPr>
            <p:ph type="title"/>
          </p:nvPr>
        </p:nvSpPr>
        <p:spPr>
          <a:xfrm>
            <a:off x="729711" y="178464"/>
            <a:ext cx="11079997" cy="1325563"/>
          </a:xfrm>
        </p:spPr>
        <p:txBody>
          <a:bodyPr>
            <a:normAutofit/>
          </a:bodyPr>
          <a:lstStyle/>
          <a:p>
            <a:r>
              <a:rPr lang="en-US" sz="4000" dirty="0"/>
              <a:t>Health Coverage Reduces Maternal Mortality </a:t>
            </a:r>
          </a:p>
        </p:txBody>
      </p:sp>
      <p:sp>
        <p:nvSpPr>
          <p:cNvPr id="3" name="Text Placeholder 2">
            <a:extLst>
              <a:ext uri="{FF2B5EF4-FFF2-40B4-BE49-F238E27FC236}">
                <a16:creationId xmlns:a16="http://schemas.microsoft.com/office/drawing/2014/main" id="{6569D397-670A-CB41-AE6D-FC8F7E6979C8}"/>
              </a:ext>
            </a:extLst>
          </p:cNvPr>
          <p:cNvSpPr>
            <a:spLocks noGrp="1"/>
          </p:cNvSpPr>
          <p:nvPr>
            <p:ph type="body" idx="10"/>
          </p:nvPr>
        </p:nvSpPr>
        <p:spPr/>
        <p:txBody>
          <a:bodyPr/>
          <a:lstStyle/>
          <a:p>
            <a:pPr>
              <a:lnSpc>
                <a:spcPct val="100000"/>
              </a:lnSpc>
              <a:spcBef>
                <a:spcPts val="0"/>
              </a:spcBef>
            </a:pPr>
            <a:r>
              <a:rPr lang="en-US" dirty="0"/>
              <a:t>https://www.whijournal.com/article/S1049-3867(20)30005-0/fulltext#fig1</a:t>
            </a:r>
          </a:p>
        </p:txBody>
      </p:sp>
      <p:sp>
        <p:nvSpPr>
          <p:cNvPr id="17" name="Rectangle 16">
            <a:extLst>
              <a:ext uri="{FF2B5EF4-FFF2-40B4-BE49-F238E27FC236}">
                <a16:creationId xmlns:a16="http://schemas.microsoft.com/office/drawing/2014/main" id="{1A940767-8C50-7746-8B63-BD6A53FFC659}"/>
              </a:ext>
            </a:extLst>
          </p:cNvPr>
          <p:cNvSpPr/>
          <p:nvPr/>
        </p:nvSpPr>
        <p:spPr>
          <a:xfrm>
            <a:off x="1111333" y="1998383"/>
            <a:ext cx="10078443" cy="3271041"/>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uLnTx/>
                <a:uFillTx/>
                <a:latin typeface="Arial" panose="020B0604020202020204"/>
                <a:ea typeface="+mn-ea"/>
                <a:cs typeface="+mn-cs"/>
              </a:rPr>
              <a:t>For every 100,000 </a:t>
            </a:r>
            <a:r>
              <a:rPr lang="en-US" sz="2400" dirty="0">
                <a:solidFill>
                  <a:schemeClr val="bg1"/>
                </a:solidFill>
                <a:latin typeface="Arial" panose="020B0604020202020204"/>
              </a:rPr>
              <a:t>people covered, Medicaid </a:t>
            </a:r>
            <a:r>
              <a:rPr lang="en-US" sz="2400" dirty="0" err="1">
                <a:solidFill>
                  <a:schemeClr val="bg1"/>
                </a:solidFill>
                <a:latin typeface="Arial" panose="020B0604020202020204"/>
              </a:rPr>
              <a:t>expa</a:t>
            </a:r>
            <a:r>
              <a:rPr kumimoji="0" lang="en-US" sz="2400" b="0" i="0" u="none" strike="noStrike" kern="1200" cap="none" spc="0" normalizeH="0" baseline="0" noProof="0" dirty="0" err="1">
                <a:ln>
                  <a:noFill/>
                </a:ln>
                <a:solidFill>
                  <a:schemeClr val="bg1"/>
                </a:solidFill>
                <a:uLnTx/>
                <a:uFillTx/>
                <a:latin typeface="Arial" panose="020B0604020202020204"/>
                <a:ea typeface="+mn-ea"/>
                <a:cs typeface="+mn-cs"/>
              </a:rPr>
              <a:t>nsion</a:t>
            </a:r>
            <a:r>
              <a:rPr kumimoji="0" lang="en-US" sz="2400" b="0" i="0" u="none" strike="noStrike" kern="1200" cap="none" spc="0" normalizeH="0" baseline="0" noProof="0" dirty="0">
                <a:ln>
                  <a:noFill/>
                </a:ln>
                <a:solidFill>
                  <a:schemeClr val="bg1"/>
                </a:solidFill>
                <a:uLnTx/>
                <a:uFillTx/>
                <a:latin typeface="Arial" panose="020B0604020202020204"/>
                <a:ea typeface="+mn-ea"/>
                <a:cs typeface="+mn-cs"/>
              </a:rPr>
              <a:t> states had:</a:t>
            </a:r>
            <a:br>
              <a:rPr kumimoji="0" lang="en-US" sz="2400" b="0" i="0" u="none" strike="noStrike" kern="1200" cap="none" spc="0" normalizeH="0" baseline="0" noProof="0" dirty="0">
                <a:ln>
                  <a:noFill/>
                </a:ln>
                <a:solidFill>
                  <a:schemeClr val="bg1"/>
                </a:solidFill>
                <a:uLnTx/>
                <a:uFillTx/>
                <a:latin typeface="Arial" panose="020B0604020202020204"/>
                <a:ea typeface="+mn-ea"/>
                <a:cs typeface="+mn-cs"/>
              </a:rPr>
            </a:br>
            <a:endParaRPr kumimoji="0" lang="en-US" sz="2400" b="0" i="0" u="none" strike="noStrike" kern="1200" cap="none" spc="0" normalizeH="0" baseline="0" noProof="0" dirty="0">
              <a:ln>
                <a:noFill/>
              </a:ln>
              <a:solidFill>
                <a:schemeClr val="bg1"/>
              </a:solidFill>
              <a:uLnTx/>
              <a:uFillTx/>
              <a:latin typeface="Arial" panose="020B060402020202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uLnTx/>
                <a:uFillTx/>
                <a:latin typeface="Arial" panose="020B0604020202020204"/>
                <a:ea typeface="+mn-ea"/>
                <a:cs typeface="+mn-cs"/>
              </a:rPr>
              <a:t>  4 fewer deaths </a:t>
            </a:r>
            <a:r>
              <a:rPr kumimoji="0" lang="en-US" sz="4000" b="0" i="0" u="none" strike="noStrike" kern="1200" cap="none" spc="0" normalizeH="0" baseline="0" noProof="0" dirty="0">
                <a:ln>
                  <a:noFill/>
                </a:ln>
                <a:solidFill>
                  <a:schemeClr val="bg1"/>
                </a:solidFill>
                <a:uLnTx/>
                <a:uFillTx/>
                <a:latin typeface="Arial" panose="020B0604020202020204"/>
                <a:ea typeface="+mn-ea"/>
                <a:cs typeface="+mn-cs"/>
              </a:rPr>
              <a:t>among white</a:t>
            </a:r>
            <a:r>
              <a:rPr kumimoji="0" lang="en-US" sz="4000" b="0" i="0" u="none" strike="noStrike" kern="1200" cap="none" spc="0" normalizeH="0" noProof="0" dirty="0">
                <a:ln>
                  <a:noFill/>
                </a:ln>
                <a:solidFill>
                  <a:schemeClr val="bg1"/>
                </a:solidFill>
                <a:uLnTx/>
                <a:uFillTx/>
                <a:latin typeface="Arial" panose="020B0604020202020204"/>
                <a:ea typeface="+mn-ea"/>
                <a:cs typeface="+mn-cs"/>
              </a:rPr>
              <a:t> parents</a:t>
            </a:r>
            <a:endParaRPr kumimoji="0" lang="en-US" sz="4000" b="0" i="0" u="none" strike="noStrike" kern="1200" cap="none" spc="0" normalizeH="0" baseline="0" noProof="0" dirty="0">
              <a:ln>
                <a:noFill/>
              </a:ln>
              <a:solidFill>
                <a:schemeClr val="bg1"/>
              </a:solidFill>
              <a:uLnTx/>
              <a:uFillTx/>
              <a:latin typeface="Arial" panose="020B060402020202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uLnTx/>
                <a:uFillTx/>
                <a:latin typeface="Arial" panose="020B0604020202020204"/>
                <a:ea typeface="+mn-ea"/>
                <a:cs typeface="+mn-cs"/>
              </a:rPr>
              <a:t>  6 fewer deaths </a:t>
            </a:r>
            <a:r>
              <a:rPr kumimoji="0" lang="en-US" sz="4000" b="0" i="0" u="none" strike="noStrike" kern="1200" cap="none" spc="0" normalizeH="0" baseline="0" noProof="0" dirty="0">
                <a:ln>
                  <a:noFill/>
                </a:ln>
                <a:solidFill>
                  <a:schemeClr val="bg1"/>
                </a:solidFill>
                <a:uLnTx/>
                <a:uFillTx/>
                <a:latin typeface="Arial" panose="020B0604020202020204"/>
                <a:ea typeface="+mn-ea"/>
                <a:cs typeface="+mn-cs"/>
              </a:rPr>
              <a:t>among Hispanic</a:t>
            </a:r>
            <a:r>
              <a:rPr kumimoji="0" lang="en-US" sz="4000" b="0" i="0" u="none" strike="noStrike" kern="1200" cap="none" spc="0" normalizeH="0" noProof="0" dirty="0">
                <a:ln>
                  <a:noFill/>
                </a:ln>
                <a:solidFill>
                  <a:schemeClr val="bg1"/>
                </a:solidFill>
                <a:uLnTx/>
                <a:uFillTx/>
                <a:latin typeface="Arial" panose="020B0604020202020204"/>
                <a:ea typeface="+mn-ea"/>
                <a:cs typeface="+mn-cs"/>
              </a:rPr>
              <a:t> parents</a:t>
            </a:r>
            <a:endParaRPr kumimoji="0" lang="en-US" sz="4000" b="0" i="0" u="none" strike="noStrike" kern="1200" cap="none" spc="0" normalizeH="0" baseline="0" noProof="0" dirty="0">
              <a:ln>
                <a:noFill/>
              </a:ln>
              <a:solidFill>
                <a:schemeClr val="bg1"/>
              </a:solidFill>
              <a:uLnTx/>
              <a:uFillTx/>
              <a:latin typeface="Arial" panose="020B060402020202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uLnTx/>
                <a:uFillTx/>
                <a:latin typeface="Arial" panose="020B0604020202020204"/>
                <a:ea typeface="+mn-ea"/>
                <a:cs typeface="+mn-cs"/>
              </a:rPr>
              <a:t>  16 fewer deaths </a:t>
            </a:r>
            <a:r>
              <a:rPr kumimoji="0" lang="en-US" sz="4000" b="0" i="0" u="none" strike="noStrike" kern="1200" cap="none" spc="0" normalizeH="0" baseline="0" noProof="0" dirty="0">
                <a:ln>
                  <a:noFill/>
                </a:ln>
                <a:solidFill>
                  <a:schemeClr val="bg1"/>
                </a:solidFill>
                <a:uLnTx/>
                <a:uFillTx/>
                <a:latin typeface="Arial" panose="020B0604020202020204"/>
                <a:ea typeface="+mn-ea"/>
                <a:cs typeface="+mn-cs"/>
              </a:rPr>
              <a:t>among Black</a:t>
            </a:r>
            <a:r>
              <a:rPr kumimoji="0" lang="en-US" sz="4000" b="0" i="0" u="none" strike="noStrike" kern="1200" cap="none" spc="0" normalizeH="0" noProof="0" dirty="0">
                <a:ln>
                  <a:noFill/>
                </a:ln>
                <a:solidFill>
                  <a:schemeClr val="bg1"/>
                </a:solidFill>
                <a:uLnTx/>
                <a:uFillTx/>
                <a:latin typeface="Arial" panose="020B0604020202020204"/>
                <a:ea typeface="+mn-ea"/>
                <a:cs typeface="+mn-cs"/>
              </a:rPr>
              <a:t> parents</a:t>
            </a:r>
            <a:endParaRPr kumimoji="0" lang="en-US" sz="4000" b="0" i="0" u="none" strike="noStrike" kern="1200" cap="none" spc="0" normalizeH="0" baseline="0" noProof="0" dirty="0">
              <a:ln>
                <a:noFill/>
              </a:ln>
              <a:solidFill>
                <a:schemeClr val="bg1"/>
              </a:solidFill>
              <a:uLnTx/>
              <a:uFillTx/>
              <a:latin typeface="Arial" panose="020B0604020202020204"/>
              <a:ea typeface="+mn-ea"/>
              <a:cs typeface="+mn-cs"/>
            </a:endParaRPr>
          </a:p>
        </p:txBody>
      </p:sp>
    </p:spTree>
    <p:extLst>
      <p:ext uri="{BB962C8B-B14F-4D97-AF65-F5344CB8AC3E}">
        <p14:creationId xmlns:p14="http://schemas.microsoft.com/office/powerpoint/2010/main" val="3127777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Effect transition="in" filter="fade">
                                      <p:cBhvr>
                                        <p:cTn id="7" dur="500"/>
                                        <p:tgtEl>
                                          <p:spTgt spid="1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7">
                                            <p:txEl>
                                              <p:pRg st="1" end="1"/>
                                            </p:txEl>
                                          </p:spTgt>
                                        </p:tgtEl>
                                        <p:attrNameLst>
                                          <p:attrName>style.visibility</p:attrName>
                                        </p:attrNameLst>
                                      </p:cBhvr>
                                      <p:to>
                                        <p:strVal val="visible"/>
                                      </p:to>
                                    </p:set>
                                    <p:animEffect transition="in" filter="fade">
                                      <p:cBhvr>
                                        <p:cTn id="14" dur="1000"/>
                                        <p:tgtEl>
                                          <p:spTgt spid="17">
                                            <p:txEl>
                                              <p:pRg st="1" end="1"/>
                                            </p:txEl>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17">
                                            <p:txEl>
                                              <p:pRg st="2" end="2"/>
                                            </p:txEl>
                                          </p:spTgt>
                                        </p:tgtEl>
                                        <p:attrNameLst>
                                          <p:attrName>style.visibility</p:attrName>
                                        </p:attrNameLst>
                                      </p:cBhvr>
                                      <p:to>
                                        <p:strVal val="visible"/>
                                      </p:to>
                                    </p:set>
                                    <p:animEffect transition="in" filter="fade">
                                      <p:cBhvr>
                                        <p:cTn id="18" dur="1000"/>
                                        <p:tgtEl>
                                          <p:spTgt spid="17">
                                            <p:txEl>
                                              <p:pRg st="2" end="2"/>
                                            </p:txEl>
                                          </p:spTgt>
                                        </p:tgtEl>
                                      </p:cBhvr>
                                    </p:animEffect>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fade">
                                      <p:cBhvr>
                                        <p:cTn id="22" dur="10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E31C-6FE6-3845-8149-3300CAA2BCDB}"/>
              </a:ext>
            </a:extLst>
          </p:cNvPr>
          <p:cNvSpPr>
            <a:spLocks noGrp="1"/>
          </p:cNvSpPr>
          <p:nvPr>
            <p:ph type="title"/>
          </p:nvPr>
        </p:nvSpPr>
        <p:spPr>
          <a:xfrm>
            <a:off x="1504627" y="263013"/>
            <a:ext cx="10320580" cy="1325563"/>
          </a:xfrm>
        </p:spPr>
        <p:txBody>
          <a:bodyPr>
            <a:normAutofit/>
          </a:bodyPr>
          <a:lstStyle/>
          <a:p>
            <a:r>
              <a:rPr lang="en-US" dirty="0"/>
              <a:t>Medicaid a Band-aid, not a Cure</a:t>
            </a:r>
          </a:p>
        </p:txBody>
      </p:sp>
      <p:sp>
        <p:nvSpPr>
          <p:cNvPr id="3" name="Text Placeholder 2">
            <a:extLst>
              <a:ext uri="{FF2B5EF4-FFF2-40B4-BE49-F238E27FC236}">
                <a16:creationId xmlns:a16="http://schemas.microsoft.com/office/drawing/2014/main" id="{6569D397-670A-CB41-AE6D-FC8F7E6979C8}"/>
              </a:ext>
            </a:extLst>
          </p:cNvPr>
          <p:cNvSpPr>
            <a:spLocks noGrp="1"/>
          </p:cNvSpPr>
          <p:nvPr>
            <p:ph type="body" idx="10"/>
          </p:nvPr>
        </p:nvSpPr>
        <p:spPr/>
        <p:txBody>
          <a:bodyPr/>
          <a:lstStyle/>
          <a:p>
            <a:pPr>
              <a:lnSpc>
                <a:spcPct val="100000"/>
              </a:lnSpc>
              <a:spcBef>
                <a:spcPts val="0"/>
              </a:spcBef>
            </a:pPr>
            <a:endParaRPr lang="en-US" dirty="0"/>
          </a:p>
        </p:txBody>
      </p:sp>
      <p:sp>
        <p:nvSpPr>
          <p:cNvPr id="17" name="Rectangle 16">
            <a:extLst>
              <a:ext uri="{FF2B5EF4-FFF2-40B4-BE49-F238E27FC236}">
                <a16:creationId xmlns:a16="http://schemas.microsoft.com/office/drawing/2014/main" id="{1A940767-8C50-7746-8B63-BD6A53FFC659}"/>
              </a:ext>
            </a:extLst>
          </p:cNvPr>
          <p:cNvSpPr/>
          <p:nvPr/>
        </p:nvSpPr>
        <p:spPr>
          <a:xfrm>
            <a:off x="1056778" y="1793479"/>
            <a:ext cx="10163995" cy="3661924"/>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74320" tIns="91440" rIns="274320" bIns="182880" rtlCol="0" anchor="t"/>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bg1"/>
                </a:solidFill>
                <a:uLnTx/>
                <a:uFillTx/>
                <a:latin typeface="Arial" panose="020B0604020202020204"/>
              </a:rPr>
              <a:t>Among those</a:t>
            </a:r>
            <a:r>
              <a:rPr kumimoji="0" lang="en-US" sz="3600" b="1" i="0" u="none" strike="noStrike" kern="1200" cap="none" spc="0" normalizeH="0" noProof="0" dirty="0">
                <a:ln>
                  <a:noFill/>
                </a:ln>
                <a:solidFill>
                  <a:schemeClr val="bg1"/>
                </a:solidFill>
                <a:uLnTx/>
                <a:uFillTx/>
                <a:latin typeface="Arial" panose="020B0604020202020204"/>
              </a:rPr>
              <a:t> who gave birth with Medicaid:</a:t>
            </a:r>
            <a:br>
              <a:rPr kumimoji="0" lang="en-US" sz="3600" b="1" i="0" u="none" strike="noStrike" kern="1200" cap="none" spc="0" normalizeH="0" noProof="0" dirty="0">
                <a:ln>
                  <a:noFill/>
                </a:ln>
                <a:solidFill>
                  <a:schemeClr val="bg1"/>
                </a:solidFill>
                <a:uLnTx/>
                <a:uFillTx/>
                <a:latin typeface="Arial" panose="020B0604020202020204"/>
              </a:rPr>
            </a:br>
            <a:endParaRPr kumimoji="0" lang="en-US" sz="3600" b="1" i="0" u="none" strike="noStrike" kern="1200" cap="none" spc="0" normalizeH="0" noProof="0" dirty="0">
              <a:ln>
                <a:noFill/>
              </a:ln>
              <a:solidFill>
                <a:schemeClr val="bg1"/>
              </a:solidFill>
              <a:uLnTx/>
              <a:uFillTx/>
              <a:latin typeface="Arial" panose="020B0604020202020204"/>
            </a:endParaRPr>
          </a:p>
          <a:p>
            <a:pPr marL="571500" marR="0" lvl="0" indent="-57150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chemeClr val="bg1"/>
                </a:solidFill>
                <a:uLnTx/>
                <a:uFillTx/>
                <a:latin typeface="Arial" panose="020B0604020202020204"/>
              </a:rPr>
              <a:t>27% were uninsured before pregnancy</a:t>
            </a:r>
          </a:p>
          <a:p>
            <a:pPr marL="571500" marR="0" lvl="0" indent="-57150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3200" dirty="0">
                <a:solidFill>
                  <a:schemeClr val="bg1"/>
                </a:solidFill>
                <a:latin typeface="Arial" panose="020B0604020202020204"/>
              </a:rPr>
              <a:t>21% did not receive care in first trimester</a:t>
            </a:r>
          </a:p>
          <a:p>
            <a:pPr marL="571500" marR="0" lvl="0" indent="-57150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chemeClr val="bg1"/>
                </a:solidFill>
                <a:uLnTx/>
                <a:uFillTx/>
                <a:latin typeface="Arial" panose="020B0604020202020204"/>
              </a:rPr>
              <a:t>22% uninsured again 2-6 months</a:t>
            </a:r>
            <a:r>
              <a:rPr kumimoji="0" lang="en-US" sz="3200" b="0" i="0" u="none" strike="noStrike" kern="1200" cap="none" spc="0" normalizeH="0" noProof="0" dirty="0">
                <a:ln>
                  <a:noFill/>
                </a:ln>
                <a:solidFill>
                  <a:schemeClr val="bg1"/>
                </a:solidFill>
                <a:uLnTx/>
                <a:uFillTx/>
                <a:latin typeface="Arial" panose="020B0604020202020204"/>
              </a:rPr>
              <a:t> </a:t>
            </a:r>
            <a:r>
              <a:rPr kumimoji="0" lang="en-US" sz="3200" b="0" i="0" u="none" strike="noStrike" kern="1200" cap="none" spc="0" normalizeH="0" baseline="0" noProof="0" dirty="0">
                <a:ln>
                  <a:noFill/>
                </a:ln>
                <a:solidFill>
                  <a:schemeClr val="bg1"/>
                </a:solidFill>
                <a:uLnTx/>
                <a:uFillTx/>
                <a:latin typeface="Arial" panose="020B0604020202020204"/>
              </a:rPr>
              <a:t>postpartum</a:t>
            </a:r>
          </a:p>
        </p:txBody>
      </p:sp>
    </p:spTree>
    <p:extLst>
      <p:ext uri="{BB962C8B-B14F-4D97-AF65-F5344CB8AC3E}">
        <p14:creationId xmlns:p14="http://schemas.microsoft.com/office/powerpoint/2010/main" val="93401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Effect transition="in" filter="fade">
                                      <p:cBhvr>
                                        <p:cTn id="7" dur="500"/>
                                        <p:tgtEl>
                                          <p:spTgt spid="17">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1000"/>
                                        <p:tgtEl>
                                          <p:spTgt spid="1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animEffect transition="in" filter="fade">
                                      <p:cBhvr>
                                        <p:cTn id="15" dur="1000"/>
                                        <p:tgtEl>
                                          <p:spTgt spid="17">
                                            <p:txEl>
                                              <p:pRg st="1" end="1"/>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animEffect transition="in" filter="fade">
                                      <p:cBhvr>
                                        <p:cTn id="19" dur="1000"/>
                                        <p:tgtEl>
                                          <p:spTgt spid="17">
                                            <p:txEl>
                                              <p:pRg st="2" end="2"/>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10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EF8F57-C249-CF45-8AD1-30A1E5BF35A6}"/>
              </a:ext>
            </a:extLst>
          </p:cNvPr>
          <p:cNvSpPr>
            <a:spLocks noGrp="1"/>
          </p:cNvSpPr>
          <p:nvPr>
            <p:ph type="title"/>
          </p:nvPr>
        </p:nvSpPr>
        <p:spPr>
          <a:xfrm>
            <a:off x="796925" y="-2883"/>
            <a:ext cx="10598150" cy="1325563"/>
          </a:xfrm>
        </p:spPr>
        <p:txBody>
          <a:bodyPr>
            <a:normAutofit/>
          </a:bodyPr>
          <a:lstStyle/>
          <a:p>
            <a:r>
              <a:rPr lang="en-US" sz="4000" dirty="0"/>
              <a:t>Maternal Mortality Much Higher in the U.S.</a:t>
            </a:r>
            <a:endParaRPr lang="en-US" sz="4000" i="1" dirty="0"/>
          </a:p>
        </p:txBody>
      </p:sp>
      <p:sp>
        <p:nvSpPr>
          <p:cNvPr id="6" name="TextBox 5">
            <a:extLst>
              <a:ext uri="{FF2B5EF4-FFF2-40B4-BE49-F238E27FC236}">
                <a16:creationId xmlns:a16="http://schemas.microsoft.com/office/drawing/2014/main" id="{21B03753-15C9-7746-9FE1-A1CD2F78565D}"/>
              </a:ext>
            </a:extLst>
          </p:cNvPr>
          <p:cNvSpPr txBox="1"/>
          <p:nvPr/>
        </p:nvSpPr>
        <p:spPr>
          <a:xfrm>
            <a:off x="118947" y="2430966"/>
            <a:ext cx="1740333"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Maternal deaths per 100,000 </a:t>
            </a:r>
            <a:b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b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live births</a:t>
            </a:r>
          </a:p>
        </p:txBody>
      </p:sp>
      <p:sp>
        <p:nvSpPr>
          <p:cNvPr id="8" name="TextBox 7">
            <a:extLst>
              <a:ext uri="{FF2B5EF4-FFF2-40B4-BE49-F238E27FC236}">
                <a16:creationId xmlns:a16="http://schemas.microsoft.com/office/drawing/2014/main" id="{36A6ED01-CF43-BC49-BE3A-7FA7F2B45F30}"/>
              </a:ext>
            </a:extLst>
          </p:cNvPr>
          <p:cNvSpPr txBox="1"/>
          <p:nvPr/>
        </p:nvSpPr>
        <p:spPr>
          <a:xfrm>
            <a:off x="2913681" y="-1115878"/>
            <a:ext cx="18473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4" name="Text Placeholder 3">
            <a:extLst>
              <a:ext uri="{FF2B5EF4-FFF2-40B4-BE49-F238E27FC236}">
                <a16:creationId xmlns:a16="http://schemas.microsoft.com/office/drawing/2014/main" id="{103494E0-44FA-A543-9B45-AFFDD8CAE806}"/>
              </a:ext>
            </a:extLst>
          </p:cNvPr>
          <p:cNvSpPr>
            <a:spLocks noGrp="1"/>
          </p:cNvSpPr>
          <p:nvPr>
            <p:ph type="body" idx="10"/>
          </p:nvPr>
        </p:nvSpPr>
        <p:spPr>
          <a:xfrm>
            <a:off x="-1" y="6016753"/>
            <a:ext cx="8552329" cy="841248"/>
          </a:xfrm>
        </p:spPr>
        <p:txBody>
          <a:bodyPr>
            <a:normAutofit/>
          </a:bodyPr>
          <a:lstStyle/>
          <a:p>
            <a:pPr>
              <a:lnSpc>
                <a:spcPct val="120000"/>
              </a:lnSpc>
              <a:spcBef>
                <a:spcPts val="0"/>
              </a:spcBef>
            </a:pPr>
            <a:r>
              <a:rPr lang="en-US" sz="1000" dirty="0"/>
              <a:t>Maternal mortality: Death while pregnant or within 42 days of the end of pregnancy, irrespective of the duration and site of the pregnancy, from any cause related to or aggravated by the pregnancy or its management, but not from accidental or incidental causes. Used by the World Health Organization (WHO) in international comparisons. Date for 2021 or 2020 where available. </a:t>
            </a:r>
            <a:br>
              <a:rPr lang="en-US" sz="1000" dirty="0"/>
            </a:br>
            <a:r>
              <a:rPr lang="en-US" sz="1000" dirty="0">
                <a:latin typeface="+mn-lt"/>
              </a:rPr>
              <a:t>Source: </a:t>
            </a:r>
            <a:r>
              <a:rPr lang="en-US" sz="1000" i="0" dirty="0">
                <a:effectLst/>
                <a:latin typeface="+mn-lt"/>
              </a:rPr>
              <a:t>Trends in maternal mortality 2000 to 2020: estimates by WHO, UNICEF, UNFPA, World Bank Group and UNDESA/Population Division</a:t>
            </a:r>
          </a:p>
          <a:p>
            <a:pPr>
              <a:lnSpc>
                <a:spcPct val="120000"/>
              </a:lnSpc>
              <a:spcBef>
                <a:spcPts val="0"/>
              </a:spcBef>
            </a:pPr>
            <a:endParaRPr lang="en-US" sz="1100" dirty="0"/>
          </a:p>
        </p:txBody>
      </p:sp>
      <p:graphicFrame>
        <p:nvGraphicFramePr>
          <p:cNvPr id="13" name="Chart 12">
            <a:extLst>
              <a:ext uri="{FF2B5EF4-FFF2-40B4-BE49-F238E27FC236}">
                <a16:creationId xmlns:a16="http://schemas.microsoft.com/office/drawing/2014/main" id="{1188FF64-A5C7-1E44-6FF0-A65EE214F3A2}"/>
              </a:ext>
            </a:extLst>
          </p:cNvPr>
          <p:cNvGraphicFramePr/>
          <p:nvPr>
            <p:extLst>
              <p:ext uri="{D42A27DB-BD31-4B8C-83A1-F6EECF244321}">
                <p14:modId xmlns:p14="http://schemas.microsoft.com/office/powerpoint/2010/main" val="1935728743"/>
              </p:ext>
            </p:extLst>
          </p:nvPr>
        </p:nvGraphicFramePr>
        <p:xfrm>
          <a:off x="1550504" y="719667"/>
          <a:ext cx="9898546" cy="50842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72102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fade">
                                      <p:cBhvr>
                                        <p:cTn id="7" dur="500"/>
                                        <p:tgtEl>
                                          <p:spTgt spid="13">
                                            <p:graphicEl>
                                              <a:chart seriesIdx="-3" categoryIdx="-3" bldStep="gridLegend"/>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graphicEl>
                                              <a:chart seriesIdx="0" categoryIdx="0" bldStep="ptInCategory"/>
                                            </p:graphicEl>
                                          </p:spTgt>
                                        </p:tgtEl>
                                        <p:attrNameLst>
                                          <p:attrName>style.visibility</p:attrName>
                                        </p:attrNameLst>
                                      </p:cBhvr>
                                      <p:to>
                                        <p:strVal val="visible"/>
                                      </p:to>
                                    </p:set>
                                    <p:animEffect transition="in" filter="fade">
                                      <p:cBhvr>
                                        <p:cTn id="11" dur="500"/>
                                        <p:tgtEl>
                                          <p:spTgt spid="13">
                                            <p:graphicEl>
                                              <a:chart seriesIdx="0" categoryIdx="0" bldStep="ptInCategory"/>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graphicEl>
                                              <a:chart seriesIdx="0" categoryIdx="1" bldStep="ptInCategory"/>
                                            </p:graphicEl>
                                          </p:spTgt>
                                        </p:tgtEl>
                                        <p:attrNameLst>
                                          <p:attrName>style.visibility</p:attrName>
                                        </p:attrNameLst>
                                      </p:cBhvr>
                                      <p:to>
                                        <p:strVal val="visible"/>
                                      </p:to>
                                    </p:set>
                                    <p:animEffect transition="in" filter="fade">
                                      <p:cBhvr>
                                        <p:cTn id="15" dur="500"/>
                                        <p:tgtEl>
                                          <p:spTgt spid="13">
                                            <p:graphicEl>
                                              <a:chart seriesIdx="0" categoryIdx="1" bldStep="ptInCategory"/>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graphicEl>
                                              <a:chart seriesIdx="0" categoryIdx="2" bldStep="ptInCategory"/>
                                            </p:graphicEl>
                                          </p:spTgt>
                                        </p:tgtEl>
                                        <p:attrNameLst>
                                          <p:attrName>style.visibility</p:attrName>
                                        </p:attrNameLst>
                                      </p:cBhvr>
                                      <p:to>
                                        <p:strVal val="visible"/>
                                      </p:to>
                                    </p:set>
                                    <p:animEffect transition="in" filter="fade">
                                      <p:cBhvr>
                                        <p:cTn id="19" dur="500"/>
                                        <p:tgtEl>
                                          <p:spTgt spid="13">
                                            <p:graphicEl>
                                              <a:chart seriesIdx="0" categoryIdx="2" bldStep="ptInCategory"/>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graphicEl>
                                              <a:chart seriesIdx="0" categoryIdx="3" bldStep="ptInCategory"/>
                                            </p:graphicEl>
                                          </p:spTgt>
                                        </p:tgtEl>
                                        <p:attrNameLst>
                                          <p:attrName>style.visibility</p:attrName>
                                        </p:attrNameLst>
                                      </p:cBhvr>
                                      <p:to>
                                        <p:strVal val="visible"/>
                                      </p:to>
                                    </p:set>
                                    <p:animEffect transition="in" filter="fade">
                                      <p:cBhvr>
                                        <p:cTn id="23" dur="500"/>
                                        <p:tgtEl>
                                          <p:spTgt spid="13">
                                            <p:graphicEl>
                                              <a:chart seriesIdx="0" categoryIdx="3" bldStep="ptInCategory"/>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graphicEl>
                                              <a:chart seriesIdx="0" categoryIdx="4" bldStep="ptInCategory"/>
                                            </p:graphicEl>
                                          </p:spTgt>
                                        </p:tgtEl>
                                        <p:attrNameLst>
                                          <p:attrName>style.visibility</p:attrName>
                                        </p:attrNameLst>
                                      </p:cBhvr>
                                      <p:to>
                                        <p:strVal val="visible"/>
                                      </p:to>
                                    </p:set>
                                    <p:animEffect transition="in" filter="fade">
                                      <p:cBhvr>
                                        <p:cTn id="27" dur="500"/>
                                        <p:tgtEl>
                                          <p:spTgt spid="13">
                                            <p:graphicEl>
                                              <a:chart seriesIdx="0" categoryIdx="4" bldStep="ptInCategory"/>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graphicEl>
                                              <a:chart seriesIdx="0" categoryIdx="5" bldStep="ptInCategory"/>
                                            </p:graphicEl>
                                          </p:spTgt>
                                        </p:tgtEl>
                                        <p:attrNameLst>
                                          <p:attrName>style.visibility</p:attrName>
                                        </p:attrNameLst>
                                      </p:cBhvr>
                                      <p:to>
                                        <p:strVal val="visible"/>
                                      </p:to>
                                    </p:set>
                                    <p:animEffect transition="in" filter="fade">
                                      <p:cBhvr>
                                        <p:cTn id="31" dur="500"/>
                                        <p:tgtEl>
                                          <p:spTgt spid="13">
                                            <p:graphicEl>
                                              <a:chart seriesIdx="0" categoryIdx="5" bldStep="ptInCategory"/>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3">
                                            <p:graphicEl>
                                              <a:chart seriesIdx="0" categoryIdx="6" bldStep="ptInCategory"/>
                                            </p:graphicEl>
                                          </p:spTgt>
                                        </p:tgtEl>
                                        <p:attrNameLst>
                                          <p:attrName>style.visibility</p:attrName>
                                        </p:attrNameLst>
                                      </p:cBhvr>
                                      <p:to>
                                        <p:strVal val="visible"/>
                                      </p:to>
                                    </p:set>
                                    <p:animEffect transition="in" filter="fade">
                                      <p:cBhvr>
                                        <p:cTn id="35" dur="500"/>
                                        <p:tgtEl>
                                          <p:spTgt spid="13">
                                            <p:graphicEl>
                                              <a:chart seriesIdx="0" categoryIdx="6" bldStep="ptInCategory"/>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3">
                                            <p:graphicEl>
                                              <a:chart seriesIdx="0" categoryIdx="7" bldStep="ptInCategory"/>
                                            </p:graphicEl>
                                          </p:spTgt>
                                        </p:tgtEl>
                                        <p:attrNameLst>
                                          <p:attrName>style.visibility</p:attrName>
                                        </p:attrNameLst>
                                      </p:cBhvr>
                                      <p:to>
                                        <p:strVal val="visible"/>
                                      </p:to>
                                    </p:set>
                                    <p:animEffect transition="in" filter="fade">
                                      <p:cBhvr>
                                        <p:cTn id="39" dur="500"/>
                                        <p:tgtEl>
                                          <p:spTgt spid="13">
                                            <p:graphicEl>
                                              <a:chart seriesIdx="0" categoryIdx="7" bldStep="ptInCategory"/>
                                            </p:graphic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3">
                                            <p:graphicEl>
                                              <a:chart seriesIdx="0" categoryIdx="8" bldStep="ptInCategory"/>
                                            </p:graphicEl>
                                          </p:spTgt>
                                        </p:tgtEl>
                                        <p:attrNameLst>
                                          <p:attrName>style.visibility</p:attrName>
                                        </p:attrNameLst>
                                      </p:cBhvr>
                                      <p:to>
                                        <p:strVal val="visible"/>
                                      </p:to>
                                    </p:set>
                                    <p:animEffect transition="in" filter="fade">
                                      <p:cBhvr>
                                        <p:cTn id="43" dur="500"/>
                                        <p:tgtEl>
                                          <p:spTgt spid="13">
                                            <p:graphicEl>
                                              <a:chart seriesIdx="0" categoryIdx="8" bldStep="ptInCategory"/>
                                            </p:graphic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3">
                                            <p:graphicEl>
                                              <a:chart seriesIdx="0" categoryIdx="9" bldStep="ptInCategory"/>
                                            </p:graphicEl>
                                          </p:spTgt>
                                        </p:tgtEl>
                                        <p:attrNameLst>
                                          <p:attrName>style.visibility</p:attrName>
                                        </p:attrNameLst>
                                      </p:cBhvr>
                                      <p:to>
                                        <p:strVal val="visible"/>
                                      </p:to>
                                    </p:set>
                                    <p:animEffect transition="in" filter="fade">
                                      <p:cBhvr>
                                        <p:cTn id="47" dur="500"/>
                                        <p:tgtEl>
                                          <p:spTgt spid="13">
                                            <p:graphicEl>
                                              <a:chart seriesIdx="0" categoryIdx="9" bldStep="ptInCategory"/>
                                            </p:graphic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3">
                                            <p:graphicEl>
                                              <a:chart seriesIdx="0" categoryIdx="10" bldStep="ptInCategory"/>
                                            </p:graphicEl>
                                          </p:spTgt>
                                        </p:tgtEl>
                                        <p:attrNameLst>
                                          <p:attrName>style.visibility</p:attrName>
                                        </p:attrNameLst>
                                      </p:cBhvr>
                                      <p:to>
                                        <p:strVal val="visible"/>
                                      </p:to>
                                    </p:set>
                                    <p:animEffect transition="in" filter="fade">
                                      <p:cBhvr>
                                        <p:cTn id="51" dur="2000"/>
                                        <p:tgtEl>
                                          <p:spTgt spid="13">
                                            <p:graphicEl>
                                              <a:chart seriesIdx="0" categoryIdx="10"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uiExpand="1">
        <p:bldSub>
          <a:bldChart bld="categoryEl"/>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5AA2C-CCDA-154B-A0BE-D940CC874265}"/>
              </a:ext>
            </a:extLst>
          </p:cNvPr>
          <p:cNvSpPr txBox="1"/>
          <p:nvPr/>
        </p:nvSpPr>
        <p:spPr>
          <a:xfrm>
            <a:off x="526774" y="201688"/>
            <a:ext cx="10833652"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t>Medicare for All Can Help Solve </a:t>
            </a:r>
            <a:br>
              <a:rPr kumimoji="0" lang="en-US" sz="40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br>
            <a:r>
              <a:rPr lang="en-US" sz="4000" b="1" dirty="0">
                <a:solidFill>
                  <a:schemeClr val="bg1"/>
                </a:solidFill>
                <a:effectLst>
                  <a:outerShdw blurRad="50800" dist="38100" dir="2700000" algn="tl" rotWithShape="0">
                    <a:prstClr val="black">
                      <a:alpha val="40000"/>
                    </a:prstClr>
                  </a:outerShdw>
                </a:effectLst>
                <a:latin typeface="Arial" panose="020B0604020202020204"/>
              </a:rPr>
              <a:t>O</a:t>
            </a:r>
            <a:r>
              <a:rPr kumimoji="0" lang="en-US" sz="40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t>ur</a:t>
            </a:r>
            <a:r>
              <a:rPr kumimoji="0" lang="en-US" sz="40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rPr>
              <a:t> Maternal Health Crisis</a:t>
            </a:r>
            <a:endParaRPr kumimoji="0" lang="en-US" sz="7200" b="1" i="1"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Arial" panose="020B0604020202020204"/>
              <a:ea typeface="+mn-ea"/>
              <a:cs typeface="+mn-cs"/>
            </a:endParaRPr>
          </a:p>
        </p:txBody>
      </p:sp>
      <p:sp>
        <p:nvSpPr>
          <p:cNvPr id="3" name="Freeform 9">
            <a:extLst>
              <a:ext uri="{FF2B5EF4-FFF2-40B4-BE49-F238E27FC236}">
                <a16:creationId xmlns:a16="http://schemas.microsoft.com/office/drawing/2014/main" id="{D4E2752B-97E3-50F3-6809-F600AA0EB21F}"/>
              </a:ext>
            </a:extLst>
          </p:cNvPr>
          <p:cNvSpPr/>
          <p:nvPr/>
        </p:nvSpPr>
        <p:spPr>
          <a:xfrm>
            <a:off x="2816447" y="1927428"/>
            <a:ext cx="6540904" cy="922465"/>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FFFFFF"/>
                </a:solidFill>
                <a:uLnTx/>
                <a:uFillTx/>
                <a:latin typeface="Arial" panose="020B0604020202020204"/>
                <a:ea typeface="+mn-ea"/>
                <a:cs typeface="+mn-cs"/>
              </a:rPr>
              <a:t>Racial inequities</a:t>
            </a:r>
            <a:endParaRPr kumimoji="0" lang="en-US" sz="3600" b="0" i="0" u="none" strike="noStrike" kern="1200" cap="none" spc="0" normalizeH="0" baseline="0" noProof="0" dirty="0">
              <a:ln>
                <a:noFill/>
              </a:ln>
              <a:solidFill>
                <a:srgbClr val="FFFFFF"/>
              </a:solidFill>
              <a:uLnTx/>
              <a:uFillTx/>
              <a:latin typeface="Arial" panose="020B0604020202020204"/>
              <a:ea typeface="+mn-ea"/>
              <a:cs typeface="+mn-cs"/>
            </a:endParaRPr>
          </a:p>
        </p:txBody>
      </p:sp>
      <p:sp>
        <p:nvSpPr>
          <p:cNvPr id="5" name="Freeform 9">
            <a:extLst>
              <a:ext uri="{FF2B5EF4-FFF2-40B4-BE49-F238E27FC236}">
                <a16:creationId xmlns:a16="http://schemas.microsoft.com/office/drawing/2014/main" id="{82F25C32-6CEA-58D0-3F04-A76C47B578F7}"/>
              </a:ext>
            </a:extLst>
          </p:cNvPr>
          <p:cNvSpPr/>
          <p:nvPr/>
        </p:nvSpPr>
        <p:spPr>
          <a:xfrm>
            <a:off x="2816447" y="2988251"/>
            <a:ext cx="6540904" cy="922465"/>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FFFFFF"/>
                </a:solidFill>
                <a:uLnTx/>
                <a:uFillTx/>
                <a:latin typeface="Arial" panose="020B0604020202020204"/>
                <a:ea typeface="+mn-ea"/>
                <a:cs typeface="+mn-cs"/>
              </a:rPr>
              <a:t>Fragmented coverage</a:t>
            </a:r>
            <a:endParaRPr kumimoji="0" lang="en-US" sz="3600" b="0" i="0" u="none" strike="noStrike" kern="1200" cap="none" spc="0" normalizeH="0" baseline="0" noProof="0" dirty="0">
              <a:ln>
                <a:noFill/>
              </a:ln>
              <a:solidFill>
                <a:srgbClr val="FFFFFF"/>
              </a:solidFill>
              <a:uLnTx/>
              <a:uFillTx/>
              <a:latin typeface="Arial" panose="020B0604020202020204"/>
              <a:ea typeface="+mn-ea"/>
              <a:cs typeface="+mn-cs"/>
            </a:endParaRPr>
          </a:p>
        </p:txBody>
      </p:sp>
      <p:sp>
        <p:nvSpPr>
          <p:cNvPr id="7" name="Freeform 9">
            <a:extLst>
              <a:ext uri="{FF2B5EF4-FFF2-40B4-BE49-F238E27FC236}">
                <a16:creationId xmlns:a16="http://schemas.microsoft.com/office/drawing/2014/main" id="{1AD5F3C0-1611-6A39-2106-DD61759DCD7A}"/>
              </a:ext>
            </a:extLst>
          </p:cNvPr>
          <p:cNvSpPr/>
          <p:nvPr/>
        </p:nvSpPr>
        <p:spPr>
          <a:xfrm>
            <a:off x="2816447" y="4037199"/>
            <a:ext cx="6540904" cy="922465"/>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500" b="1" i="0" u="none" strike="noStrike" kern="1200" cap="none" spc="0" normalizeH="0" baseline="0" noProof="0" dirty="0">
                <a:ln>
                  <a:noFill/>
                </a:ln>
                <a:solidFill>
                  <a:srgbClr val="FFFFFF"/>
                </a:solidFill>
                <a:uLnTx/>
                <a:uFillTx/>
                <a:latin typeface="Arial" panose="020B0604020202020204"/>
                <a:ea typeface="+mn-ea"/>
                <a:cs typeface="+mn-cs"/>
              </a:rPr>
              <a:t>Poor access to OB providers</a:t>
            </a:r>
            <a:endParaRPr kumimoji="0" lang="en-US" sz="3500" b="0" i="0" u="none" strike="noStrike" kern="1200" cap="none" spc="0" normalizeH="0" baseline="0" noProof="0" dirty="0">
              <a:ln>
                <a:noFill/>
              </a:ln>
              <a:solidFill>
                <a:srgbClr val="FFFFFF"/>
              </a:solidFill>
              <a:uLnTx/>
              <a:uFillTx/>
              <a:latin typeface="Arial" panose="020B0604020202020204"/>
              <a:ea typeface="+mn-ea"/>
              <a:cs typeface="+mn-cs"/>
            </a:endParaRPr>
          </a:p>
        </p:txBody>
      </p:sp>
      <p:sp>
        <p:nvSpPr>
          <p:cNvPr id="9" name="Freeform 9">
            <a:extLst>
              <a:ext uri="{FF2B5EF4-FFF2-40B4-BE49-F238E27FC236}">
                <a16:creationId xmlns:a16="http://schemas.microsoft.com/office/drawing/2014/main" id="{15C467F7-5A28-2790-EAA4-1943ABF11BFA}"/>
              </a:ext>
            </a:extLst>
          </p:cNvPr>
          <p:cNvSpPr/>
          <p:nvPr/>
        </p:nvSpPr>
        <p:spPr>
          <a:xfrm>
            <a:off x="2816447" y="5062397"/>
            <a:ext cx="6540904" cy="922465"/>
          </a:xfrm>
          <a:custGeom>
            <a:avLst/>
            <a:gdLst>
              <a:gd name="connsiteX0" fmla="*/ 0 w 3629977"/>
              <a:gd name="connsiteY0" fmla="*/ 297186 h 1783080"/>
              <a:gd name="connsiteX1" fmla="*/ 297186 w 3629977"/>
              <a:gd name="connsiteY1" fmla="*/ 0 h 1783080"/>
              <a:gd name="connsiteX2" fmla="*/ 3332791 w 3629977"/>
              <a:gd name="connsiteY2" fmla="*/ 0 h 1783080"/>
              <a:gd name="connsiteX3" fmla="*/ 3629977 w 3629977"/>
              <a:gd name="connsiteY3" fmla="*/ 297186 h 1783080"/>
              <a:gd name="connsiteX4" fmla="*/ 3629977 w 3629977"/>
              <a:gd name="connsiteY4" fmla="*/ 1485894 h 1783080"/>
              <a:gd name="connsiteX5" fmla="*/ 3332791 w 3629977"/>
              <a:gd name="connsiteY5" fmla="*/ 1783080 h 1783080"/>
              <a:gd name="connsiteX6" fmla="*/ 297186 w 3629977"/>
              <a:gd name="connsiteY6" fmla="*/ 1783080 h 1783080"/>
              <a:gd name="connsiteX7" fmla="*/ 0 w 3629977"/>
              <a:gd name="connsiteY7" fmla="*/ 1485894 h 1783080"/>
              <a:gd name="connsiteX8" fmla="*/ 0 w 3629977"/>
              <a:gd name="connsiteY8" fmla="*/ 297186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9977" h="1783080">
                <a:moveTo>
                  <a:pt x="0" y="297186"/>
                </a:moveTo>
                <a:cubicBezTo>
                  <a:pt x="0" y="133055"/>
                  <a:pt x="133055" y="0"/>
                  <a:pt x="297186" y="0"/>
                </a:cubicBezTo>
                <a:lnTo>
                  <a:pt x="3332791" y="0"/>
                </a:lnTo>
                <a:cubicBezTo>
                  <a:pt x="3496922" y="0"/>
                  <a:pt x="3629977" y="133055"/>
                  <a:pt x="3629977" y="297186"/>
                </a:cubicBezTo>
                <a:lnTo>
                  <a:pt x="3629977" y="1485894"/>
                </a:lnTo>
                <a:cubicBezTo>
                  <a:pt x="3629977" y="1650025"/>
                  <a:pt x="3496922" y="1783080"/>
                  <a:pt x="3332791" y="1783080"/>
                </a:cubicBezTo>
                <a:lnTo>
                  <a:pt x="297186" y="1783080"/>
                </a:lnTo>
                <a:cubicBezTo>
                  <a:pt x="133055" y="1783080"/>
                  <a:pt x="0" y="1650025"/>
                  <a:pt x="0" y="1485894"/>
                </a:cubicBezTo>
                <a:lnTo>
                  <a:pt x="0" y="297186"/>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6583" tIns="216583" rIns="216583" bIns="216583" numCol="1" spcCol="1270" anchor="ctr" anchorCtr="0">
            <a:noAutofit/>
          </a:bodyPr>
          <a:lstStyle/>
          <a:p>
            <a:pPr marL="0" marR="0" lvl="0" indent="0" algn="ctr" defTabSz="1511300" rtl="0" eaLnBrk="1" fontAlgn="auto" latinLnBrk="0" hangingPunct="1">
              <a:lnSpc>
                <a:spcPct val="100000"/>
              </a:lnSpc>
              <a:spcBef>
                <a:spcPct val="0"/>
              </a:spcBef>
              <a:spcAft>
                <a:spcPts val="0"/>
              </a:spcAft>
              <a:buClrTx/>
              <a:buSzTx/>
              <a:buFontTx/>
              <a:buNone/>
              <a:tabLst/>
              <a:defRPr/>
            </a:pPr>
            <a:r>
              <a:rPr kumimoji="0" lang="en-US" sz="3500" b="1" i="0" u="none" strike="noStrike" kern="1200" cap="none" spc="0" normalizeH="0" baseline="0" noProof="0" dirty="0">
                <a:ln>
                  <a:noFill/>
                </a:ln>
                <a:solidFill>
                  <a:srgbClr val="FFFFFF"/>
                </a:solidFill>
                <a:uLnTx/>
                <a:uFillTx/>
                <a:latin typeface="Arial" panose="020B0604020202020204"/>
                <a:ea typeface="+mn-ea"/>
                <a:cs typeface="+mn-cs"/>
              </a:rPr>
              <a:t>Lack of postpartum care</a:t>
            </a:r>
            <a:endParaRPr kumimoji="0" lang="en-US" sz="3500" b="0" i="0" u="none" strike="noStrike" kern="1200" cap="none" spc="0" normalizeH="0" baseline="0" noProof="0" dirty="0">
              <a:ln>
                <a:noFill/>
              </a:ln>
              <a:solidFill>
                <a:srgbClr val="FFFFFF"/>
              </a:solidFill>
              <a:uLnTx/>
              <a:uFillTx/>
              <a:latin typeface="Arial" panose="020B0604020202020204"/>
              <a:ea typeface="+mn-ea"/>
              <a:cs typeface="+mn-cs"/>
            </a:endParaRPr>
          </a:p>
        </p:txBody>
      </p:sp>
    </p:spTree>
    <p:extLst>
      <p:ext uri="{BB962C8B-B14F-4D97-AF65-F5344CB8AC3E}">
        <p14:creationId xmlns:p14="http://schemas.microsoft.com/office/powerpoint/2010/main" val="396656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749"/>
                                          </p:stCondLst>
                                        </p:cTn>
                                        <p:tgtEl>
                                          <p:spTgt spid="5"/>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grpId="0" nodeType="afterEffect">
                                  <p:stCondLst>
                                    <p:cond delay="0"/>
                                  </p:stCondLst>
                                  <p:childTnLst>
                                    <p:set>
                                      <p:cBhvr>
                                        <p:cTn id="12" dur="1" fill="hold">
                                          <p:stCondLst>
                                            <p:cond delay="749"/>
                                          </p:stCondLst>
                                        </p:cTn>
                                        <p:tgtEl>
                                          <p:spTgt spid="7"/>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74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51CA-EB08-8F4D-8199-EA90F77D440C}"/>
              </a:ext>
            </a:extLst>
          </p:cNvPr>
          <p:cNvSpPr>
            <a:spLocks noGrp="1"/>
          </p:cNvSpPr>
          <p:nvPr>
            <p:ph type="title"/>
          </p:nvPr>
        </p:nvSpPr>
        <p:spPr/>
        <p:txBody>
          <a:bodyPr>
            <a:normAutofit/>
          </a:bodyPr>
          <a:lstStyle/>
          <a:p>
            <a:r>
              <a:rPr lang="en-US" sz="3600" dirty="0"/>
              <a:t>Medicare for All: Addressing Racial Inequities</a:t>
            </a:r>
          </a:p>
        </p:txBody>
      </p:sp>
      <p:sp>
        <p:nvSpPr>
          <p:cNvPr id="3" name="Text Placeholder 2">
            <a:extLst>
              <a:ext uri="{FF2B5EF4-FFF2-40B4-BE49-F238E27FC236}">
                <a16:creationId xmlns:a16="http://schemas.microsoft.com/office/drawing/2014/main" id="{0EB5CF54-52B1-8E4C-AC44-3B7813AA29E6}"/>
              </a:ext>
            </a:extLst>
          </p:cNvPr>
          <p:cNvSpPr>
            <a:spLocks noGrp="1"/>
          </p:cNvSpPr>
          <p:nvPr>
            <p:ph type="body" idx="10"/>
          </p:nvPr>
        </p:nvSpPr>
        <p:spPr/>
        <p:txBody>
          <a:bodyPr/>
          <a:lstStyle/>
          <a:p>
            <a:endParaRPr lang="en-US"/>
          </a:p>
        </p:txBody>
      </p:sp>
      <p:sp>
        <p:nvSpPr>
          <p:cNvPr id="5" name="TextBox 4">
            <a:extLst>
              <a:ext uri="{FF2B5EF4-FFF2-40B4-BE49-F238E27FC236}">
                <a16:creationId xmlns:a16="http://schemas.microsoft.com/office/drawing/2014/main" id="{1A5E0568-581C-1940-9FCA-39AD53AE0410}"/>
              </a:ext>
            </a:extLst>
          </p:cNvPr>
          <p:cNvSpPr txBox="1"/>
          <p:nvPr/>
        </p:nvSpPr>
        <p:spPr>
          <a:xfrm>
            <a:off x="838201" y="1859339"/>
            <a:ext cx="10515599" cy="34470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20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Provide equitable and universal coverage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proven to </a:t>
            </a:r>
            <a:b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b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improve outcomes for people of color</a:t>
            </a:r>
          </a:p>
          <a:p>
            <a:pPr marL="0" marR="0" lvl="0" indent="0" algn="l" defTabSz="914400" rtl="0" eaLnBrk="1" fontAlgn="auto" latinLnBrk="0" hangingPunct="1">
              <a:lnSpc>
                <a:spcPct val="100000"/>
              </a:lnSpc>
              <a:spcBef>
                <a:spcPts val="0"/>
              </a:spcBef>
              <a:spcAft>
                <a:spcPts val="20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Invest significant resources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in underserved communities </a:t>
            </a:r>
          </a:p>
          <a:p>
            <a:pPr marL="0" marR="0" lvl="0" indent="0" algn="l" defTabSz="914400" rtl="0" eaLnBrk="1" fontAlgn="auto" latinLnBrk="0" hangingPunct="1">
              <a:lnSpc>
                <a:spcPct val="100000"/>
              </a:lnSpc>
              <a:spcBef>
                <a:spcPts val="0"/>
              </a:spcBef>
              <a:spcAft>
                <a:spcPts val="20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Provide training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for health professionals to combat racial bias</a:t>
            </a:r>
          </a:p>
          <a:p>
            <a:pPr marL="0" marR="0" lvl="0" indent="0" algn="l" defTabSz="914400" rtl="0" eaLnBrk="1" fontAlgn="auto" latinLnBrk="0" hangingPunct="1">
              <a:lnSpc>
                <a:spcPct val="100000"/>
              </a:lnSpc>
              <a:spcBef>
                <a:spcPts val="0"/>
              </a:spcBef>
              <a:spcAft>
                <a:spcPts val="20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Establish a</a:t>
            </a:r>
            <a:r>
              <a:rPr kumimoji="0" lang="en-US" sz="2800" b="1" i="0" u="none" strike="noStrike" kern="1200" cap="none" spc="0" normalizeH="0" noProof="0" dirty="0">
                <a:ln>
                  <a:noFill/>
                </a:ln>
                <a:solidFill>
                  <a:schemeClr val="bg1"/>
                </a:solidFill>
                <a:effectLst/>
                <a:uLnTx/>
                <a:uFillTx/>
                <a:latin typeface="Arial" panose="020B0604020202020204"/>
                <a:ea typeface="+mn-ea"/>
                <a:cs typeface="+mn-cs"/>
              </a:rPr>
              <a:t> national </a:t>
            </a: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Office of Health Equity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to fund research and data collection on racial inequity</a:t>
            </a:r>
          </a:p>
        </p:txBody>
      </p:sp>
    </p:spTree>
    <p:extLst>
      <p:ext uri="{BB962C8B-B14F-4D97-AF65-F5344CB8AC3E}">
        <p14:creationId xmlns:p14="http://schemas.microsoft.com/office/powerpoint/2010/main" val="367287592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51CA-EB08-8F4D-8199-EA90F77D440C}"/>
              </a:ext>
            </a:extLst>
          </p:cNvPr>
          <p:cNvSpPr>
            <a:spLocks noGrp="1"/>
          </p:cNvSpPr>
          <p:nvPr>
            <p:ph type="title"/>
          </p:nvPr>
        </p:nvSpPr>
        <p:spPr/>
        <p:txBody>
          <a:bodyPr>
            <a:normAutofit/>
          </a:bodyPr>
          <a:lstStyle/>
          <a:p>
            <a:r>
              <a:rPr lang="en-US" sz="3000" dirty="0"/>
              <a:t>Medicare for All: Unifying Fragmented Health “System”</a:t>
            </a:r>
          </a:p>
        </p:txBody>
      </p:sp>
      <p:sp>
        <p:nvSpPr>
          <p:cNvPr id="3" name="Text Placeholder 2">
            <a:extLst>
              <a:ext uri="{FF2B5EF4-FFF2-40B4-BE49-F238E27FC236}">
                <a16:creationId xmlns:a16="http://schemas.microsoft.com/office/drawing/2014/main" id="{0EB5CF54-52B1-8E4C-AC44-3B7813AA29E6}"/>
              </a:ext>
            </a:extLst>
          </p:cNvPr>
          <p:cNvSpPr>
            <a:spLocks noGrp="1"/>
          </p:cNvSpPr>
          <p:nvPr>
            <p:ph type="body" idx="10"/>
          </p:nvPr>
        </p:nvSpPr>
        <p:spPr/>
        <p:txBody>
          <a:bodyPr/>
          <a:lstStyle/>
          <a:p>
            <a:endParaRPr lang="en-US" dirty="0"/>
          </a:p>
        </p:txBody>
      </p:sp>
      <p:sp>
        <p:nvSpPr>
          <p:cNvPr id="5" name="TextBox 4">
            <a:extLst>
              <a:ext uri="{FF2B5EF4-FFF2-40B4-BE49-F238E27FC236}">
                <a16:creationId xmlns:a16="http://schemas.microsoft.com/office/drawing/2014/main" id="{1A5E0568-581C-1940-9FCA-39AD53AE0410}"/>
              </a:ext>
            </a:extLst>
          </p:cNvPr>
          <p:cNvSpPr txBox="1"/>
          <p:nvPr/>
        </p:nvSpPr>
        <p:spPr>
          <a:xfrm>
            <a:off x="838200" y="2039480"/>
            <a:ext cx="9576662"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chemeClr val="bg1"/>
                </a:solidFill>
                <a:latin typeface="Arial" panose="020B0604020202020204"/>
              </a:rPr>
              <a:t>P</a:t>
            </a:r>
            <a:r>
              <a:rPr kumimoji="0" lang="en-US" sz="2800" b="1" i="0" u="none" strike="noStrike" kern="1200" cap="none" spc="0" normalizeH="0" baseline="0" noProof="0" dirty="0" err="1">
                <a:ln>
                  <a:noFill/>
                </a:ln>
                <a:solidFill>
                  <a:schemeClr val="bg1"/>
                </a:solidFill>
                <a:effectLst/>
                <a:uLnTx/>
                <a:uFillTx/>
                <a:latin typeface="Arial" panose="020B0604020202020204"/>
                <a:ea typeface="+mn-ea"/>
                <a:cs typeface="+mn-cs"/>
              </a:rPr>
              <a:t>rovide</a:t>
            </a: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 everybody in the U.S. with seamless, lifelong coverage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including preconception, pregnancy, &amp; postpartum care. </a:t>
            </a:r>
            <a:br>
              <a:rPr kumimoji="0" lang="en-US" sz="2800" b="0" i="0" u="none" strike="noStrike" kern="1200" cap="none" spc="0" normalizeH="0" baseline="0" noProof="0" dirty="0">
                <a:ln>
                  <a:noFill/>
                </a:ln>
                <a:solidFill>
                  <a:srgbClr val="FFFFFF"/>
                </a:solidFill>
                <a:effectLst/>
                <a:uLnTx/>
                <a:uFillTx/>
                <a:latin typeface="Arial" panose="020B0604020202020204"/>
                <a:ea typeface="+mn-ea"/>
                <a:cs typeface="+mn-cs"/>
              </a:rPr>
            </a:br>
            <a:endPar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Manage chronic conditions</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 and prevent unintended pregnancies, improving pregnancy outcomes and overall health. </a:t>
            </a:r>
          </a:p>
        </p:txBody>
      </p:sp>
    </p:spTree>
    <p:extLst>
      <p:ext uri="{BB962C8B-B14F-4D97-AF65-F5344CB8AC3E}">
        <p14:creationId xmlns:p14="http://schemas.microsoft.com/office/powerpoint/2010/main" val="1046056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51CA-EB08-8F4D-8199-EA90F77D440C}"/>
              </a:ext>
            </a:extLst>
          </p:cNvPr>
          <p:cNvSpPr>
            <a:spLocks noGrp="1"/>
          </p:cNvSpPr>
          <p:nvPr>
            <p:ph type="title"/>
          </p:nvPr>
        </p:nvSpPr>
        <p:spPr/>
        <p:txBody>
          <a:bodyPr>
            <a:normAutofit/>
          </a:bodyPr>
          <a:lstStyle/>
          <a:p>
            <a:r>
              <a:rPr lang="en-US" sz="3600" dirty="0"/>
              <a:t>Medicare for All: Improving Access to OB Care</a:t>
            </a:r>
          </a:p>
        </p:txBody>
      </p:sp>
      <p:sp>
        <p:nvSpPr>
          <p:cNvPr id="5" name="TextBox 4">
            <a:extLst>
              <a:ext uri="{FF2B5EF4-FFF2-40B4-BE49-F238E27FC236}">
                <a16:creationId xmlns:a16="http://schemas.microsoft.com/office/drawing/2014/main" id="{1A5E0568-581C-1940-9FCA-39AD53AE0410}"/>
              </a:ext>
            </a:extLst>
          </p:cNvPr>
          <p:cNvSpPr txBox="1"/>
          <p:nvPr/>
        </p:nvSpPr>
        <p:spPr>
          <a:xfrm>
            <a:off x="838200" y="1871558"/>
            <a:ext cx="10915185"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Providers would be attracted to under-served areas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by creating an entire nation of people with</a:t>
            </a:r>
            <a:r>
              <a:rPr kumimoji="0" lang="en-US" sz="2800" b="0" i="0" u="none" strike="noStrike" kern="1200" cap="none" spc="0" normalizeH="0" noProof="0" dirty="0">
                <a:ln>
                  <a:noFill/>
                </a:ln>
                <a:solidFill>
                  <a:schemeClr val="bg1"/>
                </a:solidFill>
                <a:effectLst/>
                <a:uLnTx/>
                <a:uFillTx/>
                <a:latin typeface="Arial" panose="020B0604020202020204"/>
                <a:ea typeface="+mn-ea"/>
                <a:cs typeface="+mn-cs"/>
              </a:rPr>
              <a:t>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insurance</a:t>
            </a:r>
          </a:p>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Providers could spend more time in direct patient care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(and be happier) because they’ll spend </a:t>
            </a:r>
            <a:r>
              <a:rPr kumimoji="0" lang="en-US" sz="2800" b="0" i="1" u="none" strike="noStrike" kern="1200" cap="none" spc="0" normalizeH="0" baseline="0" noProof="0" dirty="0">
                <a:ln>
                  <a:noFill/>
                </a:ln>
                <a:solidFill>
                  <a:schemeClr val="bg1"/>
                </a:solidFill>
                <a:effectLst/>
                <a:uLnTx/>
                <a:uFillTx/>
                <a:latin typeface="Arial" panose="020B0604020202020204"/>
                <a:ea typeface="+mn-ea"/>
                <a:cs typeface="+mn-cs"/>
              </a:rPr>
              <a:t>far</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 </a:t>
            </a:r>
            <a:r>
              <a:rPr kumimoji="0" lang="en-US" sz="2800" b="0" i="1" u="none" strike="noStrike" kern="1200" cap="none" spc="0" normalizeH="0" baseline="0" noProof="0" dirty="0">
                <a:ln>
                  <a:noFill/>
                </a:ln>
                <a:solidFill>
                  <a:schemeClr val="bg1"/>
                </a:solidFill>
                <a:effectLst/>
                <a:uLnTx/>
                <a:uFillTx/>
                <a:latin typeface="Arial" panose="020B0604020202020204"/>
                <a:ea typeface="+mn-ea"/>
                <a:cs typeface="+mn-cs"/>
              </a:rPr>
              <a:t>less</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 time dealing with insurance </a:t>
            </a:r>
          </a:p>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Global budgets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would </a:t>
            </a:r>
            <a:r>
              <a:rPr lang="en-US" sz="2800" dirty="0">
                <a:solidFill>
                  <a:schemeClr val="bg1"/>
                </a:solidFill>
                <a:latin typeface="Arial" panose="020B0604020202020204"/>
              </a:rPr>
              <a:t>fund hospitals in rural and low-income communities based on community needs</a:t>
            </a:r>
            <a:endPar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8241383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51CA-EB08-8F4D-8199-EA90F77D440C}"/>
              </a:ext>
            </a:extLst>
          </p:cNvPr>
          <p:cNvSpPr>
            <a:spLocks noGrp="1"/>
          </p:cNvSpPr>
          <p:nvPr>
            <p:ph type="title"/>
          </p:nvPr>
        </p:nvSpPr>
        <p:spPr/>
        <p:txBody>
          <a:bodyPr>
            <a:normAutofit/>
          </a:bodyPr>
          <a:lstStyle/>
          <a:p>
            <a:r>
              <a:rPr lang="en-US" sz="3600" dirty="0"/>
              <a:t>Medicare for All: Covering All Postpartum Care</a:t>
            </a:r>
          </a:p>
        </p:txBody>
      </p:sp>
      <p:sp>
        <p:nvSpPr>
          <p:cNvPr id="3" name="Text Placeholder 2">
            <a:extLst>
              <a:ext uri="{FF2B5EF4-FFF2-40B4-BE49-F238E27FC236}">
                <a16:creationId xmlns:a16="http://schemas.microsoft.com/office/drawing/2014/main" id="{0EB5CF54-52B1-8E4C-AC44-3B7813AA29E6}"/>
              </a:ext>
            </a:extLst>
          </p:cNvPr>
          <p:cNvSpPr>
            <a:spLocks noGrp="1"/>
          </p:cNvSpPr>
          <p:nvPr>
            <p:ph type="body" idx="10"/>
          </p:nvPr>
        </p:nvSpPr>
        <p:spPr/>
        <p:txBody>
          <a:bodyPr/>
          <a:lstStyle/>
          <a:p>
            <a:endParaRPr lang="en-US"/>
          </a:p>
        </p:txBody>
      </p:sp>
      <p:sp>
        <p:nvSpPr>
          <p:cNvPr id="5" name="TextBox 4">
            <a:extLst>
              <a:ext uri="{FF2B5EF4-FFF2-40B4-BE49-F238E27FC236}">
                <a16:creationId xmlns:a16="http://schemas.microsoft.com/office/drawing/2014/main" id="{1A5E0568-581C-1940-9FCA-39AD53AE0410}"/>
              </a:ext>
            </a:extLst>
          </p:cNvPr>
          <p:cNvSpPr txBox="1"/>
          <p:nvPr/>
        </p:nvSpPr>
        <p:spPr>
          <a:xfrm>
            <a:off x="838200" y="1845670"/>
            <a:ext cx="10515599"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Postpartum care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would be universally available (as would the rest of healthcare)</a:t>
            </a:r>
          </a:p>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No insurance company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would be able to get in the way of necessary care</a:t>
            </a:r>
          </a:p>
          <a:p>
            <a:pPr marL="0" marR="0" lvl="0" indent="0" algn="l" defTabSz="914400" rtl="0" eaLnBrk="1" fontAlgn="auto" latinLnBrk="0" hangingPunct="1">
              <a:lnSpc>
                <a:spcPct val="100000"/>
              </a:lnSpc>
              <a:spcBef>
                <a:spcPts val="0"/>
              </a:spcBef>
              <a:spcAft>
                <a:spcPts val="180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a:ea typeface="+mn-ea"/>
                <a:cs typeface="+mn-cs"/>
              </a:rPr>
              <a:t>Birth control options </a:t>
            </a:r>
            <a:r>
              <a:rPr kumimoji="0" lang="en-US" sz="2800" b="0" i="0" u="none" strike="noStrike" kern="1200" cap="none" spc="0" normalizeH="0" baseline="0" noProof="0" dirty="0">
                <a:ln>
                  <a:noFill/>
                </a:ln>
                <a:solidFill>
                  <a:schemeClr val="bg1"/>
                </a:solidFill>
                <a:effectLst/>
                <a:uLnTx/>
                <a:uFillTx/>
                <a:latin typeface="Arial" panose="020B0604020202020204"/>
                <a:ea typeface="+mn-ea"/>
                <a:cs typeface="+mn-cs"/>
              </a:rPr>
              <a:t>to prevent unwanted or closely-spaced pregnancies </a:t>
            </a:r>
          </a:p>
        </p:txBody>
      </p:sp>
    </p:spTree>
    <p:extLst>
      <p:ext uri="{BB962C8B-B14F-4D97-AF65-F5344CB8AC3E}">
        <p14:creationId xmlns:p14="http://schemas.microsoft.com/office/powerpoint/2010/main" val="420657311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E491-190E-A64B-94B6-93254668132F}"/>
              </a:ext>
            </a:extLst>
          </p:cNvPr>
          <p:cNvSpPr>
            <a:spLocks noGrp="1"/>
          </p:cNvSpPr>
          <p:nvPr>
            <p:ph type="title"/>
          </p:nvPr>
        </p:nvSpPr>
        <p:spPr>
          <a:xfrm>
            <a:off x="683823" y="163250"/>
            <a:ext cx="11068050" cy="1325563"/>
          </a:xfrm>
        </p:spPr>
        <p:txBody>
          <a:bodyPr>
            <a:normAutofit/>
          </a:bodyPr>
          <a:lstStyle/>
          <a:p>
            <a:pPr algn="ctr"/>
            <a:r>
              <a:rPr lang="en-US" sz="3600" dirty="0"/>
              <a:t>Medicare for All addresses the Root Causes of U.S. Maternal Mortality Crisis</a:t>
            </a:r>
          </a:p>
        </p:txBody>
      </p:sp>
      <p:graphicFrame>
        <p:nvGraphicFramePr>
          <p:cNvPr id="4" name="Table 4">
            <a:extLst>
              <a:ext uri="{FF2B5EF4-FFF2-40B4-BE49-F238E27FC236}">
                <a16:creationId xmlns:a16="http://schemas.microsoft.com/office/drawing/2014/main" id="{9B1E5BB9-F163-564F-8C5D-4B9E5E83808A}"/>
              </a:ext>
            </a:extLst>
          </p:cNvPr>
          <p:cNvGraphicFramePr>
            <a:graphicFrameLocks noGrp="1"/>
          </p:cNvGraphicFramePr>
          <p:nvPr>
            <p:extLst>
              <p:ext uri="{D42A27DB-BD31-4B8C-83A1-F6EECF244321}">
                <p14:modId xmlns:p14="http://schemas.microsoft.com/office/powerpoint/2010/main" val="3272124413"/>
              </p:ext>
            </p:extLst>
          </p:nvPr>
        </p:nvGraphicFramePr>
        <p:xfrm>
          <a:off x="503143" y="1604098"/>
          <a:ext cx="11185714" cy="4333512"/>
        </p:xfrm>
        <a:graphic>
          <a:graphicData uri="http://schemas.openxmlformats.org/drawingml/2006/table">
            <a:tbl>
              <a:tblPr firstRow="1" bandRow="1">
                <a:tableStyleId>{5C22544A-7EE6-4342-B048-85BDC9FD1C3A}</a:tableStyleId>
              </a:tblPr>
              <a:tblGrid>
                <a:gridCol w="2129221">
                  <a:extLst>
                    <a:ext uri="{9D8B030D-6E8A-4147-A177-3AD203B41FA5}">
                      <a16:colId xmlns:a16="http://schemas.microsoft.com/office/drawing/2014/main" val="1691058029"/>
                    </a:ext>
                  </a:extLst>
                </a:gridCol>
                <a:gridCol w="9056493">
                  <a:extLst>
                    <a:ext uri="{9D8B030D-6E8A-4147-A177-3AD203B41FA5}">
                      <a16:colId xmlns:a16="http://schemas.microsoft.com/office/drawing/2014/main" val="2328957687"/>
                    </a:ext>
                  </a:extLst>
                </a:gridCol>
              </a:tblGrid>
              <a:tr h="847158">
                <a:tc>
                  <a:txBody>
                    <a:bodyPr/>
                    <a:lstStyle/>
                    <a:p>
                      <a:r>
                        <a:rPr lang="en-US" sz="2800" dirty="0">
                          <a:effectLst>
                            <a:outerShdw blurRad="50800" dist="38100" dir="2700000" algn="tl" rotWithShape="0">
                              <a:prstClr val="black">
                                <a:alpha val="40000"/>
                              </a:prstClr>
                            </a:outerShdw>
                          </a:effectLst>
                        </a:rPr>
                        <a:t>Today’s problems</a:t>
                      </a: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600" i="0" dirty="0">
                          <a:effectLst/>
                        </a:rPr>
                        <a:t>Medicare for All’s solutions</a:t>
                      </a: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9816573"/>
                  </a:ext>
                </a:extLst>
              </a:tr>
              <a:tr h="847158">
                <a:tc>
                  <a:txBody>
                    <a:bodyPr/>
                    <a:lstStyle/>
                    <a:p>
                      <a:endParaRPr lang="en-US" dirty="0"/>
                    </a:p>
                  </a:txBody>
                  <a:tcPr>
                    <a:lnL w="127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mpd="sng">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6924942"/>
                  </a:ext>
                </a:extLst>
              </a:tr>
              <a:tr h="847158">
                <a:tc>
                  <a:txBody>
                    <a:bodyPr/>
                    <a:lstStyle/>
                    <a:p>
                      <a:endParaRPr lang="en-US" dirty="0"/>
                    </a:p>
                  </a:txBody>
                  <a:tcPr>
                    <a:lnL w="127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mpd="sng">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6386302"/>
                  </a:ext>
                </a:extLst>
              </a:tr>
              <a:tr h="847158">
                <a:tc>
                  <a:txBody>
                    <a:bodyPr/>
                    <a:lstStyle/>
                    <a:p>
                      <a:endParaRPr lang="en-US" dirty="0"/>
                    </a:p>
                  </a:txBody>
                  <a:tcPr>
                    <a:lnL w="127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mpd="sng">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624487"/>
                  </a:ext>
                </a:extLst>
              </a:tr>
              <a:tr h="847158">
                <a:tc>
                  <a:txBody>
                    <a:bodyPr/>
                    <a:lstStyle/>
                    <a:p>
                      <a:endParaRPr lang="en-US" dirty="0"/>
                    </a:p>
                  </a:txBody>
                  <a:tcPr>
                    <a:lnL w="127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mpd="sng">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9731902"/>
                  </a:ext>
                </a:extLst>
              </a:tr>
            </a:tbl>
          </a:graphicData>
        </a:graphic>
      </p:graphicFrame>
      <p:sp>
        <p:nvSpPr>
          <p:cNvPr id="16" name="Freeform 15">
            <a:extLst>
              <a:ext uri="{FF2B5EF4-FFF2-40B4-BE49-F238E27FC236}">
                <a16:creationId xmlns:a16="http://schemas.microsoft.com/office/drawing/2014/main" id="{B6C4EB44-EC8B-DB41-99CD-70D741774A19}"/>
              </a:ext>
            </a:extLst>
          </p:cNvPr>
          <p:cNvSpPr/>
          <p:nvPr/>
        </p:nvSpPr>
        <p:spPr>
          <a:xfrm>
            <a:off x="2687783" y="4163469"/>
            <a:ext cx="8997612" cy="1005867"/>
          </a:xfrm>
          <a:custGeom>
            <a:avLst/>
            <a:gdLst>
              <a:gd name="connsiteX0" fmla="*/ 167648 w 1005866"/>
              <a:gd name="connsiteY0" fmla="*/ 0 h 6729983"/>
              <a:gd name="connsiteX1" fmla="*/ 838218 w 1005866"/>
              <a:gd name="connsiteY1" fmla="*/ 0 h 6729983"/>
              <a:gd name="connsiteX2" fmla="*/ 1005866 w 1005866"/>
              <a:gd name="connsiteY2" fmla="*/ 167648 h 6729983"/>
              <a:gd name="connsiteX3" fmla="*/ 1005866 w 1005866"/>
              <a:gd name="connsiteY3" fmla="*/ 6729983 h 6729983"/>
              <a:gd name="connsiteX4" fmla="*/ 1005866 w 1005866"/>
              <a:gd name="connsiteY4" fmla="*/ 6729983 h 6729983"/>
              <a:gd name="connsiteX5" fmla="*/ 0 w 1005866"/>
              <a:gd name="connsiteY5" fmla="*/ 6729983 h 6729983"/>
              <a:gd name="connsiteX6" fmla="*/ 0 w 1005866"/>
              <a:gd name="connsiteY6" fmla="*/ 6729983 h 6729983"/>
              <a:gd name="connsiteX7" fmla="*/ 0 w 1005866"/>
              <a:gd name="connsiteY7" fmla="*/ 167648 h 6729983"/>
              <a:gd name="connsiteX8" fmla="*/ 167648 w 1005866"/>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5866" h="6729983">
                <a:moveTo>
                  <a:pt x="1005866" y="1121691"/>
                </a:moveTo>
                <a:lnTo>
                  <a:pt x="1005866" y="5608292"/>
                </a:lnTo>
                <a:cubicBezTo>
                  <a:pt x="1005866" y="6227780"/>
                  <a:pt x="994648" y="6729980"/>
                  <a:pt x="980809" y="6729980"/>
                </a:cubicBezTo>
                <a:lnTo>
                  <a:pt x="0" y="6729980"/>
                </a:lnTo>
                <a:lnTo>
                  <a:pt x="0" y="6729980"/>
                </a:lnTo>
                <a:lnTo>
                  <a:pt x="0" y="3"/>
                </a:lnTo>
                <a:lnTo>
                  <a:pt x="0" y="3"/>
                </a:lnTo>
                <a:lnTo>
                  <a:pt x="980809" y="3"/>
                </a:lnTo>
                <a:cubicBezTo>
                  <a:pt x="994648" y="3"/>
                  <a:pt x="1005866" y="502203"/>
                  <a:pt x="1005866" y="1121691"/>
                </a:cubicBezTo>
                <a:close/>
              </a:path>
            </a:pathLst>
          </a:cu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85297" rIns="121492" bIns="85298" numCol="1" spcCol="1270" anchor="ctr" anchorCtr="0">
            <a:noAutofit/>
          </a:bodyPr>
          <a:lstStyle/>
          <a:p>
            <a:pPr marL="0" lvl="1" algn="l" defTabSz="844550">
              <a:lnSpc>
                <a:spcPct val="90000"/>
              </a:lnSpc>
              <a:spcBef>
                <a:spcPct val="0"/>
              </a:spcBef>
              <a:spcAft>
                <a:spcPct val="15000"/>
              </a:spcAft>
            </a:pPr>
            <a:r>
              <a:rPr lang="en-US" sz="2400" kern="1200" dirty="0">
                <a:solidFill>
                  <a:schemeClr val="tx1"/>
                </a:solidFill>
              </a:rPr>
              <a:t>Universal coverage draws providers into underserved areas;</a:t>
            </a:r>
          </a:p>
          <a:p>
            <a:pPr marL="0" lvl="1" algn="l" defTabSz="844550">
              <a:lnSpc>
                <a:spcPct val="90000"/>
              </a:lnSpc>
              <a:spcBef>
                <a:spcPct val="0"/>
              </a:spcBef>
              <a:spcAft>
                <a:spcPct val="15000"/>
              </a:spcAft>
            </a:pPr>
            <a:r>
              <a:rPr lang="en-US" sz="2400" kern="1200" dirty="0">
                <a:solidFill>
                  <a:schemeClr val="tx1"/>
                </a:solidFill>
              </a:rPr>
              <a:t>Global budgets protect rural hospitals.</a:t>
            </a:r>
          </a:p>
        </p:txBody>
      </p:sp>
      <p:sp>
        <p:nvSpPr>
          <p:cNvPr id="17" name="Freeform 16">
            <a:extLst>
              <a:ext uri="{FF2B5EF4-FFF2-40B4-BE49-F238E27FC236}">
                <a16:creationId xmlns:a16="http://schemas.microsoft.com/office/drawing/2014/main" id="{07B7E077-E866-B742-8F34-1A8D8F961042}"/>
              </a:ext>
            </a:extLst>
          </p:cNvPr>
          <p:cNvSpPr/>
          <p:nvPr/>
        </p:nvSpPr>
        <p:spPr>
          <a:xfrm>
            <a:off x="506607" y="4037736"/>
            <a:ext cx="2485976" cy="1257332"/>
          </a:xfrm>
          <a:custGeom>
            <a:avLst/>
            <a:gdLst>
              <a:gd name="connsiteX0" fmla="*/ 0 w 3785615"/>
              <a:gd name="connsiteY0" fmla="*/ 209560 h 1257332"/>
              <a:gd name="connsiteX1" fmla="*/ 209560 w 3785615"/>
              <a:gd name="connsiteY1" fmla="*/ 0 h 1257332"/>
              <a:gd name="connsiteX2" fmla="*/ 3576055 w 3785615"/>
              <a:gd name="connsiteY2" fmla="*/ 0 h 1257332"/>
              <a:gd name="connsiteX3" fmla="*/ 3785615 w 3785615"/>
              <a:gd name="connsiteY3" fmla="*/ 209560 h 1257332"/>
              <a:gd name="connsiteX4" fmla="*/ 3785615 w 3785615"/>
              <a:gd name="connsiteY4" fmla="*/ 1047772 h 1257332"/>
              <a:gd name="connsiteX5" fmla="*/ 3576055 w 3785615"/>
              <a:gd name="connsiteY5" fmla="*/ 1257332 h 1257332"/>
              <a:gd name="connsiteX6" fmla="*/ 209560 w 3785615"/>
              <a:gd name="connsiteY6" fmla="*/ 1257332 h 1257332"/>
              <a:gd name="connsiteX7" fmla="*/ 0 w 3785615"/>
              <a:gd name="connsiteY7" fmla="*/ 1047772 h 1257332"/>
              <a:gd name="connsiteX8" fmla="*/ 0 w 3785615"/>
              <a:gd name="connsiteY8" fmla="*/ 209560 h 12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57332">
                <a:moveTo>
                  <a:pt x="0" y="209560"/>
                </a:moveTo>
                <a:cubicBezTo>
                  <a:pt x="0" y="93823"/>
                  <a:pt x="93823" y="0"/>
                  <a:pt x="209560" y="0"/>
                </a:cubicBezTo>
                <a:lnTo>
                  <a:pt x="3576055" y="0"/>
                </a:lnTo>
                <a:cubicBezTo>
                  <a:pt x="3691792" y="0"/>
                  <a:pt x="3785615" y="93823"/>
                  <a:pt x="3785615" y="209560"/>
                </a:cubicBezTo>
                <a:lnTo>
                  <a:pt x="3785615" y="1047772"/>
                </a:lnTo>
                <a:cubicBezTo>
                  <a:pt x="3785615" y="1163509"/>
                  <a:pt x="3691792" y="1257332"/>
                  <a:pt x="3576055" y="1257332"/>
                </a:cubicBezTo>
                <a:lnTo>
                  <a:pt x="209560" y="1257332"/>
                </a:lnTo>
                <a:cubicBezTo>
                  <a:pt x="93823" y="1257332"/>
                  <a:pt x="0" y="1163509"/>
                  <a:pt x="0" y="1047772"/>
                </a:cubicBezTo>
                <a:lnTo>
                  <a:pt x="0" y="20956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298" tIns="122338" rIns="183298" bIns="122338" numCol="1" spcCol="1270" anchor="ctr" anchorCtr="0">
            <a:noAutofit/>
          </a:bodyPr>
          <a:lstStyle/>
          <a:p>
            <a:pPr marL="0" lvl="0" indent="0" defTabSz="1422400">
              <a:lnSpc>
                <a:spcPct val="90000"/>
              </a:lnSpc>
              <a:spcBef>
                <a:spcPct val="0"/>
              </a:spcBef>
              <a:buNone/>
            </a:pPr>
            <a:r>
              <a:rPr lang="en-US" sz="2400" b="1" kern="1200" dirty="0">
                <a:solidFill>
                  <a:schemeClr val="tx1"/>
                </a:solidFill>
              </a:rPr>
              <a:t>Lack of </a:t>
            </a:r>
          </a:p>
          <a:p>
            <a:pPr marL="0" lvl="0" indent="0" defTabSz="1422400">
              <a:lnSpc>
                <a:spcPct val="90000"/>
              </a:lnSpc>
              <a:spcBef>
                <a:spcPct val="0"/>
              </a:spcBef>
              <a:buNone/>
            </a:pPr>
            <a:r>
              <a:rPr lang="en-US" sz="2400" b="1" kern="1200" dirty="0">
                <a:solidFill>
                  <a:schemeClr val="tx1"/>
                </a:solidFill>
              </a:rPr>
              <a:t>providers</a:t>
            </a:r>
          </a:p>
        </p:txBody>
      </p:sp>
      <p:sp>
        <p:nvSpPr>
          <p:cNvPr id="18" name="Freeform 17">
            <a:extLst>
              <a:ext uri="{FF2B5EF4-FFF2-40B4-BE49-F238E27FC236}">
                <a16:creationId xmlns:a16="http://schemas.microsoft.com/office/drawing/2014/main" id="{6A0BC13B-EA1E-8B4B-982A-BC77257876D6}"/>
              </a:ext>
            </a:extLst>
          </p:cNvPr>
          <p:cNvSpPr/>
          <p:nvPr/>
        </p:nvSpPr>
        <p:spPr>
          <a:xfrm>
            <a:off x="2687783" y="2487717"/>
            <a:ext cx="8997612" cy="1005867"/>
          </a:xfrm>
          <a:custGeom>
            <a:avLst/>
            <a:gdLst>
              <a:gd name="connsiteX0" fmla="*/ 167648 w 1005866"/>
              <a:gd name="connsiteY0" fmla="*/ 0 h 6729983"/>
              <a:gd name="connsiteX1" fmla="*/ 838218 w 1005866"/>
              <a:gd name="connsiteY1" fmla="*/ 0 h 6729983"/>
              <a:gd name="connsiteX2" fmla="*/ 1005866 w 1005866"/>
              <a:gd name="connsiteY2" fmla="*/ 167648 h 6729983"/>
              <a:gd name="connsiteX3" fmla="*/ 1005866 w 1005866"/>
              <a:gd name="connsiteY3" fmla="*/ 6729983 h 6729983"/>
              <a:gd name="connsiteX4" fmla="*/ 1005866 w 1005866"/>
              <a:gd name="connsiteY4" fmla="*/ 6729983 h 6729983"/>
              <a:gd name="connsiteX5" fmla="*/ 0 w 1005866"/>
              <a:gd name="connsiteY5" fmla="*/ 6729983 h 6729983"/>
              <a:gd name="connsiteX6" fmla="*/ 0 w 1005866"/>
              <a:gd name="connsiteY6" fmla="*/ 6729983 h 6729983"/>
              <a:gd name="connsiteX7" fmla="*/ 0 w 1005866"/>
              <a:gd name="connsiteY7" fmla="*/ 167648 h 6729983"/>
              <a:gd name="connsiteX8" fmla="*/ 167648 w 1005866"/>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5866" h="6729983">
                <a:moveTo>
                  <a:pt x="1005866" y="1121691"/>
                </a:moveTo>
                <a:lnTo>
                  <a:pt x="1005866" y="5608292"/>
                </a:lnTo>
                <a:cubicBezTo>
                  <a:pt x="1005866" y="6227780"/>
                  <a:pt x="994648" y="6729980"/>
                  <a:pt x="980809" y="6729980"/>
                </a:cubicBezTo>
                <a:lnTo>
                  <a:pt x="0" y="6729980"/>
                </a:lnTo>
                <a:lnTo>
                  <a:pt x="0" y="6729980"/>
                </a:lnTo>
                <a:lnTo>
                  <a:pt x="0" y="3"/>
                </a:lnTo>
                <a:lnTo>
                  <a:pt x="0" y="3"/>
                </a:lnTo>
                <a:lnTo>
                  <a:pt x="980809" y="3"/>
                </a:lnTo>
                <a:cubicBezTo>
                  <a:pt x="994648" y="3"/>
                  <a:pt x="1005866" y="502203"/>
                  <a:pt x="1005866" y="1121691"/>
                </a:cubicBezTo>
                <a:close/>
              </a:path>
            </a:pathLst>
          </a:cu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85297" rIns="121492" bIns="85298" numCol="1" spcCol="1270" anchor="ctr" anchorCtr="0">
            <a:noAutofit/>
          </a:bodyPr>
          <a:lstStyle/>
          <a:p>
            <a:pPr marL="0" lvl="1" algn="l" defTabSz="844550">
              <a:lnSpc>
                <a:spcPct val="90000"/>
              </a:lnSpc>
              <a:spcBef>
                <a:spcPct val="0"/>
              </a:spcBef>
              <a:spcAft>
                <a:spcPct val="15000"/>
              </a:spcAft>
            </a:pPr>
            <a:r>
              <a:rPr lang="en-US" sz="2400" kern="1200" dirty="0">
                <a:solidFill>
                  <a:schemeClr val="tx1"/>
                </a:solidFill>
              </a:rPr>
              <a:t>Equitable universal coverage, track disparate outcomes, and promote care for today’s underserved</a:t>
            </a:r>
          </a:p>
        </p:txBody>
      </p:sp>
      <p:sp>
        <p:nvSpPr>
          <p:cNvPr id="19" name="Freeform 18">
            <a:extLst>
              <a:ext uri="{FF2B5EF4-FFF2-40B4-BE49-F238E27FC236}">
                <a16:creationId xmlns:a16="http://schemas.microsoft.com/office/drawing/2014/main" id="{5DA17DB0-AC36-1744-9E75-CE4F434B2D0D}"/>
              </a:ext>
            </a:extLst>
          </p:cNvPr>
          <p:cNvSpPr/>
          <p:nvPr/>
        </p:nvSpPr>
        <p:spPr>
          <a:xfrm>
            <a:off x="506607" y="2361984"/>
            <a:ext cx="2485976" cy="1257332"/>
          </a:xfrm>
          <a:custGeom>
            <a:avLst/>
            <a:gdLst>
              <a:gd name="connsiteX0" fmla="*/ 0 w 3785615"/>
              <a:gd name="connsiteY0" fmla="*/ 209560 h 1257332"/>
              <a:gd name="connsiteX1" fmla="*/ 209560 w 3785615"/>
              <a:gd name="connsiteY1" fmla="*/ 0 h 1257332"/>
              <a:gd name="connsiteX2" fmla="*/ 3576055 w 3785615"/>
              <a:gd name="connsiteY2" fmla="*/ 0 h 1257332"/>
              <a:gd name="connsiteX3" fmla="*/ 3785615 w 3785615"/>
              <a:gd name="connsiteY3" fmla="*/ 209560 h 1257332"/>
              <a:gd name="connsiteX4" fmla="*/ 3785615 w 3785615"/>
              <a:gd name="connsiteY4" fmla="*/ 1047772 h 1257332"/>
              <a:gd name="connsiteX5" fmla="*/ 3576055 w 3785615"/>
              <a:gd name="connsiteY5" fmla="*/ 1257332 h 1257332"/>
              <a:gd name="connsiteX6" fmla="*/ 209560 w 3785615"/>
              <a:gd name="connsiteY6" fmla="*/ 1257332 h 1257332"/>
              <a:gd name="connsiteX7" fmla="*/ 0 w 3785615"/>
              <a:gd name="connsiteY7" fmla="*/ 1047772 h 1257332"/>
              <a:gd name="connsiteX8" fmla="*/ 0 w 3785615"/>
              <a:gd name="connsiteY8" fmla="*/ 209560 h 12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57332">
                <a:moveTo>
                  <a:pt x="0" y="209560"/>
                </a:moveTo>
                <a:cubicBezTo>
                  <a:pt x="0" y="93823"/>
                  <a:pt x="93823" y="0"/>
                  <a:pt x="209560" y="0"/>
                </a:cubicBezTo>
                <a:lnTo>
                  <a:pt x="3576055" y="0"/>
                </a:lnTo>
                <a:cubicBezTo>
                  <a:pt x="3691792" y="0"/>
                  <a:pt x="3785615" y="93823"/>
                  <a:pt x="3785615" y="209560"/>
                </a:cubicBezTo>
                <a:lnTo>
                  <a:pt x="3785615" y="1047772"/>
                </a:lnTo>
                <a:cubicBezTo>
                  <a:pt x="3785615" y="1163509"/>
                  <a:pt x="3691792" y="1257332"/>
                  <a:pt x="3576055" y="1257332"/>
                </a:cubicBezTo>
                <a:lnTo>
                  <a:pt x="209560" y="1257332"/>
                </a:lnTo>
                <a:cubicBezTo>
                  <a:pt x="93823" y="1257332"/>
                  <a:pt x="0" y="1163509"/>
                  <a:pt x="0" y="1047772"/>
                </a:cubicBezTo>
                <a:lnTo>
                  <a:pt x="0" y="20956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298" tIns="122338" rIns="183298" bIns="122338" numCol="1" spcCol="1270" anchor="ctr" anchorCtr="0">
            <a:noAutofit/>
          </a:bodyPr>
          <a:lstStyle/>
          <a:p>
            <a:pPr marL="0" lvl="0" indent="0" defTabSz="1422400">
              <a:lnSpc>
                <a:spcPct val="90000"/>
              </a:lnSpc>
              <a:spcBef>
                <a:spcPct val="0"/>
              </a:spcBef>
              <a:buNone/>
            </a:pPr>
            <a:r>
              <a:rPr lang="en-US" sz="2400" b="1" kern="1200" dirty="0">
                <a:solidFill>
                  <a:schemeClr val="tx1"/>
                </a:solidFill>
              </a:rPr>
              <a:t>Racial </a:t>
            </a:r>
          </a:p>
          <a:p>
            <a:pPr marL="0" lvl="0" indent="0" defTabSz="1422400">
              <a:lnSpc>
                <a:spcPct val="90000"/>
              </a:lnSpc>
              <a:spcBef>
                <a:spcPct val="0"/>
              </a:spcBef>
              <a:buNone/>
            </a:pPr>
            <a:r>
              <a:rPr lang="en-US" sz="2400" b="1" kern="1200" dirty="0">
                <a:solidFill>
                  <a:schemeClr val="tx1"/>
                </a:solidFill>
              </a:rPr>
              <a:t>inequities</a:t>
            </a:r>
          </a:p>
        </p:txBody>
      </p:sp>
      <p:sp>
        <p:nvSpPr>
          <p:cNvPr id="20" name="Freeform 19">
            <a:extLst>
              <a:ext uri="{FF2B5EF4-FFF2-40B4-BE49-F238E27FC236}">
                <a16:creationId xmlns:a16="http://schemas.microsoft.com/office/drawing/2014/main" id="{888BE074-52E2-1B44-BE93-EB1C2685B37A}"/>
              </a:ext>
            </a:extLst>
          </p:cNvPr>
          <p:cNvSpPr/>
          <p:nvPr/>
        </p:nvSpPr>
        <p:spPr>
          <a:xfrm>
            <a:off x="2687783" y="3319348"/>
            <a:ext cx="8997612" cy="1005867"/>
          </a:xfrm>
          <a:custGeom>
            <a:avLst/>
            <a:gdLst>
              <a:gd name="connsiteX0" fmla="*/ 167648 w 1005866"/>
              <a:gd name="connsiteY0" fmla="*/ 0 h 6729983"/>
              <a:gd name="connsiteX1" fmla="*/ 838218 w 1005866"/>
              <a:gd name="connsiteY1" fmla="*/ 0 h 6729983"/>
              <a:gd name="connsiteX2" fmla="*/ 1005866 w 1005866"/>
              <a:gd name="connsiteY2" fmla="*/ 167648 h 6729983"/>
              <a:gd name="connsiteX3" fmla="*/ 1005866 w 1005866"/>
              <a:gd name="connsiteY3" fmla="*/ 6729983 h 6729983"/>
              <a:gd name="connsiteX4" fmla="*/ 1005866 w 1005866"/>
              <a:gd name="connsiteY4" fmla="*/ 6729983 h 6729983"/>
              <a:gd name="connsiteX5" fmla="*/ 0 w 1005866"/>
              <a:gd name="connsiteY5" fmla="*/ 6729983 h 6729983"/>
              <a:gd name="connsiteX6" fmla="*/ 0 w 1005866"/>
              <a:gd name="connsiteY6" fmla="*/ 6729983 h 6729983"/>
              <a:gd name="connsiteX7" fmla="*/ 0 w 1005866"/>
              <a:gd name="connsiteY7" fmla="*/ 167648 h 6729983"/>
              <a:gd name="connsiteX8" fmla="*/ 167648 w 1005866"/>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5866" h="6729983">
                <a:moveTo>
                  <a:pt x="1005866" y="1121691"/>
                </a:moveTo>
                <a:lnTo>
                  <a:pt x="1005866" y="5608292"/>
                </a:lnTo>
                <a:cubicBezTo>
                  <a:pt x="1005866" y="6227780"/>
                  <a:pt x="994648" y="6729980"/>
                  <a:pt x="980809" y="6729980"/>
                </a:cubicBezTo>
                <a:lnTo>
                  <a:pt x="0" y="6729980"/>
                </a:lnTo>
                <a:lnTo>
                  <a:pt x="0" y="6729980"/>
                </a:lnTo>
                <a:lnTo>
                  <a:pt x="0" y="3"/>
                </a:lnTo>
                <a:lnTo>
                  <a:pt x="0" y="3"/>
                </a:lnTo>
                <a:lnTo>
                  <a:pt x="980809" y="3"/>
                </a:lnTo>
                <a:cubicBezTo>
                  <a:pt x="994648" y="3"/>
                  <a:pt x="1005866" y="502203"/>
                  <a:pt x="1005866" y="1121691"/>
                </a:cubicBezTo>
                <a:close/>
              </a:path>
            </a:pathLst>
          </a:cu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85297" rIns="121492" bIns="85298" numCol="1" spcCol="1270" anchor="ctr" anchorCtr="0">
            <a:noAutofit/>
          </a:bodyPr>
          <a:lstStyle/>
          <a:p>
            <a:pPr marL="0" lvl="1" algn="l" defTabSz="844550">
              <a:lnSpc>
                <a:spcPct val="90000"/>
              </a:lnSpc>
              <a:spcBef>
                <a:spcPct val="0"/>
              </a:spcBef>
              <a:spcAft>
                <a:spcPct val="15000"/>
              </a:spcAft>
            </a:pPr>
            <a:r>
              <a:rPr lang="en-US" sz="2400" kern="1200" dirty="0">
                <a:solidFill>
                  <a:schemeClr val="tx1"/>
                </a:solidFill>
              </a:rPr>
              <a:t>Chronic conditions managed over a lifetime, not only during pregnancy. No copays or deduc</a:t>
            </a:r>
            <a:r>
              <a:rPr lang="en-US" sz="2400" dirty="0">
                <a:solidFill>
                  <a:schemeClr val="tx1"/>
                </a:solidFill>
              </a:rPr>
              <a:t>tibles to get in the way</a:t>
            </a:r>
            <a:endParaRPr lang="en-US" sz="2400" kern="1200" dirty="0">
              <a:solidFill>
                <a:schemeClr val="tx1"/>
              </a:solidFill>
            </a:endParaRPr>
          </a:p>
        </p:txBody>
      </p:sp>
      <p:sp>
        <p:nvSpPr>
          <p:cNvPr id="21" name="Freeform 20">
            <a:extLst>
              <a:ext uri="{FF2B5EF4-FFF2-40B4-BE49-F238E27FC236}">
                <a16:creationId xmlns:a16="http://schemas.microsoft.com/office/drawing/2014/main" id="{7DDAF138-1429-E344-88B6-F1303E6C881B}"/>
              </a:ext>
            </a:extLst>
          </p:cNvPr>
          <p:cNvSpPr/>
          <p:nvPr/>
        </p:nvSpPr>
        <p:spPr>
          <a:xfrm>
            <a:off x="506607" y="3193614"/>
            <a:ext cx="2485976" cy="1257332"/>
          </a:xfrm>
          <a:custGeom>
            <a:avLst/>
            <a:gdLst>
              <a:gd name="connsiteX0" fmla="*/ 0 w 3785615"/>
              <a:gd name="connsiteY0" fmla="*/ 209560 h 1257332"/>
              <a:gd name="connsiteX1" fmla="*/ 209560 w 3785615"/>
              <a:gd name="connsiteY1" fmla="*/ 0 h 1257332"/>
              <a:gd name="connsiteX2" fmla="*/ 3576055 w 3785615"/>
              <a:gd name="connsiteY2" fmla="*/ 0 h 1257332"/>
              <a:gd name="connsiteX3" fmla="*/ 3785615 w 3785615"/>
              <a:gd name="connsiteY3" fmla="*/ 209560 h 1257332"/>
              <a:gd name="connsiteX4" fmla="*/ 3785615 w 3785615"/>
              <a:gd name="connsiteY4" fmla="*/ 1047772 h 1257332"/>
              <a:gd name="connsiteX5" fmla="*/ 3576055 w 3785615"/>
              <a:gd name="connsiteY5" fmla="*/ 1257332 h 1257332"/>
              <a:gd name="connsiteX6" fmla="*/ 209560 w 3785615"/>
              <a:gd name="connsiteY6" fmla="*/ 1257332 h 1257332"/>
              <a:gd name="connsiteX7" fmla="*/ 0 w 3785615"/>
              <a:gd name="connsiteY7" fmla="*/ 1047772 h 1257332"/>
              <a:gd name="connsiteX8" fmla="*/ 0 w 3785615"/>
              <a:gd name="connsiteY8" fmla="*/ 209560 h 12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57332">
                <a:moveTo>
                  <a:pt x="0" y="209560"/>
                </a:moveTo>
                <a:cubicBezTo>
                  <a:pt x="0" y="93823"/>
                  <a:pt x="93823" y="0"/>
                  <a:pt x="209560" y="0"/>
                </a:cubicBezTo>
                <a:lnTo>
                  <a:pt x="3576055" y="0"/>
                </a:lnTo>
                <a:cubicBezTo>
                  <a:pt x="3691792" y="0"/>
                  <a:pt x="3785615" y="93823"/>
                  <a:pt x="3785615" y="209560"/>
                </a:cubicBezTo>
                <a:lnTo>
                  <a:pt x="3785615" y="1047772"/>
                </a:lnTo>
                <a:cubicBezTo>
                  <a:pt x="3785615" y="1163509"/>
                  <a:pt x="3691792" y="1257332"/>
                  <a:pt x="3576055" y="1257332"/>
                </a:cubicBezTo>
                <a:lnTo>
                  <a:pt x="209560" y="1257332"/>
                </a:lnTo>
                <a:cubicBezTo>
                  <a:pt x="93823" y="1257332"/>
                  <a:pt x="0" y="1163509"/>
                  <a:pt x="0" y="1047772"/>
                </a:cubicBezTo>
                <a:lnTo>
                  <a:pt x="0" y="20956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298" tIns="122338" rIns="183298" bIns="122338" numCol="1" spcCol="1270" anchor="ctr" anchorCtr="0">
            <a:noAutofit/>
          </a:bodyPr>
          <a:lstStyle/>
          <a:p>
            <a:pPr marL="0" lvl="0" indent="0" defTabSz="1422400">
              <a:lnSpc>
                <a:spcPct val="90000"/>
              </a:lnSpc>
              <a:spcBef>
                <a:spcPct val="0"/>
              </a:spcBef>
              <a:buNone/>
            </a:pPr>
            <a:r>
              <a:rPr lang="en-US" sz="2400" b="1" kern="1200" dirty="0">
                <a:solidFill>
                  <a:schemeClr val="tx1"/>
                </a:solidFill>
              </a:rPr>
              <a:t>Fragmented coverage</a:t>
            </a:r>
          </a:p>
        </p:txBody>
      </p:sp>
      <p:sp>
        <p:nvSpPr>
          <p:cNvPr id="10" name="Freeform 9">
            <a:extLst>
              <a:ext uri="{FF2B5EF4-FFF2-40B4-BE49-F238E27FC236}">
                <a16:creationId xmlns:a16="http://schemas.microsoft.com/office/drawing/2014/main" id="{E54D0ADE-A1F5-564E-AA04-86DEFE802E22}"/>
              </a:ext>
            </a:extLst>
          </p:cNvPr>
          <p:cNvSpPr/>
          <p:nvPr/>
        </p:nvSpPr>
        <p:spPr>
          <a:xfrm>
            <a:off x="2694709" y="5049511"/>
            <a:ext cx="8997612" cy="1005867"/>
          </a:xfrm>
          <a:custGeom>
            <a:avLst/>
            <a:gdLst>
              <a:gd name="connsiteX0" fmla="*/ 167648 w 1005866"/>
              <a:gd name="connsiteY0" fmla="*/ 0 h 6729983"/>
              <a:gd name="connsiteX1" fmla="*/ 838218 w 1005866"/>
              <a:gd name="connsiteY1" fmla="*/ 0 h 6729983"/>
              <a:gd name="connsiteX2" fmla="*/ 1005866 w 1005866"/>
              <a:gd name="connsiteY2" fmla="*/ 167648 h 6729983"/>
              <a:gd name="connsiteX3" fmla="*/ 1005866 w 1005866"/>
              <a:gd name="connsiteY3" fmla="*/ 6729983 h 6729983"/>
              <a:gd name="connsiteX4" fmla="*/ 1005866 w 1005866"/>
              <a:gd name="connsiteY4" fmla="*/ 6729983 h 6729983"/>
              <a:gd name="connsiteX5" fmla="*/ 0 w 1005866"/>
              <a:gd name="connsiteY5" fmla="*/ 6729983 h 6729983"/>
              <a:gd name="connsiteX6" fmla="*/ 0 w 1005866"/>
              <a:gd name="connsiteY6" fmla="*/ 6729983 h 6729983"/>
              <a:gd name="connsiteX7" fmla="*/ 0 w 1005866"/>
              <a:gd name="connsiteY7" fmla="*/ 167648 h 6729983"/>
              <a:gd name="connsiteX8" fmla="*/ 167648 w 1005866"/>
              <a:gd name="connsiteY8" fmla="*/ 0 h 672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5866" h="6729983">
                <a:moveTo>
                  <a:pt x="1005866" y="1121691"/>
                </a:moveTo>
                <a:lnTo>
                  <a:pt x="1005866" y="5608292"/>
                </a:lnTo>
                <a:cubicBezTo>
                  <a:pt x="1005866" y="6227780"/>
                  <a:pt x="994648" y="6729980"/>
                  <a:pt x="980809" y="6729980"/>
                </a:cubicBezTo>
                <a:lnTo>
                  <a:pt x="0" y="6729980"/>
                </a:lnTo>
                <a:lnTo>
                  <a:pt x="0" y="6729980"/>
                </a:lnTo>
                <a:lnTo>
                  <a:pt x="0" y="3"/>
                </a:lnTo>
                <a:lnTo>
                  <a:pt x="0" y="3"/>
                </a:lnTo>
                <a:lnTo>
                  <a:pt x="980809" y="3"/>
                </a:lnTo>
                <a:cubicBezTo>
                  <a:pt x="994648" y="3"/>
                  <a:pt x="1005866" y="502203"/>
                  <a:pt x="1005866" y="1121691"/>
                </a:cubicBezTo>
                <a:close/>
              </a:path>
            </a:pathLst>
          </a:custGeom>
          <a:no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4320" tIns="85297" rIns="121492" bIns="85298" numCol="1" spcCol="1270" anchor="ctr" anchorCtr="0">
            <a:noAutofit/>
          </a:bodyPr>
          <a:lstStyle/>
          <a:p>
            <a:pPr marL="0" lvl="1" algn="l" defTabSz="844550">
              <a:lnSpc>
                <a:spcPct val="90000"/>
              </a:lnSpc>
              <a:spcBef>
                <a:spcPct val="0"/>
              </a:spcBef>
              <a:spcAft>
                <a:spcPct val="15000"/>
              </a:spcAft>
            </a:pPr>
            <a:r>
              <a:rPr lang="en-US" sz="2400" dirty="0">
                <a:solidFill>
                  <a:schemeClr val="tx1"/>
                </a:solidFill>
              </a:rPr>
              <a:t>Reliably covered for everybody, regardless of race, ethnicity, income, or geography. Coverage is lifelong and seamless. </a:t>
            </a:r>
            <a:endParaRPr lang="en-US" sz="2400" kern="1200" dirty="0">
              <a:solidFill>
                <a:schemeClr val="tx1"/>
              </a:solidFill>
            </a:endParaRPr>
          </a:p>
        </p:txBody>
      </p:sp>
      <p:sp>
        <p:nvSpPr>
          <p:cNvPr id="11" name="Freeform 10">
            <a:extLst>
              <a:ext uri="{FF2B5EF4-FFF2-40B4-BE49-F238E27FC236}">
                <a16:creationId xmlns:a16="http://schemas.microsoft.com/office/drawing/2014/main" id="{424D2052-CE6B-9F4E-A7B9-35B19681A9BC}"/>
              </a:ext>
            </a:extLst>
          </p:cNvPr>
          <p:cNvSpPr/>
          <p:nvPr/>
        </p:nvSpPr>
        <p:spPr>
          <a:xfrm>
            <a:off x="513533" y="4923778"/>
            <a:ext cx="2485976" cy="1257332"/>
          </a:xfrm>
          <a:custGeom>
            <a:avLst/>
            <a:gdLst>
              <a:gd name="connsiteX0" fmla="*/ 0 w 3785615"/>
              <a:gd name="connsiteY0" fmla="*/ 209560 h 1257332"/>
              <a:gd name="connsiteX1" fmla="*/ 209560 w 3785615"/>
              <a:gd name="connsiteY1" fmla="*/ 0 h 1257332"/>
              <a:gd name="connsiteX2" fmla="*/ 3576055 w 3785615"/>
              <a:gd name="connsiteY2" fmla="*/ 0 h 1257332"/>
              <a:gd name="connsiteX3" fmla="*/ 3785615 w 3785615"/>
              <a:gd name="connsiteY3" fmla="*/ 209560 h 1257332"/>
              <a:gd name="connsiteX4" fmla="*/ 3785615 w 3785615"/>
              <a:gd name="connsiteY4" fmla="*/ 1047772 h 1257332"/>
              <a:gd name="connsiteX5" fmla="*/ 3576055 w 3785615"/>
              <a:gd name="connsiteY5" fmla="*/ 1257332 h 1257332"/>
              <a:gd name="connsiteX6" fmla="*/ 209560 w 3785615"/>
              <a:gd name="connsiteY6" fmla="*/ 1257332 h 1257332"/>
              <a:gd name="connsiteX7" fmla="*/ 0 w 3785615"/>
              <a:gd name="connsiteY7" fmla="*/ 1047772 h 1257332"/>
              <a:gd name="connsiteX8" fmla="*/ 0 w 3785615"/>
              <a:gd name="connsiteY8" fmla="*/ 209560 h 12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5" h="1257332">
                <a:moveTo>
                  <a:pt x="0" y="209560"/>
                </a:moveTo>
                <a:cubicBezTo>
                  <a:pt x="0" y="93823"/>
                  <a:pt x="93823" y="0"/>
                  <a:pt x="209560" y="0"/>
                </a:cubicBezTo>
                <a:lnTo>
                  <a:pt x="3576055" y="0"/>
                </a:lnTo>
                <a:cubicBezTo>
                  <a:pt x="3691792" y="0"/>
                  <a:pt x="3785615" y="93823"/>
                  <a:pt x="3785615" y="209560"/>
                </a:cubicBezTo>
                <a:lnTo>
                  <a:pt x="3785615" y="1047772"/>
                </a:lnTo>
                <a:cubicBezTo>
                  <a:pt x="3785615" y="1163509"/>
                  <a:pt x="3691792" y="1257332"/>
                  <a:pt x="3576055" y="1257332"/>
                </a:cubicBezTo>
                <a:lnTo>
                  <a:pt x="209560" y="1257332"/>
                </a:lnTo>
                <a:cubicBezTo>
                  <a:pt x="93823" y="1257332"/>
                  <a:pt x="0" y="1163509"/>
                  <a:pt x="0" y="1047772"/>
                </a:cubicBezTo>
                <a:lnTo>
                  <a:pt x="0" y="209560"/>
                </a:lnTo>
                <a:close/>
              </a:path>
            </a:pathLst>
          </a:cu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3298" tIns="122338" rIns="183298" bIns="122338" numCol="1" spcCol="1270" anchor="ctr" anchorCtr="0">
            <a:noAutofit/>
          </a:bodyPr>
          <a:lstStyle/>
          <a:p>
            <a:pPr marL="0" lvl="0" indent="0" defTabSz="1422400">
              <a:lnSpc>
                <a:spcPct val="90000"/>
              </a:lnSpc>
              <a:spcBef>
                <a:spcPct val="0"/>
              </a:spcBef>
              <a:buNone/>
            </a:pPr>
            <a:r>
              <a:rPr lang="en-US" sz="2400" b="1" kern="1200" dirty="0">
                <a:solidFill>
                  <a:schemeClr val="tx1"/>
                </a:solidFill>
              </a:rPr>
              <a:t>Lack of </a:t>
            </a:r>
            <a:r>
              <a:rPr lang="en-US" sz="2400" b="1" dirty="0">
                <a:solidFill>
                  <a:schemeClr val="tx1"/>
                </a:solidFill>
              </a:rPr>
              <a:t>post-partum care</a:t>
            </a:r>
            <a:endParaRPr lang="en-US" sz="2400" b="1" kern="1200" dirty="0">
              <a:solidFill>
                <a:schemeClr val="tx1"/>
              </a:solidFill>
            </a:endParaRPr>
          </a:p>
        </p:txBody>
      </p:sp>
    </p:spTree>
    <p:extLst>
      <p:ext uri="{BB962C8B-B14F-4D97-AF65-F5344CB8AC3E}">
        <p14:creationId xmlns:p14="http://schemas.microsoft.com/office/powerpoint/2010/main" val="349963628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EF8F57-C249-CF45-8AD1-30A1E5BF35A6}"/>
              </a:ext>
            </a:extLst>
          </p:cNvPr>
          <p:cNvSpPr>
            <a:spLocks noGrp="1"/>
          </p:cNvSpPr>
          <p:nvPr>
            <p:ph type="title"/>
          </p:nvPr>
        </p:nvSpPr>
        <p:spPr>
          <a:xfrm>
            <a:off x="464866" y="88586"/>
            <a:ext cx="11574965" cy="1128088"/>
          </a:xfrm>
        </p:spPr>
        <p:txBody>
          <a:bodyPr>
            <a:normAutofit/>
          </a:bodyPr>
          <a:lstStyle/>
          <a:p>
            <a:r>
              <a:rPr lang="en-US" sz="3600" dirty="0"/>
              <a:t>Maternal Mortality More Than Quadrupled in U.S.</a:t>
            </a:r>
          </a:p>
        </p:txBody>
      </p:sp>
      <p:sp>
        <p:nvSpPr>
          <p:cNvPr id="4" name="Text Placeholder 3">
            <a:extLst>
              <a:ext uri="{FF2B5EF4-FFF2-40B4-BE49-F238E27FC236}">
                <a16:creationId xmlns:a16="http://schemas.microsoft.com/office/drawing/2014/main" id="{103494E0-44FA-A543-9B45-AFFDD8CAE806}"/>
              </a:ext>
            </a:extLst>
          </p:cNvPr>
          <p:cNvSpPr>
            <a:spLocks noGrp="1"/>
          </p:cNvSpPr>
          <p:nvPr>
            <p:ph type="body" idx="10"/>
          </p:nvPr>
        </p:nvSpPr>
        <p:spPr>
          <a:xfrm>
            <a:off x="0" y="6016753"/>
            <a:ext cx="8511988" cy="841248"/>
          </a:xfrm>
        </p:spPr>
        <p:txBody>
          <a:bodyPr>
            <a:normAutofit fontScale="92500" lnSpcReduction="10000"/>
          </a:bodyPr>
          <a:lstStyle/>
          <a:p>
            <a:pPr>
              <a:lnSpc>
                <a:spcPct val="120000"/>
              </a:lnSpc>
              <a:spcBef>
                <a:spcPts val="0"/>
              </a:spcBef>
            </a:pPr>
            <a:r>
              <a:rPr lang="en-US" b="1" i="1" dirty="0"/>
              <a:t>Pregnancy-related death:</a:t>
            </a:r>
            <a:r>
              <a:rPr lang="en-US" dirty="0"/>
              <a:t> Death during pregnancy or within one year of the end of pregnancy from a pregnancy complication, a chain of events initiated by pregnancy, or the aggravation of an unrelated condition by the physiologic effects of pregnancy. This CDC measure is used  in the U.S. only.</a:t>
            </a:r>
          </a:p>
          <a:p>
            <a:pPr>
              <a:lnSpc>
                <a:spcPct val="120000"/>
              </a:lnSpc>
              <a:spcBef>
                <a:spcPts val="0"/>
              </a:spcBef>
            </a:pPr>
            <a:r>
              <a:rPr lang="en-US" dirty="0"/>
              <a:t>https://www.cdc.gov/nchs/data/hestat/maternal-mortality/2021/maternal-mortality-rates-2021.htm;  Accessed Sept. 6, 2023</a:t>
            </a:r>
          </a:p>
        </p:txBody>
      </p:sp>
      <p:sp>
        <p:nvSpPr>
          <p:cNvPr id="6" name="TextBox 5">
            <a:extLst>
              <a:ext uri="{FF2B5EF4-FFF2-40B4-BE49-F238E27FC236}">
                <a16:creationId xmlns:a16="http://schemas.microsoft.com/office/drawing/2014/main" id="{21B03753-15C9-7746-9FE1-A1CD2F78565D}"/>
              </a:ext>
            </a:extLst>
          </p:cNvPr>
          <p:cNvSpPr txBox="1"/>
          <p:nvPr/>
        </p:nvSpPr>
        <p:spPr>
          <a:xfrm>
            <a:off x="118947" y="1673320"/>
            <a:ext cx="1683727"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Pregnancy-related deaths per 100,000 live births</a:t>
            </a:r>
          </a:p>
        </p:txBody>
      </p:sp>
      <p:sp>
        <p:nvSpPr>
          <p:cNvPr id="8" name="TextBox 7">
            <a:extLst>
              <a:ext uri="{FF2B5EF4-FFF2-40B4-BE49-F238E27FC236}">
                <a16:creationId xmlns:a16="http://schemas.microsoft.com/office/drawing/2014/main" id="{36A6ED01-CF43-BC49-BE3A-7FA7F2B45F30}"/>
              </a:ext>
            </a:extLst>
          </p:cNvPr>
          <p:cNvSpPr txBox="1"/>
          <p:nvPr/>
        </p:nvSpPr>
        <p:spPr>
          <a:xfrm>
            <a:off x="2913681" y="-1115878"/>
            <a:ext cx="18473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aphicFrame>
        <p:nvGraphicFramePr>
          <p:cNvPr id="10" name="Chart 9">
            <a:extLst>
              <a:ext uri="{FF2B5EF4-FFF2-40B4-BE49-F238E27FC236}">
                <a16:creationId xmlns:a16="http://schemas.microsoft.com/office/drawing/2014/main" id="{31F3C4BE-EDD7-BD38-8225-0B3F1A13BFB3}"/>
              </a:ext>
            </a:extLst>
          </p:cNvPr>
          <p:cNvGraphicFramePr>
            <a:graphicFrameLocks/>
          </p:cNvGraphicFramePr>
          <p:nvPr>
            <p:extLst>
              <p:ext uri="{D42A27DB-BD31-4B8C-83A1-F6EECF244321}">
                <p14:modId xmlns:p14="http://schemas.microsoft.com/office/powerpoint/2010/main" val="1154683909"/>
              </p:ext>
            </p:extLst>
          </p:nvPr>
        </p:nvGraphicFramePr>
        <p:xfrm>
          <a:off x="1894113" y="1300358"/>
          <a:ext cx="9481163" cy="437178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
            <a:extLst>
              <a:ext uri="{FF2B5EF4-FFF2-40B4-BE49-F238E27FC236}">
                <a16:creationId xmlns:a16="http://schemas.microsoft.com/office/drawing/2014/main" id="{F567C831-E3F3-AC2A-AF56-0EAE5EA9D6CF}"/>
              </a:ext>
            </a:extLst>
          </p:cNvPr>
          <p:cNvSpPr txBox="1"/>
          <p:nvPr/>
        </p:nvSpPr>
        <p:spPr>
          <a:xfrm>
            <a:off x="8894609" y="1119322"/>
            <a:ext cx="2149066" cy="553998"/>
          </a:xfrm>
          <a:prstGeom prst="rect">
            <a:avLst/>
          </a:prstGeom>
          <a:solidFill>
            <a:schemeClr val="accent2"/>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i="0" u="none" strike="noStrike" kern="1200" cap="none" spc="0" normalizeH="0" baseline="0" noProof="0" dirty="0">
                <a:ln>
                  <a:noFill/>
                </a:ln>
                <a:solidFill>
                  <a:schemeClr val="bg1"/>
                </a:solidFill>
                <a:uLnTx/>
                <a:uFillTx/>
                <a:latin typeface="Arial" panose="020B0604020202020204"/>
                <a:ea typeface="+mn-ea"/>
                <a:cs typeface="+mn-cs"/>
              </a:rPr>
              <a:t>2021 = 33</a:t>
            </a:r>
          </a:p>
        </p:txBody>
      </p:sp>
      <p:sp>
        <p:nvSpPr>
          <p:cNvPr id="12" name="TextBox 1">
            <a:extLst>
              <a:ext uri="{FF2B5EF4-FFF2-40B4-BE49-F238E27FC236}">
                <a16:creationId xmlns:a16="http://schemas.microsoft.com/office/drawing/2014/main" id="{F567C831-E3F3-AC2A-AF56-0EAE5EA9D6CF}"/>
              </a:ext>
            </a:extLst>
          </p:cNvPr>
          <p:cNvSpPr txBox="1"/>
          <p:nvPr/>
        </p:nvSpPr>
        <p:spPr>
          <a:xfrm>
            <a:off x="842701" y="4537533"/>
            <a:ext cx="2163345" cy="553998"/>
          </a:xfrm>
          <a:prstGeom prst="rect">
            <a:avLst/>
          </a:prstGeom>
          <a:solidFill>
            <a:schemeClr val="accent2"/>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i="0" u="none" strike="noStrike" kern="1200" cap="none" spc="0" normalizeH="0" baseline="0" noProof="0" dirty="0">
                <a:ln>
                  <a:noFill/>
                </a:ln>
                <a:solidFill>
                  <a:schemeClr val="bg1"/>
                </a:solidFill>
                <a:uLnTx/>
                <a:uFillTx/>
                <a:latin typeface="Arial" panose="020B0604020202020204"/>
                <a:ea typeface="+mn-ea"/>
                <a:cs typeface="+mn-cs"/>
              </a:rPr>
              <a:t>1987 = 7</a:t>
            </a:r>
          </a:p>
        </p:txBody>
      </p:sp>
      <p:sp>
        <p:nvSpPr>
          <p:cNvPr id="2" name="TextBox 1">
            <a:extLst>
              <a:ext uri="{FF2B5EF4-FFF2-40B4-BE49-F238E27FC236}">
                <a16:creationId xmlns:a16="http://schemas.microsoft.com/office/drawing/2014/main" id="{0BE3C532-15D9-8D8B-8DB8-52998681332F}"/>
              </a:ext>
            </a:extLst>
          </p:cNvPr>
          <p:cNvSpPr txBox="1"/>
          <p:nvPr/>
        </p:nvSpPr>
        <p:spPr>
          <a:xfrm>
            <a:off x="10829108" y="5316582"/>
            <a:ext cx="702921" cy="369332"/>
          </a:xfrm>
          <a:prstGeom prst="rect">
            <a:avLst/>
          </a:prstGeom>
          <a:noFill/>
        </p:spPr>
        <p:txBody>
          <a:bodyPr wrap="square" rtlCol="0">
            <a:spAutoFit/>
          </a:bodyPr>
          <a:lstStyle/>
          <a:p>
            <a:pPr>
              <a:spcAft>
                <a:spcPts val="1200"/>
              </a:spcAft>
            </a:pPr>
            <a:r>
              <a:rPr lang="en-US" dirty="0">
                <a:solidFill>
                  <a:schemeClr val="bg1"/>
                </a:solidFill>
              </a:rPr>
              <a:t>2021</a:t>
            </a:r>
          </a:p>
        </p:txBody>
      </p:sp>
    </p:spTree>
    <p:extLst>
      <p:ext uri="{BB962C8B-B14F-4D97-AF65-F5344CB8AC3E}">
        <p14:creationId xmlns:p14="http://schemas.microsoft.com/office/powerpoint/2010/main" val="378857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fade">
                                      <p:cBhvr>
                                        <p:cTn id="7" dur="10"/>
                                        <p:tgtEl>
                                          <p:spTgt spid="10">
                                            <p:graphicEl>
                                              <a:chart seriesIdx="-3" categoryIdx="-3" bldStep="gridLegend"/>
                                            </p:graphicEl>
                                          </p:spTgt>
                                        </p:tgtEl>
                                      </p:cBhvr>
                                    </p:animEffect>
                                  </p:childTnLst>
                                </p:cTn>
                              </p:par>
                            </p:childTnLst>
                          </p:cTn>
                        </p:par>
                        <p:par>
                          <p:cTn id="8" fill="hold">
                            <p:stCondLst>
                              <p:cond delay="10"/>
                            </p:stCondLst>
                            <p:childTnLst>
                              <p:par>
                                <p:cTn id="9" presetID="10" presetClass="entr" presetSubtype="0" fill="hold" grpId="0" nodeType="afterEffect">
                                  <p:stCondLst>
                                    <p:cond delay="0"/>
                                  </p:stCondLst>
                                  <p:childTnLst>
                                    <p:set>
                                      <p:cBhvr>
                                        <p:cTn id="10" dur="1" fill="hold">
                                          <p:stCondLst>
                                            <p:cond delay="0"/>
                                          </p:stCondLst>
                                        </p:cTn>
                                        <p:tgtEl>
                                          <p:spTgt spid="10">
                                            <p:graphicEl>
                                              <a:chart seriesIdx="-4" categoryIdx="0" bldStep="category"/>
                                            </p:graphicEl>
                                          </p:spTgt>
                                        </p:tgtEl>
                                        <p:attrNameLst>
                                          <p:attrName>style.visibility</p:attrName>
                                        </p:attrNameLst>
                                      </p:cBhvr>
                                      <p:to>
                                        <p:strVal val="visible"/>
                                      </p:to>
                                    </p:set>
                                    <p:animEffect transition="in" filter="fade">
                                      <p:cBhvr>
                                        <p:cTn id="11" dur="230"/>
                                        <p:tgtEl>
                                          <p:spTgt spid="10">
                                            <p:graphicEl>
                                              <a:chart seriesIdx="-4" categoryIdx="0" bldStep="category"/>
                                            </p:graphicEl>
                                          </p:spTgt>
                                        </p:tgtEl>
                                      </p:cBhvr>
                                    </p:animEffect>
                                  </p:childTnLst>
                                </p:cTn>
                              </p:par>
                            </p:childTnLst>
                          </p:cTn>
                        </p:par>
                        <p:par>
                          <p:cTn id="12" fill="hold">
                            <p:stCondLst>
                              <p:cond delay="240"/>
                            </p:stCondLst>
                            <p:childTnLst>
                              <p:par>
                                <p:cTn id="13" presetID="10" presetClass="entr" presetSubtype="0" fill="hold" grpId="0" nodeType="afterEffect">
                                  <p:stCondLst>
                                    <p:cond delay="0"/>
                                  </p:stCondLst>
                                  <p:childTnLst>
                                    <p:set>
                                      <p:cBhvr>
                                        <p:cTn id="14" dur="1" fill="hold">
                                          <p:stCondLst>
                                            <p:cond delay="0"/>
                                          </p:stCondLst>
                                        </p:cTn>
                                        <p:tgtEl>
                                          <p:spTgt spid="10">
                                            <p:graphicEl>
                                              <a:chart seriesIdx="-4" categoryIdx="1" bldStep="category"/>
                                            </p:graphicEl>
                                          </p:spTgt>
                                        </p:tgtEl>
                                        <p:attrNameLst>
                                          <p:attrName>style.visibility</p:attrName>
                                        </p:attrNameLst>
                                      </p:cBhvr>
                                      <p:to>
                                        <p:strVal val="visible"/>
                                      </p:to>
                                    </p:set>
                                    <p:animEffect transition="in" filter="fade">
                                      <p:cBhvr>
                                        <p:cTn id="15" dur="230"/>
                                        <p:tgtEl>
                                          <p:spTgt spid="10">
                                            <p:graphicEl>
                                              <a:chart seriesIdx="-4" categoryIdx="1" bldStep="category"/>
                                            </p:graphicEl>
                                          </p:spTgt>
                                        </p:tgtEl>
                                      </p:cBhvr>
                                    </p:animEffect>
                                  </p:childTnLst>
                                </p:cTn>
                              </p:par>
                            </p:childTnLst>
                          </p:cTn>
                        </p:par>
                        <p:par>
                          <p:cTn id="16" fill="hold">
                            <p:stCondLst>
                              <p:cond delay="470"/>
                            </p:stCondLst>
                            <p:childTnLst>
                              <p:par>
                                <p:cTn id="17" presetID="10" presetClass="entr" presetSubtype="0" fill="hold" grpId="0" nodeType="afterEffect">
                                  <p:stCondLst>
                                    <p:cond delay="0"/>
                                  </p:stCondLst>
                                  <p:childTnLst>
                                    <p:set>
                                      <p:cBhvr>
                                        <p:cTn id="18" dur="1" fill="hold">
                                          <p:stCondLst>
                                            <p:cond delay="0"/>
                                          </p:stCondLst>
                                        </p:cTn>
                                        <p:tgtEl>
                                          <p:spTgt spid="10">
                                            <p:graphicEl>
                                              <a:chart seriesIdx="-4" categoryIdx="2" bldStep="category"/>
                                            </p:graphicEl>
                                          </p:spTgt>
                                        </p:tgtEl>
                                        <p:attrNameLst>
                                          <p:attrName>style.visibility</p:attrName>
                                        </p:attrNameLst>
                                      </p:cBhvr>
                                      <p:to>
                                        <p:strVal val="visible"/>
                                      </p:to>
                                    </p:set>
                                    <p:animEffect transition="in" filter="fade">
                                      <p:cBhvr>
                                        <p:cTn id="19" dur="230"/>
                                        <p:tgtEl>
                                          <p:spTgt spid="10">
                                            <p:graphicEl>
                                              <a:chart seriesIdx="-4" categoryIdx="2" bldStep="category"/>
                                            </p:graphicEl>
                                          </p:spTgt>
                                        </p:tgtEl>
                                      </p:cBhvr>
                                    </p:animEffect>
                                  </p:childTnLst>
                                </p:cTn>
                              </p:par>
                            </p:childTnLst>
                          </p:cTn>
                        </p:par>
                        <p:par>
                          <p:cTn id="20" fill="hold">
                            <p:stCondLst>
                              <p:cond delay="700"/>
                            </p:stCondLst>
                            <p:childTnLst>
                              <p:par>
                                <p:cTn id="21" presetID="10" presetClass="entr" presetSubtype="0" fill="hold" grpId="0" nodeType="afterEffect">
                                  <p:stCondLst>
                                    <p:cond delay="0"/>
                                  </p:stCondLst>
                                  <p:childTnLst>
                                    <p:set>
                                      <p:cBhvr>
                                        <p:cTn id="22" dur="1" fill="hold">
                                          <p:stCondLst>
                                            <p:cond delay="0"/>
                                          </p:stCondLst>
                                        </p:cTn>
                                        <p:tgtEl>
                                          <p:spTgt spid="10">
                                            <p:graphicEl>
                                              <a:chart seriesIdx="-4" categoryIdx="3" bldStep="category"/>
                                            </p:graphicEl>
                                          </p:spTgt>
                                        </p:tgtEl>
                                        <p:attrNameLst>
                                          <p:attrName>style.visibility</p:attrName>
                                        </p:attrNameLst>
                                      </p:cBhvr>
                                      <p:to>
                                        <p:strVal val="visible"/>
                                      </p:to>
                                    </p:set>
                                    <p:animEffect transition="in" filter="fade">
                                      <p:cBhvr>
                                        <p:cTn id="23" dur="230"/>
                                        <p:tgtEl>
                                          <p:spTgt spid="10">
                                            <p:graphicEl>
                                              <a:chart seriesIdx="-4" categoryIdx="3" bldStep="category"/>
                                            </p:graphicEl>
                                          </p:spTgt>
                                        </p:tgtEl>
                                      </p:cBhvr>
                                    </p:animEffect>
                                  </p:childTnLst>
                                </p:cTn>
                              </p:par>
                            </p:childTnLst>
                          </p:cTn>
                        </p:par>
                        <p:par>
                          <p:cTn id="24" fill="hold">
                            <p:stCondLst>
                              <p:cond delay="930"/>
                            </p:stCondLst>
                            <p:childTnLst>
                              <p:par>
                                <p:cTn id="25" presetID="10" presetClass="entr" presetSubtype="0" fill="hold" grpId="0" nodeType="afterEffect">
                                  <p:stCondLst>
                                    <p:cond delay="0"/>
                                  </p:stCondLst>
                                  <p:childTnLst>
                                    <p:set>
                                      <p:cBhvr>
                                        <p:cTn id="26" dur="1" fill="hold">
                                          <p:stCondLst>
                                            <p:cond delay="0"/>
                                          </p:stCondLst>
                                        </p:cTn>
                                        <p:tgtEl>
                                          <p:spTgt spid="10">
                                            <p:graphicEl>
                                              <a:chart seriesIdx="-4" categoryIdx="4" bldStep="category"/>
                                            </p:graphicEl>
                                          </p:spTgt>
                                        </p:tgtEl>
                                        <p:attrNameLst>
                                          <p:attrName>style.visibility</p:attrName>
                                        </p:attrNameLst>
                                      </p:cBhvr>
                                      <p:to>
                                        <p:strVal val="visible"/>
                                      </p:to>
                                    </p:set>
                                    <p:animEffect transition="in" filter="fade">
                                      <p:cBhvr>
                                        <p:cTn id="27" dur="230"/>
                                        <p:tgtEl>
                                          <p:spTgt spid="10">
                                            <p:graphicEl>
                                              <a:chart seriesIdx="-4" categoryIdx="4" bldStep="category"/>
                                            </p:graphicEl>
                                          </p:spTgt>
                                        </p:tgtEl>
                                      </p:cBhvr>
                                    </p:animEffect>
                                  </p:childTnLst>
                                </p:cTn>
                              </p:par>
                            </p:childTnLst>
                          </p:cTn>
                        </p:par>
                        <p:par>
                          <p:cTn id="28" fill="hold">
                            <p:stCondLst>
                              <p:cond delay="1160"/>
                            </p:stCondLst>
                            <p:childTnLst>
                              <p:par>
                                <p:cTn id="29" presetID="10" presetClass="entr" presetSubtype="0" fill="hold" grpId="0" nodeType="afterEffect">
                                  <p:stCondLst>
                                    <p:cond delay="0"/>
                                  </p:stCondLst>
                                  <p:childTnLst>
                                    <p:set>
                                      <p:cBhvr>
                                        <p:cTn id="30" dur="1" fill="hold">
                                          <p:stCondLst>
                                            <p:cond delay="0"/>
                                          </p:stCondLst>
                                        </p:cTn>
                                        <p:tgtEl>
                                          <p:spTgt spid="10">
                                            <p:graphicEl>
                                              <a:chart seriesIdx="-4" categoryIdx="5" bldStep="category"/>
                                            </p:graphicEl>
                                          </p:spTgt>
                                        </p:tgtEl>
                                        <p:attrNameLst>
                                          <p:attrName>style.visibility</p:attrName>
                                        </p:attrNameLst>
                                      </p:cBhvr>
                                      <p:to>
                                        <p:strVal val="visible"/>
                                      </p:to>
                                    </p:set>
                                    <p:animEffect transition="in" filter="fade">
                                      <p:cBhvr>
                                        <p:cTn id="31" dur="230"/>
                                        <p:tgtEl>
                                          <p:spTgt spid="10">
                                            <p:graphicEl>
                                              <a:chart seriesIdx="-4" categoryIdx="5" bldStep="category"/>
                                            </p:graphicEl>
                                          </p:spTgt>
                                        </p:tgtEl>
                                      </p:cBhvr>
                                    </p:animEffect>
                                  </p:childTnLst>
                                </p:cTn>
                              </p:par>
                            </p:childTnLst>
                          </p:cTn>
                        </p:par>
                        <p:par>
                          <p:cTn id="32" fill="hold">
                            <p:stCondLst>
                              <p:cond delay="1390"/>
                            </p:stCondLst>
                            <p:childTnLst>
                              <p:par>
                                <p:cTn id="33" presetID="10" presetClass="entr" presetSubtype="0" fill="hold" grpId="0" nodeType="afterEffect">
                                  <p:stCondLst>
                                    <p:cond delay="0"/>
                                  </p:stCondLst>
                                  <p:childTnLst>
                                    <p:set>
                                      <p:cBhvr>
                                        <p:cTn id="34" dur="1" fill="hold">
                                          <p:stCondLst>
                                            <p:cond delay="0"/>
                                          </p:stCondLst>
                                        </p:cTn>
                                        <p:tgtEl>
                                          <p:spTgt spid="10">
                                            <p:graphicEl>
                                              <a:chart seriesIdx="-4" categoryIdx="6" bldStep="category"/>
                                            </p:graphicEl>
                                          </p:spTgt>
                                        </p:tgtEl>
                                        <p:attrNameLst>
                                          <p:attrName>style.visibility</p:attrName>
                                        </p:attrNameLst>
                                      </p:cBhvr>
                                      <p:to>
                                        <p:strVal val="visible"/>
                                      </p:to>
                                    </p:set>
                                    <p:animEffect transition="in" filter="fade">
                                      <p:cBhvr>
                                        <p:cTn id="35" dur="230"/>
                                        <p:tgtEl>
                                          <p:spTgt spid="10">
                                            <p:graphicEl>
                                              <a:chart seriesIdx="-4" categoryIdx="6" bldStep="category"/>
                                            </p:graphicEl>
                                          </p:spTgt>
                                        </p:tgtEl>
                                      </p:cBhvr>
                                    </p:animEffect>
                                  </p:childTnLst>
                                </p:cTn>
                              </p:par>
                            </p:childTnLst>
                          </p:cTn>
                        </p:par>
                        <p:par>
                          <p:cTn id="36" fill="hold">
                            <p:stCondLst>
                              <p:cond delay="1620"/>
                            </p:stCondLst>
                            <p:childTnLst>
                              <p:par>
                                <p:cTn id="37" presetID="10" presetClass="entr" presetSubtype="0" fill="hold" grpId="0" nodeType="afterEffect">
                                  <p:stCondLst>
                                    <p:cond delay="0"/>
                                  </p:stCondLst>
                                  <p:childTnLst>
                                    <p:set>
                                      <p:cBhvr>
                                        <p:cTn id="38" dur="1" fill="hold">
                                          <p:stCondLst>
                                            <p:cond delay="0"/>
                                          </p:stCondLst>
                                        </p:cTn>
                                        <p:tgtEl>
                                          <p:spTgt spid="10">
                                            <p:graphicEl>
                                              <a:chart seriesIdx="-4" categoryIdx="7" bldStep="category"/>
                                            </p:graphicEl>
                                          </p:spTgt>
                                        </p:tgtEl>
                                        <p:attrNameLst>
                                          <p:attrName>style.visibility</p:attrName>
                                        </p:attrNameLst>
                                      </p:cBhvr>
                                      <p:to>
                                        <p:strVal val="visible"/>
                                      </p:to>
                                    </p:set>
                                    <p:animEffect transition="in" filter="fade">
                                      <p:cBhvr>
                                        <p:cTn id="39" dur="230"/>
                                        <p:tgtEl>
                                          <p:spTgt spid="10">
                                            <p:graphicEl>
                                              <a:chart seriesIdx="-4" categoryIdx="7" bldStep="category"/>
                                            </p:graphicEl>
                                          </p:spTgt>
                                        </p:tgtEl>
                                      </p:cBhvr>
                                    </p:animEffect>
                                  </p:childTnLst>
                                </p:cTn>
                              </p:par>
                            </p:childTnLst>
                          </p:cTn>
                        </p:par>
                        <p:par>
                          <p:cTn id="40" fill="hold">
                            <p:stCondLst>
                              <p:cond delay="1850"/>
                            </p:stCondLst>
                            <p:childTnLst>
                              <p:par>
                                <p:cTn id="41" presetID="10" presetClass="entr" presetSubtype="0" fill="hold" grpId="0" nodeType="afterEffect">
                                  <p:stCondLst>
                                    <p:cond delay="0"/>
                                  </p:stCondLst>
                                  <p:childTnLst>
                                    <p:set>
                                      <p:cBhvr>
                                        <p:cTn id="42" dur="1" fill="hold">
                                          <p:stCondLst>
                                            <p:cond delay="0"/>
                                          </p:stCondLst>
                                        </p:cTn>
                                        <p:tgtEl>
                                          <p:spTgt spid="10">
                                            <p:graphicEl>
                                              <a:chart seriesIdx="-4" categoryIdx="8" bldStep="category"/>
                                            </p:graphicEl>
                                          </p:spTgt>
                                        </p:tgtEl>
                                        <p:attrNameLst>
                                          <p:attrName>style.visibility</p:attrName>
                                        </p:attrNameLst>
                                      </p:cBhvr>
                                      <p:to>
                                        <p:strVal val="visible"/>
                                      </p:to>
                                    </p:set>
                                    <p:animEffect transition="in" filter="fade">
                                      <p:cBhvr>
                                        <p:cTn id="43" dur="230"/>
                                        <p:tgtEl>
                                          <p:spTgt spid="10">
                                            <p:graphicEl>
                                              <a:chart seriesIdx="-4" categoryIdx="8" bldStep="category"/>
                                            </p:graphicEl>
                                          </p:spTgt>
                                        </p:tgtEl>
                                      </p:cBhvr>
                                    </p:animEffect>
                                  </p:childTnLst>
                                </p:cTn>
                              </p:par>
                            </p:childTnLst>
                          </p:cTn>
                        </p:par>
                        <p:par>
                          <p:cTn id="44" fill="hold">
                            <p:stCondLst>
                              <p:cond delay="2080"/>
                            </p:stCondLst>
                            <p:childTnLst>
                              <p:par>
                                <p:cTn id="45" presetID="10" presetClass="entr" presetSubtype="0" fill="hold" grpId="0" nodeType="afterEffect">
                                  <p:stCondLst>
                                    <p:cond delay="0"/>
                                  </p:stCondLst>
                                  <p:childTnLst>
                                    <p:set>
                                      <p:cBhvr>
                                        <p:cTn id="46" dur="1" fill="hold">
                                          <p:stCondLst>
                                            <p:cond delay="0"/>
                                          </p:stCondLst>
                                        </p:cTn>
                                        <p:tgtEl>
                                          <p:spTgt spid="10">
                                            <p:graphicEl>
                                              <a:chart seriesIdx="-4" categoryIdx="9" bldStep="category"/>
                                            </p:graphicEl>
                                          </p:spTgt>
                                        </p:tgtEl>
                                        <p:attrNameLst>
                                          <p:attrName>style.visibility</p:attrName>
                                        </p:attrNameLst>
                                      </p:cBhvr>
                                      <p:to>
                                        <p:strVal val="visible"/>
                                      </p:to>
                                    </p:set>
                                    <p:animEffect transition="in" filter="fade">
                                      <p:cBhvr>
                                        <p:cTn id="47" dur="230"/>
                                        <p:tgtEl>
                                          <p:spTgt spid="10">
                                            <p:graphicEl>
                                              <a:chart seriesIdx="-4" categoryIdx="9" bldStep="category"/>
                                            </p:graphicEl>
                                          </p:spTgt>
                                        </p:tgtEl>
                                      </p:cBhvr>
                                    </p:animEffect>
                                  </p:childTnLst>
                                </p:cTn>
                              </p:par>
                            </p:childTnLst>
                          </p:cTn>
                        </p:par>
                        <p:par>
                          <p:cTn id="48" fill="hold">
                            <p:stCondLst>
                              <p:cond delay="2310"/>
                            </p:stCondLst>
                            <p:childTnLst>
                              <p:par>
                                <p:cTn id="49" presetID="10" presetClass="entr" presetSubtype="0" fill="hold" grpId="0" nodeType="afterEffect">
                                  <p:stCondLst>
                                    <p:cond delay="0"/>
                                  </p:stCondLst>
                                  <p:childTnLst>
                                    <p:set>
                                      <p:cBhvr>
                                        <p:cTn id="50" dur="1" fill="hold">
                                          <p:stCondLst>
                                            <p:cond delay="0"/>
                                          </p:stCondLst>
                                        </p:cTn>
                                        <p:tgtEl>
                                          <p:spTgt spid="10">
                                            <p:graphicEl>
                                              <a:chart seriesIdx="-4" categoryIdx="10" bldStep="category"/>
                                            </p:graphicEl>
                                          </p:spTgt>
                                        </p:tgtEl>
                                        <p:attrNameLst>
                                          <p:attrName>style.visibility</p:attrName>
                                        </p:attrNameLst>
                                      </p:cBhvr>
                                      <p:to>
                                        <p:strVal val="visible"/>
                                      </p:to>
                                    </p:set>
                                    <p:animEffect transition="in" filter="fade">
                                      <p:cBhvr>
                                        <p:cTn id="51" dur="230"/>
                                        <p:tgtEl>
                                          <p:spTgt spid="10">
                                            <p:graphicEl>
                                              <a:chart seriesIdx="-4" categoryIdx="10" bldStep="category"/>
                                            </p:graphicEl>
                                          </p:spTgt>
                                        </p:tgtEl>
                                      </p:cBhvr>
                                    </p:animEffect>
                                  </p:childTnLst>
                                </p:cTn>
                              </p:par>
                            </p:childTnLst>
                          </p:cTn>
                        </p:par>
                        <p:par>
                          <p:cTn id="52" fill="hold">
                            <p:stCondLst>
                              <p:cond delay="2540"/>
                            </p:stCondLst>
                            <p:childTnLst>
                              <p:par>
                                <p:cTn id="53" presetID="10" presetClass="entr" presetSubtype="0" fill="hold" grpId="0" nodeType="afterEffect">
                                  <p:stCondLst>
                                    <p:cond delay="0"/>
                                  </p:stCondLst>
                                  <p:childTnLst>
                                    <p:set>
                                      <p:cBhvr>
                                        <p:cTn id="54" dur="1" fill="hold">
                                          <p:stCondLst>
                                            <p:cond delay="0"/>
                                          </p:stCondLst>
                                        </p:cTn>
                                        <p:tgtEl>
                                          <p:spTgt spid="10">
                                            <p:graphicEl>
                                              <a:chart seriesIdx="-4" categoryIdx="11" bldStep="category"/>
                                            </p:graphicEl>
                                          </p:spTgt>
                                        </p:tgtEl>
                                        <p:attrNameLst>
                                          <p:attrName>style.visibility</p:attrName>
                                        </p:attrNameLst>
                                      </p:cBhvr>
                                      <p:to>
                                        <p:strVal val="visible"/>
                                      </p:to>
                                    </p:set>
                                    <p:animEffect transition="in" filter="fade">
                                      <p:cBhvr>
                                        <p:cTn id="55" dur="230"/>
                                        <p:tgtEl>
                                          <p:spTgt spid="10">
                                            <p:graphicEl>
                                              <a:chart seriesIdx="-4" categoryIdx="11" bldStep="category"/>
                                            </p:graphicEl>
                                          </p:spTgt>
                                        </p:tgtEl>
                                      </p:cBhvr>
                                    </p:animEffect>
                                  </p:childTnLst>
                                </p:cTn>
                              </p:par>
                            </p:childTnLst>
                          </p:cTn>
                        </p:par>
                        <p:par>
                          <p:cTn id="56" fill="hold">
                            <p:stCondLst>
                              <p:cond delay="2770"/>
                            </p:stCondLst>
                            <p:childTnLst>
                              <p:par>
                                <p:cTn id="57" presetID="10" presetClass="entr" presetSubtype="0" fill="hold" grpId="0" nodeType="afterEffect">
                                  <p:stCondLst>
                                    <p:cond delay="0"/>
                                  </p:stCondLst>
                                  <p:childTnLst>
                                    <p:set>
                                      <p:cBhvr>
                                        <p:cTn id="58" dur="1" fill="hold">
                                          <p:stCondLst>
                                            <p:cond delay="0"/>
                                          </p:stCondLst>
                                        </p:cTn>
                                        <p:tgtEl>
                                          <p:spTgt spid="10">
                                            <p:graphicEl>
                                              <a:chart seriesIdx="-4" categoryIdx="12" bldStep="category"/>
                                            </p:graphicEl>
                                          </p:spTgt>
                                        </p:tgtEl>
                                        <p:attrNameLst>
                                          <p:attrName>style.visibility</p:attrName>
                                        </p:attrNameLst>
                                      </p:cBhvr>
                                      <p:to>
                                        <p:strVal val="visible"/>
                                      </p:to>
                                    </p:set>
                                    <p:animEffect transition="in" filter="fade">
                                      <p:cBhvr>
                                        <p:cTn id="59" dur="230"/>
                                        <p:tgtEl>
                                          <p:spTgt spid="10">
                                            <p:graphicEl>
                                              <a:chart seriesIdx="-4" categoryIdx="12" bldStep="category"/>
                                            </p:graphicEl>
                                          </p:spTgt>
                                        </p:tgtEl>
                                      </p:cBhvr>
                                    </p:animEffect>
                                  </p:childTnLst>
                                </p:cTn>
                              </p:par>
                            </p:childTnLst>
                          </p:cTn>
                        </p:par>
                        <p:par>
                          <p:cTn id="60" fill="hold">
                            <p:stCondLst>
                              <p:cond delay="3000"/>
                            </p:stCondLst>
                            <p:childTnLst>
                              <p:par>
                                <p:cTn id="61" presetID="10" presetClass="entr" presetSubtype="0" fill="hold" grpId="0" nodeType="afterEffect">
                                  <p:stCondLst>
                                    <p:cond delay="0"/>
                                  </p:stCondLst>
                                  <p:childTnLst>
                                    <p:set>
                                      <p:cBhvr>
                                        <p:cTn id="62" dur="1" fill="hold">
                                          <p:stCondLst>
                                            <p:cond delay="0"/>
                                          </p:stCondLst>
                                        </p:cTn>
                                        <p:tgtEl>
                                          <p:spTgt spid="10">
                                            <p:graphicEl>
                                              <a:chart seriesIdx="-4" categoryIdx="13" bldStep="category"/>
                                            </p:graphicEl>
                                          </p:spTgt>
                                        </p:tgtEl>
                                        <p:attrNameLst>
                                          <p:attrName>style.visibility</p:attrName>
                                        </p:attrNameLst>
                                      </p:cBhvr>
                                      <p:to>
                                        <p:strVal val="visible"/>
                                      </p:to>
                                    </p:set>
                                    <p:animEffect transition="in" filter="fade">
                                      <p:cBhvr>
                                        <p:cTn id="63" dur="230"/>
                                        <p:tgtEl>
                                          <p:spTgt spid="10">
                                            <p:graphicEl>
                                              <a:chart seriesIdx="-4" categoryIdx="13" bldStep="category"/>
                                            </p:graphicEl>
                                          </p:spTgt>
                                        </p:tgtEl>
                                      </p:cBhvr>
                                    </p:animEffect>
                                  </p:childTnLst>
                                </p:cTn>
                              </p:par>
                            </p:childTnLst>
                          </p:cTn>
                        </p:par>
                        <p:par>
                          <p:cTn id="64" fill="hold">
                            <p:stCondLst>
                              <p:cond delay="3230"/>
                            </p:stCondLst>
                            <p:childTnLst>
                              <p:par>
                                <p:cTn id="65" presetID="10" presetClass="entr" presetSubtype="0" fill="hold" grpId="0" nodeType="afterEffect">
                                  <p:stCondLst>
                                    <p:cond delay="0"/>
                                  </p:stCondLst>
                                  <p:childTnLst>
                                    <p:set>
                                      <p:cBhvr>
                                        <p:cTn id="66" dur="1" fill="hold">
                                          <p:stCondLst>
                                            <p:cond delay="0"/>
                                          </p:stCondLst>
                                        </p:cTn>
                                        <p:tgtEl>
                                          <p:spTgt spid="10">
                                            <p:graphicEl>
                                              <a:chart seriesIdx="-4" categoryIdx="14" bldStep="category"/>
                                            </p:graphicEl>
                                          </p:spTgt>
                                        </p:tgtEl>
                                        <p:attrNameLst>
                                          <p:attrName>style.visibility</p:attrName>
                                        </p:attrNameLst>
                                      </p:cBhvr>
                                      <p:to>
                                        <p:strVal val="visible"/>
                                      </p:to>
                                    </p:set>
                                    <p:animEffect transition="in" filter="fade">
                                      <p:cBhvr>
                                        <p:cTn id="67" dur="230"/>
                                        <p:tgtEl>
                                          <p:spTgt spid="10">
                                            <p:graphicEl>
                                              <a:chart seriesIdx="-4" categoryIdx="14" bldStep="category"/>
                                            </p:graphicEl>
                                          </p:spTgt>
                                        </p:tgtEl>
                                      </p:cBhvr>
                                    </p:animEffect>
                                  </p:childTnLst>
                                </p:cTn>
                              </p:par>
                            </p:childTnLst>
                          </p:cTn>
                        </p:par>
                        <p:par>
                          <p:cTn id="68" fill="hold">
                            <p:stCondLst>
                              <p:cond delay="3460"/>
                            </p:stCondLst>
                            <p:childTnLst>
                              <p:par>
                                <p:cTn id="69" presetID="10" presetClass="entr" presetSubtype="0" fill="hold" grpId="0" nodeType="afterEffect">
                                  <p:stCondLst>
                                    <p:cond delay="0"/>
                                  </p:stCondLst>
                                  <p:childTnLst>
                                    <p:set>
                                      <p:cBhvr>
                                        <p:cTn id="70" dur="1" fill="hold">
                                          <p:stCondLst>
                                            <p:cond delay="0"/>
                                          </p:stCondLst>
                                        </p:cTn>
                                        <p:tgtEl>
                                          <p:spTgt spid="10">
                                            <p:graphicEl>
                                              <a:chart seriesIdx="-4" categoryIdx="15" bldStep="category"/>
                                            </p:graphicEl>
                                          </p:spTgt>
                                        </p:tgtEl>
                                        <p:attrNameLst>
                                          <p:attrName>style.visibility</p:attrName>
                                        </p:attrNameLst>
                                      </p:cBhvr>
                                      <p:to>
                                        <p:strVal val="visible"/>
                                      </p:to>
                                    </p:set>
                                    <p:animEffect transition="in" filter="fade">
                                      <p:cBhvr>
                                        <p:cTn id="71" dur="230"/>
                                        <p:tgtEl>
                                          <p:spTgt spid="10">
                                            <p:graphicEl>
                                              <a:chart seriesIdx="-4" categoryIdx="15" bldStep="category"/>
                                            </p:graphicEl>
                                          </p:spTgt>
                                        </p:tgtEl>
                                      </p:cBhvr>
                                    </p:animEffect>
                                  </p:childTnLst>
                                </p:cTn>
                              </p:par>
                            </p:childTnLst>
                          </p:cTn>
                        </p:par>
                        <p:par>
                          <p:cTn id="72" fill="hold">
                            <p:stCondLst>
                              <p:cond delay="3690"/>
                            </p:stCondLst>
                            <p:childTnLst>
                              <p:par>
                                <p:cTn id="73" presetID="10" presetClass="entr" presetSubtype="0" fill="hold" grpId="0" nodeType="afterEffect">
                                  <p:stCondLst>
                                    <p:cond delay="0"/>
                                  </p:stCondLst>
                                  <p:childTnLst>
                                    <p:set>
                                      <p:cBhvr>
                                        <p:cTn id="74" dur="1" fill="hold">
                                          <p:stCondLst>
                                            <p:cond delay="0"/>
                                          </p:stCondLst>
                                        </p:cTn>
                                        <p:tgtEl>
                                          <p:spTgt spid="10">
                                            <p:graphicEl>
                                              <a:chart seriesIdx="-4" categoryIdx="16" bldStep="category"/>
                                            </p:graphicEl>
                                          </p:spTgt>
                                        </p:tgtEl>
                                        <p:attrNameLst>
                                          <p:attrName>style.visibility</p:attrName>
                                        </p:attrNameLst>
                                      </p:cBhvr>
                                      <p:to>
                                        <p:strVal val="visible"/>
                                      </p:to>
                                    </p:set>
                                    <p:animEffect transition="in" filter="fade">
                                      <p:cBhvr>
                                        <p:cTn id="75" dur="230"/>
                                        <p:tgtEl>
                                          <p:spTgt spid="10">
                                            <p:graphicEl>
                                              <a:chart seriesIdx="-4" categoryIdx="16" bldStep="category"/>
                                            </p:graphicEl>
                                          </p:spTgt>
                                        </p:tgtEl>
                                      </p:cBhvr>
                                    </p:animEffect>
                                  </p:childTnLst>
                                </p:cTn>
                              </p:par>
                            </p:childTnLst>
                          </p:cTn>
                        </p:par>
                        <p:par>
                          <p:cTn id="76" fill="hold">
                            <p:stCondLst>
                              <p:cond delay="3920"/>
                            </p:stCondLst>
                            <p:childTnLst>
                              <p:par>
                                <p:cTn id="77" presetID="10" presetClass="entr" presetSubtype="0" fill="hold" grpId="0" nodeType="afterEffect">
                                  <p:stCondLst>
                                    <p:cond delay="0"/>
                                  </p:stCondLst>
                                  <p:childTnLst>
                                    <p:set>
                                      <p:cBhvr>
                                        <p:cTn id="78" dur="1" fill="hold">
                                          <p:stCondLst>
                                            <p:cond delay="0"/>
                                          </p:stCondLst>
                                        </p:cTn>
                                        <p:tgtEl>
                                          <p:spTgt spid="10">
                                            <p:graphicEl>
                                              <a:chart seriesIdx="-4" categoryIdx="17" bldStep="category"/>
                                            </p:graphicEl>
                                          </p:spTgt>
                                        </p:tgtEl>
                                        <p:attrNameLst>
                                          <p:attrName>style.visibility</p:attrName>
                                        </p:attrNameLst>
                                      </p:cBhvr>
                                      <p:to>
                                        <p:strVal val="visible"/>
                                      </p:to>
                                    </p:set>
                                    <p:animEffect transition="in" filter="fade">
                                      <p:cBhvr>
                                        <p:cTn id="79" dur="230"/>
                                        <p:tgtEl>
                                          <p:spTgt spid="10">
                                            <p:graphicEl>
                                              <a:chart seriesIdx="-4" categoryIdx="17" bldStep="category"/>
                                            </p:graphicEl>
                                          </p:spTgt>
                                        </p:tgtEl>
                                      </p:cBhvr>
                                    </p:animEffect>
                                  </p:childTnLst>
                                </p:cTn>
                              </p:par>
                            </p:childTnLst>
                          </p:cTn>
                        </p:par>
                        <p:par>
                          <p:cTn id="80" fill="hold">
                            <p:stCondLst>
                              <p:cond delay="4150"/>
                            </p:stCondLst>
                            <p:childTnLst>
                              <p:par>
                                <p:cTn id="81" presetID="10" presetClass="entr" presetSubtype="0" fill="hold" grpId="0" nodeType="afterEffect">
                                  <p:stCondLst>
                                    <p:cond delay="0"/>
                                  </p:stCondLst>
                                  <p:childTnLst>
                                    <p:set>
                                      <p:cBhvr>
                                        <p:cTn id="82" dur="1" fill="hold">
                                          <p:stCondLst>
                                            <p:cond delay="0"/>
                                          </p:stCondLst>
                                        </p:cTn>
                                        <p:tgtEl>
                                          <p:spTgt spid="10">
                                            <p:graphicEl>
                                              <a:chart seriesIdx="-4" categoryIdx="18" bldStep="category"/>
                                            </p:graphicEl>
                                          </p:spTgt>
                                        </p:tgtEl>
                                        <p:attrNameLst>
                                          <p:attrName>style.visibility</p:attrName>
                                        </p:attrNameLst>
                                      </p:cBhvr>
                                      <p:to>
                                        <p:strVal val="visible"/>
                                      </p:to>
                                    </p:set>
                                    <p:animEffect transition="in" filter="fade">
                                      <p:cBhvr>
                                        <p:cTn id="83" dur="230"/>
                                        <p:tgtEl>
                                          <p:spTgt spid="10">
                                            <p:graphicEl>
                                              <a:chart seriesIdx="-4" categoryIdx="18" bldStep="category"/>
                                            </p:graphicEl>
                                          </p:spTgt>
                                        </p:tgtEl>
                                      </p:cBhvr>
                                    </p:animEffect>
                                  </p:childTnLst>
                                </p:cTn>
                              </p:par>
                            </p:childTnLst>
                          </p:cTn>
                        </p:par>
                        <p:par>
                          <p:cTn id="84" fill="hold">
                            <p:stCondLst>
                              <p:cond delay="4380"/>
                            </p:stCondLst>
                            <p:childTnLst>
                              <p:par>
                                <p:cTn id="85" presetID="10" presetClass="entr" presetSubtype="0" fill="hold" grpId="0" nodeType="afterEffect">
                                  <p:stCondLst>
                                    <p:cond delay="0"/>
                                  </p:stCondLst>
                                  <p:childTnLst>
                                    <p:set>
                                      <p:cBhvr>
                                        <p:cTn id="86" dur="1" fill="hold">
                                          <p:stCondLst>
                                            <p:cond delay="0"/>
                                          </p:stCondLst>
                                        </p:cTn>
                                        <p:tgtEl>
                                          <p:spTgt spid="10">
                                            <p:graphicEl>
                                              <a:chart seriesIdx="-4" categoryIdx="19" bldStep="category"/>
                                            </p:graphicEl>
                                          </p:spTgt>
                                        </p:tgtEl>
                                        <p:attrNameLst>
                                          <p:attrName>style.visibility</p:attrName>
                                        </p:attrNameLst>
                                      </p:cBhvr>
                                      <p:to>
                                        <p:strVal val="visible"/>
                                      </p:to>
                                    </p:set>
                                    <p:animEffect transition="in" filter="fade">
                                      <p:cBhvr>
                                        <p:cTn id="87" dur="230"/>
                                        <p:tgtEl>
                                          <p:spTgt spid="10">
                                            <p:graphicEl>
                                              <a:chart seriesIdx="-4" categoryIdx="19" bldStep="category"/>
                                            </p:graphicEl>
                                          </p:spTgt>
                                        </p:tgtEl>
                                      </p:cBhvr>
                                    </p:animEffect>
                                  </p:childTnLst>
                                </p:cTn>
                              </p:par>
                            </p:childTnLst>
                          </p:cTn>
                        </p:par>
                        <p:par>
                          <p:cTn id="88" fill="hold">
                            <p:stCondLst>
                              <p:cond delay="4610"/>
                            </p:stCondLst>
                            <p:childTnLst>
                              <p:par>
                                <p:cTn id="89" presetID="10" presetClass="entr" presetSubtype="0" fill="hold" grpId="0" nodeType="afterEffect">
                                  <p:stCondLst>
                                    <p:cond delay="0"/>
                                  </p:stCondLst>
                                  <p:childTnLst>
                                    <p:set>
                                      <p:cBhvr>
                                        <p:cTn id="90" dur="1" fill="hold">
                                          <p:stCondLst>
                                            <p:cond delay="0"/>
                                          </p:stCondLst>
                                        </p:cTn>
                                        <p:tgtEl>
                                          <p:spTgt spid="10">
                                            <p:graphicEl>
                                              <a:chart seriesIdx="-4" categoryIdx="20" bldStep="category"/>
                                            </p:graphicEl>
                                          </p:spTgt>
                                        </p:tgtEl>
                                        <p:attrNameLst>
                                          <p:attrName>style.visibility</p:attrName>
                                        </p:attrNameLst>
                                      </p:cBhvr>
                                      <p:to>
                                        <p:strVal val="visible"/>
                                      </p:to>
                                    </p:set>
                                    <p:animEffect transition="in" filter="fade">
                                      <p:cBhvr>
                                        <p:cTn id="91" dur="230"/>
                                        <p:tgtEl>
                                          <p:spTgt spid="10">
                                            <p:graphicEl>
                                              <a:chart seriesIdx="-4" categoryIdx="20" bldStep="category"/>
                                            </p:graphicEl>
                                          </p:spTgt>
                                        </p:tgtEl>
                                      </p:cBhvr>
                                    </p:animEffect>
                                  </p:childTnLst>
                                </p:cTn>
                              </p:par>
                            </p:childTnLst>
                          </p:cTn>
                        </p:par>
                        <p:par>
                          <p:cTn id="92" fill="hold">
                            <p:stCondLst>
                              <p:cond delay="4840"/>
                            </p:stCondLst>
                            <p:childTnLst>
                              <p:par>
                                <p:cTn id="93" presetID="10" presetClass="entr" presetSubtype="0" fill="hold" grpId="0" nodeType="afterEffect">
                                  <p:stCondLst>
                                    <p:cond delay="0"/>
                                  </p:stCondLst>
                                  <p:childTnLst>
                                    <p:set>
                                      <p:cBhvr>
                                        <p:cTn id="94" dur="1" fill="hold">
                                          <p:stCondLst>
                                            <p:cond delay="0"/>
                                          </p:stCondLst>
                                        </p:cTn>
                                        <p:tgtEl>
                                          <p:spTgt spid="10">
                                            <p:graphicEl>
                                              <a:chart seriesIdx="-4" categoryIdx="21" bldStep="category"/>
                                            </p:graphicEl>
                                          </p:spTgt>
                                        </p:tgtEl>
                                        <p:attrNameLst>
                                          <p:attrName>style.visibility</p:attrName>
                                        </p:attrNameLst>
                                      </p:cBhvr>
                                      <p:to>
                                        <p:strVal val="visible"/>
                                      </p:to>
                                    </p:set>
                                    <p:animEffect transition="in" filter="fade">
                                      <p:cBhvr>
                                        <p:cTn id="95" dur="230"/>
                                        <p:tgtEl>
                                          <p:spTgt spid="10">
                                            <p:graphicEl>
                                              <a:chart seriesIdx="-4" categoryIdx="21" bldStep="category"/>
                                            </p:graphicEl>
                                          </p:spTgt>
                                        </p:tgtEl>
                                      </p:cBhvr>
                                    </p:animEffect>
                                  </p:childTnLst>
                                </p:cTn>
                              </p:par>
                            </p:childTnLst>
                          </p:cTn>
                        </p:par>
                        <p:par>
                          <p:cTn id="96" fill="hold">
                            <p:stCondLst>
                              <p:cond delay="5070"/>
                            </p:stCondLst>
                            <p:childTnLst>
                              <p:par>
                                <p:cTn id="97" presetID="10" presetClass="entr" presetSubtype="0" fill="hold" grpId="0" nodeType="afterEffect">
                                  <p:stCondLst>
                                    <p:cond delay="0"/>
                                  </p:stCondLst>
                                  <p:childTnLst>
                                    <p:set>
                                      <p:cBhvr>
                                        <p:cTn id="98" dur="1" fill="hold">
                                          <p:stCondLst>
                                            <p:cond delay="0"/>
                                          </p:stCondLst>
                                        </p:cTn>
                                        <p:tgtEl>
                                          <p:spTgt spid="10">
                                            <p:graphicEl>
                                              <a:chart seriesIdx="-4" categoryIdx="22" bldStep="category"/>
                                            </p:graphicEl>
                                          </p:spTgt>
                                        </p:tgtEl>
                                        <p:attrNameLst>
                                          <p:attrName>style.visibility</p:attrName>
                                        </p:attrNameLst>
                                      </p:cBhvr>
                                      <p:to>
                                        <p:strVal val="visible"/>
                                      </p:to>
                                    </p:set>
                                    <p:animEffect transition="in" filter="fade">
                                      <p:cBhvr>
                                        <p:cTn id="99" dur="230"/>
                                        <p:tgtEl>
                                          <p:spTgt spid="10">
                                            <p:graphicEl>
                                              <a:chart seriesIdx="-4" categoryIdx="22" bldStep="category"/>
                                            </p:graphicEl>
                                          </p:spTgt>
                                        </p:tgtEl>
                                      </p:cBhvr>
                                    </p:animEffect>
                                  </p:childTnLst>
                                </p:cTn>
                              </p:par>
                            </p:childTnLst>
                          </p:cTn>
                        </p:par>
                        <p:par>
                          <p:cTn id="100" fill="hold">
                            <p:stCondLst>
                              <p:cond delay="5300"/>
                            </p:stCondLst>
                            <p:childTnLst>
                              <p:par>
                                <p:cTn id="101" presetID="10" presetClass="entr" presetSubtype="0" fill="hold" grpId="0" nodeType="afterEffect">
                                  <p:stCondLst>
                                    <p:cond delay="0"/>
                                  </p:stCondLst>
                                  <p:childTnLst>
                                    <p:set>
                                      <p:cBhvr>
                                        <p:cTn id="102" dur="1" fill="hold">
                                          <p:stCondLst>
                                            <p:cond delay="0"/>
                                          </p:stCondLst>
                                        </p:cTn>
                                        <p:tgtEl>
                                          <p:spTgt spid="10">
                                            <p:graphicEl>
                                              <a:chart seriesIdx="-4" categoryIdx="23" bldStep="category"/>
                                            </p:graphicEl>
                                          </p:spTgt>
                                        </p:tgtEl>
                                        <p:attrNameLst>
                                          <p:attrName>style.visibility</p:attrName>
                                        </p:attrNameLst>
                                      </p:cBhvr>
                                      <p:to>
                                        <p:strVal val="visible"/>
                                      </p:to>
                                    </p:set>
                                    <p:animEffect transition="in" filter="fade">
                                      <p:cBhvr>
                                        <p:cTn id="103" dur="230"/>
                                        <p:tgtEl>
                                          <p:spTgt spid="10">
                                            <p:graphicEl>
                                              <a:chart seriesIdx="-4" categoryIdx="23" bldStep="category"/>
                                            </p:graphicEl>
                                          </p:spTgt>
                                        </p:tgtEl>
                                      </p:cBhvr>
                                    </p:animEffect>
                                  </p:childTnLst>
                                </p:cTn>
                              </p:par>
                            </p:childTnLst>
                          </p:cTn>
                        </p:par>
                        <p:par>
                          <p:cTn id="104" fill="hold">
                            <p:stCondLst>
                              <p:cond delay="5530"/>
                            </p:stCondLst>
                            <p:childTnLst>
                              <p:par>
                                <p:cTn id="105" presetID="10" presetClass="entr" presetSubtype="0" fill="hold" grpId="0" nodeType="afterEffect">
                                  <p:stCondLst>
                                    <p:cond delay="0"/>
                                  </p:stCondLst>
                                  <p:childTnLst>
                                    <p:set>
                                      <p:cBhvr>
                                        <p:cTn id="106" dur="1" fill="hold">
                                          <p:stCondLst>
                                            <p:cond delay="0"/>
                                          </p:stCondLst>
                                        </p:cTn>
                                        <p:tgtEl>
                                          <p:spTgt spid="10">
                                            <p:graphicEl>
                                              <a:chart seriesIdx="-4" categoryIdx="24" bldStep="category"/>
                                            </p:graphicEl>
                                          </p:spTgt>
                                        </p:tgtEl>
                                        <p:attrNameLst>
                                          <p:attrName>style.visibility</p:attrName>
                                        </p:attrNameLst>
                                      </p:cBhvr>
                                      <p:to>
                                        <p:strVal val="visible"/>
                                      </p:to>
                                    </p:set>
                                    <p:animEffect transition="in" filter="fade">
                                      <p:cBhvr>
                                        <p:cTn id="107" dur="230"/>
                                        <p:tgtEl>
                                          <p:spTgt spid="10">
                                            <p:graphicEl>
                                              <a:chart seriesIdx="-4" categoryIdx="24" bldStep="category"/>
                                            </p:graphicEl>
                                          </p:spTgt>
                                        </p:tgtEl>
                                      </p:cBhvr>
                                    </p:animEffect>
                                  </p:childTnLst>
                                </p:cTn>
                              </p:par>
                            </p:childTnLst>
                          </p:cTn>
                        </p:par>
                        <p:par>
                          <p:cTn id="108" fill="hold">
                            <p:stCondLst>
                              <p:cond delay="5760"/>
                            </p:stCondLst>
                            <p:childTnLst>
                              <p:par>
                                <p:cTn id="109" presetID="10" presetClass="entr" presetSubtype="0" fill="hold" grpId="0" nodeType="afterEffect">
                                  <p:stCondLst>
                                    <p:cond delay="0"/>
                                  </p:stCondLst>
                                  <p:childTnLst>
                                    <p:set>
                                      <p:cBhvr>
                                        <p:cTn id="110" dur="1" fill="hold">
                                          <p:stCondLst>
                                            <p:cond delay="0"/>
                                          </p:stCondLst>
                                        </p:cTn>
                                        <p:tgtEl>
                                          <p:spTgt spid="10">
                                            <p:graphicEl>
                                              <a:chart seriesIdx="-4" categoryIdx="25" bldStep="category"/>
                                            </p:graphicEl>
                                          </p:spTgt>
                                        </p:tgtEl>
                                        <p:attrNameLst>
                                          <p:attrName>style.visibility</p:attrName>
                                        </p:attrNameLst>
                                      </p:cBhvr>
                                      <p:to>
                                        <p:strVal val="visible"/>
                                      </p:to>
                                    </p:set>
                                    <p:animEffect transition="in" filter="fade">
                                      <p:cBhvr>
                                        <p:cTn id="111" dur="230"/>
                                        <p:tgtEl>
                                          <p:spTgt spid="10">
                                            <p:graphicEl>
                                              <a:chart seriesIdx="-4" categoryIdx="25" bldStep="category"/>
                                            </p:graphicEl>
                                          </p:spTgt>
                                        </p:tgtEl>
                                      </p:cBhvr>
                                    </p:animEffect>
                                  </p:childTnLst>
                                </p:cTn>
                              </p:par>
                            </p:childTnLst>
                          </p:cTn>
                        </p:par>
                        <p:par>
                          <p:cTn id="112" fill="hold">
                            <p:stCondLst>
                              <p:cond delay="5990"/>
                            </p:stCondLst>
                            <p:childTnLst>
                              <p:par>
                                <p:cTn id="113" presetID="10" presetClass="entr" presetSubtype="0" fill="hold" grpId="0" nodeType="afterEffect">
                                  <p:stCondLst>
                                    <p:cond delay="0"/>
                                  </p:stCondLst>
                                  <p:childTnLst>
                                    <p:set>
                                      <p:cBhvr>
                                        <p:cTn id="114" dur="1" fill="hold">
                                          <p:stCondLst>
                                            <p:cond delay="0"/>
                                          </p:stCondLst>
                                        </p:cTn>
                                        <p:tgtEl>
                                          <p:spTgt spid="10">
                                            <p:graphicEl>
                                              <a:chart seriesIdx="-4" categoryIdx="26" bldStep="category"/>
                                            </p:graphicEl>
                                          </p:spTgt>
                                        </p:tgtEl>
                                        <p:attrNameLst>
                                          <p:attrName>style.visibility</p:attrName>
                                        </p:attrNameLst>
                                      </p:cBhvr>
                                      <p:to>
                                        <p:strVal val="visible"/>
                                      </p:to>
                                    </p:set>
                                    <p:animEffect transition="in" filter="fade">
                                      <p:cBhvr>
                                        <p:cTn id="115" dur="230"/>
                                        <p:tgtEl>
                                          <p:spTgt spid="10">
                                            <p:graphicEl>
                                              <a:chart seriesIdx="-4" categoryIdx="26" bldStep="category"/>
                                            </p:graphicEl>
                                          </p:spTgt>
                                        </p:tgtEl>
                                      </p:cBhvr>
                                    </p:animEffect>
                                  </p:childTnLst>
                                </p:cTn>
                              </p:par>
                            </p:childTnLst>
                          </p:cTn>
                        </p:par>
                        <p:par>
                          <p:cTn id="116" fill="hold">
                            <p:stCondLst>
                              <p:cond delay="6220"/>
                            </p:stCondLst>
                            <p:childTnLst>
                              <p:par>
                                <p:cTn id="117" presetID="10" presetClass="entr" presetSubtype="0" fill="hold" grpId="0" nodeType="afterEffect">
                                  <p:stCondLst>
                                    <p:cond delay="0"/>
                                  </p:stCondLst>
                                  <p:childTnLst>
                                    <p:set>
                                      <p:cBhvr>
                                        <p:cTn id="118" dur="1" fill="hold">
                                          <p:stCondLst>
                                            <p:cond delay="0"/>
                                          </p:stCondLst>
                                        </p:cTn>
                                        <p:tgtEl>
                                          <p:spTgt spid="10">
                                            <p:graphicEl>
                                              <a:chart seriesIdx="-4" categoryIdx="27" bldStep="category"/>
                                            </p:graphicEl>
                                          </p:spTgt>
                                        </p:tgtEl>
                                        <p:attrNameLst>
                                          <p:attrName>style.visibility</p:attrName>
                                        </p:attrNameLst>
                                      </p:cBhvr>
                                      <p:to>
                                        <p:strVal val="visible"/>
                                      </p:to>
                                    </p:set>
                                    <p:animEffect transition="in" filter="fade">
                                      <p:cBhvr>
                                        <p:cTn id="119" dur="230"/>
                                        <p:tgtEl>
                                          <p:spTgt spid="10">
                                            <p:graphicEl>
                                              <a:chart seriesIdx="-4" categoryIdx="27" bldStep="category"/>
                                            </p:graphicEl>
                                          </p:spTgt>
                                        </p:tgtEl>
                                      </p:cBhvr>
                                    </p:animEffect>
                                  </p:childTnLst>
                                </p:cTn>
                              </p:par>
                            </p:childTnLst>
                          </p:cTn>
                        </p:par>
                        <p:par>
                          <p:cTn id="120" fill="hold">
                            <p:stCondLst>
                              <p:cond delay="6450"/>
                            </p:stCondLst>
                            <p:childTnLst>
                              <p:par>
                                <p:cTn id="121" presetID="10" presetClass="entr" presetSubtype="0" fill="hold" grpId="0" nodeType="afterEffect">
                                  <p:stCondLst>
                                    <p:cond delay="0"/>
                                  </p:stCondLst>
                                  <p:childTnLst>
                                    <p:set>
                                      <p:cBhvr>
                                        <p:cTn id="122" dur="1" fill="hold">
                                          <p:stCondLst>
                                            <p:cond delay="0"/>
                                          </p:stCondLst>
                                        </p:cTn>
                                        <p:tgtEl>
                                          <p:spTgt spid="10">
                                            <p:graphicEl>
                                              <a:chart seriesIdx="-4" categoryIdx="28" bldStep="category"/>
                                            </p:graphicEl>
                                          </p:spTgt>
                                        </p:tgtEl>
                                        <p:attrNameLst>
                                          <p:attrName>style.visibility</p:attrName>
                                        </p:attrNameLst>
                                      </p:cBhvr>
                                      <p:to>
                                        <p:strVal val="visible"/>
                                      </p:to>
                                    </p:set>
                                    <p:animEffect transition="in" filter="fade">
                                      <p:cBhvr>
                                        <p:cTn id="123" dur="230"/>
                                        <p:tgtEl>
                                          <p:spTgt spid="10">
                                            <p:graphicEl>
                                              <a:chart seriesIdx="-4" categoryIdx="28" bldStep="category"/>
                                            </p:graphicEl>
                                          </p:spTgt>
                                        </p:tgtEl>
                                      </p:cBhvr>
                                    </p:animEffect>
                                  </p:childTnLst>
                                </p:cTn>
                              </p:par>
                            </p:childTnLst>
                          </p:cTn>
                        </p:par>
                        <p:par>
                          <p:cTn id="124" fill="hold">
                            <p:stCondLst>
                              <p:cond delay="6680"/>
                            </p:stCondLst>
                            <p:childTnLst>
                              <p:par>
                                <p:cTn id="125" presetID="10" presetClass="entr" presetSubtype="0" fill="hold" grpId="0" nodeType="afterEffect">
                                  <p:stCondLst>
                                    <p:cond delay="0"/>
                                  </p:stCondLst>
                                  <p:childTnLst>
                                    <p:set>
                                      <p:cBhvr>
                                        <p:cTn id="126" dur="1" fill="hold">
                                          <p:stCondLst>
                                            <p:cond delay="0"/>
                                          </p:stCondLst>
                                        </p:cTn>
                                        <p:tgtEl>
                                          <p:spTgt spid="10">
                                            <p:graphicEl>
                                              <a:chart seriesIdx="-4" categoryIdx="29" bldStep="category"/>
                                            </p:graphicEl>
                                          </p:spTgt>
                                        </p:tgtEl>
                                        <p:attrNameLst>
                                          <p:attrName>style.visibility</p:attrName>
                                        </p:attrNameLst>
                                      </p:cBhvr>
                                      <p:to>
                                        <p:strVal val="visible"/>
                                      </p:to>
                                    </p:set>
                                    <p:animEffect transition="in" filter="fade">
                                      <p:cBhvr>
                                        <p:cTn id="127" dur="230"/>
                                        <p:tgtEl>
                                          <p:spTgt spid="10">
                                            <p:graphicEl>
                                              <a:chart seriesIdx="-4" categoryIdx="29" bldStep="category"/>
                                            </p:graphicEl>
                                          </p:spTgt>
                                        </p:tgtEl>
                                      </p:cBhvr>
                                    </p:animEffect>
                                  </p:childTnLst>
                                </p:cTn>
                              </p:par>
                            </p:childTnLst>
                          </p:cTn>
                        </p:par>
                        <p:par>
                          <p:cTn id="128" fill="hold">
                            <p:stCondLst>
                              <p:cond delay="6910"/>
                            </p:stCondLst>
                            <p:childTnLst>
                              <p:par>
                                <p:cTn id="129" presetID="10" presetClass="entr" presetSubtype="0" fill="hold" grpId="0" nodeType="afterEffect">
                                  <p:stCondLst>
                                    <p:cond delay="0"/>
                                  </p:stCondLst>
                                  <p:childTnLst>
                                    <p:set>
                                      <p:cBhvr>
                                        <p:cTn id="130" dur="1" fill="hold">
                                          <p:stCondLst>
                                            <p:cond delay="0"/>
                                          </p:stCondLst>
                                        </p:cTn>
                                        <p:tgtEl>
                                          <p:spTgt spid="10">
                                            <p:graphicEl>
                                              <a:chart seriesIdx="-4" categoryIdx="30" bldStep="category"/>
                                            </p:graphicEl>
                                          </p:spTgt>
                                        </p:tgtEl>
                                        <p:attrNameLst>
                                          <p:attrName>style.visibility</p:attrName>
                                        </p:attrNameLst>
                                      </p:cBhvr>
                                      <p:to>
                                        <p:strVal val="visible"/>
                                      </p:to>
                                    </p:set>
                                    <p:animEffect transition="in" filter="fade">
                                      <p:cBhvr>
                                        <p:cTn id="131" dur="230"/>
                                        <p:tgtEl>
                                          <p:spTgt spid="10">
                                            <p:graphicEl>
                                              <a:chart seriesIdx="-4" categoryIdx="30" bldStep="category"/>
                                            </p:graphicEl>
                                          </p:spTgt>
                                        </p:tgtEl>
                                      </p:cBhvr>
                                    </p:animEffect>
                                  </p:childTnLst>
                                </p:cTn>
                              </p:par>
                            </p:childTnLst>
                          </p:cTn>
                        </p:par>
                        <p:par>
                          <p:cTn id="132" fill="hold">
                            <p:stCondLst>
                              <p:cond delay="7140"/>
                            </p:stCondLst>
                            <p:childTnLst>
                              <p:par>
                                <p:cTn id="133" presetID="10" presetClass="entr" presetSubtype="0" fill="hold" grpId="0" nodeType="afterEffect">
                                  <p:stCondLst>
                                    <p:cond delay="0"/>
                                  </p:stCondLst>
                                  <p:childTnLst>
                                    <p:set>
                                      <p:cBhvr>
                                        <p:cTn id="134" dur="1" fill="hold">
                                          <p:stCondLst>
                                            <p:cond delay="0"/>
                                          </p:stCondLst>
                                        </p:cTn>
                                        <p:tgtEl>
                                          <p:spTgt spid="10">
                                            <p:graphicEl>
                                              <a:chart seriesIdx="-4" categoryIdx="31" bldStep="category"/>
                                            </p:graphicEl>
                                          </p:spTgt>
                                        </p:tgtEl>
                                        <p:attrNameLst>
                                          <p:attrName>style.visibility</p:attrName>
                                        </p:attrNameLst>
                                      </p:cBhvr>
                                      <p:to>
                                        <p:strVal val="visible"/>
                                      </p:to>
                                    </p:set>
                                    <p:animEffect transition="in" filter="fade">
                                      <p:cBhvr>
                                        <p:cTn id="135" dur="230"/>
                                        <p:tgtEl>
                                          <p:spTgt spid="10">
                                            <p:graphicEl>
                                              <a:chart seriesIdx="-4" categoryIdx="31" bldStep="category"/>
                                            </p:graphicEl>
                                          </p:spTgt>
                                        </p:tgtEl>
                                      </p:cBhvr>
                                    </p:animEffect>
                                  </p:childTnLst>
                                </p:cTn>
                              </p:par>
                            </p:childTnLst>
                          </p:cTn>
                        </p:par>
                        <p:par>
                          <p:cTn id="136" fill="hold">
                            <p:stCondLst>
                              <p:cond delay="7370"/>
                            </p:stCondLst>
                            <p:childTnLst>
                              <p:par>
                                <p:cTn id="137" presetID="10" presetClass="entr" presetSubtype="0" fill="hold" grpId="0" nodeType="afterEffect">
                                  <p:stCondLst>
                                    <p:cond delay="0"/>
                                  </p:stCondLst>
                                  <p:childTnLst>
                                    <p:set>
                                      <p:cBhvr>
                                        <p:cTn id="138" dur="1" fill="hold">
                                          <p:stCondLst>
                                            <p:cond delay="0"/>
                                          </p:stCondLst>
                                        </p:cTn>
                                        <p:tgtEl>
                                          <p:spTgt spid="10">
                                            <p:graphicEl>
                                              <a:chart seriesIdx="-4" categoryIdx="32" bldStep="category"/>
                                            </p:graphicEl>
                                          </p:spTgt>
                                        </p:tgtEl>
                                        <p:attrNameLst>
                                          <p:attrName>style.visibility</p:attrName>
                                        </p:attrNameLst>
                                      </p:cBhvr>
                                      <p:to>
                                        <p:strVal val="visible"/>
                                      </p:to>
                                    </p:set>
                                    <p:animEffect transition="in" filter="fade">
                                      <p:cBhvr>
                                        <p:cTn id="139" dur="230"/>
                                        <p:tgtEl>
                                          <p:spTgt spid="10">
                                            <p:graphicEl>
                                              <a:chart seriesIdx="-4" categoryIdx="32" bldStep="category"/>
                                            </p:graphicEl>
                                          </p:spTgt>
                                        </p:tgtEl>
                                      </p:cBhvr>
                                    </p:animEffect>
                                  </p:childTnLst>
                                </p:cTn>
                              </p:par>
                            </p:childTnLst>
                          </p:cTn>
                        </p:par>
                        <p:par>
                          <p:cTn id="140" fill="hold">
                            <p:stCondLst>
                              <p:cond delay="7600"/>
                            </p:stCondLst>
                            <p:childTnLst>
                              <p:par>
                                <p:cTn id="141" presetID="10" presetClass="entr" presetSubtype="0" fill="hold" grpId="0" nodeType="afterEffect">
                                  <p:stCondLst>
                                    <p:cond delay="0"/>
                                  </p:stCondLst>
                                  <p:childTnLst>
                                    <p:set>
                                      <p:cBhvr>
                                        <p:cTn id="142" dur="1" fill="hold">
                                          <p:stCondLst>
                                            <p:cond delay="0"/>
                                          </p:stCondLst>
                                        </p:cTn>
                                        <p:tgtEl>
                                          <p:spTgt spid="10">
                                            <p:graphicEl>
                                              <a:chart seriesIdx="-4" categoryIdx="33" bldStep="category"/>
                                            </p:graphicEl>
                                          </p:spTgt>
                                        </p:tgtEl>
                                        <p:attrNameLst>
                                          <p:attrName>style.visibility</p:attrName>
                                        </p:attrNameLst>
                                      </p:cBhvr>
                                      <p:to>
                                        <p:strVal val="visible"/>
                                      </p:to>
                                    </p:set>
                                    <p:animEffect transition="in" filter="fade">
                                      <p:cBhvr>
                                        <p:cTn id="143" dur="230"/>
                                        <p:tgtEl>
                                          <p:spTgt spid="10">
                                            <p:graphicEl>
                                              <a:chart seriesIdx="-4" categoryIdx="33" bldStep="category"/>
                                            </p:graphicEl>
                                          </p:spTgt>
                                        </p:tgtEl>
                                      </p:cBhvr>
                                    </p:animEffect>
                                  </p:childTnLst>
                                </p:cTn>
                              </p:par>
                            </p:childTnLst>
                          </p:cTn>
                        </p:par>
                        <p:par>
                          <p:cTn id="144" fill="hold">
                            <p:stCondLst>
                              <p:cond delay="7830"/>
                            </p:stCondLst>
                            <p:childTnLst>
                              <p:par>
                                <p:cTn id="145" presetID="10" presetClass="entr" presetSubtype="0" fill="hold" grpId="0" nodeType="afterEffect">
                                  <p:stCondLst>
                                    <p:cond delay="0"/>
                                  </p:stCondLst>
                                  <p:childTnLst>
                                    <p:set>
                                      <p:cBhvr>
                                        <p:cTn id="146" dur="1" fill="hold">
                                          <p:stCondLst>
                                            <p:cond delay="0"/>
                                          </p:stCondLst>
                                        </p:cTn>
                                        <p:tgtEl>
                                          <p:spTgt spid="10">
                                            <p:graphicEl>
                                              <a:chart seriesIdx="-4" categoryIdx="34" bldStep="category"/>
                                            </p:graphicEl>
                                          </p:spTgt>
                                        </p:tgtEl>
                                        <p:attrNameLst>
                                          <p:attrName>style.visibility</p:attrName>
                                        </p:attrNameLst>
                                      </p:cBhvr>
                                      <p:to>
                                        <p:strVal val="visible"/>
                                      </p:to>
                                    </p:set>
                                    <p:animEffect transition="in" filter="fade">
                                      <p:cBhvr>
                                        <p:cTn id="147" dur="230"/>
                                        <p:tgtEl>
                                          <p:spTgt spid="10">
                                            <p:graphicEl>
                                              <a:chart seriesIdx="-4" categoryIdx="34"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5B0F-069E-3C42-B48E-21704C3F9FF2}"/>
              </a:ext>
            </a:extLst>
          </p:cNvPr>
          <p:cNvSpPr>
            <a:spLocks noGrp="1"/>
          </p:cNvSpPr>
          <p:nvPr>
            <p:ph type="title"/>
          </p:nvPr>
        </p:nvSpPr>
        <p:spPr>
          <a:xfrm>
            <a:off x="716280" y="90612"/>
            <a:ext cx="10972800" cy="1325563"/>
          </a:xfrm>
        </p:spPr>
        <p:txBody>
          <a:bodyPr>
            <a:normAutofit/>
          </a:bodyPr>
          <a:lstStyle/>
          <a:p>
            <a:r>
              <a:rPr lang="en-US" sz="3400" dirty="0"/>
              <a:t>Maternal Mortality Compounded by Racial Inequities</a:t>
            </a:r>
          </a:p>
        </p:txBody>
      </p:sp>
      <p:sp>
        <p:nvSpPr>
          <p:cNvPr id="3" name="Text Placeholder 2">
            <a:extLst>
              <a:ext uri="{FF2B5EF4-FFF2-40B4-BE49-F238E27FC236}">
                <a16:creationId xmlns:a16="http://schemas.microsoft.com/office/drawing/2014/main" id="{583B4D4D-2315-434D-8AAE-D0700052E1E3}"/>
              </a:ext>
            </a:extLst>
          </p:cNvPr>
          <p:cNvSpPr>
            <a:spLocks noGrp="1"/>
          </p:cNvSpPr>
          <p:nvPr>
            <p:ph type="body" idx="10"/>
          </p:nvPr>
        </p:nvSpPr>
        <p:spPr/>
        <p:txBody>
          <a:bodyPr/>
          <a:lstStyle/>
          <a:p>
            <a:pPr>
              <a:lnSpc>
                <a:spcPct val="100000"/>
              </a:lnSpc>
              <a:spcBef>
                <a:spcPts val="0"/>
              </a:spcBef>
            </a:pPr>
            <a:r>
              <a:rPr lang="en-US" b="0" i="0" dirty="0" err="1">
                <a:effectLst/>
                <a:latin typeface="+mj-lt"/>
              </a:rPr>
              <a:t>Hoyert</a:t>
            </a:r>
            <a:r>
              <a:rPr lang="en-US" b="0" i="0" dirty="0">
                <a:effectLst/>
                <a:latin typeface="+mj-lt"/>
              </a:rPr>
              <a:t> DL. Maternal mortality rates in the United States, 2021. NCHS Health E-Stats. 2023.</a:t>
            </a:r>
            <a:br>
              <a:rPr lang="en-US" dirty="0">
                <a:latin typeface="+mj-lt"/>
              </a:rPr>
            </a:br>
            <a:r>
              <a:rPr lang="en-US" b="0" i="0" dirty="0">
                <a:effectLst/>
                <a:latin typeface="+mj-lt"/>
              </a:rPr>
              <a:t>DOI: </a:t>
            </a:r>
            <a:r>
              <a:rPr lang="en-US" b="0" i="0" u="none" strike="noStrike" dirty="0">
                <a:effectLst/>
                <a:latin typeface="+mj-lt"/>
                <a:hlinkClick r:id="rId3">
                  <a:extLst>
                    <a:ext uri="{A12FA001-AC4F-418D-AE19-62706E023703}">
                      <ahyp:hlinkClr xmlns:ahyp="http://schemas.microsoft.com/office/drawing/2018/hyperlinkcolor" val="tx"/>
                    </a:ext>
                  </a:extLst>
                </a:hlinkClick>
              </a:rPr>
              <a:t>https://dx.doi.org/10.15620/cdc:124678</a:t>
            </a:r>
            <a:r>
              <a:rPr lang="en-US" b="0" i="0" u="none" strike="noStrike" dirty="0">
                <a:effectLst/>
                <a:latin typeface="+mj-lt"/>
              </a:rPr>
              <a:t>   Accessed Sept. 6, 2023</a:t>
            </a:r>
            <a:br>
              <a:rPr lang="en-US" dirty="0"/>
            </a:br>
            <a:endParaRPr lang="en-US" dirty="0"/>
          </a:p>
        </p:txBody>
      </p:sp>
      <p:sp>
        <p:nvSpPr>
          <p:cNvPr id="4" name="TextBox 3">
            <a:extLst>
              <a:ext uri="{FF2B5EF4-FFF2-40B4-BE49-F238E27FC236}">
                <a16:creationId xmlns:a16="http://schemas.microsoft.com/office/drawing/2014/main" id="{EBA147F7-0F1B-5849-8163-7199394BF086}"/>
              </a:ext>
            </a:extLst>
          </p:cNvPr>
          <p:cNvSpPr txBox="1"/>
          <p:nvPr/>
        </p:nvSpPr>
        <p:spPr>
          <a:xfrm>
            <a:off x="118947" y="2430966"/>
            <a:ext cx="2127296"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Maternal deaths per 100,000 live births (2021)</a:t>
            </a:r>
          </a:p>
        </p:txBody>
      </p:sp>
      <p:graphicFrame>
        <p:nvGraphicFramePr>
          <p:cNvPr id="8" name="Chart 7">
            <a:extLst>
              <a:ext uri="{FF2B5EF4-FFF2-40B4-BE49-F238E27FC236}">
                <a16:creationId xmlns:a16="http://schemas.microsoft.com/office/drawing/2014/main" id="{1734A958-3B5F-FC53-34F7-2923FEC42D99}"/>
              </a:ext>
            </a:extLst>
          </p:cNvPr>
          <p:cNvGraphicFramePr/>
          <p:nvPr>
            <p:extLst>
              <p:ext uri="{D42A27DB-BD31-4B8C-83A1-F6EECF244321}">
                <p14:modId xmlns:p14="http://schemas.microsoft.com/office/powerpoint/2010/main" val="942358876"/>
              </p:ext>
            </p:extLst>
          </p:nvPr>
        </p:nvGraphicFramePr>
        <p:xfrm>
          <a:off x="2611120" y="1416175"/>
          <a:ext cx="8128000" cy="42531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5659452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11" dur="1000"/>
                                        <p:tgtEl>
                                          <p:spTgt spid="8">
                                            <p:graphicEl>
                                              <a:chart seriesIdx="-3" categoryIdx="-3" bldStep="gridLegend"/>
                                            </p:graphic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
                                            <p:graphicEl>
                                              <a:chart seriesIdx="0" categoryIdx="0" bldStep="ptInCategory"/>
                                            </p:graphicEl>
                                          </p:spTgt>
                                        </p:tgtEl>
                                        <p:attrNameLst>
                                          <p:attrName>style.visibility</p:attrName>
                                        </p:attrNameLst>
                                      </p:cBhvr>
                                      <p:to>
                                        <p:strVal val="visible"/>
                                      </p:to>
                                    </p:set>
                                    <p:animEffect transition="in" filter="fade">
                                      <p:cBhvr>
                                        <p:cTn id="15" dur="1000"/>
                                        <p:tgtEl>
                                          <p:spTgt spid="8">
                                            <p:graphicEl>
                                              <a:chart seriesIdx="0" categoryIdx="0" bldStep="ptInCategory"/>
                                            </p:graphic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8">
                                            <p:graphicEl>
                                              <a:chart seriesIdx="0" categoryIdx="1" bldStep="ptInCategory"/>
                                            </p:graphicEl>
                                          </p:spTgt>
                                        </p:tgtEl>
                                        <p:attrNameLst>
                                          <p:attrName>style.visibility</p:attrName>
                                        </p:attrNameLst>
                                      </p:cBhvr>
                                      <p:to>
                                        <p:strVal val="visible"/>
                                      </p:to>
                                    </p:set>
                                    <p:animEffect transition="in" filter="fade">
                                      <p:cBhvr>
                                        <p:cTn id="19" dur="1000"/>
                                        <p:tgtEl>
                                          <p:spTgt spid="8">
                                            <p:graphicEl>
                                              <a:chart seriesIdx="0" categoryIdx="1" bldStep="ptInCategory"/>
                                            </p:graphic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8">
                                            <p:graphicEl>
                                              <a:chart seriesIdx="0" categoryIdx="2" bldStep="ptInCategory"/>
                                            </p:graphicEl>
                                          </p:spTgt>
                                        </p:tgtEl>
                                        <p:attrNameLst>
                                          <p:attrName>style.visibility</p:attrName>
                                        </p:attrNameLst>
                                      </p:cBhvr>
                                      <p:to>
                                        <p:strVal val="visible"/>
                                      </p:to>
                                    </p:set>
                                    <p:animEffect transition="in" filter="fade">
                                      <p:cBhvr>
                                        <p:cTn id="23" dur="1000"/>
                                        <p:tgtEl>
                                          <p:spTgt spid="8">
                                            <p:graphicEl>
                                              <a:chart seriesIdx="0"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8" grpId="0">
        <p:bldSub>
          <a:bldChart bld="categoryEl"/>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0DD5-416F-3270-4A00-B33209A4B35D}"/>
              </a:ext>
            </a:extLst>
          </p:cNvPr>
          <p:cNvSpPr>
            <a:spLocks noGrp="1"/>
          </p:cNvSpPr>
          <p:nvPr>
            <p:ph type="title"/>
          </p:nvPr>
        </p:nvSpPr>
        <p:spPr>
          <a:xfrm>
            <a:off x="1590197" y="325130"/>
            <a:ext cx="9397708" cy="997658"/>
          </a:xfrm>
        </p:spPr>
        <p:txBody>
          <a:bodyPr>
            <a:normAutofit/>
          </a:bodyPr>
          <a:lstStyle/>
          <a:p>
            <a:r>
              <a:rPr lang="en-US" dirty="0"/>
              <a:t>Infant Mortality Higher in the U.S.</a:t>
            </a:r>
          </a:p>
        </p:txBody>
      </p:sp>
      <p:sp>
        <p:nvSpPr>
          <p:cNvPr id="3" name="Text Placeholder 2">
            <a:extLst>
              <a:ext uri="{FF2B5EF4-FFF2-40B4-BE49-F238E27FC236}">
                <a16:creationId xmlns:a16="http://schemas.microsoft.com/office/drawing/2014/main" id="{994235FB-C0AA-A362-2770-C5059F93DD4B}"/>
              </a:ext>
            </a:extLst>
          </p:cNvPr>
          <p:cNvSpPr>
            <a:spLocks noGrp="1"/>
          </p:cNvSpPr>
          <p:nvPr>
            <p:ph type="body" idx="10"/>
          </p:nvPr>
        </p:nvSpPr>
        <p:spPr>
          <a:xfrm>
            <a:off x="0" y="6016753"/>
            <a:ext cx="8524068" cy="841248"/>
          </a:xfrm>
        </p:spPr>
        <p:txBody>
          <a:bodyPr>
            <a:normAutofit/>
          </a:bodyPr>
          <a:lstStyle/>
          <a:p>
            <a:pPr>
              <a:lnSpc>
                <a:spcPct val="100000"/>
              </a:lnSpc>
              <a:spcBef>
                <a:spcPts val="0"/>
              </a:spcBef>
            </a:pPr>
            <a:r>
              <a:rPr lang="en-US" sz="1000" dirty="0"/>
              <a:t>Source: OECD 2022. Note: Data are for 2021 or most recent year available</a:t>
            </a:r>
            <a:endParaRPr lang="en-US" sz="1000" dirty="0">
              <a:solidFill>
                <a:schemeClr val="bg1"/>
              </a:solidFill>
              <a:cs typeface="Arial" charset="0"/>
            </a:endParaRPr>
          </a:p>
        </p:txBody>
      </p:sp>
      <p:graphicFrame>
        <p:nvGraphicFramePr>
          <p:cNvPr id="5" name="Chart 4">
            <a:extLst>
              <a:ext uri="{FF2B5EF4-FFF2-40B4-BE49-F238E27FC236}">
                <a16:creationId xmlns:a16="http://schemas.microsoft.com/office/drawing/2014/main" id="{F1F80682-6741-F71D-F81A-029CA6A6220F}"/>
              </a:ext>
            </a:extLst>
          </p:cNvPr>
          <p:cNvGraphicFramePr/>
          <p:nvPr>
            <p:extLst>
              <p:ext uri="{D42A27DB-BD31-4B8C-83A1-F6EECF244321}">
                <p14:modId xmlns:p14="http://schemas.microsoft.com/office/powerpoint/2010/main" val="1099303925"/>
              </p:ext>
            </p:extLst>
          </p:nvPr>
        </p:nvGraphicFramePr>
        <p:xfrm>
          <a:off x="2154824" y="1690688"/>
          <a:ext cx="9098963" cy="399573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C9FCFF5-1901-FB0C-6636-4DDAFDBFF966}"/>
              </a:ext>
            </a:extLst>
          </p:cNvPr>
          <p:cNvSpPr txBox="1"/>
          <p:nvPr/>
        </p:nvSpPr>
        <p:spPr>
          <a:xfrm>
            <a:off x="325464" y="2712203"/>
            <a:ext cx="1929373"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Deaths in first year of life per 1,000 live births</a:t>
            </a:r>
          </a:p>
        </p:txBody>
      </p:sp>
    </p:spTree>
    <p:extLst>
      <p:ext uri="{BB962C8B-B14F-4D97-AF65-F5344CB8AC3E}">
        <p14:creationId xmlns:p14="http://schemas.microsoft.com/office/powerpoint/2010/main" val="385272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1000"/>
                                        <p:tgtEl>
                                          <p:spTgt spid="5">
                                            <p:graphicEl>
                                              <a:chart seriesIdx="-3" categoryIdx="-3" bldStep="gridLegend"/>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animEffect transition="in" filter="fade">
                                      <p:cBhvr>
                                        <p:cTn id="11" dur="500"/>
                                        <p:tgtEl>
                                          <p:spTgt spid="5">
                                            <p:graphicEl>
                                              <a:chart seriesIdx="0" categoryIdx="0" bldStep="ptInCategory"/>
                                            </p:graphic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graphicEl>
                                              <a:chart seriesIdx="0" categoryIdx="1" bldStep="ptInCategory"/>
                                            </p:graphicEl>
                                          </p:spTgt>
                                        </p:tgtEl>
                                        <p:attrNameLst>
                                          <p:attrName>style.visibility</p:attrName>
                                        </p:attrNameLst>
                                      </p:cBhvr>
                                      <p:to>
                                        <p:strVal val="visible"/>
                                      </p:to>
                                    </p:set>
                                    <p:animEffect transition="in" filter="fade">
                                      <p:cBhvr>
                                        <p:cTn id="15" dur="500"/>
                                        <p:tgtEl>
                                          <p:spTgt spid="5">
                                            <p:graphicEl>
                                              <a:chart seriesIdx="0" categoryIdx="1" bldStep="ptInCategory"/>
                                            </p:graphic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5">
                                            <p:graphicEl>
                                              <a:chart seriesIdx="0" categoryIdx="2" bldStep="ptInCategory"/>
                                            </p:graphicEl>
                                          </p:spTgt>
                                        </p:tgtEl>
                                        <p:attrNameLst>
                                          <p:attrName>style.visibility</p:attrName>
                                        </p:attrNameLst>
                                      </p:cBhvr>
                                      <p:to>
                                        <p:strVal val="visible"/>
                                      </p:to>
                                    </p:set>
                                    <p:animEffect transition="in" filter="fade">
                                      <p:cBhvr>
                                        <p:cTn id="19" dur="500"/>
                                        <p:tgtEl>
                                          <p:spTgt spid="5">
                                            <p:graphicEl>
                                              <a:chart seriesIdx="0" categoryIdx="2" bldStep="ptInCategory"/>
                                            </p:graphic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5">
                                            <p:graphicEl>
                                              <a:chart seriesIdx="0" categoryIdx="3" bldStep="ptInCategory"/>
                                            </p:graphicEl>
                                          </p:spTgt>
                                        </p:tgtEl>
                                        <p:attrNameLst>
                                          <p:attrName>style.visibility</p:attrName>
                                        </p:attrNameLst>
                                      </p:cBhvr>
                                      <p:to>
                                        <p:strVal val="visible"/>
                                      </p:to>
                                    </p:set>
                                    <p:animEffect transition="in" filter="fade">
                                      <p:cBhvr>
                                        <p:cTn id="23" dur="500"/>
                                        <p:tgtEl>
                                          <p:spTgt spid="5">
                                            <p:graphicEl>
                                              <a:chart seriesIdx="0" categoryIdx="3" bldStep="ptInCategory"/>
                                            </p:graphic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5">
                                            <p:graphicEl>
                                              <a:chart seriesIdx="0" categoryIdx="4" bldStep="ptInCategory"/>
                                            </p:graphicEl>
                                          </p:spTgt>
                                        </p:tgtEl>
                                        <p:attrNameLst>
                                          <p:attrName>style.visibility</p:attrName>
                                        </p:attrNameLst>
                                      </p:cBhvr>
                                      <p:to>
                                        <p:strVal val="visible"/>
                                      </p:to>
                                    </p:set>
                                    <p:animEffect transition="in" filter="fade">
                                      <p:cBhvr>
                                        <p:cTn id="27" dur="500"/>
                                        <p:tgtEl>
                                          <p:spTgt spid="5">
                                            <p:graphicEl>
                                              <a:chart seriesIdx="0" categoryIdx="4" bldStep="ptInCategory"/>
                                            </p:graphic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5">
                                            <p:graphicEl>
                                              <a:chart seriesIdx="0" categoryIdx="5" bldStep="ptInCategory"/>
                                            </p:graphicEl>
                                          </p:spTgt>
                                        </p:tgtEl>
                                        <p:attrNameLst>
                                          <p:attrName>style.visibility</p:attrName>
                                        </p:attrNameLst>
                                      </p:cBhvr>
                                      <p:to>
                                        <p:strVal val="visible"/>
                                      </p:to>
                                    </p:set>
                                    <p:animEffect transition="in" filter="fade">
                                      <p:cBhvr>
                                        <p:cTn id="31" dur="500"/>
                                        <p:tgtEl>
                                          <p:spTgt spid="5">
                                            <p:graphicEl>
                                              <a:chart seriesIdx="0" categoryIdx="5" bldStep="ptInCategory"/>
                                            </p:graphic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5">
                                            <p:graphicEl>
                                              <a:chart seriesIdx="0" categoryIdx="6" bldStep="ptInCategory"/>
                                            </p:graphicEl>
                                          </p:spTgt>
                                        </p:tgtEl>
                                        <p:attrNameLst>
                                          <p:attrName>style.visibility</p:attrName>
                                        </p:attrNameLst>
                                      </p:cBhvr>
                                      <p:to>
                                        <p:strVal val="visible"/>
                                      </p:to>
                                    </p:set>
                                    <p:animEffect transition="in" filter="fade">
                                      <p:cBhvr>
                                        <p:cTn id="35" dur="500"/>
                                        <p:tgtEl>
                                          <p:spTgt spid="5">
                                            <p:graphicEl>
                                              <a:chart seriesIdx="0" categoryIdx="6"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5B0F-069E-3C42-B48E-21704C3F9FF2}"/>
              </a:ext>
            </a:extLst>
          </p:cNvPr>
          <p:cNvSpPr>
            <a:spLocks noGrp="1"/>
          </p:cNvSpPr>
          <p:nvPr>
            <p:ph type="title"/>
          </p:nvPr>
        </p:nvSpPr>
        <p:spPr>
          <a:xfrm>
            <a:off x="1002393" y="22225"/>
            <a:ext cx="10187214" cy="1325563"/>
          </a:xfrm>
        </p:spPr>
        <p:txBody>
          <a:bodyPr>
            <a:normAutofit/>
          </a:bodyPr>
          <a:lstStyle/>
          <a:p>
            <a:r>
              <a:rPr lang="en-US" sz="3300" dirty="0"/>
              <a:t>Infant Mortality Compounded by Racial Inequities</a:t>
            </a:r>
          </a:p>
        </p:txBody>
      </p:sp>
      <p:sp>
        <p:nvSpPr>
          <p:cNvPr id="3" name="Text Placeholder 2">
            <a:extLst>
              <a:ext uri="{FF2B5EF4-FFF2-40B4-BE49-F238E27FC236}">
                <a16:creationId xmlns:a16="http://schemas.microsoft.com/office/drawing/2014/main" id="{583B4D4D-2315-434D-8AAE-D0700052E1E3}"/>
              </a:ext>
            </a:extLst>
          </p:cNvPr>
          <p:cNvSpPr>
            <a:spLocks noGrp="1"/>
          </p:cNvSpPr>
          <p:nvPr>
            <p:ph type="body" idx="10"/>
          </p:nvPr>
        </p:nvSpPr>
        <p:spPr>
          <a:xfrm>
            <a:off x="0" y="6016753"/>
            <a:ext cx="8526780" cy="841248"/>
          </a:xfrm>
        </p:spPr>
        <p:txBody>
          <a:bodyPr>
            <a:normAutofit/>
          </a:bodyPr>
          <a:lstStyle/>
          <a:p>
            <a:pPr>
              <a:lnSpc>
                <a:spcPct val="100000"/>
              </a:lnSpc>
              <a:spcBef>
                <a:spcPts val="0"/>
              </a:spcBef>
            </a:pPr>
            <a:r>
              <a:rPr lang="en-US" b="1" dirty="0">
                <a:solidFill>
                  <a:schemeClr val="bg1"/>
                </a:solidFill>
              </a:rPr>
              <a:t>“AIAN”</a:t>
            </a:r>
            <a:r>
              <a:rPr lang="en-US" dirty="0">
                <a:solidFill>
                  <a:schemeClr val="bg1"/>
                </a:solidFill>
              </a:rPr>
              <a:t> = American Indians and Alaskan Natives</a:t>
            </a:r>
          </a:p>
          <a:p>
            <a:pPr>
              <a:lnSpc>
                <a:spcPct val="100000"/>
              </a:lnSpc>
              <a:spcBef>
                <a:spcPts val="0"/>
              </a:spcBef>
            </a:pPr>
            <a:r>
              <a:rPr lang="en-US" b="1" dirty="0">
                <a:solidFill>
                  <a:schemeClr val="bg1"/>
                </a:solidFill>
              </a:rPr>
              <a:t>“NHOPI”</a:t>
            </a:r>
            <a:r>
              <a:rPr lang="en-US" dirty="0">
                <a:solidFill>
                  <a:schemeClr val="bg1"/>
                </a:solidFill>
              </a:rPr>
              <a:t> = Native Hawaiians and Other Pacific Islanders</a:t>
            </a:r>
            <a:endParaRPr lang="en-US" dirty="0"/>
          </a:p>
          <a:p>
            <a:pPr>
              <a:lnSpc>
                <a:spcPct val="100000"/>
              </a:lnSpc>
              <a:spcBef>
                <a:spcPts val="0"/>
              </a:spcBef>
            </a:pPr>
            <a:r>
              <a:rPr lang="en-US" dirty="0"/>
              <a:t>https://www.cdc.gov/reproductivehealth/maternalinfanthealth/infantmortality.htm</a:t>
            </a:r>
          </a:p>
        </p:txBody>
      </p:sp>
      <p:sp>
        <p:nvSpPr>
          <p:cNvPr id="4" name="TextBox 3">
            <a:extLst>
              <a:ext uri="{FF2B5EF4-FFF2-40B4-BE49-F238E27FC236}">
                <a16:creationId xmlns:a16="http://schemas.microsoft.com/office/drawing/2014/main" id="{EBA147F7-0F1B-5849-8163-7199394BF086}"/>
              </a:ext>
            </a:extLst>
          </p:cNvPr>
          <p:cNvSpPr txBox="1"/>
          <p:nvPr/>
        </p:nvSpPr>
        <p:spPr>
          <a:xfrm>
            <a:off x="184035" y="1690688"/>
            <a:ext cx="1795578"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Infant Mortality per 1,000 live births, 2019</a:t>
            </a:r>
          </a:p>
        </p:txBody>
      </p:sp>
      <p:graphicFrame>
        <p:nvGraphicFramePr>
          <p:cNvPr id="5" name="Chart 4">
            <a:extLst>
              <a:ext uri="{FF2B5EF4-FFF2-40B4-BE49-F238E27FC236}">
                <a16:creationId xmlns:a16="http://schemas.microsoft.com/office/drawing/2014/main" id="{9B705E94-4606-0E48-BA98-7AE4C85B58C1}"/>
              </a:ext>
            </a:extLst>
          </p:cNvPr>
          <p:cNvGraphicFramePr/>
          <p:nvPr>
            <p:extLst>
              <p:ext uri="{D42A27DB-BD31-4B8C-83A1-F6EECF244321}">
                <p14:modId xmlns:p14="http://schemas.microsoft.com/office/powerpoint/2010/main" val="1756436273"/>
              </p:ext>
            </p:extLst>
          </p:nvPr>
        </p:nvGraphicFramePr>
        <p:xfrm>
          <a:off x="2311400" y="1181100"/>
          <a:ext cx="9169400" cy="4572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385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11" dur="1000"/>
                                        <p:tgtEl>
                                          <p:spTgt spid="5">
                                            <p:graphicEl>
                                              <a:chart seriesIdx="-3" categoryIdx="-3" bldStep="gridLegend"/>
                                            </p:graphic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graphicEl>
                                              <a:chart seriesIdx="0" categoryIdx="0" bldStep="ptInCategory"/>
                                            </p:graphicEl>
                                          </p:spTgt>
                                        </p:tgtEl>
                                        <p:attrNameLst>
                                          <p:attrName>style.visibility</p:attrName>
                                        </p:attrNameLst>
                                      </p:cBhvr>
                                      <p:to>
                                        <p:strVal val="visible"/>
                                      </p:to>
                                    </p:set>
                                    <p:animEffect transition="in" filter="fade">
                                      <p:cBhvr>
                                        <p:cTn id="15" dur="750"/>
                                        <p:tgtEl>
                                          <p:spTgt spid="5">
                                            <p:graphicEl>
                                              <a:chart seriesIdx="0" categoryIdx="0" bldStep="ptInCategory"/>
                                            </p:graphic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5">
                                            <p:graphicEl>
                                              <a:chart seriesIdx="0" categoryIdx="1" bldStep="ptInCategory"/>
                                            </p:graphicEl>
                                          </p:spTgt>
                                        </p:tgtEl>
                                        <p:attrNameLst>
                                          <p:attrName>style.visibility</p:attrName>
                                        </p:attrNameLst>
                                      </p:cBhvr>
                                      <p:to>
                                        <p:strVal val="visible"/>
                                      </p:to>
                                    </p:set>
                                    <p:animEffect transition="in" filter="fade">
                                      <p:cBhvr>
                                        <p:cTn id="19" dur="750"/>
                                        <p:tgtEl>
                                          <p:spTgt spid="5">
                                            <p:graphicEl>
                                              <a:chart seriesIdx="0" categoryIdx="1" bldStep="ptInCategory"/>
                                            </p:graphic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animEffect transition="in" filter="fade">
                                      <p:cBhvr>
                                        <p:cTn id="23" dur="750"/>
                                        <p:tgtEl>
                                          <p:spTgt spid="5">
                                            <p:graphicEl>
                                              <a:chart seriesIdx="0" categoryIdx="2" bldStep="ptInCategory"/>
                                            </p:graphic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5">
                                            <p:graphicEl>
                                              <a:chart seriesIdx="0" categoryIdx="3" bldStep="ptInCategory"/>
                                            </p:graphicEl>
                                          </p:spTgt>
                                        </p:tgtEl>
                                        <p:attrNameLst>
                                          <p:attrName>style.visibility</p:attrName>
                                        </p:attrNameLst>
                                      </p:cBhvr>
                                      <p:to>
                                        <p:strVal val="visible"/>
                                      </p:to>
                                    </p:set>
                                    <p:animEffect transition="in" filter="fade">
                                      <p:cBhvr>
                                        <p:cTn id="27" dur="750"/>
                                        <p:tgtEl>
                                          <p:spTgt spid="5">
                                            <p:graphicEl>
                                              <a:chart seriesIdx="0" categoryIdx="3" bldStep="ptInCategory"/>
                                            </p:graphic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5">
                                            <p:graphicEl>
                                              <a:chart seriesIdx="0" categoryIdx="4" bldStep="ptInCategory"/>
                                            </p:graphicEl>
                                          </p:spTgt>
                                        </p:tgtEl>
                                        <p:attrNameLst>
                                          <p:attrName>style.visibility</p:attrName>
                                        </p:attrNameLst>
                                      </p:cBhvr>
                                      <p:to>
                                        <p:strVal val="visible"/>
                                      </p:to>
                                    </p:set>
                                    <p:animEffect transition="in" filter="fade">
                                      <p:cBhvr>
                                        <p:cTn id="31" dur="750"/>
                                        <p:tgtEl>
                                          <p:spTgt spid="5">
                                            <p:graphicEl>
                                              <a:chart seriesIdx="0" categoryIdx="4" bldStep="ptInCategory"/>
                                            </p:graphic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5">
                                            <p:graphicEl>
                                              <a:chart seriesIdx="0" categoryIdx="5" bldStep="ptInCategory"/>
                                            </p:graphicEl>
                                          </p:spTgt>
                                        </p:tgtEl>
                                        <p:attrNameLst>
                                          <p:attrName>style.visibility</p:attrName>
                                        </p:attrNameLst>
                                      </p:cBhvr>
                                      <p:to>
                                        <p:strVal val="visible"/>
                                      </p:to>
                                    </p:set>
                                    <p:animEffect transition="in" filter="fade">
                                      <p:cBhvr>
                                        <p:cTn id="35" dur="750"/>
                                        <p:tgtEl>
                                          <p:spTgt spid="5">
                                            <p:graphicEl>
                                              <a:chart seriesIdx="0" categoryIdx="5"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uiExpand="1">
        <p:bldSub>
          <a:bldChart bld="categoryEl"/>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5AA2C-CCDA-154B-A0BE-D940CC874265}"/>
              </a:ext>
            </a:extLst>
          </p:cNvPr>
          <p:cNvSpPr txBox="1"/>
          <p:nvPr/>
        </p:nvSpPr>
        <p:spPr>
          <a:xfrm>
            <a:off x="493126" y="444995"/>
            <a:ext cx="1120574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rPr>
              <a:t>Maternal Mortality Is a Solvable Problem</a:t>
            </a:r>
            <a:endParaRPr kumimoji="0" lang="en-US" sz="6000" b="1" i="1" u="none" strike="noStrike" kern="1200" cap="none" spc="0" normalizeH="0" baseline="0" noProof="0" dirty="0">
              <a:ln>
                <a:noFill/>
              </a:ln>
              <a:solidFill>
                <a:srgbClr val="FFFFFF"/>
              </a:solidFill>
              <a:effectLst>
                <a:outerShdw blurRad="50800" dist="38100" dir="2700000" algn="tl" rotWithShape="0">
                  <a:prstClr val="black">
                    <a:alpha val="40000"/>
                  </a:prstClr>
                </a:outerShdw>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3E2D5D8F-4AF9-C816-3E73-99D7502C1DEB}"/>
              </a:ext>
            </a:extLst>
          </p:cNvPr>
          <p:cNvSpPr txBox="1"/>
          <p:nvPr/>
        </p:nvSpPr>
        <p:spPr>
          <a:xfrm>
            <a:off x="584566" y="2520353"/>
            <a:ext cx="6093618" cy="258532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bg1"/>
                </a:solidFill>
                <a:uLnTx/>
                <a:uFillTx/>
                <a:latin typeface="Arial" panose="020B0604020202020204"/>
              </a:rPr>
              <a:t>84% of U.S.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bg1"/>
                </a:solidFill>
                <a:uLnTx/>
                <a:uFillTx/>
                <a:latin typeface="Arial" panose="020B0604020202020204"/>
              </a:rPr>
              <a:t>Maternal Deaths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chemeClr val="bg1"/>
                </a:solidFill>
                <a:uLnTx/>
                <a:uFillTx/>
                <a:latin typeface="Arial" panose="020B0604020202020204"/>
              </a:rPr>
              <a:t>are Preventable</a:t>
            </a:r>
            <a:endParaRPr lang="en-US" sz="5400" b="1" dirty="0">
              <a:solidFill>
                <a:schemeClr val="bg1"/>
              </a:solidFill>
            </a:endParaRPr>
          </a:p>
        </p:txBody>
      </p:sp>
      <p:graphicFrame>
        <p:nvGraphicFramePr>
          <p:cNvPr id="7" name="Chart 6">
            <a:extLst>
              <a:ext uri="{FF2B5EF4-FFF2-40B4-BE49-F238E27FC236}">
                <a16:creationId xmlns:a16="http://schemas.microsoft.com/office/drawing/2014/main" id="{277EBC9E-2BFE-3F44-FC5F-B72C876261BF}"/>
              </a:ext>
            </a:extLst>
          </p:cNvPr>
          <p:cNvGraphicFramePr/>
          <p:nvPr>
            <p:extLst>
              <p:ext uri="{D42A27DB-BD31-4B8C-83A1-F6EECF244321}">
                <p14:modId xmlns:p14="http://schemas.microsoft.com/office/powerpoint/2010/main" val="1242012434"/>
              </p:ext>
            </p:extLst>
          </p:nvPr>
        </p:nvGraphicFramePr>
        <p:xfrm>
          <a:off x="6257109" y="1443036"/>
          <a:ext cx="5669280" cy="455281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2">
            <a:extLst>
              <a:ext uri="{FF2B5EF4-FFF2-40B4-BE49-F238E27FC236}">
                <a16:creationId xmlns:a16="http://schemas.microsoft.com/office/drawing/2014/main" id="{5AC71583-21F7-1ACE-7E41-CCAA882DED29}"/>
              </a:ext>
            </a:extLst>
          </p:cNvPr>
          <p:cNvSpPr>
            <a:spLocks noGrp="1"/>
          </p:cNvSpPr>
          <p:nvPr>
            <p:ph type="body" idx="10"/>
          </p:nvPr>
        </p:nvSpPr>
        <p:spPr>
          <a:xfrm>
            <a:off x="0" y="6016753"/>
            <a:ext cx="8526780" cy="841248"/>
          </a:xfrm>
        </p:spPr>
        <p:txBody>
          <a:bodyPr>
            <a:normAutofit/>
          </a:bodyPr>
          <a:lstStyle/>
          <a:p>
            <a:r>
              <a:rPr lang="en-US" sz="1050" dirty="0"/>
              <a:t>https://www.cdc.gov/reproductivehealth/maternal-mortality/erase-mm/data-mmrc.html</a:t>
            </a:r>
          </a:p>
        </p:txBody>
      </p:sp>
    </p:spTree>
    <p:extLst>
      <p:ext uri="{BB962C8B-B14F-4D97-AF65-F5344CB8AC3E}">
        <p14:creationId xmlns:p14="http://schemas.microsoft.com/office/powerpoint/2010/main" val="286310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11" dur="1000"/>
                                        <p:tgtEl>
                                          <p:spTgt spid="7">
                                            <p:graphicEl>
                                              <a:chart seriesIdx="-3" categoryIdx="-3" bldStep="gridLegend"/>
                                            </p:graphicEl>
                                          </p:spTgt>
                                        </p:tgtEl>
                                      </p:cBhvr>
                                    </p:animEffect>
                                  </p:childTnLst>
                                </p:cTn>
                              </p:par>
                            </p:childTnLst>
                          </p:cTn>
                        </p:par>
                        <p:par>
                          <p:cTn id="12" fill="hold">
                            <p:stCondLst>
                              <p:cond delay="2250"/>
                            </p:stCondLst>
                            <p:childTnLst>
                              <p:par>
                                <p:cTn id="13" presetID="10" presetClass="entr" presetSubtype="0" fill="hold" grpId="0" nodeType="afterEffect">
                                  <p:stCondLst>
                                    <p:cond delay="0"/>
                                  </p:stCondLst>
                                  <p:childTnLst>
                                    <p:set>
                                      <p:cBhvr>
                                        <p:cTn id="14" dur="1" fill="hold">
                                          <p:stCondLst>
                                            <p:cond delay="0"/>
                                          </p:stCondLst>
                                        </p:cTn>
                                        <p:tgtEl>
                                          <p:spTgt spid="7">
                                            <p:graphicEl>
                                              <a:chart seriesIdx="-4" categoryIdx="0" bldStep="category"/>
                                            </p:graphicEl>
                                          </p:spTgt>
                                        </p:tgtEl>
                                        <p:attrNameLst>
                                          <p:attrName>style.visibility</p:attrName>
                                        </p:attrNameLst>
                                      </p:cBhvr>
                                      <p:to>
                                        <p:strVal val="visible"/>
                                      </p:to>
                                    </p:set>
                                    <p:animEffect transition="in" filter="fade">
                                      <p:cBhvr>
                                        <p:cTn id="15" dur="1000"/>
                                        <p:tgtEl>
                                          <p:spTgt spid="7">
                                            <p:graphicEl>
                                              <a:chart seriesIdx="-4" categoryIdx="0" bldStep="category"/>
                                            </p:graphicEl>
                                          </p:spTgt>
                                        </p:tgtEl>
                                      </p:cBhvr>
                                    </p:animEffect>
                                  </p:childTnLst>
                                </p:cTn>
                              </p:par>
                            </p:childTnLst>
                          </p:cTn>
                        </p:par>
                        <p:par>
                          <p:cTn id="16" fill="hold">
                            <p:stCondLst>
                              <p:cond delay="3250"/>
                            </p:stCondLst>
                            <p:childTnLst>
                              <p:par>
                                <p:cTn id="17" presetID="10" presetClass="entr" presetSubtype="0" fill="hold" grpId="0" nodeType="afterEffect">
                                  <p:stCondLst>
                                    <p:cond delay="0"/>
                                  </p:stCondLst>
                                  <p:childTnLst>
                                    <p:set>
                                      <p:cBhvr>
                                        <p:cTn id="18" dur="1" fill="hold">
                                          <p:stCondLst>
                                            <p:cond delay="0"/>
                                          </p:stCondLst>
                                        </p:cTn>
                                        <p:tgtEl>
                                          <p:spTgt spid="7">
                                            <p:graphicEl>
                                              <a:chart seriesIdx="-4" categoryIdx="1" bldStep="category"/>
                                            </p:graphicEl>
                                          </p:spTgt>
                                        </p:tgtEl>
                                        <p:attrNameLst>
                                          <p:attrName>style.visibility</p:attrName>
                                        </p:attrNameLst>
                                      </p:cBhvr>
                                      <p:to>
                                        <p:strVal val="visible"/>
                                      </p:to>
                                    </p:set>
                                    <p:animEffect transition="in" filter="fade">
                                      <p:cBhvr>
                                        <p:cTn id="19" dur="1000"/>
                                        <p:tgtEl>
                                          <p:spTgt spid="7">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7" grpId="0">
        <p:bldSub>
          <a:bldChart bld="category"/>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5B0F-069E-3C42-B48E-21704C3F9FF2}"/>
              </a:ext>
            </a:extLst>
          </p:cNvPr>
          <p:cNvSpPr>
            <a:spLocks noGrp="1"/>
          </p:cNvSpPr>
          <p:nvPr>
            <p:ph type="title"/>
          </p:nvPr>
        </p:nvSpPr>
        <p:spPr>
          <a:xfrm>
            <a:off x="793750" y="182881"/>
            <a:ext cx="10604500" cy="934720"/>
          </a:xfrm>
        </p:spPr>
        <p:txBody>
          <a:bodyPr>
            <a:normAutofit/>
          </a:bodyPr>
          <a:lstStyle/>
          <a:p>
            <a:r>
              <a:rPr lang="en-US" dirty="0"/>
              <a:t>U.S. Women Already Behind on Care</a:t>
            </a:r>
          </a:p>
        </p:txBody>
      </p:sp>
      <p:sp>
        <p:nvSpPr>
          <p:cNvPr id="3" name="Text Placeholder 2">
            <a:extLst>
              <a:ext uri="{FF2B5EF4-FFF2-40B4-BE49-F238E27FC236}">
                <a16:creationId xmlns:a16="http://schemas.microsoft.com/office/drawing/2014/main" id="{583B4D4D-2315-434D-8AAE-D0700052E1E3}"/>
              </a:ext>
            </a:extLst>
          </p:cNvPr>
          <p:cNvSpPr>
            <a:spLocks noGrp="1"/>
          </p:cNvSpPr>
          <p:nvPr>
            <p:ph type="body" idx="10"/>
          </p:nvPr>
        </p:nvSpPr>
        <p:spPr>
          <a:xfrm>
            <a:off x="0" y="6016753"/>
            <a:ext cx="8526780" cy="841248"/>
          </a:xfrm>
        </p:spPr>
        <p:txBody>
          <a:bodyPr>
            <a:normAutofit/>
          </a:bodyPr>
          <a:lstStyle/>
          <a:p>
            <a:pPr>
              <a:lnSpc>
                <a:spcPct val="100000"/>
              </a:lnSpc>
              <a:spcBef>
                <a:spcPts val="0"/>
              </a:spcBef>
            </a:pPr>
            <a:r>
              <a:rPr lang="en-US" sz="1000" b="0" i="0" dirty="0">
                <a:effectLst/>
                <a:latin typeface="+mj-lt"/>
              </a:rPr>
              <a:t>https://www.commonwealthfund.org/publications/issue-briefs/2018/dec/womens-health-us-compared-ten-other-countries#append4</a:t>
            </a:r>
            <a:br>
              <a:rPr lang="en-US" sz="1000" b="0" i="0" dirty="0">
                <a:effectLst/>
                <a:latin typeface="+mj-lt"/>
              </a:rPr>
            </a:br>
            <a:r>
              <a:rPr lang="en-US" sz="1000" b="0" i="0" dirty="0">
                <a:effectLst/>
                <a:latin typeface="+mj-lt"/>
              </a:rPr>
              <a:t>Data for 2018. </a:t>
            </a:r>
            <a:endParaRPr lang="en-US" sz="1000" dirty="0">
              <a:latin typeface="+mj-lt"/>
            </a:endParaRPr>
          </a:p>
        </p:txBody>
      </p:sp>
      <p:sp>
        <p:nvSpPr>
          <p:cNvPr id="6" name="TextBox 5">
            <a:extLst>
              <a:ext uri="{FF2B5EF4-FFF2-40B4-BE49-F238E27FC236}">
                <a16:creationId xmlns:a16="http://schemas.microsoft.com/office/drawing/2014/main" id="{458FFB5F-7F8E-399B-AC1C-739056CF8302}"/>
              </a:ext>
            </a:extLst>
          </p:cNvPr>
          <p:cNvSpPr txBox="1"/>
          <p:nvPr/>
        </p:nvSpPr>
        <p:spPr>
          <a:xfrm>
            <a:off x="2717800" y="1469003"/>
            <a:ext cx="6381751" cy="1754326"/>
          </a:xfrm>
          <a:prstGeom prst="rect">
            <a:avLst/>
          </a:prstGeom>
          <a:noFill/>
        </p:spPr>
        <p:txBody>
          <a:bodyPr wrap="square" rtlCol="0">
            <a:spAutoFit/>
          </a:bodyPr>
          <a:lstStyle/>
          <a:p>
            <a:pPr marL="457200" rtl="0" fontAlgn="base">
              <a:spcBef>
                <a:spcPts val="0"/>
              </a:spcBef>
              <a:spcAft>
                <a:spcPts val="0"/>
              </a:spcAft>
            </a:pPr>
            <a:r>
              <a:rPr lang="en-US" sz="3600" dirty="0">
                <a:solidFill>
                  <a:schemeClr val="bg1"/>
                </a:solidFill>
                <a:latin typeface="Arial" panose="020B0604020202020204" pitchFamily="34" charset="0"/>
              </a:rPr>
              <a:t>38% of </a:t>
            </a:r>
            <a:r>
              <a:rPr lang="en-US" sz="3600" i="0" u="none" strike="noStrike" dirty="0">
                <a:solidFill>
                  <a:schemeClr val="bg1"/>
                </a:solidFill>
                <a:effectLst/>
                <a:latin typeface="Arial" panose="020B0604020202020204" pitchFamily="34" charset="0"/>
              </a:rPr>
              <a:t>women </a:t>
            </a:r>
            <a:br>
              <a:rPr lang="en-US" sz="3600" i="0" u="none" strike="noStrike" dirty="0">
                <a:solidFill>
                  <a:schemeClr val="bg1"/>
                </a:solidFill>
                <a:effectLst/>
                <a:latin typeface="Arial" panose="020B0604020202020204" pitchFamily="34" charset="0"/>
              </a:rPr>
            </a:br>
            <a:r>
              <a:rPr lang="en-US" sz="3600" i="0" u="none" strike="noStrike" dirty="0">
                <a:solidFill>
                  <a:schemeClr val="bg1"/>
                </a:solidFill>
                <a:effectLst/>
                <a:latin typeface="Arial" panose="020B0604020202020204" pitchFamily="34" charset="0"/>
              </a:rPr>
              <a:t>skipped medical care due </a:t>
            </a:r>
            <a:br>
              <a:rPr lang="en-US" sz="3600" i="0" u="none" strike="noStrike" dirty="0">
                <a:solidFill>
                  <a:schemeClr val="bg1"/>
                </a:solidFill>
                <a:effectLst/>
                <a:latin typeface="Arial" panose="020B0604020202020204" pitchFamily="34" charset="0"/>
              </a:rPr>
            </a:br>
            <a:r>
              <a:rPr lang="en-US" sz="3600" i="0" u="none" strike="noStrike" dirty="0">
                <a:solidFill>
                  <a:schemeClr val="bg1"/>
                </a:solidFill>
                <a:effectLst/>
                <a:latin typeface="Arial" panose="020B0604020202020204" pitchFamily="34" charset="0"/>
              </a:rPr>
              <a:t>to costs in past year.</a:t>
            </a:r>
          </a:p>
        </p:txBody>
      </p:sp>
      <p:sp>
        <p:nvSpPr>
          <p:cNvPr id="7" name="TextBox 6">
            <a:extLst>
              <a:ext uri="{FF2B5EF4-FFF2-40B4-BE49-F238E27FC236}">
                <a16:creationId xmlns:a16="http://schemas.microsoft.com/office/drawing/2014/main" id="{8536B7E4-580A-1CCA-E6E2-14B29D4C6113}"/>
              </a:ext>
            </a:extLst>
          </p:cNvPr>
          <p:cNvSpPr txBox="1"/>
          <p:nvPr/>
        </p:nvSpPr>
        <p:spPr>
          <a:xfrm>
            <a:off x="3149600" y="3742878"/>
            <a:ext cx="6108700" cy="1754326"/>
          </a:xfrm>
          <a:prstGeom prst="rect">
            <a:avLst/>
          </a:prstGeom>
          <a:noFill/>
        </p:spPr>
        <p:txBody>
          <a:bodyPr wrap="square" rtlCol="0">
            <a:spAutoFit/>
          </a:bodyPr>
          <a:lstStyle/>
          <a:p>
            <a:pPr>
              <a:spcAft>
                <a:spcPts val="1200"/>
              </a:spcAft>
            </a:pPr>
            <a:r>
              <a:rPr lang="en-US" sz="3600" b="0" i="0" u="none" strike="noStrike" dirty="0">
                <a:solidFill>
                  <a:schemeClr val="bg1"/>
                </a:solidFill>
                <a:effectLst/>
                <a:latin typeface="Arial" panose="020B0604020202020204" pitchFamily="34" charset="0"/>
              </a:rPr>
              <a:t>44% of women report serious problems paying medical bills in past year.</a:t>
            </a:r>
            <a:endParaRPr lang="en-US" sz="3600" dirty="0">
              <a:solidFill>
                <a:schemeClr val="bg1"/>
              </a:solidFill>
            </a:endParaRPr>
          </a:p>
        </p:txBody>
      </p:sp>
    </p:spTree>
    <p:extLst>
      <p:ext uri="{BB962C8B-B14F-4D97-AF65-F5344CB8AC3E}">
        <p14:creationId xmlns:p14="http://schemas.microsoft.com/office/powerpoint/2010/main" val="67578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9C6E-C5BB-244D-B29A-AC7BCCDFAEED}"/>
              </a:ext>
            </a:extLst>
          </p:cNvPr>
          <p:cNvSpPr>
            <a:spLocks noGrp="1"/>
          </p:cNvSpPr>
          <p:nvPr>
            <p:ph type="title"/>
          </p:nvPr>
        </p:nvSpPr>
        <p:spPr>
          <a:xfrm>
            <a:off x="642938" y="130533"/>
            <a:ext cx="11221403" cy="1049338"/>
          </a:xfrm>
        </p:spPr>
        <p:txBody>
          <a:bodyPr>
            <a:normAutofit/>
          </a:bodyPr>
          <a:lstStyle/>
          <a:p>
            <a:r>
              <a:rPr lang="en-US" sz="3600" dirty="0"/>
              <a:t>Less than half of uninsured get early prenatal care</a:t>
            </a:r>
          </a:p>
        </p:txBody>
      </p:sp>
      <p:sp>
        <p:nvSpPr>
          <p:cNvPr id="3" name="Text Placeholder 2">
            <a:extLst>
              <a:ext uri="{FF2B5EF4-FFF2-40B4-BE49-F238E27FC236}">
                <a16:creationId xmlns:a16="http://schemas.microsoft.com/office/drawing/2014/main" id="{EB050BAB-1A2F-C54C-9D27-60F44E94332D}"/>
              </a:ext>
            </a:extLst>
          </p:cNvPr>
          <p:cNvSpPr>
            <a:spLocks noGrp="1"/>
          </p:cNvSpPr>
          <p:nvPr>
            <p:ph type="body" idx="10"/>
          </p:nvPr>
        </p:nvSpPr>
        <p:spPr/>
        <p:txBody>
          <a:bodyPr/>
          <a:lstStyle/>
          <a:p>
            <a:pPr>
              <a:lnSpc>
                <a:spcPct val="100000"/>
              </a:lnSpc>
              <a:spcBef>
                <a:spcPts val="0"/>
              </a:spcBef>
            </a:pPr>
            <a:r>
              <a:rPr lang="en-US" dirty="0"/>
              <a:t>https://</a:t>
            </a:r>
            <a:r>
              <a:rPr lang="en-US" dirty="0" err="1"/>
              <a:t>www.macpac.gov</a:t>
            </a:r>
            <a:r>
              <a:rPr lang="en-US" dirty="0"/>
              <a:t>/wp-content/uploads/2018/11/Pregnant-Women-and-</a:t>
            </a:r>
            <a:r>
              <a:rPr lang="en-US" dirty="0" err="1"/>
              <a:t>Medicaid.pdf</a:t>
            </a:r>
            <a:endParaRPr lang="en-US" dirty="0"/>
          </a:p>
          <a:p>
            <a:pPr>
              <a:lnSpc>
                <a:spcPct val="100000"/>
              </a:lnSpc>
              <a:spcBef>
                <a:spcPts val="0"/>
              </a:spcBef>
            </a:pPr>
            <a:r>
              <a:rPr lang="en-US" dirty="0"/>
              <a:t>Insurance status characterized by both prenatal care and delivery</a:t>
            </a:r>
          </a:p>
        </p:txBody>
      </p:sp>
      <p:graphicFrame>
        <p:nvGraphicFramePr>
          <p:cNvPr id="4" name="Chart 3">
            <a:extLst>
              <a:ext uri="{FF2B5EF4-FFF2-40B4-BE49-F238E27FC236}">
                <a16:creationId xmlns:a16="http://schemas.microsoft.com/office/drawing/2014/main" id="{6DB1D8CE-6EAF-2C4E-88CD-6CC8243616FD}"/>
              </a:ext>
            </a:extLst>
          </p:cNvPr>
          <p:cNvGraphicFramePr/>
          <p:nvPr>
            <p:extLst>
              <p:ext uri="{D42A27DB-BD31-4B8C-83A1-F6EECF244321}">
                <p14:modId xmlns:p14="http://schemas.microsoft.com/office/powerpoint/2010/main" val="2070858662"/>
              </p:ext>
            </p:extLst>
          </p:nvPr>
        </p:nvGraphicFramePr>
        <p:xfrm>
          <a:off x="2271714" y="1563329"/>
          <a:ext cx="8648836" cy="445342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D6605DF-6236-994E-9365-3BFA00F727E1}"/>
              </a:ext>
            </a:extLst>
          </p:cNvPr>
          <p:cNvSpPr txBox="1"/>
          <p:nvPr/>
        </p:nvSpPr>
        <p:spPr>
          <a:xfrm>
            <a:off x="309718" y="2330245"/>
            <a:ext cx="1961996"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Arial" panose="020B0604020202020204"/>
                <a:ea typeface="+mn-ea"/>
                <a:cs typeface="+mn-cs"/>
              </a:rPr>
              <a:t>Started prenatal care in first trimester</a:t>
            </a:r>
          </a:p>
        </p:txBody>
      </p:sp>
    </p:spTree>
    <p:extLst>
      <p:ext uri="{BB962C8B-B14F-4D97-AF65-F5344CB8AC3E}">
        <p14:creationId xmlns:p14="http://schemas.microsoft.com/office/powerpoint/2010/main" val="190374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1000"/>
                                        <p:tgtEl>
                                          <p:spTgt spid="4">
                                            <p:graphicEl>
                                              <a:chart seriesIdx="-3" categoryIdx="-3" bldStep="gridLegend"/>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graphicEl>
                                              <a:chart seriesIdx="0" categoryIdx="0" bldStep="ptInCategory"/>
                                            </p:graphicEl>
                                          </p:spTgt>
                                        </p:tgtEl>
                                        <p:attrNameLst>
                                          <p:attrName>style.visibility</p:attrName>
                                        </p:attrNameLst>
                                      </p:cBhvr>
                                      <p:to>
                                        <p:strVal val="visible"/>
                                      </p:to>
                                    </p:set>
                                    <p:animEffect transition="in" filter="fade">
                                      <p:cBhvr>
                                        <p:cTn id="11" dur="1000"/>
                                        <p:tgtEl>
                                          <p:spTgt spid="4">
                                            <p:graphicEl>
                                              <a:chart seriesIdx="0" categoryIdx="0" bldStep="ptInCategory"/>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graphicEl>
                                              <a:chart seriesIdx="0" categoryIdx="1" bldStep="ptInCategory"/>
                                            </p:graphicEl>
                                          </p:spTgt>
                                        </p:tgtEl>
                                        <p:attrNameLst>
                                          <p:attrName>style.visibility</p:attrName>
                                        </p:attrNameLst>
                                      </p:cBhvr>
                                      <p:to>
                                        <p:strVal val="visible"/>
                                      </p:to>
                                    </p:set>
                                    <p:animEffect transition="in" filter="fade">
                                      <p:cBhvr>
                                        <p:cTn id="15" dur="1000"/>
                                        <p:tgtEl>
                                          <p:spTgt spid="4">
                                            <p:graphicEl>
                                              <a:chart seriesIdx="0" categoryIdx="1" bldStep="ptInCategory"/>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graphicEl>
                                              <a:chart seriesIdx="0" categoryIdx="2" bldStep="ptInCategory"/>
                                            </p:graphicEl>
                                          </p:spTgt>
                                        </p:tgtEl>
                                        <p:attrNameLst>
                                          <p:attrName>style.visibility</p:attrName>
                                        </p:attrNameLst>
                                      </p:cBhvr>
                                      <p:to>
                                        <p:strVal val="visible"/>
                                      </p:to>
                                    </p:set>
                                    <p:animEffect transition="in" filter="fade">
                                      <p:cBhvr>
                                        <p:cTn id="19" dur="1000"/>
                                        <p:tgtEl>
                                          <p:spTgt spid="4">
                                            <p:graphicEl>
                                              <a:chart seriesIdx="0"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El"/>
        </p:bldSub>
      </p:bldGraphic>
    </p:bldLst>
  </p:timing>
</p:sld>
</file>

<file path=ppt/theme/theme1.xml><?xml version="1.0" encoding="utf-8"?>
<a:theme xmlns:a="http://schemas.openxmlformats.org/drawingml/2006/main" name="1_Office Theme">
  <a:themeElements>
    <a:clrScheme name="PNHP Master Template">
      <a:dk1>
        <a:srgbClr val="000000"/>
      </a:dk1>
      <a:lt1>
        <a:srgbClr val="FFFFFF"/>
      </a:lt1>
      <a:dk2>
        <a:srgbClr val="323232"/>
      </a:dk2>
      <a:lt2>
        <a:srgbClr val="E3DED1"/>
      </a:lt2>
      <a:accent1>
        <a:srgbClr val="008C81"/>
      </a:accent1>
      <a:accent2>
        <a:srgbClr val="9F2936"/>
      </a:accent2>
      <a:accent3>
        <a:srgbClr val="FF9300"/>
      </a:accent3>
      <a:accent4>
        <a:srgbClr val="005392"/>
      </a:accent4>
      <a:accent5>
        <a:srgbClr val="604878"/>
      </a:accent5>
      <a:accent6>
        <a:srgbClr val="C19859"/>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spcAft>
            <a:spcPts val="1200"/>
          </a:spcAft>
          <a:defRPr sz="2400" dirty="0" smtClean="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3189</Words>
  <Application>Microsoft Office PowerPoint</Application>
  <PresentationFormat>Widescreen</PresentationFormat>
  <Paragraphs>206</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Open Sans</vt:lpstr>
      <vt:lpstr>1_Office Theme</vt:lpstr>
      <vt:lpstr>PowerPoint Presentation</vt:lpstr>
      <vt:lpstr>Maternal Mortality Much Higher in the U.S.</vt:lpstr>
      <vt:lpstr>Maternal Mortality More Than Quadrupled in U.S.</vt:lpstr>
      <vt:lpstr>Maternal Mortality Compounded by Racial Inequities</vt:lpstr>
      <vt:lpstr>Infant Mortality Higher in the U.S.</vt:lpstr>
      <vt:lpstr>Infant Mortality Compounded by Racial Inequities</vt:lpstr>
      <vt:lpstr>PowerPoint Presentation</vt:lpstr>
      <vt:lpstr>U.S. Women Already Behind on Care</vt:lpstr>
      <vt:lpstr>Less than half of uninsured get early prenatal care</vt:lpstr>
      <vt:lpstr>Racial Inequities in Prenatal Care</vt:lpstr>
      <vt:lpstr>Increasing OOP Spending for Maternity Care</vt:lpstr>
      <vt:lpstr>Rural Counties Losing Hospital OB Services</vt:lpstr>
      <vt:lpstr>2.2 million women in counties with  No OB, Hospital, or Birth Center</vt:lpstr>
      <vt:lpstr>When An Area Loses OB Services…</vt:lpstr>
      <vt:lpstr>Most Maternal Deaths Occur After Baby Is Born</vt:lpstr>
      <vt:lpstr>Most Maternal Deaths Occur After Baby Is Born</vt:lpstr>
      <vt:lpstr>Postpartum Home Visits Covered by National Health Plans</vt:lpstr>
      <vt:lpstr>Health Coverage Reduces Maternal Mortality </vt:lpstr>
      <vt:lpstr>Medicaid a Band-aid, not a Cure</vt:lpstr>
      <vt:lpstr>PowerPoint Presentation</vt:lpstr>
      <vt:lpstr>Medicare for All: Addressing Racial Inequities</vt:lpstr>
      <vt:lpstr>Medicare for All: Unifying Fragmented Health “System”</vt:lpstr>
      <vt:lpstr>Medicare for All: Improving Access to OB Care</vt:lpstr>
      <vt:lpstr>Medicare for All: Covering All Postpartum Care</vt:lpstr>
      <vt:lpstr>Medicare for All addresses the Root Causes of U.S. Maternal Mortality Crisis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Fauke</dc:creator>
  <cp:lastModifiedBy>Clare Fauke</cp:lastModifiedBy>
  <cp:revision>8</cp:revision>
  <dcterms:created xsi:type="dcterms:W3CDTF">2023-07-26T16:37:46Z</dcterms:created>
  <dcterms:modified xsi:type="dcterms:W3CDTF">2023-10-27T19:27:14Z</dcterms:modified>
</cp:coreProperties>
</file>