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3.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 id="2147483675" r:id="rId3"/>
  </p:sldMasterIdLst>
  <p:notesMasterIdLst>
    <p:notesMasterId r:id="rId38"/>
  </p:notesMasterIdLst>
  <p:sldIdLst>
    <p:sldId id="2073" r:id="rId4"/>
    <p:sldId id="3053" r:id="rId5"/>
    <p:sldId id="2828" r:id="rId6"/>
    <p:sldId id="2985" r:id="rId7"/>
    <p:sldId id="499" r:id="rId8"/>
    <p:sldId id="3027" r:id="rId9"/>
    <p:sldId id="3034" r:id="rId10"/>
    <p:sldId id="2367" r:id="rId11"/>
    <p:sldId id="269" r:id="rId12"/>
    <p:sldId id="2992" r:id="rId13"/>
    <p:sldId id="294" r:id="rId14"/>
    <p:sldId id="595" r:id="rId15"/>
    <p:sldId id="2050" r:id="rId16"/>
    <p:sldId id="3061" r:id="rId17"/>
    <p:sldId id="270" r:id="rId18"/>
    <p:sldId id="3050" r:id="rId19"/>
    <p:sldId id="3060" r:id="rId20"/>
    <p:sldId id="653" r:id="rId21"/>
    <p:sldId id="708" r:id="rId22"/>
    <p:sldId id="2221" r:id="rId23"/>
    <p:sldId id="2171" r:id="rId24"/>
    <p:sldId id="3055" r:id="rId25"/>
    <p:sldId id="3057" r:id="rId26"/>
    <p:sldId id="2346" r:id="rId27"/>
    <p:sldId id="669" r:id="rId28"/>
    <p:sldId id="2409" r:id="rId29"/>
    <p:sldId id="3064" r:id="rId30"/>
    <p:sldId id="2234" r:id="rId31"/>
    <p:sldId id="2410" r:id="rId32"/>
    <p:sldId id="2191" r:id="rId33"/>
    <p:sldId id="2466" r:id="rId34"/>
    <p:sldId id="2220" r:id="rId35"/>
    <p:sldId id="692" r:id="rId36"/>
    <p:sldId id="306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000"/>
    <a:srgbClr val="FFCC00"/>
    <a:srgbClr val="33CC33"/>
    <a:srgbClr val="FF718C"/>
    <a:srgbClr val="FF5050"/>
    <a:srgbClr val="048A70"/>
    <a:srgbClr val="00A479"/>
    <a:srgbClr val="FFF2CB"/>
    <a:srgbClr val="A40000"/>
    <a:srgbClr val="0092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05" autoAdjust="0"/>
    <p:restoredTop sz="83814" autoAdjust="0"/>
  </p:normalViewPr>
  <p:slideViewPr>
    <p:cSldViewPr snapToGrid="0" snapToObjects="1">
      <p:cViewPr varScale="1">
        <p:scale>
          <a:sx n="54" d="100"/>
          <a:sy n="54" d="100"/>
        </p:scale>
        <p:origin x="120" y="40"/>
      </p:cViewPr>
      <p:guideLst/>
    </p:cSldViewPr>
  </p:slideViewPr>
  <p:outlineViewPr>
    <p:cViewPr>
      <p:scale>
        <a:sx n="33" d="100"/>
        <a:sy n="33" d="100"/>
      </p:scale>
      <p:origin x="0" y="-47328"/>
    </p:cViewPr>
  </p:outlin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edweisbart\Library\Containers\com.apple.mail\Data\Library\Mail%20Downloads\0B80A9F9-5CBF-4453-8C9D-AAEFE1041180\life%20expectancy%20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AUS</c:v>
          </c:tx>
          <c:spPr>
            <a:ln w="19050" cap="rnd">
              <a:solidFill>
                <a:schemeClr val="accent1"/>
              </a:solidFill>
              <a:round/>
            </a:ln>
            <a:effectLst/>
          </c:spPr>
          <c:marker>
            <c:symbol val="none"/>
          </c:marker>
          <c:xVal>
            <c:numRef>
              <c:f>'LE &amp; HC'!$D$4:$BA$4</c:f>
              <c:numCache>
                <c:formatCode>_(* #,##0_);_(* \(#,##0\);_(* "-"??_);_(@_)</c:formatCode>
                <c:ptCount val="50"/>
                <c:pt idx="0">
                  <c:v>212.54499999999999</c:v>
                </c:pt>
                <c:pt idx="1">
                  <c:v>226.524</c:v>
                </c:pt>
                <c:pt idx="2">
                  <c:v>251.08500000000001</c:v>
                </c:pt>
                <c:pt idx="3">
                  <c:v>306.92700000000002</c:v>
                </c:pt>
                <c:pt idx="4">
                  <c:v>374.39299999999997</c:v>
                </c:pt>
                <c:pt idx="5">
                  <c:v>406.04300000000001</c:v>
                </c:pt>
                <c:pt idx="6">
                  <c:v>450.142</c:v>
                </c:pt>
                <c:pt idx="7">
                  <c:v>483.29700000000003</c:v>
                </c:pt>
                <c:pt idx="8">
                  <c:v>526.75699999999995</c:v>
                </c:pt>
                <c:pt idx="9">
                  <c:v>592.39700000000005</c:v>
                </c:pt>
                <c:pt idx="10">
                  <c:v>668.21199999999999</c:v>
                </c:pt>
                <c:pt idx="11">
                  <c:v>705.505</c:v>
                </c:pt>
                <c:pt idx="12">
                  <c:v>757.41</c:v>
                </c:pt>
                <c:pt idx="13">
                  <c:v>803.83600000000001</c:v>
                </c:pt>
                <c:pt idx="14">
                  <c:v>855.49800000000005</c:v>
                </c:pt>
                <c:pt idx="15">
                  <c:v>904.54200000000003</c:v>
                </c:pt>
                <c:pt idx="16">
                  <c:v>952.64700000000005</c:v>
                </c:pt>
                <c:pt idx="17">
                  <c:v>1027.9269999999999</c:v>
                </c:pt>
                <c:pt idx="18">
                  <c:v>1097.364</c:v>
                </c:pt>
                <c:pt idx="19">
                  <c:v>1166.26</c:v>
                </c:pt>
                <c:pt idx="20">
                  <c:v>1234.3720000000001</c:v>
                </c:pt>
                <c:pt idx="21">
                  <c:v>1305.5360000000001</c:v>
                </c:pt>
                <c:pt idx="22">
                  <c:v>1373.2049999999999</c:v>
                </c:pt>
                <c:pt idx="23">
                  <c:v>1454.566</c:v>
                </c:pt>
                <c:pt idx="24">
                  <c:v>1537.471</c:v>
                </c:pt>
                <c:pt idx="25">
                  <c:v>1642.9670000000001</c:v>
                </c:pt>
                <c:pt idx="26">
                  <c:v>1727.7829999999999</c:v>
                </c:pt>
                <c:pt idx="27">
                  <c:v>1839.2090000000001</c:v>
                </c:pt>
                <c:pt idx="28">
                  <c:v>1956.8969999999999</c:v>
                </c:pt>
                <c:pt idx="29">
                  <c:v>2153.2919999999999</c:v>
                </c:pt>
                <c:pt idx="30">
                  <c:v>2290.69</c:v>
                </c:pt>
                <c:pt idx="31">
                  <c:v>2481.0459999999998</c:v>
                </c:pt>
                <c:pt idx="32">
                  <c:v>2578.7089999999998</c:v>
                </c:pt>
                <c:pt idx="33">
                  <c:v>2818.1370000000002</c:v>
                </c:pt>
                <c:pt idx="34">
                  <c:v>2872.44</c:v>
                </c:pt>
                <c:pt idx="35">
                  <c:v>2996.3960000000002</c:v>
                </c:pt>
                <c:pt idx="36">
                  <c:v>3199.837</c:v>
                </c:pt>
                <c:pt idx="37">
                  <c:v>3350.1439999999998</c:v>
                </c:pt>
                <c:pt idx="38">
                  <c:v>3417.8330000000001</c:v>
                </c:pt>
                <c:pt idx="39">
                  <c:v>3593.395</c:v>
                </c:pt>
                <c:pt idx="40">
                  <c:v>3809.1120000000001</c:v>
                </c:pt>
                <c:pt idx="41">
                  <c:v>3854.19</c:v>
                </c:pt>
                <c:pt idx="42">
                  <c:v>4087.8490000000002</c:v>
                </c:pt>
                <c:pt idx="43">
                  <c:v>4562.7299999999996</c:v>
                </c:pt>
                <c:pt idx="44">
                  <c:v>4777.3879999999999</c:v>
                </c:pt>
                <c:pt idx="45">
                  <c:v>5037.3339999999998</c:v>
                </c:pt>
                <c:pt idx="46">
                  <c:v>5075.384</c:v>
                </c:pt>
                <c:pt idx="47">
                  <c:v>5193.8450000000003</c:v>
                </c:pt>
                <c:pt idx="48">
                  <c:v>5130.2340000000004</c:v>
                </c:pt>
                <c:pt idx="49">
                  <c:v>5627.3149999999996</c:v>
                </c:pt>
              </c:numCache>
            </c:numRef>
          </c:xVal>
          <c:yVal>
            <c:numRef>
              <c:f>'LE &amp; HC'!$D$5:$BA$5</c:f>
              <c:numCache>
                <c:formatCode>_(* #,##0.0_);_(* \(#,##0.0\);_(* "-"??_);_(@_)</c:formatCode>
                <c:ptCount val="50"/>
                <c:pt idx="0">
                  <c:v>71.068292682926838</c:v>
                </c:pt>
                <c:pt idx="1">
                  <c:v>71.457560975609766</c:v>
                </c:pt>
                <c:pt idx="2">
                  <c:v>71.846829268292694</c:v>
                </c:pt>
                <c:pt idx="3">
                  <c:v>72.236097560975622</c:v>
                </c:pt>
                <c:pt idx="4">
                  <c:v>72.62536585365855</c:v>
                </c:pt>
                <c:pt idx="5">
                  <c:v>73.014634146341479</c:v>
                </c:pt>
                <c:pt idx="6">
                  <c:v>73.344390243902438</c:v>
                </c:pt>
                <c:pt idx="7">
                  <c:v>73.674146341463413</c:v>
                </c:pt>
                <c:pt idx="8">
                  <c:v>74.003902439024415</c:v>
                </c:pt>
                <c:pt idx="9">
                  <c:v>74.333658536585361</c:v>
                </c:pt>
                <c:pt idx="10">
                  <c:v>74.663414634146349</c:v>
                </c:pt>
                <c:pt idx="11">
                  <c:v>74.904878048780503</c:v>
                </c:pt>
                <c:pt idx="12">
                  <c:v>75.146341463414643</c:v>
                </c:pt>
                <c:pt idx="13">
                  <c:v>75.387804878048797</c:v>
                </c:pt>
                <c:pt idx="14">
                  <c:v>75.629268292682937</c:v>
                </c:pt>
                <c:pt idx="15">
                  <c:v>75.870731707317091</c:v>
                </c:pt>
                <c:pt idx="16">
                  <c:v>76.151707317073175</c:v>
                </c:pt>
                <c:pt idx="17">
                  <c:v>76.432682926829287</c:v>
                </c:pt>
                <c:pt idx="18">
                  <c:v>76.71365853658537</c:v>
                </c:pt>
                <c:pt idx="19">
                  <c:v>76.994634146341468</c:v>
                </c:pt>
                <c:pt idx="20">
                  <c:v>77.27560975609758</c:v>
                </c:pt>
                <c:pt idx="21">
                  <c:v>77.378048780487816</c:v>
                </c:pt>
                <c:pt idx="22">
                  <c:v>77.878048780487816</c:v>
                </c:pt>
                <c:pt idx="23">
                  <c:v>77.878048780487816</c:v>
                </c:pt>
                <c:pt idx="24">
                  <c:v>77.82926829268294</c:v>
                </c:pt>
                <c:pt idx="25">
                  <c:v>78.078048780487819</c:v>
                </c:pt>
                <c:pt idx="26">
                  <c:v>78.480487804878052</c:v>
                </c:pt>
                <c:pt idx="27">
                  <c:v>78.631707317073179</c:v>
                </c:pt>
                <c:pt idx="28">
                  <c:v>78.931707317073176</c:v>
                </c:pt>
                <c:pt idx="29">
                  <c:v>79.234146341463429</c:v>
                </c:pt>
                <c:pt idx="30">
                  <c:v>79.634146341463421</c:v>
                </c:pt>
                <c:pt idx="31">
                  <c:v>79.936585365853674</c:v>
                </c:pt>
                <c:pt idx="32">
                  <c:v>80.239024390243912</c:v>
                </c:pt>
                <c:pt idx="33">
                  <c:v>80.490243902439033</c:v>
                </c:pt>
                <c:pt idx="34">
                  <c:v>80.841463414634148</c:v>
                </c:pt>
                <c:pt idx="35">
                  <c:v>81.041463414634151</c:v>
                </c:pt>
                <c:pt idx="36">
                  <c:v>81.292682926829272</c:v>
                </c:pt>
                <c:pt idx="37">
                  <c:v>81.395121951219522</c:v>
                </c:pt>
                <c:pt idx="38">
                  <c:v>81.543902439024407</c:v>
                </c:pt>
                <c:pt idx="39">
                  <c:v>81.695121951219534</c:v>
                </c:pt>
                <c:pt idx="40">
                  <c:v>81.895121951219508</c:v>
                </c:pt>
                <c:pt idx="41">
                  <c:v>82.046341463414635</c:v>
                </c:pt>
                <c:pt idx="42">
                  <c:v>82.148780487804885</c:v>
                </c:pt>
                <c:pt idx="43">
                  <c:v>82.3</c:v>
                </c:pt>
                <c:pt idx="44">
                  <c:v>82.4</c:v>
                </c:pt>
                <c:pt idx="45">
                  <c:v>82.448780487804896</c:v>
                </c:pt>
                <c:pt idx="46">
                  <c:v>82.5</c:v>
                </c:pt>
                <c:pt idx="47">
                  <c:v>82.748780487804893</c:v>
                </c:pt>
                <c:pt idx="48">
                  <c:v>82.9</c:v>
                </c:pt>
                <c:pt idx="49">
                  <c:v>83.2</c:v>
                </c:pt>
              </c:numCache>
            </c:numRef>
          </c:yVal>
          <c:smooth val="0"/>
          <c:extLst>
            <c:ext xmlns:c16="http://schemas.microsoft.com/office/drawing/2014/chart" uri="{C3380CC4-5D6E-409C-BE32-E72D297353CC}">
              <c16:uniqueId val="{00000000-B904-5E4D-A15E-72896382231C}"/>
            </c:ext>
          </c:extLst>
        </c:ser>
        <c:ser>
          <c:idx val="1"/>
          <c:order val="1"/>
          <c:tx>
            <c:v>USA</c:v>
          </c:tx>
          <c:spPr>
            <a:ln w="76200" cap="rnd">
              <a:solidFill>
                <a:srgbClr val="FF0000"/>
              </a:solidFill>
              <a:round/>
            </a:ln>
            <a:effectLst>
              <a:outerShdw blurRad="50800" dist="38100" dir="2700000" algn="tl" rotWithShape="0">
                <a:prstClr val="black">
                  <a:alpha val="40000"/>
                </a:prstClr>
              </a:outerShdw>
            </a:effectLst>
          </c:spPr>
          <c:marker>
            <c:symbol val="circle"/>
            <c:size val="5"/>
            <c:spPr>
              <a:solidFill>
                <a:srgbClr val="FF0000"/>
              </a:solidFill>
              <a:ln w="22225">
                <a:solidFill>
                  <a:srgbClr val="FF0000"/>
                </a:solidFill>
              </a:ln>
              <a:effectLst>
                <a:outerShdw blurRad="50800" dist="38100" dir="2700000" algn="tl" rotWithShape="0">
                  <a:prstClr val="black">
                    <a:alpha val="40000"/>
                  </a:prstClr>
                </a:outerShdw>
              </a:effectLst>
            </c:spPr>
          </c:marker>
          <c:xVal>
            <c:numRef>
              <c:f>'LE &amp; HC'!$C$64:$BA$64</c:f>
              <c:numCache>
                <c:formatCode>_(* #,##0_);_(* \(#,##0\);_(* "-"??_);_(@_)</c:formatCode>
                <c:ptCount val="51"/>
                <c:pt idx="0">
                  <c:v>326.96100000000001</c:v>
                </c:pt>
                <c:pt idx="1">
                  <c:v>357.988</c:v>
                </c:pt>
                <c:pt idx="2">
                  <c:v>397.09699999999998</c:v>
                </c:pt>
                <c:pt idx="3">
                  <c:v>439.30200000000002</c:v>
                </c:pt>
                <c:pt idx="4">
                  <c:v>495.11399999999998</c:v>
                </c:pt>
                <c:pt idx="5">
                  <c:v>560.75</c:v>
                </c:pt>
                <c:pt idx="6">
                  <c:v>638.851</c:v>
                </c:pt>
                <c:pt idx="7">
                  <c:v>726.24099999999999</c:v>
                </c:pt>
                <c:pt idx="8">
                  <c:v>808.88400000000001</c:v>
                </c:pt>
                <c:pt idx="9">
                  <c:v>908.96299999999997</c:v>
                </c:pt>
                <c:pt idx="10">
                  <c:v>1036.3</c:v>
                </c:pt>
                <c:pt idx="11">
                  <c:v>1191.537</c:v>
                </c:pt>
                <c:pt idx="12">
                  <c:v>1329.6690000000001</c:v>
                </c:pt>
                <c:pt idx="13">
                  <c:v>1451.9449999999999</c:v>
                </c:pt>
                <c:pt idx="14">
                  <c:v>1590.6669999999999</c:v>
                </c:pt>
                <c:pt idx="15">
                  <c:v>1735.1559999999999</c:v>
                </c:pt>
                <c:pt idx="16">
                  <c:v>1847.7729999999999</c:v>
                </c:pt>
                <c:pt idx="17">
                  <c:v>1976.1659999999999</c:v>
                </c:pt>
                <c:pt idx="18">
                  <c:v>2195.3919999999998</c:v>
                </c:pt>
                <c:pt idx="19">
                  <c:v>2424.654</c:v>
                </c:pt>
                <c:pt idx="20">
                  <c:v>2684.9839999999999</c:v>
                </c:pt>
                <c:pt idx="21">
                  <c:v>2901.5889999999999</c:v>
                </c:pt>
                <c:pt idx="22">
                  <c:v>3100.3429999999998</c:v>
                </c:pt>
                <c:pt idx="23">
                  <c:v>3286.558</c:v>
                </c:pt>
                <c:pt idx="24">
                  <c:v>3432.1010000000001</c:v>
                </c:pt>
                <c:pt idx="25">
                  <c:v>3586.7449999999999</c:v>
                </c:pt>
                <c:pt idx="26">
                  <c:v>3733</c:v>
                </c:pt>
                <c:pt idx="27">
                  <c:v>3894.2820000000002</c:v>
                </c:pt>
                <c:pt idx="28">
                  <c:v>4061.5360000000001</c:v>
                </c:pt>
                <c:pt idx="29">
                  <c:v>4261.9960000000001</c:v>
                </c:pt>
                <c:pt idx="30">
                  <c:v>4536.5609999999997</c:v>
                </c:pt>
                <c:pt idx="31">
                  <c:v>4888.518</c:v>
                </c:pt>
                <c:pt idx="32">
                  <c:v>5316.5219999999999</c:v>
                </c:pt>
                <c:pt idx="33">
                  <c:v>5726.5379999999996</c:v>
                </c:pt>
                <c:pt idx="34">
                  <c:v>6069.53</c:v>
                </c:pt>
                <c:pt idx="35">
                  <c:v>6430.7569999999996</c:v>
                </c:pt>
                <c:pt idx="36">
                  <c:v>6808.0540000000001</c:v>
                </c:pt>
                <c:pt idx="37">
                  <c:v>7166.5129999999999</c:v>
                </c:pt>
                <c:pt idx="38">
                  <c:v>7385.0259999999998</c:v>
                </c:pt>
                <c:pt idx="39">
                  <c:v>7645.0020000000004</c:v>
                </c:pt>
                <c:pt idx="40">
                  <c:v>7879.2529999999997</c:v>
                </c:pt>
                <c:pt idx="41">
                  <c:v>8079.4669999999996</c:v>
                </c:pt>
                <c:pt idx="42">
                  <c:v>8346.0640000000003</c:v>
                </c:pt>
                <c:pt idx="43">
                  <c:v>8519.6200000000008</c:v>
                </c:pt>
                <c:pt idx="44">
                  <c:v>8925.8790000000008</c:v>
                </c:pt>
                <c:pt idx="45">
                  <c:v>9355.1180000000004</c:v>
                </c:pt>
                <c:pt idx="46">
                  <c:v>9717.6489999999994</c:v>
                </c:pt>
                <c:pt idx="47">
                  <c:v>10046.472</c:v>
                </c:pt>
                <c:pt idx="48">
                  <c:v>10451.386</c:v>
                </c:pt>
                <c:pt idx="49">
                  <c:v>10855.517</c:v>
                </c:pt>
                <c:pt idx="50">
                  <c:v>11859.179</c:v>
                </c:pt>
              </c:numCache>
            </c:numRef>
          </c:xVal>
          <c:yVal>
            <c:numRef>
              <c:f>'LE &amp; HC'!$C$65:$BA$65</c:f>
              <c:numCache>
                <c:formatCode>0.0</c:formatCode>
                <c:ptCount val="51"/>
                <c:pt idx="0">
                  <c:v>70.807317073170736</c:v>
                </c:pt>
                <c:pt idx="1">
                  <c:v>71.107317073170748</c:v>
                </c:pt>
                <c:pt idx="2">
                  <c:v>71.156097560975624</c:v>
                </c:pt>
                <c:pt idx="3">
                  <c:v>71.356097560975613</c:v>
                </c:pt>
                <c:pt idx="4">
                  <c:v>71.956097560975607</c:v>
                </c:pt>
                <c:pt idx="5">
                  <c:v>72.604878048780478</c:v>
                </c:pt>
                <c:pt idx="6">
                  <c:v>72.856097560975613</c:v>
                </c:pt>
                <c:pt idx="7">
                  <c:v>73.256097560975618</c:v>
                </c:pt>
                <c:pt idx="8">
                  <c:v>73.356097560975613</c:v>
                </c:pt>
                <c:pt idx="9">
                  <c:v>73.804878048780495</c:v>
                </c:pt>
                <c:pt idx="10">
                  <c:v>73.609756097560989</c:v>
                </c:pt>
                <c:pt idx="11">
                  <c:v>74.009756097560995</c:v>
                </c:pt>
                <c:pt idx="12">
                  <c:v>74.360975609756096</c:v>
                </c:pt>
                <c:pt idx="13">
                  <c:v>74.463414634146332</c:v>
                </c:pt>
                <c:pt idx="14">
                  <c:v>74.563414634146355</c:v>
                </c:pt>
                <c:pt idx="15">
                  <c:v>74.563414634146355</c:v>
                </c:pt>
                <c:pt idx="16">
                  <c:v>74.614634146341473</c:v>
                </c:pt>
                <c:pt idx="17">
                  <c:v>74.765853658536599</c:v>
                </c:pt>
                <c:pt idx="18">
                  <c:v>74.765853658536599</c:v>
                </c:pt>
                <c:pt idx="19">
                  <c:v>75.01707317073172</c:v>
                </c:pt>
                <c:pt idx="20">
                  <c:v>75.214634146341467</c:v>
                </c:pt>
                <c:pt idx="21">
                  <c:v>75.365853658536594</c:v>
                </c:pt>
                <c:pt idx="22">
                  <c:v>75.6170731707317</c:v>
                </c:pt>
                <c:pt idx="23">
                  <c:v>75.419512195121968</c:v>
                </c:pt>
                <c:pt idx="24">
                  <c:v>75.619512195121956</c:v>
                </c:pt>
                <c:pt idx="25">
                  <c:v>75.621951219512198</c:v>
                </c:pt>
                <c:pt idx="26">
                  <c:v>76.026829268292687</c:v>
                </c:pt>
                <c:pt idx="27">
                  <c:v>76.429268292682934</c:v>
                </c:pt>
                <c:pt idx="28">
                  <c:v>76.580487804878061</c:v>
                </c:pt>
                <c:pt idx="29">
                  <c:v>76.582926829268303</c:v>
                </c:pt>
                <c:pt idx="30">
                  <c:v>76.636585365853662</c:v>
                </c:pt>
                <c:pt idx="31">
                  <c:v>76.836585365853665</c:v>
                </c:pt>
                <c:pt idx="32">
                  <c:v>76.936585365853659</c:v>
                </c:pt>
                <c:pt idx="33">
                  <c:v>77.036585365853668</c:v>
                </c:pt>
                <c:pt idx="34">
                  <c:v>77.487804878048777</c:v>
                </c:pt>
                <c:pt idx="35">
                  <c:v>77.487804878048777</c:v>
                </c:pt>
                <c:pt idx="36">
                  <c:v>77.68780487804878</c:v>
                </c:pt>
                <c:pt idx="37">
                  <c:v>77.987804878048792</c:v>
                </c:pt>
                <c:pt idx="38">
                  <c:v>78.03902439024391</c:v>
                </c:pt>
                <c:pt idx="39">
                  <c:v>78.390243902439025</c:v>
                </c:pt>
                <c:pt idx="40">
                  <c:v>78.541463414634151</c:v>
                </c:pt>
                <c:pt idx="41">
                  <c:v>78.641463414634146</c:v>
                </c:pt>
                <c:pt idx="42">
                  <c:v>78.741463414634154</c:v>
                </c:pt>
                <c:pt idx="43">
                  <c:v>78.741463414634154</c:v>
                </c:pt>
                <c:pt idx="44">
                  <c:v>78.841463414634148</c:v>
                </c:pt>
                <c:pt idx="45">
                  <c:v>78.690243902439036</c:v>
                </c:pt>
                <c:pt idx="46">
                  <c:v>78.53902439024391</c:v>
                </c:pt>
                <c:pt idx="47">
                  <c:v>78.53902439024391</c:v>
                </c:pt>
                <c:pt idx="48">
                  <c:v>78.639024390243918</c:v>
                </c:pt>
                <c:pt idx="49">
                  <c:v>78.787804878048775</c:v>
                </c:pt>
                <c:pt idx="50">
                  <c:v>77.280487804878064</c:v>
                </c:pt>
              </c:numCache>
            </c:numRef>
          </c:yVal>
          <c:smooth val="0"/>
          <c:extLst>
            <c:ext xmlns:c16="http://schemas.microsoft.com/office/drawing/2014/chart" uri="{C3380CC4-5D6E-409C-BE32-E72D297353CC}">
              <c16:uniqueId val="{00000001-B904-5E4D-A15E-72896382231C}"/>
            </c:ext>
          </c:extLst>
        </c:ser>
        <c:ser>
          <c:idx val="2"/>
          <c:order val="2"/>
          <c:tx>
            <c:v>AUT</c:v>
          </c:tx>
          <c:spPr>
            <a:ln w="19050" cap="rnd">
              <a:solidFill>
                <a:schemeClr val="accent3"/>
              </a:solidFill>
              <a:round/>
            </a:ln>
            <a:effectLst/>
          </c:spPr>
          <c:marker>
            <c:symbol val="none"/>
          </c:marker>
          <c:xVal>
            <c:numRef>
              <c:f>'LE &amp; HC'!$C$6:$BA$6</c:f>
              <c:numCache>
                <c:formatCode>_(* #,##0_);_(* \(#,##0\);_(* "-"??_);_(@_)</c:formatCode>
                <c:ptCount val="51"/>
                <c:pt idx="0">
                  <c:v>173.39099999999999</c:v>
                </c:pt>
                <c:pt idx="1">
                  <c:v>189.27099999999999</c:v>
                </c:pt>
                <c:pt idx="2">
                  <c:v>209.23599999999999</c:v>
                </c:pt>
                <c:pt idx="3">
                  <c:v>237.846</c:v>
                </c:pt>
                <c:pt idx="4">
                  <c:v>283.17</c:v>
                </c:pt>
                <c:pt idx="5">
                  <c:v>387.06599999999997</c:v>
                </c:pt>
                <c:pt idx="6">
                  <c:v>439.48899999999998</c:v>
                </c:pt>
                <c:pt idx="7">
                  <c:v>486.17099999999999</c:v>
                </c:pt>
                <c:pt idx="8">
                  <c:v>545.91999999999996</c:v>
                </c:pt>
                <c:pt idx="9">
                  <c:v>624.62900000000002</c:v>
                </c:pt>
                <c:pt idx="10">
                  <c:v>710.87400000000002</c:v>
                </c:pt>
                <c:pt idx="11">
                  <c:v>659.71799999999996</c:v>
                </c:pt>
                <c:pt idx="12">
                  <c:v>704.08100000000002</c:v>
                </c:pt>
                <c:pt idx="13">
                  <c:v>736.37300000000005</c:v>
                </c:pt>
                <c:pt idx="14">
                  <c:v>770.30100000000004</c:v>
                </c:pt>
                <c:pt idx="15">
                  <c:v>828.94799999999998</c:v>
                </c:pt>
                <c:pt idx="16">
                  <c:v>889.34900000000005</c:v>
                </c:pt>
                <c:pt idx="17">
                  <c:v>982.73199999999997</c:v>
                </c:pt>
                <c:pt idx="18">
                  <c:v>1051.1420000000001</c:v>
                </c:pt>
                <c:pt idx="19">
                  <c:v>1162.7660000000001</c:v>
                </c:pt>
                <c:pt idx="20">
                  <c:v>1482.2809999999999</c:v>
                </c:pt>
                <c:pt idx="21">
                  <c:v>1585.7760000000001</c:v>
                </c:pt>
                <c:pt idx="22">
                  <c:v>1706.8579999999999</c:v>
                </c:pt>
                <c:pt idx="23">
                  <c:v>1849.904</c:v>
                </c:pt>
                <c:pt idx="24">
                  <c:v>2017.289</c:v>
                </c:pt>
                <c:pt idx="25">
                  <c:v>2086.13</c:v>
                </c:pt>
                <c:pt idx="26">
                  <c:v>2160.5189999999998</c:v>
                </c:pt>
                <c:pt idx="27">
                  <c:v>2265.2139999999999</c:v>
                </c:pt>
                <c:pt idx="28">
                  <c:v>2428.152</c:v>
                </c:pt>
                <c:pt idx="29">
                  <c:v>2569.3440000000001</c:v>
                </c:pt>
                <c:pt idx="30">
                  <c:v>2803.9050000000002</c:v>
                </c:pt>
                <c:pt idx="31">
                  <c:v>2859.0740000000001</c:v>
                </c:pt>
                <c:pt idx="32">
                  <c:v>3101.0210000000002</c:v>
                </c:pt>
                <c:pt idx="33">
                  <c:v>3198.0010000000002</c:v>
                </c:pt>
                <c:pt idx="34">
                  <c:v>3410.9740000000002</c:v>
                </c:pt>
                <c:pt idx="35">
                  <c:v>3475.8679999999999</c:v>
                </c:pt>
                <c:pt idx="36">
                  <c:v>3634.95</c:v>
                </c:pt>
                <c:pt idx="37">
                  <c:v>3795.6419999999998</c:v>
                </c:pt>
                <c:pt idx="38">
                  <c:v>4009.3069999999998</c:v>
                </c:pt>
                <c:pt idx="39">
                  <c:v>4090.2089999999998</c:v>
                </c:pt>
                <c:pt idx="40">
                  <c:v>4258.99</c:v>
                </c:pt>
                <c:pt idx="41">
                  <c:v>4345.1580000000004</c:v>
                </c:pt>
                <c:pt idx="42">
                  <c:v>4588.3440000000001</c:v>
                </c:pt>
                <c:pt idx="43">
                  <c:v>4767.0829999999996</c:v>
                </c:pt>
                <c:pt idx="44">
                  <c:v>4858.3320000000003</c:v>
                </c:pt>
                <c:pt idx="45">
                  <c:v>4943.5159999999996</c:v>
                </c:pt>
                <c:pt idx="46">
                  <c:v>5195.5320000000002</c:v>
                </c:pt>
                <c:pt idx="47">
                  <c:v>5315.3549999999996</c:v>
                </c:pt>
                <c:pt idx="48">
                  <c:v>5518.5379999999996</c:v>
                </c:pt>
                <c:pt idx="49">
                  <c:v>5624.0140000000001</c:v>
                </c:pt>
                <c:pt idx="50">
                  <c:v>5882.7449999999999</c:v>
                </c:pt>
              </c:numCache>
            </c:numRef>
          </c:xVal>
          <c:yVal>
            <c:numRef>
              <c:f>'LE &amp; HC'!$C$7:$BA$7</c:f>
              <c:numCache>
                <c:formatCode>_(* #,##0.0_);_(* \(#,##0.0\);_(* "-"??_);_(@_)</c:formatCode>
                <c:ptCount val="51"/>
                <c:pt idx="0">
                  <c:v>69.91463414634147</c:v>
                </c:pt>
                <c:pt idx="1">
                  <c:v>70.114634146341473</c:v>
                </c:pt>
                <c:pt idx="2">
                  <c:v>70.463414634146346</c:v>
                </c:pt>
                <c:pt idx="3">
                  <c:v>71.014634146341464</c:v>
                </c:pt>
                <c:pt idx="4">
                  <c:v>71.012195121951223</c:v>
                </c:pt>
                <c:pt idx="5">
                  <c:v>71.114634146341487</c:v>
                </c:pt>
                <c:pt idx="6">
                  <c:v>71.565853658536582</c:v>
                </c:pt>
                <c:pt idx="7">
                  <c:v>71.91463414634147</c:v>
                </c:pt>
                <c:pt idx="8">
                  <c:v>72.012195121951223</c:v>
                </c:pt>
                <c:pt idx="9">
                  <c:v>72.312195121951234</c:v>
                </c:pt>
                <c:pt idx="10">
                  <c:v>72.463414634146346</c:v>
                </c:pt>
                <c:pt idx="11">
                  <c:v>72.81219512195122</c:v>
                </c:pt>
                <c:pt idx="12">
                  <c:v>72.960975609756105</c:v>
                </c:pt>
                <c:pt idx="13">
                  <c:v>73.012195121951237</c:v>
                </c:pt>
                <c:pt idx="14">
                  <c:v>73.612195121951231</c:v>
                </c:pt>
                <c:pt idx="15">
                  <c:v>73.814634146341476</c:v>
                </c:pt>
                <c:pt idx="16">
                  <c:v>74.317073170731717</c:v>
                </c:pt>
                <c:pt idx="17">
                  <c:v>74.768292682926841</c:v>
                </c:pt>
                <c:pt idx="18">
                  <c:v>75.217073170731709</c:v>
                </c:pt>
                <c:pt idx="19">
                  <c:v>75.265853658536599</c:v>
                </c:pt>
                <c:pt idx="20">
                  <c:v>75.568292682926852</c:v>
                </c:pt>
                <c:pt idx="21">
                  <c:v>75.6170731707317</c:v>
                </c:pt>
                <c:pt idx="22">
                  <c:v>75.817073170731717</c:v>
                </c:pt>
                <c:pt idx="23">
                  <c:v>76.068292682926838</c:v>
                </c:pt>
                <c:pt idx="24">
                  <c:v>76.419512195121953</c:v>
                </c:pt>
                <c:pt idx="25">
                  <c:v>76.668292682926847</c:v>
                </c:pt>
                <c:pt idx="26">
                  <c:v>76.870731707317077</c:v>
                </c:pt>
                <c:pt idx="27">
                  <c:v>77.319512195121959</c:v>
                </c:pt>
                <c:pt idx="28">
                  <c:v>77.670731707317088</c:v>
                </c:pt>
                <c:pt idx="29">
                  <c:v>77.875609756097575</c:v>
                </c:pt>
                <c:pt idx="30">
                  <c:v>78.126829268292695</c:v>
                </c:pt>
                <c:pt idx="31">
                  <c:v>78.575609756097563</c:v>
                </c:pt>
                <c:pt idx="32">
                  <c:v>78.678048780487828</c:v>
                </c:pt>
                <c:pt idx="33">
                  <c:v>78.631707317073179</c:v>
                </c:pt>
                <c:pt idx="34">
                  <c:v>79.180487804878055</c:v>
                </c:pt>
                <c:pt idx="35">
                  <c:v>79.331707317073182</c:v>
                </c:pt>
                <c:pt idx="36">
                  <c:v>79.880487804878058</c:v>
                </c:pt>
                <c:pt idx="37">
                  <c:v>80.180487804878055</c:v>
                </c:pt>
                <c:pt idx="38">
                  <c:v>80.431707317073176</c:v>
                </c:pt>
                <c:pt idx="39">
                  <c:v>80.331707317073182</c:v>
                </c:pt>
                <c:pt idx="40">
                  <c:v>80.580487804878061</c:v>
                </c:pt>
                <c:pt idx="41">
                  <c:v>80.982926829268294</c:v>
                </c:pt>
                <c:pt idx="42">
                  <c:v>80.936585365853674</c:v>
                </c:pt>
                <c:pt idx="43">
                  <c:v>81.136585365853662</c:v>
                </c:pt>
                <c:pt idx="44">
                  <c:v>81.490243902439033</c:v>
                </c:pt>
                <c:pt idx="45">
                  <c:v>81.190243902439036</c:v>
                </c:pt>
                <c:pt idx="46">
                  <c:v>81.64146341463416</c:v>
                </c:pt>
                <c:pt idx="47">
                  <c:v>81.643902439024401</c:v>
                </c:pt>
                <c:pt idx="48">
                  <c:v>81.692682926829278</c:v>
                </c:pt>
                <c:pt idx="49">
                  <c:v>81.895121951219508</c:v>
                </c:pt>
                <c:pt idx="50">
                  <c:v>81.192682926829278</c:v>
                </c:pt>
              </c:numCache>
            </c:numRef>
          </c:yVal>
          <c:smooth val="0"/>
          <c:extLst>
            <c:ext xmlns:c16="http://schemas.microsoft.com/office/drawing/2014/chart" uri="{C3380CC4-5D6E-409C-BE32-E72D297353CC}">
              <c16:uniqueId val="{00000002-B904-5E4D-A15E-72896382231C}"/>
            </c:ext>
          </c:extLst>
        </c:ser>
        <c:ser>
          <c:idx val="3"/>
          <c:order val="3"/>
          <c:tx>
            <c:v>BEL</c:v>
          </c:tx>
          <c:spPr>
            <a:ln w="19050" cap="rnd">
              <a:solidFill>
                <a:schemeClr val="accent4"/>
              </a:solidFill>
              <a:round/>
            </a:ln>
            <a:effectLst/>
          </c:spPr>
          <c:marker>
            <c:symbol val="none"/>
          </c:marker>
          <c:xVal>
            <c:numRef>
              <c:f>'LE &amp; HC'!$C$8:$BA$8</c:f>
              <c:numCache>
                <c:formatCode>_(* #,##0_);_(* \(#,##0\);_(* "-"??_);_(@_)</c:formatCode>
                <c:ptCount val="51"/>
                <c:pt idx="0">
                  <c:v>149.57300000000001</c:v>
                </c:pt>
                <c:pt idx="1">
                  <c:v>164.899</c:v>
                </c:pt>
                <c:pt idx="2">
                  <c:v>186.303</c:v>
                </c:pt>
                <c:pt idx="3">
                  <c:v>224.43799999999999</c:v>
                </c:pt>
                <c:pt idx="4">
                  <c:v>257.39299999999997</c:v>
                </c:pt>
                <c:pt idx="5">
                  <c:v>335.34</c:v>
                </c:pt>
                <c:pt idx="6">
                  <c:v>384.68700000000001</c:v>
                </c:pt>
                <c:pt idx="7">
                  <c:v>446.14800000000002</c:v>
                </c:pt>
                <c:pt idx="8">
                  <c:v>502.70800000000003</c:v>
                </c:pt>
                <c:pt idx="9">
                  <c:v>562.93899999999996</c:v>
                </c:pt>
                <c:pt idx="10">
                  <c:v>592.43600000000004</c:v>
                </c:pt>
                <c:pt idx="11">
                  <c:v>668.86300000000006</c:v>
                </c:pt>
                <c:pt idx="12">
                  <c:v>741.74800000000005</c:v>
                </c:pt>
                <c:pt idx="13">
                  <c:v>786.15300000000002</c:v>
                </c:pt>
                <c:pt idx="14">
                  <c:v>813.53899999999999</c:v>
                </c:pt>
                <c:pt idx="15">
                  <c:v>865.86500000000001</c:v>
                </c:pt>
                <c:pt idx="16">
                  <c:v>944.82399999999996</c:v>
                </c:pt>
                <c:pt idx="17">
                  <c:v>1009.692</c:v>
                </c:pt>
                <c:pt idx="18">
                  <c:v>1111.7829999999999</c:v>
                </c:pt>
                <c:pt idx="19">
                  <c:v>1203.71</c:v>
                </c:pt>
                <c:pt idx="20">
                  <c:v>1301.9079999999999</c:v>
                </c:pt>
                <c:pt idx="21">
                  <c:v>1421.009</c:v>
                </c:pt>
                <c:pt idx="22">
                  <c:v>1525.7159999999999</c:v>
                </c:pt>
                <c:pt idx="23">
                  <c:v>1583.7080000000001</c:v>
                </c:pt>
                <c:pt idx="24">
                  <c:v>1621.74</c:v>
                </c:pt>
                <c:pt idx="25">
                  <c:v>1670.748</c:v>
                </c:pt>
                <c:pt idx="26">
                  <c:v>1768.0909999999999</c:v>
                </c:pt>
                <c:pt idx="27">
                  <c:v>1814.866</c:v>
                </c:pt>
                <c:pt idx="28">
                  <c:v>1881.66</c:v>
                </c:pt>
                <c:pt idx="29">
                  <c:v>2011.684</c:v>
                </c:pt>
                <c:pt idx="30">
                  <c:v>2298.1860000000001</c:v>
                </c:pt>
                <c:pt idx="31">
                  <c:v>2404.2139999999999</c:v>
                </c:pt>
                <c:pt idx="32">
                  <c:v>2644.145</c:v>
                </c:pt>
                <c:pt idx="33">
                  <c:v>2902.7759999999998</c:v>
                </c:pt>
                <c:pt idx="34">
                  <c:v>3086.2040000000002</c:v>
                </c:pt>
                <c:pt idx="35">
                  <c:v>3104.1729999999998</c:v>
                </c:pt>
                <c:pt idx="36">
                  <c:v>3195.3609999999999</c:v>
                </c:pt>
                <c:pt idx="37">
                  <c:v>3307.5770000000002</c:v>
                </c:pt>
                <c:pt idx="38">
                  <c:v>3545.0859999999998</c:v>
                </c:pt>
                <c:pt idx="39">
                  <c:v>3711.279</c:v>
                </c:pt>
                <c:pt idx="40">
                  <c:v>3908.473</c:v>
                </c:pt>
                <c:pt idx="41">
                  <c:v>4053.8829999999998</c:v>
                </c:pt>
                <c:pt idx="42">
                  <c:v>4233.076</c:v>
                </c:pt>
                <c:pt idx="43">
                  <c:v>4430.7290000000003</c:v>
                </c:pt>
                <c:pt idx="44">
                  <c:v>4580.0640000000003</c:v>
                </c:pt>
                <c:pt idx="45">
                  <c:v>4807.3999999999996</c:v>
                </c:pt>
                <c:pt idx="46">
                  <c:v>4998.9979999999996</c:v>
                </c:pt>
                <c:pt idx="47">
                  <c:v>5121.1859999999997</c:v>
                </c:pt>
                <c:pt idx="48">
                  <c:v>5315.1940000000004</c:v>
                </c:pt>
                <c:pt idx="49">
                  <c:v>5352.8710000000001</c:v>
                </c:pt>
                <c:pt idx="50">
                  <c:v>5274.0910000000003</c:v>
                </c:pt>
              </c:numCache>
            </c:numRef>
          </c:xVal>
          <c:yVal>
            <c:numRef>
              <c:f>'LE &amp; HC'!$C$9:$BA$9</c:f>
              <c:numCache>
                <c:formatCode>_(* #,##0.0_);_(* \(#,##0.0\);_(* "-"??_);_(@_)</c:formatCode>
                <c:ptCount val="51"/>
                <c:pt idx="0">
                  <c:v>70.971951219512206</c:v>
                </c:pt>
                <c:pt idx="1">
                  <c:v>71.060487804878065</c:v>
                </c:pt>
                <c:pt idx="2">
                  <c:v>71.405121951219513</c:v>
                </c:pt>
                <c:pt idx="3">
                  <c:v>71.635365853658556</c:v>
                </c:pt>
                <c:pt idx="4">
                  <c:v>71.985853658536584</c:v>
                </c:pt>
                <c:pt idx="5">
                  <c:v>71.97121951219512</c:v>
                </c:pt>
                <c:pt idx="6">
                  <c:v>72.119756097560995</c:v>
                </c:pt>
                <c:pt idx="7">
                  <c:v>72.773902439024411</c:v>
                </c:pt>
                <c:pt idx="8">
                  <c:v>72.698048780487809</c:v>
                </c:pt>
                <c:pt idx="9">
                  <c:v>73.193658536585374</c:v>
                </c:pt>
                <c:pt idx="10">
                  <c:v>73.207073170731718</c:v>
                </c:pt>
                <c:pt idx="11">
                  <c:v>73.621707317073188</c:v>
                </c:pt>
                <c:pt idx="12">
                  <c:v>73.888048780487821</c:v>
                </c:pt>
                <c:pt idx="13">
                  <c:v>73.869024390243908</c:v>
                </c:pt>
                <c:pt idx="14">
                  <c:v>74.404878048780489</c:v>
                </c:pt>
                <c:pt idx="15">
                  <c:v>74.520243902439034</c:v>
                </c:pt>
                <c:pt idx="16">
                  <c:v>74.731707317073187</c:v>
                </c:pt>
                <c:pt idx="17">
                  <c:v>75.365853658536594</c:v>
                </c:pt>
                <c:pt idx="18">
                  <c:v>75.565853658536597</c:v>
                </c:pt>
                <c:pt idx="19">
                  <c:v>75.63268292682929</c:v>
                </c:pt>
                <c:pt idx="20">
                  <c:v>76.051951219512205</c:v>
                </c:pt>
                <c:pt idx="21">
                  <c:v>76.192195121951229</c:v>
                </c:pt>
                <c:pt idx="22">
                  <c:v>76.351219512195129</c:v>
                </c:pt>
                <c:pt idx="23">
                  <c:v>76.345365853658535</c:v>
                </c:pt>
                <c:pt idx="24">
                  <c:v>76.691707317073181</c:v>
                </c:pt>
                <c:pt idx="25">
                  <c:v>76.84073170731709</c:v>
                </c:pt>
                <c:pt idx="26">
                  <c:v>77.187317073170732</c:v>
                </c:pt>
                <c:pt idx="27">
                  <c:v>77.370731707317091</c:v>
                </c:pt>
                <c:pt idx="28">
                  <c:v>77.473170731707327</c:v>
                </c:pt>
                <c:pt idx="29">
                  <c:v>77.619512195121956</c:v>
                </c:pt>
                <c:pt idx="30">
                  <c:v>77.721951219512192</c:v>
                </c:pt>
                <c:pt idx="31">
                  <c:v>77.973170731707341</c:v>
                </c:pt>
                <c:pt idx="32">
                  <c:v>78.075609756097577</c:v>
                </c:pt>
                <c:pt idx="33">
                  <c:v>78.129268292682923</c:v>
                </c:pt>
                <c:pt idx="34">
                  <c:v>78.878048780487802</c:v>
                </c:pt>
                <c:pt idx="35">
                  <c:v>78.980487804878067</c:v>
                </c:pt>
                <c:pt idx="36">
                  <c:v>79.380487804878044</c:v>
                </c:pt>
                <c:pt idx="37">
                  <c:v>79.782926829268305</c:v>
                </c:pt>
                <c:pt idx="38">
                  <c:v>79.680487804878055</c:v>
                </c:pt>
                <c:pt idx="39">
                  <c:v>80.034146341463412</c:v>
                </c:pt>
                <c:pt idx="40">
                  <c:v>80.182926829268297</c:v>
                </c:pt>
                <c:pt idx="41">
                  <c:v>80.585365853658544</c:v>
                </c:pt>
                <c:pt idx="42">
                  <c:v>80.385365853658541</c:v>
                </c:pt>
                <c:pt idx="43">
                  <c:v>80.587804878048786</c:v>
                </c:pt>
                <c:pt idx="44">
                  <c:v>81.287804878048775</c:v>
                </c:pt>
                <c:pt idx="45">
                  <c:v>80.992682926829289</c:v>
                </c:pt>
                <c:pt idx="46">
                  <c:v>81.439024390243901</c:v>
                </c:pt>
                <c:pt idx="47">
                  <c:v>81.492682926829275</c:v>
                </c:pt>
                <c:pt idx="48">
                  <c:v>81.595121951219525</c:v>
                </c:pt>
                <c:pt idx="49">
                  <c:v>81.995121951219517</c:v>
                </c:pt>
                <c:pt idx="50">
                  <c:v>80.795121951219514</c:v>
                </c:pt>
              </c:numCache>
            </c:numRef>
          </c:yVal>
          <c:smooth val="0"/>
          <c:extLst>
            <c:ext xmlns:c16="http://schemas.microsoft.com/office/drawing/2014/chart" uri="{C3380CC4-5D6E-409C-BE32-E72D297353CC}">
              <c16:uniqueId val="{00000003-B904-5E4D-A15E-72896382231C}"/>
            </c:ext>
          </c:extLst>
        </c:ser>
        <c:ser>
          <c:idx val="4"/>
          <c:order val="4"/>
          <c:tx>
            <c:v>CAN</c:v>
          </c:tx>
          <c:spPr>
            <a:ln w="19050" cap="rnd">
              <a:solidFill>
                <a:schemeClr val="accent5"/>
              </a:solidFill>
              <a:round/>
            </a:ln>
            <a:effectLst/>
          </c:spPr>
          <c:marker>
            <c:symbol val="none"/>
          </c:marker>
          <c:xVal>
            <c:numRef>
              <c:f>'LE &amp; HC'!$C$10:$BA$10</c:f>
              <c:numCache>
                <c:formatCode>_(* #,##0_);_(* \(#,##0\);_(* "-"??_);_(@_)</c:formatCode>
                <c:ptCount val="51"/>
                <c:pt idx="0">
                  <c:v>273.226</c:v>
                </c:pt>
                <c:pt idx="1">
                  <c:v>313.39100000000002</c:v>
                </c:pt>
                <c:pt idx="2">
                  <c:v>338.22199999999998</c:v>
                </c:pt>
                <c:pt idx="3">
                  <c:v>366.733</c:v>
                </c:pt>
                <c:pt idx="4">
                  <c:v>420.19600000000003</c:v>
                </c:pt>
                <c:pt idx="5">
                  <c:v>487.49700000000001</c:v>
                </c:pt>
                <c:pt idx="6">
                  <c:v>543.33699999999999</c:v>
                </c:pt>
                <c:pt idx="7">
                  <c:v>580.80799999999999</c:v>
                </c:pt>
                <c:pt idx="8">
                  <c:v>624.79600000000005</c:v>
                </c:pt>
                <c:pt idx="9">
                  <c:v>692.26900000000001</c:v>
                </c:pt>
                <c:pt idx="10">
                  <c:v>791.81200000000001</c:v>
                </c:pt>
                <c:pt idx="11">
                  <c:v>898.80700000000002</c:v>
                </c:pt>
                <c:pt idx="12">
                  <c:v>996.08600000000001</c:v>
                </c:pt>
                <c:pt idx="13">
                  <c:v>1066.7460000000001</c:v>
                </c:pt>
                <c:pt idx="14">
                  <c:v>1135.02</c:v>
                </c:pt>
                <c:pt idx="15">
                  <c:v>1212.8499999999999</c:v>
                </c:pt>
                <c:pt idx="16">
                  <c:v>1278.816</c:v>
                </c:pt>
                <c:pt idx="17">
                  <c:v>1357.453</c:v>
                </c:pt>
                <c:pt idx="18">
                  <c:v>1461.3</c:v>
                </c:pt>
                <c:pt idx="19">
                  <c:v>1579.5429999999999</c:v>
                </c:pt>
                <c:pt idx="20">
                  <c:v>1699.7739999999999</c:v>
                </c:pt>
                <c:pt idx="21">
                  <c:v>1805.2090000000001</c:v>
                </c:pt>
                <c:pt idx="22">
                  <c:v>1897.4559999999999</c:v>
                </c:pt>
                <c:pt idx="23">
                  <c:v>1930.8889999999999</c:v>
                </c:pt>
                <c:pt idx="24">
                  <c:v>1962.1959999999999</c:v>
                </c:pt>
                <c:pt idx="25">
                  <c:v>1984.944</c:v>
                </c:pt>
                <c:pt idx="26">
                  <c:v>1999.778</c:v>
                </c:pt>
                <c:pt idx="27">
                  <c:v>2091.9969999999998</c:v>
                </c:pt>
                <c:pt idx="28">
                  <c:v>2200.4679999999998</c:v>
                </c:pt>
                <c:pt idx="29">
                  <c:v>2278.2539999999999</c:v>
                </c:pt>
                <c:pt idx="30">
                  <c:v>2450.5929999999998</c:v>
                </c:pt>
                <c:pt idx="31">
                  <c:v>2624.2930000000001</c:v>
                </c:pt>
                <c:pt idx="32">
                  <c:v>2758.0650000000001</c:v>
                </c:pt>
                <c:pt idx="33">
                  <c:v>2914.2060000000001</c:v>
                </c:pt>
                <c:pt idx="34">
                  <c:v>3122.3960000000002</c:v>
                </c:pt>
                <c:pt idx="35">
                  <c:v>3291.9119999999998</c:v>
                </c:pt>
                <c:pt idx="36">
                  <c:v>3486.6210000000001</c:v>
                </c:pt>
                <c:pt idx="37">
                  <c:v>3709.6149999999998</c:v>
                </c:pt>
                <c:pt idx="38">
                  <c:v>3849.5439999999999</c:v>
                </c:pt>
                <c:pt idx="39">
                  <c:v>3945.873</c:v>
                </c:pt>
                <c:pt idx="40">
                  <c:v>4155.5290000000005</c:v>
                </c:pt>
                <c:pt idx="41">
                  <c:v>4228.9620000000004</c:v>
                </c:pt>
                <c:pt idx="42">
                  <c:v>4336.2489999999998</c:v>
                </c:pt>
                <c:pt idx="43">
                  <c:v>4428.7529999999997</c:v>
                </c:pt>
                <c:pt idx="44">
                  <c:v>4536.8100000000004</c:v>
                </c:pt>
                <c:pt idx="45">
                  <c:v>4635.2849999999999</c:v>
                </c:pt>
                <c:pt idx="46">
                  <c:v>5044.2749999999996</c:v>
                </c:pt>
                <c:pt idx="47">
                  <c:v>5150.47</c:v>
                </c:pt>
                <c:pt idx="48">
                  <c:v>5308.3559999999998</c:v>
                </c:pt>
                <c:pt idx="49">
                  <c:v>5189.7209999999995</c:v>
                </c:pt>
                <c:pt idx="50">
                  <c:v>5828.3239999999996</c:v>
                </c:pt>
              </c:numCache>
            </c:numRef>
          </c:xVal>
          <c:yVal>
            <c:numRef>
              <c:f>'LE &amp; HC'!$C$11:$BA$11</c:f>
              <c:numCache>
                <c:formatCode>_(* #,##0.0_);_(* \(#,##0.0\);_(* "-"??_);_(@_)</c:formatCode>
                <c:ptCount val="51"/>
                <c:pt idx="0">
                  <c:v>72.700487804878051</c:v>
                </c:pt>
                <c:pt idx="1">
                  <c:v>73.029268292682929</c:v>
                </c:pt>
                <c:pt idx="2">
                  <c:v>72.933902439024394</c:v>
                </c:pt>
                <c:pt idx="3">
                  <c:v>73.162682926829277</c:v>
                </c:pt>
                <c:pt idx="4">
                  <c:v>73.237560975609767</c:v>
                </c:pt>
                <c:pt idx="5">
                  <c:v>73.521707317073165</c:v>
                </c:pt>
                <c:pt idx="6">
                  <c:v>73.856097560975613</c:v>
                </c:pt>
                <c:pt idx="7">
                  <c:v>74.215609756097564</c:v>
                </c:pt>
                <c:pt idx="8">
                  <c:v>74.529756097560977</c:v>
                </c:pt>
                <c:pt idx="9">
                  <c:v>74.866341463414642</c:v>
                </c:pt>
                <c:pt idx="10">
                  <c:v>75.078048780487805</c:v>
                </c:pt>
                <c:pt idx="11">
                  <c:v>75.463414634146346</c:v>
                </c:pt>
                <c:pt idx="12">
                  <c:v>75.763414634146343</c:v>
                </c:pt>
                <c:pt idx="13">
                  <c:v>76.065853658536597</c:v>
                </c:pt>
                <c:pt idx="14">
                  <c:v>76.217073170731723</c:v>
                </c:pt>
                <c:pt idx="15">
                  <c:v>76.368292682926835</c:v>
                </c:pt>
                <c:pt idx="16">
                  <c:v>76.519512195121962</c:v>
                </c:pt>
                <c:pt idx="17">
                  <c:v>76.719512195121951</c:v>
                </c:pt>
                <c:pt idx="18">
                  <c:v>76.919512195121953</c:v>
                </c:pt>
                <c:pt idx="19">
                  <c:v>77.11951219512197</c:v>
                </c:pt>
                <c:pt idx="20">
                  <c:v>77.421951219512209</c:v>
                </c:pt>
                <c:pt idx="21">
                  <c:v>77.621951219512198</c:v>
                </c:pt>
                <c:pt idx="22">
                  <c:v>77.724390243902448</c:v>
                </c:pt>
                <c:pt idx="23">
                  <c:v>77.824390243902457</c:v>
                </c:pt>
                <c:pt idx="24">
                  <c:v>77.826829268292698</c:v>
                </c:pt>
                <c:pt idx="25">
                  <c:v>78.029268292682943</c:v>
                </c:pt>
                <c:pt idx="26">
                  <c:v>78.180487804878055</c:v>
                </c:pt>
                <c:pt idx="27">
                  <c:v>78.431707317073176</c:v>
                </c:pt>
                <c:pt idx="28">
                  <c:v>78.634146341463421</c:v>
                </c:pt>
                <c:pt idx="29">
                  <c:v>78.885365853658527</c:v>
                </c:pt>
                <c:pt idx="30">
                  <c:v>79.136585365853662</c:v>
                </c:pt>
                <c:pt idx="31">
                  <c:v>79.339024390243921</c:v>
                </c:pt>
                <c:pt idx="32">
                  <c:v>79.490243902439019</c:v>
                </c:pt>
                <c:pt idx="33">
                  <c:v>79.741463414634168</c:v>
                </c:pt>
                <c:pt idx="34">
                  <c:v>79.892682926829281</c:v>
                </c:pt>
                <c:pt idx="35">
                  <c:v>80.192682926829278</c:v>
                </c:pt>
                <c:pt idx="36">
                  <c:v>80.34390243902439</c:v>
                </c:pt>
                <c:pt idx="37">
                  <c:v>80.543902439024407</c:v>
                </c:pt>
                <c:pt idx="38">
                  <c:v>80.695121951219519</c:v>
                </c:pt>
                <c:pt idx="39">
                  <c:v>80.995121951219517</c:v>
                </c:pt>
                <c:pt idx="40">
                  <c:v>81.246341463414637</c:v>
                </c:pt>
                <c:pt idx="41">
                  <c:v>81.448780487804882</c:v>
                </c:pt>
                <c:pt idx="42">
                  <c:v>81.648780487804885</c:v>
                </c:pt>
                <c:pt idx="43">
                  <c:v>81.748780487804893</c:v>
                </c:pt>
                <c:pt idx="44">
                  <c:v>81.8</c:v>
                </c:pt>
                <c:pt idx="45">
                  <c:v>81.900000000000006</c:v>
                </c:pt>
                <c:pt idx="46">
                  <c:v>81.900000000000006</c:v>
                </c:pt>
                <c:pt idx="47">
                  <c:v>81.900000000000006</c:v>
                </c:pt>
                <c:pt idx="48">
                  <c:v>82.048780487804876</c:v>
                </c:pt>
                <c:pt idx="49">
                  <c:v>82.048780487804876</c:v>
                </c:pt>
                <c:pt idx="50">
                  <c:v>81.748780487804893</c:v>
                </c:pt>
              </c:numCache>
            </c:numRef>
          </c:yVal>
          <c:smooth val="0"/>
          <c:extLst>
            <c:ext xmlns:c16="http://schemas.microsoft.com/office/drawing/2014/chart" uri="{C3380CC4-5D6E-409C-BE32-E72D297353CC}">
              <c16:uniqueId val="{00000004-B904-5E4D-A15E-72896382231C}"/>
            </c:ext>
          </c:extLst>
        </c:ser>
        <c:ser>
          <c:idx val="5"/>
          <c:order val="5"/>
          <c:tx>
            <c:v>CZE</c:v>
          </c:tx>
          <c:spPr>
            <a:ln w="19050" cap="rnd">
              <a:solidFill>
                <a:schemeClr val="accent6"/>
              </a:solidFill>
              <a:round/>
            </a:ln>
            <a:effectLst/>
          </c:spPr>
          <c:marker>
            <c:symbol val="none"/>
          </c:marker>
          <c:xVal>
            <c:numRef>
              <c:f>'LE &amp; HC'!$W$12:$BA$12</c:f>
              <c:numCache>
                <c:formatCode>_(* #,##0_);_(* \(#,##0\);_(* "-"??_);_(@_)</c:formatCode>
                <c:ptCount val="31"/>
                <c:pt idx="0">
                  <c:v>490.947</c:v>
                </c:pt>
                <c:pt idx="1">
                  <c:v>438.43299999999999</c:v>
                </c:pt>
                <c:pt idx="2">
                  <c:v>462.649</c:v>
                </c:pt>
                <c:pt idx="3">
                  <c:v>658.26300000000003</c:v>
                </c:pt>
                <c:pt idx="4">
                  <c:v>725.05600000000004</c:v>
                </c:pt>
                <c:pt idx="5">
                  <c:v>808.18200000000002</c:v>
                </c:pt>
                <c:pt idx="6">
                  <c:v>858.84699999999998</c:v>
                </c:pt>
                <c:pt idx="7">
                  <c:v>869.44200000000001</c:v>
                </c:pt>
                <c:pt idx="8">
                  <c:v>888.94899999999996</c:v>
                </c:pt>
                <c:pt idx="9">
                  <c:v>951.85400000000004</c:v>
                </c:pt>
                <c:pt idx="10">
                  <c:v>1026.0239999999999</c:v>
                </c:pt>
                <c:pt idx="11">
                  <c:v>1160.2470000000001</c:v>
                </c:pt>
                <c:pt idx="12">
                  <c:v>1267.68</c:v>
                </c:pt>
                <c:pt idx="13">
                  <c:v>1393.8240000000001</c:v>
                </c:pt>
                <c:pt idx="14">
                  <c:v>1464.059</c:v>
                </c:pt>
                <c:pt idx="15">
                  <c:v>1523.395</c:v>
                </c:pt>
                <c:pt idx="16">
                  <c:v>1560.1859999999999</c:v>
                </c:pt>
                <c:pt idx="17">
                  <c:v>1660.49</c:v>
                </c:pt>
                <c:pt idx="18">
                  <c:v>1822.9369999999999</c:v>
                </c:pt>
                <c:pt idx="19">
                  <c:v>2048.7750000000001</c:v>
                </c:pt>
                <c:pt idx="20">
                  <c:v>2001.9580000000001</c:v>
                </c:pt>
                <c:pt idx="21">
                  <c:v>2041.8989999999999</c:v>
                </c:pt>
                <c:pt idx="22">
                  <c:v>2090.4850000000001</c:v>
                </c:pt>
                <c:pt idx="23">
                  <c:v>2448.529</c:v>
                </c:pt>
                <c:pt idx="24">
                  <c:v>2564.6089999999999</c:v>
                </c:pt>
                <c:pt idx="25">
                  <c:v>2544.8649999999998</c:v>
                </c:pt>
                <c:pt idx="26">
                  <c:v>2670.9690000000001</c:v>
                </c:pt>
                <c:pt idx="27">
                  <c:v>2969.5419999999999</c:v>
                </c:pt>
                <c:pt idx="28">
                  <c:v>3128.5230000000001</c:v>
                </c:pt>
                <c:pt idx="29">
                  <c:v>3272.2240000000002</c:v>
                </c:pt>
                <c:pt idx="30">
                  <c:v>3805.143</c:v>
                </c:pt>
              </c:numCache>
            </c:numRef>
          </c:xVal>
          <c:yVal>
            <c:numRef>
              <c:f>'LE &amp; HC'!$W$13:$BA$13</c:f>
              <c:numCache>
                <c:formatCode>_(* #,##0.0_);_(* \(#,##0.0\);_(* "-"??_);_(@_)</c:formatCode>
                <c:ptCount val="31"/>
                <c:pt idx="0">
                  <c:v>71.383902439024411</c:v>
                </c:pt>
                <c:pt idx="1">
                  <c:v>71.898292682926837</c:v>
                </c:pt>
                <c:pt idx="2">
                  <c:v>72.271707317073179</c:v>
                </c:pt>
                <c:pt idx="3">
                  <c:v>72.767804878048793</c:v>
                </c:pt>
                <c:pt idx="4">
                  <c:v>72.972682926829265</c:v>
                </c:pt>
                <c:pt idx="5">
                  <c:v>73.074878048780505</c:v>
                </c:pt>
                <c:pt idx="6">
                  <c:v>73.714634146341467</c:v>
                </c:pt>
                <c:pt idx="7">
                  <c:v>73.824878048780505</c:v>
                </c:pt>
                <c:pt idx="8">
                  <c:v>74.514634146341464</c:v>
                </c:pt>
                <c:pt idx="9">
                  <c:v>74.668292682926833</c:v>
                </c:pt>
                <c:pt idx="10">
                  <c:v>74.968292682926844</c:v>
                </c:pt>
                <c:pt idx="11">
                  <c:v>75.17317073170733</c:v>
                </c:pt>
                <c:pt idx="12">
                  <c:v>75.221951219512192</c:v>
                </c:pt>
                <c:pt idx="13">
                  <c:v>75.170731707317088</c:v>
                </c:pt>
                <c:pt idx="14">
                  <c:v>75.721951219512206</c:v>
                </c:pt>
                <c:pt idx="15">
                  <c:v>75.924390243902451</c:v>
                </c:pt>
                <c:pt idx="16">
                  <c:v>76.524390243902445</c:v>
                </c:pt>
                <c:pt idx="17">
                  <c:v>76.724390243902462</c:v>
                </c:pt>
                <c:pt idx="18">
                  <c:v>76.975609756097569</c:v>
                </c:pt>
                <c:pt idx="19">
                  <c:v>77.078048780487805</c:v>
                </c:pt>
                <c:pt idx="20">
                  <c:v>77.424390243902451</c:v>
                </c:pt>
                <c:pt idx="21">
                  <c:v>77.873170731707319</c:v>
                </c:pt>
                <c:pt idx="22">
                  <c:v>78.075609756097577</c:v>
                </c:pt>
                <c:pt idx="23">
                  <c:v>78.175609756097558</c:v>
                </c:pt>
                <c:pt idx="24">
                  <c:v>78.824390243902442</c:v>
                </c:pt>
                <c:pt idx="25">
                  <c:v>78.578048780487805</c:v>
                </c:pt>
                <c:pt idx="26">
                  <c:v>79.026829268292687</c:v>
                </c:pt>
                <c:pt idx="27">
                  <c:v>78.978048780487811</c:v>
                </c:pt>
                <c:pt idx="28">
                  <c:v>79.029268292682929</c:v>
                </c:pt>
                <c:pt idx="29">
                  <c:v>79.229268292682946</c:v>
                </c:pt>
                <c:pt idx="30">
                  <c:v>78.22682926829269</c:v>
                </c:pt>
              </c:numCache>
            </c:numRef>
          </c:yVal>
          <c:smooth val="0"/>
          <c:extLst>
            <c:ext xmlns:c16="http://schemas.microsoft.com/office/drawing/2014/chart" uri="{C3380CC4-5D6E-409C-BE32-E72D297353CC}">
              <c16:uniqueId val="{00000005-B904-5E4D-A15E-72896382231C}"/>
            </c:ext>
          </c:extLst>
        </c:ser>
        <c:ser>
          <c:idx val="6"/>
          <c:order val="6"/>
          <c:tx>
            <c:v>DNK</c:v>
          </c:tx>
          <c:spPr>
            <a:ln w="19050" cap="rnd">
              <a:solidFill>
                <a:schemeClr val="accent1">
                  <a:lumMod val="60000"/>
                </a:schemeClr>
              </a:solidFill>
              <a:round/>
            </a:ln>
            <a:effectLst/>
          </c:spPr>
          <c:marker>
            <c:symbol val="none"/>
          </c:marker>
          <c:xVal>
            <c:numRef>
              <c:f>'LE &amp; HC'!$D$14:$BA$14</c:f>
              <c:numCache>
                <c:formatCode>_(* #,##0_);_(* \(#,##0\);_(* "-"??_);_(@_)</c:formatCode>
                <c:ptCount val="50"/>
                <c:pt idx="0">
                  <c:v>338.01299999999998</c:v>
                </c:pt>
                <c:pt idx="1">
                  <c:v>369.39299999999997</c:v>
                </c:pt>
                <c:pt idx="2">
                  <c:v>397.06599999999997</c:v>
                </c:pt>
                <c:pt idx="3">
                  <c:v>458.78</c:v>
                </c:pt>
                <c:pt idx="4">
                  <c:v>508.81400000000002</c:v>
                </c:pt>
                <c:pt idx="5">
                  <c:v>559.68700000000001</c:v>
                </c:pt>
                <c:pt idx="6">
                  <c:v>591.36699999999996</c:v>
                </c:pt>
                <c:pt idx="7">
                  <c:v>659.84299999999996</c:v>
                </c:pt>
                <c:pt idx="8">
                  <c:v>739.09500000000003</c:v>
                </c:pt>
                <c:pt idx="9">
                  <c:v>797.08600000000001</c:v>
                </c:pt>
                <c:pt idx="10">
                  <c:v>871.59199999999998</c:v>
                </c:pt>
                <c:pt idx="11">
                  <c:v>956.10799999999995</c:v>
                </c:pt>
                <c:pt idx="12">
                  <c:v>1003.394</c:v>
                </c:pt>
                <c:pt idx="13">
                  <c:v>1025.308</c:v>
                </c:pt>
                <c:pt idx="14">
                  <c:v>1106.6500000000001</c:v>
                </c:pt>
                <c:pt idx="15">
                  <c:v>1167.596</c:v>
                </c:pt>
                <c:pt idx="16">
                  <c:v>1251.1300000000001</c:v>
                </c:pt>
                <c:pt idx="17">
                  <c:v>1313.355</c:v>
                </c:pt>
                <c:pt idx="18">
                  <c:v>1359.2550000000001</c:v>
                </c:pt>
                <c:pt idx="19">
                  <c:v>1441.5160000000001</c:v>
                </c:pt>
                <c:pt idx="20">
                  <c:v>1484.027</c:v>
                </c:pt>
                <c:pt idx="21">
                  <c:v>1554.3710000000001</c:v>
                </c:pt>
                <c:pt idx="22">
                  <c:v>1646.894</c:v>
                </c:pt>
                <c:pt idx="23">
                  <c:v>1708.511</c:v>
                </c:pt>
                <c:pt idx="24">
                  <c:v>1715.029</c:v>
                </c:pt>
                <c:pt idx="25">
                  <c:v>1813.999</c:v>
                </c:pt>
                <c:pt idx="26">
                  <c:v>1891.682</c:v>
                </c:pt>
                <c:pt idx="27">
                  <c:v>1914.184</c:v>
                </c:pt>
                <c:pt idx="28">
                  <c:v>2181.6689999999999</c:v>
                </c:pt>
                <c:pt idx="29">
                  <c:v>2345.7150000000001</c:v>
                </c:pt>
                <c:pt idx="30">
                  <c:v>2472.3150000000001</c:v>
                </c:pt>
                <c:pt idx="31">
                  <c:v>2711.6680000000001</c:v>
                </c:pt>
                <c:pt idx="32">
                  <c:v>2723.11</c:v>
                </c:pt>
                <c:pt idx="33">
                  <c:v>2920.6439999999998</c:v>
                </c:pt>
                <c:pt idx="34">
                  <c:v>3014.982</c:v>
                </c:pt>
                <c:pt idx="35">
                  <c:v>3289.2220000000002</c:v>
                </c:pt>
                <c:pt idx="36">
                  <c:v>3563.0859999999998</c:v>
                </c:pt>
                <c:pt idx="37">
                  <c:v>3777.7069999999999</c:v>
                </c:pt>
                <c:pt idx="38">
                  <c:v>4016.152</c:v>
                </c:pt>
                <c:pt idx="39">
                  <c:v>4272.3760000000002</c:v>
                </c:pt>
                <c:pt idx="40">
                  <c:v>4274.1419999999998</c:v>
                </c:pt>
                <c:pt idx="41">
                  <c:v>4433.3630000000003</c:v>
                </c:pt>
                <c:pt idx="42">
                  <c:v>4525.6689999999999</c:v>
                </c:pt>
                <c:pt idx="43">
                  <c:v>4597.4589999999998</c:v>
                </c:pt>
                <c:pt idx="44">
                  <c:v>4726.7520000000004</c:v>
                </c:pt>
                <c:pt idx="45">
                  <c:v>4900.9390000000003</c:v>
                </c:pt>
                <c:pt idx="46">
                  <c:v>5112.9589999999998</c:v>
                </c:pt>
                <c:pt idx="47">
                  <c:v>5306.7039999999997</c:v>
                </c:pt>
                <c:pt idx="48">
                  <c:v>5359.7759999999998</c:v>
                </c:pt>
                <c:pt idx="49">
                  <c:v>5693.6509999999998</c:v>
                </c:pt>
              </c:numCache>
            </c:numRef>
          </c:xVal>
          <c:yVal>
            <c:numRef>
              <c:f>'LE &amp; HC'!$D$15:$BA$15</c:f>
              <c:numCache>
                <c:formatCode>_(* #,##0.0_);_(* \(#,##0.0\);_(* "-"??_);_(@_)</c:formatCode>
                <c:ptCount val="50"/>
                <c:pt idx="0">
                  <c:v>73.41463414634147</c:v>
                </c:pt>
                <c:pt idx="1">
                  <c:v>73.439024390243915</c:v>
                </c:pt>
                <c:pt idx="2">
                  <c:v>73.682195121951224</c:v>
                </c:pt>
                <c:pt idx="3">
                  <c:v>73.808292682926833</c:v>
                </c:pt>
                <c:pt idx="4">
                  <c:v>74.075121951219529</c:v>
                </c:pt>
                <c:pt idx="5">
                  <c:v>73.739756097560985</c:v>
                </c:pt>
                <c:pt idx="6">
                  <c:v>74.632439024390266</c:v>
                </c:pt>
                <c:pt idx="7">
                  <c:v>74.392926829268305</c:v>
                </c:pt>
                <c:pt idx="8">
                  <c:v>74.219268292682926</c:v>
                </c:pt>
                <c:pt idx="9">
                  <c:v>74.101707317073178</c:v>
                </c:pt>
                <c:pt idx="10">
                  <c:v>74.230487804878067</c:v>
                </c:pt>
                <c:pt idx="11">
                  <c:v>74.551219512195118</c:v>
                </c:pt>
                <c:pt idx="12">
                  <c:v>74.420487804878064</c:v>
                </c:pt>
                <c:pt idx="13">
                  <c:v>74.562195121951234</c:v>
                </c:pt>
                <c:pt idx="14">
                  <c:v>74.427560975609765</c:v>
                </c:pt>
                <c:pt idx="15">
                  <c:v>74.579756097560974</c:v>
                </c:pt>
                <c:pt idx="16">
                  <c:v>74.691219512195133</c:v>
                </c:pt>
                <c:pt idx="17">
                  <c:v>74.771707317073179</c:v>
                </c:pt>
                <c:pt idx="18">
                  <c:v>74.799756097560973</c:v>
                </c:pt>
                <c:pt idx="19">
                  <c:v>74.805365853658543</c:v>
                </c:pt>
                <c:pt idx="20">
                  <c:v>75.157804878048793</c:v>
                </c:pt>
                <c:pt idx="21">
                  <c:v>75.194146341463423</c:v>
                </c:pt>
                <c:pt idx="22">
                  <c:v>75.116829268292705</c:v>
                </c:pt>
                <c:pt idx="23">
                  <c:v>75.375121951219526</c:v>
                </c:pt>
                <c:pt idx="24">
                  <c:v>75.212682926829274</c:v>
                </c:pt>
                <c:pt idx="25">
                  <c:v>75.591463414634163</c:v>
                </c:pt>
                <c:pt idx="26">
                  <c:v>75.945121951219519</c:v>
                </c:pt>
                <c:pt idx="27">
                  <c:v>76.139024390243918</c:v>
                </c:pt>
                <c:pt idx="28">
                  <c:v>76.341463414634148</c:v>
                </c:pt>
                <c:pt idx="29">
                  <c:v>76.592682926829269</c:v>
                </c:pt>
                <c:pt idx="30">
                  <c:v>76.792682926829286</c:v>
                </c:pt>
                <c:pt idx="31">
                  <c:v>76.895121951219508</c:v>
                </c:pt>
                <c:pt idx="32">
                  <c:v>77.143902439024401</c:v>
                </c:pt>
                <c:pt idx="33">
                  <c:v>77.492682926829275</c:v>
                </c:pt>
                <c:pt idx="34">
                  <c:v>77.84390243902439</c:v>
                </c:pt>
                <c:pt idx="35">
                  <c:v>78.095121951219539</c:v>
                </c:pt>
                <c:pt idx="36">
                  <c:v>78.195121951219519</c:v>
                </c:pt>
                <c:pt idx="37">
                  <c:v>78.44634146341464</c:v>
                </c:pt>
                <c:pt idx="38">
                  <c:v>78.597560975609767</c:v>
                </c:pt>
                <c:pt idx="39">
                  <c:v>79.099999999999994</c:v>
                </c:pt>
                <c:pt idx="40">
                  <c:v>79.8</c:v>
                </c:pt>
                <c:pt idx="41">
                  <c:v>80.051219512195118</c:v>
                </c:pt>
                <c:pt idx="42">
                  <c:v>80.3</c:v>
                </c:pt>
                <c:pt idx="43">
                  <c:v>80.7</c:v>
                </c:pt>
                <c:pt idx="44">
                  <c:v>80.702439024390245</c:v>
                </c:pt>
                <c:pt idx="45">
                  <c:v>80.853658536585371</c:v>
                </c:pt>
                <c:pt idx="46">
                  <c:v>81.10243902439025</c:v>
                </c:pt>
                <c:pt idx="47">
                  <c:v>80.953658536585365</c:v>
                </c:pt>
                <c:pt idx="48">
                  <c:v>81.451219512195138</c:v>
                </c:pt>
                <c:pt idx="49">
                  <c:v>81.551219512195132</c:v>
                </c:pt>
              </c:numCache>
            </c:numRef>
          </c:yVal>
          <c:smooth val="0"/>
          <c:extLst>
            <c:ext xmlns:c16="http://schemas.microsoft.com/office/drawing/2014/chart" uri="{C3380CC4-5D6E-409C-BE32-E72D297353CC}">
              <c16:uniqueId val="{00000006-B904-5E4D-A15E-72896382231C}"/>
            </c:ext>
          </c:extLst>
        </c:ser>
        <c:ser>
          <c:idx val="8"/>
          <c:order val="8"/>
          <c:tx>
            <c:strRef>
              <c:f>'LE &amp; HC'!$B$18</c:f>
              <c:strCache>
                <c:ptCount val="1"/>
                <c:pt idx="0">
                  <c:v>FRA</c:v>
                </c:pt>
              </c:strCache>
            </c:strRef>
          </c:tx>
          <c:spPr>
            <a:ln w="19050" cap="rnd">
              <a:solidFill>
                <a:schemeClr val="accent3">
                  <a:lumMod val="60000"/>
                </a:schemeClr>
              </a:solidFill>
              <a:round/>
            </a:ln>
            <a:effectLst/>
          </c:spPr>
          <c:marker>
            <c:symbol val="none"/>
          </c:marker>
          <c:xVal>
            <c:numRef>
              <c:f>'LE &amp; HC'!$W$18:$BA$18</c:f>
              <c:numCache>
                <c:formatCode>_(* #,##0_);_(* \(#,##0\);_(* "-"??_);_(@_)</c:formatCode>
                <c:ptCount val="31"/>
                <c:pt idx="0">
                  <c:v>1459.11</c:v>
                </c:pt>
                <c:pt idx="1">
                  <c:v>1558.0329999999999</c:v>
                </c:pt>
                <c:pt idx="2">
                  <c:v>1651.1389999999999</c:v>
                </c:pt>
                <c:pt idx="3">
                  <c:v>1753.4849999999999</c:v>
                </c:pt>
                <c:pt idx="4">
                  <c:v>1817.0419999999999</c:v>
                </c:pt>
                <c:pt idx="5">
                  <c:v>2100.9180000000001</c:v>
                </c:pt>
                <c:pt idx="6">
                  <c:v>2169.451</c:v>
                </c:pt>
                <c:pt idx="7">
                  <c:v>2236.5949999999998</c:v>
                </c:pt>
                <c:pt idx="8">
                  <c:v>2321.931</c:v>
                </c:pt>
                <c:pt idx="9">
                  <c:v>2431.3029999999999</c:v>
                </c:pt>
                <c:pt idx="10">
                  <c:v>2687.53</c:v>
                </c:pt>
                <c:pt idx="11">
                  <c:v>2875.2939999999999</c:v>
                </c:pt>
                <c:pt idx="12">
                  <c:v>3152.0160000000001</c:v>
                </c:pt>
                <c:pt idx="13">
                  <c:v>3056.2649999999999</c:v>
                </c:pt>
                <c:pt idx="14">
                  <c:v>3170.9470000000001</c:v>
                </c:pt>
                <c:pt idx="15">
                  <c:v>3264.5740000000001</c:v>
                </c:pt>
                <c:pt idx="16">
                  <c:v>3444.855</c:v>
                </c:pt>
                <c:pt idx="17">
                  <c:v>3588.2269999999999</c:v>
                </c:pt>
                <c:pt idx="18">
                  <c:v>3729.3530000000001</c:v>
                </c:pt>
                <c:pt idx="19">
                  <c:v>3880.8420000000001</c:v>
                </c:pt>
                <c:pt idx="20">
                  <c:v>4045.0650000000001</c:v>
                </c:pt>
                <c:pt idx="21">
                  <c:v>4161.6980000000003</c:v>
                </c:pt>
                <c:pt idx="22">
                  <c:v>4299.4340000000002</c:v>
                </c:pt>
                <c:pt idx="23">
                  <c:v>4544.9639999999999</c:v>
                </c:pt>
                <c:pt idx="24">
                  <c:v>4626.6790000000001</c:v>
                </c:pt>
                <c:pt idx="25">
                  <c:v>4667.1559999999999</c:v>
                </c:pt>
                <c:pt idx="26">
                  <c:v>4928.1279999999997</c:v>
                </c:pt>
                <c:pt idx="27">
                  <c:v>5005.7560000000003</c:v>
                </c:pt>
                <c:pt idx="28">
                  <c:v>5099.3059999999996</c:v>
                </c:pt>
                <c:pt idx="29">
                  <c:v>5167.8389999999999</c:v>
                </c:pt>
                <c:pt idx="30">
                  <c:v>5468.4179999999997</c:v>
                </c:pt>
              </c:numCache>
            </c:numRef>
          </c:xVal>
          <c:yVal>
            <c:numRef>
              <c:f>'LE &amp; HC'!$W$19:$BA$19</c:f>
              <c:numCache>
                <c:formatCode>_(* #,##0.0_);_(* \(#,##0.0\);_(* "-"??_);_(@_)</c:formatCode>
                <c:ptCount val="31"/>
                <c:pt idx="0">
                  <c:v>76.599999999999994</c:v>
                </c:pt>
                <c:pt idx="1">
                  <c:v>76.848780487804888</c:v>
                </c:pt>
                <c:pt idx="2">
                  <c:v>77.099999999999994</c:v>
                </c:pt>
                <c:pt idx="3">
                  <c:v>77.3</c:v>
                </c:pt>
                <c:pt idx="4">
                  <c:v>77.648780487804885</c:v>
                </c:pt>
                <c:pt idx="5">
                  <c:v>77.751219512195121</c:v>
                </c:pt>
                <c:pt idx="6">
                  <c:v>77.95365853658538</c:v>
                </c:pt>
                <c:pt idx="7">
                  <c:v>78.304878048780495</c:v>
                </c:pt>
                <c:pt idx="8">
                  <c:v>78.604878048780492</c:v>
                </c:pt>
                <c:pt idx="9">
                  <c:v>78.756097560975604</c:v>
                </c:pt>
                <c:pt idx="10">
                  <c:v>79.056097560975616</c:v>
                </c:pt>
                <c:pt idx="11">
                  <c:v>79.158536585365866</c:v>
                </c:pt>
                <c:pt idx="12">
                  <c:v>79.260975609756116</c:v>
                </c:pt>
                <c:pt idx="13">
                  <c:v>79.114634146341473</c:v>
                </c:pt>
                <c:pt idx="14">
                  <c:v>80.163414634146349</c:v>
                </c:pt>
                <c:pt idx="15">
                  <c:v>80.163414634146349</c:v>
                </c:pt>
                <c:pt idx="16">
                  <c:v>80.812195121951234</c:v>
                </c:pt>
                <c:pt idx="17">
                  <c:v>81.112195121951231</c:v>
                </c:pt>
                <c:pt idx="18">
                  <c:v>81.214634146341481</c:v>
                </c:pt>
                <c:pt idx="19">
                  <c:v>81.41463414634147</c:v>
                </c:pt>
                <c:pt idx="20">
                  <c:v>81.663414634146349</c:v>
                </c:pt>
                <c:pt idx="21">
                  <c:v>82.114634146341473</c:v>
                </c:pt>
                <c:pt idx="22">
                  <c:v>81.968292682926844</c:v>
                </c:pt>
                <c:pt idx="23">
                  <c:v>82.219512195121965</c:v>
                </c:pt>
                <c:pt idx="24">
                  <c:v>82.719512195121951</c:v>
                </c:pt>
                <c:pt idx="25">
                  <c:v>82.321951219512201</c:v>
                </c:pt>
                <c:pt idx="26">
                  <c:v>82.573170731707322</c:v>
                </c:pt>
                <c:pt idx="27">
                  <c:v>82.575609756097563</c:v>
                </c:pt>
                <c:pt idx="28">
                  <c:v>82.675609756097572</c:v>
                </c:pt>
                <c:pt idx="29">
                  <c:v>82.826829268292698</c:v>
                </c:pt>
                <c:pt idx="30">
                  <c:v>82.175609756097572</c:v>
                </c:pt>
              </c:numCache>
            </c:numRef>
          </c:yVal>
          <c:smooth val="0"/>
          <c:extLst>
            <c:ext xmlns:c16="http://schemas.microsoft.com/office/drawing/2014/chart" uri="{C3380CC4-5D6E-409C-BE32-E72D297353CC}">
              <c16:uniqueId val="{00000007-B904-5E4D-A15E-72896382231C}"/>
            </c:ext>
          </c:extLst>
        </c:ser>
        <c:ser>
          <c:idx val="9"/>
          <c:order val="9"/>
          <c:tx>
            <c:v>DEU</c:v>
          </c:tx>
          <c:spPr>
            <a:ln w="19050" cap="rnd">
              <a:solidFill>
                <a:schemeClr val="accent4">
                  <a:lumMod val="60000"/>
                </a:schemeClr>
              </a:solidFill>
              <a:round/>
            </a:ln>
            <a:effectLst/>
          </c:spPr>
          <c:marker>
            <c:symbol val="none"/>
          </c:marker>
          <c:xVal>
            <c:numRef>
              <c:f>'LE &amp; HC'!$C$20:$BA$20</c:f>
              <c:numCache>
                <c:formatCode>_(* #,##0_);_(* \(#,##0\);_(* "-"??_);_(@_)</c:formatCode>
                <c:ptCount val="51"/>
                <c:pt idx="0">
                  <c:v>252.31100000000001</c:v>
                </c:pt>
                <c:pt idx="1">
                  <c:v>298.25099999999998</c:v>
                </c:pt>
                <c:pt idx="2">
                  <c:v>337.36399999999998</c:v>
                </c:pt>
                <c:pt idx="3">
                  <c:v>384.541</c:v>
                </c:pt>
                <c:pt idx="4">
                  <c:v>452.74400000000003</c:v>
                </c:pt>
                <c:pt idx="5">
                  <c:v>532.48099999999999</c:v>
                </c:pt>
                <c:pt idx="6">
                  <c:v>591.09799999999996</c:v>
                </c:pt>
                <c:pt idx="7">
                  <c:v>647.35199999999998</c:v>
                </c:pt>
                <c:pt idx="8">
                  <c:v>729.45699999999999</c:v>
                </c:pt>
                <c:pt idx="9">
                  <c:v>800.70299999999997</c:v>
                </c:pt>
                <c:pt idx="10">
                  <c:v>908.16600000000005</c:v>
                </c:pt>
                <c:pt idx="11">
                  <c:v>1014.713</c:v>
                </c:pt>
                <c:pt idx="12">
                  <c:v>1044.528</c:v>
                </c:pt>
                <c:pt idx="13">
                  <c:v>1104.5940000000001</c:v>
                </c:pt>
                <c:pt idx="14">
                  <c:v>1196.56</c:v>
                </c:pt>
                <c:pt idx="15">
                  <c:v>1298.5550000000001</c:v>
                </c:pt>
                <c:pt idx="16">
                  <c:v>1386.51</c:v>
                </c:pt>
                <c:pt idx="17">
                  <c:v>1480.096</c:v>
                </c:pt>
                <c:pt idx="18">
                  <c:v>1616.3489999999999</c:v>
                </c:pt>
                <c:pt idx="19">
                  <c:v>1596.16</c:v>
                </c:pt>
                <c:pt idx="20">
                  <c:v>1724.3320000000001</c:v>
                </c:pt>
                <c:pt idx="21">
                  <c:v>2019.308</c:v>
                </c:pt>
                <c:pt idx="22">
                  <c:v>2029.8105</c:v>
                </c:pt>
                <c:pt idx="23">
                  <c:v>2040.3130000000001</c:v>
                </c:pt>
                <c:pt idx="24">
                  <c:v>2188.6759999999999</c:v>
                </c:pt>
                <c:pt idx="25">
                  <c:v>2349.145</c:v>
                </c:pt>
                <c:pt idx="26">
                  <c:v>2480.2170000000001</c:v>
                </c:pt>
                <c:pt idx="27">
                  <c:v>2496.201</c:v>
                </c:pt>
                <c:pt idx="28">
                  <c:v>2566.0030000000002</c:v>
                </c:pt>
                <c:pt idx="29">
                  <c:v>2697.8780000000002</c:v>
                </c:pt>
                <c:pt idx="30">
                  <c:v>2895.5329999999999</c:v>
                </c:pt>
                <c:pt idx="31">
                  <c:v>3009.3679999999999</c:v>
                </c:pt>
                <c:pt idx="32">
                  <c:v>3239.77</c:v>
                </c:pt>
                <c:pt idx="33">
                  <c:v>3329.3739999999998</c:v>
                </c:pt>
                <c:pt idx="34">
                  <c:v>3391.5210000000002</c:v>
                </c:pt>
                <c:pt idx="35">
                  <c:v>3429.9549999999999</c:v>
                </c:pt>
                <c:pt idx="36">
                  <c:v>3567.0610000000001</c:v>
                </c:pt>
                <c:pt idx="37">
                  <c:v>3750.7869999999998</c:v>
                </c:pt>
                <c:pt idx="38">
                  <c:v>3955.136</c:v>
                </c:pt>
                <c:pt idx="39">
                  <c:v>4158.2659999999996</c:v>
                </c:pt>
                <c:pt idx="40">
                  <c:v>4423.07</c:v>
                </c:pt>
                <c:pt idx="41">
                  <c:v>4566.6779999999999</c:v>
                </c:pt>
                <c:pt idx="42">
                  <c:v>4745.5460000000003</c:v>
                </c:pt>
                <c:pt idx="43">
                  <c:v>4951.6769999999997</c:v>
                </c:pt>
                <c:pt idx="44">
                  <c:v>5151.7089999999998</c:v>
                </c:pt>
                <c:pt idx="45">
                  <c:v>5295.9750000000004</c:v>
                </c:pt>
                <c:pt idx="46">
                  <c:v>5669.0640000000003</c:v>
                </c:pt>
                <c:pt idx="47">
                  <c:v>5970.1629999999996</c:v>
                </c:pt>
                <c:pt idx="48">
                  <c:v>6281.84</c:v>
                </c:pt>
                <c:pt idx="49">
                  <c:v>6407.9279999999999</c:v>
                </c:pt>
                <c:pt idx="50">
                  <c:v>6938.9830000000002</c:v>
                </c:pt>
              </c:numCache>
            </c:numRef>
          </c:xVal>
          <c:yVal>
            <c:numRef>
              <c:f>'LE &amp; HC'!$C$21:$BA$21</c:f>
              <c:numCache>
                <c:formatCode>_(* #,##0.0_);_(* \(#,##0.0\);_(* "-"??_);_(@_)</c:formatCode>
                <c:ptCount val="51"/>
                <c:pt idx="0">
                  <c:v>70.639780487804885</c:v>
                </c:pt>
                <c:pt idx="1">
                  <c:v>70.742878048780497</c:v>
                </c:pt>
                <c:pt idx="2">
                  <c:v>70.867000000000019</c:v>
                </c:pt>
                <c:pt idx="3">
                  <c:v>71.016682926829276</c:v>
                </c:pt>
                <c:pt idx="4">
                  <c:v>71.195414634146346</c:v>
                </c:pt>
                <c:pt idx="5">
                  <c:v>71.401731707317097</c:v>
                </c:pt>
                <c:pt idx="6">
                  <c:v>71.634146341463421</c:v>
                </c:pt>
                <c:pt idx="7">
                  <c:v>71.88368292682928</c:v>
                </c:pt>
                <c:pt idx="8">
                  <c:v>72.143292682926841</c:v>
                </c:pt>
                <c:pt idx="9">
                  <c:v>72.408536585365866</c:v>
                </c:pt>
                <c:pt idx="10">
                  <c:v>72.677902439024393</c:v>
                </c:pt>
                <c:pt idx="11">
                  <c:v>72.950390243902433</c:v>
                </c:pt>
                <c:pt idx="12">
                  <c:v>73.22699999999999</c:v>
                </c:pt>
                <c:pt idx="13">
                  <c:v>73.505195121951232</c:v>
                </c:pt>
                <c:pt idx="14">
                  <c:v>73.782926829268291</c:v>
                </c:pt>
                <c:pt idx="15">
                  <c:v>74.054634146341471</c:v>
                </c:pt>
                <c:pt idx="16">
                  <c:v>74.313731707317089</c:v>
                </c:pt>
                <c:pt idx="17">
                  <c:v>74.559682926829282</c:v>
                </c:pt>
                <c:pt idx="18">
                  <c:v>74.792487804878064</c:v>
                </c:pt>
                <c:pt idx="19">
                  <c:v>75.013146341463425</c:v>
                </c:pt>
                <c:pt idx="20">
                  <c:v>75.227756097560984</c:v>
                </c:pt>
                <c:pt idx="21">
                  <c:v>75.319512195121959</c:v>
                </c:pt>
                <c:pt idx="22">
                  <c:v>75.819512195121959</c:v>
                </c:pt>
                <c:pt idx="23">
                  <c:v>75.870731707317091</c:v>
                </c:pt>
                <c:pt idx="24">
                  <c:v>76.270731707317069</c:v>
                </c:pt>
                <c:pt idx="25">
                  <c:v>76.421951219512209</c:v>
                </c:pt>
                <c:pt idx="26">
                  <c:v>76.67317073170733</c:v>
                </c:pt>
                <c:pt idx="27">
                  <c:v>77.073170731707322</c:v>
                </c:pt>
                <c:pt idx="28">
                  <c:v>77.475609756097569</c:v>
                </c:pt>
                <c:pt idx="29">
                  <c:v>77.72682926829269</c:v>
                </c:pt>
                <c:pt idx="30">
                  <c:v>77.926829268292693</c:v>
                </c:pt>
                <c:pt idx="31">
                  <c:v>78.329268292682926</c:v>
                </c:pt>
                <c:pt idx="32">
                  <c:v>78.229268292682931</c:v>
                </c:pt>
                <c:pt idx="33">
                  <c:v>78.380487804878058</c:v>
                </c:pt>
                <c:pt idx="34">
                  <c:v>78.680487804878069</c:v>
                </c:pt>
                <c:pt idx="35">
                  <c:v>78.931707317073176</c:v>
                </c:pt>
                <c:pt idx="36">
                  <c:v>79.131707317073193</c:v>
                </c:pt>
                <c:pt idx="37">
                  <c:v>79.534146341463426</c:v>
                </c:pt>
                <c:pt idx="38">
                  <c:v>79.736585365853671</c:v>
                </c:pt>
                <c:pt idx="39">
                  <c:v>79.836585365853679</c:v>
                </c:pt>
                <c:pt idx="40">
                  <c:v>79.987804878048792</c:v>
                </c:pt>
                <c:pt idx="41">
                  <c:v>80.436585365853674</c:v>
                </c:pt>
                <c:pt idx="42">
                  <c:v>80.53902439024391</c:v>
                </c:pt>
                <c:pt idx="43">
                  <c:v>80.490243902439033</c:v>
                </c:pt>
                <c:pt idx="44">
                  <c:v>81.090243902439042</c:v>
                </c:pt>
                <c:pt idx="45">
                  <c:v>80.641463414634146</c:v>
                </c:pt>
                <c:pt idx="46">
                  <c:v>80.990243902439033</c:v>
                </c:pt>
                <c:pt idx="47">
                  <c:v>80.992682926829289</c:v>
                </c:pt>
                <c:pt idx="48">
                  <c:v>80.892682926829266</c:v>
                </c:pt>
                <c:pt idx="49">
                  <c:v>81.292682926829272</c:v>
                </c:pt>
                <c:pt idx="50">
                  <c:v>80.941463414634157</c:v>
                </c:pt>
              </c:numCache>
            </c:numRef>
          </c:yVal>
          <c:smooth val="0"/>
          <c:extLst>
            <c:ext xmlns:c16="http://schemas.microsoft.com/office/drawing/2014/chart" uri="{C3380CC4-5D6E-409C-BE32-E72D297353CC}">
              <c16:uniqueId val="{00000008-B904-5E4D-A15E-72896382231C}"/>
            </c:ext>
          </c:extLst>
        </c:ser>
        <c:ser>
          <c:idx val="10"/>
          <c:order val="10"/>
          <c:tx>
            <c:v>GRC</c:v>
          </c:tx>
          <c:spPr>
            <a:ln w="19050" cap="rnd">
              <a:solidFill>
                <a:schemeClr val="accent5">
                  <a:lumMod val="60000"/>
                </a:schemeClr>
              </a:solidFill>
              <a:round/>
            </a:ln>
            <a:effectLst/>
          </c:spPr>
          <c:marker>
            <c:symbol val="none"/>
          </c:marker>
          <c:xVal>
            <c:numRef>
              <c:f>'LE &amp; HC'!$W$22:$BA$22</c:f>
              <c:numCache>
                <c:formatCode>_(* #,##0_);_(* \(#,##0\);_(* "-"??_);_(@_)</c:formatCode>
                <c:ptCount val="31"/>
                <c:pt idx="0">
                  <c:v>773.66</c:v>
                </c:pt>
                <c:pt idx="1">
                  <c:v>796.09500000000003</c:v>
                </c:pt>
                <c:pt idx="2">
                  <c:v>887.70299999999997</c:v>
                </c:pt>
                <c:pt idx="3">
                  <c:v>1001.482</c:v>
                </c:pt>
                <c:pt idx="4">
                  <c:v>1140.6020000000001</c:v>
                </c:pt>
                <c:pt idx="5">
                  <c:v>1191.4259999999999</c:v>
                </c:pt>
                <c:pt idx="6">
                  <c:v>1234.04</c:v>
                </c:pt>
                <c:pt idx="7">
                  <c:v>1289.096</c:v>
                </c:pt>
                <c:pt idx="8">
                  <c:v>1328.5519999999999</c:v>
                </c:pt>
                <c:pt idx="9">
                  <c:v>1390.316</c:v>
                </c:pt>
                <c:pt idx="10">
                  <c:v>1418.4179999999999</c:v>
                </c:pt>
                <c:pt idx="11">
                  <c:v>1700.9290000000001</c:v>
                </c:pt>
                <c:pt idx="12">
                  <c:v>1951.1289999999999</c:v>
                </c:pt>
                <c:pt idx="13">
                  <c:v>2048.654</c:v>
                </c:pt>
                <c:pt idx="14">
                  <c:v>2100.8029999999999</c:v>
                </c:pt>
                <c:pt idx="15">
                  <c:v>2193.5940000000001</c:v>
                </c:pt>
                <c:pt idx="16">
                  <c:v>2303.0749999999998</c:v>
                </c:pt>
                <c:pt idx="17">
                  <c:v>2425.471</c:v>
                </c:pt>
                <c:pt idx="18">
                  <c:v>2665.4670000000001</c:v>
                </c:pt>
                <c:pt idx="19">
                  <c:v>2735.578</c:v>
                </c:pt>
                <c:pt idx="20">
                  <c:v>2606.6080000000002</c:v>
                </c:pt>
                <c:pt idx="21">
                  <c:v>2289.5909999999999</c:v>
                </c:pt>
                <c:pt idx="22">
                  <c:v>2145.538</c:v>
                </c:pt>
                <c:pt idx="23">
                  <c:v>2087.8560000000002</c:v>
                </c:pt>
                <c:pt idx="24">
                  <c:v>2011.097</c:v>
                </c:pt>
                <c:pt idx="25">
                  <c:v>2122.9340000000002</c:v>
                </c:pt>
                <c:pt idx="26">
                  <c:v>2258.2600000000002</c:v>
                </c:pt>
                <c:pt idx="27">
                  <c:v>2250.8440000000001</c:v>
                </c:pt>
                <c:pt idx="28">
                  <c:v>2314.6959999999999</c:v>
                </c:pt>
                <c:pt idx="29">
                  <c:v>2349.5740000000001</c:v>
                </c:pt>
                <c:pt idx="30">
                  <c:v>2486.0909999999999</c:v>
                </c:pt>
              </c:numCache>
            </c:numRef>
          </c:xVal>
          <c:yVal>
            <c:numRef>
              <c:f>'LE &amp; HC'!$W$23:$BA$23</c:f>
              <c:numCache>
                <c:formatCode>_(* #,##0.0_);_(* \(#,##0.0\);_(* "-"??_);_(@_)</c:formatCode>
                <c:ptCount val="31"/>
                <c:pt idx="0">
                  <c:v>76.939024390243915</c:v>
                </c:pt>
                <c:pt idx="1">
                  <c:v>77.136585365853662</c:v>
                </c:pt>
                <c:pt idx="2">
                  <c:v>77.3829268292683</c:v>
                </c:pt>
                <c:pt idx="3">
                  <c:v>77.390243902439039</c:v>
                </c:pt>
                <c:pt idx="4">
                  <c:v>77.639024390243918</c:v>
                </c:pt>
                <c:pt idx="5">
                  <c:v>77.585365853658544</c:v>
                </c:pt>
                <c:pt idx="6">
                  <c:v>77.685365853658539</c:v>
                </c:pt>
                <c:pt idx="7">
                  <c:v>78.136585365853662</c:v>
                </c:pt>
                <c:pt idx="8">
                  <c:v>77.839024390243921</c:v>
                </c:pt>
                <c:pt idx="9">
                  <c:v>77.987804878048792</c:v>
                </c:pt>
                <c:pt idx="10">
                  <c:v>77.887804878048797</c:v>
                </c:pt>
                <c:pt idx="11">
                  <c:v>78.387804878048783</c:v>
                </c:pt>
                <c:pt idx="12">
                  <c:v>78.641463414634146</c:v>
                </c:pt>
                <c:pt idx="13">
                  <c:v>78.841463414634148</c:v>
                </c:pt>
                <c:pt idx="14">
                  <c:v>79.039024390243895</c:v>
                </c:pt>
                <c:pt idx="15">
                  <c:v>79.239024390243912</c:v>
                </c:pt>
                <c:pt idx="16">
                  <c:v>79.439024390243915</c:v>
                </c:pt>
                <c:pt idx="17">
                  <c:v>79.439024390243915</c:v>
                </c:pt>
                <c:pt idx="18">
                  <c:v>79.939024390243915</c:v>
                </c:pt>
                <c:pt idx="19">
                  <c:v>80.18780487804878</c:v>
                </c:pt>
                <c:pt idx="20">
                  <c:v>80.387804878048797</c:v>
                </c:pt>
                <c:pt idx="21">
                  <c:v>80.731707317073173</c:v>
                </c:pt>
                <c:pt idx="22">
                  <c:v>80.634146341463421</c:v>
                </c:pt>
                <c:pt idx="23">
                  <c:v>81.285365853658533</c:v>
                </c:pt>
                <c:pt idx="24">
                  <c:v>81.385365853658527</c:v>
                </c:pt>
                <c:pt idx="25">
                  <c:v>81.036585365853668</c:v>
                </c:pt>
                <c:pt idx="26">
                  <c:v>81.387804878048797</c:v>
                </c:pt>
                <c:pt idx="27">
                  <c:v>81.287804878048775</c:v>
                </c:pt>
                <c:pt idx="28">
                  <c:v>81.787804878048803</c:v>
                </c:pt>
                <c:pt idx="29">
                  <c:v>81.639024390243918</c:v>
                </c:pt>
                <c:pt idx="30">
                  <c:v>81.0878048780488</c:v>
                </c:pt>
              </c:numCache>
            </c:numRef>
          </c:yVal>
          <c:smooth val="0"/>
          <c:extLst>
            <c:ext xmlns:c16="http://schemas.microsoft.com/office/drawing/2014/chart" uri="{C3380CC4-5D6E-409C-BE32-E72D297353CC}">
              <c16:uniqueId val="{00000009-B904-5E4D-A15E-72896382231C}"/>
            </c:ext>
          </c:extLst>
        </c:ser>
        <c:ser>
          <c:idx val="11"/>
          <c:order val="11"/>
          <c:tx>
            <c:v>HUN</c:v>
          </c:tx>
          <c:spPr>
            <a:ln w="19050" cap="rnd">
              <a:solidFill>
                <a:schemeClr val="accent6">
                  <a:lumMod val="60000"/>
                </a:schemeClr>
              </a:solidFill>
              <a:round/>
            </a:ln>
            <a:effectLst/>
          </c:spPr>
          <c:marker>
            <c:symbol val="none"/>
          </c:marker>
          <c:xVal>
            <c:numRef>
              <c:f>'LE &amp; HC'!$X$24:$BA$24</c:f>
              <c:numCache>
                <c:formatCode>_(* #,##0_);_(* \(#,##0\);_(* "-"??_);_(@_)</c:formatCode>
                <c:ptCount val="30"/>
                <c:pt idx="0">
                  <c:v>589.81500000000005</c:v>
                </c:pt>
                <c:pt idx="1">
                  <c:v>627.19799999999998</c:v>
                </c:pt>
                <c:pt idx="2">
                  <c:v>647.75699999999995</c:v>
                </c:pt>
                <c:pt idx="3">
                  <c:v>727.65300000000002</c:v>
                </c:pt>
                <c:pt idx="4">
                  <c:v>685.44100000000003</c:v>
                </c:pt>
                <c:pt idx="5">
                  <c:v>692.80100000000004</c:v>
                </c:pt>
                <c:pt idx="6">
                  <c:v>698.27099999999996</c:v>
                </c:pt>
                <c:pt idx="7">
                  <c:v>768.83900000000006</c:v>
                </c:pt>
                <c:pt idx="8">
                  <c:v>823.23599999999999</c:v>
                </c:pt>
                <c:pt idx="9">
                  <c:v>906.89</c:v>
                </c:pt>
                <c:pt idx="10">
                  <c:v>996.03099999999995</c:v>
                </c:pt>
                <c:pt idx="11">
                  <c:v>1167.2339999999999</c:v>
                </c:pt>
                <c:pt idx="12">
                  <c:v>1364.8630000000001</c:v>
                </c:pt>
                <c:pt idx="13">
                  <c:v>1381.481</c:v>
                </c:pt>
                <c:pt idx="14">
                  <c:v>1463.5250000000001</c:v>
                </c:pt>
                <c:pt idx="15">
                  <c:v>1511.444</c:v>
                </c:pt>
                <c:pt idx="16">
                  <c:v>1430.0450000000001</c:v>
                </c:pt>
                <c:pt idx="17">
                  <c:v>1492.5930000000001</c:v>
                </c:pt>
                <c:pt idx="18">
                  <c:v>1492.5909999999999</c:v>
                </c:pt>
                <c:pt idx="19">
                  <c:v>1666.211</c:v>
                </c:pt>
                <c:pt idx="20">
                  <c:v>1755.527</c:v>
                </c:pt>
                <c:pt idx="21">
                  <c:v>1766.5350000000001</c:v>
                </c:pt>
                <c:pt idx="22">
                  <c:v>1821.58</c:v>
                </c:pt>
                <c:pt idx="23">
                  <c:v>1863.7539999999999</c:v>
                </c:pt>
                <c:pt idx="24">
                  <c:v>1891.248</c:v>
                </c:pt>
                <c:pt idx="25">
                  <c:v>1999.683</c:v>
                </c:pt>
                <c:pt idx="26">
                  <c:v>1997.2729999999999</c:v>
                </c:pt>
                <c:pt idx="27">
                  <c:v>2105.71</c:v>
                </c:pt>
                <c:pt idx="28">
                  <c:v>2094.0790000000002</c:v>
                </c:pt>
                <c:pt idx="29">
                  <c:v>2401.9989999999998</c:v>
                </c:pt>
              </c:numCache>
            </c:numRef>
          </c:xVal>
          <c:yVal>
            <c:numRef>
              <c:f>'LE &amp; HC'!$X$25:$BA$25</c:f>
              <c:numCache>
                <c:formatCode>_(* #,##0.0_);_(* \(#,##0.0\);_(* "-"??_);_(@_)</c:formatCode>
                <c:ptCount val="30"/>
                <c:pt idx="0">
                  <c:v>69.37707317073172</c:v>
                </c:pt>
                <c:pt idx="1">
                  <c:v>69.117073170731715</c:v>
                </c:pt>
                <c:pt idx="2">
                  <c:v>69.101219512195129</c:v>
                </c:pt>
                <c:pt idx="3">
                  <c:v>69.469756097560989</c:v>
                </c:pt>
                <c:pt idx="4">
                  <c:v>69.791707317073175</c:v>
                </c:pt>
                <c:pt idx="5">
                  <c:v>70.328780487804892</c:v>
                </c:pt>
                <c:pt idx="6">
                  <c:v>70.702439024390245</c:v>
                </c:pt>
                <c:pt idx="7">
                  <c:v>70.557804878048799</c:v>
                </c:pt>
                <c:pt idx="8">
                  <c:v>70.677073170731703</c:v>
                </c:pt>
                <c:pt idx="9">
                  <c:v>71.246341463414637</c:v>
                </c:pt>
                <c:pt idx="10">
                  <c:v>72.248780487804893</c:v>
                </c:pt>
                <c:pt idx="11">
                  <c:v>72.348780487804888</c:v>
                </c:pt>
                <c:pt idx="12">
                  <c:v>72.3</c:v>
                </c:pt>
                <c:pt idx="13">
                  <c:v>72.648780487804885</c:v>
                </c:pt>
                <c:pt idx="14">
                  <c:v>72.648780487804885</c:v>
                </c:pt>
                <c:pt idx="15">
                  <c:v>73.097560975609767</c:v>
                </c:pt>
                <c:pt idx="16">
                  <c:v>73.151219512195127</c:v>
                </c:pt>
                <c:pt idx="17">
                  <c:v>73.702439024390259</c:v>
                </c:pt>
                <c:pt idx="18">
                  <c:v>73.904878048780489</c:v>
                </c:pt>
                <c:pt idx="19">
                  <c:v>74.207317073170742</c:v>
                </c:pt>
                <c:pt idx="20">
                  <c:v>74.858536585365869</c:v>
                </c:pt>
                <c:pt idx="21">
                  <c:v>75.063414634146341</c:v>
                </c:pt>
                <c:pt idx="22">
                  <c:v>75.565853658536597</c:v>
                </c:pt>
                <c:pt idx="23">
                  <c:v>75.763414634146343</c:v>
                </c:pt>
                <c:pt idx="24">
                  <c:v>75.568292682926852</c:v>
                </c:pt>
                <c:pt idx="25">
                  <c:v>76.063414634146355</c:v>
                </c:pt>
                <c:pt idx="26">
                  <c:v>75.817073170731717</c:v>
                </c:pt>
                <c:pt idx="27">
                  <c:v>76.065853658536597</c:v>
                </c:pt>
                <c:pt idx="28">
                  <c:v>76.319512195121945</c:v>
                </c:pt>
                <c:pt idx="29">
                  <c:v>75.6170731707317</c:v>
                </c:pt>
              </c:numCache>
            </c:numRef>
          </c:yVal>
          <c:smooth val="0"/>
          <c:extLst>
            <c:ext xmlns:c16="http://schemas.microsoft.com/office/drawing/2014/chart" uri="{C3380CC4-5D6E-409C-BE32-E72D297353CC}">
              <c16:uniqueId val="{0000000A-B904-5E4D-A15E-72896382231C}"/>
            </c:ext>
          </c:extLst>
        </c:ser>
        <c:ser>
          <c:idx val="12"/>
          <c:order val="12"/>
          <c:tx>
            <c:v>ISL</c:v>
          </c:tx>
          <c:spPr>
            <a:ln w="19050" cap="rnd">
              <a:solidFill>
                <a:schemeClr val="accent1">
                  <a:lumMod val="80000"/>
                  <a:lumOff val="20000"/>
                </a:schemeClr>
              </a:solidFill>
              <a:round/>
            </a:ln>
            <a:effectLst/>
          </c:spPr>
          <c:marker>
            <c:symbol val="none"/>
          </c:marker>
          <c:xVal>
            <c:numRef>
              <c:f>'LE &amp; HC'!$C$26:$BA$26</c:f>
              <c:numCache>
                <c:formatCode>_(* #,##0_);_(* \(#,##0\);_(* "-"??_);_(@_)</c:formatCode>
                <c:ptCount val="51"/>
                <c:pt idx="0">
                  <c:v>166.011</c:v>
                </c:pt>
                <c:pt idx="1">
                  <c:v>221.84700000000001</c:v>
                </c:pt>
                <c:pt idx="2">
                  <c:v>243.38900000000001</c:v>
                </c:pt>
                <c:pt idx="3">
                  <c:v>257.90199999999999</c:v>
                </c:pt>
                <c:pt idx="4">
                  <c:v>338.315</c:v>
                </c:pt>
                <c:pt idx="5">
                  <c:v>359.10500000000002</c:v>
                </c:pt>
                <c:pt idx="6">
                  <c:v>381.28899999999999</c:v>
                </c:pt>
                <c:pt idx="7">
                  <c:v>451.88200000000001</c:v>
                </c:pt>
                <c:pt idx="8">
                  <c:v>557.89499999999998</c:v>
                </c:pt>
                <c:pt idx="9">
                  <c:v>686.60500000000002</c:v>
                </c:pt>
                <c:pt idx="10">
                  <c:v>721.81</c:v>
                </c:pt>
                <c:pt idx="11">
                  <c:v>822.52800000000002</c:v>
                </c:pt>
                <c:pt idx="12">
                  <c:v>925.27300000000002</c:v>
                </c:pt>
                <c:pt idx="13">
                  <c:v>984.26800000000003</c:v>
                </c:pt>
                <c:pt idx="14">
                  <c:v>962.92399999999998</c:v>
                </c:pt>
                <c:pt idx="15">
                  <c:v>1046.2570000000001</c:v>
                </c:pt>
                <c:pt idx="16">
                  <c:v>1248.18</c:v>
                </c:pt>
                <c:pt idx="17">
                  <c:v>1472.0350000000001</c:v>
                </c:pt>
                <c:pt idx="18">
                  <c:v>1597.375</c:v>
                </c:pt>
                <c:pt idx="19">
                  <c:v>1557.328</c:v>
                </c:pt>
                <c:pt idx="20">
                  <c:v>1575.1849999999999</c:v>
                </c:pt>
                <c:pt idx="21">
                  <c:v>1662.5820000000001</c:v>
                </c:pt>
                <c:pt idx="22">
                  <c:v>1665.65</c:v>
                </c:pt>
                <c:pt idx="23">
                  <c:v>1697.8209999999999</c:v>
                </c:pt>
                <c:pt idx="24">
                  <c:v>1751.5930000000001</c:v>
                </c:pt>
                <c:pt idx="25">
                  <c:v>1810.6859999999999</c:v>
                </c:pt>
                <c:pt idx="26">
                  <c:v>1886.5319999999999</c:v>
                </c:pt>
                <c:pt idx="27">
                  <c:v>2019.116</c:v>
                </c:pt>
                <c:pt idx="28">
                  <c:v>2334.404</c:v>
                </c:pt>
                <c:pt idx="29">
                  <c:v>2575.5610000000001</c:v>
                </c:pt>
                <c:pt idx="30">
                  <c:v>2658.9369999999999</c:v>
                </c:pt>
                <c:pt idx="31">
                  <c:v>2751.0659999999998</c:v>
                </c:pt>
                <c:pt idx="32">
                  <c:v>3057.1309999999999</c:v>
                </c:pt>
                <c:pt idx="33">
                  <c:v>3106.92</c:v>
                </c:pt>
                <c:pt idx="34">
                  <c:v>3262.4870000000001</c:v>
                </c:pt>
                <c:pt idx="35">
                  <c:v>3280.7719999999999</c:v>
                </c:pt>
                <c:pt idx="36">
                  <c:v>3394.0320000000002</c:v>
                </c:pt>
                <c:pt idx="37">
                  <c:v>3559.7750000000001</c:v>
                </c:pt>
                <c:pt idx="38">
                  <c:v>3612.4679999999998</c:v>
                </c:pt>
                <c:pt idx="39">
                  <c:v>3480.9409999999998</c:v>
                </c:pt>
                <c:pt idx="40">
                  <c:v>3264.2840000000001</c:v>
                </c:pt>
                <c:pt idx="41">
                  <c:v>3312.4549999999999</c:v>
                </c:pt>
                <c:pt idx="42">
                  <c:v>3399.002</c:v>
                </c:pt>
                <c:pt idx="43">
                  <c:v>3498.0709999999999</c:v>
                </c:pt>
                <c:pt idx="44">
                  <c:v>3599.6170000000002</c:v>
                </c:pt>
                <c:pt idx="45">
                  <c:v>3733.3519999999999</c:v>
                </c:pt>
                <c:pt idx="46">
                  <c:v>3932.0949999999998</c:v>
                </c:pt>
                <c:pt idx="47">
                  <c:v>4111.2550000000001</c:v>
                </c:pt>
                <c:pt idx="48">
                  <c:v>4235.6610000000001</c:v>
                </c:pt>
                <c:pt idx="49">
                  <c:v>4318.2690000000002</c:v>
                </c:pt>
                <c:pt idx="50">
                  <c:v>4620.1580000000004</c:v>
                </c:pt>
              </c:numCache>
            </c:numRef>
          </c:xVal>
          <c:yVal>
            <c:numRef>
              <c:f>'LE &amp; HC'!$C$27:$AZ$27</c:f>
              <c:numCache>
                <c:formatCode>_(* #,##0.0_);_(* \(#,##0.0\);_(* "-"??_);_(@_)</c:formatCode>
                <c:ptCount val="50"/>
                <c:pt idx="0">
                  <c:v>73.933902439024408</c:v>
                </c:pt>
                <c:pt idx="1">
                  <c:v>73.570487804878056</c:v>
                </c:pt>
                <c:pt idx="2">
                  <c:v>74.455853658536597</c:v>
                </c:pt>
                <c:pt idx="3">
                  <c:v>74.450975609756114</c:v>
                </c:pt>
                <c:pt idx="4">
                  <c:v>74.511707317073189</c:v>
                </c:pt>
                <c:pt idx="5">
                  <c:v>75.578780487804877</c:v>
                </c:pt>
                <c:pt idx="6">
                  <c:v>76.972195121951231</c:v>
                </c:pt>
                <c:pt idx="7">
                  <c:v>76.373658536585353</c:v>
                </c:pt>
                <c:pt idx="8">
                  <c:v>76.649268292682933</c:v>
                </c:pt>
                <c:pt idx="9">
                  <c:v>76.773170731707324</c:v>
                </c:pt>
                <c:pt idx="10">
                  <c:v>76.84658536585367</c:v>
                </c:pt>
                <c:pt idx="11">
                  <c:v>76.521463414634141</c:v>
                </c:pt>
                <c:pt idx="12">
                  <c:v>77.037804878048789</c:v>
                </c:pt>
                <c:pt idx="13">
                  <c:v>76.845609756097573</c:v>
                </c:pt>
                <c:pt idx="14">
                  <c:v>77.576585365853674</c:v>
                </c:pt>
                <c:pt idx="15">
                  <c:v>77.60243902439025</c:v>
                </c:pt>
                <c:pt idx="16">
                  <c:v>77.990731707317082</c:v>
                </c:pt>
                <c:pt idx="17">
                  <c:v>77.339024390243921</c:v>
                </c:pt>
                <c:pt idx="18">
                  <c:v>77.082926829268303</c:v>
                </c:pt>
                <c:pt idx="19">
                  <c:v>78.140975609756111</c:v>
                </c:pt>
                <c:pt idx="20">
                  <c:v>78.03634146341463</c:v>
                </c:pt>
                <c:pt idx="21">
                  <c:v>77.991951219512202</c:v>
                </c:pt>
                <c:pt idx="22">
                  <c:v>78.760243902439029</c:v>
                </c:pt>
                <c:pt idx="23">
                  <c:v>78.93463414634148</c:v>
                </c:pt>
                <c:pt idx="24">
                  <c:v>79.24707317073171</c:v>
                </c:pt>
                <c:pt idx="25">
                  <c:v>77.984390243902439</c:v>
                </c:pt>
                <c:pt idx="26">
                  <c:v>78.777804878048798</c:v>
                </c:pt>
                <c:pt idx="27">
                  <c:v>78.885365853658527</c:v>
                </c:pt>
                <c:pt idx="28">
                  <c:v>79.60243902439025</c:v>
                </c:pt>
                <c:pt idx="29">
                  <c:v>79.351219512195144</c:v>
                </c:pt>
                <c:pt idx="30">
                  <c:v>79.653658536585368</c:v>
                </c:pt>
                <c:pt idx="31">
                  <c:v>80.690243902439036</c:v>
                </c:pt>
                <c:pt idx="32">
                  <c:v>80.502439024390256</c:v>
                </c:pt>
                <c:pt idx="33">
                  <c:v>80.963414634146361</c:v>
                </c:pt>
                <c:pt idx="34">
                  <c:v>80.997560975609773</c:v>
                </c:pt>
                <c:pt idx="35">
                  <c:v>81.502439024390242</c:v>
                </c:pt>
                <c:pt idx="36">
                  <c:v>81.158536585365866</c:v>
                </c:pt>
                <c:pt idx="37">
                  <c:v>81.45365853658538</c:v>
                </c:pt>
                <c:pt idx="38">
                  <c:v>81.609756097560989</c:v>
                </c:pt>
                <c:pt idx="39">
                  <c:v>81.751219512195135</c:v>
                </c:pt>
                <c:pt idx="40">
                  <c:v>81.89756097560975</c:v>
                </c:pt>
                <c:pt idx="41">
                  <c:v>82.358536585365869</c:v>
                </c:pt>
                <c:pt idx="42">
                  <c:v>82.917073170731712</c:v>
                </c:pt>
                <c:pt idx="43">
                  <c:v>82.060975609756113</c:v>
                </c:pt>
                <c:pt idx="44">
                  <c:v>82.86097560975611</c:v>
                </c:pt>
                <c:pt idx="45">
                  <c:v>82.468292682926844</c:v>
                </c:pt>
                <c:pt idx="46">
                  <c:v>82.2048780487805</c:v>
                </c:pt>
                <c:pt idx="47">
                  <c:v>82.660975609756093</c:v>
                </c:pt>
                <c:pt idx="48">
                  <c:v>82.86097560975611</c:v>
                </c:pt>
                <c:pt idx="49">
                  <c:v>83.163414634146349</c:v>
                </c:pt>
              </c:numCache>
            </c:numRef>
          </c:yVal>
          <c:smooth val="0"/>
          <c:extLst>
            <c:ext xmlns:c16="http://schemas.microsoft.com/office/drawing/2014/chart" uri="{C3380CC4-5D6E-409C-BE32-E72D297353CC}">
              <c16:uniqueId val="{0000000B-B904-5E4D-A15E-72896382231C}"/>
            </c:ext>
          </c:extLst>
        </c:ser>
        <c:ser>
          <c:idx val="13"/>
          <c:order val="13"/>
          <c:tx>
            <c:v>IRL</c:v>
          </c:tx>
          <c:spPr>
            <a:ln w="19050" cap="rnd">
              <a:solidFill>
                <a:schemeClr val="accent2">
                  <a:lumMod val="80000"/>
                  <a:lumOff val="20000"/>
                </a:schemeClr>
              </a:solidFill>
              <a:round/>
            </a:ln>
            <a:effectLst/>
          </c:spPr>
          <c:marker>
            <c:symbol val="none"/>
          </c:marker>
          <c:xVal>
            <c:numRef>
              <c:f>'LE &amp; HC'!$C$28:$BA$28</c:f>
              <c:numCache>
                <c:formatCode>_(* #,##0_);_(* \(#,##0\);_(* "-"??_);_(@_)</c:formatCode>
                <c:ptCount val="51"/>
                <c:pt idx="0">
                  <c:v>115.833</c:v>
                </c:pt>
                <c:pt idx="1">
                  <c:v>148.32</c:v>
                </c:pt>
                <c:pt idx="2">
                  <c:v>168.78800000000001</c:v>
                </c:pt>
                <c:pt idx="3">
                  <c:v>193.91300000000001</c:v>
                </c:pt>
                <c:pt idx="4">
                  <c:v>216.98500000000001</c:v>
                </c:pt>
                <c:pt idx="5">
                  <c:v>252.21299999999999</c:v>
                </c:pt>
                <c:pt idx="6">
                  <c:v>261.62200000000001</c:v>
                </c:pt>
                <c:pt idx="7">
                  <c:v>281.37</c:v>
                </c:pt>
                <c:pt idx="8">
                  <c:v>342.642</c:v>
                </c:pt>
                <c:pt idx="9">
                  <c:v>395.01400000000001</c:v>
                </c:pt>
                <c:pt idx="10">
                  <c:v>475.48599999999999</c:v>
                </c:pt>
                <c:pt idx="11">
                  <c:v>491.625</c:v>
                </c:pt>
                <c:pt idx="12">
                  <c:v>516.64700000000005</c:v>
                </c:pt>
                <c:pt idx="13">
                  <c:v>542.64099999999996</c:v>
                </c:pt>
                <c:pt idx="14">
                  <c:v>566.52800000000002</c:v>
                </c:pt>
                <c:pt idx="15">
                  <c:v>606.56700000000001</c:v>
                </c:pt>
                <c:pt idx="16">
                  <c:v>620.31899999999996</c:v>
                </c:pt>
                <c:pt idx="17">
                  <c:v>639.51400000000001</c:v>
                </c:pt>
                <c:pt idx="18">
                  <c:v>663.947</c:v>
                </c:pt>
                <c:pt idx="19">
                  <c:v>701.04600000000005</c:v>
                </c:pt>
                <c:pt idx="20">
                  <c:v>752.03300000000002</c:v>
                </c:pt>
                <c:pt idx="21">
                  <c:v>839.70799999999997</c:v>
                </c:pt>
                <c:pt idx="22">
                  <c:v>919.41800000000001</c:v>
                </c:pt>
                <c:pt idx="23">
                  <c:v>992.76599999999996</c:v>
                </c:pt>
                <c:pt idx="24">
                  <c:v>1040.8440000000001</c:v>
                </c:pt>
                <c:pt idx="25">
                  <c:v>1130.502</c:v>
                </c:pt>
                <c:pt idx="26">
                  <c:v>1185.72</c:v>
                </c:pt>
                <c:pt idx="27">
                  <c:v>1288.49</c:v>
                </c:pt>
                <c:pt idx="28">
                  <c:v>1395.6030000000001</c:v>
                </c:pt>
                <c:pt idx="29">
                  <c:v>1498.298</c:v>
                </c:pt>
                <c:pt idx="30">
                  <c:v>1829.789</c:v>
                </c:pt>
                <c:pt idx="31">
                  <c:v>2134.3580000000002</c:v>
                </c:pt>
                <c:pt idx="32">
                  <c:v>2418.8609999999999</c:v>
                </c:pt>
                <c:pt idx="33">
                  <c:v>2578.8020000000001</c:v>
                </c:pt>
                <c:pt idx="34">
                  <c:v>2804.828</c:v>
                </c:pt>
                <c:pt idx="35">
                  <c:v>3093.3760000000002</c:v>
                </c:pt>
                <c:pt idx="36">
                  <c:v>3204.8049999999998</c:v>
                </c:pt>
                <c:pt idx="37">
                  <c:v>3384.221</c:v>
                </c:pt>
                <c:pt idx="38">
                  <c:v>3643.2730000000001</c:v>
                </c:pt>
                <c:pt idx="39">
                  <c:v>3855.1179999999999</c:v>
                </c:pt>
                <c:pt idx="40">
                  <c:v>4050.9870000000001</c:v>
                </c:pt>
                <c:pt idx="41">
                  <c:v>4197.5690000000004</c:v>
                </c:pt>
                <c:pt idx="42">
                  <c:v>4358.9359999999997</c:v>
                </c:pt>
                <c:pt idx="43">
                  <c:v>4299.8990000000003</c:v>
                </c:pt>
                <c:pt idx="44">
                  <c:v>4196.6660000000002</c:v>
                </c:pt>
                <c:pt idx="45">
                  <c:v>4295.4639999999999</c:v>
                </c:pt>
                <c:pt idx="46">
                  <c:v>4536.7479999999996</c:v>
                </c:pt>
                <c:pt idx="47">
                  <c:v>4683.366</c:v>
                </c:pt>
                <c:pt idx="48">
                  <c:v>4870.6890000000003</c:v>
                </c:pt>
                <c:pt idx="49">
                  <c:v>4947.2219999999998</c:v>
                </c:pt>
                <c:pt idx="50">
                  <c:v>5372.8140000000003</c:v>
                </c:pt>
              </c:numCache>
            </c:numRef>
          </c:xVal>
          <c:yVal>
            <c:numRef>
              <c:f>'LE &amp; HC'!$C$29:$BA$29</c:f>
              <c:numCache>
                <c:formatCode>_(* #,##0.0_);_(* \(#,##0.0\);_(* "-"??_);_(@_)</c:formatCode>
                <c:ptCount val="51"/>
                <c:pt idx="0">
                  <c:v>71.031439024390252</c:v>
                </c:pt>
                <c:pt idx="1">
                  <c:v>71.128536585365865</c:v>
                </c:pt>
                <c:pt idx="2">
                  <c:v>71.232243902439038</c:v>
                </c:pt>
                <c:pt idx="3">
                  <c:v>71.345560975609757</c:v>
                </c:pt>
                <c:pt idx="4">
                  <c:v>71.472024390243917</c:v>
                </c:pt>
                <c:pt idx="5">
                  <c:v>71.616609756097574</c:v>
                </c:pt>
                <c:pt idx="6">
                  <c:v>71.782780487804885</c:v>
                </c:pt>
                <c:pt idx="7">
                  <c:v>71.969000000000008</c:v>
                </c:pt>
                <c:pt idx="8">
                  <c:v>72.173731707317074</c:v>
                </c:pt>
                <c:pt idx="9">
                  <c:v>72.393463414634169</c:v>
                </c:pt>
                <c:pt idx="10">
                  <c:v>72.623243902439029</c:v>
                </c:pt>
                <c:pt idx="11">
                  <c:v>72.856097560975627</c:v>
                </c:pt>
                <c:pt idx="12">
                  <c:v>73.088073170731718</c:v>
                </c:pt>
                <c:pt idx="13">
                  <c:v>73.313682926829273</c:v>
                </c:pt>
                <c:pt idx="14">
                  <c:v>73.53146341463416</c:v>
                </c:pt>
                <c:pt idx="15">
                  <c:v>73.742365853658541</c:v>
                </c:pt>
                <c:pt idx="16">
                  <c:v>73.951414634146346</c:v>
                </c:pt>
                <c:pt idx="17">
                  <c:v>74.162536585365871</c:v>
                </c:pt>
                <c:pt idx="18">
                  <c:v>74.377707317073174</c:v>
                </c:pt>
                <c:pt idx="19">
                  <c:v>74.5959024390244</c:v>
                </c:pt>
                <c:pt idx="20">
                  <c:v>74.809097560975616</c:v>
                </c:pt>
                <c:pt idx="21">
                  <c:v>75.005268292682942</c:v>
                </c:pt>
                <c:pt idx="22">
                  <c:v>75.180951219512195</c:v>
                </c:pt>
                <c:pt idx="23">
                  <c:v>75.336121951219525</c:v>
                </c:pt>
                <c:pt idx="24">
                  <c:v>75.476804878048782</c:v>
                </c:pt>
                <c:pt idx="25">
                  <c:v>75.617560975609777</c:v>
                </c:pt>
                <c:pt idx="26">
                  <c:v>75.831707317073167</c:v>
                </c:pt>
                <c:pt idx="27">
                  <c:v>75.98536585365855</c:v>
                </c:pt>
                <c:pt idx="28">
                  <c:v>76.180487804878069</c:v>
                </c:pt>
                <c:pt idx="29">
                  <c:v>76.082926829268317</c:v>
                </c:pt>
                <c:pt idx="30">
                  <c:v>76.536585365853668</c:v>
                </c:pt>
                <c:pt idx="31">
                  <c:v>77.134146341463421</c:v>
                </c:pt>
                <c:pt idx="32">
                  <c:v>77.634146341463421</c:v>
                </c:pt>
                <c:pt idx="33">
                  <c:v>78.139024390243904</c:v>
                </c:pt>
                <c:pt idx="34">
                  <c:v>78.53902439024391</c:v>
                </c:pt>
                <c:pt idx="35">
                  <c:v>78.943902439024399</c:v>
                </c:pt>
                <c:pt idx="36">
                  <c:v>79.241463414634154</c:v>
                </c:pt>
                <c:pt idx="37">
                  <c:v>79.641463414634146</c:v>
                </c:pt>
                <c:pt idx="38">
                  <c:v>80.095121951219525</c:v>
                </c:pt>
                <c:pt idx="39">
                  <c:v>80.190243902439022</c:v>
                </c:pt>
                <c:pt idx="40">
                  <c:v>80.743902439024382</c:v>
                </c:pt>
                <c:pt idx="41">
                  <c:v>80.746341463414637</c:v>
                </c:pt>
                <c:pt idx="42">
                  <c:v>80.846341463414646</c:v>
                </c:pt>
                <c:pt idx="43">
                  <c:v>80.948780487804882</c:v>
                </c:pt>
                <c:pt idx="44">
                  <c:v>81.348780487804873</c:v>
                </c:pt>
                <c:pt idx="45">
                  <c:v>81.45365853658538</c:v>
                </c:pt>
                <c:pt idx="46">
                  <c:v>81.653658536585368</c:v>
                </c:pt>
                <c:pt idx="47">
                  <c:v>82.156097560975624</c:v>
                </c:pt>
                <c:pt idx="48">
                  <c:v>82.2048780487805</c:v>
                </c:pt>
                <c:pt idx="49">
                  <c:v>82.702439024390259</c:v>
                </c:pt>
                <c:pt idx="50">
                  <c:v>82.2048780487805</c:v>
                </c:pt>
              </c:numCache>
            </c:numRef>
          </c:yVal>
          <c:smooth val="0"/>
          <c:extLst>
            <c:ext xmlns:c16="http://schemas.microsoft.com/office/drawing/2014/chart" uri="{C3380CC4-5D6E-409C-BE32-E72D297353CC}">
              <c16:uniqueId val="{0000000C-B904-5E4D-A15E-72896382231C}"/>
            </c:ext>
          </c:extLst>
        </c:ser>
        <c:ser>
          <c:idx val="14"/>
          <c:order val="14"/>
          <c:tx>
            <c:v>ITA</c:v>
          </c:tx>
          <c:spPr>
            <a:ln w="19050" cap="rnd">
              <a:solidFill>
                <a:schemeClr val="accent3">
                  <a:lumMod val="80000"/>
                  <a:lumOff val="20000"/>
                </a:schemeClr>
              </a:solidFill>
              <a:round/>
            </a:ln>
            <a:effectLst/>
          </c:spPr>
          <c:marker>
            <c:symbol val="none"/>
          </c:marker>
          <c:xVal>
            <c:numRef>
              <c:f>'LE &amp; HC'!$U$32:$BA$32</c:f>
              <c:numCache>
                <c:formatCode>_(* #,##0_);_(* \(#,##0\);_(* "-"??_);_(@_)</c:formatCode>
                <c:ptCount val="33"/>
                <c:pt idx="0">
                  <c:v>1052.7840000000001</c:v>
                </c:pt>
                <c:pt idx="1">
                  <c:v>1122.547</c:v>
                </c:pt>
                <c:pt idx="2">
                  <c:v>1274.0239999999999</c:v>
                </c:pt>
                <c:pt idx="3">
                  <c:v>1387.471</c:v>
                </c:pt>
                <c:pt idx="4">
                  <c:v>1403.6289999999999</c:v>
                </c:pt>
                <c:pt idx="5">
                  <c:v>1398.26</c:v>
                </c:pt>
                <c:pt idx="6">
                  <c:v>1413.011</c:v>
                </c:pt>
                <c:pt idx="7">
                  <c:v>1464.8219999999999</c:v>
                </c:pt>
                <c:pt idx="8">
                  <c:v>1528.904</c:v>
                </c:pt>
                <c:pt idx="9">
                  <c:v>1651.7909999999999</c:v>
                </c:pt>
                <c:pt idx="10">
                  <c:v>1736.633</c:v>
                </c:pt>
                <c:pt idx="11">
                  <c:v>1802.03</c:v>
                </c:pt>
                <c:pt idx="12">
                  <c:v>2030.5350000000001</c:v>
                </c:pt>
                <c:pt idx="13">
                  <c:v>2151.7269999999999</c:v>
                </c:pt>
                <c:pt idx="14">
                  <c:v>2292.7139999999999</c:v>
                </c:pt>
                <c:pt idx="15">
                  <c:v>2289.348</c:v>
                </c:pt>
                <c:pt idx="16">
                  <c:v>2451.0439999999999</c:v>
                </c:pt>
                <c:pt idx="17">
                  <c:v>2504.0990000000002</c:v>
                </c:pt>
                <c:pt idx="18">
                  <c:v>2662.4989999999998</c:v>
                </c:pt>
                <c:pt idx="19">
                  <c:v>2695.6329999999998</c:v>
                </c:pt>
                <c:pt idx="20">
                  <c:v>2932.4549999999999</c:v>
                </c:pt>
                <c:pt idx="21">
                  <c:v>2937.4929999999999</c:v>
                </c:pt>
                <c:pt idx="22">
                  <c:v>3104.4650000000001</c:v>
                </c:pt>
                <c:pt idx="23">
                  <c:v>3098.2559999999999</c:v>
                </c:pt>
                <c:pt idx="24">
                  <c:v>3071.61</c:v>
                </c:pt>
                <c:pt idx="25">
                  <c:v>3042.931</c:v>
                </c:pt>
                <c:pt idx="26">
                  <c:v>3036.86</c:v>
                </c:pt>
                <c:pt idx="27">
                  <c:v>3088.931</c:v>
                </c:pt>
                <c:pt idx="28">
                  <c:v>3274.0239999999999</c:v>
                </c:pt>
                <c:pt idx="29">
                  <c:v>3376.0839999999998</c:v>
                </c:pt>
                <c:pt idx="30">
                  <c:v>3495.8679999999999</c:v>
                </c:pt>
                <c:pt idx="31">
                  <c:v>3565.3009999999999</c:v>
                </c:pt>
                <c:pt idx="32">
                  <c:v>3747.172</c:v>
                </c:pt>
              </c:numCache>
            </c:numRef>
          </c:xVal>
          <c:yVal>
            <c:numRef>
              <c:f>'LE &amp; HC'!$U$33:$BA$33</c:f>
              <c:numCache>
                <c:formatCode>_(* #,##0.0_);_(* \(#,##0.0\);_(* "-"??_);_(@_)</c:formatCode>
                <c:ptCount val="33"/>
                <c:pt idx="0">
                  <c:v>76.370731707317077</c:v>
                </c:pt>
                <c:pt idx="1">
                  <c:v>76.819512195121973</c:v>
                </c:pt>
                <c:pt idx="2">
                  <c:v>76.970731707317071</c:v>
                </c:pt>
                <c:pt idx="3">
                  <c:v>77.019512195121948</c:v>
                </c:pt>
                <c:pt idx="4">
                  <c:v>77.419512195121968</c:v>
                </c:pt>
                <c:pt idx="5">
                  <c:v>77.721951219512192</c:v>
                </c:pt>
                <c:pt idx="6">
                  <c:v>77.921951219512209</c:v>
                </c:pt>
                <c:pt idx="7">
                  <c:v>78.170731707317074</c:v>
                </c:pt>
                <c:pt idx="8">
                  <c:v>78.521951219512218</c:v>
                </c:pt>
                <c:pt idx="9">
                  <c:v>78.824390243902442</c:v>
                </c:pt>
                <c:pt idx="10">
                  <c:v>78.975609756097555</c:v>
                </c:pt>
                <c:pt idx="11">
                  <c:v>79.424390243902437</c:v>
                </c:pt>
                <c:pt idx="12">
                  <c:v>79.778048780487822</c:v>
                </c:pt>
                <c:pt idx="13">
                  <c:v>80.126829268292681</c:v>
                </c:pt>
                <c:pt idx="14">
                  <c:v>80.229268292682946</c:v>
                </c:pt>
                <c:pt idx="15">
                  <c:v>79.982926829268308</c:v>
                </c:pt>
                <c:pt idx="16">
                  <c:v>80.780487804878064</c:v>
                </c:pt>
                <c:pt idx="17">
                  <c:v>80.782926829268291</c:v>
                </c:pt>
                <c:pt idx="18">
                  <c:v>81.282926829268291</c:v>
                </c:pt>
                <c:pt idx="19">
                  <c:v>81.434146341463418</c:v>
                </c:pt>
                <c:pt idx="20">
                  <c:v>81.48536585365855</c:v>
                </c:pt>
                <c:pt idx="21">
                  <c:v>81.636585365853662</c:v>
                </c:pt>
                <c:pt idx="22">
                  <c:v>82.036585365853668</c:v>
                </c:pt>
                <c:pt idx="23">
                  <c:v>82.187804878048794</c:v>
                </c:pt>
                <c:pt idx="24">
                  <c:v>82.239024390243912</c:v>
                </c:pt>
                <c:pt idx="25">
                  <c:v>82.690243902439022</c:v>
                </c:pt>
                <c:pt idx="26">
                  <c:v>83.090243902439042</c:v>
                </c:pt>
                <c:pt idx="27">
                  <c:v>82.543902439024393</c:v>
                </c:pt>
                <c:pt idx="28">
                  <c:v>83.243902439024382</c:v>
                </c:pt>
                <c:pt idx="29">
                  <c:v>82.946341463414655</c:v>
                </c:pt>
                <c:pt idx="30">
                  <c:v>83.346341463414646</c:v>
                </c:pt>
                <c:pt idx="31">
                  <c:v>83.497560975609773</c:v>
                </c:pt>
                <c:pt idx="32">
                  <c:v>82.343902439024404</c:v>
                </c:pt>
              </c:numCache>
            </c:numRef>
          </c:yVal>
          <c:smooth val="0"/>
          <c:extLst>
            <c:ext xmlns:c16="http://schemas.microsoft.com/office/drawing/2014/chart" uri="{C3380CC4-5D6E-409C-BE32-E72D297353CC}">
              <c16:uniqueId val="{0000000D-B904-5E4D-A15E-72896382231C}"/>
            </c:ext>
          </c:extLst>
        </c:ser>
        <c:ser>
          <c:idx val="15"/>
          <c:order val="15"/>
          <c:tx>
            <c:v>JPN</c:v>
          </c:tx>
          <c:spPr>
            <a:ln w="19050" cap="rnd">
              <a:solidFill>
                <a:schemeClr val="accent4">
                  <a:lumMod val="80000"/>
                  <a:lumOff val="20000"/>
                </a:schemeClr>
              </a:solidFill>
              <a:round/>
            </a:ln>
            <a:effectLst/>
          </c:spPr>
          <c:marker>
            <c:symbol val="none"/>
          </c:marker>
          <c:xVal>
            <c:numRef>
              <c:f>'LE &amp; HC'!$C$34:$BA$34</c:f>
              <c:numCache>
                <c:formatCode>_(* #,##0_);_(* \(#,##0\);_(* "-"??_);_(@_)</c:formatCode>
                <c:ptCount val="51"/>
                <c:pt idx="0">
                  <c:v>150.43700000000001</c:v>
                </c:pt>
                <c:pt idx="1">
                  <c:v>163.85400000000001</c:v>
                </c:pt>
                <c:pt idx="2">
                  <c:v>185.39</c:v>
                </c:pt>
                <c:pt idx="3">
                  <c:v>205.77799999999999</c:v>
                </c:pt>
                <c:pt idx="4">
                  <c:v>242.018</c:v>
                </c:pt>
                <c:pt idx="5">
                  <c:v>284.26900000000001</c:v>
                </c:pt>
                <c:pt idx="6">
                  <c:v>303.72500000000002</c:v>
                </c:pt>
                <c:pt idx="7">
                  <c:v>340.62799999999999</c:v>
                </c:pt>
                <c:pt idx="8">
                  <c:v>392.577</c:v>
                </c:pt>
                <c:pt idx="9">
                  <c:v>452.93099999999998</c:v>
                </c:pt>
                <c:pt idx="10">
                  <c:v>535.01599999999996</c:v>
                </c:pt>
                <c:pt idx="11">
                  <c:v>603.96500000000003</c:v>
                </c:pt>
                <c:pt idx="12">
                  <c:v>664.77700000000004</c:v>
                </c:pt>
                <c:pt idx="13">
                  <c:v>714.85699999999997</c:v>
                </c:pt>
                <c:pt idx="14">
                  <c:v>745.98099999999999</c:v>
                </c:pt>
                <c:pt idx="15">
                  <c:v>818.38199999999995</c:v>
                </c:pt>
                <c:pt idx="16">
                  <c:v>859.85500000000002</c:v>
                </c:pt>
                <c:pt idx="17">
                  <c:v>916.70299999999997</c:v>
                </c:pt>
                <c:pt idx="18">
                  <c:v>969.25099999999998</c:v>
                </c:pt>
                <c:pt idx="19">
                  <c:v>1021.247</c:v>
                </c:pt>
                <c:pt idx="20">
                  <c:v>1088.9590000000001</c:v>
                </c:pt>
                <c:pt idx="21">
                  <c:v>1166.43</c:v>
                </c:pt>
                <c:pt idx="22">
                  <c:v>1253.415</c:v>
                </c:pt>
                <c:pt idx="23">
                  <c:v>1332.213</c:v>
                </c:pt>
                <c:pt idx="24">
                  <c:v>1420.271</c:v>
                </c:pt>
                <c:pt idx="25">
                  <c:v>1413.4449999999999</c:v>
                </c:pt>
                <c:pt idx="26">
                  <c:v>1436.3720000000001</c:v>
                </c:pt>
                <c:pt idx="27">
                  <c:v>1529.586</c:v>
                </c:pt>
                <c:pt idx="28">
                  <c:v>1571.107</c:v>
                </c:pt>
                <c:pt idx="29">
                  <c:v>1667.922</c:v>
                </c:pt>
                <c:pt idx="30">
                  <c:v>1847.7860000000001</c:v>
                </c:pt>
                <c:pt idx="31">
                  <c:v>1945.556</c:v>
                </c:pt>
                <c:pt idx="32">
                  <c:v>2065.1329999999998</c:v>
                </c:pt>
                <c:pt idx="33">
                  <c:v>2194.4369999999999</c:v>
                </c:pt>
                <c:pt idx="34">
                  <c:v>2303.6799999999998</c:v>
                </c:pt>
                <c:pt idx="35">
                  <c:v>2471.1860000000001</c:v>
                </c:pt>
                <c:pt idx="36">
                  <c:v>2561.2190000000001</c:v>
                </c:pt>
                <c:pt idx="37">
                  <c:v>2689.9160000000002</c:v>
                </c:pt>
                <c:pt idx="38">
                  <c:v>2799.1979999999999</c:v>
                </c:pt>
                <c:pt idx="39">
                  <c:v>2971.377</c:v>
                </c:pt>
                <c:pt idx="40">
                  <c:v>3169.19</c:v>
                </c:pt>
                <c:pt idx="41">
                  <c:v>3740.7559999999999</c:v>
                </c:pt>
                <c:pt idx="42">
                  <c:v>3970.7649999999999</c:v>
                </c:pt>
                <c:pt idx="43">
                  <c:v>4308.2520000000004</c:v>
                </c:pt>
                <c:pt idx="44">
                  <c:v>4328.3639999999996</c:v>
                </c:pt>
                <c:pt idx="45">
                  <c:v>4515.5559999999996</c:v>
                </c:pt>
                <c:pt idx="46">
                  <c:v>4295.8580000000002</c:v>
                </c:pt>
                <c:pt idx="47">
                  <c:v>4412.8519999999999</c:v>
                </c:pt>
                <c:pt idx="48">
                  <c:v>4554.2759999999998</c:v>
                </c:pt>
                <c:pt idx="49">
                  <c:v>4610.7939999999999</c:v>
                </c:pt>
                <c:pt idx="50">
                  <c:v>4665.6409999999996</c:v>
                </c:pt>
              </c:numCache>
            </c:numRef>
          </c:xVal>
          <c:yVal>
            <c:numRef>
              <c:f>'LE &amp; HC'!$C$35:$BA$35</c:f>
              <c:numCache>
                <c:formatCode>_(* #,##0.0_);_(* \(#,##0.0\);_(* "-"??_);_(@_)</c:formatCode>
                <c:ptCount val="51"/>
                <c:pt idx="0">
                  <c:v>71.950243902439027</c:v>
                </c:pt>
                <c:pt idx="1">
                  <c:v>72.882926829268314</c:v>
                </c:pt>
                <c:pt idx="2">
                  <c:v>73.506585365853667</c:v>
                </c:pt>
                <c:pt idx="3">
                  <c:v>73.757560975609749</c:v>
                </c:pt>
                <c:pt idx="4">
                  <c:v>74.393902439024387</c:v>
                </c:pt>
                <c:pt idx="5">
                  <c:v>75.057317073170736</c:v>
                </c:pt>
                <c:pt idx="6">
                  <c:v>75.456829268292708</c:v>
                </c:pt>
                <c:pt idx="7">
                  <c:v>75.898292682926837</c:v>
                </c:pt>
                <c:pt idx="8">
                  <c:v>76.038292682926837</c:v>
                </c:pt>
                <c:pt idx="9">
                  <c:v>76.337560975609776</c:v>
                </c:pt>
                <c:pt idx="10">
                  <c:v>76.091707317073173</c:v>
                </c:pt>
                <c:pt idx="11">
                  <c:v>76.41439024390246</c:v>
                </c:pt>
                <c:pt idx="12">
                  <c:v>76.922926829268306</c:v>
                </c:pt>
                <c:pt idx="13">
                  <c:v>76.961463414634167</c:v>
                </c:pt>
                <c:pt idx="14">
                  <c:v>77.365365853658531</c:v>
                </c:pt>
                <c:pt idx="15">
                  <c:v>77.65048780487804</c:v>
                </c:pt>
                <c:pt idx="16">
                  <c:v>78.064634146341476</c:v>
                </c:pt>
                <c:pt idx="17">
                  <c:v>78.483658536585381</c:v>
                </c:pt>
                <c:pt idx="18">
                  <c:v>78.399268292682933</c:v>
                </c:pt>
                <c:pt idx="19">
                  <c:v>78.818048780487814</c:v>
                </c:pt>
                <c:pt idx="20">
                  <c:v>78.836829268292689</c:v>
                </c:pt>
                <c:pt idx="21">
                  <c:v>79.100731707317081</c:v>
                </c:pt>
                <c:pt idx="22">
                  <c:v>79.153902439024392</c:v>
                </c:pt>
                <c:pt idx="23">
                  <c:v>79.293658536585369</c:v>
                </c:pt>
                <c:pt idx="24">
                  <c:v>79.687073170731708</c:v>
                </c:pt>
                <c:pt idx="25">
                  <c:v>79.536341463414658</c:v>
                </c:pt>
                <c:pt idx="26">
                  <c:v>80.200243902439041</c:v>
                </c:pt>
                <c:pt idx="27">
                  <c:v>80.424146341463413</c:v>
                </c:pt>
                <c:pt idx="28">
                  <c:v>80.501463414634159</c:v>
                </c:pt>
                <c:pt idx="29">
                  <c:v>80.570731707317094</c:v>
                </c:pt>
                <c:pt idx="30">
                  <c:v>81.076097560975626</c:v>
                </c:pt>
                <c:pt idx="31">
                  <c:v>81.417073170731712</c:v>
                </c:pt>
                <c:pt idx="32">
                  <c:v>81.563414634146341</c:v>
                </c:pt>
                <c:pt idx="33">
                  <c:v>81.760000000000005</c:v>
                </c:pt>
                <c:pt idx="34">
                  <c:v>82.03024390243904</c:v>
                </c:pt>
                <c:pt idx="35">
                  <c:v>81.925121951219523</c:v>
                </c:pt>
                <c:pt idx="36">
                  <c:v>82.321951219512201</c:v>
                </c:pt>
                <c:pt idx="37">
                  <c:v>82.507073170731715</c:v>
                </c:pt>
                <c:pt idx="38">
                  <c:v>82.587560975609776</c:v>
                </c:pt>
                <c:pt idx="39">
                  <c:v>82.931463414634152</c:v>
                </c:pt>
                <c:pt idx="40">
                  <c:v>82.842682926829269</c:v>
                </c:pt>
                <c:pt idx="41">
                  <c:v>82.591219512195138</c:v>
                </c:pt>
                <c:pt idx="42">
                  <c:v>83.096097560975608</c:v>
                </c:pt>
                <c:pt idx="43">
                  <c:v>83.331951219512206</c:v>
                </c:pt>
                <c:pt idx="44">
                  <c:v>83.5878048780488</c:v>
                </c:pt>
                <c:pt idx="45">
                  <c:v>83.793902439024393</c:v>
                </c:pt>
                <c:pt idx="46">
                  <c:v>83.984878048780502</c:v>
                </c:pt>
                <c:pt idx="47">
                  <c:v>84.099756097560984</c:v>
                </c:pt>
                <c:pt idx="48">
                  <c:v>84.210975609756105</c:v>
                </c:pt>
                <c:pt idx="49">
                  <c:v>84.356341463414637</c:v>
                </c:pt>
                <c:pt idx="50">
                  <c:v>84.61560975609757</c:v>
                </c:pt>
              </c:numCache>
            </c:numRef>
          </c:yVal>
          <c:smooth val="0"/>
          <c:extLst>
            <c:ext xmlns:c16="http://schemas.microsoft.com/office/drawing/2014/chart" uri="{C3380CC4-5D6E-409C-BE32-E72D297353CC}">
              <c16:uniqueId val="{0000000E-B904-5E4D-A15E-72896382231C}"/>
            </c:ext>
          </c:extLst>
        </c:ser>
        <c:ser>
          <c:idx val="16"/>
          <c:order val="16"/>
          <c:tx>
            <c:v>KOR</c:v>
          </c:tx>
          <c:spPr>
            <a:ln w="19050" cap="rnd">
              <a:solidFill>
                <a:schemeClr val="accent5">
                  <a:lumMod val="80000"/>
                  <a:lumOff val="20000"/>
                </a:schemeClr>
              </a:solidFill>
              <a:round/>
            </a:ln>
            <a:effectLst/>
          </c:spPr>
          <c:marker>
            <c:symbol val="none"/>
          </c:marker>
          <c:xVal>
            <c:numRef>
              <c:f>'LE &amp; HC'!$C$36:$BA$36</c:f>
              <c:numCache>
                <c:formatCode>_(* #,##0_);_(* \(#,##0\);_(* "-"??_);_(@_)</c:formatCode>
                <c:ptCount val="51"/>
                <c:pt idx="0">
                  <c:v>19.004000000000001</c:v>
                </c:pt>
                <c:pt idx="1">
                  <c:v>18.093</c:v>
                </c:pt>
                <c:pt idx="2">
                  <c:v>18.274999999999999</c:v>
                </c:pt>
                <c:pt idx="3">
                  <c:v>18.824000000000002</c:v>
                </c:pt>
                <c:pt idx="4">
                  <c:v>18.82</c:v>
                </c:pt>
                <c:pt idx="5">
                  <c:v>31.486000000000001</c:v>
                </c:pt>
                <c:pt idx="6">
                  <c:v>37.848999999999997</c:v>
                </c:pt>
                <c:pt idx="7">
                  <c:v>41.722999999999999</c:v>
                </c:pt>
                <c:pt idx="8">
                  <c:v>53.136000000000003</c:v>
                </c:pt>
                <c:pt idx="9">
                  <c:v>80.144000000000005</c:v>
                </c:pt>
                <c:pt idx="10">
                  <c:v>91.64</c:v>
                </c:pt>
                <c:pt idx="11">
                  <c:v>107.636</c:v>
                </c:pt>
                <c:pt idx="12">
                  <c:v>120.40600000000001</c:v>
                </c:pt>
                <c:pt idx="13">
                  <c:v>136.946</c:v>
                </c:pt>
                <c:pt idx="14">
                  <c:v>148.47</c:v>
                </c:pt>
                <c:pt idx="15">
                  <c:v>165.51499999999999</c:v>
                </c:pt>
                <c:pt idx="16">
                  <c:v>183.518</c:v>
                </c:pt>
                <c:pt idx="17">
                  <c:v>206.809</c:v>
                </c:pt>
                <c:pt idx="18">
                  <c:v>250.267</c:v>
                </c:pt>
                <c:pt idx="19">
                  <c:v>316.14600000000002</c:v>
                </c:pt>
                <c:pt idx="20">
                  <c:v>355.83100000000002</c:v>
                </c:pt>
                <c:pt idx="21">
                  <c:v>378.036</c:v>
                </c:pt>
                <c:pt idx="22">
                  <c:v>418.78899999999999</c:v>
                </c:pt>
                <c:pt idx="23">
                  <c:v>442.19499999999999</c:v>
                </c:pt>
                <c:pt idx="24">
                  <c:v>464.971</c:v>
                </c:pt>
                <c:pt idx="25">
                  <c:v>515.77099999999996</c:v>
                </c:pt>
                <c:pt idx="26">
                  <c:v>575.65800000000002</c:v>
                </c:pt>
                <c:pt idx="27">
                  <c:v>599.67499999999995</c:v>
                </c:pt>
                <c:pt idx="28">
                  <c:v>580.98900000000003</c:v>
                </c:pt>
                <c:pt idx="29">
                  <c:v>662.54600000000005</c:v>
                </c:pt>
                <c:pt idx="30">
                  <c:v>725.08699999999999</c:v>
                </c:pt>
                <c:pt idx="31">
                  <c:v>861.26199999999994</c:v>
                </c:pt>
                <c:pt idx="32">
                  <c:v>886.30399999999997</c:v>
                </c:pt>
                <c:pt idx="33">
                  <c:v>973.22199999999998</c:v>
                </c:pt>
                <c:pt idx="34">
                  <c:v>1033.444</c:v>
                </c:pt>
                <c:pt idx="35">
                  <c:v>1134.3040000000001</c:v>
                </c:pt>
                <c:pt idx="36">
                  <c:v>1276.73</c:v>
                </c:pt>
                <c:pt idx="37">
                  <c:v>1435.1859999999999</c:v>
                </c:pt>
                <c:pt idx="38">
                  <c:v>1556.1569999999999</c:v>
                </c:pt>
                <c:pt idx="39">
                  <c:v>1684.3440000000001</c:v>
                </c:pt>
                <c:pt idx="40">
                  <c:v>1878.1320000000001</c:v>
                </c:pt>
                <c:pt idx="41">
                  <c:v>1966.703</c:v>
                </c:pt>
                <c:pt idx="42">
                  <c:v>2071.5459999999998</c:v>
                </c:pt>
                <c:pt idx="43">
                  <c:v>2129.1619999999998</c:v>
                </c:pt>
                <c:pt idx="44">
                  <c:v>2233.19</c:v>
                </c:pt>
                <c:pt idx="45">
                  <c:v>2491.6909999999998</c:v>
                </c:pt>
                <c:pt idx="46">
                  <c:v>2664.7339999999999</c:v>
                </c:pt>
                <c:pt idx="47">
                  <c:v>2802.355</c:v>
                </c:pt>
                <c:pt idx="48">
                  <c:v>3078.8310000000001</c:v>
                </c:pt>
                <c:pt idx="49">
                  <c:v>3277.2249999999999</c:v>
                </c:pt>
                <c:pt idx="50">
                  <c:v>3582.3130000000001</c:v>
                </c:pt>
              </c:numCache>
            </c:numRef>
          </c:xVal>
          <c:yVal>
            <c:numRef>
              <c:f>'LE &amp; HC'!$C$37:$BA$37</c:f>
              <c:numCache>
                <c:formatCode>_(* #,##0.0_);_(* \(#,##0.0\);_(* "-"??_);_(@_)</c:formatCode>
                <c:ptCount val="51"/>
                <c:pt idx="0">
                  <c:v>62.163414634146349</c:v>
                </c:pt>
                <c:pt idx="1">
                  <c:v>62.612195121951231</c:v>
                </c:pt>
                <c:pt idx="2">
                  <c:v>63.009756097560988</c:v>
                </c:pt>
                <c:pt idx="3">
                  <c:v>63.407317073170745</c:v>
                </c:pt>
                <c:pt idx="4">
                  <c:v>63.804878048780502</c:v>
                </c:pt>
                <c:pt idx="5">
                  <c:v>64.153658536585368</c:v>
                </c:pt>
                <c:pt idx="6">
                  <c:v>64.502439024390242</c:v>
                </c:pt>
                <c:pt idx="7">
                  <c:v>64.900000000000006</c:v>
                </c:pt>
                <c:pt idx="8">
                  <c:v>65.197560975609761</c:v>
                </c:pt>
                <c:pt idx="9">
                  <c:v>65.546341463414649</c:v>
                </c:pt>
                <c:pt idx="10">
                  <c:v>66.046341463414649</c:v>
                </c:pt>
                <c:pt idx="11">
                  <c:v>66.546341463414649</c:v>
                </c:pt>
                <c:pt idx="12">
                  <c:v>67.095121951219525</c:v>
                </c:pt>
                <c:pt idx="13">
                  <c:v>67.546341463414649</c:v>
                </c:pt>
                <c:pt idx="14">
                  <c:v>68.195121951219519</c:v>
                </c:pt>
                <c:pt idx="15">
                  <c:v>68.795121951219514</c:v>
                </c:pt>
                <c:pt idx="16">
                  <c:v>69.44634146341464</c:v>
                </c:pt>
                <c:pt idx="17">
                  <c:v>69.997560975609758</c:v>
                </c:pt>
                <c:pt idx="18">
                  <c:v>70.548780487804891</c:v>
                </c:pt>
                <c:pt idx="19">
                  <c:v>71.048780487804891</c:v>
                </c:pt>
                <c:pt idx="20">
                  <c:v>71.597560975609767</c:v>
                </c:pt>
                <c:pt idx="21">
                  <c:v>72.046341463414649</c:v>
                </c:pt>
                <c:pt idx="22">
                  <c:v>72.497560975609758</c:v>
                </c:pt>
                <c:pt idx="23">
                  <c:v>72.997560975609773</c:v>
                </c:pt>
                <c:pt idx="24">
                  <c:v>73.397560975609764</c:v>
                </c:pt>
                <c:pt idx="25">
                  <c:v>73.7</c:v>
                </c:pt>
                <c:pt idx="26">
                  <c:v>74.151219512195127</c:v>
                </c:pt>
                <c:pt idx="27">
                  <c:v>74.60243902439025</c:v>
                </c:pt>
                <c:pt idx="28">
                  <c:v>75.004878048780483</c:v>
                </c:pt>
                <c:pt idx="29">
                  <c:v>75.409756097560987</c:v>
                </c:pt>
                <c:pt idx="30">
                  <c:v>75.909756097560987</c:v>
                </c:pt>
                <c:pt idx="31">
                  <c:v>76.412195121951228</c:v>
                </c:pt>
                <c:pt idx="32">
                  <c:v>76.765853658536599</c:v>
                </c:pt>
                <c:pt idx="33">
                  <c:v>77.214634146341467</c:v>
                </c:pt>
                <c:pt idx="34">
                  <c:v>77.665853658536591</c:v>
                </c:pt>
                <c:pt idx="35">
                  <c:v>78.168292682926833</c:v>
                </c:pt>
                <c:pt idx="36">
                  <c:v>78.668292682926847</c:v>
                </c:pt>
                <c:pt idx="37">
                  <c:v>79.119512195121956</c:v>
                </c:pt>
                <c:pt idx="38">
                  <c:v>79.517073170731706</c:v>
                </c:pt>
                <c:pt idx="39">
                  <c:v>79.968292682926844</c:v>
                </c:pt>
                <c:pt idx="40">
                  <c:v>80.117073170731715</c:v>
                </c:pt>
                <c:pt idx="41">
                  <c:v>80.568292682926852</c:v>
                </c:pt>
                <c:pt idx="42">
                  <c:v>80.819512195121959</c:v>
                </c:pt>
                <c:pt idx="43">
                  <c:v>81.270731707317069</c:v>
                </c:pt>
                <c:pt idx="44">
                  <c:v>81.721951219512206</c:v>
                </c:pt>
                <c:pt idx="45">
                  <c:v>82.024390243902445</c:v>
                </c:pt>
                <c:pt idx="46">
                  <c:v>82.27560975609758</c:v>
                </c:pt>
                <c:pt idx="47">
                  <c:v>82.626829268292681</c:v>
                </c:pt>
                <c:pt idx="48">
                  <c:v>82.626829268292681</c:v>
                </c:pt>
                <c:pt idx="49">
                  <c:v>83.22682926829269</c:v>
                </c:pt>
                <c:pt idx="50">
                  <c:v>83.426829268292693</c:v>
                </c:pt>
              </c:numCache>
            </c:numRef>
          </c:yVal>
          <c:smooth val="0"/>
          <c:extLst>
            <c:ext xmlns:c16="http://schemas.microsoft.com/office/drawing/2014/chart" uri="{C3380CC4-5D6E-409C-BE32-E72D297353CC}">
              <c16:uniqueId val="{0000000F-B904-5E4D-A15E-72896382231C}"/>
            </c:ext>
          </c:extLst>
        </c:ser>
        <c:ser>
          <c:idx val="17"/>
          <c:order val="17"/>
          <c:tx>
            <c:v>LUX</c:v>
          </c:tx>
          <c:spPr>
            <a:ln w="19050" cap="rnd">
              <a:solidFill>
                <a:schemeClr val="accent6">
                  <a:lumMod val="80000"/>
                  <a:lumOff val="20000"/>
                </a:schemeClr>
              </a:solidFill>
              <a:round/>
            </a:ln>
            <a:effectLst/>
          </c:spPr>
          <c:marker>
            <c:symbol val="none"/>
          </c:marker>
          <c:xVal>
            <c:numRef>
              <c:f>'LE &amp; HC'!$I$38:$BA$38</c:f>
              <c:numCache>
                <c:formatCode>_(* #,##0_);_(* \(#,##0\);_(* "-"??_);_(@_)</c:formatCode>
                <c:ptCount val="45"/>
                <c:pt idx="0">
                  <c:v>341.89100000000002</c:v>
                </c:pt>
                <c:pt idx="1">
                  <c:v>384.411</c:v>
                </c:pt>
                <c:pt idx="2">
                  <c:v>458.13499999999999</c:v>
                </c:pt>
                <c:pt idx="3">
                  <c:v>524.17399999999998</c:v>
                </c:pt>
                <c:pt idx="4">
                  <c:v>597.923</c:v>
                </c:pt>
                <c:pt idx="5">
                  <c:v>654.62</c:v>
                </c:pt>
                <c:pt idx="6">
                  <c:v>682.38199999999995</c:v>
                </c:pt>
                <c:pt idx="7">
                  <c:v>709.5</c:v>
                </c:pt>
                <c:pt idx="8">
                  <c:v>752.04499999999996</c:v>
                </c:pt>
                <c:pt idx="9">
                  <c:v>798.89200000000005</c:v>
                </c:pt>
                <c:pt idx="10">
                  <c:v>883.73900000000003</c:v>
                </c:pt>
                <c:pt idx="11">
                  <c:v>1017.736</c:v>
                </c:pt>
                <c:pt idx="12">
                  <c:v>1184.1369999999999</c:v>
                </c:pt>
                <c:pt idx="13">
                  <c:v>1321.83</c:v>
                </c:pt>
                <c:pt idx="14">
                  <c:v>1475.6949999999999</c:v>
                </c:pt>
                <c:pt idx="15">
                  <c:v>1549.962</c:v>
                </c:pt>
                <c:pt idx="16">
                  <c:v>1664.8</c:v>
                </c:pt>
                <c:pt idx="17">
                  <c:v>1812.655</c:v>
                </c:pt>
                <c:pt idx="18">
                  <c:v>1857.616</c:v>
                </c:pt>
                <c:pt idx="19">
                  <c:v>2097.6660000000002</c:v>
                </c:pt>
                <c:pt idx="20">
                  <c:v>2217.6489999999999</c:v>
                </c:pt>
                <c:pt idx="21">
                  <c:v>2270.3270000000002</c:v>
                </c:pt>
                <c:pt idx="22">
                  <c:v>2428.1950000000002</c:v>
                </c:pt>
                <c:pt idx="23">
                  <c:v>2827.654</c:v>
                </c:pt>
                <c:pt idx="24">
                  <c:v>3411.355</c:v>
                </c:pt>
                <c:pt idx="25">
                  <c:v>3714.4319999999998</c:v>
                </c:pt>
                <c:pt idx="26">
                  <c:v>4248.808</c:v>
                </c:pt>
                <c:pt idx="27">
                  <c:v>4411.5559999999996</c:v>
                </c:pt>
                <c:pt idx="28">
                  <c:v>4776.03</c:v>
                </c:pt>
                <c:pt idx="29">
                  <c:v>4881.4009999999998</c:v>
                </c:pt>
                <c:pt idx="30">
                  <c:v>5154.058</c:v>
                </c:pt>
                <c:pt idx="31">
                  <c:v>5086.5450000000001</c:v>
                </c:pt>
                <c:pt idx="32">
                  <c:v>5431.1120000000001</c:v>
                </c:pt>
                <c:pt idx="33">
                  <c:v>5710.1480000000001</c:v>
                </c:pt>
                <c:pt idx="34">
                  <c:v>5625.0969999999998</c:v>
                </c:pt>
                <c:pt idx="35">
                  <c:v>4830.5169999999998</c:v>
                </c:pt>
                <c:pt idx="36">
                  <c:v>4424.5029999999997</c:v>
                </c:pt>
                <c:pt idx="37">
                  <c:v>4636.665</c:v>
                </c:pt>
                <c:pt idx="38">
                  <c:v>4707.0360000000001</c:v>
                </c:pt>
                <c:pt idx="39">
                  <c:v>4692.3109999999997</c:v>
                </c:pt>
                <c:pt idx="40">
                  <c:v>4864.2709999999997</c:v>
                </c:pt>
                <c:pt idx="41">
                  <c:v>4989.0309999999999</c:v>
                </c:pt>
                <c:pt idx="42">
                  <c:v>5292.0550000000003</c:v>
                </c:pt>
                <c:pt idx="43">
                  <c:v>5359.77</c:v>
                </c:pt>
                <c:pt idx="44">
                  <c:v>5596.3779999999997</c:v>
                </c:pt>
              </c:numCache>
            </c:numRef>
          </c:xVal>
          <c:yVal>
            <c:numRef>
              <c:f>'LE &amp; HC'!$I$39:$BA$39</c:f>
              <c:numCache>
                <c:formatCode>_(* #,##0.0_);_(* \(#,##0.0\);_(* "-"??_);_(@_)</c:formatCode>
                <c:ptCount val="45"/>
                <c:pt idx="0">
                  <c:v>70.998512195121961</c:v>
                </c:pt>
                <c:pt idx="1">
                  <c:v>71.256292682926841</c:v>
                </c:pt>
                <c:pt idx="2">
                  <c:v>71.52246341463416</c:v>
                </c:pt>
                <c:pt idx="3">
                  <c:v>71.794463414634151</c:v>
                </c:pt>
                <c:pt idx="4">
                  <c:v>72.072609756097563</c:v>
                </c:pt>
                <c:pt idx="5">
                  <c:v>72.357682926829284</c:v>
                </c:pt>
                <c:pt idx="6">
                  <c:v>72.653463414634146</c:v>
                </c:pt>
                <c:pt idx="7">
                  <c:v>72.958878048780491</c:v>
                </c:pt>
                <c:pt idx="8">
                  <c:v>73.271926829268295</c:v>
                </c:pt>
                <c:pt idx="9">
                  <c:v>73.585756097560974</c:v>
                </c:pt>
                <c:pt idx="10">
                  <c:v>73.894609756097566</c:v>
                </c:pt>
                <c:pt idx="11">
                  <c:v>74.193756097560978</c:v>
                </c:pt>
                <c:pt idx="12">
                  <c:v>74.480341463414646</c:v>
                </c:pt>
                <c:pt idx="13">
                  <c:v>74.752414634146348</c:v>
                </c:pt>
                <c:pt idx="14">
                  <c:v>75.010414634146343</c:v>
                </c:pt>
                <c:pt idx="15">
                  <c:v>75.463414634146346</c:v>
                </c:pt>
                <c:pt idx="16">
                  <c:v>75.770731707317069</c:v>
                </c:pt>
                <c:pt idx="17">
                  <c:v>75.712195121951225</c:v>
                </c:pt>
                <c:pt idx="18">
                  <c:v>76.370731707317077</c:v>
                </c:pt>
                <c:pt idx="19">
                  <c:v>76.512195121951237</c:v>
                </c:pt>
                <c:pt idx="20">
                  <c:v>76.519512195121962</c:v>
                </c:pt>
                <c:pt idx="21">
                  <c:v>76.880487804878044</c:v>
                </c:pt>
                <c:pt idx="22">
                  <c:v>77.017073170731706</c:v>
                </c:pt>
                <c:pt idx="23">
                  <c:v>77.770731707317083</c:v>
                </c:pt>
                <c:pt idx="24">
                  <c:v>77.873170731707319</c:v>
                </c:pt>
                <c:pt idx="25">
                  <c:v>77.824390243902457</c:v>
                </c:pt>
                <c:pt idx="26">
                  <c:v>77.965853658536588</c:v>
                </c:pt>
                <c:pt idx="27">
                  <c:v>77.72682926829269</c:v>
                </c:pt>
                <c:pt idx="28">
                  <c:v>79.121951219512198</c:v>
                </c:pt>
                <c:pt idx="29">
                  <c:v>79.431707317073176</c:v>
                </c:pt>
                <c:pt idx="30">
                  <c:v>79.287804878048803</c:v>
                </c:pt>
                <c:pt idx="31">
                  <c:v>79.3829268292683</c:v>
                </c:pt>
                <c:pt idx="32">
                  <c:v>80.53902439024391</c:v>
                </c:pt>
                <c:pt idx="33">
                  <c:v>80.636585365853662</c:v>
                </c:pt>
                <c:pt idx="34">
                  <c:v>80.631707317073179</c:v>
                </c:pt>
                <c:pt idx="35">
                  <c:v>80.987804878048777</c:v>
                </c:pt>
                <c:pt idx="36">
                  <c:v>81.392682926829266</c:v>
                </c:pt>
                <c:pt idx="37">
                  <c:v>81.8</c:v>
                </c:pt>
                <c:pt idx="38">
                  <c:v>82.229268292682931</c:v>
                </c:pt>
                <c:pt idx="39">
                  <c:v>82.292682926829272</c:v>
                </c:pt>
                <c:pt idx="40">
                  <c:v>82.685365853658539</c:v>
                </c:pt>
                <c:pt idx="41">
                  <c:v>82.095121951219525</c:v>
                </c:pt>
                <c:pt idx="42">
                  <c:v>82.295121951219514</c:v>
                </c:pt>
                <c:pt idx="43">
                  <c:v>82.639024390243918</c:v>
                </c:pt>
                <c:pt idx="44">
                  <c:v>81.741463414634154</c:v>
                </c:pt>
              </c:numCache>
            </c:numRef>
          </c:yVal>
          <c:smooth val="0"/>
          <c:extLst>
            <c:ext xmlns:c16="http://schemas.microsoft.com/office/drawing/2014/chart" uri="{C3380CC4-5D6E-409C-BE32-E72D297353CC}">
              <c16:uniqueId val="{00000010-B904-5E4D-A15E-72896382231C}"/>
            </c:ext>
          </c:extLst>
        </c:ser>
        <c:ser>
          <c:idx val="18"/>
          <c:order val="18"/>
          <c:tx>
            <c:v>MEX</c:v>
          </c:tx>
          <c:spPr>
            <a:ln w="19050" cap="rnd">
              <a:solidFill>
                <a:schemeClr val="accent1">
                  <a:lumMod val="80000"/>
                </a:schemeClr>
              </a:solidFill>
              <a:round/>
            </a:ln>
            <a:effectLst/>
          </c:spPr>
          <c:marker>
            <c:symbol val="none"/>
          </c:marker>
          <c:xVal>
            <c:numRef>
              <c:f>'LE &amp; HC'!$AF$40:$BA$40</c:f>
              <c:numCache>
                <c:formatCode>_(* #,##0_);_(* \(#,##0\);_(* "-"??_);_(@_)</c:formatCode>
                <c:ptCount val="22"/>
                <c:pt idx="0">
                  <c:v>476.39</c:v>
                </c:pt>
                <c:pt idx="1">
                  <c:v>517.21799999999996</c:v>
                </c:pt>
                <c:pt idx="2">
                  <c:v>567.76099999999997</c:v>
                </c:pt>
                <c:pt idx="3">
                  <c:v>600.49</c:v>
                </c:pt>
                <c:pt idx="4">
                  <c:v>688.93100000000004</c:v>
                </c:pt>
                <c:pt idx="5">
                  <c:v>767.95</c:v>
                </c:pt>
                <c:pt idx="6">
                  <c:v>771.596</c:v>
                </c:pt>
                <c:pt idx="7">
                  <c:v>822.13599999999997</c:v>
                </c:pt>
                <c:pt idx="8">
                  <c:v>870.59900000000005</c:v>
                </c:pt>
                <c:pt idx="9">
                  <c:v>899.87699999999995</c:v>
                </c:pt>
                <c:pt idx="10">
                  <c:v>912.04399999999998</c:v>
                </c:pt>
                <c:pt idx="11">
                  <c:v>893.79</c:v>
                </c:pt>
                <c:pt idx="12">
                  <c:v>912.02700000000004</c:v>
                </c:pt>
                <c:pt idx="13">
                  <c:v>973.45100000000002</c:v>
                </c:pt>
                <c:pt idx="14">
                  <c:v>1002.571</c:v>
                </c:pt>
                <c:pt idx="15">
                  <c:v>989.55799999999999</c:v>
                </c:pt>
                <c:pt idx="16">
                  <c:v>1062.5909999999999</c:v>
                </c:pt>
                <c:pt idx="17">
                  <c:v>1102.809</c:v>
                </c:pt>
                <c:pt idx="18">
                  <c:v>1099.6469999999999</c:v>
                </c:pt>
                <c:pt idx="19">
                  <c:v>1122.1780000000001</c:v>
                </c:pt>
                <c:pt idx="20">
                  <c:v>1117.2349999999999</c:v>
                </c:pt>
                <c:pt idx="21">
                  <c:v>1226.7360000000001</c:v>
                </c:pt>
              </c:numCache>
            </c:numRef>
          </c:xVal>
          <c:yVal>
            <c:numRef>
              <c:f>'LE &amp; HC'!$AF$41:$BA$41</c:f>
              <c:numCache>
                <c:formatCode>_(* #,##0.0_);_(* \(#,##0.0\);_(* "-"??_);_(@_)</c:formatCode>
                <c:ptCount val="22"/>
                <c:pt idx="0">
                  <c:v>73.988</c:v>
                </c:pt>
                <c:pt idx="1">
                  <c:v>74.34</c:v>
                </c:pt>
                <c:pt idx="2">
                  <c:v>74.658000000000001</c:v>
                </c:pt>
                <c:pt idx="3">
                  <c:v>74.921999999999997</c:v>
                </c:pt>
                <c:pt idx="4">
                  <c:v>75.117999999999995</c:v>
                </c:pt>
                <c:pt idx="5">
                  <c:v>75.242999999999995</c:v>
                </c:pt>
                <c:pt idx="6">
                  <c:v>75.3</c:v>
                </c:pt>
                <c:pt idx="7">
                  <c:v>75.296000000000006</c:v>
                </c:pt>
                <c:pt idx="8">
                  <c:v>75.254999999999995</c:v>
                </c:pt>
                <c:pt idx="9">
                  <c:v>75.194000000000003</c:v>
                </c:pt>
                <c:pt idx="10">
                  <c:v>75.128</c:v>
                </c:pt>
                <c:pt idx="11">
                  <c:v>75.064999999999998</c:v>
                </c:pt>
                <c:pt idx="12">
                  <c:v>75.010999999999996</c:v>
                </c:pt>
                <c:pt idx="13">
                  <c:v>74.965999999999994</c:v>
                </c:pt>
                <c:pt idx="14">
                  <c:v>74.930000000000007</c:v>
                </c:pt>
                <c:pt idx="15">
                  <c:v>74.908000000000001</c:v>
                </c:pt>
                <c:pt idx="16">
                  <c:v>74.903999999999996</c:v>
                </c:pt>
                <c:pt idx="17">
                  <c:v>74.917000000000002</c:v>
                </c:pt>
                <c:pt idx="18">
                  <c:v>74.947000000000003</c:v>
                </c:pt>
                <c:pt idx="19">
                  <c:v>74.992000000000004</c:v>
                </c:pt>
                <c:pt idx="20">
                  <c:v>75.054000000000002</c:v>
                </c:pt>
                <c:pt idx="21">
                  <c:v>75.131</c:v>
                </c:pt>
              </c:numCache>
            </c:numRef>
          </c:yVal>
          <c:smooth val="0"/>
          <c:extLst>
            <c:ext xmlns:c16="http://schemas.microsoft.com/office/drawing/2014/chart" uri="{C3380CC4-5D6E-409C-BE32-E72D297353CC}">
              <c16:uniqueId val="{00000011-B904-5E4D-A15E-72896382231C}"/>
            </c:ext>
          </c:extLst>
        </c:ser>
        <c:ser>
          <c:idx val="19"/>
          <c:order val="19"/>
          <c:tx>
            <c:v>NLD</c:v>
          </c:tx>
          <c:spPr>
            <a:ln w="19050" cap="rnd">
              <a:solidFill>
                <a:schemeClr val="accent2">
                  <a:lumMod val="80000"/>
                </a:schemeClr>
              </a:solidFill>
              <a:round/>
            </a:ln>
            <a:effectLst/>
          </c:spPr>
          <c:marker>
            <c:symbol val="none"/>
          </c:marker>
          <c:dPt>
            <c:idx val="21"/>
            <c:marker>
              <c:symbol val="circle"/>
              <c:size val="5"/>
              <c:spPr>
                <a:solidFill>
                  <a:schemeClr val="accent2">
                    <a:lumMod val="80000"/>
                  </a:schemeClr>
                </a:solidFill>
                <a:ln w="9525">
                  <a:solidFill>
                    <a:schemeClr val="accent2">
                      <a:lumMod val="80000"/>
                    </a:schemeClr>
                  </a:solidFill>
                </a:ln>
                <a:effectLst/>
              </c:spPr>
            </c:marker>
            <c:bubble3D val="0"/>
            <c:extLst>
              <c:ext xmlns:c16="http://schemas.microsoft.com/office/drawing/2014/chart" uri="{C3380CC4-5D6E-409C-BE32-E72D297353CC}">
                <c16:uniqueId val="{00000012-B904-5E4D-A15E-72896382231C}"/>
              </c:ext>
            </c:extLst>
          </c:dPt>
          <c:xVal>
            <c:numRef>
              <c:f>'LE &amp; HC'!$E$42:$BA$42</c:f>
              <c:numCache>
                <c:formatCode>_(* #,##0_);_(* \(#,##0\);_(* "-"??_);_(@_)</c:formatCode>
                <c:ptCount val="49"/>
                <c:pt idx="0">
                  <c:v>308.72699999999998</c:v>
                </c:pt>
                <c:pt idx="1">
                  <c:v>341.928</c:v>
                </c:pt>
                <c:pt idx="2">
                  <c:v>398.64299999999997</c:v>
                </c:pt>
                <c:pt idx="3">
                  <c:v>452.86399999999998</c:v>
                </c:pt>
                <c:pt idx="4">
                  <c:v>492.089</c:v>
                </c:pt>
                <c:pt idx="5">
                  <c:v>541.46400000000006</c:v>
                </c:pt>
                <c:pt idx="6">
                  <c:v>605.11800000000005</c:v>
                </c:pt>
                <c:pt idx="7">
                  <c:v>674.30799999999999</c:v>
                </c:pt>
                <c:pt idx="8">
                  <c:v>750.62800000000004</c:v>
                </c:pt>
                <c:pt idx="9">
                  <c:v>808.22199999999998</c:v>
                </c:pt>
                <c:pt idx="10">
                  <c:v>865.85699999999997</c:v>
                </c:pt>
                <c:pt idx="11">
                  <c:v>906.97400000000005</c:v>
                </c:pt>
                <c:pt idx="12">
                  <c:v>941.22400000000005</c:v>
                </c:pt>
                <c:pt idx="13">
                  <c:v>977.44299999999998</c:v>
                </c:pt>
                <c:pt idx="14">
                  <c:v>1035.491</c:v>
                </c:pt>
                <c:pt idx="15">
                  <c:v>1087.2470000000001</c:v>
                </c:pt>
                <c:pt idx="16">
                  <c:v>1146.375</c:v>
                </c:pt>
                <c:pt idx="17">
                  <c:v>1269.5229999999999</c:v>
                </c:pt>
                <c:pt idx="18">
                  <c:v>1399.9870000000001</c:v>
                </c:pt>
                <c:pt idx="19">
                  <c:v>1500.7629999999999</c:v>
                </c:pt>
                <c:pt idx="20">
                  <c:v>1587.9690000000001</c:v>
                </c:pt>
                <c:pt idx="21">
                  <c:v>1649.433</c:v>
                </c:pt>
                <c:pt idx="22">
                  <c:v>1690.0219999999999</c:v>
                </c:pt>
                <c:pt idx="23">
                  <c:v>1748.653</c:v>
                </c:pt>
                <c:pt idx="24">
                  <c:v>1822.1410000000001</c:v>
                </c:pt>
                <c:pt idx="25">
                  <c:v>1883.425</c:v>
                </c:pt>
                <c:pt idx="26">
                  <c:v>2216.663</c:v>
                </c:pt>
                <c:pt idx="27">
                  <c:v>2372.0050000000001</c:v>
                </c:pt>
                <c:pt idx="28">
                  <c:v>2647.433</c:v>
                </c:pt>
                <c:pt idx="29">
                  <c:v>2883.085</c:v>
                </c:pt>
                <c:pt idx="30">
                  <c:v>3296.9639999999999</c:v>
                </c:pt>
                <c:pt idx="31">
                  <c:v>3308.866</c:v>
                </c:pt>
                <c:pt idx="32">
                  <c:v>3494.7330000000002</c:v>
                </c:pt>
                <c:pt idx="33">
                  <c:v>3583.4540000000002</c:v>
                </c:pt>
                <c:pt idx="34">
                  <c:v>3829.7860000000001</c:v>
                </c:pt>
                <c:pt idx="35">
                  <c:v>4076.873</c:v>
                </c:pt>
                <c:pt idx="36">
                  <c:v>4378.3829999999998</c:v>
                </c:pt>
                <c:pt idx="37">
                  <c:v>4433.5940000000001</c:v>
                </c:pt>
                <c:pt idx="38">
                  <c:v>4474.5590000000002</c:v>
                </c:pt>
                <c:pt idx="39">
                  <c:v>4567.357</c:v>
                </c:pt>
                <c:pt idx="40">
                  <c:v>4782.366</c:v>
                </c:pt>
                <c:pt idx="41">
                  <c:v>4923.8770000000004</c:v>
                </c:pt>
                <c:pt idx="42">
                  <c:v>4934.5829999999996</c:v>
                </c:pt>
                <c:pt idx="43">
                  <c:v>4927.1040000000003</c:v>
                </c:pt>
                <c:pt idx="44">
                  <c:v>5095.8360000000002</c:v>
                </c:pt>
                <c:pt idx="45">
                  <c:v>5253.7740000000003</c:v>
                </c:pt>
                <c:pt idx="46">
                  <c:v>5488.7740000000003</c:v>
                </c:pt>
                <c:pt idx="47">
                  <c:v>5649.34</c:v>
                </c:pt>
                <c:pt idx="48">
                  <c:v>6189.7219999999998</c:v>
                </c:pt>
              </c:numCache>
            </c:numRef>
          </c:xVal>
          <c:yVal>
            <c:numRef>
              <c:f>'LE &amp; HC'!$E$43:$BA$43</c:f>
              <c:numCache>
                <c:formatCode>_(* #,##0.0_);_(* \(#,##0.0\);_(* "-"??_);_(@_)</c:formatCode>
                <c:ptCount val="49"/>
                <c:pt idx="0">
                  <c:v>73.727073170731728</c:v>
                </c:pt>
                <c:pt idx="1">
                  <c:v>74.143902439024401</c:v>
                </c:pt>
                <c:pt idx="2">
                  <c:v>74.536829268292692</c:v>
                </c:pt>
                <c:pt idx="3">
                  <c:v>74.498780487804893</c:v>
                </c:pt>
                <c:pt idx="4">
                  <c:v>74.647073170731716</c:v>
                </c:pt>
                <c:pt idx="5">
                  <c:v>75.221463414634158</c:v>
                </c:pt>
                <c:pt idx="6">
                  <c:v>75.145121951219522</c:v>
                </c:pt>
                <c:pt idx="7">
                  <c:v>75.606097560975613</c:v>
                </c:pt>
                <c:pt idx="8">
                  <c:v>75.743170731707323</c:v>
                </c:pt>
                <c:pt idx="9">
                  <c:v>75.934390243902456</c:v>
                </c:pt>
                <c:pt idx="10">
                  <c:v>75.988536585365864</c:v>
                </c:pt>
                <c:pt idx="11">
                  <c:v>76.164146341463422</c:v>
                </c:pt>
                <c:pt idx="12">
                  <c:v>76.233170731707318</c:v>
                </c:pt>
                <c:pt idx="13">
                  <c:v>76.284634146341475</c:v>
                </c:pt>
                <c:pt idx="14">
                  <c:v>76.270487804878059</c:v>
                </c:pt>
                <c:pt idx="15">
                  <c:v>76.70512195121951</c:v>
                </c:pt>
                <c:pt idx="16">
                  <c:v>76.890243902439025</c:v>
                </c:pt>
                <c:pt idx="17">
                  <c:v>76.734146341463429</c:v>
                </c:pt>
                <c:pt idx="18">
                  <c:v>76.878048780487802</c:v>
                </c:pt>
                <c:pt idx="19">
                  <c:v>77</c:v>
                </c:pt>
                <c:pt idx="20">
                  <c:v>77.217073170731723</c:v>
                </c:pt>
                <c:pt idx="21">
                  <c:v>76.916585365853663</c:v>
                </c:pt>
                <c:pt idx="22">
                  <c:v>77.375121951219512</c:v>
                </c:pt>
                <c:pt idx="23">
                  <c:v>77.404634146341479</c:v>
                </c:pt>
                <c:pt idx="24">
                  <c:v>77.435609756097563</c:v>
                </c:pt>
                <c:pt idx="25">
                  <c:v>77.794390243902441</c:v>
                </c:pt>
                <c:pt idx="26">
                  <c:v>77.882926829268314</c:v>
                </c:pt>
                <c:pt idx="27">
                  <c:v>77.836585365853665</c:v>
                </c:pt>
                <c:pt idx="28">
                  <c:v>77.987804878048792</c:v>
                </c:pt>
                <c:pt idx="29">
                  <c:v>78.190243902439036</c:v>
                </c:pt>
                <c:pt idx="30">
                  <c:v>78.292682926829272</c:v>
                </c:pt>
                <c:pt idx="31">
                  <c:v>78.492682926829289</c:v>
                </c:pt>
                <c:pt idx="32">
                  <c:v>79.095121951219525</c:v>
                </c:pt>
                <c:pt idx="33">
                  <c:v>79.346341463414646</c:v>
                </c:pt>
                <c:pt idx="34">
                  <c:v>79.697560975609761</c:v>
                </c:pt>
                <c:pt idx="35">
                  <c:v>80.097560975609753</c:v>
                </c:pt>
                <c:pt idx="36">
                  <c:v>80.251219512195121</c:v>
                </c:pt>
                <c:pt idx="37">
                  <c:v>80.548780487804891</c:v>
                </c:pt>
                <c:pt idx="38">
                  <c:v>80.702439024390245</c:v>
                </c:pt>
                <c:pt idx="39">
                  <c:v>81.2048780487805</c:v>
                </c:pt>
                <c:pt idx="40">
                  <c:v>81.104878048780492</c:v>
                </c:pt>
                <c:pt idx="41">
                  <c:v>81.304878048780495</c:v>
                </c:pt>
                <c:pt idx="42">
                  <c:v>81.707317073170742</c:v>
                </c:pt>
                <c:pt idx="43">
                  <c:v>81.509756097560995</c:v>
                </c:pt>
                <c:pt idx="44">
                  <c:v>81.560975609756099</c:v>
                </c:pt>
                <c:pt idx="45">
                  <c:v>81.760975609756116</c:v>
                </c:pt>
                <c:pt idx="46">
                  <c:v>81.812195121951234</c:v>
                </c:pt>
                <c:pt idx="47">
                  <c:v>82.112195121951217</c:v>
                </c:pt>
                <c:pt idx="48">
                  <c:v>81.409756097560972</c:v>
                </c:pt>
              </c:numCache>
            </c:numRef>
          </c:yVal>
          <c:smooth val="0"/>
          <c:extLst>
            <c:ext xmlns:c16="http://schemas.microsoft.com/office/drawing/2014/chart" uri="{C3380CC4-5D6E-409C-BE32-E72D297353CC}">
              <c16:uniqueId val="{00000013-B904-5E4D-A15E-72896382231C}"/>
            </c:ext>
          </c:extLst>
        </c:ser>
        <c:ser>
          <c:idx val="20"/>
          <c:order val="20"/>
          <c:tx>
            <c:v>NZL</c:v>
          </c:tx>
          <c:spPr>
            <a:ln w="19050" cap="rnd">
              <a:solidFill>
                <a:schemeClr val="accent3">
                  <a:lumMod val="80000"/>
                </a:schemeClr>
              </a:solidFill>
              <a:round/>
            </a:ln>
            <a:effectLst/>
          </c:spPr>
          <c:marker>
            <c:symbol val="none"/>
          </c:marker>
          <c:xVal>
            <c:numRef>
              <c:f>'LE &amp; HC'!$C$44:$BA$44</c:f>
              <c:numCache>
                <c:formatCode>_(* #,##0_);_(* \(#,##0\);_(* "-"??_);_(@_)</c:formatCode>
                <c:ptCount val="51"/>
                <c:pt idx="0">
                  <c:v>215.232</c:v>
                </c:pt>
                <c:pt idx="1">
                  <c:v>227.155</c:v>
                </c:pt>
                <c:pt idx="2">
                  <c:v>252.41300000000001</c:v>
                </c:pt>
                <c:pt idx="3">
                  <c:v>296.85500000000002</c:v>
                </c:pt>
                <c:pt idx="4">
                  <c:v>356.185</c:v>
                </c:pt>
                <c:pt idx="5">
                  <c:v>404.62299999999999</c:v>
                </c:pt>
                <c:pt idx="6">
                  <c:v>405.96699999999998</c:v>
                </c:pt>
                <c:pt idx="7">
                  <c:v>436.39699999999999</c:v>
                </c:pt>
                <c:pt idx="8">
                  <c:v>503.71</c:v>
                </c:pt>
                <c:pt idx="9">
                  <c:v>508.089</c:v>
                </c:pt>
                <c:pt idx="10">
                  <c:v>500.30700000000002</c:v>
                </c:pt>
                <c:pt idx="11">
                  <c:v>563.13900000000001</c:v>
                </c:pt>
                <c:pt idx="12">
                  <c:v>595.60799999999995</c:v>
                </c:pt>
                <c:pt idx="13">
                  <c:v>634.13</c:v>
                </c:pt>
                <c:pt idx="14">
                  <c:v>644.19299999999998</c:v>
                </c:pt>
                <c:pt idx="15">
                  <c:v>605.89700000000005</c:v>
                </c:pt>
                <c:pt idx="16">
                  <c:v>666.35900000000004</c:v>
                </c:pt>
                <c:pt idx="17">
                  <c:v>767.62199999999996</c:v>
                </c:pt>
                <c:pt idx="18">
                  <c:v>884.71500000000003</c:v>
                </c:pt>
                <c:pt idx="19">
                  <c:v>951.37099999999998</c:v>
                </c:pt>
                <c:pt idx="20">
                  <c:v>1022.758</c:v>
                </c:pt>
                <c:pt idx="21">
                  <c:v>1069.019</c:v>
                </c:pt>
                <c:pt idx="22">
                  <c:v>1121.818</c:v>
                </c:pt>
                <c:pt idx="23">
                  <c:v>1171.9269999999999</c:v>
                </c:pt>
                <c:pt idx="24">
                  <c:v>1246.923</c:v>
                </c:pt>
                <c:pt idx="25">
                  <c:v>1306.4469999999999</c:v>
                </c:pt>
                <c:pt idx="26">
                  <c:v>1341.537</c:v>
                </c:pt>
                <c:pt idx="27">
                  <c:v>1419.393</c:v>
                </c:pt>
                <c:pt idx="28">
                  <c:v>1499.21</c:v>
                </c:pt>
                <c:pt idx="29">
                  <c:v>1565.4449999999999</c:v>
                </c:pt>
                <c:pt idx="30">
                  <c:v>1659.4870000000001</c:v>
                </c:pt>
                <c:pt idx="31">
                  <c:v>1799.5139999999999</c:v>
                </c:pt>
                <c:pt idx="32">
                  <c:v>1920.9639999999999</c:v>
                </c:pt>
                <c:pt idx="33">
                  <c:v>1917.07</c:v>
                </c:pt>
                <c:pt idx="34">
                  <c:v>2077.8429999999998</c:v>
                </c:pt>
                <c:pt idx="35">
                  <c:v>2194.4389999999999</c:v>
                </c:pt>
                <c:pt idx="36">
                  <c:v>2439.1350000000002</c:v>
                </c:pt>
                <c:pt idx="37">
                  <c:v>2540.6109999999999</c:v>
                </c:pt>
                <c:pt idx="38">
                  <c:v>2829.7649999999999</c:v>
                </c:pt>
                <c:pt idx="39">
                  <c:v>2947.5650000000001</c:v>
                </c:pt>
                <c:pt idx="40">
                  <c:v>3042.6959999999999</c:v>
                </c:pt>
                <c:pt idx="41">
                  <c:v>3132.3090000000002</c:v>
                </c:pt>
                <c:pt idx="42">
                  <c:v>3240.0340000000001</c:v>
                </c:pt>
                <c:pt idx="43">
                  <c:v>3388.248</c:v>
                </c:pt>
                <c:pt idx="44">
                  <c:v>3490.835</c:v>
                </c:pt>
                <c:pt idx="45">
                  <c:v>3500.7190000000001</c:v>
                </c:pt>
                <c:pt idx="46">
                  <c:v>3732.5889999999999</c:v>
                </c:pt>
                <c:pt idx="47">
                  <c:v>3842.3249999999998</c:v>
                </c:pt>
                <c:pt idx="48">
                  <c:v>3913.078</c:v>
                </c:pt>
                <c:pt idx="49">
                  <c:v>4249.5929999999998</c:v>
                </c:pt>
                <c:pt idx="50">
                  <c:v>4469.3829999999998</c:v>
                </c:pt>
              </c:numCache>
            </c:numRef>
          </c:xVal>
          <c:yVal>
            <c:numRef>
              <c:f>'LE &amp; HC'!$C$45:$BA$45</c:f>
              <c:numCache>
                <c:formatCode>_(* #,##0.0_);_(* \(#,##0.0\);_(* "-"??_);_(@_)</c:formatCode>
                <c:ptCount val="51"/>
                <c:pt idx="0">
                  <c:v>71.273170731707324</c:v>
                </c:pt>
                <c:pt idx="1">
                  <c:v>71.773170731707324</c:v>
                </c:pt>
                <c:pt idx="2">
                  <c:v>71.82926829268294</c:v>
                </c:pt>
                <c:pt idx="3">
                  <c:v>71.668292682926847</c:v>
                </c:pt>
                <c:pt idx="4">
                  <c:v>71.924390243902437</c:v>
                </c:pt>
                <c:pt idx="5">
                  <c:v>72.219512195121965</c:v>
                </c:pt>
                <c:pt idx="6">
                  <c:v>72.421951219512209</c:v>
                </c:pt>
                <c:pt idx="7">
                  <c:v>72.168292682926833</c:v>
                </c:pt>
                <c:pt idx="8">
                  <c:v>73.019512195121962</c:v>
                </c:pt>
                <c:pt idx="9">
                  <c:v>73.068292682926852</c:v>
                </c:pt>
                <c:pt idx="10">
                  <c:v>72.82926829268294</c:v>
                </c:pt>
                <c:pt idx="11">
                  <c:v>73.621951219512212</c:v>
                </c:pt>
                <c:pt idx="12">
                  <c:v>73.724390243902434</c:v>
                </c:pt>
                <c:pt idx="13">
                  <c:v>73.775609756097566</c:v>
                </c:pt>
                <c:pt idx="14">
                  <c:v>74.370731707317077</c:v>
                </c:pt>
                <c:pt idx="15">
                  <c:v>73.829268292682926</c:v>
                </c:pt>
                <c:pt idx="16">
                  <c:v>74.121951219512198</c:v>
                </c:pt>
                <c:pt idx="17">
                  <c:v>74.178048780487813</c:v>
                </c:pt>
                <c:pt idx="18">
                  <c:v>74.424390243902437</c:v>
                </c:pt>
                <c:pt idx="19">
                  <c:v>74.824390243902442</c:v>
                </c:pt>
                <c:pt idx="20">
                  <c:v>75.378048780487816</c:v>
                </c:pt>
                <c:pt idx="21">
                  <c:v>76.031707317073185</c:v>
                </c:pt>
                <c:pt idx="22">
                  <c:v>76.124390243902454</c:v>
                </c:pt>
                <c:pt idx="23">
                  <c:v>76.434146341463418</c:v>
                </c:pt>
                <c:pt idx="24">
                  <c:v>76.8829268292683</c:v>
                </c:pt>
                <c:pt idx="25">
                  <c:v>76.734146341463429</c:v>
                </c:pt>
                <c:pt idx="26">
                  <c:v>76.787804878048803</c:v>
                </c:pt>
                <c:pt idx="27">
                  <c:v>77.334146341463423</c:v>
                </c:pt>
                <c:pt idx="28">
                  <c:v>78.085365853658544</c:v>
                </c:pt>
                <c:pt idx="29">
                  <c:v>77.890243902439039</c:v>
                </c:pt>
                <c:pt idx="30">
                  <c:v>78.636585365853662</c:v>
                </c:pt>
                <c:pt idx="31">
                  <c:v>78.692682926829278</c:v>
                </c:pt>
                <c:pt idx="32">
                  <c:v>78.846341463414632</c:v>
                </c:pt>
                <c:pt idx="33">
                  <c:v>79.146341463414643</c:v>
                </c:pt>
                <c:pt idx="34">
                  <c:v>79.548780487804876</c:v>
                </c:pt>
                <c:pt idx="35">
                  <c:v>79.851219512195144</c:v>
                </c:pt>
                <c:pt idx="36">
                  <c:v>80.048780487804891</c:v>
                </c:pt>
                <c:pt idx="37">
                  <c:v>80.151219512195127</c:v>
                </c:pt>
                <c:pt idx="38">
                  <c:v>80.351219512195144</c:v>
                </c:pt>
                <c:pt idx="39">
                  <c:v>80.702439024390245</c:v>
                </c:pt>
                <c:pt idx="40">
                  <c:v>80.702439024390245</c:v>
                </c:pt>
                <c:pt idx="41">
                  <c:v>80.904878048780489</c:v>
                </c:pt>
                <c:pt idx="42">
                  <c:v>81.156097560975624</c:v>
                </c:pt>
                <c:pt idx="43">
                  <c:v>81.407317073170731</c:v>
                </c:pt>
                <c:pt idx="44">
                  <c:v>81.404878048780489</c:v>
                </c:pt>
                <c:pt idx="45">
                  <c:v>81.456829268292694</c:v>
                </c:pt>
                <c:pt idx="46">
                  <c:v>81.612439024390255</c:v>
                </c:pt>
                <c:pt idx="47">
                  <c:v>81.658536585365866</c:v>
                </c:pt>
                <c:pt idx="48">
                  <c:v>81.858536585365869</c:v>
                </c:pt>
                <c:pt idx="49">
                  <c:v>81.707317073170742</c:v>
                </c:pt>
                <c:pt idx="50">
                  <c:v>82.056097560975616</c:v>
                </c:pt>
              </c:numCache>
            </c:numRef>
          </c:yVal>
          <c:smooth val="0"/>
          <c:extLst>
            <c:ext xmlns:c16="http://schemas.microsoft.com/office/drawing/2014/chart" uri="{C3380CC4-5D6E-409C-BE32-E72D297353CC}">
              <c16:uniqueId val="{00000014-B904-5E4D-A15E-72896382231C}"/>
            </c:ext>
          </c:extLst>
        </c:ser>
        <c:ser>
          <c:idx val="21"/>
          <c:order val="21"/>
          <c:tx>
            <c:v>NOR</c:v>
          </c:tx>
          <c:spPr>
            <a:ln w="19050" cap="rnd">
              <a:solidFill>
                <a:schemeClr val="accent4">
                  <a:lumMod val="80000"/>
                </a:schemeClr>
              </a:solidFill>
              <a:round/>
            </a:ln>
            <a:effectLst/>
          </c:spPr>
          <c:marker>
            <c:symbol val="none"/>
          </c:marker>
          <c:xVal>
            <c:numRef>
              <c:f>'LE &amp; HC'!$C$46:$AZ$46</c:f>
              <c:numCache>
                <c:formatCode>_(* #,##0_);_(* \(#,##0\);_(* "-"??_);_(@_)</c:formatCode>
                <c:ptCount val="50"/>
                <c:pt idx="0">
                  <c:v>154.22900000000001</c:v>
                </c:pt>
                <c:pt idx="1">
                  <c:v>179.495</c:v>
                </c:pt>
                <c:pt idx="2">
                  <c:v>208.148</c:v>
                </c:pt>
                <c:pt idx="3">
                  <c:v>237.43600000000001</c:v>
                </c:pt>
                <c:pt idx="4">
                  <c:v>273.161</c:v>
                </c:pt>
                <c:pt idx="5">
                  <c:v>327.69499999999999</c:v>
                </c:pt>
                <c:pt idx="6">
                  <c:v>368.99400000000003</c:v>
                </c:pt>
                <c:pt idx="7">
                  <c:v>421.96300000000002</c:v>
                </c:pt>
                <c:pt idx="8">
                  <c:v>503.21699999999998</c:v>
                </c:pt>
                <c:pt idx="9">
                  <c:v>525.50900000000001</c:v>
                </c:pt>
                <c:pt idx="10">
                  <c:v>608.15200000000004</c:v>
                </c:pt>
                <c:pt idx="11">
                  <c:v>677.42</c:v>
                </c:pt>
                <c:pt idx="12">
                  <c:v>736.7</c:v>
                </c:pt>
                <c:pt idx="13">
                  <c:v>811.40499999999997</c:v>
                </c:pt>
                <c:pt idx="14">
                  <c:v>839.51900000000001</c:v>
                </c:pt>
                <c:pt idx="15">
                  <c:v>908.49199999999996</c:v>
                </c:pt>
                <c:pt idx="16">
                  <c:v>966.06</c:v>
                </c:pt>
                <c:pt idx="17">
                  <c:v>1037.617</c:v>
                </c:pt>
                <c:pt idx="18">
                  <c:v>1082.646</c:v>
                </c:pt>
                <c:pt idx="19">
                  <c:v>1114.748</c:v>
                </c:pt>
                <c:pt idx="20">
                  <c:v>1361.085</c:v>
                </c:pt>
                <c:pt idx="21">
                  <c:v>1481.4290000000001</c:v>
                </c:pt>
                <c:pt idx="22">
                  <c:v>1556.7139999999999</c:v>
                </c:pt>
                <c:pt idx="23">
                  <c:v>1605.3989999999999</c:v>
                </c:pt>
                <c:pt idx="24">
                  <c:v>1670.079</c:v>
                </c:pt>
                <c:pt idx="25">
                  <c:v>1769.673</c:v>
                </c:pt>
                <c:pt idx="26">
                  <c:v>1928.9680000000001</c:v>
                </c:pt>
                <c:pt idx="27">
                  <c:v>2198.5619999999999</c:v>
                </c:pt>
                <c:pt idx="28">
                  <c:v>2367.5039999999999</c:v>
                </c:pt>
                <c:pt idx="29">
                  <c:v>2518.86</c:v>
                </c:pt>
                <c:pt idx="30">
                  <c:v>2793.777</c:v>
                </c:pt>
                <c:pt idx="31">
                  <c:v>2938.3510000000001</c:v>
                </c:pt>
                <c:pt idx="32">
                  <c:v>3389.2260000000001</c:v>
                </c:pt>
                <c:pt idx="33">
                  <c:v>3447.9409999999998</c:v>
                </c:pt>
                <c:pt idx="34">
                  <c:v>3655.6260000000002</c:v>
                </c:pt>
                <c:pt idx="35">
                  <c:v>3740.873</c:v>
                </c:pt>
                <c:pt idx="36">
                  <c:v>3966.3760000000002</c:v>
                </c:pt>
                <c:pt idx="37">
                  <c:v>4311.768</c:v>
                </c:pt>
                <c:pt idx="38">
                  <c:v>4604.5039999999999</c:v>
                </c:pt>
                <c:pt idx="39">
                  <c:v>4675.6890000000003</c:v>
                </c:pt>
                <c:pt idx="40">
                  <c:v>4777.1400000000003</c:v>
                </c:pt>
                <c:pt idx="41">
                  <c:v>4965.1840000000002</c:v>
                </c:pt>
                <c:pt idx="42">
                  <c:v>5209.5770000000002</c:v>
                </c:pt>
                <c:pt idx="43">
                  <c:v>5485.8739999999998</c:v>
                </c:pt>
                <c:pt idx="44">
                  <c:v>5707.3770000000004</c:v>
                </c:pt>
                <c:pt idx="45">
                  <c:v>5726.8770000000004</c:v>
                </c:pt>
                <c:pt idx="46">
                  <c:v>5904.2219999999998</c:v>
                </c:pt>
                <c:pt idx="47">
                  <c:v>6234.3789999999999</c:v>
                </c:pt>
                <c:pt idx="48">
                  <c:v>6495.0780000000004</c:v>
                </c:pt>
                <c:pt idx="49">
                  <c:v>6476.4120000000003</c:v>
                </c:pt>
              </c:numCache>
            </c:numRef>
          </c:xVal>
          <c:yVal>
            <c:numRef>
              <c:f>'LE &amp; HC'!$C$47:$BA$47</c:f>
              <c:numCache>
                <c:formatCode>_(* #,##0.0_);_(* \(#,##0.0\);_(* "-"??_);_(@_)</c:formatCode>
                <c:ptCount val="51"/>
                <c:pt idx="0">
                  <c:v>74.08804878048781</c:v>
                </c:pt>
                <c:pt idx="1">
                  <c:v>74.179268292682934</c:v>
                </c:pt>
                <c:pt idx="2">
                  <c:v>74.344634146341463</c:v>
                </c:pt>
                <c:pt idx="3">
                  <c:v>74.442195121951215</c:v>
                </c:pt>
                <c:pt idx="4">
                  <c:v>74.753658536585377</c:v>
                </c:pt>
                <c:pt idx="5">
                  <c:v>74.817560975609751</c:v>
                </c:pt>
                <c:pt idx="6">
                  <c:v>75.039512195121958</c:v>
                </c:pt>
                <c:pt idx="7">
                  <c:v>75.386829268292686</c:v>
                </c:pt>
                <c:pt idx="8">
                  <c:v>75.418536585365857</c:v>
                </c:pt>
                <c:pt idx="9">
                  <c:v>75.413902439024397</c:v>
                </c:pt>
                <c:pt idx="10">
                  <c:v>75.671707317073185</c:v>
                </c:pt>
                <c:pt idx="11">
                  <c:v>75.869024390243908</c:v>
                </c:pt>
                <c:pt idx="12">
                  <c:v>76.010975609756116</c:v>
                </c:pt>
                <c:pt idx="13">
                  <c:v>76.066829268292693</c:v>
                </c:pt>
                <c:pt idx="14">
                  <c:v>76.224390243902448</c:v>
                </c:pt>
                <c:pt idx="15">
                  <c:v>75.916829268292688</c:v>
                </c:pt>
                <c:pt idx="16">
                  <c:v>76.241219512195144</c:v>
                </c:pt>
                <c:pt idx="17">
                  <c:v>76.081707317073182</c:v>
                </c:pt>
                <c:pt idx="18">
                  <c:v>76.220487804878061</c:v>
                </c:pt>
                <c:pt idx="19">
                  <c:v>76.500487804878048</c:v>
                </c:pt>
                <c:pt idx="20">
                  <c:v>76.53731707317074</c:v>
                </c:pt>
                <c:pt idx="21">
                  <c:v>76.980731707317076</c:v>
                </c:pt>
                <c:pt idx="22">
                  <c:v>77.184390243902456</c:v>
                </c:pt>
                <c:pt idx="23">
                  <c:v>77.151707317073175</c:v>
                </c:pt>
                <c:pt idx="24">
                  <c:v>77.689756097560988</c:v>
                </c:pt>
                <c:pt idx="25">
                  <c:v>77.736585365853671</c:v>
                </c:pt>
                <c:pt idx="26">
                  <c:v>78.150487804878068</c:v>
                </c:pt>
                <c:pt idx="27">
                  <c:v>78.142682926829266</c:v>
                </c:pt>
                <c:pt idx="28">
                  <c:v>78.329268292682926</c:v>
                </c:pt>
                <c:pt idx="29">
                  <c:v>78.282926829268291</c:v>
                </c:pt>
                <c:pt idx="30">
                  <c:v>78.634146341463421</c:v>
                </c:pt>
                <c:pt idx="31">
                  <c:v>78.785365853658533</c:v>
                </c:pt>
                <c:pt idx="32">
                  <c:v>78.987804878048792</c:v>
                </c:pt>
                <c:pt idx="33">
                  <c:v>79.390243902439025</c:v>
                </c:pt>
                <c:pt idx="34">
                  <c:v>79.841463414634163</c:v>
                </c:pt>
                <c:pt idx="35">
                  <c:v>80.041463414634151</c:v>
                </c:pt>
                <c:pt idx="36">
                  <c:v>80.34390243902439</c:v>
                </c:pt>
                <c:pt idx="37">
                  <c:v>80.395121951219522</c:v>
                </c:pt>
                <c:pt idx="38">
                  <c:v>80.592682926829283</c:v>
                </c:pt>
                <c:pt idx="39">
                  <c:v>80.795121951219514</c:v>
                </c:pt>
                <c:pt idx="40">
                  <c:v>80.997560975609773</c:v>
                </c:pt>
                <c:pt idx="41">
                  <c:v>81.2951219512195</c:v>
                </c:pt>
                <c:pt idx="42">
                  <c:v>81.451219512195138</c:v>
                </c:pt>
                <c:pt idx="43">
                  <c:v>81.751219512195135</c:v>
                </c:pt>
                <c:pt idx="44">
                  <c:v>82.1</c:v>
                </c:pt>
                <c:pt idx="45">
                  <c:v>82.304878048780509</c:v>
                </c:pt>
                <c:pt idx="46">
                  <c:v>82.407317073170745</c:v>
                </c:pt>
                <c:pt idx="47">
                  <c:v>82.609756097560975</c:v>
                </c:pt>
                <c:pt idx="48">
                  <c:v>82.75853658536586</c:v>
                </c:pt>
                <c:pt idx="49">
                  <c:v>82.958536585365863</c:v>
                </c:pt>
                <c:pt idx="50">
                  <c:v>83.20975609756097</c:v>
                </c:pt>
              </c:numCache>
            </c:numRef>
          </c:yVal>
          <c:smooth val="0"/>
          <c:extLst>
            <c:ext xmlns:c16="http://schemas.microsoft.com/office/drawing/2014/chart" uri="{C3380CC4-5D6E-409C-BE32-E72D297353CC}">
              <c16:uniqueId val="{00000015-B904-5E4D-A15E-72896382231C}"/>
            </c:ext>
          </c:extLst>
        </c:ser>
        <c:ser>
          <c:idx val="22"/>
          <c:order val="22"/>
          <c:tx>
            <c:v>PRT</c:v>
          </c:tx>
          <c:spPr>
            <a:ln w="19050" cap="rnd">
              <a:solidFill>
                <a:schemeClr val="accent5">
                  <a:lumMod val="80000"/>
                </a:schemeClr>
              </a:solidFill>
              <a:round/>
            </a:ln>
            <a:effectLst/>
          </c:spPr>
          <c:marker>
            <c:symbol val="none"/>
          </c:marker>
          <c:xVal>
            <c:numRef>
              <c:f>'LE &amp; HC'!$C$50:$BA$50</c:f>
              <c:numCache>
                <c:formatCode>_(* #,##0_);_(* \(#,##0\);_(* "-"??_);_(@_)</c:formatCode>
                <c:ptCount val="51"/>
                <c:pt idx="0">
                  <c:v>44.603000000000002</c:v>
                </c:pt>
                <c:pt idx="1">
                  <c:v>54.359000000000002</c:v>
                </c:pt>
                <c:pt idx="2">
                  <c:v>77.37</c:v>
                </c:pt>
                <c:pt idx="3">
                  <c:v>97.447000000000003</c:v>
                </c:pt>
                <c:pt idx="4">
                  <c:v>111.447</c:v>
                </c:pt>
                <c:pt idx="5">
                  <c:v>149.60900000000001</c:v>
                </c:pt>
                <c:pt idx="6">
                  <c:v>158.57499999999999</c:v>
                </c:pt>
                <c:pt idx="7">
                  <c:v>158.05699999999999</c:v>
                </c:pt>
                <c:pt idx="8">
                  <c:v>179.87299999999999</c:v>
                </c:pt>
                <c:pt idx="9">
                  <c:v>191.184</c:v>
                </c:pt>
                <c:pt idx="10">
                  <c:v>255.535</c:v>
                </c:pt>
                <c:pt idx="11">
                  <c:v>289.173</c:v>
                </c:pt>
                <c:pt idx="12">
                  <c:v>315.54599999999999</c:v>
                </c:pt>
                <c:pt idx="13">
                  <c:v>309.161</c:v>
                </c:pt>
                <c:pt idx="14">
                  <c:v>314.303</c:v>
                </c:pt>
                <c:pt idx="15">
                  <c:v>371.66399999999999</c:v>
                </c:pt>
                <c:pt idx="16">
                  <c:v>463.51600000000002</c:v>
                </c:pt>
                <c:pt idx="17">
                  <c:v>495.00200000000001</c:v>
                </c:pt>
                <c:pt idx="18">
                  <c:v>575.52099999999996</c:v>
                </c:pt>
                <c:pt idx="19">
                  <c:v>578.36800000000005</c:v>
                </c:pt>
                <c:pt idx="20">
                  <c:v>630.44799999999998</c:v>
                </c:pt>
                <c:pt idx="21">
                  <c:v>734.16499999999996</c:v>
                </c:pt>
                <c:pt idx="22">
                  <c:v>790.8</c:v>
                </c:pt>
                <c:pt idx="23">
                  <c:v>823.99199999999996</c:v>
                </c:pt>
                <c:pt idx="24">
                  <c:v>862.68100000000004</c:v>
                </c:pt>
                <c:pt idx="25">
                  <c:v>1009.7329999999999</c:v>
                </c:pt>
                <c:pt idx="26">
                  <c:v>1085.9169999999999</c:v>
                </c:pt>
                <c:pt idx="27">
                  <c:v>1144.3689999999999</c:v>
                </c:pt>
                <c:pt idx="28">
                  <c:v>1194.221</c:v>
                </c:pt>
                <c:pt idx="29">
                  <c:v>1319.759</c:v>
                </c:pt>
                <c:pt idx="30">
                  <c:v>1642.9359999999999</c:v>
                </c:pt>
                <c:pt idx="31">
                  <c:v>1709.799</c:v>
                </c:pt>
                <c:pt idx="32">
                  <c:v>1839.1179999999999</c:v>
                </c:pt>
                <c:pt idx="33">
                  <c:v>1921.97</c:v>
                </c:pt>
                <c:pt idx="34">
                  <c:v>2085.3220000000001</c:v>
                </c:pt>
                <c:pt idx="35">
                  <c:v>2183.712</c:v>
                </c:pt>
                <c:pt idx="36">
                  <c:v>2240.819</c:v>
                </c:pt>
                <c:pt idx="37">
                  <c:v>2300.4549999999999</c:v>
                </c:pt>
                <c:pt idx="38">
                  <c:v>2448.0349999999999</c:v>
                </c:pt>
                <c:pt idx="39">
                  <c:v>2513.3580000000002</c:v>
                </c:pt>
                <c:pt idx="40">
                  <c:v>2580.1579999999999</c:v>
                </c:pt>
                <c:pt idx="41">
                  <c:v>2457.491</c:v>
                </c:pt>
                <c:pt idx="42">
                  <c:v>2420.8560000000002</c:v>
                </c:pt>
                <c:pt idx="43">
                  <c:v>2504.1619999999998</c:v>
                </c:pt>
                <c:pt idx="44">
                  <c:v>2537.5920000000001</c:v>
                </c:pt>
                <c:pt idx="45">
                  <c:v>2635.5610000000001</c:v>
                </c:pt>
                <c:pt idx="46">
                  <c:v>2815.1770000000001</c:v>
                </c:pt>
                <c:pt idx="47">
                  <c:v>2906.395</c:v>
                </c:pt>
                <c:pt idx="48">
                  <c:v>3134.1280000000002</c:v>
                </c:pt>
                <c:pt idx="49">
                  <c:v>3223.6759999999999</c:v>
                </c:pt>
                <c:pt idx="50">
                  <c:v>3348.203</c:v>
                </c:pt>
              </c:numCache>
            </c:numRef>
          </c:xVal>
          <c:yVal>
            <c:numRef>
              <c:f>'LE &amp; HC'!$C$51:$BA$51</c:f>
              <c:numCache>
                <c:formatCode>_(* #,##0.0_);_(* \(#,##0.0\);_(* "-"??_);_(@_)</c:formatCode>
                <c:ptCount val="51"/>
                <c:pt idx="0">
                  <c:v>67.073170731707322</c:v>
                </c:pt>
                <c:pt idx="1">
                  <c:v>66.770731707317083</c:v>
                </c:pt>
                <c:pt idx="2">
                  <c:v>68.324390243902442</c:v>
                </c:pt>
                <c:pt idx="3">
                  <c:v>67.524390243902445</c:v>
                </c:pt>
                <c:pt idx="4">
                  <c:v>68.019512195121962</c:v>
                </c:pt>
                <c:pt idx="5">
                  <c:v>68.309756097560978</c:v>
                </c:pt>
                <c:pt idx="6">
                  <c:v>68.860975609756096</c:v>
                </c:pt>
                <c:pt idx="7">
                  <c:v>70.012195121951223</c:v>
                </c:pt>
                <c:pt idx="8">
                  <c:v>70.317073170731717</c:v>
                </c:pt>
                <c:pt idx="9">
                  <c:v>71.168292682926847</c:v>
                </c:pt>
                <c:pt idx="10">
                  <c:v>71.214634146341467</c:v>
                </c:pt>
                <c:pt idx="11">
                  <c:v>71.614634146341473</c:v>
                </c:pt>
                <c:pt idx="12">
                  <c:v>72.41463414634147</c:v>
                </c:pt>
                <c:pt idx="13">
                  <c:v>72.265853658536599</c:v>
                </c:pt>
                <c:pt idx="14">
                  <c:v>72.51463414634145</c:v>
                </c:pt>
                <c:pt idx="15">
                  <c:v>72.814634146341476</c:v>
                </c:pt>
                <c:pt idx="16">
                  <c:v>73.265853658536585</c:v>
                </c:pt>
                <c:pt idx="17">
                  <c:v>73.665853658536591</c:v>
                </c:pt>
                <c:pt idx="18">
                  <c:v>73.714634146341467</c:v>
                </c:pt>
                <c:pt idx="19">
                  <c:v>74.265853658536599</c:v>
                </c:pt>
                <c:pt idx="20">
                  <c:v>73.965853658536588</c:v>
                </c:pt>
                <c:pt idx="21">
                  <c:v>74.014634146341464</c:v>
                </c:pt>
                <c:pt idx="22">
                  <c:v>74.312195121951234</c:v>
                </c:pt>
                <c:pt idx="23">
                  <c:v>74.512195121951223</c:v>
                </c:pt>
                <c:pt idx="24">
                  <c:v>74.91463414634147</c:v>
                </c:pt>
                <c:pt idx="25">
                  <c:v>75.31219512195122</c:v>
                </c:pt>
                <c:pt idx="26">
                  <c:v>75.260975609756116</c:v>
                </c:pt>
                <c:pt idx="27">
                  <c:v>75.412195121951228</c:v>
                </c:pt>
                <c:pt idx="28">
                  <c:v>75.712195121951225</c:v>
                </c:pt>
                <c:pt idx="29">
                  <c:v>75.963414634146346</c:v>
                </c:pt>
                <c:pt idx="30">
                  <c:v>76.314634146341476</c:v>
                </c:pt>
                <c:pt idx="31">
                  <c:v>76.81463414634149</c:v>
                </c:pt>
                <c:pt idx="32">
                  <c:v>77.065853658536597</c:v>
                </c:pt>
                <c:pt idx="33">
                  <c:v>77.219512195121965</c:v>
                </c:pt>
                <c:pt idx="34">
                  <c:v>77.670731707317088</c:v>
                </c:pt>
                <c:pt idx="35">
                  <c:v>78.070731707317094</c:v>
                </c:pt>
                <c:pt idx="36">
                  <c:v>78.419512195121953</c:v>
                </c:pt>
                <c:pt idx="37">
                  <c:v>78.321951219512201</c:v>
                </c:pt>
                <c:pt idx="38">
                  <c:v>78.524390243902459</c:v>
                </c:pt>
                <c:pt idx="39">
                  <c:v>78.72682926829269</c:v>
                </c:pt>
                <c:pt idx="40">
                  <c:v>79.026829268292687</c:v>
                </c:pt>
                <c:pt idx="41">
                  <c:v>80.470731707317086</c:v>
                </c:pt>
                <c:pt idx="42">
                  <c:v>80.373170731707319</c:v>
                </c:pt>
                <c:pt idx="43">
                  <c:v>80.721951219512206</c:v>
                </c:pt>
                <c:pt idx="44">
                  <c:v>81.121951219512212</c:v>
                </c:pt>
                <c:pt idx="45">
                  <c:v>81.124390243902454</c:v>
                </c:pt>
                <c:pt idx="46">
                  <c:v>81.124390243902454</c:v>
                </c:pt>
                <c:pt idx="47">
                  <c:v>81.424390243902451</c:v>
                </c:pt>
                <c:pt idx="48">
                  <c:v>81.324390243902442</c:v>
                </c:pt>
                <c:pt idx="49">
                  <c:v>81.675609756097572</c:v>
                </c:pt>
                <c:pt idx="50">
                  <c:v>80.975609756097569</c:v>
                </c:pt>
              </c:numCache>
            </c:numRef>
          </c:yVal>
          <c:smooth val="0"/>
          <c:extLst>
            <c:ext xmlns:c16="http://schemas.microsoft.com/office/drawing/2014/chart" uri="{C3380CC4-5D6E-409C-BE32-E72D297353CC}">
              <c16:uniqueId val="{00000016-B904-5E4D-A15E-72896382231C}"/>
            </c:ext>
          </c:extLst>
        </c:ser>
        <c:ser>
          <c:idx val="23"/>
          <c:order val="23"/>
          <c:tx>
            <c:v>SVK</c:v>
          </c:tx>
          <c:spPr>
            <a:ln w="19050" cap="rnd">
              <a:solidFill>
                <a:schemeClr val="accent6">
                  <a:lumMod val="80000"/>
                </a:schemeClr>
              </a:solidFill>
              <a:round/>
            </a:ln>
            <a:effectLst/>
          </c:spPr>
          <c:marker>
            <c:symbol val="none"/>
          </c:marker>
          <c:xVal>
            <c:numRef>
              <c:f>'LE &amp; HC'!$AF$52:$BA$52</c:f>
              <c:numCache>
                <c:formatCode>_(* #,##0_);_(* \(#,##0\);_(* "-"??_);_(@_)</c:formatCode>
                <c:ptCount val="22"/>
                <c:pt idx="0">
                  <c:v>658.13499999999999</c:v>
                </c:pt>
                <c:pt idx="1">
                  <c:v>690.47400000000005</c:v>
                </c:pt>
                <c:pt idx="2">
                  <c:v>758.86800000000005</c:v>
                </c:pt>
                <c:pt idx="3">
                  <c:v>868.625</c:v>
                </c:pt>
                <c:pt idx="4">
                  <c:v>876.57799999999997</c:v>
                </c:pt>
                <c:pt idx="5">
                  <c:v>1100.6479999999999</c:v>
                </c:pt>
                <c:pt idx="6">
                  <c:v>1191.4469999999999</c:v>
                </c:pt>
                <c:pt idx="7">
                  <c:v>1342.665</c:v>
                </c:pt>
                <c:pt idx="8">
                  <c:v>1584.4179999999999</c:v>
                </c:pt>
                <c:pt idx="9">
                  <c:v>1687.058</c:v>
                </c:pt>
                <c:pt idx="10">
                  <c:v>1809.1320000000001</c:v>
                </c:pt>
                <c:pt idx="11">
                  <c:v>2011.258</c:v>
                </c:pt>
                <c:pt idx="12">
                  <c:v>1974.761</c:v>
                </c:pt>
                <c:pt idx="13">
                  <c:v>2097.4009999999998</c:v>
                </c:pt>
                <c:pt idx="14">
                  <c:v>2153.6979999999999</c:v>
                </c:pt>
                <c:pt idx="15">
                  <c:v>2010.11</c:v>
                </c:pt>
                <c:pt idx="16">
                  <c:v>2059.1320000000001</c:v>
                </c:pt>
                <c:pt idx="17">
                  <c:v>2039.6110000000001</c:v>
                </c:pt>
                <c:pt idx="18">
                  <c:v>1974.4659999999999</c:v>
                </c:pt>
                <c:pt idx="19">
                  <c:v>2008.9749999999999</c:v>
                </c:pt>
                <c:pt idx="20">
                  <c:v>2115.4520000000002</c:v>
                </c:pt>
                <c:pt idx="21">
                  <c:v>2134.3069999999998</c:v>
                </c:pt>
              </c:numCache>
            </c:numRef>
          </c:xVal>
          <c:yVal>
            <c:numRef>
              <c:f>'LE &amp; HC'!$AF$53:$BA$53</c:f>
              <c:numCache>
                <c:formatCode>_(* #,##0.0_);_(* \(#,##0.0\);_(* "-"??_);_(@_)</c:formatCode>
                <c:ptCount val="22"/>
                <c:pt idx="0">
                  <c:v>72.902439024390247</c:v>
                </c:pt>
                <c:pt idx="1">
                  <c:v>73.051219512195132</c:v>
                </c:pt>
                <c:pt idx="2">
                  <c:v>73.402439024390262</c:v>
                </c:pt>
                <c:pt idx="3">
                  <c:v>73.604878048780492</c:v>
                </c:pt>
                <c:pt idx="4">
                  <c:v>73.604878048780492</c:v>
                </c:pt>
                <c:pt idx="5">
                  <c:v>73.958536585365863</c:v>
                </c:pt>
                <c:pt idx="6">
                  <c:v>73.904878048780489</c:v>
                </c:pt>
                <c:pt idx="7">
                  <c:v>74.2048780487805</c:v>
                </c:pt>
                <c:pt idx="8">
                  <c:v>74.207317073170742</c:v>
                </c:pt>
                <c:pt idx="9">
                  <c:v>74.7048780487805</c:v>
                </c:pt>
                <c:pt idx="10">
                  <c:v>74.909756097560987</c:v>
                </c:pt>
                <c:pt idx="11">
                  <c:v>75.112195121951217</c:v>
                </c:pt>
                <c:pt idx="12">
                  <c:v>75.958536585365863</c:v>
                </c:pt>
                <c:pt idx="13">
                  <c:v>76.109756097560989</c:v>
                </c:pt>
                <c:pt idx="14">
                  <c:v>76.412195121951228</c:v>
                </c:pt>
                <c:pt idx="15">
                  <c:v>76.812195121951234</c:v>
                </c:pt>
                <c:pt idx="16">
                  <c:v>76.563414634146341</c:v>
                </c:pt>
                <c:pt idx="17">
                  <c:v>77.165853658536591</c:v>
                </c:pt>
                <c:pt idx="18">
                  <c:v>77.165853658536591</c:v>
                </c:pt>
                <c:pt idx="19">
                  <c:v>77.265853658536599</c:v>
                </c:pt>
                <c:pt idx="20">
                  <c:v>77.665853658536591</c:v>
                </c:pt>
                <c:pt idx="21">
                  <c:v>76.865853658536579</c:v>
                </c:pt>
              </c:numCache>
            </c:numRef>
          </c:yVal>
          <c:smooth val="0"/>
          <c:extLst>
            <c:ext xmlns:c16="http://schemas.microsoft.com/office/drawing/2014/chart" uri="{C3380CC4-5D6E-409C-BE32-E72D297353CC}">
              <c16:uniqueId val="{00000017-B904-5E4D-A15E-72896382231C}"/>
            </c:ext>
          </c:extLst>
        </c:ser>
        <c:ser>
          <c:idx val="24"/>
          <c:order val="24"/>
          <c:tx>
            <c:v>ESP</c:v>
          </c:tx>
          <c:spPr>
            <a:ln w="19050" cap="rnd">
              <a:solidFill>
                <a:schemeClr val="accent1">
                  <a:lumMod val="60000"/>
                  <a:lumOff val="40000"/>
                </a:schemeClr>
              </a:solidFill>
              <a:round/>
            </a:ln>
            <a:effectLst/>
          </c:spPr>
          <c:marker>
            <c:symbol val="none"/>
          </c:marker>
          <c:xVal>
            <c:numRef>
              <c:f>'LE &amp; HC'!$C$54:$BA$54</c:f>
              <c:numCache>
                <c:formatCode>_(* #,##0_);_(* \(#,##0\);_(* "-"??_);_(@_)</c:formatCode>
                <c:ptCount val="51"/>
                <c:pt idx="0">
                  <c:v>82.954999999999998</c:v>
                </c:pt>
                <c:pt idx="1">
                  <c:v>102.157</c:v>
                </c:pt>
                <c:pt idx="2">
                  <c:v>120.249</c:v>
                </c:pt>
                <c:pt idx="3">
                  <c:v>132.68</c:v>
                </c:pt>
                <c:pt idx="4">
                  <c:v>163.85499999999999</c:v>
                </c:pt>
                <c:pt idx="5">
                  <c:v>185.55699999999999</c:v>
                </c:pt>
                <c:pt idx="6">
                  <c:v>222.18299999999999</c:v>
                </c:pt>
                <c:pt idx="7">
                  <c:v>252.86600000000001</c:v>
                </c:pt>
                <c:pt idx="8">
                  <c:v>276.85399999999998</c:v>
                </c:pt>
                <c:pt idx="9">
                  <c:v>296.83</c:v>
                </c:pt>
                <c:pt idx="10">
                  <c:v>330.29700000000003</c:v>
                </c:pt>
                <c:pt idx="11">
                  <c:v>360.75799999999998</c:v>
                </c:pt>
                <c:pt idx="12">
                  <c:v>389.04899999999998</c:v>
                </c:pt>
                <c:pt idx="13">
                  <c:v>420.60899999999998</c:v>
                </c:pt>
                <c:pt idx="14">
                  <c:v>429.37</c:v>
                </c:pt>
                <c:pt idx="15">
                  <c:v>444.87599999999998</c:v>
                </c:pt>
                <c:pt idx="16">
                  <c:v>471.863</c:v>
                </c:pt>
                <c:pt idx="17">
                  <c:v>521.90300000000002</c:v>
                </c:pt>
                <c:pt idx="18">
                  <c:v>637.60799999999995</c:v>
                </c:pt>
                <c:pt idx="19">
                  <c:v>713.20100000000002</c:v>
                </c:pt>
                <c:pt idx="20">
                  <c:v>821.70399999999995</c:v>
                </c:pt>
                <c:pt idx="21">
                  <c:v>898.66600000000005</c:v>
                </c:pt>
                <c:pt idx="22">
                  <c:v>980.36500000000001</c:v>
                </c:pt>
                <c:pt idx="23">
                  <c:v>1028.93</c:v>
                </c:pt>
                <c:pt idx="24">
                  <c:v>1052.8499999999999</c:v>
                </c:pt>
                <c:pt idx="25">
                  <c:v>1126.548</c:v>
                </c:pt>
                <c:pt idx="26">
                  <c:v>1179.7729999999999</c:v>
                </c:pt>
                <c:pt idx="27">
                  <c:v>1231.8489999999999</c:v>
                </c:pt>
                <c:pt idx="28">
                  <c:v>1302.0540000000001</c:v>
                </c:pt>
                <c:pt idx="29">
                  <c:v>1370.2260000000001</c:v>
                </c:pt>
                <c:pt idx="30">
                  <c:v>1524.076</c:v>
                </c:pt>
                <c:pt idx="31">
                  <c:v>1635.587</c:v>
                </c:pt>
                <c:pt idx="32">
                  <c:v>1803.5</c:v>
                </c:pt>
                <c:pt idx="33">
                  <c:v>2015.047</c:v>
                </c:pt>
                <c:pt idx="34">
                  <c:v>2123.0639999999999</c:v>
                </c:pt>
                <c:pt idx="35">
                  <c:v>2212.4659999999999</c:v>
                </c:pt>
                <c:pt idx="36">
                  <c:v>2394.239</c:v>
                </c:pt>
                <c:pt idx="37">
                  <c:v>2484.7159999999999</c:v>
                </c:pt>
                <c:pt idx="38">
                  <c:v>2671.9369999999999</c:v>
                </c:pt>
                <c:pt idx="39">
                  <c:v>2743.4749999999999</c:v>
                </c:pt>
                <c:pt idx="40">
                  <c:v>2737.5079999999998</c:v>
                </c:pt>
                <c:pt idx="41">
                  <c:v>2733.9459999999999</c:v>
                </c:pt>
                <c:pt idx="42">
                  <c:v>2728.1460000000002</c:v>
                </c:pt>
                <c:pt idx="43">
                  <c:v>2764.1320000000001</c:v>
                </c:pt>
                <c:pt idx="44">
                  <c:v>2857.7130000000002</c:v>
                </c:pt>
                <c:pt idx="45">
                  <c:v>3019.5619999999999</c:v>
                </c:pt>
                <c:pt idx="46">
                  <c:v>3148.6840000000002</c:v>
                </c:pt>
                <c:pt idx="47">
                  <c:v>3317.9349999999999</c:v>
                </c:pt>
                <c:pt idx="48">
                  <c:v>3427.3409999999999</c:v>
                </c:pt>
                <c:pt idx="49">
                  <c:v>3522.7669999999998</c:v>
                </c:pt>
                <c:pt idx="50">
                  <c:v>3718.0540000000001</c:v>
                </c:pt>
              </c:numCache>
            </c:numRef>
          </c:xVal>
          <c:yVal>
            <c:numRef>
              <c:f>'LE &amp; HC'!$C$55:$BA$55</c:f>
              <c:numCache>
                <c:formatCode>_(* #,##0.0_);_(* \(#,##0.0\);_(* "-"??_);_(@_)</c:formatCode>
                <c:ptCount val="51"/>
                <c:pt idx="0">
                  <c:v>72.027317073170735</c:v>
                </c:pt>
                <c:pt idx="1">
                  <c:v>71.630243902439034</c:v>
                </c:pt>
                <c:pt idx="2">
                  <c:v>72.8180487804878</c:v>
                </c:pt>
                <c:pt idx="3">
                  <c:v>72.610731707317086</c:v>
                </c:pt>
                <c:pt idx="4">
                  <c:v>72.969756097560989</c:v>
                </c:pt>
                <c:pt idx="5">
                  <c:v>73.318780487804872</c:v>
                </c:pt>
                <c:pt idx="6">
                  <c:v>73.642682926829295</c:v>
                </c:pt>
                <c:pt idx="7">
                  <c:v>74.131951219512203</c:v>
                </c:pt>
                <c:pt idx="8">
                  <c:v>74.295609756097562</c:v>
                </c:pt>
                <c:pt idx="9">
                  <c:v>74.818780487804872</c:v>
                </c:pt>
                <c:pt idx="10">
                  <c:v>75.349268292682936</c:v>
                </c:pt>
                <c:pt idx="11">
                  <c:v>75.52853658536587</c:v>
                </c:pt>
                <c:pt idx="12">
                  <c:v>76.134146341463421</c:v>
                </c:pt>
                <c:pt idx="13">
                  <c:v>75.9090243902439</c:v>
                </c:pt>
                <c:pt idx="14">
                  <c:v>76.295365853658552</c:v>
                </c:pt>
                <c:pt idx="15">
                  <c:v>76.259512195121957</c:v>
                </c:pt>
                <c:pt idx="16">
                  <c:v>76.510487804878053</c:v>
                </c:pt>
                <c:pt idx="17">
                  <c:v>76.728048780487825</c:v>
                </c:pt>
                <c:pt idx="18">
                  <c:v>76.74707317073171</c:v>
                </c:pt>
                <c:pt idx="19">
                  <c:v>76.813658536585379</c:v>
                </c:pt>
                <c:pt idx="20">
                  <c:v>76.837560975609762</c:v>
                </c:pt>
                <c:pt idx="21">
                  <c:v>76.971219512195134</c:v>
                </c:pt>
                <c:pt idx="22">
                  <c:v>77.41</c:v>
                </c:pt>
                <c:pt idx="23">
                  <c:v>77.546585365853673</c:v>
                </c:pt>
                <c:pt idx="24">
                  <c:v>77.901463414634151</c:v>
                </c:pt>
                <c:pt idx="25">
                  <c:v>77.980731707317076</c:v>
                </c:pt>
                <c:pt idx="26">
                  <c:v>78.120487804878053</c:v>
                </c:pt>
                <c:pt idx="27">
                  <c:v>78.604146341463419</c:v>
                </c:pt>
                <c:pt idx="28">
                  <c:v>78.665853658536591</c:v>
                </c:pt>
                <c:pt idx="29">
                  <c:v>78.717073170731723</c:v>
                </c:pt>
                <c:pt idx="30">
                  <c:v>78.965853658536588</c:v>
                </c:pt>
                <c:pt idx="31">
                  <c:v>79.368292682926835</c:v>
                </c:pt>
                <c:pt idx="32">
                  <c:v>79.568292682926838</c:v>
                </c:pt>
                <c:pt idx="33">
                  <c:v>79.61951219512197</c:v>
                </c:pt>
                <c:pt idx="34">
                  <c:v>79.870731707317091</c:v>
                </c:pt>
                <c:pt idx="35">
                  <c:v>80.170731707317088</c:v>
                </c:pt>
                <c:pt idx="36">
                  <c:v>80.821951219512201</c:v>
                </c:pt>
                <c:pt idx="37">
                  <c:v>80.873170731707319</c:v>
                </c:pt>
                <c:pt idx="38">
                  <c:v>81.175609756097572</c:v>
                </c:pt>
                <c:pt idx="39">
                  <c:v>81.475609756097555</c:v>
                </c:pt>
                <c:pt idx="40">
                  <c:v>81.626829268292695</c:v>
                </c:pt>
                <c:pt idx="41">
                  <c:v>82.475609756097569</c:v>
                </c:pt>
                <c:pt idx="42">
                  <c:v>82.426829268292707</c:v>
                </c:pt>
                <c:pt idx="43">
                  <c:v>83.078048780487819</c:v>
                </c:pt>
                <c:pt idx="44">
                  <c:v>83.229268292682931</c:v>
                </c:pt>
                <c:pt idx="45">
                  <c:v>82.831707317073182</c:v>
                </c:pt>
                <c:pt idx="46">
                  <c:v>83.329268292682926</c:v>
                </c:pt>
                <c:pt idx="47">
                  <c:v>83.282926829268291</c:v>
                </c:pt>
                <c:pt idx="48">
                  <c:v>83.43170731707319</c:v>
                </c:pt>
                <c:pt idx="49">
                  <c:v>83.831707317073182</c:v>
                </c:pt>
                <c:pt idx="50">
                  <c:v>82.334146341463423</c:v>
                </c:pt>
              </c:numCache>
            </c:numRef>
          </c:yVal>
          <c:smooth val="0"/>
          <c:extLst>
            <c:ext xmlns:c16="http://schemas.microsoft.com/office/drawing/2014/chart" uri="{C3380CC4-5D6E-409C-BE32-E72D297353CC}">
              <c16:uniqueId val="{00000018-B904-5E4D-A15E-72896382231C}"/>
            </c:ext>
          </c:extLst>
        </c:ser>
        <c:ser>
          <c:idx val="25"/>
          <c:order val="25"/>
          <c:tx>
            <c:v>SWE</c:v>
          </c:tx>
          <c:spPr>
            <a:ln w="19050" cap="rnd">
              <a:solidFill>
                <a:schemeClr val="accent2">
                  <a:lumMod val="60000"/>
                  <a:lumOff val="40000"/>
                </a:schemeClr>
              </a:solidFill>
              <a:round/>
            </a:ln>
            <a:effectLst/>
          </c:spPr>
          <c:marker>
            <c:symbol val="none"/>
          </c:marker>
          <c:xVal>
            <c:numRef>
              <c:f>'LE &amp; HC'!$C$56:$BA$56</c:f>
              <c:numCache>
                <c:formatCode>_(* #,##0_);_(* \(#,##0\);_(* "-"??_);_(@_)</c:formatCode>
                <c:ptCount val="51"/>
                <c:pt idx="0">
                  <c:v>272.05200000000002</c:v>
                </c:pt>
                <c:pt idx="1">
                  <c:v>306.49</c:v>
                </c:pt>
                <c:pt idx="2">
                  <c:v>331.46699999999998</c:v>
                </c:pt>
                <c:pt idx="3">
                  <c:v>359.49200000000002</c:v>
                </c:pt>
                <c:pt idx="4">
                  <c:v>420.15100000000001</c:v>
                </c:pt>
                <c:pt idx="5">
                  <c:v>501.94099999999997</c:v>
                </c:pt>
                <c:pt idx="6">
                  <c:v>560.53700000000003</c:v>
                </c:pt>
                <c:pt idx="7">
                  <c:v>648.78800000000001</c:v>
                </c:pt>
                <c:pt idx="8">
                  <c:v>694.66899999999998</c:v>
                </c:pt>
                <c:pt idx="9">
                  <c:v>772.61400000000003</c:v>
                </c:pt>
                <c:pt idx="10">
                  <c:v>898.26900000000001</c:v>
                </c:pt>
                <c:pt idx="11">
                  <c:v>965.89700000000005</c:v>
                </c:pt>
                <c:pt idx="12">
                  <c:v>1023.7430000000001</c:v>
                </c:pt>
                <c:pt idx="13">
                  <c:v>1062.5809999999999</c:v>
                </c:pt>
                <c:pt idx="14">
                  <c:v>1122.729</c:v>
                </c:pt>
                <c:pt idx="15">
                  <c:v>1120.7650000000001</c:v>
                </c:pt>
                <c:pt idx="16">
                  <c:v>1155.201</c:v>
                </c:pt>
                <c:pt idx="17">
                  <c:v>1235.9970000000001</c:v>
                </c:pt>
                <c:pt idx="18">
                  <c:v>1302.9590000000001</c:v>
                </c:pt>
                <c:pt idx="19">
                  <c:v>1413.202</c:v>
                </c:pt>
                <c:pt idx="20">
                  <c:v>1489.7750000000001</c:v>
                </c:pt>
                <c:pt idx="21">
                  <c:v>1480.501</c:v>
                </c:pt>
                <c:pt idx="22">
                  <c:v>1537.277</c:v>
                </c:pt>
                <c:pt idx="23">
                  <c:v>1522.519</c:v>
                </c:pt>
                <c:pt idx="24">
                  <c:v>1519.0519999999999</c:v>
                </c:pt>
                <c:pt idx="25">
                  <c:v>1594.73</c:v>
                </c:pt>
                <c:pt idx="26">
                  <c:v>1691.1279999999999</c:v>
                </c:pt>
                <c:pt idx="27">
                  <c:v>1709.883</c:v>
                </c:pt>
                <c:pt idx="28">
                  <c:v>1808.5609999999999</c:v>
                </c:pt>
                <c:pt idx="29">
                  <c:v>1959.3589999999999</c:v>
                </c:pt>
                <c:pt idx="30">
                  <c:v>2196.0990000000002</c:v>
                </c:pt>
                <c:pt idx="31">
                  <c:v>2399.5360000000001</c:v>
                </c:pt>
                <c:pt idx="32">
                  <c:v>2637.4450000000002</c:v>
                </c:pt>
                <c:pt idx="33">
                  <c:v>2675.9119999999998</c:v>
                </c:pt>
                <c:pt idx="34">
                  <c:v>2773.0030000000002</c:v>
                </c:pt>
                <c:pt idx="35">
                  <c:v>2810.7049999999999</c:v>
                </c:pt>
                <c:pt idx="36">
                  <c:v>3010.123</c:v>
                </c:pt>
                <c:pt idx="37">
                  <c:v>3225.8319999999999</c:v>
                </c:pt>
                <c:pt idx="38">
                  <c:v>3415.0360000000001</c:v>
                </c:pt>
                <c:pt idx="39">
                  <c:v>3451.078</c:v>
                </c:pt>
                <c:pt idx="40">
                  <c:v>3431.1570000000002</c:v>
                </c:pt>
                <c:pt idx="41">
                  <c:v>4459.5169999999998</c:v>
                </c:pt>
                <c:pt idx="42">
                  <c:v>4679.6499999999996</c:v>
                </c:pt>
                <c:pt idx="43">
                  <c:v>4731.9830000000002</c:v>
                </c:pt>
                <c:pt idx="44">
                  <c:v>4865.5159999999996</c:v>
                </c:pt>
                <c:pt idx="45">
                  <c:v>5004.13</c:v>
                </c:pt>
                <c:pt idx="46">
                  <c:v>5127.5770000000002</c:v>
                </c:pt>
                <c:pt idx="47">
                  <c:v>5219.4110000000001</c:v>
                </c:pt>
                <c:pt idx="48">
                  <c:v>5419.2730000000001</c:v>
                </c:pt>
                <c:pt idx="49">
                  <c:v>5387.7330000000002</c:v>
                </c:pt>
                <c:pt idx="50">
                  <c:v>5757.2910000000002</c:v>
                </c:pt>
              </c:numCache>
            </c:numRef>
          </c:xVal>
          <c:yVal>
            <c:numRef>
              <c:f>'LE &amp; HC'!$C$57:$BA$57</c:f>
              <c:numCache>
                <c:formatCode>_(* #,##0.0_);_(* \(#,##0.0\);_(* "-"??_);_(@_)</c:formatCode>
                <c:ptCount val="51"/>
                <c:pt idx="0">
                  <c:v>74.649268292682933</c:v>
                </c:pt>
                <c:pt idx="1">
                  <c:v>74.623902439024405</c:v>
                </c:pt>
                <c:pt idx="2">
                  <c:v>74.71804878048782</c:v>
                </c:pt>
                <c:pt idx="3">
                  <c:v>74.867317073170739</c:v>
                </c:pt>
                <c:pt idx="4">
                  <c:v>74.980487804878052</c:v>
                </c:pt>
                <c:pt idx="5">
                  <c:v>74.984634146341477</c:v>
                </c:pt>
                <c:pt idx="6">
                  <c:v>74.969268292682941</c:v>
                </c:pt>
                <c:pt idx="7">
                  <c:v>75.379756097560985</c:v>
                </c:pt>
                <c:pt idx="8">
                  <c:v>75.469024390243916</c:v>
                </c:pt>
                <c:pt idx="9">
                  <c:v>75.524146341463421</c:v>
                </c:pt>
                <c:pt idx="10">
                  <c:v>75.740975609756106</c:v>
                </c:pt>
                <c:pt idx="11">
                  <c:v>76.026097560975614</c:v>
                </c:pt>
                <c:pt idx="12">
                  <c:v>76.327317073170747</c:v>
                </c:pt>
                <c:pt idx="13">
                  <c:v>76.551707317073166</c:v>
                </c:pt>
                <c:pt idx="14">
                  <c:v>76.815853658536611</c:v>
                </c:pt>
                <c:pt idx="15">
                  <c:v>76.667804878048798</c:v>
                </c:pt>
                <c:pt idx="16">
                  <c:v>76.931219512195128</c:v>
                </c:pt>
                <c:pt idx="17">
                  <c:v>77.092195121951235</c:v>
                </c:pt>
                <c:pt idx="18">
                  <c:v>76.979268292682931</c:v>
                </c:pt>
                <c:pt idx="19">
                  <c:v>77.72682926829269</c:v>
                </c:pt>
                <c:pt idx="20">
                  <c:v>77.536829268292692</c:v>
                </c:pt>
                <c:pt idx="21">
                  <c:v>77.666829268292688</c:v>
                </c:pt>
                <c:pt idx="22">
                  <c:v>77.998780487804879</c:v>
                </c:pt>
                <c:pt idx="23">
                  <c:v>78.060487804878051</c:v>
                </c:pt>
                <c:pt idx="24">
                  <c:v>78.65024390243903</c:v>
                </c:pt>
                <c:pt idx="25">
                  <c:v>78.740487804878057</c:v>
                </c:pt>
                <c:pt idx="26">
                  <c:v>78.959024390243897</c:v>
                </c:pt>
                <c:pt idx="27">
                  <c:v>79.197560975609775</c:v>
                </c:pt>
                <c:pt idx="28">
                  <c:v>79.339024390243921</c:v>
                </c:pt>
                <c:pt idx="29">
                  <c:v>79.441463414634157</c:v>
                </c:pt>
                <c:pt idx="30">
                  <c:v>79.643902439024401</c:v>
                </c:pt>
                <c:pt idx="31">
                  <c:v>79.795121951219514</c:v>
                </c:pt>
                <c:pt idx="32">
                  <c:v>79.846341463414646</c:v>
                </c:pt>
                <c:pt idx="33">
                  <c:v>80.095121951219525</c:v>
                </c:pt>
                <c:pt idx="34">
                  <c:v>80.497560975609773</c:v>
                </c:pt>
                <c:pt idx="35">
                  <c:v>80.546341463414649</c:v>
                </c:pt>
                <c:pt idx="36">
                  <c:v>80.748780487804893</c:v>
                </c:pt>
                <c:pt idx="37">
                  <c:v>80.900000000000006</c:v>
                </c:pt>
                <c:pt idx="38">
                  <c:v>81.099999999999994</c:v>
                </c:pt>
                <c:pt idx="39">
                  <c:v>81.351219512195129</c:v>
                </c:pt>
                <c:pt idx="40">
                  <c:v>81.451219512195138</c:v>
                </c:pt>
                <c:pt idx="41">
                  <c:v>81.802439024390253</c:v>
                </c:pt>
                <c:pt idx="42">
                  <c:v>81.7048780487805</c:v>
                </c:pt>
                <c:pt idx="43">
                  <c:v>81.956097560975607</c:v>
                </c:pt>
                <c:pt idx="44">
                  <c:v>82.253658536585377</c:v>
                </c:pt>
                <c:pt idx="45">
                  <c:v>82.2048780487805</c:v>
                </c:pt>
                <c:pt idx="46">
                  <c:v>82.307317073170736</c:v>
                </c:pt>
                <c:pt idx="47">
                  <c:v>82.409756097560987</c:v>
                </c:pt>
                <c:pt idx="48">
                  <c:v>82.558536585365857</c:v>
                </c:pt>
                <c:pt idx="49">
                  <c:v>83.109756097560989</c:v>
                </c:pt>
                <c:pt idx="50">
                  <c:v>82.407317073170745</c:v>
                </c:pt>
              </c:numCache>
            </c:numRef>
          </c:yVal>
          <c:smooth val="0"/>
          <c:extLst>
            <c:ext xmlns:c16="http://schemas.microsoft.com/office/drawing/2014/chart" uri="{C3380CC4-5D6E-409C-BE32-E72D297353CC}">
              <c16:uniqueId val="{00000019-B904-5E4D-A15E-72896382231C}"/>
            </c:ext>
          </c:extLst>
        </c:ser>
        <c:ser>
          <c:idx val="26"/>
          <c:order val="26"/>
          <c:tx>
            <c:v>CHE</c:v>
          </c:tx>
          <c:spPr>
            <a:ln w="19050" cap="rnd">
              <a:solidFill>
                <a:schemeClr val="accent3">
                  <a:lumMod val="60000"/>
                  <a:lumOff val="40000"/>
                </a:schemeClr>
              </a:solidFill>
              <a:round/>
            </a:ln>
            <a:effectLst/>
          </c:spPr>
          <c:marker>
            <c:symbol val="none"/>
          </c:marker>
          <c:xVal>
            <c:numRef>
              <c:f>'LE &amp; HC'!$C$58:$BA$58</c:f>
              <c:numCache>
                <c:formatCode>_(* #,##0_);_(* \(#,##0\);_(* "-"??_);_(@_)</c:formatCode>
                <c:ptCount val="51"/>
                <c:pt idx="0">
                  <c:v>326.524</c:v>
                </c:pt>
                <c:pt idx="1">
                  <c:v>376.99700000000001</c:v>
                </c:pt>
                <c:pt idx="2">
                  <c:v>405.84699999999998</c:v>
                </c:pt>
                <c:pt idx="3">
                  <c:v>440.60500000000002</c:v>
                </c:pt>
                <c:pt idx="4">
                  <c:v>508.28300000000002</c:v>
                </c:pt>
                <c:pt idx="5">
                  <c:v>585.06700000000001</c:v>
                </c:pt>
                <c:pt idx="6">
                  <c:v>636.79600000000005</c:v>
                </c:pt>
                <c:pt idx="7">
                  <c:v>690.44100000000003</c:v>
                </c:pt>
                <c:pt idx="8">
                  <c:v>764.24599999999998</c:v>
                </c:pt>
                <c:pt idx="9">
                  <c:v>843.33100000000002</c:v>
                </c:pt>
                <c:pt idx="10">
                  <c:v>960.56700000000001</c:v>
                </c:pt>
                <c:pt idx="11">
                  <c:v>1068.338</c:v>
                </c:pt>
                <c:pt idx="12">
                  <c:v>1146.7439999999999</c:v>
                </c:pt>
                <c:pt idx="13">
                  <c:v>1252.0640000000001</c:v>
                </c:pt>
                <c:pt idx="14">
                  <c:v>1300.9000000000001</c:v>
                </c:pt>
                <c:pt idx="15">
                  <c:v>1487.125</c:v>
                </c:pt>
                <c:pt idx="16">
                  <c:v>1601.171</c:v>
                </c:pt>
                <c:pt idx="17">
                  <c:v>1720.5060000000001</c:v>
                </c:pt>
                <c:pt idx="18">
                  <c:v>1856.8140000000001</c:v>
                </c:pt>
                <c:pt idx="19">
                  <c:v>2018.3040000000001</c:v>
                </c:pt>
                <c:pt idx="20">
                  <c:v>2136.0230000000001</c:v>
                </c:pt>
                <c:pt idx="21">
                  <c:v>2334.4949999999999</c:v>
                </c:pt>
                <c:pt idx="22">
                  <c:v>2434.0990000000002</c:v>
                </c:pt>
                <c:pt idx="23">
                  <c:v>2492.2399999999998</c:v>
                </c:pt>
                <c:pt idx="24">
                  <c:v>2626.43</c:v>
                </c:pt>
                <c:pt idx="25">
                  <c:v>2611.0940000000001</c:v>
                </c:pt>
                <c:pt idx="26">
                  <c:v>2766.5239999999999</c:v>
                </c:pt>
                <c:pt idx="27">
                  <c:v>2873.7080000000001</c:v>
                </c:pt>
                <c:pt idx="28">
                  <c:v>2989.4679999999998</c:v>
                </c:pt>
                <c:pt idx="29">
                  <c:v>3103.7289999999998</c:v>
                </c:pt>
                <c:pt idx="30">
                  <c:v>3326.3180000000002</c:v>
                </c:pt>
                <c:pt idx="31">
                  <c:v>3554.2719999999999</c:v>
                </c:pt>
                <c:pt idx="32">
                  <c:v>3887.0680000000002</c:v>
                </c:pt>
                <c:pt idx="33">
                  <c:v>3915.2330000000002</c:v>
                </c:pt>
                <c:pt idx="34">
                  <c:v>4108.0050000000001</c:v>
                </c:pt>
                <c:pt idx="35">
                  <c:v>4106.058</c:v>
                </c:pt>
                <c:pt idx="36">
                  <c:v>4234.5200000000004</c:v>
                </c:pt>
                <c:pt idx="37">
                  <c:v>4597.308</c:v>
                </c:pt>
                <c:pt idx="38">
                  <c:v>4905.058</c:v>
                </c:pt>
                <c:pt idx="39">
                  <c:v>5059.2299999999996</c:v>
                </c:pt>
                <c:pt idx="40">
                  <c:v>5089.2129999999997</c:v>
                </c:pt>
                <c:pt idx="41">
                  <c:v>5259.5789999999997</c:v>
                </c:pt>
                <c:pt idx="42">
                  <c:v>5565.3180000000002</c:v>
                </c:pt>
                <c:pt idx="43">
                  <c:v>5923.9139999999998</c:v>
                </c:pt>
                <c:pt idx="44">
                  <c:v>6158.683</c:v>
                </c:pt>
                <c:pt idx="45">
                  <c:v>6465.8879999999999</c:v>
                </c:pt>
                <c:pt idx="46">
                  <c:v>6808.0290000000005</c:v>
                </c:pt>
                <c:pt idx="47">
                  <c:v>6866.4740000000002</c:v>
                </c:pt>
                <c:pt idx="48">
                  <c:v>6930.7</c:v>
                </c:pt>
                <c:pt idx="49">
                  <c:v>6942.41</c:v>
                </c:pt>
                <c:pt idx="50">
                  <c:v>7178.56</c:v>
                </c:pt>
              </c:numCache>
            </c:numRef>
          </c:xVal>
          <c:yVal>
            <c:numRef>
              <c:f>'LE &amp; HC'!$C$59:$BA$59</c:f>
              <c:numCache>
                <c:formatCode>_(* #,##0.0_);_(* \(#,##0.0\);_(* "-"??_);_(@_)</c:formatCode>
                <c:ptCount val="51"/>
                <c:pt idx="0">
                  <c:v>73.020243902439034</c:v>
                </c:pt>
                <c:pt idx="1">
                  <c:v>73.130731707317082</c:v>
                </c:pt>
                <c:pt idx="2">
                  <c:v>73.64439024390245</c:v>
                </c:pt>
                <c:pt idx="3">
                  <c:v>73.940975609756109</c:v>
                </c:pt>
                <c:pt idx="4">
                  <c:v>74.287073170731716</c:v>
                </c:pt>
                <c:pt idx="5">
                  <c:v>74.665609756097567</c:v>
                </c:pt>
                <c:pt idx="6">
                  <c:v>74.785365853658547</c:v>
                </c:pt>
                <c:pt idx="7">
                  <c:v>75.238048780487816</c:v>
                </c:pt>
                <c:pt idx="8">
                  <c:v>75.187317073170746</c:v>
                </c:pt>
                <c:pt idx="9">
                  <c:v>75.466097560975612</c:v>
                </c:pt>
                <c:pt idx="10">
                  <c:v>75.45926829268295</c:v>
                </c:pt>
                <c:pt idx="11">
                  <c:v>75.693170731707326</c:v>
                </c:pt>
                <c:pt idx="12">
                  <c:v>76.033902439024402</c:v>
                </c:pt>
                <c:pt idx="13">
                  <c:v>76.031219512195136</c:v>
                </c:pt>
                <c:pt idx="14">
                  <c:v>76.608536585365869</c:v>
                </c:pt>
                <c:pt idx="15">
                  <c:v>76.733658536585381</c:v>
                </c:pt>
                <c:pt idx="16">
                  <c:v>76.899024390243909</c:v>
                </c:pt>
                <c:pt idx="17">
                  <c:v>77.197560975609761</c:v>
                </c:pt>
                <c:pt idx="18">
                  <c:v>77.226585365853666</c:v>
                </c:pt>
                <c:pt idx="19">
                  <c:v>77.421219512195137</c:v>
                </c:pt>
                <c:pt idx="20">
                  <c:v>77.242439024390237</c:v>
                </c:pt>
                <c:pt idx="21">
                  <c:v>77.51463414634145</c:v>
                </c:pt>
                <c:pt idx="22">
                  <c:v>77.806097560975616</c:v>
                </c:pt>
                <c:pt idx="23">
                  <c:v>78.085365853658558</c:v>
                </c:pt>
                <c:pt idx="24">
                  <c:v>78.349999999999994</c:v>
                </c:pt>
                <c:pt idx="25">
                  <c:v>78.417073170731712</c:v>
                </c:pt>
                <c:pt idx="26">
                  <c:v>78.896097560975619</c:v>
                </c:pt>
                <c:pt idx="27">
                  <c:v>79.079512195121964</c:v>
                </c:pt>
                <c:pt idx="28">
                  <c:v>79.324390243902457</c:v>
                </c:pt>
                <c:pt idx="29">
                  <c:v>79.580487804878047</c:v>
                </c:pt>
                <c:pt idx="30">
                  <c:v>79.680487804878055</c:v>
                </c:pt>
                <c:pt idx="31">
                  <c:v>80.180487804878055</c:v>
                </c:pt>
                <c:pt idx="32">
                  <c:v>80.385365853658541</c:v>
                </c:pt>
                <c:pt idx="33">
                  <c:v>80.536585365853682</c:v>
                </c:pt>
                <c:pt idx="34">
                  <c:v>81.0878048780488</c:v>
                </c:pt>
                <c:pt idx="35">
                  <c:v>81.236585365853671</c:v>
                </c:pt>
                <c:pt idx="36">
                  <c:v>81.490243902439033</c:v>
                </c:pt>
                <c:pt idx="37">
                  <c:v>81.741463414634154</c:v>
                </c:pt>
                <c:pt idx="38">
                  <c:v>81.992682926829275</c:v>
                </c:pt>
                <c:pt idx="39">
                  <c:v>82.043902439024393</c:v>
                </c:pt>
                <c:pt idx="40">
                  <c:v>82.246341463414652</c:v>
                </c:pt>
                <c:pt idx="41">
                  <c:v>82.695121951219519</c:v>
                </c:pt>
                <c:pt idx="42">
                  <c:v>82.697560975609761</c:v>
                </c:pt>
                <c:pt idx="43">
                  <c:v>82.79756097560977</c:v>
                </c:pt>
                <c:pt idx="44">
                  <c:v>83.197560975609761</c:v>
                </c:pt>
                <c:pt idx="45">
                  <c:v>82.897560975609764</c:v>
                </c:pt>
                <c:pt idx="46">
                  <c:v>83.60243902439025</c:v>
                </c:pt>
                <c:pt idx="47">
                  <c:v>83.551219512195118</c:v>
                </c:pt>
                <c:pt idx="48">
                  <c:v>83.753658536585377</c:v>
                </c:pt>
                <c:pt idx="49">
                  <c:v>83.904878048780489</c:v>
                </c:pt>
                <c:pt idx="50">
                  <c:v>83.1</c:v>
                </c:pt>
              </c:numCache>
            </c:numRef>
          </c:yVal>
          <c:smooth val="0"/>
          <c:extLst>
            <c:ext xmlns:c16="http://schemas.microsoft.com/office/drawing/2014/chart" uri="{C3380CC4-5D6E-409C-BE32-E72D297353CC}">
              <c16:uniqueId val="{0000001A-B904-5E4D-A15E-72896382231C}"/>
            </c:ext>
          </c:extLst>
        </c:ser>
        <c:ser>
          <c:idx val="27"/>
          <c:order val="27"/>
          <c:tx>
            <c:v>TUR</c:v>
          </c:tx>
          <c:spPr>
            <a:ln w="19050" cap="rnd">
              <a:solidFill>
                <a:schemeClr val="accent4">
                  <a:lumMod val="60000"/>
                  <a:lumOff val="40000"/>
                </a:schemeClr>
              </a:solidFill>
              <a:round/>
            </a:ln>
            <a:effectLst/>
          </c:spPr>
          <c:marker>
            <c:symbol val="none"/>
          </c:marker>
          <c:xVal>
            <c:numRef>
              <c:f>'LE &amp; HC'!$H$60:$BA$60</c:f>
              <c:numCache>
                <c:formatCode>_(* #,##0_);_(* \(#,##0\);_(* "-"??_);_(@_)</c:formatCode>
                <c:ptCount val="46"/>
                <c:pt idx="0">
                  <c:v>41.765000000000001</c:v>
                </c:pt>
                <c:pt idx="1">
                  <c:v>37.807000000000002</c:v>
                </c:pt>
                <c:pt idx="2">
                  <c:v>55.540999999999997</c:v>
                </c:pt>
                <c:pt idx="3">
                  <c:v>61.945999999999998</c:v>
                </c:pt>
                <c:pt idx="4">
                  <c:v>68.974999999999994</c:v>
                </c:pt>
                <c:pt idx="5">
                  <c:v>73.429000000000002</c:v>
                </c:pt>
                <c:pt idx="6">
                  <c:v>90.39</c:v>
                </c:pt>
                <c:pt idx="7">
                  <c:v>80.066000000000003</c:v>
                </c:pt>
                <c:pt idx="8">
                  <c:v>88.742000000000004</c:v>
                </c:pt>
                <c:pt idx="9">
                  <c:v>91.92</c:v>
                </c:pt>
                <c:pt idx="10">
                  <c:v>69.653000000000006</c:v>
                </c:pt>
                <c:pt idx="11">
                  <c:v>96.084000000000003</c:v>
                </c:pt>
                <c:pt idx="12">
                  <c:v>99.289000000000001</c:v>
                </c:pt>
                <c:pt idx="13">
                  <c:v>119.794</c:v>
                </c:pt>
                <c:pt idx="14">
                  <c:v>128.54499999999999</c:v>
                </c:pt>
                <c:pt idx="15">
                  <c:v>152.48099999999999</c:v>
                </c:pt>
                <c:pt idx="16">
                  <c:v>175.39599999999999</c:v>
                </c:pt>
                <c:pt idx="17">
                  <c:v>182.732</c:v>
                </c:pt>
                <c:pt idx="18">
                  <c:v>197.035</c:v>
                </c:pt>
                <c:pt idx="19">
                  <c:v>179.596</c:v>
                </c:pt>
                <c:pt idx="20">
                  <c:v>175.47200000000001</c:v>
                </c:pt>
                <c:pt idx="21">
                  <c:v>231.05699999999999</c:v>
                </c:pt>
                <c:pt idx="22">
                  <c:v>266.49700000000001</c:v>
                </c:pt>
                <c:pt idx="23">
                  <c:v>299.80200000000002</c:v>
                </c:pt>
                <c:pt idx="24">
                  <c:v>369.10199999999998</c:v>
                </c:pt>
                <c:pt idx="25">
                  <c:v>432.04300000000001</c:v>
                </c:pt>
                <c:pt idx="26">
                  <c:v>472.84100000000001</c:v>
                </c:pt>
                <c:pt idx="27">
                  <c:v>519.97799999999995</c:v>
                </c:pt>
                <c:pt idx="28">
                  <c:v>509.726</c:v>
                </c:pt>
                <c:pt idx="29">
                  <c:v>558.58699999999999</c:v>
                </c:pt>
                <c:pt idx="30">
                  <c:v>588.12800000000004</c:v>
                </c:pt>
                <c:pt idx="31">
                  <c:v>678.16099999999994</c:v>
                </c:pt>
                <c:pt idx="32">
                  <c:v>733.36099999999999</c:v>
                </c:pt>
                <c:pt idx="33">
                  <c:v>807.05200000000002</c:v>
                </c:pt>
                <c:pt idx="34">
                  <c:v>815.07100000000003</c:v>
                </c:pt>
                <c:pt idx="35">
                  <c:v>843.63300000000004</c:v>
                </c:pt>
                <c:pt idx="36">
                  <c:v>888.30899999999997</c:v>
                </c:pt>
                <c:pt idx="37">
                  <c:v>894.74099999999999</c:v>
                </c:pt>
                <c:pt idx="38">
                  <c:v>947.74</c:v>
                </c:pt>
                <c:pt idx="39">
                  <c:v>1006.772</c:v>
                </c:pt>
                <c:pt idx="40">
                  <c:v>1040.1079999999999</c:v>
                </c:pt>
                <c:pt idx="41">
                  <c:v>1128.7539999999999</c:v>
                </c:pt>
                <c:pt idx="42">
                  <c:v>1175.655</c:v>
                </c:pt>
                <c:pt idx="43">
                  <c:v>1205.3050000000001</c:v>
                </c:pt>
                <c:pt idx="44">
                  <c:v>1231.634</c:v>
                </c:pt>
                <c:pt idx="45">
                  <c:v>1304.7090000000001</c:v>
                </c:pt>
              </c:numCache>
            </c:numRef>
          </c:xVal>
          <c:yVal>
            <c:numRef>
              <c:f>'LE &amp; HC'!$H$61:$BA$61</c:f>
              <c:numCache>
                <c:formatCode>_(* #,##0.0_);_(* \(#,##0.0\);_(* "-"??_);_(@_)</c:formatCode>
                <c:ptCount val="46"/>
                <c:pt idx="0">
                  <c:v>55.387</c:v>
                </c:pt>
                <c:pt idx="1">
                  <c:v>56.045999999999999</c:v>
                </c:pt>
                <c:pt idx="2">
                  <c:v>56.709000000000003</c:v>
                </c:pt>
                <c:pt idx="3">
                  <c:v>57.37</c:v>
                </c:pt>
                <c:pt idx="4">
                  <c:v>58.023000000000003</c:v>
                </c:pt>
                <c:pt idx="5">
                  <c:v>58.667000000000002</c:v>
                </c:pt>
                <c:pt idx="6">
                  <c:v>59.296999999999997</c:v>
                </c:pt>
                <c:pt idx="7">
                  <c:v>59.914999999999999</c:v>
                </c:pt>
                <c:pt idx="8">
                  <c:v>60.52</c:v>
                </c:pt>
                <c:pt idx="9">
                  <c:v>61.110999999999997</c:v>
                </c:pt>
                <c:pt idx="10">
                  <c:v>61.682000000000002</c:v>
                </c:pt>
                <c:pt idx="11">
                  <c:v>62.231000000000002</c:v>
                </c:pt>
                <c:pt idx="12">
                  <c:v>62.758000000000003</c:v>
                </c:pt>
                <c:pt idx="13">
                  <c:v>63.265999999999998</c:v>
                </c:pt>
                <c:pt idx="14">
                  <c:v>63.762999999999998</c:v>
                </c:pt>
                <c:pt idx="15">
                  <c:v>64.256</c:v>
                </c:pt>
                <c:pt idx="16">
                  <c:v>64.757000000000005</c:v>
                </c:pt>
                <c:pt idx="17">
                  <c:v>65.275000000000006</c:v>
                </c:pt>
                <c:pt idx="18">
                  <c:v>65.814999999999998</c:v>
                </c:pt>
                <c:pt idx="19">
                  <c:v>66.376999999999995</c:v>
                </c:pt>
                <c:pt idx="20">
                  <c:v>66.962999999999994</c:v>
                </c:pt>
                <c:pt idx="21">
                  <c:v>67.569999999999993</c:v>
                </c:pt>
                <c:pt idx="22">
                  <c:v>68.188999999999993</c:v>
                </c:pt>
                <c:pt idx="23">
                  <c:v>68.807000000000002</c:v>
                </c:pt>
                <c:pt idx="24">
                  <c:v>69.417000000000002</c:v>
                </c:pt>
                <c:pt idx="25">
                  <c:v>70.004999999999995</c:v>
                </c:pt>
                <c:pt idx="26">
                  <c:v>70.56</c:v>
                </c:pt>
                <c:pt idx="27">
                  <c:v>71.078000000000003</c:v>
                </c:pt>
                <c:pt idx="28">
                  <c:v>71.558999999999997</c:v>
                </c:pt>
                <c:pt idx="29">
                  <c:v>72.004000000000005</c:v>
                </c:pt>
                <c:pt idx="30">
                  <c:v>72.424000000000007</c:v>
                </c:pt>
                <c:pt idx="31">
                  <c:v>72.83</c:v>
                </c:pt>
                <c:pt idx="32">
                  <c:v>73.234999999999999</c:v>
                </c:pt>
                <c:pt idx="33">
                  <c:v>73.649000000000001</c:v>
                </c:pt>
                <c:pt idx="34">
                  <c:v>74.073999999999998</c:v>
                </c:pt>
                <c:pt idx="35">
                  <c:v>74.507000000000005</c:v>
                </c:pt>
                <c:pt idx="36">
                  <c:v>74.944000000000003</c:v>
                </c:pt>
                <c:pt idx="37">
                  <c:v>75.373000000000005</c:v>
                </c:pt>
                <c:pt idx="38">
                  <c:v>75.784000000000006</c:v>
                </c:pt>
                <c:pt idx="39">
                  <c:v>76.171999999999997</c:v>
                </c:pt>
                <c:pt idx="40">
                  <c:v>76.531999999999996</c:v>
                </c:pt>
                <c:pt idx="41">
                  <c:v>76.86</c:v>
                </c:pt>
                <c:pt idx="42">
                  <c:v>77.161000000000001</c:v>
                </c:pt>
                <c:pt idx="43">
                  <c:v>77.436999999999998</c:v>
                </c:pt>
                <c:pt idx="44">
                  <c:v>77.691000000000003</c:v>
                </c:pt>
                <c:pt idx="45">
                  <c:v>77.927999999999997</c:v>
                </c:pt>
              </c:numCache>
            </c:numRef>
          </c:yVal>
          <c:smooth val="0"/>
          <c:extLst>
            <c:ext xmlns:c16="http://schemas.microsoft.com/office/drawing/2014/chart" uri="{C3380CC4-5D6E-409C-BE32-E72D297353CC}">
              <c16:uniqueId val="{0000001B-B904-5E4D-A15E-72896382231C}"/>
            </c:ext>
          </c:extLst>
        </c:ser>
        <c:ser>
          <c:idx val="28"/>
          <c:order val="28"/>
          <c:tx>
            <c:v>GBR</c:v>
          </c:tx>
          <c:spPr>
            <a:ln w="19050" cap="rnd">
              <a:solidFill>
                <a:schemeClr val="accent5">
                  <a:lumMod val="60000"/>
                  <a:lumOff val="40000"/>
                </a:schemeClr>
              </a:solidFill>
              <a:round/>
            </a:ln>
            <a:effectLst/>
          </c:spPr>
          <c:marker>
            <c:symbol val="none"/>
          </c:marker>
          <c:xVal>
            <c:numRef>
              <c:f>'LE &amp; HC'!$C$62:$BA$62</c:f>
              <c:numCache>
                <c:formatCode>_(* #,##0_);_(* \(#,##0\);_(* "-"??_);_(@_)</c:formatCode>
                <c:ptCount val="51"/>
                <c:pt idx="0">
                  <c:v>123.99299999999999</c:v>
                </c:pt>
                <c:pt idx="1">
                  <c:v>134.172</c:v>
                </c:pt>
                <c:pt idx="2">
                  <c:v>147.75899999999999</c:v>
                </c:pt>
                <c:pt idx="3">
                  <c:v>162.33000000000001</c:v>
                </c:pt>
                <c:pt idx="4">
                  <c:v>196.733</c:v>
                </c:pt>
                <c:pt idx="5">
                  <c:v>225.42</c:v>
                </c:pt>
                <c:pt idx="6">
                  <c:v>244.56399999999999</c:v>
                </c:pt>
                <c:pt idx="7">
                  <c:v>260.81099999999998</c:v>
                </c:pt>
                <c:pt idx="8">
                  <c:v>291.99700000000001</c:v>
                </c:pt>
                <c:pt idx="9">
                  <c:v>326.31400000000002</c:v>
                </c:pt>
                <c:pt idx="10">
                  <c:v>385.09899999999999</c:v>
                </c:pt>
                <c:pt idx="11">
                  <c:v>433.95699999999999</c:v>
                </c:pt>
                <c:pt idx="12">
                  <c:v>448.47699999999998</c:v>
                </c:pt>
                <c:pt idx="13">
                  <c:v>501.92399999999998</c:v>
                </c:pt>
                <c:pt idx="14">
                  <c:v>521.52200000000005</c:v>
                </c:pt>
                <c:pt idx="15">
                  <c:v>549.60799999999995</c:v>
                </c:pt>
                <c:pt idx="16">
                  <c:v>578.61</c:v>
                </c:pt>
                <c:pt idx="17">
                  <c:v>634.95600000000002</c:v>
                </c:pt>
                <c:pt idx="18">
                  <c:v>688.04899999999998</c:v>
                </c:pt>
                <c:pt idx="19">
                  <c:v>739.71400000000006</c:v>
                </c:pt>
                <c:pt idx="20">
                  <c:v>782.61199999999997</c:v>
                </c:pt>
                <c:pt idx="21">
                  <c:v>842.79700000000003</c:v>
                </c:pt>
                <c:pt idx="22">
                  <c:v>930.70100000000002</c:v>
                </c:pt>
                <c:pt idx="23">
                  <c:v>995.72799999999995</c:v>
                </c:pt>
                <c:pt idx="24">
                  <c:v>1058.68</c:v>
                </c:pt>
                <c:pt idx="25">
                  <c:v>1094.0340000000001</c:v>
                </c:pt>
                <c:pt idx="26">
                  <c:v>1171.5909999999999</c:v>
                </c:pt>
                <c:pt idx="27">
                  <c:v>1507.3520000000001</c:v>
                </c:pt>
                <c:pt idx="28">
                  <c:v>1572.097</c:v>
                </c:pt>
                <c:pt idx="29">
                  <c:v>1683.905</c:v>
                </c:pt>
                <c:pt idx="30">
                  <c:v>1897.202</c:v>
                </c:pt>
                <c:pt idx="31">
                  <c:v>2067.1669999999999</c:v>
                </c:pt>
                <c:pt idx="32">
                  <c:v>2287.4760000000001</c:v>
                </c:pt>
                <c:pt idx="33">
                  <c:v>2469.1590000000001</c:v>
                </c:pt>
                <c:pt idx="34">
                  <c:v>2724.8690000000001</c:v>
                </c:pt>
                <c:pt idx="35">
                  <c:v>2731.4450000000002</c:v>
                </c:pt>
                <c:pt idx="36">
                  <c:v>2952.3290000000002</c:v>
                </c:pt>
                <c:pt idx="37">
                  <c:v>3021.6709999999998</c:v>
                </c:pt>
                <c:pt idx="38">
                  <c:v>3207.8530000000001</c:v>
                </c:pt>
                <c:pt idx="39">
                  <c:v>3334.5059999999999</c:v>
                </c:pt>
                <c:pt idx="40">
                  <c:v>3441.71</c:v>
                </c:pt>
                <c:pt idx="41">
                  <c:v>3495.652</c:v>
                </c:pt>
                <c:pt idx="42">
                  <c:v>3614.1309999999999</c:v>
                </c:pt>
                <c:pt idx="43">
                  <c:v>3667.636</c:v>
                </c:pt>
                <c:pt idx="44">
                  <c:v>3758.9349999999999</c:v>
                </c:pt>
                <c:pt idx="45">
                  <c:v>3805.82</c:v>
                </c:pt>
                <c:pt idx="46">
                  <c:v>3960.1410000000001</c:v>
                </c:pt>
                <c:pt idx="47">
                  <c:v>4059.125</c:v>
                </c:pt>
                <c:pt idx="48">
                  <c:v>4189.7079999999996</c:v>
                </c:pt>
                <c:pt idx="49">
                  <c:v>4385.4629999999997</c:v>
                </c:pt>
                <c:pt idx="50">
                  <c:v>5018.7</c:v>
                </c:pt>
              </c:numCache>
            </c:numRef>
          </c:xVal>
          <c:yVal>
            <c:numRef>
              <c:f>'LE &amp; HC'!$C$63:$BA$63</c:f>
              <c:numCache>
                <c:formatCode>0.0</c:formatCode>
                <c:ptCount val="51"/>
                <c:pt idx="0">
                  <c:v>71.973170731707327</c:v>
                </c:pt>
                <c:pt idx="1">
                  <c:v>72.273170731707339</c:v>
                </c:pt>
                <c:pt idx="2">
                  <c:v>72.12439024390244</c:v>
                </c:pt>
                <c:pt idx="3">
                  <c:v>72.324390243902442</c:v>
                </c:pt>
                <c:pt idx="4">
                  <c:v>72.524390243902445</c:v>
                </c:pt>
                <c:pt idx="5">
                  <c:v>72.724390243902448</c:v>
                </c:pt>
                <c:pt idx="6">
                  <c:v>72.775609756097566</c:v>
                </c:pt>
                <c:pt idx="7">
                  <c:v>73.224390243902448</c:v>
                </c:pt>
                <c:pt idx="8">
                  <c:v>73.175609756097558</c:v>
                </c:pt>
                <c:pt idx="9">
                  <c:v>73.275609756097566</c:v>
                </c:pt>
                <c:pt idx="10">
                  <c:v>73.675609756097572</c:v>
                </c:pt>
                <c:pt idx="11">
                  <c:v>74.026829268292687</c:v>
                </c:pt>
                <c:pt idx="12">
                  <c:v>74.178048780487813</c:v>
                </c:pt>
                <c:pt idx="13">
                  <c:v>74.378048780487816</c:v>
                </c:pt>
                <c:pt idx="14">
                  <c:v>74.778048780487822</c:v>
                </c:pt>
                <c:pt idx="15">
                  <c:v>74.629268292682937</c:v>
                </c:pt>
                <c:pt idx="16">
                  <c:v>74.929268292682949</c:v>
                </c:pt>
                <c:pt idx="17">
                  <c:v>75.280487804878049</c:v>
                </c:pt>
                <c:pt idx="18">
                  <c:v>75.380487804878058</c:v>
                </c:pt>
                <c:pt idx="19">
                  <c:v>75.582926829268317</c:v>
                </c:pt>
                <c:pt idx="20">
                  <c:v>75.880487804878058</c:v>
                </c:pt>
                <c:pt idx="21">
                  <c:v>76.082926829268317</c:v>
                </c:pt>
                <c:pt idx="22">
                  <c:v>76.434146341463418</c:v>
                </c:pt>
                <c:pt idx="23">
                  <c:v>76.385365853658527</c:v>
                </c:pt>
                <c:pt idx="24">
                  <c:v>76.885365853658541</c:v>
                </c:pt>
                <c:pt idx="25">
                  <c:v>76.836585365853665</c:v>
                </c:pt>
                <c:pt idx="26">
                  <c:v>77.087804878048786</c:v>
                </c:pt>
                <c:pt idx="27">
                  <c:v>77.210975609756119</c:v>
                </c:pt>
                <c:pt idx="28">
                  <c:v>77.190243902439036</c:v>
                </c:pt>
                <c:pt idx="29">
                  <c:v>77.390243902439039</c:v>
                </c:pt>
                <c:pt idx="30">
                  <c:v>77.741463414634154</c:v>
                </c:pt>
                <c:pt idx="31">
                  <c:v>77.992682926829275</c:v>
                </c:pt>
                <c:pt idx="32">
                  <c:v>78.143902439024387</c:v>
                </c:pt>
                <c:pt idx="33">
                  <c:v>78.44634146341464</c:v>
                </c:pt>
                <c:pt idx="34">
                  <c:v>78.746341463414637</c:v>
                </c:pt>
                <c:pt idx="35">
                  <c:v>79.048780487804891</c:v>
                </c:pt>
                <c:pt idx="36">
                  <c:v>79.248780487804893</c:v>
                </c:pt>
                <c:pt idx="37">
                  <c:v>79.448780487804882</c:v>
                </c:pt>
                <c:pt idx="38">
                  <c:v>79.599999999999994</c:v>
                </c:pt>
                <c:pt idx="39">
                  <c:v>80.051219512195118</c:v>
                </c:pt>
                <c:pt idx="40">
                  <c:v>80.402439024390247</c:v>
                </c:pt>
                <c:pt idx="41">
                  <c:v>80.951219512195124</c:v>
                </c:pt>
                <c:pt idx="42">
                  <c:v>80.904878048780489</c:v>
                </c:pt>
                <c:pt idx="43">
                  <c:v>81.004878048780498</c:v>
                </c:pt>
                <c:pt idx="44">
                  <c:v>81.304878048780495</c:v>
                </c:pt>
                <c:pt idx="45">
                  <c:v>80.956097560975621</c:v>
                </c:pt>
                <c:pt idx="46">
                  <c:v>81.156097560975624</c:v>
                </c:pt>
                <c:pt idx="47">
                  <c:v>81.256097560975604</c:v>
                </c:pt>
                <c:pt idx="48">
                  <c:v>81.256097560975604</c:v>
                </c:pt>
                <c:pt idx="49">
                  <c:v>81.2048780487805</c:v>
                </c:pt>
                <c:pt idx="50">
                  <c:v>80.902439024390262</c:v>
                </c:pt>
              </c:numCache>
            </c:numRef>
          </c:yVal>
          <c:smooth val="0"/>
          <c:extLst>
            <c:ext xmlns:c16="http://schemas.microsoft.com/office/drawing/2014/chart" uri="{C3380CC4-5D6E-409C-BE32-E72D297353CC}">
              <c16:uniqueId val="{0000001C-B904-5E4D-A15E-72896382231C}"/>
            </c:ext>
          </c:extLst>
        </c:ser>
        <c:ser>
          <c:idx val="29"/>
          <c:order val="29"/>
          <c:tx>
            <c:v>POL</c:v>
          </c:tx>
          <c:spPr>
            <a:ln w="19050" cap="rnd">
              <a:solidFill>
                <a:schemeClr val="accent6">
                  <a:lumMod val="60000"/>
                  <a:lumOff val="40000"/>
                </a:schemeClr>
              </a:solidFill>
              <a:round/>
            </a:ln>
            <a:effectLst/>
          </c:spPr>
          <c:marker>
            <c:symbol val="none"/>
          </c:marker>
          <c:xVal>
            <c:numRef>
              <c:f>'LE &amp; HC'!$W$48:$BA$48</c:f>
              <c:numCache>
                <c:formatCode>_(* #,##0_);_(* \(#,##0\);_(* "-"??_);_(@_)</c:formatCode>
                <c:ptCount val="31"/>
                <c:pt idx="0">
                  <c:v>302.62299999999999</c:v>
                </c:pt>
                <c:pt idx="1">
                  <c:v>302.38799999999998</c:v>
                </c:pt>
                <c:pt idx="2">
                  <c:v>324.83300000000003</c:v>
                </c:pt>
                <c:pt idx="3">
                  <c:v>349.41899999999998</c:v>
                </c:pt>
                <c:pt idx="4">
                  <c:v>370.24</c:v>
                </c:pt>
                <c:pt idx="5">
                  <c:v>397.67700000000002</c:v>
                </c:pt>
                <c:pt idx="6">
                  <c:v>454.71100000000001</c:v>
                </c:pt>
                <c:pt idx="7">
                  <c:v>476.476</c:v>
                </c:pt>
                <c:pt idx="8">
                  <c:v>497.29399999999998</c:v>
                </c:pt>
                <c:pt idx="9">
                  <c:v>572.471</c:v>
                </c:pt>
                <c:pt idx="10">
                  <c:v>604.14400000000001</c:v>
                </c:pt>
                <c:pt idx="11">
                  <c:v>668.37</c:v>
                </c:pt>
                <c:pt idx="12">
                  <c:v>774.06899999999996</c:v>
                </c:pt>
                <c:pt idx="13">
                  <c:v>781.57899999999995</c:v>
                </c:pt>
                <c:pt idx="14">
                  <c:v>837.52499999999998</c:v>
                </c:pt>
                <c:pt idx="15">
                  <c:v>834.60500000000002</c:v>
                </c:pt>
                <c:pt idx="16">
                  <c:v>903.40599999999995</c:v>
                </c:pt>
                <c:pt idx="17">
                  <c:v>1050.9280000000001</c:v>
                </c:pt>
                <c:pt idx="18">
                  <c:v>1222.748</c:v>
                </c:pt>
                <c:pt idx="19">
                  <c:v>1312.444</c:v>
                </c:pt>
                <c:pt idx="20">
                  <c:v>1423.4090000000001</c:v>
                </c:pt>
                <c:pt idx="21">
                  <c:v>1496.615</c:v>
                </c:pt>
                <c:pt idx="22">
                  <c:v>1578.5989999999999</c:v>
                </c:pt>
                <c:pt idx="23">
                  <c:v>1670.7829999999999</c:v>
                </c:pt>
                <c:pt idx="24">
                  <c:v>1687.056</c:v>
                </c:pt>
                <c:pt idx="25">
                  <c:v>1818.883</c:v>
                </c:pt>
                <c:pt idx="26">
                  <c:v>1959.0940000000001</c:v>
                </c:pt>
                <c:pt idx="27">
                  <c:v>2062.7350000000001</c:v>
                </c:pt>
                <c:pt idx="28">
                  <c:v>2106.6619999999998</c:v>
                </c:pt>
                <c:pt idx="29">
                  <c:v>2232.3470000000002</c:v>
                </c:pt>
                <c:pt idx="30">
                  <c:v>2286.1109999999999</c:v>
                </c:pt>
              </c:numCache>
            </c:numRef>
          </c:xVal>
          <c:yVal>
            <c:numRef>
              <c:f>'LE &amp; HC'!$W$49:$BA$49</c:f>
              <c:numCache>
                <c:formatCode>_(* #,##0.0_);_(* \(#,##0.0\);_(* "-"??_);_(@_)</c:formatCode>
                <c:ptCount val="31"/>
                <c:pt idx="0">
                  <c:v>70.890243902439025</c:v>
                </c:pt>
                <c:pt idx="1">
                  <c:v>70.587804878048786</c:v>
                </c:pt>
                <c:pt idx="2">
                  <c:v>71.090243902439042</c:v>
                </c:pt>
                <c:pt idx="3">
                  <c:v>71.595121951219525</c:v>
                </c:pt>
                <c:pt idx="4">
                  <c:v>71.695121951219519</c:v>
                </c:pt>
                <c:pt idx="5">
                  <c:v>71.892682926829266</c:v>
                </c:pt>
                <c:pt idx="6">
                  <c:v>72.246341463414637</c:v>
                </c:pt>
                <c:pt idx="7">
                  <c:v>72.646341463414643</c:v>
                </c:pt>
                <c:pt idx="8">
                  <c:v>72.997560975609773</c:v>
                </c:pt>
                <c:pt idx="9">
                  <c:v>73.043902439024407</c:v>
                </c:pt>
                <c:pt idx="10">
                  <c:v>73.748780487804879</c:v>
                </c:pt>
                <c:pt idx="11">
                  <c:v>74.2</c:v>
                </c:pt>
                <c:pt idx="12">
                  <c:v>74.497560975609773</c:v>
                </c:pt>
                <c:pt idx="13">
                  <c:v>74.597560975609767</c:v>
                </c:pt>
                <c:pt idx="14">
                  <c:v>74.846341463414646</c:v>
                </c:pt>
                <c:pt idx="15">
                  <c:v>74.995121951219517</c:v>
                </c:pt>
                <c:pt idx="16">
                  <c:v>75.143902439024401</c:v>
                </c:pt>
                <c:pt idx="17">
                  <c:v>75.243902439024396</c:v>
                </c:pt>
                <c:pt idx="18">
                  <c:v>75.543902439024407</c:v>
                </c:pt>
                <c:pt idx="19">
                  <c:v>75.695121951219519</c:v>
                </c:pt>
                <c:pt idx="20">
                  <c:v>76.246341463414637</c:v>
                </c:pt>
                <c:pt idx="21">
                  <c:v>76.695121951219519</c:v>
                </c:pt>
                <c:pt idx="22">
                  <c:v>76.746341463414637</c:v>
                </c:pt>
                <c:pt idx="23">
                  <c:v>77</c:v>
                </c:pt>
                <c:pt idx="24">
                  <c:v>77.60243902439025</c:v>
                </c:pt>
                <c:pt idx="25">
                  <c:v>77.451219512195124</c:v>
                </c:pt>
                <c:pt idx="26">
                  <c:v>77.851219512195144</c:v>
                </c:pt>
                <c:pt idx="27">
                  <c:v>77.753658536585377</c:v>
                </c:pt>
                <c:pt idx="28">
                  <c:v>77.60243902439025</c:v>
                </c:pt>
                <c:pt idx="29">
                  <c:v>77.904878048780489</c:v>
                </c:pt>
                <c:pt idx="30">
                  <c:v>76.599999999999994</c:v>
                </c:pt>
              </c:numCache>
            </c:numRef>
          </c:yVal>
          <c:smooth val="0"/>
          <c:extLst>
            <c:ext xmlns:c16="http://schemas.microsoft.com/office/drawing/2014/chart" uri="{C3380CC4-5D6E-409C-BE32-E72D297353CC}">
              <c16:uniqueId val="{0000001D-B904-5E4D-A15E-72896382231C}"/>
            </c:ext>
          </c:extLst>
        </c:ser>
        <c:ser>
          <c:idx val="30"/>
          <c:order val="30"/>
          <c:tx>
            <c:v>ISR</c:v>
          </c:tx>
          <c:spPr>
            <a:ln w="19050" cap="rnd">
              <a:solidFill>
                <a:schemeClr val="accent1">
                  <a:lumMod val="50000"/>
                </a:schemeClr>
              </a:solidFill>
              <a:round/>
            </a:ln>
            <a:effectLst/>
          </c:spPr>
          <c:marker>
            <c:symbol val="none"/>
          </c:marker>
          <c:xVal>
            <c:numRef>
              <c:f>'LE &amp; HC'!$AF$30:$BA$30</c:f>
              <c:numCache>
                <c:formatCode>_(* #,##0_);_(* \(#,##0\);_(* "-"??_);_(@_)</c:formatCode>
                <c:ptCount val="22"/>
                <c:pt idx="0">
                  <c:v>1369.3630000000001</c:v>
                </c:pt>
                <c:pt idx="1">
                  <c:v>1550.05</c:v>
                </c:pt>
                <c:pt idx="2">
                  <c:v>1653.116</c:v>
                </c:pt>
                <c:pt idx="3">
                  <c:v>1691.491</c:v>
                </c:pt>
                <c:pt idx="4">
                  <c:v>1634.4269999999999</c:v>
                </c:pt>
                <c:pt idx="5">
                  <c:v>1708.1089999999999</c:v>
                </c:pt>
                <c:pt idx="6">
                  <c:v>1756.34</c:v>
                </c:pt>
                <c:pt idx="7">
                  <c:v>1744.395</c:v>
                </c:pt>
                <c:pt idx="8">
                  <c:v>1853.6089999999999</c:v>
                </c:pt>
                <c:pt idx="9">
                  <c:v>1844.723</c:v>
                </c:pt>
                <c:pt idx="10">
                  <c:v>1909.3530000000001</c:v>
                </c:pt>
                <c:pt idx="11">
                  <c:v>1970.9069999999999</c:v>
                </c:pt>
                <c:pt idx="12">
                  <c:v>2081.7779999999998</c:v>
                </c:pt>
                <c:pt idx="13">
                  <c:v>2223.3449999999998</c:v>
                </c:pt>
                <c:pt idx="14">
                  <c:v>2238.4549999999999</c:v>
                </c:pt>
                <c:pt idx="15">
                  <c:v>2237.5839999999998</c:v>
                </c:pt>
                <c:pt idx="16">
                  <c:v>2310.0189999999998</c:v>
                </c:pt>
                <c:pt idx="17">
                  <c:v>2524.0830000000001</c:v>
                </c:pt>
                <c:pt idx="18">
                  <c:v>2626.181</c:v>
                </c:pt>
                <c:pt idx="19">
                  <c:v>2748.9749999999999</c:v>
                </c:pt>
                <c:pt idx="20">
                  <c:v>2790.7979999999998</c:v>
                </c:pt>
                <c:pt idx="21">
                  <c:v>3057.4079999999999</c:v>
                </c:pt>
              </c:numCache>
            </c:numRef>
          </c:xVal>
          <c:yVal>
            <c:numRef>
              <c:f>'LE &amp; HC'!$AF$31:$BA$31</c:f>
              <c:numCache>
                <c:formatCode>_(* #,##0.0_);_(* \(#,##0.0\);_(* "-"??_);_(@_)</c:formatCode>
                <c:ptCount val="22"/>
                <c:pt idx="0">
                  <c:v>78.658536585365866</c:v>
                </c:pt>
                <c:pt idx="1">
                  <c:v>78.95365853658538</c:v>
                </c:pt>
                <c:pt idx="2">
                  <c:v>79.407317073170745</c:v>
                </c:pt>
                <c:pt idx="3">
                  <c:v>79.451219512195124</c:v>
                </c:pt>
                <c:pt idx="4">
                  <c:v>79.648780487804885</c:v>
                </c:pt>
                <c:pt idx="5">
                  <c:v>80.146341463414643</c:v>
                </c:pt>
                <c:pt idx="6">
                  <c:v>80.151219512195127</c:v>
                </c:pt>
                <c:pt idx="7">
                  <c:v>80.553658536585374</c:v>
                </c:pt>
                <c:pt idx="8">
                  <c:v>80.504878048780512</c:v>
                </c:pt>
                <c:pt idx="9">
                  <c:v>80.951219512195124</c:v>
                </c:pt>
                <c:pt idx="10">
                  <c:v>81.404878048780489</c:v>
                </c:pt>
                <c:pt idx="11">
                  <c:v>81.60243902439025</c:v>
                </c:pt>
                <c:pt idx="12">
                  <c:v>81.656097560975624</c:v>
                </c:pt>
                <c:pt idx="13">
                  <c:v>81.7048780487805</c:v>
                </c:pt>
                <c:pt idx="14">
                  <c:v>82.056097560975616</c:v>
                </c:pt>
                <c:pt idx="15">
                  <c:v>82.153658536585368</c:v>
                </c:pt>
                <c:pt idx="16">
                  <c:v>82.051219512195118</c:v>
                </c:pt>
                <c:pt idx="17">
                  <c:v>82.407317073170745</c:v>
                </c:pt>
                <c:pt idx="18">
                  <c:v>82.551219512195118</c:v>
                </c:pt>
                <c:pt idx="19">
                  <c:v>82.802439024390253</c:v>
                </c:pt>
                <c:pt idx="20">
                  <c:v>82.804878048780495</c:v>
                </c:pt>
                <c:pt idx="21">
                  <c:v>82.7</c:v>
                </c:pt>
              </c:numCache>
            </c:numRef>
          </c:yVal>
          <c:smooth val="0"/>
          <c:extLst>
            <c:ext xmlns:c16="http://schemas.microsoft.com/office/drawing/2014/chart" uri="{C3380CC4-5D6E-409C-BE32-E72D297353CC}">
              <c16:uniqueId val="{0000001E-B904-5E4D-A15E-72896382231C}"/>
            </c:ext>
          </c:extLst>
        </c:ser>
        <c:dLbls>
          <c:showLegendKey val="0"/>
          <c:showVal val="0"/>
          <c:showCatName val="0"/>
          <c:showSerName val="0"/>
          <c:showPercent val="0"/>
          <c:showBubbleSize val="0"/>
        </c:dLbls>
        <c:axId val="385322648"/>
        <c:axId val="385326960"/>
        <c:extLst>
          <c:ext xmlns:c15="http://schemas.microsoft.com/office/drawing/2012/chart" uri="{02D57815-91ED-43cb-92C2-25804820EDAC}">
            <c15:filteredScatterSeries>
              <c15:ser>
                <c:idx val="7"/>
                <c:order val="7"/>
                <c:tx>
                  <c:v>FIN</c:v>
                </c:tx>
                <c:spPr>
                  <a:ln w="19050" cap="rnd">
                    <a:solidFill>
                      <a:schemeClr val="accent2">
                        <a:lumMod val="60000"/>
                      </a:schemeClr>
                    </a:solidFill>
                    <a:round/>
                  </a:ln>
                  <a:effectLst/>
                </c:spPr>
                <c:marker>
                  <c:symbol val="none"/>
                </c:marker>
                <c:xVal>
                  <c:numRef>
                    <c:extLst>
                      <c:ext uri="{02D57815-91ED-43cb-92C2-25804820EDAC}">
                        <c15:formulaRef>
                          <c15:sqref>'LE &amp; HC'!$C$16:$BA$16</c15:sqref>
                        </c15:formulaRef>
                      </c:ext>
                    </c:extLst>
                    <c:numCache>
                      <c:formatCode>_(* #,##0_);_(* \(#,##0\);_(* "-"??_);_(@_)</c:formatCode>
                      <c:ptCount val="51"/>
                      <c:pt idx="0">
                        <c:v>151.81700000000001</c:v>
                      </c:pt>
                      <c:pt idx="1">
                        <c:v>172.952</c:v>
                      </c:pt>
                      <c:pt idx="2">
                        <c:v>194.90299999999999</c:v>
                      </c:pt>
                      <c:pt idx="3">
                        <c:v>215.22800000000001</c:v>
                      </c:pt>
                      <c:pt idx="4">
                        <c:v>244.709</c:v>
                      </c:pt>
                      <c:pt idx="5">
                        <c:v>285.65899999999999</c:v>
                      </c:pt>
                      <c:pt idx="6">
                        <c:v>321.46699999999998</c:v>
                      </c:pt>
                      <c:pt idx="7">
                        <c:v>350.17500000000001</c:v>
                      </c:pt>
                      <c:pt idx="8">
                        <c:v>380.40899999999999</c:v>
                      </c:pt>
                      <c:pt idx="9">
                        <c:v>434.11</c:v>
                      </c:pt>
                      <c:pt idx="10">
                        <c:v>492.762</c:v>
                      </c:pt>
                      <c:pt idx="11">
                        <c:v>554.428</c:v>
                      </c:pt>
                      <c:pt idx="12">
                        <c:v>608.69000000000005</c:v>
                      </c:pt>
                      <c:pt idx="13">
                        <c:v>659.05399999999997</c:v>
                      </c:pt>
                      <c:pt idx="14">
                        <c:v>715.28800000000001</c:v>
                      </c:pt>
                      <c:pt idx="15">
                        <c:v>805.55</c:v>
                      </c:pt>
                      <c:pt idx="16">
                        <c:v>863.61900000000003</c:v>
                      </c:pt>
                      <c:pt idx="17">
                        <c:v>946.64800000000002</c:v>
                      </c:pt>
                      <c:pt idx="18">
                        <c:v>1028.5160000000001</c:v>
                      </c:pt>
                      <c:pt idx="19">
                        <c:v>1134.258</c:v>
                      </c:pt>
                      <c:pt idx="20">
                        <c:v>1261.6030000000001</c:v>
                      </c:pt>
                      <c:pt idx="21">
                        <c:v>1350.3050000000001</c:v>
                      </c:pt>
                      <c:pt idx="22">
                        <c:v>1334.32</c:v>
                      </c:pt>
                      <c:pt idx="23">
                        <c:v>1226.337</c:v>
                      </c:pt>
                      <c:pt idx="24">
                        <c:v>1218.172</c:v>
                      </c:pt>
                      <c:pt idx="25">
                        <c:v>1346.1790000000001</c:v>
                      </c:pt>
                      <c:pt idx="26">
                        <c:v>1418.16</c:v>
                      </c:pt>
                      <c:pt idx="27">
                        <c:v>1475.2819999999999</c:v>
                      </c:pt>
                      <c:pt idx="28">
                        <c:v>1523.9590000000001</c:v>
                      </c:pt>
                      <c:pt idx="29">
                        <c:v>1609.61</c:v>
                      </c:pt>
                      <c:pt idx="30">
                        <c:v>1876.8489999999999</c:v>
                      </c:pt>
                      <c:pt idx="31">
                        <c:v>1982.2670000000001</c:v>
                      </c:pt>
                      <c:pt idx="32">
                        <c:v>2201.2150000000001</c:v>
                      </c:pt>
                      <c:pt idx="33">
                        <c:v>2277.09</c:v>
                      </c:pt>
                      <c:pt idx="34">
                        <c:v>2478.7139999999999</c:v>
                      </c:pt>
                      <c:pt idx="35">
                        <c:v>2573.5</c:v>
                      </c:pt>
                      <c:pt idx="36">
                        <c:v>2752.672</c:v>
                      </c:pt>
                      <c:pt idx="37">
                        <c:v>3004.933</c:v>
                      </c:pt>
                      <c:pt idx="38">
                        <c:v>3243.7750000000001</c:v>
                      </c:pt>
                      <c:pt idx="39">
                        <c:v>3281.453</c:v>
                      </c:pt>
                      <c:pt idx="40">
                        <c:v>3427.3290000000002</c:v>
                      </c:pt>
                      <c:pt idx="41">
                        <c:v>3598.3020000000001</c:v>
                      </c:pt>
                      <c:pt idx="42">
                        <c:v>3786.1880000000001</c:v>
                      </c:pt>
                      <c:pt idx="43">
                        <c:v>3933.2359999999999</c:v>
                      </c:pt>
                      <c:pt idx="44">
                        <c:v>3955.7550000000001</c:v>
                      </c:pt>
                      <c:pt idx="45">
                        <c:v>3992.4929999999999</c:v>
                      </c:pt>
                      <c:pt idx="46">
                        <c:v>4103.5540000000001</c:v>
                      </c:pt>
                      <c:pt idx="47">
                        <c:v>4215.3090000000002</c:v>
                      </c:pt>
                      <c:pt idx="48">
                        <c:v>4330.4430000000002</c:v>
                      </c:pt>
                      <c:pt idx="49">
                        <c:v>4382.4139999999998</c:v>
                      </c:pt>
                      <c:pt idx="50">
                        <c:v>4565.5069999999996</c:v>
                      </c:pt>
                    </c:numCache>
                  </c:numRef>
                </c:xVal>
                <c:yVal>
                  <c:numRef>
                    <c:extLst>
                      <c:ext uri="{02D57815-91ED-43cb-92C2-25804820EDAC}">
                        <c15:formulaRef>
                          <c15:sqref>'LE &amp; HC'!$C$17:$BA$17</c15:sqref>
                        </c15:formulaRef>
                      </c:ext>
                    </c:extLst>
                    <c:numCache>
                      <c:formatCode>_(* #,##0.0_);_(* \(#,##0.0\);_(* "-"??_);_(@_)</c:formatCode>
                      <c:ptCount val="51"/>
                      <c:pt idx="0">
                        <c:v>70.179512195121958</c:v>
                      </c:pt>
                      <c:pt idx="1">
                        <c:v>70.017560975609769</c:v>
                      </c:pt>
                      <c:pt idx="2">
                        <c:v>70.707317073170728</c:v>
                      </c:pt>
                      <c:pt idx="3">
                        <c:v>71.223658536585376</c:v>
                      </c:pt>
                      <c:pt idx="4">
                        <c:v>71.134878048780493</c:v>
                      </c:pt>
                      <c:pt idx="5">
                        <c:v>71.673658536585378</c:v>
                      </c:pt>
                      <c:pt idx="6">
                        <c:v>71.812926829268292</c:v>
                      </c:pt>
                      <c:pt idx="7">
                        <c:v>72.350243902439018</c:v>
                      </c:pt>
                      <c:pt idx="8">
                        <c:v>72.89707317073173</c:v>
                      </c:pt>
                      <c:pt idx="9">
                        <c:v>73.155365853658552</c:v>
                      </c:pt>
                      <c:pt idx="10">
                        <c:v>73.44</c:v>
                      </c:pt>
                      <c:pt idx="11">
                        <c:v>73.746585365853662</c:v>
                      </c:pt>
                      <c:pt idx="12">
                        <c:v>74.298048780487818</c:v>
                      </c:pt>
                      <c:pt idx="13">
                        <c:v>74.2009756097561</c:v>
                      </c:pt>
                      <c:pt idx="14">
                        <c:v>74.519024390243914</c:v>
                      </c:pt>
                      <c:pt idx="15">
                        <c:v>74.222926829268303</c:v>
                      </c:pt>
                      <c:pt idx="16">
                        <c:v>74.56</c:v>
                      </c:pt>
                      <c:pt idx="17">
                        <c:v>74.591951219512197</c:v>
                      </c:pt>
                      <c:pt idx="18">
                        <c:v>74.577073170731708</c:v>
                      </c:pt>
                      <c:pt idx="19">
                        <c:v>74.792195121951238</c:v>
                      </c:pt>
                      <c:pt idx="20">
                        <c:v>74.813170731707316</c:v>
                      </c:pt>
                      <c:pt idx="21">
                        <c:v>75.227560975609762</c:v>
                      </c:pt>
                      <c:pt idx="22">
                        <c:v>75.455365853658549</c:v>
                      </c:pt>
                      <c:pt idx="23">
                        <c:v>75.705121951219525</c:v>
                      </c:pt>
                      <c:pt idx="24">
                        <c:v>76.395609756097556</c:v>
                      </c:pt>
                      <c:pt idx="25">
                        <c:v>76.409512195121962</c:v>
                      </c:pt>
                      <c:pt idx="26">
                        <c:v>76.69341463414635</c:v>
                      </c:pt>
                      <c:pt idx="27">
                        <c:v>76.878536585365865</c:v>
                      </c:pt>
                      <c:pt idx="28">
                        <c:v>77.090731707317076</c:v>
                      </c:pt>
                      <c:pt idx="29">
                        <c:v>77.291219512195127</c:v>
                      </c:pt>
                      <c:pt idx="30">
                        <c:v>77.465853658536602</c:v>
                      </c:pt>
                      <c:pt idx="31">
                        <c:v>77.965853658536588</c:v>
                      </c:pt>
                      <c:pt idx="32">
                        <c:v>78.119512195121956</c:v>
                      </c:pt>
                      <c:pt idx="33">
                        <c:v>78.368292682926835</c:v>
                      </c:pt>
                      <c:pt idx="34">
                        <c:v>78.714634146341481</c:v>
                      </c:pt>
                      <c:pt idx="35">
                        <c:v>78.817073170731703</c:v>
                      </c:pt>
                      <c:pt idx="36">
                        <c:v>79.214634146341467</c:v>
                      </c:pt>
                      <c:pt idx="37">
                        <c:v>79.263414634146358</c:v>
                      </c:pt>
                      <c:pt idx="38">
                        <c:v>79.568292682926838</c:v>
                      </c:pt>
                      <c:pt idx="39">
                        <c:v>79.719512195121965</c:v>
                      </c:pt>
                      <c:pt idx="40">
                        <c:v>79.870731707317091</c:v>
                      </c:pt>
                      <c:pt idx="41">
                        <c:v>80.470731707317086</c:v>
                      </c:pt>
                      <c:pt idx="42">
                        <c:v>80.626829268292695</c:v>
                      </c:pt>
                      <c:pt idx="43">
                        <c:v>80.975609756097569</c:v>
                      </c:pt>
                      <c:pt idx="44">
                        <c:v>81.180487804878069</c:v>
                      </c:pt>
                      <c:pt idx="45">
                        <c:v>81.480487804878067</c:v>
                      </c:pt>
                      <c:pt idx="46">
                        <c:v>81.429268292682934</c:v>
                      </c:pt>
                      <c:pt idx="47">
                        <c:v>81.631707317073193</c:v>
                      </c:pt>
                      <c:pt idx="48">
                        <c:v>81.734146341463429</c:v>
                      </c:pt>
                      <c:pt idx="49">
                        <c:v>81.982926829268294</c:v>
                      </c:pt>
                      <c:pt idx="50">
                        <c:v>82.131707317073179</c:v>
                      </c:pt>
                    </c:numCache>
                  </c:numRef>
                </c:yVal>
                <c:smooth val="0"/>
                <c:extLst>
                  <c:ext xmlns:c16="http://schemas.microsoft.com/office/drawing/2014/chart" uri="{C3380CC4-5D6E-409C-BE32-E72D297353CC}">
                    <c16:uniqueId val="{0000001F-B904-5E4D-A15E-72896382231C}"/>
                  </c:ext>
                </c:extLst>
              </c15:ser>
            </c15:filteredScatterSeries>
          </c:ext>
        </c:extLst>
      </c:scatterChart>
      <c:valAx>
        <c:axId val="385322648"/>
        <c:scaling>
          <c:orientation val="minMax"/>
          <c:max val="13000"/>
          <c:min val="0"/>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85326960"/>
        <c:crosses val="autoZero"/>
        <c:crossBetween val="midCat"/>
      </c:valAx>
      <c:valAx>
        <c:axId val="385326960"/>
        <c:scaling>
          <c:orientation val="minMax"/>
          <c:min val="6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85322648"/>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8251794824133"/>
          <c:y val="4.5687099577416811E-2"/>
          <c:w val="0.7906231807288544"/>
          <c:h val="0.89505302409044085"/>
        </c:manualLayout>
      </c:layout>
      <c:barChart>
        <c:barDir val="bar"/>
        <c:grouping val="stacked"/>
        <c:varyColors val="0"/>
        <c:ser>
          <c:idx val="0"/>
          <c:order val="0"/>
          <c:tx>
            <c:strRef>
              <c:f>Sheet1!$B$1</c:f>
              <c:strCache>
                <c:ptCount val="1"/>
                <c:pt idx="0">
                  <c:v> Total Spend </c:v>
                </c:pt>
              </c:strCache>
            </c:strRef>
          </c:tx>
          <c:spPr>
            <a:solidFill>
              <a:schemeClr val="accent4"/>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1-BB36-CD4E-8C84-9313D986EC9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USA</c:v>
                </c:pt>
                <c:pt idx="1">
                  <c:v>Switz</c:v>
                </c:pt>
                <c:pt idx="2">
                  <c:v>Germ</c:v>
                </c:pt>
                <c:pt idx="3">
                  <c:v>Holland</c:v>
                </c:pt>
                <c:pt idx="4">
                  <c:v>Sweden</c:v>
                </c:pt>
                <c:pt idx="5">
                  <c:v>France</c:v>
                </c:pt>
                <c:pt idx="6">
                  <c:v>Canada</c:v>
                </c:pt>
                <c:pt idx="7">
                  <c:v>UK</c:v>
                </c:pt>
                <c:pt idx="8">
                  <c:v>Japan</c:v>
                </c:pt>
              </c:strCache>
            </c:strRef>
          </c:cat>
          <c:val>
            <c:numRef>
              <c:f>Sheet1!$B$2:$B$10</c:f>
              <c:numCache>
                <c:formatCode>_("$"* #,##0_);_("$"* \(#,##0\);_("$"* "-"??_);_(@_)</c:formatCode>
                <c:ptCount val="9"/>
                <c:pt idx="0">
                  <c:v>8247.3209999999999</c:v>
                </c:pt>
                <c:pt idx="1">
                  <c:v>8049</c:v>
                </c:pt>
                <c:pt idx="2">
                  <c:v>8011</c:v>
                </c:pt>
                <c:pt idx="3">
                  <c:v>7358</c:v>
                </c:pt>
                <c:pt idx="4">
                  <c:v>6434</c:v>
                </c:pt>
                <c:pt idx="5">
                  <c:v>6517</c:v>
                </c:pt>
                <c:pt idx="6">
                  <c:v>6319</c:v>
                </c:pt>
                <c:pt idx="7">
                  <c:v>5493</c:v>
                </c:pt>
                <c:pt idx="8">
                  <c:v>5251</c:v>
                </c:pt>
              </c:numCache>
            </c:numRef>
          </c:val>
          <c:extLst>
            <c:ext xmlns:c16="http://schemas.microsoft.com/office/drawing/2014/chart" uri="{C3380CC4-5D6E-409C-BE32-E72D297353CC}">
              <c16:uniqueId val="{00000000-55EB-3A42-B474-3A88E920B073}"/>
            </c:ext>
          </c:extLst>
        </c:ser>
        <c:ser>
          <c:idx val="1"/>
          <c:order val="1"/>
          <c:tx>
            <c:strRef>
              <c:f>Sheet1!$C$1</c:f>
              <c:strCache>
                <c:ptCount val="1"/>
                <c:pt idx="0">
                  <c:v> USA Private </c:v>
                </c:pt>
              </c:strCache>
            </c:strRef>
          </c:tx>
          <c:spPr>
            <a:solidFill>
              <a:schemeClr val="accent2"/>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55EB-3A42-B474-3A88E920B073}"/>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EB-3A42-B474-3A88E920B07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USA</c:v>
                </c:pt>
                <c:pt idx="1">
                  <c:v>Switz</c:v>
                </c:pt>
                <c:pt idx="2">
                  <c:v>Germ</c:v>
                </c:pt>
                <c:pt idx="3">
                  <c:v>Holland</c:v>
                </c:pt>
                <c:pt idx="4">
                  <c:v>Sweden</c:v>
                </c:pt>
                <c:pt idx="5">
                  <c:v>France</c:v>
                </c:pt>
                <c:pt idx="6">
                  <c:v>Canada</c:v>
                </c:pt>
                <c:pt idx="7">
                  <c:v>UK</c:v>
                </c:pt>
                <c:pt idx="8">
                  <c:v>Japan</c:v>
                </c:pt>
              </c:strCache>
            </c:strRef>
          </c:cat>
          <c:val>
            <c:numRef>
              <c:f>Sheet1!$C$2:$C$10</c:f>
              <c:numCache>
                <c:formatCode>_("$"* #,##0_);_("$"* \(#,##0\);_("$"* "-"??_);_(@_)</c:formatCode>
                <c:ptCount val="9"/>
                <c:pt idx="0">
                  <c:v>4305.6790000000001</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3-55EB-3A42-B474-3A88E920B073}"/>
            </c:ext>
          </c:extLst>
        </c:ser>
        <c:dLbls>
          <c:showLegendKey val="0"/>
          <c:showVal val="0"/>
          <c:showCatName val="0"/>
          <c:showSerName val="0"/>
          <c:showPercent val="0"/>
          <c:showBubbleSize val="0"/>
        </c:dLbls>
        <c:gapWidth val="29"/>
        <c:overlap val="100"/>
        <c:axId val="-1905077360"/>
        <c:axId val="-1905074096"/>
      </c:barChart>
      <c:catAx>
        <c:axId val="-19050773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05074096"/>
        <c:crosses val="autoZero"/>
        <c:auto val="1"/>
        <c:lblAlgn val="ctr"/>
        <c:lblOffset val="100"/>
        <c:noMultiLvlLbl val="0"/>
      </c:catAx>
      <c:valAx>
        <c:axId val="-1905074096"/>
        <c:scaling>
          <c:orientation val="minMax"/>
          <c:max val="13100"/>
          <c:min val="0"/>
        </c:scaling>
        <c:delete val="1"/>
        <c:axPos val="b"/>
        <c:numFmt formatCode="_(&quot;$&quot;* #,##0_);_(&quot;$&quot;* \(#,##0\);_(&quot;$&quot;* &quot;-&quot;??_);_(@_)" sourceLinked="1"/>
        <c:majorTickMark val="out"/>
        <c:minorTickMark val="none"/>
        <c:tickLblPos val="nextTo"/>
        <c:crossAx val="-1905077360"/>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97047244094489"/>
          <c:y val="4.5727550084048448E-2"/>
          <c:w val="0.29897580380577399"/>
          <c:h val="0.80232051633942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C7-084A-AB70-0A5084851FC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0C7-084A-AB70-0A5084851F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C7-084A-AB70-0A5084851FC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C7-084A-AB70-0A5084851FC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C7-084A-AB70-0A5084851FC6}"/>
              </c:ext>
            </c:extLst>
          </c:dPt>
          <c:dPt>
            <c:idx val="5"/>
            <c:bubble3D val="0"/>
            <c:spPr>
              <a:solidFill>
                <a:schemeClr val="accent2"/>
              </a:solidFill>
              <a:ln w="19050">
                <a:solidFill>
                  <a:schemeClr val="lt1"/>
                </a:solidFill>
              </a:ln>
              <a:effectLst/>
            </c:spPr>
            <c:extLst>
              <c:ext xmlns:c16="http://schemas.microsoft.com/office/drawing/2014/chart" uri="{C3380CC4-5D6E-409C-BE32-E72D297353CC}">
                <c16:uniqueId val="{0000000B-20C7-084A-AB70-0A5084851FC6}"/>
              </c:ext>
            </c:extLst>
          </c:dPt>
          <c:dLbls>
            <c:dLbl>
              <c:idx val="0"/>
              <c:layout>
                <c:manualLayout>
                  <c:x val="5.6877911745406802E-2"/>
                  <c:y val="-9.2784555775835206E-3"/>
                </c:manualLayout>
              </c:layout>
              <c:spPr>
                <a:noFill/>
                <a:ln>
                  <a:solidFill>
                    <a:schemeClr val="bg1"/>
                  </a:solid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428125"/>
                      <c:h val="0.19061686079873399"/>
                    </c:manualLayout>
                  </c15:layout>
                </c:ext>
                <c:ext xmlns:c16="http://schemas.microsoft.com/office/drawing/2014/chart" uri="{C3380CC4-5D6E-409C-BE32-E72D297353CC}">
                  <c16:uniqueId val="{00000001-20C7-084A-AB70-0A5084851FC6}"/>
                </c:ext>
              </c:extLst>
            </c:dLbl>
            <c:dLbl>
              <c:idx val="1"/>
              <c:layout>
                <c:manualLayout>
                  <c:x val="4.4791707677165303E-2"/>
                  <c:y val="1.35296320027258E-2"/>
                </c:manualLayout>
              </c:layout>
              <c:spPr>
                <a:noFill/>
                <a:ln>
                  <a:solidFill>
                    <a:schemeClr val="bg1"/>
                  </a:solid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833333333333302"/>
                      <c:h val="0.209653388471991"/>
                    </c:manualLayout>
                  </c15:layout>
                </c:ext>
                <c:ext xmlns:c16="http://schemas.microsoft.com/office/drawing/2014/chart" uri="{C3380CC4-5D6E-409C-BE32-E72D297353CC}">
                  <c16:uniqueId val="{00000003-20C7-084A-AB70-0A5084851FC6}"/>
                </c:ext>
              </c:extLst>
            </c:dLbl>
            <c:dLbl>
              <c:idx val="2"/>
              <c:layout>
                <c:manualLayout>
                  <c:x val="4.2708374343831998E-2"/>
                  <c:y val="2.4911444829903401E-2"/>
                </c:manualLayout>
              </c:layout>
              <c:spPr>
                <a:noFill/>
                <a:ln>
                  <a:solidFill>
                    <a:schemeClr val="bg1"/>
                  </a:solid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7187499999999998"/>
                      <c:h val="0.19847187442015199"/>
                    </c:manualLayout>
                  </c15:layout>
                </c:ext>
                <c:ext xmlns:c16="http://schemas.microsoft.com/office/drawing/2014/chart" uri="{C3380CC4-5D6E-409C-BE32-E72D297353CC}">
                  <c16:uniqueId val="{00000005-20C7-084A-AB70-0A5084851FC6}"/>
                </c:ext>
              </c:extLst>
            </c:dLbl>
            <c:dLbl>
              <c:idx val="5"/>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0C7-084A-AB70-0A5084851FC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showLeaderLines val="1"/>
            <c:leaderLines>
              <c:spPr>
                <a:ln w="50800" cap="flat" cmpd="sng" algn="ctr">
                  <a:solidFill>
                    <a:schemeClr val="bg1"/>
                  </a:solidFill>
                  <a:round/>
                </a:ln>
                <a:effectLst/>
              </c:spPr>
            </c:leaderLines>
            <c:extLst>
              <c:ext xmlns:c15="http://schemas.microsoft.com/office/drawing/2012/chart" uri="{CE6537A1-D6FC-4f65-9D91-7224C49458BB}"/>
            </c:extLst>
          </c:dLbls>
          <c:cat>
            <c:strRef>
              <c:f>Sheet1!$A$2:$A$7</c:f>
              <c:strCache>
                <c:ptCount val="6"/>
                <c:pt idx="0">
                  <c:v>Tax Subsidies</c:v>
                </c:pt>
                <c:pt idx="1">
                  <c:v>Gvt. Workers Benefits</c:v>
                </c:pt>
                <c:pt idx="2">
                  <c:v>VA, Public Health, Etc.</c:v>
                </c:pt>
                <c:pt idx="3">
                  <c:v>Medicaid</c:v>
                </c:pt>
                <c:pt idx="4">
                  <c:v>Medicare</c:v>
                </c:pt>
                <c:pt idx="5">
                  <c:v>Private</c:v>
                </c:pt>
              </c:strCache>
            </c:strRef>
          </c:cat>
          <c:val>
            <c:numRef>
              <c:f>Sheet1!$B$2:$B$7</c:f>
              <c:numCache>
                <c:formatCode>0%</c:formatCode>
                <c:ptCount val="6"/>
                <c:pt idx="0">
                  <c:v>0.1</c:v>
                </c:pt>
                <c:pt idx="1">
                  <c:v>0.06</c:v>
                </c:pt>
                <c:pt idx="2">
                  <c:v>0.11</c:v>
                </c:pt>
                <c:pt idx="3">
                  <c:v>0.17</c:v>
                </c:pt>
                <c:pt idx="4">
                  <c:v>0.2</c:v>
                </c:pt>
                <c:pt idx="5">
                  <c:v>0.35</c:v>
                </c:pt>
              </c:numCache>
            </c:numRef>
          </c:val>
          <c:extLst>
            <c:ext xmlns:c16="http://schemas.microsoft.com/office/drawing/2014/chart" uri="{C3380CC4-5D6E-409C-BE32-E72D297353CC}">
              <c16:uniqueId val="{0000000C-20C7-084A-AB70-0A5084851FC6}"/>
            </c:ext>
          </c:extLst>
        </c:ser>
        <c:dLbls>
          <c:showLegendKey val="0"/>
          <c:showVal val="0"/>
          <c:showCatName val="0"/>
          <c:showSerName val="0"/>
          <c:showPercent val="0"/>
          <c:showBubbleSize val="0"/>
          <c:showLeaderLines val="1"/>
        </c:dLbls>
        <c:firstSliceAng val="3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B8-B14A-BCE3-3E309B90B7F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DB8-B14A-BCE3-3E309B90B7F8}"/>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2-7DB8-B14A-BCE3-3E309B90B7F8}"/>
              </c:ext>
            </c:extLst>
          </c:dPt>
          <c:dLbls>
            <c:dLbl>
              <c:idx val="0"/>
              <c:layout>
                <c:manualLayout>
                  <c:x val="-0.24333849688290976"/>
                  <c:y val="-0.20811354526860573"/>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843769385151053"/>
                      <c:h val="0.26571092115459394"/>
                    </c:manualLayout>
                  </c15:layout>
                </c:ext>
                <c:ext xmlns:c16="http://schemas.microsoft.com/office/drawing/2014/chart" uri="{C3380CC4-5D6E-409C-BE32-E72D297353CC}">
                  <c16:uniqueId val="{00000001-7DB8-B14A-BCE3-3E309B90B7F8}"/>
                </c:ext>
              </c:extLst>
            </c:dLbl>
            <c:dLbl>
              <c:idx val="1"/>
              <c:layout>
                <c:manualLayout>
                  <c:x val="1.6546352812240598E-2"/>
                  <c:y val="-5.2437712079373026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7593877356357526"/>
                      <c:h val="0.2010586736553473"/>
                    </c:manualLayout>
                  </c15:layout>
                </c:ext>
                <c:ext xmlns:c16="http://schemas.microsoft.com/office/drawing/2014/chart" uri="{C3380CC4-5D6E-409C-BE32-E72D297353CC}">
                  <c16:uniqueId val="{00000003-7DB8-B14A-BCE3-3E309B90B7F8}"/>
                </c:ext>
              </c:extLst>
            </c:dLbl>
            <c:dLbl>
              <c:idx val="2"/>
              <c:layout>
                <c:manualLayout>
                  <c:x val="0.21303783218503938"/>
                  <c:y val="0.12986367311370126"/>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7DB8-B14A-BCE3-3E309B90B7F8}"/>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Support</c:v>
                </c:pt>
                <c:pt idx="1">
                  <c:v>Don't Know</c:v>
                </c:pt>
                <c:pt idx="2">
                  <c:v>Oppose</c:v>
                </c:pt>
              </c:strCache>
            </c:strRef>
          </c:cat>
          <c:val>
            <c:numRef>
              <c:f>Sheet1!$B$2:$B$4</c:f>
              <c:numCache>
                <c:formatCode>0%</c:formatCode>
                <c:ptCount val="3"/>
                <c:pt idx="0">
                  <c:v>0.6</c:v>
                </c:pt>
                <c:pt idx="1">
                  <c:v>0.03</c:v>
                </c:pt>
                <c:pt idx="2">
                  <c:v>0.37</c:v>
                </c:pt>
              </c:numCache>
            </c:numRef>
          </c:val>
          <c:extLst>
            <c:ext xmlns:c16="http://schemas.microsoft.com/office/drawing/2014/chart" uri="{C3380CC4-5D6E-409C-BE32-E72D297353CC}">
              <c16:uniqueId val="{00000000-7DB8-B14A-BCE3-3E309B90B7F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9"/>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C851-F74A-9F88-844E1BDD53C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SWI</c:v>
                </c:pt>
                <c:pt idx="1">
                  <c:v>Neth</c:v>
                </c:pt>
                <c:pt idx="2">
                  <c:v>NZ</c:v>
                </c:pt>
                <c:pt idx="3">
                  <c:v>NOR</c:v>
                </c:pt>
                <c:pt idx="4">
                  <c:v>FRA</c:v>
                </c:pt>
                <c:pt idx="5">
                  <c:v>SWE</c:v>
                </c:pt>
                <c:pt idx="6">
                  <c:v>CAN</c:v>
                </c:pt>
                <c:pt idx="7">
                  <c:v>GER</c:v>
                </c:pt>
                <c:pt idx="8">
                  <c:v>UK</c:v>
                </c:pt>
                <c:pt idx="9">
                  <c:v>USA</c:v>
                </c:pt>
              </c:strCache>
            </c:strRef>
          </c:cat>
          <c:val>
            <c:numRef>
              <c:f>Sheet1!$B$2:$B$11</c:f>
              <c:numCache>
                <c:formatCode>0%</c:formatCode>
                <c:ptCount val="10"/>
                <c:pt idx="0">
                  <c:v>0.98</c:v>
                </c:pt>
                <c:pt idx="1">
                  <c:v>0.95</c:v>
                </c:pt>
                <c:pt idx="2">
                  <c:v>0.93</c:v>
                </c:pt>
                <c:pt idx="3">
                  <c:v>0.92</c:v>
                </c:pt>
                <c:pt idx="4">
                  <c:v>0.91</c:v>
                </c:pt>
                <c:pt idx="5">
                  <c:v>0.91</c:v>
                </c:pt>
                <c:pt idx="6">
                  <c:v>0.88</c:v>
                </c:pt>
                <c:pt idx="7">
                  <c:v>0.88</c:v>
                </c:pt>
                <c:pt idx="8">
                  <c:v>0.85</c:v>
                </c:pt>
                <c:pt idx="9">
                  <c:v>0.84</c:v>
                </c:pt>
              </c:numCache>
            </c:numRef>
          </c:val>
          <c:extLst>
            <c:ext xmlns:c16="http://schemas.microsoft.com/office/drawing/2014/chart" uri="{C3380CC4-5D6E-409C-BE32-E72D297353CC}">
              <c16:uniqueId val="{00000000-BBE4-D240-978D-44A36100C0E7}"/>
            </c:ext>
          </c:extLst>
        </c:ser>
        <c:dLbls>
          <c:showLegendKey val="0"/>
          <c:showVal val="0"/>
          <c:showCatName val="0"/>
          <c:showSerName val="0"/>
          <c:showPercent val="0"/>
          <c:showBubbleSize val="0"/>
        </c:dLbls>
        <c:gapWidth val="35"/>
        <c:overlap val="-27"/>
        <c:axId val="410824096"/>
        <c:axId val="410825744"/>
      </c:barChart>
      <c:catAx>
        <c:axId val="41082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0825744"/>
        <c:crosses val="autoZero"/>
        <c:auto val="1"/>
        <c:lblAlgn val="ctr"/>
        <c:lblOffset val="100"/>
        <c:noMultiLvlLbl val="0"/>
      </c:catAx>
      <c:valAx>
        <c:axId val="410825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1082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solidFill>
                <a:schemeClr val="bg1"/>
              </a:solidFill>
            </a:ln>
            <a:effectLst/>
          </c:spPr>
          <c:invertIfNegative val="0"/>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D-2C14-F149-834D-E93FDE79BCDB}"/>
              </c:ext>
            </c:extLst>
          </c:dPt>
          <c:dPt>
            <c:idx val="2"/>
            <c:invertIfNegative val="0"/>
            <c:bubble3D val="0"/>
            <c:spPr>
              <a:solidFill>
                <a:schemeClr val="accent1"/>
              </a:solidFill>
              <a:ln>
                <a:solidFill>
                  <a:schemeClr val="bg1"/>
                </a:solidFill>
              </a:ln>
              <a:effectLst/>
            </c:spPr>
            <c:extLst>
              <c:ext xmlns:c16="http://schemas.microsoft.com/office/drawing/2014/chart" uri="{C3380CC4-5D6E-409C-BE32-E72D297353CC}">
                <c16:uniqueId val="{0000000B-2C14-F149-834D-E93FDE79BCDB}"/>
              </c:ext>
            </c:extLst>
          </c:dPt>
          <c:dPt>
            <c:idx val="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C-2C14-F149-834D-E93FDE79BCDB}"/>
              </c:ext>
            </c:extLst>
          </c:dPt>
          <c:dPt>
            <c:idx val="5"/>
            <c:invertIfNegative val="0"/>
            <c:bubble3D val="0"/>
            <c:spPr>
              <a:solidFill>
                <a:schemeClr val="accent1"/>
              </a:solidFill>
              <a:ln>
                <a:solidFill>
                  <a:schemeClr val="bg1"/>
                </a:solidFill>
              </a:ln>
              <a:effectLst/>
            </c:spPr>
            <c:extLst>
              <c:ext xmlns:c16="http://schemas.microsoft.com/office/drawing/2014/chart" uri="{C3380CC4-5D6E-409C-BE32-E72D297353CC}">
                <c16:uniqueId val="{0000000A-2C14-F149-834D-E93FDE79BCDB}"/>
              </c:ext>
            </c:extLst>
          </c:dPt>
          <c:dPt>
            <c:idx val="6"/>
            <c:invertIfNegative val="0"/>
            <c:bubble3D val="0"/>
            <c:spPr>
              <a:solidFill>
                <a:schemeClr val="accent1"/>
              </a:solidFill>
              <a:ln>
                <a:solidFill>
                  <a:schemeClr val="bg1"/>
                </a:solidFill>
              </a:ln>
              <a:effectLst/>
            </c:spPr>
            <c:extLst>
              <c:ext xmlns:c16="http://schemas.microsoft.com/office/drawing/2014/chart" uri="{C3380CC4-5D6E-409C-BE32-E72D297353CC}">
                <c16:uniqueId val="{00000009-2C14-F149-834D-E93FDE79BCDB}"/>
              </c:ext>
            </c:extLst>
          </c:dPt>
          <c:dPt>
            <c:idx val="8"/>
            <c:invertIfNegative val="0"/>
            <c:bubble3D val="0"/>
            <c:spPr>
              <a:solidFill>
                <a:schemeClr val="accent1"/>
              </a:solidFill>
              <a:ln>
                <a:solidFill>
                  <a:schemeClr val="bg1"/>
                </a:solidFill>
              </a:ln>
              <a:effectLst/>
            </c:spPr>
            <c:extLst>
              <c:ext xmlns:c16="http://schemas.microsoft.com/office/drawing/2014/chart" uri="{C3380CC4-5D6E-409C-BE32-E72D297353CC}">
                <c16:uniqueId val="{00000008-2C14-F149-834D-E93FDE79BCDB}"/>
              </c:ext>
            </c:extLst>
          </c:dPt>
          <c:dPt>
            <c:idx val="9"/>
            <c:invertIfNegative val="0"/>
            <c:bubble3D val="0"/>
            <c:spPr>
              <a:solidFill>
                <a:schemeClr val="accent1"/>
              </a:solidFill>
              <a:ln>
                <a:solidFill>
                  <a:schemeClr val="bg1"/>
                </a:solidFill>
              </a:ln>
              <a:effectLst/>
            </c:spPr>
            <c:extLst>
              <c:ext xmlns:c16="http://schemas.microsoft.com/office/drawing/2014/chart" uri="{C3380CC4-5D6E-409C-BE32-E72D297353CC}">
                <c16:uniqueId val="{00000007-2C14-F149-834D-E93FDE79BCDB}"/>
              </c:ext>
            </c:extLst>
          </c:dPt>
          <c:dPt>
            <c:idx val="1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6-2C14-F149-834D-E93FDE79BCDB}"/>
              </c:ext>
            </c:extLst>
          </c:dPt>
          <c:dPt>
            <c:idx val="12"/>
            <c:invertIfNegative val="0"/>
            <c:bubble3D val="0"/>
            <c:spPr>
              <a:solidFill>
                <a:schemeClr val="accent1"/>
              </a:solidFill>
              <a:ln>
                <a:solidFill>
                  <a:schemeClr val="bg1"/>
                </a:solidFill>
              </a:ln>
              <a:effectLst/>
            </c:spPr>
            <c:extLst>
              <c:ext xmlns:c16="http://schemas.microsoft.com/office/drawing/2014/chart" uri="{C3380CC4-5D6E-409C-BE32-E72D297353CC}">
                <c16:uniqueId val="{00000005-2C14-F149-834D-E93FDE79BCDB}"/>
              </c:ext>
            </c:extLst>
          </c:dPt>
          <c:dPt>
            <c:idx val="1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4-2C14-F149-834D-E93FDE79BCDB}"/>
              </c:ext>
            </c:extLst>
          </c:dPt>
          <c:dPt>
            <c:idx val="14"/>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2C14-F149-834D-E93FDE79BCDB}"/>
              </c:ext>
            </c:extLst>
          </c:dPt>
          <c:cat>
            <c:numRef>
              <c:f>Sheet1!$A$2:$A$67</c:f>
              <c:numCache>
                <c:formatCode>General</c:formatCode>
                <c:ptCount val="66"/>
                <c:pt idx="0">
                  <c:v>500</c:v>
                </c:pt>
                <c:pt idx="1">
                  <c:v>600</c:v>
                </c:pt>
                <c:pt idx="2">
                  <c:v>700</c:v>
                </c:pt>
                <c:pt idx="3">
                  <c:v>800</c:v>
                </c:pt>
                <c:pt idx="4">
                  <c:v>900</c:v>
                </c:pt>
                <c:pt idx="5">
                  <c:v>1000</c:v>
                </c:pt>
                <c:pt idx="6">
                  <c:v>1100</c:v>
                </c:pt>
                <c:pt idx="7">
                  <c:v>1200</c:v>
                </c:pt>
                <c:pt idx="8">
                  <c:v>1300</c:v>
                </c:pt>
                <c:pt idx="9">
                  <c:v>1400</c:v>
                </c:pt>
                <c:pt idx="10">
                  <c:v>1500</c:v>
                </c:pt>
                <c:pt idx="11">
                  <c:v>1600</c:v>
                </c:pt>
                <c:pt idx="12">
                  <c:v>1700</c:v>
                </c:pt>
                <c:pt idx="13">
                  <c:v>1800</c:v>
                </c:pt>
                <c:pt idx="14">
                  <c:v>1900</c:v>
                </c:pt>
                <c:pt idx="15">
                  <c:v>2000</c:v>
                </c:pt>
                <c:pt idx="16">
                  <c:v>2100</c:v>
                </c:pt>
                <c:pt idx="17">
                  <c:v>2200</c:v>
                </c:pt>
                <c:pt idx="18">
                  <c:v>2300</c:v>
                </c:pt>
                <c:pt idx="19">
                  <c:v>2400</c:v>
                </c:pt>
                <c:pt idx="20">
                  <c:v>2500</c:v>
                </c:pt>
                <c:pt idx="21">
                  <c:v>2600</c:v>
                </c:pt>
                <c:pt idx="22">
                  <c:v>2700</c:v>
                </c:pt>
                <c:pt idx="23">
                  <c:v>2800</c:v>
                </c:pt>
                <c:pt idx="24">
                  <c:v>2900</c:v>
                </c:pt>
                <c:pt idx="25">
                  <c:v>3000</c:v>
                </c:pt>
                <c:pt idx="26">
                  <c:v>3100</c:v>
                </c:pt>
                <c:pt idx="27">
                  <c:v>3200</c:v>
                </c:pt>
                <c:pt idx="28">
                  <c:v>3300</c:v>
                </c:pt>
                <c:pt idx="29">
                  <c:v>3400</c:v>
                </c:pt>
                <c:pt idx="30">
                  <c:v>3500</c:v>
                </c:pt>
                <c:pt idx="31">
                  <c:v>3600</c:v>
                </c:pt>
                <c:pt idx="32">
                  <c:v>3700</c:v>
                </c:pt>
                <c:pt idx="33">
                  <c:v>3800</c:v>
                </c:pt>
                <c:pt idx="34">
                  <c:v>3900</c:v>
                </c:pt>
                <c:pt idx="35">
                  <c:v>4000</c:v>
                </c:pt>
                <c:pt idx="36">
                  <c:v>4100</c:v>
                </c:pt>
                <c:pt idx="37">
                  <c:v>4200</c:v>
                </c:pt>
                <c:pt idx="38">
                  <c:v>4300</c:v>
                </c:pt>
                <c:pt idx="39">
                  <c:v>4400</c:v>
                </c:pt>
                <c:pt idx="40">
                  <c:v>4500</c:v>
                </c:pt>
                <c:pt idx="41">
                  <c:v>4600</c:v>
                </c:pt>
                <c:pt idx="42">
                  <c:v>4700</c:v>
                </c:pt>
                <c:pt idx="43">
                  <c:v>4800</c:v>
                </c:pt>
                <c:pt idx="44">
                  <c:v>4900</c:v>
                </c:pt>
                <c:pt idx="45">
                  <c:v>5000</c:v>
                </c:pt>
                <c:pt idx="46">
                  <c:v>5100</c:v>
                </c:pt>
                <c:pt idx="47">
                  <c:v>5200</c:v>
                </c:pt>
                <c:pt idx="48">
                  <c:v>5300</c:v>
                </c:pt>
                <c:pt idx="49">
                  <c:v>5400</c:v>
                </c:pt>
                <c:pt idx="50">
                  <c:v>5500</c:v>
                </c:pt>
                <c:pt idx="51">
                  <c:v>5600</c:v>
                </c:pt>
                <c:pt idx="52">
                  <c:v>5700</c:v>
                </c:pt>
                <c:pt idx="53">
                  <c:v>5800</c:v>
                </c:pt>
                <c:pt idx="54">
                  <c:v>5900</c:v>
                </c:pt>
                <c:pt idx="55">
                  <c:v>6000</c:v>
                </c:pt>
                <c:pt idx="56">
                  <c:v>6100</c:v>
                </c:pt>
                <c:pt idx="57">
                  <c:v>6200</c:v>
                </c:pt>
                <c:pt idx="58">
                  <c:v>6300</c:v>
                </c:pt>
                <c:pt idx="59">
                  <c:v>6400</c:v>
                </c:pt>
                <c:pt idx="60">
                  <c:v>6500</c:v>
                </c:pt>
                <c:pt idx="61">
                  <c:v>6600</c:v>
                </c:pt>
                <c:pt idx="62">
                  <c:v>6700</c:v>
                </c:pt>
                <c:pt idx="63">
                  <c:v>6800</c:v>
                </c:pt>
                <c:pt idx="64">
                  <c:v>6900</c:v>
                </c:pt>
                <c:pt idx="65">
                  <c:v>7000</c:v>
                </c:pt>
              </c:numCache>
            </c:numRef>
          </c:cat>
          <c:val>
            <c:numRef>
              <c:f>Sheet1!$B$2:$B$67</c:f>
              <c:numCache>
                <c:formatCode>General</c:formatCode>
                <c:ptCount val="66"/>
                <c:pt idx="0">
                  <c:v>0</c:v>
                </c:pt>
                <c:pt idx="1">
                  <c:v>1</c:v>
                </c:pt>
                <c:pt idx="2">
                  <c:v>1</c:v>
                </c:pt>
                <c:pt idx="3">
                  <c:v>1</c:v>
                </c:pt>
                <c:pt idx="4">
                  <c:v>0</c:v>
                </c:pt>
                <c:pt idx="5">
                  <c:v>2</c:v>
                </c:pt>
                <c:pt idx="6">
                  <c:v>1</c:v>
                </c:pt>
                <c:pt idx="7">
                  <c:v>0</c:v>
                </c:pt>
                <c:pt idx="8">
                  <c:v>1</c:v>
                </c:pt>
                <c:pt idx="9">
                  <c:v>2</c:v>
                </c:pt>
                <c:pt idx="10">
                  <c:v>1</c:v>
                </c:pt>
                <c:pt idx="11">
                  <c:v>0</c:v>
                </c:pt>
                <c:pt idx="12">
                  <c:v>1</c:v>
                </c:pt>
                <c:pt idx="13">
                  <c:v>1</c:v>
                </c:pt>
                <c:pt idx="14">
                  <c:v>1</c:v>
                </c:pt>
                <c:pt idx="15">
                  <c:v>1</c:v>
                </c:pt>
                <c:pt idx="16">
                  <c:v>1</c:v>
                </c:pt>
                <c:pt idx="17">
                  <c:v>0</c:v>
                </c:pt>
                <c:pt idx="18">
                  <c:v>3</c:v>
                </c:pt>
                <c:pt idx="19">
                  <c:v>0</c:v>
                </c:pt>
                <c:pt idx="20">
                  <c:v>5</c:v>
                </c:pt>
                <c:pt idx="21">
                  <c:v>5</c:v>
                </c:pt>
                <c:pt idx="22">
                  <c:v>6</c:v>
                </c:pt>
                <c:pt idx="23">
                  <c:v>6</c:v>
                </c:pt>
                <c:pt idx="24">
                  <c:v>5</c:v>
                </c:pt>
                <c:pt idx="25">
                  <c:v>1</c:v>
                </c:pt>
                <c:pt idx="26">
                  <c:v>8</c:v>
                </c:pt>
                <c:pt idx="27">
                  <c:v>7</c:v>
                </c:pt>
                <c:pt idx="28">
                  <c:v>6</c:v>
                </c:pt>
                <c:pt idx="29">
                  <c:v>4</c:v>
                </c:pt>
                <c:pt idx="30">
                  <c:v>6</c:v>
                </c:pt>
                <c:pt idx="31">
                  <c:v>9</c:v>
                </c:pt>
                <c:pt idx="32">
                  <c:v>10</c:v>
                </c:pt>
                <c:pt idx="33">
                  <c:v>16</c:v>
                </c:pt>
                <c:pt idx="34">
                  <c:v>8</c:v>
                </c:pt>
                <c:pt idx="35">
                  <c:v>9</c:v>
                </c:pt>
                <c:pt idx="36">
                  <c:v>16</c:v>
                </c:pt>
                <c:pt idx="37">
                  <c:v>10</c:v>
                </c:pt>
                <c:pt idx="38">
                  <c:v>15</c:v>
                </c:pt>
                <c:pt idx="39">
                  <c:v>11</c:v>
                </c:pt>
                <c:pt idx="40">
                  <c:v>12</c:v>
                </c:pt>
                <c:pt idx="41">
                  <c:v>9</c:v>
                </c:pt>
                <c:pt idx="42">
                  <c:v>10</c:v>
                </c:pt>
                <c:pt idx="43">
                  <c:v>10</c:v>
                </c:pt>
                <c:pt idx="44">
                  <c:v>3</c:v>
                </c:pt>
                <c:pt idx="45">
                  <c:v>4</c:v>
                </c:pt>
                <c:pt idx="46">
                  <c:v>3</c:v>
                </c:pt>
                <c:pt idx="47">
                  <c:v>3</c:v>
                </c:pt>
                <c:pt idx="48">
                  <c:v>6</c:v>
                </c:pt>
                <c:pt idx="49">
                  <c:v>5</c:v>
                </c:pt>
                <c:pt idx="50">
                  <c:v>4</c:v>
                </c:pt>
                <c:pt idx="51">
                  <c:v>2</c:v>
                </c:pt>
                <c:pt idx="52">
                  <c:v>2</c:v>
                </c:pt>
                <c:pt idx="53">
                  <c:v>3</c:v>
                </c:pt>
                <c:pt idx="54">
                  <c:v>1</c:v>
                </c:pt>
                <c:pt idx="55">
                  <c:v>2</c:v>
                </c:pt>
                <c:pt idx="56">
                  <c:v>1</c:v>
                </c:pt>
                <c:pt idx="57">
                  <c:v>0</c:v>
                </c:pt>
                <c:pt idx="58">
                  <c:v>0</c:v>
                </c:pt>
                <c:pt idx="59">
                  <c:v>0</c:v>
                </c:pt>
                <c:pt idx="60">
                  <c:v>1</c:v>
                </c:pt>
                <c:pt idx="61">
                  <c:v>0</c:v>
                </c:pt>
                <c:pt idx="62">
                  <c:v>1</c:v>
                </c:pt>
                <c:pt idx="63">
                  <c:v>2</c:v>
                </c:pt>
                <c:pt idx="64">
                  <c:v>0</c:v>
                </c:pt>
                <c:pt idx="65">
                  <c:v>1</c:v>
                </c:pt>
              </c:numCache>
            </c:numRef>
          </c:val>
          <c:extLst>
            <c:ext xmlns:c16="http://schemas.microsoft.com/office/drawing/2014/chart" uri="{C3380CC4-5D6E-409C-BE32-E72D297353CC}">
              <c16:uniqueId val="{00000000-2C14-F149-834D-E93FDE79BCDB}"/>
            </c:ext>
          </c:extLst>
        </c:ser>
        <c:dLbls>
          <c:showLegendKey val="0"/>
          <c:showVal val="0"/>
          <c:showCatName val="0"/>
          <c:showSerName val="0"/>
          <c:showPercent val="0"/>
          <c:showBubbleSize val="0"/>
        </c:dLbls>
        <c:gapWidth val="37"/>
        <c:overlap val="-27"/>
        <c:axId val="1320733391"/>
        <c:axId val="1203211999"/>
      </c:barChart>
      <c:catAx>
        <c:axId val="1320733391"/>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203211999"/>
        <c:crosses val="autoZero"/>
        <c:auto val="1"/>
        <c:lblAlgn val="ctr"/>
        <c:lblOffset val="0"/>
        <c:tickLblSkip val="10"/>
        <c:tickMarkSkip val="5"/>
        <c:noMultiLvlLbl val="0"/>
      </c:catAx>
      <c:valAx>
        <c:axId val="1203211999"/>
        <c:scaling>
          <c:orientation val="minMax"/>
          <c:max val="1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20733391"/>
        <c:crossesAt val="1"/>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Current System </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Mercatus
(Koch)</c:v>
                </c:pt>
                <c:pt idx="1">
                  <c:v>Rand</c:v>
                </c:pt>
                <c:pt idx="2">
                  <c:v>Urban
Institute</c:v>
                </c:pt>
              </c:strCache>
            </c:strRef>
          </c:cat>
          <c:val>
            <c:numRef>
              <c:f>Sheet1!$B$2:$B$4</c:f>
              <c:numCache>
                <c:formatCode>_("$"* #,##0_);_("$"* \(#,##0\);_("$"* "-"??_);_(@_)</c:formatCode>
                <c:ptCount val="3"/>
                <c:pt idx="0">
                  <c:v>668</c:v>
                </c:pt>
                <c:pt idx="1">
                  <c:v>668</c:v>
                </c:pt>
                <c:pt idx="2">
                  <c:v>668</c:v>
                </c:pt>
              </c:numCache>
            </c:numRef>
          </c:val>
          <c:extLst>
            <c:ext xmlns:c16="http://schemas.microsoft.com/office/drawing/2014/chart" uri="{C3380CC4-5D6E-409C-BE32-E72D297353CC}">
              <c16:uniqueId val="{00000000-E925-1743-A130-484C169CE6ED}"/>
            </c:ext>
          </c:extLst>
        </c:ser>
        <c:ser>
          <c:idx val="1"/>
          <c:order val="1"/>
          <c:tx>
            <c:strRef>
              <c:f>Sheet1!$C$1</c:f>
              <c:strCache>
                <c:ptCount val="1"/>
                <c:pt idx="0">
                  <c:v> Medicare for All </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Mercatus
(Koch)</c:v>
                </c:pt>
                <c:pt idx="1">
                  <c:v>Rand</c:v>
                </c:pt>
                <c:pt idx="2">
                  <c:v>Urban
Institute</c:v>
                </c:pt>
              </c:strCache>
            </c:strRef>
          </c:cat>
          <c:val>
            <c:numRef>
              <c:f>Sheet1!$C$2:$C$4</c:f>
              <c:numCache>
                <c:formatCode>_("$"* #,##0_);_("$"* \(#,##0\);_("$"* "-"??_);_(@_)</c:formatCode>
                <c:ptCount val="3"/>
                <c:pt idx="0">
                  <c:v>681</c:v>
                </c:pt>
                <c:pt idx="1">
                  <c:v>673</c:v>
                </c:pt>
                <c:pt idx="2">
                  <c:v>774</c:v>
                </c:pt>
              </c:numCache>
            </c:numRef>
          </c:val>
          <c:extLst>
            <c:ext xmlns:c16="http://schemas.microsoft.com/office/drawing/2014/chart" uri="{C3380CC4-5D6E-409C-BE32-E72D297353CC}">
              <c16:uniqueId val="{00000001-E925-1743-A130-484C169CE6ED}"/>
            </c:ext>
          </c:extLst>
        </c:ser>
        <c:dLbls>
          <c:showLegendKey val="0"/>
          <c:showVal val="0"/>
          <c:showCatName val="0"/>
          <c:showSerName val="0"/>
          <c:showPercent val="0"/>
          <c:showBubbleSize val="0"/>
        </c:dLbls>
        <c:gapWidth val="54"/>
        <c:overlap val="-4"/>
        <c:axId val="943830288"/>
        <c:axId val="988622336"/>
      </c:barChart>
      <c:catAx>
        <c:axId val="94383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988622336"/>
        <c:crosses val="autoZero"/>
        <c:auto val="1"/>
        <c:lblAlgn val="ctr"/>
        <c:lblOffset val="100"/>
        <c:noMultiLvlLbl val="0"/>
      </c:catAx>
      <c:valAx>
        <c:axId val="988622336"/>
        <c:scaling>
          <c:orientation val="minMax"/>
          <c:max val="800"/>
          <c:min val="0"/>
        </c:scaling>
        <c:delete val="1"/>
        <c:axPos val="l"/>
        <c:numFmt formatCode="_(&quot;$&quot;* #,##0_);_(&quot;$&quot;* \(#,##0\);_(&quot;$&quot;* &quot;-&quot;??_);_(@_)" sourceLinked="1"/>
        <c:majorTickMark val="none"/>
        <c:minorTickMark val="none"/>
        <c:tickLblPos val="nextTo"/>
        <c:crossAx val="943830288"/>
        <c:crosses val="autoZero"/>
        <c:crossBetween val="between"/>
      </c:valAx>
      <c:spPr>
        <a:noFill/>
        <a:ln>
          <a:noFill/>
        </a:ln>
        <a:effectLst/>
      </c:spPr>
    </c:plotArea>
    <c:legend>
      <c:legendPos val="l"/>
      <c:layout>
        <c:manualLayout>
          <c:xMode val="edge"/>
          <c:yMode val="edge"/>
          <c:x val="0"/>
          <c:y val="0.45603331327163005"/>
          <c:w val="0.27687940793115146"/>
          <c:h val="0.2036186975074689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96810645482199"/>
          <c:y val="1.22429209524717E-2"/>
          <c:w val="0.74195269594831303"/>
          <c:h val="0.9453599601320870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68-FB44-ADCE-D8A2B50DF6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68-FB44-ADCE-D8A2B50DF62A}"/>
              </c:ext>
            </c:extLst>
          </c:dPt>
          <c:dLbls>
            <c:dLbl>
              <c:idx val="0"/>
              <c:layout>
                <c:manualLayout>
                  <c:x val="-3.4332002951740999E-2"/>
                  <c:y val="-9.9520461193024601E-2"/>
                </c:manualLayout>
              </c:layout>
              <c:spPr>
                <a:noFill/>
                <a:ln>
                  <a:noFill/>
                </a:ln>
                <a:effectLst/>
              </c:spPr>
              <c:txPr>
                <a:bodyPr rot="0" spcFirstLastPara="1" vertOverflow="ellipsis" vert="horz" wrap="square" lIns="38100" tIns="19050" rIns="38100" bIns="19050" anchor="ctr" anchorCtr="1">
                  <a:noAutofit/>
                </a:bodyPr>
                <a:lstStyle/>
                <a:p>
                  <a:pPr>
                    <a:lnSpc>
                      <a:spcPct val="100000"/>
                    </a:lnSpc>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0652261055156302"/>
                      <c:h val="0.37190177487662002"/>
                    </c:manualLayout>
                  </c15:layout>
                </c:ext>
                <c:ext xmlns:c16="http://schemas.microsoft.com/office/drawing/2014/chart" uri="{C3380CC4-5D6E-409C-BE32-E72D297353CC}">
                  <c16:uniqueId val="{00000001-2168-FB44-ADCE-D8A2B50DF62A}"/>
                </c:ext>
              </c:extLst>
            </c:dLbl>
            <c:dLbl>
              <c:idx val="1"/>
              <c:layout>
                <c:manualLayout>
                  <c:x val="2.8925239953189501E-2"/>
                  <c:y val="9.3483817642817602E-2"/>
                </c:manualLayout>
              </c:layout>
              <c:spPr>
                <a:noFill/>
                <a:ln>
                  <a:noFill/>
                </a:ln>
                <a:effectLst/>
              </c:spPr>
              <c:txPr>
                <a:bodyPr rot="0" spcFirstLastPara="1" vertOverflow="ellipsis" vert="horz" wrap="square" lIns="38100" tIns="19050" rIns="38100" bIns="19050" anchor="ctr" anchorCtr="1">
                  <a:spAutoFit/>
                </a:bodyPr>
                <a:lstStyle/>
                <a:p>
                  <a:pPr>
                    <a:lnSpc>
                      <a:spcPct val="100000"/>
                    </a:lnSpc>
                    <a:defRPr sz="32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33955043095916"/>
                      <c:h val="0.28814011386837202"/>
                    </c:manualLayout>
                  </c15:layout>
                </c:ext>
                <c:ext xmlns:c16="http://schemas.microsoft.com/office/drawing/2014/chart" uri="{C3380CC4-5D6E-409C-BE32-E72D297353CC}">
                  <c16:uniqueId val="{00000003-2168-FB44-ADCE-D8A2B50DF62A}"/>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Support</c:v>
                </c:pt>
                <c:pt idx="1">
                  <c:v>Oppose</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4-2168-FB44-ADCE-D8A2B50DF62A}"/>
            </c:ext>
          </c:extLst>
        </c:ser>
        <c:dLbls>
          <c:showLegendKey val="0"/>
          <c:showVal val="0"/>
          <c:showCatName val="0"/>
          <c:showSerName val="0"/>
          <c:showPercent val="0"/>
          <c:showBubbleSize val="0"/>
          <c:showLeaderLines val="1"/>
        </c:dLbls>
        <c:firstSliceAng val="10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96810645482199"/>
          <c:y val="1.22429209524717E-2"/>
          <c:w val="0.74195269594831303"/>
          <c:h val="0.9453599601320870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57-F14F-86B4-4D4AC4308A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57-F14F-86B4-4D4AC4308A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957-F14F-86B4-4D4AC4308A5B}"/>
              </c:ext>
            </c:extLst>
          </c:dPt>
          <c:dLbls>
            <c:dLbl>
              <c:idx val="0"/>
              <c:layout>
                <c:manualLayout>
                  <c:x val="0.22482800145433701"/>
                  <c:y val="9.0462593888907497E-2"/>
                </c:manualLayout>
              </c:layout>
              <c:spPr>
                <a:noFill/>
                <a:ln>
                  <a:noFill/>
                </a:ln>
                <a:effectLst/>
              </c:spPr>
              <c:txPr>
                <a:bodyPr rot="0" spcFirstLastPara="1" vertOverflow="ellipsis" vert="horz" wrap="square" lIns="38100" tIns="19050" rIns="38100" bIns="19050" anchor="ctr" anchorCtr="1">
                  <a:noAutofit/>
                </a:bodyPr>
                <a:lstStyle/>
                <a:p>
                  <a:pPr>
                    <a:lnSpc>
                      <a:spcPct val="100000"/>
                    </a:lnSpc>
                    <a:defRPr sz="40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7858124286186399"/>
                      <c:h val="0.37190177487662002"/>
                    </c:manualLayout>
                  </c15:layout>
                </c:ext>
                <c:ext xmlns:c16="http://schemas.microsoft.com/office/drawing/2014/chart" uri="{C3380CC4-5D6E-409C-BE32-E72D297353CC}">
                  <c16:uniqueId val="{00000001-6957-F14F-86B4-4D4AC4308A5B}"/>
                </c:ext>
              </c:extLst>
            </c:dLbl>
            <c:dLbl>
              <c:idx val="1"/>
              <c:layout>
                <c:manualLayout>
                  <c:x val="-0.173551439719137"/>
                  <c:y val="-0.16785256470291501"/>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9808890504819"/>
                      <c:h val="0.28814011386837202"/>
                    </c:manualLayout>
                  </c15:layout>
                </c:ext>
                <c:ext xmlns:c16="http://schemas.microsoft.com/office/drawing/2014/chart" uri="{C3380CC4-5D6E-409C-BE32-E72D297353CC}">
                  <c16:uniqueId val="{00000003-6957-F14F-86B4-4D4AC4308A5B}"/>
                </c:ext>
              </c:extLst>
            </c:dLbl>
            <c:dLbl>
              <c:idx val="2"/>
              <c:layout>
                <c:manualLayout>
                  <c:x val="-5.6535696272143297E-2"/>
                  <c:y val="1.7971822841053201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0365381477742"/>
                      <c:h val="0.35514944267497001"/>
                    </c:manualLayout>
                  </c15:layout>
                </c:ext>
                <c:ext xmlns:c16="http://schemas.microsoft.com/office/drawing/2014/chart" uri="{C3380CC4-5D6E-409C-BE32-E72D297353CC}">
                  <c16:uniqueId val="{00000005-6957-F14F-86B4-4D4AC4308A5B}"/>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Support</c:v>
                </c:pt>
                <c:pt idx="1">
                  <c:v>Oppose</c:v>
                </c:pt>
                <c:pt idx="2">
                  <c:v>No opinion</c:v>
                </c:pt>
              </c:strCache>
            </c:strRef>
          </c:cat>
          <c:val>
            <c:numRef>
              <c:f>Sheet1!$B$2:$B$4</c:f>
              <c:numCache>
                <c:formatCode>0%</c:formatCode>
                <c:ptCount val="3"/>
                <c:pt idx="0">
                  <c:v>0.56000000000000005</c:v>
                </c:pt>
                <c:pt idx="1">
                  <c:v>0.41</c:v>
                </c:pt>
                <c:pt idx="2">
                  <c:v>0.03</c:v>
                </c:pt>
              </c:numCache>
            </c:numRef>
          </c:val>
          <c:extLst>
            <c:ext xmlns:c16="http://schemas.microsoft.com/office/drawing/2014/chart" uri="{C3380CC4-5D6E-409C-BE32-E72D297353CC}">
              <c16:uniqueId val="{00000006-6957-F14F-86B4-4D4AC4308A5B}"/>
            </c:ext>
          </c:extLst>
        </c:ser>
        <c:dLbls>
          <c:showLegendKey val="0"/>
          <c:showVal val="0"/>
          <c:showCatName val="0"/>
          <c:showSerName val="0"/>
          <c:showPercent val="0"/>
          <c:showBubbleSize val="0"/>
          <c:showLeaderLines val="1"/>
        </c:dLbls>
        <c:firstSliceAng val="24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FDC4-214A-BF53-FF377A2F63BB}"/>
              </c:ext>
            </c:extLst>
          </c:dPt>
          <c:dLbls>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USA</c:v>
                </c:pt>
                <c:pt idx="1">
                  <c:v>Switz.</c:v>
                </c:pt>
                <c:pt idx="2">
                  <c:v>Fra.</c:v>
                </c:pt>
                <c:pt idx="3">
                  <c:v>Can.</c:v>
                </c:pt>
                <c:pt idx="4">
                  <c:v>Swed.</c:v>
                </c:pt>
                <c:pt idx="5">
                  <c:v>Germ.</c:v>
                </c:pt>
                <c:pt idx="6">
                  <c:v>UK</c:v>
                </c:pt>
              </c:strCache>
            </c:strRef>
          </c:cat>
          <c:val>
            <c:numRef>
              <c:f>Sheet1!$B$2:$B$8</c:f>
              <c:numCache>
                <c:formatCode>0%</c:formatCode>
                <c:ptCount val="7"/>
                <c:pt idx="0">
                  <c:v>0.33</c:v>
                </c:pt>
                <c:pt idx="1">
                  <c:v>0.22</c:v>
                </c:pt>
                <c:pt idx="2">
                  <c:v>0.17</c:v>
                </c:pt>
                <c:pt idx="3">
                  <c:v>0.16</c:v>
                </c:pt>
                <c:pt idx="4">
                  <c:v>0.08</c:v>
                </c:pt>
                <c:pt idx="5">
                  <c:v>7.0000000000000007E-2</c:v>
                </c:pt>
                <c:pt idx="6">
                  <c:v>7.0000000000000007E-2</c:v>
                </c:pt>
              </c:numCache>
            </c:numRef>
          </c:val>
          <c:extLst>
            <c:ext xmlns:c16="http://schemas.microsoft.com/office/drawing/2014/chart" uri="{C3380CC4-5D6E-409C-BE32-E72D297353CC}">
              <c16:uniqueId val="{00000002-FDC4-214A-BF53-FF377A2F63BB}"/>
            </c:ext>
          </c:extLst>
        </c:ser>
        <c:dLbls>
          <c:showLegendKey val="0"/>
          <c:showVal val="0"/>
          <c:showCatName val="0"/>
          <c:showSerName val="0"/>
          <c:showPercent val="0"/>
          <c:showBubbleSize val="0"/>
        </c:dLbls>
        <c:gapWidth val="34"/>
        <c:overlap val="-27"/>
        <c:axId val="-1905034320"/>
        <c:axId val="-1905031568"/>
      </c:barChart>
      <c:catAx>
        <c:axId val="-190503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905031568"/>
        <c:crosses val="autoZero"/>
        <c:auto val="1"/>
        <c:lblAlgn val="ctr"/>
        <c:lblOffset val="100"/>
        <c:noMultiLvlLbl val="0"/>
      </c:catAx>
      <c:valAx>
        <c:axId val="-1905031568"/>
        <c:scaling>
          <c:orientation val="minMax"/>
          <c:max val="0.34"/>
          <c:min val="0"/>
        </c:scaling>
        <c:delete val="1"/>
        <c:axPos val="l"/>
        <c:numFmt formatCode="0%" sourceLinked="0"/>
        <c:majorTickMark val="none"/>
        <c:minorTickMark val="none"/>
        <c:tickLblPos val="nextTo"/>
        <c:crossAx val="-190503432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2F5D-47C6-BE4A-3FC968759D6F}"/>
              </c:ext>
            </c:extLst>
          </c:dPt>
          <c:dLbls>
            <c:numFmt formatCode="#,##0.0" sourceLinked="0"/>
            <c:spPr>
              <a:noFill/>
              <a:ln>
                <a:noFill/>
              </a:ln>
              <a:effectLst/>
            </c:spPr>
            <c:txPr>
              <a:bodyPr rot="0" spcFirstLastPara="1" vertOverflow="ellipsis" vert="horz" wrap="square" anchor="ctr" anchorCtr="1"/>
              <a:lstStyle/>
              <a:p>
                <a:pPr>
                  <a:defRPr sz="26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USA</c:v>
                </c:pt>
                <c:pt idx="1">
                  <c:v>Canada</c:v>
                </c:pt>
                <c:pt idx="2">
                  <c:v>France</c:v>
                </c:pt>
                <c:pt idx="3">
                  <c:v>Australia</c:v>
                </c:pt>
                <c:pt idx="4">
                  <c:v>Germany</c:v>
                </c:pt>
                <c:pt idx="5">
                  <c:v>Italy</c:v>
                </c:pt>
                <c:pt idx="6">
                  <c:v>Sweden</c:v>
                </c:pt>
              </c:strCache>
            </c:strRef>
          </c:cat>
          <c:val>
            <c:numRef>
              <c:f>Sheet1!$B$2:$B$8</c:f>
              <c:numCache>
                <c:formatCode>General</c:formatCode>
                <c:ptCount val="7"/>
                <c:pt idx="0">
                  <c:v>5.4</c:v>
                </c:pt>
                <c:pt idx="1">
                  <c:v>4.5</c:v>
                </c:pt>
                <c:pt idx="2">
                  <c:v>3.6</c:v>
                </c:pt>
                <c:pt idx="3">
                  <c:v>3.2</c:v>
                </c:pt>
                <c:pt idx="4">
                  <c:v>3.1</c:v>
                </c:pt>
                <c:pt idx="5">
                  <c:v>2.4</c:v>
                </c:pt>
                <c:pt idx="6">
                  <c:v>2.4</c:v>
                </c:pt>
              </c:numCache>
            </c:numRef>
          </c:val>
          <c:extLst>
            <c:ext xmlns:c16="http://schemas.microsoft.com/office/drawing/2014/chart" uri="{C3380CC4-5D6E-409C-BE32-E72D297353CC}">
              <c16:uniqueId val="{00000000-DB5E-3E45-88BF-86CA4E3F96D8}"/>
            </c:ext>
          </c:extLst>
        </c:ser>
        <c:dLbls>
          <c:showLegendKey val="0"/>
          <c:showVal val="0"/>
          <c:showCatName val="0"/>
          <c:showSerName val="0"/>
          <c:showPercent val="0"/>
          <c:showBubbleSize val="0"/>
        </c:dLbls>
        <c:gapWidth val="42"/>
        <c:overlap val="-27"/>
        <c:axId val="587686688"/>
        <c:axId val="1611102175"/>
      </c:barChart>
      <c:catAx>
        <c:axId val="58768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11102175"/>
        <c:crosses val="autoZero"/>
        <c:auto val="1"/>
        <c:lblAlgn val="ctr"/>
        <c:lblOffset val="100"/>
        <c:noMultiLvlLbl val="0"/>
      </c:catAx>
      <c:valAx>
        <c:axId val="1611102175"/>
        <c:scaling>
          <c:orientation val="minMax"/>
          <c:max val="5.5"/>
          <c:min val="0"/>
        </c:scaling>
        <c:delete val="1"/>
        <c:axPos val="l"/>
        <c:numFmt formatCode="General" sourceLinked="1"/>
        <c:majorTickMark val="none"/>
        <c:minorTickMark val="none"/>
        <c:tickLblPos val="nextTo"/>
        <c:crossAx val="58768668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41830708661414E-2"/>
          <c:y val="0.10445478953273468"/>
          <c:w val="0.93577066929133856"/>
          <c:h val="0.77510371216044038"/>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A682-4A4F-B555-38BA6DDAC2D1}"/>
              </c:ext>
            </c:extLst>
          </c:dPt>
          <c:dLbls>
            <c:dLbl>
              <c:idx val="0"/>
              <c:tx>
                <c:rich>
                  <a:bodyPr/>
                  <a:lstStyle/>
                  <a:p>
                    <a:r>
                      <a:rPr lang="en-US"/>
                      <a:t>33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682-4A4F-B555-38BA6DDAC2D1}"/>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37-754A-8C35-90E204AE9619}"/>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37-754A-8C35-90E204AE9619}"/>
                </c:ext>
              </c:extLst>
            </c:dLbl>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US</c:v>
                </c:pt>
                <c:pt idx="1">
                  <c:v>CAN</c:v>
                </c:pt>
                <c:pt idx="2">
                  <c:v>UK</c:v>
                </c:pt>
                <c:pt idx="3">
                  <c:v>FRA</c:v>
                </c:pt>
                <c:pt idx="4">
                  <c:v>SWI</c:v>
                </c:pt>
                <c:pt idx="5">
                  <c:v>NZ</c:v>
                </c:pt>
                <c:pt idx="6">
                  <c:v>SWE</c:v>
                </c:pt>
                <c:pt idx="7">
                  <c:v>GER</c:v>
                </c:pt>
                <c:pt idx="8">
                  <c:v>NET</c:v>
                </c:pt>
                <c:pt idx="9">
                  <c:v>AUS</c:v>
                </c:pt>
                <c:pt idx="10">
                  <c:v>NOR</c:v>
                </c:pt>
              </c:strCache>
            </c:strRef>
          </c:cat>
          <c:val>
            <c:numRef>
              <c:f>Sheet1!$B$2:$B$12</c:f>
              <c:numCache>
                <c:formatCode>General</c:formatCode>
                <c:ptCount val="11"/>
                <c:pt idx="0">
                  <c:v>32.9</c:v>
                </c:pt>
                <c:pt idx="1">
                  <c:v>11</c:v>
                </c:pt>
                <c:pt idx="2">
                  <c:v>10</c:v>
                </c:pt>
                <c:pt idx="3">
                  <c:v>8</c:v>
                </c:pt>
                <c:pt idx="4">
                  <c:v>7</c:v>
                </c:pt>
                <c:pt idx="5">
                  <c:v>7</c:v>
                </c:pt>
                <c:pt idx="6">
                  <c:v>5</c:v>
                </c:pt>
                <c:pt idx="7">
                  <c:v>4</c:v>
                </c:pt>
                <c:pt idx="8">
                  <c:v>4</c:v>
                </c:pt>
                <c:pt idx="9">
                  <c:v>3</c:v>
                </c:pt>
                <c:pt idx="10">
                  <c:v>2</c:v>
                </c:pt>
              </c:numCache>
            </c:numRef>
          </c:val>
          <c:extLst>
            <c:ext xmlns:c16="http://schemas.microsoft.com/office/drawing/2014/chart" uri="{C3380CC4-5D6E-409C-BE32-E72D297353CC}">
              <c16:uniqueId val="{00000000-A682-4A4F-B555-38BA6DDAC2D1}"/>
            </c:ext>
          </c:extLst>
        </c:ser>
        <c:dLbls>
          <c:showLegendKey val="0"/>
          <c:showVal val="0"/>
          <c:showCatName val="0"/>
          <c:showSerName val="0"/>
          <c:showPercent val="0"/>
          <c:showBubbleSize val="0"/>
        </c:dLbls>
        <c:gapWidth val="35"/>
        <c:overlap val="-27"/>
        <c:axId val="249127600"/>
        <c:axId val="106080400"/>
      </c:barChart>
      <c:catAx>
        <c:axId val="2491276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106080400"/>
        <c:crosses val="autoZero"/>
        <c:auto val="1"/>
        <c:lblAlgn val="ctr"/>
        <c:lblOffset val="100"/>
        <c:noMultiLvlLbl val="0"/>
      </c:catAx>
      <c:valAx>
        <c:axId val="10608040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912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4743258976951333E-2"/>
          <c:y val="2.0658114034945847E-2"/>
          <c:w val="0.93648423964330108"/>
          <c:h val="0.87053529744988722"/>
        </c:manualLayout>
      </c:layout>
      <c:barChart>
        <c:barDir val="col"/>
        <c:grouping val="clustered"/>
        <c:varyColors val="0"/>
        <c:ser>
          <c:idx val="0"/>
          <c:order val="0"/>
          <c:tx>
            <c:strRef>
              <c:f>Sheet1!$B$1</c:f>
              <c:strCache>
                <c:ptCount val="1"/>
                <c:pt idx="0">
                  <c:v>Series 1</c:v>
                </c:pt>
              </c:strCache>
            </c:strRef>
          </c:tx>
          <c:spPr>
            <a:solidFill>
              <a:schemeClr val="accent1"/>
            </a:solidFill>
            <a:ln w="9525" cap="flat">
              <a:solidFill>
                <a:srgbClr val="FFFFFF"/>
              </a:solidFill>
              <a:prstDash val="solid"/>
              <a:round/>
            </a:ln>
            <a:effectLst/>
          </c:spPr>
          <c:invertIfNegative val="0"/>
          <c:dLbls>
            <c:numFmt formatCode="&quot;$&quot;#,##0" sourceLinked="0"/>
            <c:spPr>
              <a:noFill/>
              <a:ln>
                <a:noFill/>
              </a:ln>
              <a:effectLst/>
            </c:spPr>
            <c:txPr>
              <a:bodyPr rot="-5400000" vert="horz" wrap="square" lIns="38100" tIns="19050" rIns="38100" bIns="19050" anchor="ctr">
                <a:spAutoFit/>
              </a:bodyPr>
              <a:lstStyle/>
              <a:p>
                <a:pPr>
                  <a:defRPr>
                    <a:effectLst>
                      <a:outerShdw blurRad="50800" dist="38100" dir="2700000" algn="tl" rotWithShape="0">
                        <a:prstClr val="black">
                          <a:alpha val="40000"/>
                        </a:prst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strCache>
            </c:strRef>
          </c:cat>
          <c:val>
            <c:numRef>
              <c:f>Sheet1!$B$2:$B$18</c:f>
              <c:numCache>
                <c:formatCode>General</c:formatCode>
                <c:ptCount val="17"/>
                <c:pt idx="0">
                  <c:v>584</c:v>
                </c:pt>
                <c:pt idx="1">
                  <c:v>616</c:v>
                </c:pt>
                <c:pt idx="2">
                  <c:v>735</c:v>
                </c:pt>
                <c:pt idx="3">
                  <c:v>826</c:v>
                </c:pt>
                <c:pt idx="4">
                  <c:v>917</c:v>
                </c:pt>
                <c:pt idx="5">
                  <c:v>991</c:v>
                </c:pt>
                <c:pt idx="6">
                  <c:v>1097</c:v>
                </c:pt>
                <c:pt idx="7">
                  <c:v>1135</c:v>
                </c:pt>
                <c:pt idx="8">
                  <c:v>1217</c:v>
                </c:pt>
                <c:pt idx="9">
                  <c:v>1318</c:v>
                </c:pt>
                <c:pt idx="10">
                  <c:v>1478</c:v>
                </c:pt>
                <c:pt idx="11">
                  <c:v>1505</c:v>
                </c:pt>
                <c:pt idx="12">
                  <c:v>1573</c:v>
                </c:pt>
                <c:pt idx="13">
                  <c:v>1655</c:v>
                </c:pt>
                <c:pt idx="14">
                  <c:v>1644</c:v>
                </c:pt>
                <c:pt idx="15">
                  <c:v>1669</c:v>
                </c:pt>
                <c:pt idx="16">
                  <c:v>1763</c:v>
                </c:pt>
              </c:numCache>
            </c:numRef>
          </c:val>
          <c:extLst>
            <c:ext xmlns:c16="http://schemas.microsoft.com/office/drawing/2014/chart" uri="{C3380CC4-5D6E-409C-BE32-E72D297353CC}">
              <c16:uniqueId val="{00000000-F60C-E540-8529-C22D36711AF7}"/>
            </c:ext>
          </c:extLst>
        </c:ser>
        <c:dLbls>
          <c:showLegendKey val="0"/>
          <c:showVal val="0"/>
          <c:showCatName val="0"/>
          <c:showSerName val="0"/>
          <c:showPercent val="0"/>
          <c:showBubbleSize val="0"/>
        </c:dLbls>
        <c:gapWidth val="23"/>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2000">
                <a:latin typeface="Arial" panose="020B0604020202020204" pitchFamily="34" charset="0"/>
                <a:cs typeface="Arial" panose="020B0604020202020204" pitchFamily="34" charset="0"/>
              </a:defRPr>
            </a:pPr>
            <a:endParaRPr lang="en-US"/>
          </a:p>
        </c:txPr>
        <c:crossAx val="2094734553"/>
        <c:crosses val="autoZero"/>
        <c:auto val="1"/>
        <c:lblAlgn val="ctr"/>
        <c:lblOffset val="100"/>
        <c:tickLblSkip val="2"/>
        <c:noMultiLvlLbl val="1"/>
      </c:catAx>
      <c:valAx>
        <c:axId val="2094734553"/>
        <c:scaling>
          <c:orientation val="minMax"/>
          <c:max val="1765"/>
          <c:min val="0"/>
        </c:scaling>
        <c:delete val="1"/>
        <c:axPos val="l"/>
        <c:minorGridlines>
          <c:spPr>
            <a:ln>
              <a:solidFill>
                <a:schemeClr val="bg1"/>
              </a:solidFill>
              <a:prstDash val="sysDash"/>
            </a:ln>
          </c:spPr>
        </c:minorGridlines>
        <c:numFmt formatCode="&quot;$&quot;#,##0" sourceLinked="0"/>
        <c:majorTickMark val="out"/>
        <c:minorTickMark val="none"/>
        <c:tickLblPos val="nextTo"/>
        <c:crossAx val="2094734552"/>
        <c:crosses val="autoZero"/>
        <c:crossBetween val="between"/>
        <c:minorUnit val="500"/>
      </c:valAx>
      <c:spPr>
        <a:noFill/>
        <a:ln w="12700" cap="flat">
          <a:noFill/>
          <a:miter lim="400000"/>
        </a:ln>
        <a:effectLst/>
      </c:spPr>
    </c:plotArea>
    <c:plotVisOnly val="1"/>
    <c:dispBlanksAs val="gap"/>
    <c:showDLblsOverMax val="1"/>
  </c:chart>
  <c:spPr>
    <a:noFill/>
    <a:ln>
      <a:noFill/>
    </a:ln>
    <a:effectLst/>
  </c:spPr>
  <c:txPr>
    <a:bodyPr/>
    <a:lstStyle/>
    <a:p>
      <a:pPr>
        <a:defRPr sz="1600">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6080336108525"/>
          <c:y val="6.7529320603943011E-2"/>
          <c:w val="0.72633102298284435"/>
          <c:h val="0.73397110267945298"/>
        </c:manualLayout>
      </c:layout>
      <c:barChart>
        <c:barDir val="col"/>
        <c:grouping val="clustered"/>
        <c:varyColors val="0"/>
        <c:ser>
          <c:idx val="0"/>
          <c:order val="0"/>
          <c:tx>
            <c:strRef>
              <c:f>Sheet1!$B$1</c:f>
              <c:strCache>
                <c:ptCount val="1"/>
                <c:pt idx="0">
                  <c:v>2003</c:v>
                </c:pt>
              </c:strCache>
            </c:strRef>
          </c:tx>
          <c:spPr>
            <a:solidFill>
              <a:schemeClr val="accent1"/>
            </a:solidFill>
            <a:ln w="63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Med Prob
No MD Visit</c:v>
                </c:pt>
                <c:pt idx="1">
                  <c:v>Didn't
Fill Rx</c:v>
                </c:pt>
                <c:pt idx="2">
                  <c:v>Skipped
Test/Treatment</c:v>
                </c:pt>
                <c:pt idx="3">
                  <c:v>Didn't Get
Specialist Visit</c:v>
                </c:pt>
              </c:strCache>
            </c:strRef>
          </c:cat>
          <c:val>
            <c:numRef>
              <c:f>Sheet1!$B$2:$B$5</c:f>
              <c:numCache>
                <c:formatCode>0%</c:formatCode>
                <c:ptCount val="4"/>
                <c:pt idx="0">
                  <c:v>0.22</c:v>
                </c:pt>
                <c:pt idx="1">
                  <c:v>0.23</c:v>
                </c:pt>
                <c:pt idx="2">
                  <c:v>0.19</c:v>
                </c:pt>
                <c:pt idx="3">
                  <c:v>0.13</c:v>
                </c:pt>
              </c:numCache>
            </c:numRef>
          </c:val>
          <c:extLst>
            <c:ext xmlns:c16="http://schemas.microsoft.com/office/drawing/2014/chart" uri="{C3380CC4-5D6E-409C-BE32-E72D297353CC}">
              <c16:uniqueId val="{00000000-6D0D-DF42-A7A8-730138876805}"/>
            </c:ext>
          </c:extLst>
        </c:ser>
        <c:ser>
          <c:idx val="6"/>
          <c:order val="1"/>
          <c:tx>
            <c:strRef>
              <c:f>Sheet1!$H$1</c:f>
              <c:strCache>
                <c:ptCount val="1"/>
                <c:pt idx="0">
                  <c:v>2022</c:v>
                </c:pt>
              </c:strCache>
            </c:strRef>
          </c:tx>
          <c:spPr>
            <a:solidFill>
              <a:schemeClr val="accent2"/>
            </a:solidFill>
            <a:ln w="63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Med Prob
No MD Visit</c:v>
                </c:pt>
                <c:pt idx="1">
                  <c:v>Didn't
Fill Rx</c:v>
                </c:pt>
                <c:pt idx="2">
                  <c:v>Skipped
Test/Treatment</c:v>
                </c:pt>
                <c:pt idx="3">
                  <c:v>Didn't Get
Specialist Visit</c:v>
                </c:pt>
              </c:strCache>
            </c:strRef>
          </c:cat>
          <c:val>
            <c:numRef>
              <c:f>Sheet1!$H$2:$H$5</c:f>
              <c:numCache>
                <c:formatCode>0%</c:formatCode>
                <c:ptCount val="4"/>
                <c:pt idx="0">
                  <c:v>0.33</c:v>
                </c:pt>
                <c:pt idx="1">
                  <c:v>0.23</c:v>
                </c:pt>
                <c:pt idx="2">
                  <c:v>0.31</c:v>
                </c:pt>
                <c:pt idx="3">
                  <c:v>0.28000000000000003</c:v>
                </c:pt>
              </c:numCache>
            </c:numRef>
          </c:val>
          <c:extLst>
            <c:ext xmlns:c16="http://schemas.microsoft.com/office/drawing/2014/chart" uri="{C3380CC4-5D6E-409C-BE32-E72D297353CC}">
              <c16:uniqueId val="{00000006-6D0D-DF42-A7A8-730138876805}"/>
            </c:ext>
          </c:extLst>
        </c:ser>
        <c:dLbls>
          <c:showLegendKey val="0"/>
          <c:showVal val="0"/>
          <c:showCatName val="0"/>
          <c:showSerName val="0"/>
          <c:showPercent val="0"/>
          <c:showBubbleSize val="0"/>
        </c:dLbls>
        <c:gapWidth val="54"/>
        <c:overlap val="-11"/>
        <c:axId val="1375349103"/>
        <c:axId val="1375205023"/>
      </c:barChart>
      <c:catAx>
        <c:axId val="137534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75205023"/>
        <c:crosses val="autoZero"/>
        <c:auto val="1"/>
        <c:lblAlgn val="ctr"/>
        <c:lblOffset val="100"/>
        <c:noMultiLvlLbl val="0"/>
      </c:catAx>
      <c:valAx>
        <c:axId val="1375205023"/>
        <c:scaling>
          <c:orientation val="minMax"/>
          <c:max val="0.34"/>
          <c:min val="0"/>
        </c:scaling>
        <c:delete val="1"/>
        <c:axPos val="l"/>
        <c:numFmt formatCode="0%" sourceLinked="1"/>
        <c:majorTickMark val="out"/>
        <c:minorTickMark val="none"/>
        <c:tickLblPos val="nextTo"/>
        <c:crossAx val="1375349103"/>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23018152471268"/>
          <c:y val="9.6554258893474831E-4"/>
          <c:w val="0.74046164481921706"/>
          <c:h val="0.80053489718716675"/>
        </c:manualLayout>
      </c:layout>
      <c:barChart>
        <c:barDir val="col"/>
        <c:grouping val="clustered"/>
        <c:varyColors val="0"/>
        <c:ser>
          <c:idx val="0"/>
          <c:order val="0"/>
          <c:tx>
            <c:strRef>
              <c:f>Sheet1!$B$1</c:f>
              <c:strCache>
                <c:ptCount val="1"/>
                <c:pt idx="0">
                  <c:v>2005</c:v>
                </c:pt>
              </c:strCache>
            </c:strRef>
          </c:tx>
          <c:spPr>
            <a:solidFill>
              <a:schemeClr val="accent1"/>
            </a:solidFill>
            <a:ln w="6350">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EF5-9648-A522-CC2AD44F22BF}"/>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Problem
Paying</c:v>
                </c:pt>
                <c:pt idx="1">
                  <c:v>Collection
Agency Call</c:v>
                </c:pt>
                <c:pt idx="2">
                  <c:v>Paying
Over Time</c:v>
                </c:pt>
                <c:pt idx="3">
                  <c:v>Any Med Bill
or Debt Prob</c:v>
                </c:pt>
              </c:strCache>
            </c:strRef>
          </c:cat>
          <c:val>
            <c:numRef>
              <c:f>Sheet1!$B$2:$B$5</c:f>
              <c:numCache>
                <c:formatCode>0%</c:formatCode>
                <c:ptCount val="4"/>
                <c:pt idx="0">
                  <c:v>0.23</c:v>
                </c:pt>
                <c:pt idx="1">
                  <c:v>0.13</c:v>
                </c:pt>
                <c:pt idx="2">
                  <c:v>0.21</c:v>
                </c:pt>
                <c:pt idx="3">
                  <c:v>0.34</c:v>
                </c:pt>
              </c:numCache>
            </c:numRef>
          </c:val>
          <c:extLst>
            <c:ext xmlns:c16="http://schemas.microsoft.com/office/drawing/2014/chart" uri="{C3380CC4-5D6E-409C-BE32-E72D297353CC}">
              <c16:uniqueId val="{00000000-6D0D-DF42-A7A8-730138876805}"/>
            </c:ext>
          </c:extLst>
        </c:ser>
        <c:ser>
          <c:idx val="6"/>
          <c:order val="1"/>
          <c:tx>
            <c:strRef>
              <c:f>Sheet1!$H$1</c:f>
              <c:strCache>
                <c:ptCount val="1"/>
                <c:pt idx="0">
                  <c:v>2022</c:v>
                </c:pt>
              </c:strCache>
            </c:strRef>
          </c:tx>
          <c:spPr>
            <a:solidFill>
              <a:schemeClr val="accent2"/>
            </a:solidFill>
            <a:ln w="63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Problem
Paying</c:v>
                </c:pt>
                <c:pt idx="1">
                  <c:v>Collection
Agency Call</c:v>
                </c:pt>
                <c:pt idx="2">
                  <c:v>Paying
Over Time</c:v>
                </c:pt>
                <c:pt idx="3">
                  <c:v>Any Med Bill
or Debt Prob</c:v>
                </c:pt>
              </c:strCache>
            </c:strRef>
          </c:cat>
          <c:val>
            <c:numRef>
              <c:f>Sheet1!$H$2:$H$5</c:f>
              <c:numCache>
                <c:formatCode>0%</c:formatCode>
                <c:ptCount val="4"/>
                <c:pt idx="0">
                  <c:v>0.3</c:v>
                </c:pt>
                <c:pt idx="1">
                  <c:v>0.23</c:v>
                </c:pt>
                <c:pt idx="2">
                  <c:v>0.25</c:v>
                </c:pt>
                <c:pt idx="3">
                  <c:v>0.42</c:v>
                </c:pt>
              </c:numCache>
            </c:numRef>
          </c:val>
          <c:extLst>
            <c:ext xmlns:c16="http://schemas.microsoft.com/office/drawing/2014/chart" uri="{C3380CC4-5D6E-409C-BE32-E72D297353CC}">
              <c16:uniqueId val="{00000006-6D0D-DF42-A7A8-730138876805}"/>
            </c:ext>
          </c:extLst>
        </c:ser>
        <c:dLbls>
          <c:showLegendKey val="0"/>
          <c:showVal val="0"/>
          <c:showCatName val="0"/>
          <c:showSerName val="0"/>
          <c:showPercent val="0"/>
          <c:showBubbleSize val="0"/>
        </c:dLbls>
        <c:gapWidth val="63"/>
        <c:overlap val="-9"/>
        <c:axId val="1375349103"/>
        <c:axId val="1375205023"/>
      </c:barChart>
      <c:catAx>
        <c:axId val="137534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375205023"/>
        <c:crosses val="autoZero"/>
        <c:auto val="1"/>
        <c:lblAlgn val="ctr"/>
        <c:lblOffset val="100"/>
        <c:noMultiLvlLbl val="0"/>
      </c:catAx>
      <c:valAx>
        <c:axId val="1375205023"/>
        <c:scaling>
          <c:orientation val="minMax"/>
          <c:max val="0.44"/>
          <c:min val="0"/>
        </c:scaling>
        <c:delete val="1"/>
        <c:axPos val="l"/>
        <c:numFmt formatCode="0%" sourceLinked="1"/>
        <c:majorTickMark val="none"/>
        <c:minorTickMark val="none"/>
        <c:tickLblPos val="nextTo"/>
        <c:crossAx val="1375349103"/>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0744143446076"/>
          <c:y val="3.152919041977887E-2"/>
          <c:w val="0.84769637333860071"/>
          <c:h val="0.85655790037868196"/>
        </c:manualLayout>
      </c:layout>
      <c:areaChart>
        <c:grouping val="standard"/>
        <c:varyColors val="0"/>
        <c:ser>
          <c:idx val="0"/>
          <c:order val="0"/>
          <c:tx>
            <c:strRef>
              <c:f>Sheet1!$B$1</c:f>
              <c:strCache>
                <c:ptCount val="1"/>
                <c:pt idx="0">
                  <c:v>Managers</c:v>
                </c:pt>
              </c:strCache>
            </c:strRef>
          </c:tx>
          <c:spPr>
            <a:solidFill>
              <a:schemeClr val="accent2"/>
            </a:solidFill>
            <a:ln>
              <a:solidFill>
                <a:schemeClr val="bg1"/>
              </a:solidFill>
            </a:ln>
            <a:effectLst/>
          </c:spPr>
          <c:cat>
            <c:numRef>
              <c:f>Sheet1!$A$2:$A$54</c:f>
              <c:numCache>
                <c:formatCode>0</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Sheet1!$B$2:$B$54</c:f>
              <c:numCache>
                <c:formatCode>0.0%</c:formatCode>
                <c:ptCount val="53"/>
                <c:pt idx="0">
                  <c:v>0</c:v>
                </c:pt>
                <c:pt idx="1">
                  <c:v>0.185</c:v>
                </c:pt>
                <c:pt idx="2">
                  <c:v>0.25800000000000001</c:v>
                </c:pt>
                <c:pt idx="3">
                  <c:v>0.46800000000000003</c:v>
                </c:pt>
                <c:pt idx="4">
                  <c:v>0.60699999999999998</c:v>
                </c:pt>
                <c:pt idx="5">
                  <c:v>0.75</c:v>
                </c:pt>
                <c:pt idx="6">
                  <c:v>0.85599999999999998</c:v>
                </c:pt>
                <c:pt idx="7">
                  <c:v>0.96399999999999997</c:v>
                </c:pt>
                <c:pt idx="8">
                  <c:v>1.091</c:v>
                </c:pt>
                <c:pt idx="9">
                  <c:v>1.1859999999999999</c:v>
                </c:pt>
                <c:pt idx="10">
                  <c:v>1.329</c:v>
                </c:pt>
                <c:pt idx="11">
                  <c:v>1.46</c:v>
                </c:pt>
                <c:pt idx="12">
                  <c:v>1.619</c:v>
                </c:pt>
                <c:pt idx="13">
                  <c:v>1.722</c:v>
                </c:pt>
                <c:pt idx="14">
                  <c:v>1.853</c:v>
                </c:pt>
                <c:pt idx="15">
                  <c:v>2.0510000000000002</c:v>
                </c:pt>
                <c:pt idx="16">
                  <c:v>2.4279999999999999</c:v>
                </c:pt>
                <c:pt idx="17">
                  <c:v>3.0310000000000001</c:v>
                </c:pt>
                <c:pt idx="18">
                  <c:v>3.6259999999999999</c:v>
                </c:pt>
                <c:pt idx="19">
                  <c:v>4.2610000000000001</c:v>
                </c:pt>
                <c:pt idx="20">
                  <c:v>4.484</c:v>
                </c:pt>
                <c:pt idx="21">
                  <c:v>4.8609999999999998</c:v>
                </c:pt>
                <c:pt idx="22">
                  <c:v>6.6980000000000004</c:v>
                </c:pt>
                <c:pt idx="23">
                  <c:v>9.5670000000000002</c:v>
                </c:pt>
                <c:pt idx="24">
                  <c:v>13.897</c:v>
                </c:pt>
                <c:pt idx="25">
                  <c:v>16.904</c:v>
                </c:pt>
                <c:pt idx="26">
                  <c:v>19.64</c:v>
                </c:pt>
                <c:pt idx="27">
                  <c:v>20.542000000000002</c:v>
                </c:pt>
                <c:pt idx="28">
                  <c:v>21.29</c:v>
                </c:pt>
                <c:pt idx="29">
                  <c:v>21.32</c:v>
                </c:pt>
                <c:pt idx="30">
                  <c:v>21.85</c:v>
                </c:pt>
                <c:pt idx="31">
                  <c:v>22.501999999999999</c:v>
                </c:pt>
                <c:pt idx="32">
                  <c:v>23.795000000000002</c:v>
                </c:pt>
                <c:pt idx="33">
                  <c:v>25.53</c:v>
                </c:pt>
                <c:pt idx="34">
                  <c:v>26.324000000000002</c:v>
                </c:pt>
                <c:pt idx="35">
                  <c:v>25.844000000000001</c:v>
                </c:pt>
                <c:pt idx="36">
                  <c:v>25.372</c:v>
                </c:pt>
                <c:pt idx="37">
                  <c:v>26.103999999999999</c:v>
                </c:pt>
                <c:pt idx="38">
                  <c:v>28.058</c:v>
                </c:pt>
                <c:pt idx="39">
                  <c:v>29.457999999999998</c:v>
                </c:pt>
                <c:pt idx="40">
                  <c:v>30.613</c:v>
                </c:pt>
                <c:pt idx="41">
                  <c:v>29.274000000000001</c:v>
                </c:pt>
                <c:pt idx="42">
                  <c:v>29.635999999999999</c:v>
                </c:pt>
                <c:pt idx="43">
                  <c:v>29.614000000000001</c:v>
                </c:pt>
                <c:pt idx="44">
                  <c:v>30.335000000000001</c:v>
                </c:pt>
                <c:pt idx="45">
                  <c:v>30.547000000000001</c:v>
                </c:pt>
                <c:pt idx="46">
                  <c:v>31.382999999999999</c:v>
                </c:pt>
                <c:pt idx="47">
                  <c:v>34.311999999999998</c:v>
                </c:pt>
                <c:pt idx="48">
                  <c:v>35.133000000000003</c:v>
                </c:pt>
                <c:pt idx="49">
                  <c:v>36.125</c:v>
                </c:pt>
                <c:pt idx="50">
                  <c:v>36.125</c:v>
                </c:pt>
                <c:pt idx="51">
                  <c:v>39</c:v>
                </c:pt>
                <c:pt idx="52">
                  <c:v>43.5</c:v>
                </c:pt>
              </c:numCache>
            </c:numRef>
          </c:val>
          <c:extLst>
            <c:ext xmlns:c16="http://schemas.microsoft.com/office/drawing/2014/chart" uri="{C3380CC4-5D6E-409C-BE32-E72D297353CC}">
              <c16:uniqueId val="{00000000-B0DE-1448-8B47-61B09D601A14}"/>
            </c:ext>
          </c:extLst>
        </c:ser>
        <c:ser>
          <c:idx val="1"/>
          <c:order val="1"/>
          <c:tx>
            <c:strRef>
              <c:f>Sheet1!$C$1</c:f>
              <c:strCache>
                <c:ptCount val="1"/>
                <c:pt idx="0">
                  <c:v>Physicians</c:v>
                </c:pt>
              </c:strCache>
            </c:strRef>
          </c:tx>
          <c:spPr>
            <a:solidFill>
              <a:schemeClr val="accent1"/>
            </a:solidFill>
            <a:ln>
              <a:solidFill>
                <a:schemeClr val="bg1"/>
              </a:solidFill>
            </a:ln>
            <a:effectLst/>
          </c:spPr>
          <c:cat>
            <c:numRef>
              <c:f>Sheet1!$A$2:$A$54</c:f>
              <c:numCache>
                <c:formatCode>0</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Sheet1!$C$2:$C$54</c:f>
              <c:numCache>
                <c:formatCode>0.000000%</c:formatCode>
                <c:ptCount val="53"/>
                <c:pt idx="0">
                  <c:v>1.8575850000000001E-2</c:v>
                </c:pt>
                <c:pt idx="1">
                  <c:v>4.3343649999999997E-2</c:v>
                </c:pt>
                <c:pt idx="2">
                  <c:v>7.7399380000000004E-2</c:v>
                </c:pt>
                <c:pt idx="3">
                  <c:v>0.1052632</c:v>
                </c:pt>
                <c:pt idx="4">
                  <c:v>0.15479879999999999</c:v>
                </c:pt>
                <c:pt idx="5">
                  <c:v>0.20123840000000001</c:v>
                </c:pt>
                <c:pt idx="6">
                  <c:v>0.250774</c:v>
                </c:pt>
                <c:pt idx="7">
                  <c:v>0.26625389999999999</c:v>
                </c:pt>
                <c:pt idx="8">
                  <c:v>0.32507740000000002</c:v>
                </c:pt>
                <c:pt idx="9">
                  <c:v>0.37461299999999997</c:v>
                </c:pt>
                <c:pt idx="10">
                  <c:v>0.42724459999999997</c:v>
                </c:pt>
                <c:pt idx="11">
                  <c:v>0.45510840000000002</c:v>
                </c:pt>
                <c:pt idx="12">
                  <c:v>0.50773990000000002</c:v>
                </c:pt>
                <c:pt idx="13">
                  <c:v>0.56037150000000002</c:v>
                </c:pt>
                <c:pt idx="14">
                  <c:v>0.61300310000000002</c:v>
                </c:pt>
                <c:pt idx="15">
                  <c:v>0.66563470000000002</c:v>
                </c:pt>
                <c:pt idx="16">
                  <c:v>0.69659439999999995</c:v>
                </c:pt>
                <c:pt idx="17">
                  <c:v>0.74303410000000003</c:v>
                </c:pt>
                <c:pt idx="18">
                  <c:v>0.75541800000000003</c:v>
                </c:pt>
                <c:pt idx="19">
                  <c:v>0.78637769999999996</c:v>
                </c:pt>
                <c:pt idx="20">
                  <c:v>0.82662539999999995</c:v>
                </c:pt>
                <c:pt idx="21">
                  <c:v>0.86377709999999996</c:v>
                </c:pt>
                <c:pt idx="22">
                  <c:v>0.86687309999999995</c:v>
                </c:pt>
                <c:pt idx="23">
                  <c:v>0.97523219999999999</c:v>
                </c:pt>
                <c:pt idx="24">
                  <c:v>1.0247679999999999</c:v>
                </c:pt>
                <c:pt idx="25">
                  <c:v>1.1455109999999999</c:v>
                </c:pt>
                <c:pt idx="26">
                  <c:v>1.1888540000000001</c:v>
                </c:pt>
                <c:pt idx="27">
                  <c:v>1.2414860000000001</c:v>
                </c:pt>
                <c:pt idx="28">
                  <c:v>1.2910219999999999</c:v>
                </c:pt>
                <c:pt idx="29">
                  <c:v>1.2291019999999999</c:v>
                </c:pt>
                <c:pt idx="30">
                  <c:v>1.2260059999999999</c:v>
                </c:pt>
                <c:pt idx="31">
                  <c:v>1.3560369999999999</c:v>
                </c:pt>
                <c:pt idx="32">
                  <c:v>1.402477</c:v>
                </c:pt>
                <c:pt idx="33">
                  <c:v>1.4383900000000001</c:v>
                </c:pt>
                <c:pt idx="34">
                  <c:v>1.491951</c:v>
                </c:pt>
                <c:pt idx="35">
                  <c:v>1.56965</c:v>
                </c:pt>
                <c:pt idx="36">
                  <c:v>1.6337459999999999</c:v>
                </c:pt>
                <c:pt idx="37">
                  <c:v>1.647988</c:v>
                </c:pt>
                <c:pt idx="38">
                  <c:v>1.5959749999999999</c:v>
                </c:pt>
                <c:pt idx="39">
                  <c:v>1.616099</c:v>
                </c:pt>
                <c:pt idx="40">
                  <c:v>1.4399379999999999</c:v>
                </c:pt>
                <c:pt idx="41">
                  <c:v>1.5269349999999999</c:v>
                </c:pt>
                <c:pt idx="42">
                  <c:v>1.6736839999999999</c:v>
                </c:pt>
                <c:pt idx="43">
                  <c:v>1.82291</c:v>
                </c:pt>
                <c:pt idx="44">
                  <c:v>1.9142410000000001</c:v>
                </c:pt>
                <c:pt idx="45">
                  <c:v>1.7634669999999999</c:v>
                </c:pt>
                <c:pt idx="46">
                  <c:v>2.2483499999999998</c:v>
                </c:pt>
                <c:pt idx="47">
                  <c:v>2.3325360000000002</c:v>
                </c:pt>
                <c:pt idx="48">
                  <c:v>2.2485729999999999</c:v>
                </c:pt>
                <c:pt idx="49">
                  <c:v>2.4568699999999999</c:v>
                </c:pt>
                <c:pt idx="50">
                  <c:v>2.4568699999999999</c:v>
                </c:pt>
                <c:pt idx="51">
                  <c:v>2.4568699999999999</c:v>
                </c:pt>
                <c:pt idx="52">
                  <c:v>2.4568699999999999</c:v>
                </c:pt>
              </c:numCache>
            </c:numRef>
          </c:val>
          <c:extLst>
            <c:ext xmlns:c16="http://schemas.microsoft.com/office/drawing/2014/chart" uri="{C3380CC4-5D6E-409C-BE32-E72D297353CC}">
              <c16:uniqueId val="{00000001-B0DE-1448-8B47-61B09D601A14}"/>
            </c:ext>
          </c:extLst>
        </c:ser>
        <c:dLbls>
          <c:showLegendKey val="0"/>
          <c:showVal val="0"/>
          <c:showCatName val="0"/>
          <c:showSerName val="0"/>
          <c:showPercent val="0"/>
          <c:showBubbleSize val="0"/>
        </c:dLbls>
        <c:axId val="-1908888032"/>
        <c:axId val="-1908885280"/>
      </c:areaChart>
      <c:catAx>
        <c:axId val="-1908888032"/>
        <c:scaling>
          <c:orientation val="minMax"/>
        </c:scaling>
        <c:delete val="0"/>
        <c:axPos val="b"/>
        <c:numFmt formatCode="0"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Franklin Gothic Book" charset="0"/>
                <a:cs typeface="Franklin Gothic Book" charset="0"/>
              </a:defRPr>
            </a:pPr>
            <a:endParaRPr lang="en-US"/>
          </a:p>
        </c:txPr>
        <c:crossAx val="-1908885280"/>
        <c:crosses val="autoZero"/>
        <c:auto val="1"/>
        <c:lblAlgn val="ctr"/>
        <c:lblOffset val="100"/>
        <c:tickLblSkip val="5"/>
        <c:noMultiLvlLbl val="0"/>
      </c:catAx>
      <c:valAx>
        <c:axId val="-1908885280"/>
        <c:scaling>
          <c:orientation val="minMax"/>
          <c:max val="44"/>
          <c:min val="0"/>
        </c:scaling>
        <c:delete val="0"/>
        <c:axPos val="l"/>
        <c:majorGridlines>
          <c:spPr>
            <a:ln w="6350" cap="flat" cmpd="sng" algn="ctr">
              <a:solidFill>
                <a:schemeClr val="bg1"/>
              </a:solidFill>
              <a:prstDash val="sysDash"/>
              <a:round/>
            </a:ln>
            <a:effectLst/>
          </c:spPr>
        </c:majorGridlines>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2000" b="1" i="0" u="none" strike="noStrike" kern="1200" baseline="0">
                <a:solidFill>
                  <a:schemeClr val="bg1"/>
                </a:solidFill>
                <a:latin typeface="+mn-lt"/>
                <a:ea typeface="Franklin Gothic Book" charset="0"/>
                <a:cs typeface="Franklin Gothic Book" charset="0"/>
              </a:defRPr>
            </a:pPr>
            <a:endParaRPr lang="en-US"/>
          </a:p>
        </c:txPr>
        <c:crossAx val="-1908888032"/>
        <c:crossesAt val="1"/>
        <c:crossBetween val="midCat"/>
        <c:majorUnit val="10"/>
      </c:valAx>
      <c:spPr>
        <a:noFill/>
        <a:ln w="25400">
          <a:noFill/>
        </a:ln>
        <a:effectLst/>
      </c:spPr>
    </c:plotArea>
    <c:plotVisOnly val="1"/>
    <c:dispBlanksAs val="zero"/>
    <c:showDLblsOverMax val="0"/>
  </c:chart>
  <c:spPr>
    <a:noFill/>
    <a:ln>
      <a:noFill/>
    </a:ln>
    <a:effectLst/>
  </c:spPr>
  <c:txPr>
    <a:bodyPr/>
    <a:lstStyle/>
    <a:p>
      <a:pPr>
        <a:defRPr sz="2000">
          <a:solidFill>
            <a:schemeClr val="bg1"/>
          </a:solidFill>
          <a:latin typeface="+mn-lt"/>
          <a:ea typeface="Franklin Gothic Book" charset="0"/>
          <a:cs typeface="Franklin Gothic Book"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9F2936"/>
            </a:solidFill>
            <a:ln>
              <a:solidFill>
                <a:schemeClr val="bg1"/>
              </a:solidFill>
            </a:ln>
            <a:effectLst/>
          </c:spPr>
          <c:invertIfNegative val="0"/>
          <c:dPt>
            <c:idx val="5"/>
            <c:invertIfNegative val="0"/>
            <c:bubble3D val="0"/>
            <c:spPr>
              <a:solidFill>
                <a:srgbClr val="00928F"/>
              </a:solidFill>
              <a:ln w="25400">
                <a:solidFill>
                  <a:srgbClr val="FFFF00"/>
                </a:solidFill>
              </a:ln>
              <a:effectLst/>
            </c:spPr>
            <c:extLst>
              <c:ext xmlns:c16="http://schemas.microsoft.com/office/drawing/2014/chart" uri="{C3380CC4-5D6E-409C-BE32-E72D297353CC}">
                <c16:uniqueId val="{00000000-8E6E-4A00-9520-6ED0AC143969}"/>
              </c:ext>
            </c:extLst>
          </c:dPt>
          <c:dLbls>
            <c:dLbl>
              <c:idx val="5"/>
              <c:layout>
                <c:manualLayout>
                  <c:x val="-2.3381115496451041E-3"/>
                  <c:y val="5.6931519923645911E-3"/>
                </c:manualLayout>
              </c:layout>
              <c:spPr>
                <a:noFill/>
                <a:ln>
                  <a:noFill/>
                </a:ln>
                <a:effectLst/>
              </c:spPr>
              <c:txPr>
                <a:bodyPr rot="0" spcFirstLastPara="1" vertOverflow="ellipsis" vert="horz" wrap="square" anchor="ctr" anchorCtr="1"/>
                <a:lstStyle/>
                <a:p>
                  <a:pPr>
                    <a:defRPr sz="32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9.2279463611436061E-2"/>
                      <c:h val="0.10240921021235982"/>
                    </c:manualLayout>
                  </c15:layout>
                </c:ext>
                <c:ext xmlns:c16="http://schemas.microsoft.com/office/drawing/2014/chart" uri="{C3380CC4-5D6E-409C-BE32-E72D297353CC}">
                  <c16:uniqueId val="{00000000-8E6E-4A00-9520-6ED0AC143969}"/>
                </c:ext>
              </c:extLst>
            </c:dLbl>
            <c:spPr>
              <a:noFill/>
              <a:ln>
                <a:noFill/>
              </a:ln>
              <a:effectLst/>
            </c:spPr>
            <c:txPr>
              <a:bodyPr rot="0" spcFirstLastPara="1" vertOverflow="ellipsis" vert="horz" wrap="square" anchor="ctr" anchorCtr="1"/>
              <a:lstStyle/>
              <a:p>
                <a:pPr>
                  <a:defRPr sz="28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Anthem
(Elevance)</c:v>
                </c:pt>
                <c:pt idx="1">
                  <c:v>Humana</c:v>
                </c:pt>
                <c:pt idx="2">
                  <c:v>CVS/
Aetna</c:v>
                </c:pt>
                <c:pt idx="3">
                  <c:v>Cigna</c:v>
                </c:pt>
                <c:pt idx="4">
                  <c:v>United
HealthCare</c:v>
                </c:pt>
                <c:pt idx="5">
                  <c:v>Medicare 
Parts A+B</c:v>
                </c:pt>
              </c:strCache>
            </c:strRef>
          </c:cat>
          <c:val>
            <c:numRef>
              <c:f>Sheet1!$B$2:$B$7</c:f>
              <c:numCache>
                <c:formatCode>0%</c:formatCode>
                <c:ptCount val="6"/>
                <c:pt idx="0">
                  <c:v>0.13</c:v>
                </c:pt>
                <c:pt idx="1">
                  <c:v>0.14199999999999999</c:v>
                </c:pt>
                <c:pt idx="2">
                  <c:v>0.17100000000000001</c:v>
                </c:pt>
                <c:pt idx="3">
                  <c:v>0.185</c:v>
                </c:pt>
                <c:pt idx="4">
                  <c:v>0.185</c:v>
                </c:pt>
                <c:pt idx="5">
                  <c:v>2.3E-2</c:v>
                </c:pt>
              </c:numCache>
            </c:numRef>
          </c:val>
          <c:extLst>
            <c:ext xmlns:c16="http://schemas.microsoft.com/office/drawing/2014/chart" uri="{C3380CC4-5D6E-409C-BE32-E72D297353CC}">
              <c16:uniqueId val="{00000000-DCF8-8A41-ABB5-E9C2026BFC5F}"/>
            </c:ext>
          </c:extLst>
        </c:ser>
        <c:dLbls>
          <c:showLegendKey val="0"/>
          <c:showVal val="0"/>
          <c:showCatName val="0"/>
          <c:showSerName val="0"/>
          <c:showPercent val="0"/>
          <c:showBubbleSize val="0"/>
        </c:dLbls>
        <c:gapWidth val="23"/>
        <c:overlap val="-27"/>
        <c:axId val="698654864"/>
        <c:axId val="699301392"/>
      </c:barChart>
      <c:catAx>
        <c:axId val="69865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99301392"/>
        <c:crosses val="autoZero"/>
        <c:auto val="1"/>
        <c:lblAlgn val="ctr"/>
        <c:lblOffset val="100"/>
        <c:noMultiLvlLbl val="0"/>
      </c:catAx>
      <c:valAx>
        <c:axId val="699301392"/>
        <c:scaling>
          <c:orientation val="minMax"/>
          <c:max val="0.19"/>
          <c:min val="0"/>
        </c:scaling>
        <c:delete val="1"/>
        <c:axPos val="l"/>
        <c:numFmt formatCode="0%" sourceLinked="1"/>
        <c:majorTickMark val="none"/>
        <c:minorTickMark val="none"/>
        <c:tickLblPos val="nextTo"/>
        <c:crossAx val="698654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DF59-4D50-234B-91B6-3257350D104E}"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22042-ED39-0845-84FD-FD22A69983FA}" type="slidenum">
              <a:rPr lang="en-US" smtClean="0"/>
              <a:t>‹#›</a:t>
            </a:fld>
            <a:endParaRPr lang="en-US"/>
          </a:p>
        </p:txBody>
      </p:sp>
    </p:spTree>
    <p:extLst>
      <p:ext uri="{BB962C8B-B14F-4D97-AF65-F5344CB8AC3E}">
        <p14:creationId xmlns:p14="http://schemas.microsoft.com/office/powerpoint/2010/main" val="213250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226/10367" TargetMode="External"/><Relationship Id="rId7" Type="http://schemas.openxmlformats.org/officeDocument/2006/relationships/hyperlink" Target="https://doi.org/10.1016/S0140-6736(19)33019-3"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urban.org/sites/default/files/publication/31386/411588-Uninsured-and-Dying-Because-of-It.PDF" TargetMode="External"/><Relationship Id="rId5" Type="http://schemas.openxmlformats.org/officeDocument/2006/relationships/hyperlink" Target="https://ajph.aphapublications.org/doi/10.2105/AJPH.2008.157685" TargetMode="External"/><Relationship Id="rId4" Type="http://schemas.openxmlformats.org/officeDocument/2006/relationships/hyperlink" Target="https://www.healthaffairs.org/doi/full/10.1377/hlthaff.23.4.223"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a:t>
            </a:fld>
            <a:endParaRPr lang="en-US"/>
          </a:p>
        </p:txBody>
      </p:sp>
    </p:spTree>
    <p:extLst>
      <p:ext uri="{BB962C8B-B14F-4D97-AF65-F5344CB8AC3E}">
        <p14:creationId xmlns:p14="http://schemas.microsoft.com/office/powerpoint/2010/main" val="106872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all these hidden costs and complexities impact our patients’ ability to access care? </a:t>
            </a:r>
            <a:br>
              <a:rPr lang="en-US" dirty="0"/>
            </a:br>
            <a:r>
              <a:rPr lang="en-US" dirty="0"/>
              <a:t>Among working-age adults, one-third reported they avoided visiting a provider for a medical problem in the past year; nearly a quarter said they didn’t fill a prescription; nearly a third said they skipped a test or treatment; and 28% said they didn’t get recommended specialist care. As the chart shows, these problems have grown tremendously over the past two decades. </a:t>
            </a:r>
          </a:p>
        </p:txBody>
      </p:sp>
      <p:sp>
        <p:nvSpPr>
          <p:cNvPr id="4" name="Slide Number Placeholder 3"/>
          <p:cNvSpPr>
            <a:spLocks noGrp="1"/>
          </p:cNvSpPr>
          <p:nvPr>
            <p:ph type="sldNum" sz="quarter" idx="5"/>
          </p:nvPr>
        </p:nvSpPr>
        <p:spPr/>
        <p:txBody>
          <a:bodyPr/>
          <a:lstStyle/>
          <a:p>
            <a:fld id="{14C22042-ED39-0845-84FD-FD22A69983FA}" type="slidenum">
              <a:rPr lang="en-US" smtClean="0"/>
              <a:t>10</a:t>
            </a:fld>
            <a:endParaRPr lang="en-US"/>
          </a:p>
        </p:txBody>
      </p:sp>
    </p:spTree>
    <p:extLst>
      <p:ext uri="{BB962C8B-B14F-4D97-AF65-F5344CB8AC3E}">
        <p14:creationId xmlns:p14="http://schemas.microsoft.com/office/powerpoint/2010/main" val="1345689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skipping needed care, working-age Americans are overwhelmed with medical bills and medical debt: 30% have had problems paying a medical bill in the last year; nearly a quarter have received a call from a collection agency or have had to set up a payment plan over a medical bill; and more than 40% have reported some sort of bill or debt problem due to medical care.  </a:t>
            </a:r>
          </a:p>
        </p:txBody>
      </p:sp>
      <p:sp>
        <p:nvSpPr>
          <p:cNvPr id="4" name="Slide Number Placeholder 3"/>
          <p:cNvSpPr>
            <a:spLocks noGrp="1"/>
          </p:cNvSpPr>
          <p:nvPr>
            <p:ph type="sldNum" sz="quarter" idx="5"/>
          </p:nvPr>
        </p:nvSpPr>
        <p:spPr/>
        <p:txBody>
          <a:bodyPr/>
          <a:lstStyle/>
          <a:p>
            <a:fld id="{14C22042-ED39-0845-84FD-FD22A69983FA}" type="slidenum">
              <a:rPr lang="en-US" smtClean="0"/>
              <a:t>11</a:t>
            </a:fld>
            <a:endParaRPr lang="en-US"/>
          </a:p>
        </p:txBody>
      </p:sp>
    </p:spTree>
    <p:extLst>
      <p:ext uri="{BB962C8B-B14F-4D97-AF65-F5344CB8AC3E}">
        <p14:creationId xmlns:p14="http://schemas.microsoft.com/office/powerpoint/2010/main" val="270333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costs mean for our health care system as a whole? In 1973, President Nixon signed the HMO Act, which paved the way for so-called “managed care” and the explosion of the commercial health insurance industry. This also coincided with an explosion of administrators to manage the complexity of the modern multi-payer system. You may have to squint to see green area that represents the growth of physicians, which is nearly flat compared to the </a:t>
            </a:r>
            <a:r>
              <a:rPr lang="en-US" b="1" dirty="0"/>
              <a:t>more than 4000% </a:t>
            </a:r>
            <a:r>
              <a:rPr lang="en-US" dirty="0"/>
              <a:t>growth in the number of health care administrators. </a:t>
            </a:r>
          </a:p>
        </p:txBody>
      </p:sp>
      <p:sp>
        <p:nvSpPr>
          <p:cNvPr id="4" name="Slide Number Placeholder 3"/>
          <p:cNvSpPr>
            <a:spLocks noGrp="1"/>
          </p:cNvSpPr>
          <p:nvPr>
            <p:ph type="sldNum" sz="quarter" idx="5"/>
          </p:nvPr>
        </p:nvSpPr>
        <p:spPr/>
        <p:txBody>
          <a:bodyPr/>
          <a:lstStyle/>
          <a:p>
            <a:fld id="{14C22042-ED39-0845-84FD-FD22A69983FA}" type="slidenum">
              <a:rPr lang="en-US" smtClean="0"/>
              <a:t>12</a:t>
            </a:fld>
            <a:endParaRPr lang="en-US"/>
          </a:p>
        </p:txBody>
      </p:sp>
    </p:spTree>
    <p:extLst>
      <p:ext uri="{BB962C8B-B14F-4D97-AF65-F5344CB8AC3E}">
        <p14:creationId xmlns:p14="http://schemas.microsoft.com/office/powerpoint/2010/main" val="369231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complexity mean for hospitals? Let’s compare the staffing at a hospital in the U.S. and one in Canda, a nation with a single-payer system. Duke Medical Center in the U.S. has 957 beds, but 1,600 billing clerks. The University of Toronto hospital in Canada has almost 1,300 beds, but SEVEN billing clerks.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92878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SzPts val="1100"/>
            </a:pPr>
            <a:r>
              <a:rPr lang="en-US" altLang="en-US" sz="1200" dirty="0"/>
              <a:t>As a result, Duke spends nearly $100,000 annually PER primary care doctor just for billing. That is money that’s not being spent on improving care.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76364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Commercial insurance administrative overhead ranges between about 13% and 18%, depending on the insurer. Compare that to just over 2% for Traditional fee-for-service Medicare. In other words, more than 18 cents of every dollar we pay in premiums to Cigna goes right into their pockets, not towards actual care. </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15</a:t>
            </a:fld>
            <a:endParaRPr lang="en-US"/>
          </a:p>
        </p:txBody>
      </p:sp>
    </p:spTree>
    <p:extLst>
      <p:ext uri="{BB962C8B-B14F-4D97-AF65-F5344CB8AC3E}">
        <p14:creationId xmlns:p14="http://schemas.microsoft.com/office/powerpoint/2010/main" val="2572954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all that overhead go? Besides the costs of the staff, paperwork, and other overhead, a big chunk of our insurance premiums go to shareholder profits, ranging from about $3 billion for Humana up to </a:t>
            </a:r>
            <a:r>
              <a:rPr lang="en-US" u="sng" dirty="0"/>
              <a:t>$21 billion</a:t>
            </a:r>
            <a:r>
              <a:rPr lang="en-US" u="none" dirty="0"/>
              <a:t> </a:t>
            </a:r>
            <a:r>
              <a:rPr lang="en-US" dirty="0"/>
              <a:t>to the shareholders of UnitedHealth. </a:t>
            </a:r>
          </a:p>
          <a:p>
            <a:r>
              <a:rPr lang="en-US" dirty="0"/>
              <a:t>[CLICK] Another especially painful piece of commercial insurance waste is executive compensation. Between 2012 and 2021, these top five insurers collectively paid their CEOs a nearly </a:t>
            </a:r>
            <a:r>
              <a:rPr lang="en-US" b="1" dirty="0"/>
              <a:t>$1.5 billion</a:t>
            </a:r>
            <a:r>
              <a:rPr lang="en-US" dirty="0"/>
              <a:t>. By contrast, the director of Medicare earns less than $200,000 per year. </a:t>
            </a:r>
          </a:p>
        </p:txBody>
      </p:sp>
      <p:sp>
        <p:nvSpPr>
          <p:cNvPr id="4" name="Slide Number Placeholder 3"/>
          <p:cNvSpPr>
            <a:spLocks noGrp="1"/>
          </p:cNvSpPr>
          <p:nvPr>
            <p:ph type="sldNum" sz="quarter" idx="5"/>
          </p:nvPr>
        </p:nvSpPr>
        <p:spPr/>
        <p:txBody>
          <a:bodyPr/>
          <a:lstStyle/>
          <a:p>
            <a:fld id="{14C22042-ED39-0845-84FD-FD22A69983FA}" type="slidenum">
              <a:rPr lang="en-US" smtClean="0"/>
              <a:t>16</a:t>
            </a:fld>
            <a:endParaRPr lang="en-US"/>
          </a:p>
        </p:txBody>
      </p:sp>
    </p:spTree>
    <p:extLst>
      <p:ext uri="{BB962C8B-B14F-4D97-AF65-F5344CB8AC3E}">
        <p14:creationId xmlns:p14="http://schemas.microsoft.com/office/powerpoint/2010/main" val="3813811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already know that the U.S. spends twice as much on health care compared to similar nations. [CLICK] But, if you subtract what individuals and private entities spend on health care, and only look at government spending, the U.S. STILL spends more than other nations who have national health plans. The money is already there!</a:t>
            </a:r>
          </a:p>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17</a:t>
            </a:fld>
            <a:endParaRPr lang="en-US"/>
          </a:p>
        </p:txBody>
      </p:sp>
    </p:spTree>
    <p:extLst>
      <p:ext uri="{BB962C8B-B14F-4D97-AF65-F5344CB8AC3E}">
        <p14:creationId xmlns:p14="http://schemas.microsoft.com/office/powerpoint/2010/main" val="2193250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two-thirds of our health care spending comes directly from our tax dollars. What do we spend it on? </a:t>
            </a:r>
          </a:p>
          <a:p>
            <a:r>
              <a:rPr lang="en-US" dirty="0"/>
              <a:t>[CLICK] Tax subsidies for commercial insurance plans</a:t>
            </a:r>
          </a:p>
          <a:p>
            <a:r>
              <a:rPr lang="en-US" dirty="0"/>
              <a:t>[CLICK]  Health coverage for government and military workers</a:t>
            </a:r>
          </a:p>
          <a:p>
            <a:r>
              <a:rPr lang="en-US" dirty="0"/>
              <a:t>[CLICK] the VA and public health efforts</a:t>
            </a:r>
          </a:p>
          <a:p>
            <a:r>
              <a:rPr lang="en-US" dirty="0"/>
              <a:t>[CLICK] Medicaid, which in most states is now run by commercial insurers</a:t>
            </a:r>
          </a:p>
          <a:p>
            <a:r>
              <a:rPr lang="en-US" dirty="0"/>
              <a:t>[CLICK]  and of course Medicare. </a:t>
            </a:r>
          </a:p>
        </p:txBody>
      </p:sp>
      <p:sp>
        <p:nvSpPr>
          <p:cNvPr id="4" name="Slide Number Placeholder 3"/>
          <p:cNvSpPr>
            <a:spLocks noGrp="1"/>
          </p:cNvSpPr>
          <p:nvPr>
            <p:ph type="sldNum" sz="quarter" idx="5"/>
          </p:nvPr>
        </p:nvSpPr>
        <p:spPr/>
        <p:txBody>
          <a:bodyPr/>
          <a:lstStyle/>
          <a:p>
            <a:fld id="{14C22042-ED39-0845-84FD-FD22A69983FA}" type="slidenum">
              <a:rPr lang="en-US" smtClean="0"/>
              <a:t>18</a:t>
            </a:fld>
            <a:endParaRPr lang="en-US"/>
          </a:p>
        </p:txBody>
      </p:sp>
    </p:spTree>
    <p:extLst>
      <p:ext uri="{BB962C8B-B14F-4D97-AF65-F5344CB8AC3E}">
        <p14:creationId xmlns:p14="http://schemas.microsoft.com/office/powerpoint/2010/main" val="99826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back to the previous slides about America’s rank in health outcomes compared to other nations. What that doesn’t show you is that dramatic shift in outcomes after Americans turn 65 and enroll in Medicare. From birth to age 65, Americans’ mortality rate is at or near the bottom of the rankings of 17 peer nations. Once we hit 65, the U.S. skyrockets to the top of the list. </a:t>
            </a:r>
            <a:br>
              <a:rPr lang="en-US" dirty="0"/>
            </a:br>
            <a:r>
              <a:rPr lang="en-US" dirty="0"/>
              <a:t>Now imagine what this chart would look like if we moved the Medicare enrollment age to birth! </a:t>
            </a:r>
          </a:p>
        </p:txBody>
      </p:sp>
      <p:sp>
        <p:nvSpPr>
          <p:cNvPr id="4" name="Slide Number Placeholder 3"/>
          <p:cNvSpPr>
            <a:spLocks noGrp="1"/>
          </p:cNvSpPr>
          <p:nvPr>
            <p:ph type="sldNum" sz="quarter" idx="5"/>
          </p:nvPr>
        </p:nvSpPr>
        <p:spPr/>
        <p:txBody>
          <a:bodyPr/>
          <a:lstStyle/>
          <a:p>
            <a:fld id="{14C22042-ED39-0845-84FD-FD22A69983FA}" type="slidenum">
              <a:rPr lang="en-US" smtClean="0"/>
              <a:t>19</a:t>
            </a:fld>
            <a:endParaRPr lang="en-US"/>
          </a:p>
        </p:txBody>
      </p:sp>
    </p:spTree>
    <p:extLst>
      <p:ext uri="{BB962C8B-B14F-4D97-AF65-F5344CB8AC3E}">
        <p14:creationId xmlns:p14="http://schemas.microsoft.com/office/powerpoint/2010/main" val="409753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nuts and bolts of Medicare for All, we need to understand exactly the problems that Medicare for All is trying to solve. As you surely know by now, the U.S. health care system isn’t really much of a “system,” [CLICK] </a:t>
            </a:r>
            <a:br>
              <a:rPr lang="en-US" dirty="0"/>
            </a:br>
            <a:r>
              <a:rPr lang="en-US" dirty="0"/>
              <a:t>but rather a complex patchwork of public programs such as Medicaid, Medicare and the VA; employer-sponsored commercial insurance plans; individual insurance plans; and a range of public, private, nonprofit and for-profit hospitals and providers. This image is just one part of the flowchart made by Congress to explain how the Affordable Care Act would impact our so-called system.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22042-ED39-0845-84FD-FD22A69983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31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been a lot of bad news. The good news is that we have a plan that can simplify our health care financing system, provide coverage to everyone, improve health outcomes and reduce costs. We call it Medicare for All because it’s based on a system that is proven to work: Medicare. [CLICK] First, we improve Medicare by covering ALL medically necessary care for all parts of the body, including vision, hearing, dental, mental health, and long-term care. We eliminate all patient cost-sharing, which is a proven barrier to care. We fund the program through progressive taxation, and cut out almost all excess administrative costs by Medicare paying providers directly, with no middleman skimming off the top. </a:t>
            </a:r>
          </a:p>
        </p:txBody>
      </p:sp>
      <p:sp>
        <p:nvSpPr>
          <p:cNvPr id="4" name="Slide Number Placeholder 3"/>
          <p:cNvSpPr>
            <a:spLocks noGrp="1"/>
          </p:cNvSpPr>
          <p:nvPr>
            <p:ph type="sldNum" sz="quarter" idx="5"/>
          </p:nvPr>
        </p:nvSpPr>
        <p:spPr/>
        <p:txBody>
          <a:bodyPr/>
          <a:lstStyle/>
          <a:p>
            <a:fld id="{14C22042-ED39-0845-84FD-FD22A69983FA}" type="slidenum">
              <a:rPr lang="en-US" smtClean="0"/>
              <a:t>20</a:t>
            </a:fld>
            <a:endParaRPr lang="en-US"/>
          </a:p>
        </p:txBody>
      </p:sp>
    </p:spTree>
    <p:extLst>
      <p:ext uri="{BB962C8B-B14F-4D97-AF65-F5344CB8AC3E}">
        <p14:creationId xmlns:p14="http://schemas.microsoft.com/office/powerpoint/2010/main" val="747243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for All would be a lifeline for our patients, by eliminating all the barriers to care we’ve discussed. It would cover EVERYONE in the nation, regardless of employment, age, income or immigration status. Coverage is lifelong and seamless – no annual enrollment, no surprises. And patients would be free to choose any doctor or hospital in the nation – no networks or pre-approvals. </a:t>
            </a:r>
          </a:p>
        </p:txBody>
      </p:sp>
      <p:sp>
        <p:nvSpPr>
          <p:cNvPr id="4" name="Slide Number Placeholder 3"/>
          <p:cNvSpPr>
            <a:spLocks noGrp="1"/>
          </p:cNvSpPr>
          <p:nvPr>
            <p:ph type="sldNum" sz="quarter" idx="5"/>
          </p:nvPr>
        </p:nvSpPr>
        <p:spPr/>
        <p:txBody>
          <a:bodyPr/>
          <a:lstStyle/>
          <a:p>
            <a:fld id="{14C22042-ED39-0845-84FD-FD22A69983FA}" type="slidenum">
              <a:rPr lang="en-US" smtClean="0"/>
              <a:t>21</a:t>
            </a:fld>
            <a:endParaRPr lang="en-US"/>
          </a:p>
        </p:txBody>
      </p:sp>
    </p:spTree>
    <p:extLst>
      <p:ext uri="{BB962C8B-B14F-4D97-AF65-F5344CB8AC3E}">
        <p14:creationId xmlns:p14="http://schemas.microsoft.com/office/powerpoint/2010/main" val="1483381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for All would transform the way we fund hospitals. How? Global operating budgets would replace today’s wasteful per-patient billing by [CLICK] funding hospitals with annual lump sum payments based on community health needs, similar to how we fund essential public services like fire departments. Capital projects like expansions would be planned and funded separately. </a:t>
            </a:r>
          </a:p>
          <a:p>
            <a:r>
              <a:rPr lang="en-US" dirty="0"/>
              <a:t>[CLICK]: Global budgets would eliminate administrative waste (remember those thousands of billing clerks?), and could save the U.S. $220 billion per year.</a:t>
            </a:r>
          </a:p>
          <a:p>
            <a:r>
              <a:rPr lang="en-US" dirty="0"/>
              <a:t>[CLICK] Invest in critical but underfunded services like mental health and addiction care, and </a:t>
            </a:r>
          </a:p>
          <a:p>
            <a:r>
              <a:rPr lang="en-US" dirty="0"/>
              <a:t>[CLICK] would provide predictable and stable funding, which will be a lifeline to struggling rural hospitals and those serving our most vulnerable and often uninsured patients. During times of crisis like a pandemic or natural disaster, funding could be directed quickly where it’s needed most. </a:t>
            </a:r>
          </a:p>
        </p:txBody>
      </p:sp>
      <p:sp>
        <p:nvSpPr>
          <p:cNvPr id="4" name="Slide Number Placeholder 3"/>
          <p:cNvSpPr>
            <a:spLocks noGrp="1"/>
          </p:cNvSpPr>
          <p:nvPr>
            <p:ph type="sldNum" sz="quarter" idx="5"/>
          </p:nvPr>
        </p:nvSpPr>
        <p:spPr/>
        <p:txBody>
          <a:bodyPr/>
          <a:lstStyle/>
          <a:p>
            <a:fld id="{14C22042-ED39-0845-84FD-FD22A69983FA}" type="slidenum">
              <a:rPr lang="en-US" smtClean="0"/>
              <a:t>22</a:t>
            </a:fld>
            <a:endParaRPr lang="en-US"/>
          </a:p>
        </p:txBody>
      </p:sp>
    </p:spTree>
    <p:extLst>
      <p:ext uri="{BB962C8B-B14F-4D97-AF65-F5344CB8AC3E}">
        <p14:creationId xmlns:p14="http://schemas.microsoft.com/office/powerpoint/2010/main" val="2375124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side-by-side comparison of what we have today with commercial insurance and what we would get with Medicare for All. Let’s start with commercial insurance. </a:t>
            </a:r>
          </a:p>
          <a:p>
            <a:r>
              <a:rPr lang="en-US" dirty="0"/>
              <a:t>We get narrow networks of providers; sky-high cost-sharing that keeps us from getting care; prior authorizations and denials of care that we as physicians know all too well; constantly changing coverage. </a:t>
            </a:r>
          </a:p>
          <a:p>
            <a:r>
              <a:rPr lang="en-US" dirty="0"/>
              <a:t>[CLICK]: But in contrast, Medicare for All offers free choice of ANY hospital or provider ANYWHERE in the nation, with no costs upfront or at the point of care; coverage of all medically necessary care without delay; lifelong uninterrupted coverage</a:t>
            </a:r>
          </a:p>
        </p:txBody>
      </p:sp>
      <p:sp>
        <p:nvSpPr>
          <p:cNvPr id="4" name="Slide Number Placeholder 3"/>
          <p:cNvSpPr>
            <a:spLocks noGrp="1"/>
          </p:cNvSpPr>
          <p:nvPr>
            <p:ph type="sldNum" sz="quarter" idx="5"/>
          </p:nvPr>
        </p:nvSpPr>
        <p:spPr/>
        <p:txBody>
          <a:bodyPr/>
          <a:lstStyle/>
          <a:p>
            <a:fld id="{14C22042-ED39-0845-84FD-FD22A69983FA}" type="slidenum">
              <a:rPr lang="en-US" smtClean="0"/>
              <a:t>23</a:t>
            </a:fld>
            <a:endParaRPr lang="en-US"/>
          </a:p>
        </p:txBody>
      </p:sp>
    </p:spTree>
    <p:extLst>
      <p:ext uri="{BB962C8B-B14F-4D97-AF65-F5344CB8AC3E}">
        <p14:creationId xmlns:p14="http://schemas.microsoft.com/office/powerpoint/2010/main" val="3861825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public support for Medicare for All? </a:t>
            </a:r>
          </a:p>
          <a:p>
            <a:r>
              <a:rPr lang="en-US" dirty="0"/>
              <a:t>Support has been growing steadily, and today a strong majority of Americans support Medicare for All. </a:t>
            </a:r>
          </a:p>
        </p:txBody>
      </p:sp>
      <p:sp>
        <p:nvSpPr>
          <p:cNvPr id="4" name="Slide Number Placeholder 3"/>
          <p:cNvSpPr>
            <a:spLocks noGrp="1"/>
          </p:cNvSpPr>
          <p:nvPr>
            <p:ph type="sldNum" sz="quarter" idx="5"/>
          </p:nvPr>
        </p:nvSpPr>
        <p:spPr/>
        <p:txBody>
          <a:bodyPr/>
          <a:lstStyle/>
          <a:p>
            <a:fld id="{14C22042-ED39-0845-84FD-FD22A69983FA}" type="slidenum">
              <a:rPr lang="en-US" smtClean="0"/>
              <a:t>24</a:t>
            </a:fld>
            <a:endParaRPr lang="en-US"/>
          </a:p>
        </p:txBody>
      </p:sp>
    </p:spTree>
    <p:extLst>
      <p:ext uri="{BB962C8B-B14F-4D97-AF65-F5344CB8AC3E}">
        <p14:creationId xmlns:p14="http://schemas.microsoft.com/office/powerpoint/2010/main" val="1877799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25</a:t>
            </a:fld>
            <a:endParaRPr lang="en-US"/>
          </a:p>
        </p:txBody>
      </p:sp>
    </p:spTree>
    <p:extLst>
      <p:ext uri="{BB962C8B-B14F-4D97-AF65-F5344CB8AC3E}">
        <p14:creationId xmlns:p14="http://schemas.microsoft.com/office/powerpoint/2010/main" val="746176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heard so much about physician burnout lately that it’s feels like it’s just part of the job. However, our colleagues who practice in nations with national health programs report much higher job satisfaction compared to the U.S. </a:t>
            </a:r>
          </a:p>
        </p:txBody>
      </p:sp>
      <p:sp>
        <p:nvSpPr>
          <p:cNvPr id="4" name="Slide Number Placeholder 3"/>
          <p:cNvSpPr>
            <a:spLocks noGrp="1"/>
          </p:cNvSpPr>
          <p:nvPr>
            <p:ph type="sldNum" sz="quarter" idx="5"/>
          </p:nvPr>
        </p:nvSpPr>
        <p:spPr/>
        <p:txBody>
          <a:bodyPr/>
          <a:lstStyle/>
          <a:p>
            <a:fld id="{14C22042-ED39-0845-84FD-FD22A69983FA}" type="slidenum">
              <a:rPr lang="en-US" smtClean="0"/>
              <a:t>26</a:t>
            </a:fld>
            <a:endParaRPr lang="en-US"/>
          </a:p>
        </p:txBody>
      </p:sp>
    </p:spTree>
    <p:extLst>
      <p:ext uri="{BB962C8B-B14F-4D97-AF65-F5344CB8AC3E}">
        <p14:creationId xmlns:p14="http://schemas.microsoft.com/office/powerpoint/2010/main" val="663919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the best way to describe the dissatisfaction of our colleagues isn’t burnout by moral injury. [CLICK] We know how to care for our patients, but we watch helplessly as they struggle to overcome other barriers to care, like high costs, insurance denials or lack of coverage, and underfunded hospitals. </a:t>
            </a:r>
          </a:p>
        </p:txBody>
      </p:sp>
      <p:sp>
        <p:nvSpPr>
          <p:cNvPr id="4" name="Slide Number Placeholder 3"/>
          <p:cNvSpPr>
            <a:spLocks noGrp="1"/>
          </p:cNvSpPr>
          <p:nvPr>
            <p:ph type="sldNum" sz="quarter" idx="5"/>
          </p:nvPr>
        </p:nvSpPr>
        <p:spPr/>
        <p:txBody>
          <a:bodyPr/>
          <a:lstStyle/>
          <a:p>
            <a:fld id="{14C22042-ED39-0845-84FD-FD22A69983FA}" type="slidenum">
              <a:rPr lang="en-US" smtClean="0"/>
              <a:t>27</a:t>
            </a:fld>
            <a:endParaRPr lang="en-US"/>
          </a:p>
        </p:txBody>
      </p:sp>
    </p:spTree>
    <p:extLst>
      <p:ext uri="{BB962C8B-B14F-4D97-AF65-F5344CB8AC3E}">
        <p14:creationId xmlns:p14="http://schemas.microsoft.com/office/powerpoint/2010/main" val="543880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when it comes to burnout, our colleagues across generations are not so different. [CLICK]</a:t>
            </a:r>
          </a:p>
          <a:p>
            <a:r>
              <a:rPr lang="en-US" dirty="0"/>
              <a:t>Too much charting and paperwork, fighting with insurance, dealing with bureaucracy. </a:t>
            </a:r>
          </a:p>
        </p:txBody>
      </p:sp>
      <p:sp>
        <p:nvSpPr>
          <p:cNvPr id="4" name="Slide Number Placeholder 3"/>
          <p:cNvSpPr>
            <a:spLocks noGrp="1"/>
          </p:cNvSpPr>
          <p:nvPr>
            <p:ph type="sldNum" sz="quarter" idx="5"/>
          </p:nvPr>
        </p:nvSpPr>
        <p:spPr/>
        <p:txBody>
          <a:bodyPr/>
          <a:lstStyle/>
          <a:p>
            <a:fld id="{14C22042-ED39-0845-84FD-FD22A69983FA}" type="slidenum">
              <a:rPr lang="en-US" smtClean="0"/>
              <a:t>28</a:t>
            </a:fld>
            <a:endParaRPr lang="en-US"/>
          </a:p>
        </p:txBody>
      </p:sp>
    </p:spTree>
    <p:extLst>
      <p:ext uri="{BB962C8B-B14F-4D97-AF65-F5344CB8AC3E}">
        <p14:creationId xmlns:p14="http://schemas.microsoft.com/office/powerpoint/2010/main" val="3145766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our colleagues in countries with national health plans, American physicians write a LOT more notes in their electronic health records. Much of this is due to administrative complexity of having so many different payers. </a:t>
            </a:r>
          </a:p>
        </p:txBody>
      </p:sp>
      <p:sp>
        <p:nvSpPr>
          <p:cNvPr id="4" name="Slide Number Placeholder 3"/>
          <p:cNvSpPr>
            <a:spLocks noGrp="1"/>
          </p:cNvSpPr>
          <p:nvPr>
            <p:ph type="sldNum" sz="quarter" idx="5"/>
          </p:nvPr>
        </p:nvSpPr>
        <p:spPr/>
        <p:txBody>
          <a:bodyPr/>
          <a:lstStyle/>
          <a:p>
            <a:fld id="{14C22042-ED39-0845-84FD-FD22A69983FA}" type="slidenum">
              <a:rPr lang="en-US" smtClean="0"/>
              <a:t>29</a:t>
            </a:fld>
            <a:endParaRPr lang="en-US"/>
          </a:p>
        </p:txBody>
      </p:sp>
    </p:spTree>
    <p:extLst>
      <p:ext uri="{BB962C8B-B14F-4D97-AF65-F5344CB8AC3E}">
        <p14:creationId xmlns:p14="http://schemas.microsoft.com/office/powerpoint/2010/main" val="109291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b="0" baseline="0" dirty="0">
                <a:solidFill>
                  <a:schemeClr val="bg1"/>
                </a:solidFill>
                <a:latin typeface="Arial" panose="020B0604020202020204" pitchFamily="34" charset="0"/>
                <a:cs typeface="Arial" panose="020B0604020202020204" pitchFamily="34" charset="0"/>
              </a:rPr>
              <a:t>It helps to zoom out and see how the U.S. compares to similar wealthy countries. Each of those colored lines represents one of 30 countries, from 1970 to just before the pandemic. Over this 50-year period, life expectancy has gradually gone up everywhere, as has health care expenditures per person. Can you guess where the U.S. falls within those colored lines? [CLICK]. You may be surprised to see that since the 70s, America veered off into a place of extremely high spending and lower life expectancy. We now spend about twice as much on health care as other countries, and our lives are substantially shorter. So what happened in the 70s that sent us veering off course? [CLICK] The first difference is that each of those countries have some form of national health program, ranging from a full national health service like in the U.K., to publicly funded insurance programs. But they all guarantee universal access to health care. [CLICK] Instead of choosing a national health program, the U.S. experimented with a range of what some would call market-based solutions, which typically means some sort of profiteering middleman like an HMO or commercial insurance company [CLICK]. We don’t have time to explain all of the schemes in the red boxes, but the takeaway is that each time our health care got more privatized, fragmented, or profit-based, health care costs rose and life expectancy fell. </a:t>
            </a:r>
            <a:endParaRPr lang="en-US" sz="1100" b="0" i="1" baseline="0" dirty="0">
              <a:solidFill>
                <a:schemeClr val="bg1"/>
              </a:solidFill>
              <a:latin typeface="Arial" panose="020B0604020202020204" pitchFamily="34" charset="0"/>
              <a:cs typeface="Arial" panose="020B0604020202020204" pitchFamily="34" charset="0"/>
            </a:endParaRPr>
          </a:p>
          <a:p>
            <a:pPr algn="l"/>
            <a:endParaRPr lang="en-US" sz="1100" b="0" i="1" baseline="0" dirty="0">
              <a:solidFill>
                <a:schemeClr val="bg1"/>
              </a:solidFill>
              <a:latin typeface="Arial" panose="020B0604020202020204" pitchFamily="34" charset="0"/>
              <a:cs typeface="Arial" panose="020B0604020202020204" pitchFamily="34" charset="0"/>
            </a:endParaRPr>
          </a:p>
          <a:p>
            <a:pPr algn="l"/>
            <a:r>
              <a:rPr lang="en-US" sz="1100" b="0" i="1" baseline="0" dirty="0">
                <a:solidFill>
                  <a:schemeClr val="bg1"/>
                </a:solidFill>
                <a:latin typeface="Arial" panose="020B0604020202020204" pitchFamily="34" charset="0"/>
                <a:cs typeface="Arial" panose="020B0604020202020204" pitchFamily="34" charset="0"/>
              </a:rPr>
              <a:t>Sources: </a:t>
            </a:r>
            <a:br>
              <a:rPr lang="en-US" sz="1100" b="0" i="1" baseline="0" dirty="0">
                <a:solidFill>
                  <a:schemeClr val="bg1"/>
                </a:solidFill>
                <a:latin typeface="Arial" panose="020B0604020202020204" pitchFamily="34" charset="0"/>
                <a:cs typeface="Arial" panose="020B0604020202020204" pitchFamily="34" charset="0"/>
              </a:rPr>
            </a:br>
            <a:r>
              <a:rPr lang="en-US" sz="1100" b="0" i="1" baseline="0" dirty="0">
                <a:solidFill>
                  <a:schemeClr val="bg1"/>
                </a:solidFill>
                <a:latin typeface="Arial" panose="020B0604020202020204" pitchFamily="34" charset="0"/>
                <a:cs typeface="Arial" panose="020B0604020202020204" pitchFamily="34" charset="0"/>
              </a:rPr>
              <a:t>2002 IOM 2002: Care without Coverage</a:t>
            </a:r>
          </a:p>
          <a:p>
            <a:pPr algn="l">
              <a:spcAft>
                <a:spcPts val="600"/>
              </a:spcAft>
            </a:pPr>
            <a:r>
              <a:rPr lang="en-US" sz="1100" b="0" i="1" baseline="0" dirty="0">
                <a:solidFill>
                  <a:schemeClr val="bg1"/>
                </a:solidFill>
                <a:latin typeface="Arial" panose="020B0604020202020204" pitchFamily="34" charset="0"/>
                <a:cs typeface="Arial" panose="020B0604020202020204" pitchFamily="34" charset="0"/>
                <a:hlinkClick r:id="rId3"/>
              </a:rPr>
              <a:t>https://doi.org/10.17226/10367</a:t>
            </a:r>
            <a:r>
              <a:rPr lang="en-US" sz="1100" b="0" i="1" baseline="0" dirty="0">
                <a:solidFill>
                  <a:schemeClr val="bg1"/>
                </a:solidFill>
                <a:latin typeface="Arial" panose="020B0604020202020204" pitchFamily="34" charset="0"/>
                <a:cs typeface="Arial" panose="020B0604020202020204" pitchFamily="34" charset="0"/>
              </a:rPr>
              <a:t>   </a:t>
            </a:r>
          </a:p>
          <a:p>
            <a:pPr algn="l"/>
            <a:r>
              <a:rPr lang="en-US" sz="1100" b="0" baseline="0" dirty="0">
                <a:solidFill>
                  <a:schemeClr val="bg1"/>
                </a:solidFill>
                <a:latin typeface="Arial" panose="020B0604020202020204" pitchFamily="34" charset="0"/>
                <a:cs typeface="Arial" panose="020B0604020202020204" pitchFamily="34" charset="0"/>
              </a:rPr>
              <a:t>2004 Health Affairs</a:t>
            </a:r>
          </a:p>
          <a:p>
            <a:pPr algn="l">
              <a:spcAft>
                <a:spcPts val="600"/>
              </a:spcAft>
            </a:pPr>
            <a:r>
              <a:rPr lang="en-US" sz="1100" b="0" baseline="0" dirty="0">
                <a:solidFill>
                  <a:schemeClr val="bg1"/>
                </a:solidFill>
                <a:latin typeface="Arial" panose="020B0604020202020204" pitchFamily="34" charset="0"/>
                <a:cs typeface="Arial" panose="020B0604020202020204" pitchFamily="34" charset="0"/>
                <a:hlinkClick r:id="rId4"/>
              </a:rPr>
              <a:t>https://www.healthaffairs.org/doi/full/10.1377/hlthaff.23.4.223</a:t>
            </a:r>
            <a:r>
              <a:rPr lang="en-US" sz="1100" b="0" baseline="0" dirty="0">
                <a:solidFill>
                  <a:schemeClr val="bg1"/>
                </a:solidFill>
                <a:latin typeface="Arial" panose="020B0604020202020204" pitchFamily="34" charset="0"/>
                <a:cs typeface="Arial" panose="020B0604020202020204" pitchFamily="34" charset="0"/>
              </a:rPr>
              <a:t> </a:t>
            </a:r>
          </a:p>
          <a:p>
            <a:pPr algn="l"/>
            <a:r>
              <a:rPr lang="en-US" sz="1100" b="0" baseline="0" dirty="0">
                <a:solidFill>
                  <a:schemeClr val="bg1"/>
                </a:solidFill>
                <a:latin typeface="Arial" panose="020B0604020202020204" pitchFamily="34" charset="0"/>
                <a:cs typeface="Arial" panose="020B0604020202020204" pitchFamily="34" charset="0"/>
              </a:rPr>
              <a:t>2008 AJPH</a:t>
            </a:r>
          </a:p>
          <a:p>
            <a:pPr algn="l">
              <a:spcAft>
                <a:spcPts val="600"/>
              </a:spcAft>
            </a:pPr>
            <a:r>
              <a:rPr lang="en-US" sz="1100" b="0" baseline="0" dirty="0">
                <a:solidFill>
                  <a:schemeClr val="bg1"/>
                </a:solidFill>
                <a:latin typeface="Arial" panose="020B0604020202020204" pitchFamily="34" charset="0"/>
                <a:cs typeface="Arial" panose="020B0604020202020204" pitchFamily="34" charset="0"/>
                <a:hlinkClick r:id="rId5"/>
              </a:rPr>
              <a:t>https://ajph.aphapublications.org/doi/10.2105/AJPH.2008.157685</a:t>
            </a:r>
            <a:r>
              <a:rPr lang="en-US" sz="1100" b="0" baseline="0" dirty="0">
                <a:solidFill>
                  <a:schemeClr val="bg1"/>
                </a:solidFill>
                <a:latin typeface="Arial" panose="020B0604020202020204" pitchFamily="34" charset="0"/>
                <a:cs typeface="Arial" panose="020B0604020202020204" pitchFamily="34" charset="0"/>
              </a:rPr>
              <a:t> </a:t>
            </a:r>
          </a:p>
          <a:p>
            <a:pPr algn="l"/>
            <a:r>
              <a:rPr lang="en-US" sz="1100" b="0" baseline="0" dirty="0">
                <a:solidFill>
                  <a:schemeClr val="bg1"/>
                </a:solidFill>
                <a:latin typeface="Arial" panose="020B0604020202020204" pitchFamily="34" charset="0"/>
                <a:cs typeface="Arial" panose="020B0604020202020204" pitchFamily="34" charset="0"/>
              </a:rPr>
              <a:t>2008 Update to IOM </a:t>
            </a:r>
          </a:p>
          <a:p>
            <a:pPr algn="l">
              <a:spcAft>
                <a:spcPts val="600"/>
              </a:spcAft>
            </a:pPr>
            <a:r>
              <a:rPr lang="en-US" sz="1100" b="0" baseline="0" dirty="0">
                <a:solidFill>
                  <a:schemeClr val="bg1"/>
                </a:solidFill>
                <a:latin typeface="Arial" panose="020B0604020202020204" pitchFamily="34" charset="0"/>
                <a:cs typeface="Arial" panose="020B0604020202020204" pitchFamily="34" charset="0"/>
                <a:hlinkClick r:id="rId6"/>
              </a:rPr>
              <a:t>https://www.urban.org/sites/default/files/publication/31386/411588-Uninsured-and-Dying-Because-of-It.PDF</a:t>
            </a:r>
            <a:r>
              <a:rPr lang="en-US" sz="1100" b="0" baseline="0" dirty="0">
                <a:solidFill>
                  <a:schemeClr val="bg1"/>
                </a:solidFill>
                <a:latin typeface="Arial" panose="020B0604020202020204" pitchFamily="34" charset="0"/>
                <a:cs typeface="Arial" panose="020B0604020202020204" pitchFamily="34" charset="0"/>
              </a:rPr>
              <a:t> </a:t>
            </a:r>
          </a:p>
          <a:p>
            <a:pPr algn="l"/>
            <a:r>
              <a:rPr lang="en-US" sz="1100" b="0" baseline="0" dirty="0">
                <a:solidFill>
                  <a:schemeClr val="bg1"/>
                </a:solidFill>
                <a:latin typeface="Arial" panose="020B0604020202020204" pitchFamily="34" charset="0"/>
                <a:cs typeface="Arial" panose="020B0604020202020204" pitchFamily="34" charset="0"/>
              </a:rPr>
              <a:t>2020 Lancet review article</a:t>
            </a:r>
          </a:p>
          <a:p>
            <a:pPr algn="l"/>
            <a:r>
              <a:rPr lang="en-US" sz="1100" b="0" baseline="0" dirty="0">
                <a:solidFill>
                  <a:schemeClr val="bg1"/>
                </a:solidFill>
                <a:latin typeface="Arial" panose="020B0604020202020204" pitchFamily="34" charset="0"/>
                <a:cs typeface="Arial" panose="020B0604020202020204" pitchFamily="34" charset="0"/>
                <a:hlinkClick r:id="rId7"/>
              </a:rPr>
              <a:t>https://doi.org/10.1016/S0140-6736(19)33019-3</a:t>
            </a:r>
            <a:r>
              <a:rPr lang="en-US" sz="1100" b="0" baseline="0" dirty="0">
                <a:solidFill>
                  <a:schemeClr val="bg1"/>
                </a:solidFill>
                <a:latin typeface="Arial" panose="020B0604020202020204" pitchFamily="34" charset="0"/>
                <a:cs typeface="Arial" panose="020B0604020202020204" pitchFamily="34" charset="0"/>
              </a:rPr>
              <a:t> </a:t>
            </a:r>
            <a:endParaRPr lang="en-US" sz="1100" b="0" baseline="0" dirty="0">
              <a:latin typeface="Arial" panose="020B0604020202020204" pitchFamily="34" charset="0"/>
              <a:cs typeface="Arial" panose="020B0604020202020204" pitchFamily="34" charset="0"/>
            </a:endParaRPr>
          </a:p>
          <a:p>
            <a:endParaRPr lang="en-US" sz="11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4C22042-ED39-0845-84FD-FD22A69983FA}" type="slidenum">
              <a:rPr lang="en-US" smtClean="0"/>
              <a:t>3</a:t>
            </a:fld>
            <a:endParaRPr lang="en-US"/>
          </a:p>
        </p:txBody>
      </p:sp>
    </p:spTree>
    <p:extLst>
      <p:ext uri="{BB962C8B-B14F-4D97-AF65-F5344CB8AC3E}">
        <p14:creationId xmlns:p14="http://schemas.microsoft.com/office/powerpoint/2010/main" val="3049754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30</a:t>
            </a:fld>
            <a:endParaRPr lang="en-US"/>
          </a:p>
        </p:txBody>
      </p:sp>
    </p:spTree>
    <p:extLst>
      <p:ext uri="{BB962C8B-B14F-4D97-AF65-F5344CB8AC3E}">
        <p14:creationId xmlns:p14="http://schemas.microsoft.com/office/powerpoint/2010/main" val="963412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31</a:t>
            </a:fld>
            <a:endParaRPr lang="en-US"/>
          </a:p>
        </p:txBody>
      </p:sp>
    </p:spTree>
    <p:extLst>
      <p:ext uri="{BB962C8B-B14F-4D97-AF65-F5344CB8AC3E}">
        <p14:creationId xmlns:p14="http://schemas.microsoft.com/office/powerpoint/2010/main" val="3131144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heard some fearmongering about what would happen to physician income in the U.S. under Medicare for All. The good news is that incomes would remain the same or increase. Even according to a study funded by the conservative Koch family. </a:t>
            </a:r>
          </a:p>
        </p:txBody>
      </p:sp>
      <p:sp>
        <p:nvSpPr>
          <p:cNvPr id="4" name="Slide Number Placeholder 3"/>
          <p:cNvSpPr>
            <a:spLocks noGrp="1"/>
          </p:cNvSpPr>
          <p:nvPr>
            <p:ph type="sldNum" sz="quarter" idx="5"/>
          </p:nvPr>
        </p:nvSpPr>
        <p:spPr/>
        <p:txBody>
          <a:bodyPr/>
          <a:lstStyle/>
          <a:p>
            <a:fld id="{14C22042-ED39-0845-84FD-FD22A69983FA}" type="slidenum">
              <a:rPr lang="en-US" smtClean="0"/>
              <a:t>32</a:t>
            </a:fld>
            <a:endParaRPr lang="en-US"/>
          </a:p>
        </p:txBody>
      </p:sp>
    </p:spTree>
    <p:extLst>
      <p:ext uri="{BB962C8B-B14F-4D97-AF65-F5344CB8AC3E}">
        <p14:creationId xmlns:p14="http://schemas.microsoft.com/office/powerpoint/2010/main" val="1774765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the most dramatic increase in support for Medicare for All is from doctors. Within a decade, doctors went from a majority opposing Medicare for All to a majority supporting. And our experience in PNHP shows that the next generation of doctors – medical students and residents – overwhelmingly support single payer. </a:t>
            </a:r>
          </a:p>
        </p:txBody>
      </p:sp>
      <p:sp>
        <p:nvSpPr>
          <p:cNvPr id="4" name="Slide Number Placeholder 3"/>
          <p:cNvSpPr>
            <a:spLocks noGrp="1"/>
          </p:cNvSpPr>
          <p:nvPr>
            <p:ph type="sldNum" sz="quarter" idx="5"/>
          </p:nvPr>
        </p:nvSpPr>
        <p:spPr/>
        <p:txBody>
          <a:bodyPr/>
          <a:lstStyle/>
          <a:p>
            <a:fld id="{14C22042-ED39-0845-84FD-FD22A69983FA}" type="slidenum">
              <a:rPr lang="en-US" smtClean="0"/>
              <a:t>33</a:t>
            </a:fld>
            <a:endParaRPr lang="en-US"/>
          </a:p>
        </p:txBody>
      </p:sp>
    </p:spTree>
    <p:extLst>
      <p:ext uri="{BB962C8B-B14F-4D97-AF65-F5344CB8AC3E}">
        <p14:creationId xmlns:p14="http://schemas.microsoft.com/office/powerpoint/2010/main" val="2282553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22042-ED39-0845-84FD-FD22A69983FA}" type="slidenum">
              <a:rPr lang="en-US" smtClean="0"/>
              <a:t>34</a:t>
            </a:fld>
            <a:endParaRPr lang="en-US"/>
          </a:p>
        </p:txBody>
      </p:sp>
    </p:spTree>
    <p:extLst>
      <p:ext uri="{BB962C8B-B14F-4D97-AF65-F5344CB8AC3E}">
        <p14:creationId xmlns:p14="http://schemas.microsoft.com/office/powerpoint/2010/main" val="184899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spend some time discussing the dangers of commercial insurance, which is how most Americans get coverage. But first, let’s acknowledge that close to 9% of Americans have no insurance at all. Researchers estimate that for every 769 people who are uninsured, one will die each year of preventable death. That means more than 36,000 Americans die unnecessarily each year because they don’t have health coverage.</a:t>
            </a:r>
          </a:p>
          <a:p>
            <a:endParaRPr lang="en-US" dirty="0"/>
          </a:p>
          <a:p>
            <a:r>
              <a:rPr lang="en-US" dirty="0"/>
              <a:t>The good news is that policy makers from across the political spectrum </a:t>
            </a:r>
            <a:r>
              <a:rPr lang="en-US" i="1" dirty="0"/>
              <a:t>mostly</a:t>
            </a:r>
            <a:r>
              <a:rPr lang="en-US" dirty="0"/>
              <a:t> agree that uninsurance is a bad thing; the debate centers on how to get SOME sort of coverage for 27,000 uninsured Americans. </a:t>
            </a:r>
            <a:r>
              <a:rPr lang="en-US" b="1" dirty="0"/>
              <a:t>But I’m here to argue that the TYPE of coverage matters a whole lot, not just to individual patients, but to providers, hospitals, and to our health care system as a whole. </a:t>
            </a:r>
          </a:p>
        </p:txBody>
      </p:sp>
      <p:sp>
        <p:nvSpPr>
          <p:cNvPr id="4" name="Slide Number Placeholder 3"/>
          <p:cNvSpPr>
            <a:spLocks noGrp="1"/>
          </p:cNvSpPr>
          <p:nvPr>
            <p:ph type="sldNum" sz="quarter" idx="5"/>
          </p:nvPr>
        </p:nvSpPr>
        <p:spPr/>
        <p:txBody>
          <a:bodyPr/>
          <a:lstStyle/>
          <a:p>
            <a:fld id="{14C22042-ED39-0845-84FD-FD22A69983FA}" type="slidenum">
              <a:rPr lang="en-US" smtClean="0"/>
              <a:t>4</a:t>
            </a:fld>
            <a:endParaRPr lang="en-US"/>
          </a:p>
        </p:txBody>
      </p:sp>
    </p:spTree>
    <p:extLst>
      <p:ext uri="{BB962C8B-B14F-4D97-AF65-F5344CB8AC3E}">
        <p14:creationId xmlns:p14="http://schemas.microsoft.com/office/powerpoint/2010/main" val="393949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slide we talked about how about one-third of our patients skip or delay care here in the U.S.  Not surprisingly, that rate is much higher compared to other wealthy countries with a national health system, and contributes to huge disparities in health outcomes. </a:t>
            </a:r>
          </a:p>
        </p:txBody>
      </p:sp>
      <p:sp>
        <p:nvSpPr>
          <p:cNvPr id="4" name="Slide Number Placeholder 3"/>
          <p:cNvSpPr>
            <a:spLocks noGrp="1"/>
          </p:cNvSpPr>
          <p:nvPr>
            <p:ph type="sldNum" sz="quarter" idx="5"/>
          </p:nvPr>
        </p:nvSpPr>
        <p:spPr/>
        <p:txBody>
          <a:bodyPr/>
          <a:lstStyle/>
          <a:p>
            <a:fld id="{14C22042-ED39-0845-84FD-FD22A69983FA}" type="slidenum">
              <a:rPr lang="en-US" smtClean="0"/>
              <a:t>5</a:t>
            </a:fld>
            <a:endParaRPr lang="en-US"/>
          </a:p>
        </p:txBody>
      </p:sp>
    </p:spTree>
    <p:extLst>
      <p:ext uri="{BB962C8B-B14F-4D97-AF65-F5344CB8AC3E}">
        <p14:creationId xmlns:p14="http://schemas.microsoft.com/office/powerpoint/2010/main" val="62577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infant mortality is twice as high as several similar nations. </a:t>
            </a:r>
          </a:p>
        </p:txBody>
      </p:sp>
      <p:sp>
        <p:nvSpPr>
          <p:cNvPr id="4" name="Slide Number Placeholder 3"/>
          <p:cNvSpPr>
            <a:spLocks noGrp="1"/>
          </p:cNvSpPr>
          <p:nvPr>
            <p:ph type="sldNum" sz="quarter" idx="5"/>
          </p:nvPr>
        </p:nvSpPr>
        <p:spPr/>
        <p:txBody>
          <a:bodyPr/>
          <a:lstStyle/>
          <a:p>
            <a:fld id="{14C22042-ED39-0845-84FD-FD22A69983FA}" type="slidenum">
              <a:rPr lang="en-US" smtClean="0"/>
              <a:t>6</a:t>
            </a:fld>
            <a:endParaRPr lang="en-US"/>
          </a:p>
        </p:txBody>
      </p:sp>
    </p:spTree>
    <p:extLst>
      <p:ext uri="{BB962C8B-B14F-4D97-AF65-F5344CB8AC3E}">
        <p14:creationId xmlns:p14="http://schemas.microsoft.com/office/powerpoint/2010/main" val="1011000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an exaggeration to say that the U.S. is in the midst of a maternal mortality crisis. Our maternal mortality rate is three times higher than the UK and Canada, nearly five times higher than Switzerland and New Zealand, and ten times higher than Australia and Norway.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22042-ED39-0845-84FD-FD22A69983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9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look at how a majority of working-age adults get health coverage today. </a:t>
            </a:r>
            <a:br>
              <a:rPr lang="en-US" sz="1200" dirty="0"/>
            </a:br>
            <a:r>
              <a:rPr lang="en-US" sz="1200" dirty="0"/>
              <a:t>[CLICK] First, you get a job at a factory, an office or a school, for example. </a:t>
            </a:r>
          </a:p>
          <a:p>
            <a:r>
              <a:rPr lang="en-US" sz="1200" dirty="0"/>
              <a:t>[CLICK] Each of those workplaces may offer insurance coverage with one (or sometimes more than one) commercial insurer. Often these insurers will change from year to year. </a:t>
            </a:r>
          </a:p>
          <a:p>
            <a:r>
              <a:rPr lang="en-US" sz="1200" dirty="0"/>
              <a:t>[CLICK] Then when you visit a doctor, hospital, or pharmacy, each provider sends their own bill to the insurer. </a:t>
            </a:r>
          </a:p>
          <a:p>
            <a:r>
              <a:rPr lang="en-US" sz="1200" dirty="0"/>
              <a:t>[CLICK and pause for arrows to appear]: Sometimes they fight about it. Hopefully the bill gets paid. Sometimes it doesn’t. </a:t>
            </a:r>
          </a:p>
          <a:p>
            <a:r>
              <a:rPr lang="en-US" sz="1200" dirty="0"/>
              <a:t>And with nearly every plan [CLICK], the patient is still forced to pay a big chunk of the bill through copays and deductibles, which likely involves more paperwork and more haggling with the insurer.  </a:t>
            </a:r>
          </a:p>
          <a:p>
            <a:r>
              <a:rPr lang="en-US" sz="1200" dirty="0"/>
              <a:t>Every single one of those red lines represents wasted time, wasted money, and a huge barrier to care for our patients. </a:t>
            </a:r>
            <a:br>
              <a:rPr lang="en-US" sz="1200" dirty="0"/>
            </a:br>
            <a:r>
              <a:rPr lang="en-US" sz="1200" dirty="0"/>
              <a:t>And to be clear, this is actually a SIMPLIFIED version of how commercial insurance works.</a:t>
            </a:r>
          </a:p>
        </p:txBody>
      </p:sp>
      <p:sp>
        <p:nvSpPr>
          <p:cNvPr id="4" name="Slide Number Placeholder 3"/>
          <p:cNvSpPr>
            <a:spLocks noGrp="1"/>
          </p:cNvSpPr>
          <p:nvPr>
            <p:ph type="sldNum" sz="quarter" idx="5"/>
          </p:nvPr>
        </p:nvSpPr>
        <p:spPr/>
        <p:txBody>
          <a:bodyPr/>
          <a:lstStyle/>
          <a:p>
            <a:fld id="{14C22042-ED39-0845-84FD-FD22A69983FA}" type="slidenum">
              <a:rPr lang="en-US" smtClean="0"/>
              <a:t>8</a:t>
            </a:fld>
            <a:endParaRPr lang="en-US"/>
          </a:p>
        </p:txBody>
      </p:sp>
    </p:spTree>
    <p:extLst>
      <p:ext uri="{BB962C8B-B14F-4D97-AF65-F5344CB8AC3E}">
        <p14:creationId xmlns:p14="http://schemas.microsoft.com/office/powerpoint/2010/main" val="3294518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xfrm>
            <a:off x="381000" y="685800"/>
            <a:ext cx="6096000" cy="3429000"/>
          </a:xfrm>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r>
              <a:rPr dirty="0"/>
              <a:t>Let’s take a moment to look at the impact of commercial insurance on patients. While the percentage of uninsured Americans has declined somewhat since the Affordable Care Act, the bad news is that commercial insurers are passing more of their costs along to patients in the form of copays and deductibles. </a:t>
            </a:r>
            <a:r>
              <a:rPr i="1" dirty="0"/>
              <a:t>[A deducible is the amount a patient must spend out-of-pocket for care before insurance coverage even kicks in.] </a:t>
            </a:r>
            <a:br>
              <a:rPr i="1" dirty="0"/>
            </a:br>
            <a:r>
              <a:rPr dirty="0"/>
              <a:t>Insurers  have more than tripled the average deductible for individual (not family) coverage, from $584 in 2006 to nearly $1,800 in 2022. Studies show that deductibles and copays keep patients from getting the care they need; of course for insurance companies, this is exactly the point.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56488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04586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091497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92241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99710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3828745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62972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3219987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BF696D5A-857C-4899-813F-C2C6293EB19D}"/>
              </a:ext>
            </a:extLst>
          </p:cNvPr>
          <p:cNvSpPr>
            <a:spLocks noGrp="1" noChangeArrowheads="1"/>
          </p:cNvSpPr>
          <p:nvPr>
            <p:ph type="dt" sz="half" idx="10"/>
          </p:nvPr>
        </p:nvSpPr>
        <p:spPr>
          <a:ln/>
        </p:spPr>
        <p:txBody>
          <a:bodyPr/>
          <a:lstStyle>
            <a:lvl1pPr>
              <a:defRPr/>
            </a:lvl1pPr>
          </a:lstStyle>
          <a:p>
            <a:pPr>
              <a:defRPr/>
            </a:pPr>
            <a:fld id="{31BF8EED-A577-41E9-8C4A-67E2EC91CCC6}" type="datetimeFigureOut">
              <a:rPr lang="en-US" altLang="en-US"/>
              <a:pPr>
                <a:defRPr/>
              </a:pPr>
              <a:t>10/18/2023</a:t>
            </a:fld>
            <a:endParaRPr lang="en-US" altLang="en-US"/>
          </a:p>
        </p:txBody>
      </p:sp>
      <p:sp>
        <p:nvSpPr>
          <p:cNvPr id="4" name="Rectangle 3">
            <a:extLst>
              <a:ext uri="{FF2B5EF4-FFF2-40B4-BE49-F238E27FC236}">
                <a16:creationId xmlns:a16="http://schemas.microsoft.com/office/drawing/2014/main" id="{A1EB33DD-6EB0-4AD9-8ADA-909F74659435}"/>
              </a:ext>
            </a:extLst>
          </p:cNvPr>
          <p:cNvSpPr>
            <a:spLocks noGrp="1" noChangeArrowheads="1"/>
          </p:cNvSpPr>
          <p:nvPr>
            <p:ph type="sldNum" sz="quarter" idx="11"/>
          </p:nvPr>
        </p:nvSpPr>
        <p:spPr>
          <a:ln/>
        </p:spPr>
        <p:txBody>
          <a:bodyPr/>
          <a:lstStyle>
            <a:lvl1pPr>
              <a:defRPr/>
            </a:lvl1pPr>
          </a:lstStyle>
          <a:p>
            <a:pPr>
              <a:defRPr/>
            </a:pPr>
            <a:fld id="{765AB941-A1E8-4456-9658-BD2C80332FCD}" type="slidenum">
              <a:rPr lang="en-US" altLang="en-US"/>
              <a:pPr>
                <a:defRPr/>
              </a:pPr>
              <a:t>‹#›</a:t>
            </a:fld>
            <a:endParaRPr lang="en-US" altLang="en-US"/>
          </a:p>
        </p:txBody>
      </p:sp>
      <p:sp>
        <p:nvSpPr>
          <p:cNvPr id="5" name="Rectangle 14">
            <a:extLst>
              <a:ext uri="{FF2B5EF4-FFF2-40B4-BE49-F238E27FC236}">
                <a16:creationId xmlns:a16="http://schemas.microsoft.com/office/drawing/2014/main" id="{F09F923D-7D08-4EE1-8C01-D84F4A43F6EE}"/>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7960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5"/>
          <p:cNvSpPr>
            <a:spLocks noGrp="1"/>
          </p:cNvSpPr>
          <p:nvPr>
            <p:ph type="body" sz="quarter" idx="10" hasCustomPrompt="1"/>
          </p:nvPr>
        </p:nvSpPr>
        <p:spPr>
          <a:xfrm>
            <a:off x="0" y="6011056"/>
            <a:ext cx="8175812" cy="846943"/>
          </a:xfrm>
        </p:spPr>
        <p:txBody>
          <a:bodyPr anchor="ctr">
            <a:normAutofit/>
          </a:bodyPr>
          <a:lstStyle>
            <a:lvl1pPr marL="0" indent="0">
              <a:buNone/>
              <a:defRPr sz="1400"/>
            </a:lvl1pPr>
          </a:lstStyle>
          <a:p>
            <a:pPr lvl="0"/>
            <a:r>
              <a:rPr lang="en-US" dirty="0"/>
              <a:t>Click to edit footnote</a:t>
            </a:r>
          </a:p>
        </p:txBody>
      </p:sp>
    </p:spTree>
    <p:extLst>
      <p:ext uri="{BB962C8B-B14F-4D97-AF65-F5344CB8AC3E}">
        <p14:creationId xmlns:p14="http://schemas.microsoft.com/office/powerpoint/2010/main" val="3650389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48383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113004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065547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854989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425128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062950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86655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651206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243-E65E-43D5-A55F-086B6DF40E84}"/>
              </a:ext>
            </a:extLst>
          </p:cNvPr>
          <p:cNvSpPr>
            <a:spLocks noGrp="1"/>
          </p:cNvSpPr>
          <p:nvPr>
            <p:ph type="title" hasCustomPrompt="1"/>
          </p:nvPr>
        </p:nvSpPr>
        <p:spPr/>
        <p:txBody>
          <a:bodyPr/>
          <a:lstStyle/>
          <a:p>
            <a:r>
              <a:rPr lang="en-US" dirty="0"/>
              <a:t>Headline: Arial Bold, 36-48 / black</a:t>
            </a:r>
          </a:p>
        </p:txBody>
      </p:sp>
      <p:sp>
        <p:nvSpPr>
          <p:cNvPr id="6" name="Slide Number Placeholder 5">
            <a:extLst>
              <a:ext uri="{FF2B5EF4-FFF2-40B4-BE49-F238E27FC236}">
                <a16:creationId xmlns:a16="http://schemas.microsoft.com/office/drawing/2014/main" id="{E0E4707D-B6B7-49B3-B18C-B61254E4A1D0}"/>
              </a:ext>
            </a:extLst>
          </p:cNvPr>
          <p:cNvSpPr>
            <a:spLocks noGrp="1"/>
          </p:cNvSpPr>
          <p:nvPr>
            <p:ph type="sldNum" sz="quarter" idx="10"/>
          </p:nvPr>
        </p:nvSpPr>
        <p:spPr>
          <a:xfrm>
            <a:off x="294968" y="6263150"/>
            <a:ext cx="403123" cy="434514"/>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328295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15BE1F-DBCD-40BF-9D7A-FC032F4447A4}"/>
              </a:ext>
            </a:extLst>
          </p:cNvPr>
          <p:cNvSpPr>
            <a:spLocks noGrp="1" noChangeArrowheads="1"/>
          </p:cNvSpPr>
          <p:nvPr>
            <p:ph type="dt" sz="half" idx="10"/>
          </p:nvPr>
        </p:nvSpPr>
        <p:spPr>
          <a:ln/>
        </p:spPr>
        <p:txBody>
          <a:bodyPr/>
          <a:lstStyle>
            <a:lvl1pPr>
              <a:defRPr/>
            </a:lvl1pPr>
          </a:lstStyle>
          <a:p>
            <a:pPr>
              <a:defRPr/>
            </a:pPr>
            <a:fld id="{309DC1B8-001E-41A6-B911-465BC782CE09}" type="datetimeFigureOut">
              <a:rPr lang="en-US" altLang="en-US"/>
              <a:pPr>
                <a:defRPr/>
              </a:pPr>
              <a:t>10/18/2023</a:t>
            </a:fld>
            <a:endParaRPr lang="en-US" altLang="en-US"/>
          </a:p>
        </p:txBody>
      </p:sp>
      <p:sp>
        <p:nvSpPr>
          <p:cNvPr id="3" name="Rectangle 5">
            <a:extLst>
              <a:ext uri="{FF2B5EF4-FFF2-40B4-BE49-F238E27FC236}">
                <a16:creationId xmlns:a16="http://schemas.microsoft.com/office/drawing/2014/main" id="{9AA0E1DF-D183-4DC1-B39B-CFFD796053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2D34F1C-D3C3-4192-BF48-25EE80151303}"/>
              </a:ext>
            </a:extLst>
          </p:cNvPr>
          <p:cNvSpPr>
            <a:spLocks noGrp="1" noChangeArrowheads="1"/>
          </p:cNvSpPr>
          <p:nvPr>
            <p:ph type="sldNum" sz="quarter" idx="12"/>
          </p:nvPr>
        </p:nvSpPr>
        <p:spPr>
          <a:ln/>
        </p:spPr>
        <p:txBody>
          <a:bodyPr/>
          <a:lstStyle>
            <a:lvl1pPr>
              <a:defRPr/>
            </a:lvl1pPr>
          </a:lstStyle>
          <a:p>
            <a:pPr>
              <a:defRPr/>
            </a:pPr>
            <a:fld id="{59E6262F-E2E7-4BF7-84E6-E03142F381BF}" type="slidenum">
              <a:rPr lang="en-US" altLang="en-US"/>
              <a:pPr>
                <a:defRPr/>
              </a:pPr>
              <a:t>‹#›</a:t>
            </a:fld>
            <a:endParaRPr lang="en-US" altLang="en-US"/>
          </a:p>
        </p:txBody>
      </p:sp>
    </p:spTree>
    <p:extLst>
      <p:ext uri="{BB962C8B-B14F-4D97-AF65-F5344CB8AC3E}">
        <p14:creationId xmlns:p14="http://schemas.microsoft.com/office/powerpoint/2010/main" val="384487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65041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8932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37877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4442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033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315976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sz="quarter" idx="1" hasCustomPrompt="1"/>
          </p:nvPr>
        </p:nvSpPr>
        <p:spPr>
          <a:xfrm>
            <a:off x="0" y="6016752"/>
            <a:ext cx="8229600" cy="841249"/>
          </a:xfrm>
          <a:prstGeom prst="rect">
            <a:avLst/>
          </a:prstGeom>
        </p:spPr>
        <p:txBody>
          <a:bodyPr anchor="ctr"/>
          <a:lstStyle>
            <a:lvl1pPr marL="0" indent="0">
              <a:buSzTx/>
              <a:buFontTx/>
              <a:buNone/>
              <a:defRPr sz="1200"/>
            </a:lvl1pPr>
            <a:lvl2pPr marL="555171" indent="-97971">
              <a:buFontTx/>
              <a:defRPr sz="1200"/>
            </a:lvl2pPr>
            <a:lvl3pPr marL="1028700" indent="-114300">
              <a:buFontTx/>
              <a:defRPr sz="1200"/>
            </a:lvl3pPr>
            <a:lvl4pPr marL="1508760" indent="-137160">
              <a:buFontTx/>
              <a:defRPr sz="1200"/>
            </a:lvl4pPr>
            <a:lvl5pPr marL="1965960" indent="-137160">
              <a:buFontTx/>
              <a:defRPr sz="1200"/>
            </a:lvl5pPr>
          </a:lstStyle>
          <a:p>
            <a:r>
              <a:t>Click to edit footnote</a:t>
            </a:r>
          </a:p>
          <a:p>
            <a:pPr lvl="1"/>
            <a:endParaRPr/>
          </a:p>
          <a:p>
            <a:pPr lvl="2"/>
            <a:endParaRPr/>
          </a:p>
          <a:p>
            <a:pPr lvl="3"/>
            <a:endParaRPr/>
          </a:p>
          <a:p>
            <a:pPr lvl="4"/>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941487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tif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tif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F2C5C290-6855-024F-B0D4-1375D36930EF}"/>
              </a:ext>
            </a:extLst>
          </p:cNvPr>
          <p:cNvPicPr>
            <a:picLocks noChangeAspect="1"/>
          </p:cNvPicPr>
          <p:nvPr userDrawn="1"/>
        </p:nvPicPr>
        <p:blipFill>
          <a:blip r:embed="rId11"/>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114021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60" r:id="rId7"/>
    <p:sldLayoutId id="2147483662" r:id="rId8"/>
    <p:sldLayoutId id="2147483685" r:id="rId9"/>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32D1F6E5-3D59-4641-A4E4-763294AB9AFD}"/>
              </a:ext>
            </a:extLst>
          </p:cNvPr>
          <p:cNvPicPr>
            <a:picLocks noChangeAspect="1"/>
          </p:cNvPicPr>
          <p:nvPr userDrawn="1"/>
        </p:nvPicPr>
        <p:blipFill>
          <a:blip r:embed="rId11"/>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18717294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2" r:id="rId8"/>
    <p:sldLayoutId id="2147483674" r:id="rId9"/>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32D1F6E5-3D59-4641-A4E4-763294AB9AF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23166854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tiff"/><Relationship Id="rId7" Type="http://schemas.openxmlformats.org/officeDocument/2006/relationships/image" Target="../media/image8.tiff"/><Relationship Id="rId12"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tiff"/><Relationship Id="rId4" Type="http://schemas.openxmlformats.org/officeDocument/2006/relationships/image" Target="../media/image5.jpeg"/><Relationship Id="rId9" Type="http://schemas.openxmlformats.org/officeDocument/2006/relationships/image" Target="../media/image10.tiff"/><Relationship Id="rId14"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B21FC8-D076-F04E-BFAE-7F2A52DA9A7D}"/>
              </a:ext>
            </a:extLst>
          </p:cNvPr>
          <p:cNvSpPr>
            <a:spLocks noGrp="1"/>
          </p:cNvSpPr>
          <p:nvPr>
            <p:ph type="ctrTitle"/>
          </p:nvPr>
        </p:nvSpPr>
        <p:spPr>
          <a:xfrm>
            <a:off x="1302531" y="2495499"/>
            <a:ext cx="9586938" cy="1463588"/>
          </a:xfrm>
        </p:spPr>
        <p:txBody>
          <a:bodyPr>
            <a:normAutofit fontScale="90000"/>
          </a:bodyPr>
          <a:lstStyle/>
          <a:p>
            <a:pPr algn="ctr">
              <a:lnSpc>
                <a:spcPct val="100000"/>
              </a:lnSpc>
              <a:spcAft>
                <a:spcPts val="1800"/>
              </a:spcAft>
            </a:pPr>
            <a:r>
              <a:rPr lang="en-US" sz="3600" dirty="0"/>
              <a:t>An introduction to </a:t>
            </a:r>
            <a:br>
              <a:rPr lang="en-US" sz="5600" dirty="0"/>
            </a:br>
            <a:r>
              <a:rPr lang="en-US" sz="6000" dirty="0"/>
              <a:t>Medicare for All</a:t>
            </a:r>
            <a:endParaRPr lang="en-US" dirty="0">
              <a:solidFill>
                <a:srgbClr val="FFFF00"/>
              </a:solidFill>
            </a:endParaRPr>
          </a:p>
        </p:txBody>
      </p:sp>
      <p:sp>
        <p:nvSpPr>
          <p:cNvPr id="2" name="TextBox 1">
            <a:extLst>
              <a:ext uri="{FF2B5EF4-FFF2-40B4-BE49-F238E27FC236}">
                <a16:creationId xmlns:a16="http://schemas.microsoft.com/office/drawing/2014/main" id="{664C904E-1DBE-4B4A-A831-F4A670FE0376}"/>
              </a:ext>
            </a:extLst>
          </p:cNvPr>
          <p:cNvSpPr txBox="1"/>
          <p:nvPr/>
        </p:nvSpPr>
        <p:spPr>
          <a:xfrm>
            <a:off x="9948672" y="9381744"/>
            <a:ext cx="184731" cy="461665"/>
          </a:xfrm>
          <a:prstGeom prst="rect">
            <a:avLst/>
          </a:prstGeom>
          <a:noFill/>
        </p:spPr>
        <p:txBody>
          <a:bodyPr wrap="none" rtlCol="0">
            <a:spAutoFit/>
          </a:bodyPr>
          <a:lstStyle/>
          <a:p>
            <a:pPr>
              <a:spcAft>
                <a:spcPts val="1200"/>
              </a:spcAft>
            </a:pPr>
            <a:endParaRPr lang="en-US" sz="2400" dirty="0">
              <a:solidFill>
                <a:schemeClr val="bg1"/>
              </a:solidFill>
            </a:endParaRPr>
          </a:p>
        </p:txBody>
      </p:sp>
    </p:spTree>
    <p:extLst>
      <p:ext uri="{BB962C8B-B14F-4D97-AF65-F5344CB8AC3E}">
        <p14:creationId xmlns:p14="http://schemas.microsoft.com/office/powerpoint/2010/main" val="391732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DAA5-B96A-9510-8559-DF98667A60D1}"/>
              </a:ext>
            </a:extLst>
          </p:cNvPr>
          <p:cNvSpPr>
            <a:spLocks noGrp="1"/>
          </p:cNvSpPr>
          <p:nvPr>
            <p:ph type="title"/>
          </p:nvPr>
        </p:nvSpPr>
        <p:spPr/>
        <p:txBody>
          <a:bodyPr/>
          <a:lstStyle/>
          <a:p>
            <a:r>
              <a:rPr lang="en-US" dirty="0"/>
              <a:t>Access to Care Problems Increasing</a:t>
            </a:r>
          </a:p>
        </p:txBody>
      </p:sp>
      <p:sp>
        <p:nvSpPr>
          <p:cNvPr id="3" name="Text Placeholder 2">
            <a:extLst>
              <a:ext uri="{FF2B5EF4-FFF2-40B4-BE49-F238E27FC236}">
                <a16:creationId xmlns:a16="http://schemas.microsoft.com/office/drawing/2014/main" id="{0FA036CB-A16C-21B5-470F-A770459DE4AA}"/>
              </a:ext>
            </a:extLst>
          </p:cNvPr>
          <p:cNvSpPr>
            <a:spLocks noGrp="1"/>
          </p:cNvSpPr>
          <p:nvPr>
            <p:ph type="body"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Commonwealth Fund Biennial Health Insurance Surveys  2003-2022</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Modified version of slides prepared by Drs. Steffie Woolhandler and David Himmelstein. Originals available at https://</a:t>
            </a:r>
            <a:r>
              <a:rPr kumimoji="0" lang="en-US" sz="1000" b="0" i="0" u="none" strike="noStrike" kern="1200" cap="none" spc="0" normalizeH="0" baseline="0" noProof="0" dirty="0" err="1">
                <a:ln>
                  <a:noFill/>
                </a:ln>
                <a:solidFill>
                  <a:srgbClr val="FFFFFF"/>
                </a:solidFill>
                <a:effectLst/>
                <a:uLnTx/>
                <a:uFillTx/>
                <a:latin typeface="Arial" charset="0"/>
                <a:ea typeface="+mn-ea"/>
                <a:cs typeface="Arial" charset="0"/>
              </a:rPr>
              <a:t>www.citizen.org</a:t>
            </a: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/article/updated-powerpoint-presentations-on-health-policy-issues-relevant-to-health-care-reform-and-a-national-single-payer-health-system/ (accessed Apr 12 2023)</a:t>
            </a:r>
          </a:p>
        </p:txBody>
      </p:sp>
      <p:graphicFrame>
        <p:nvGraphicFramePr>
          <p:cNvPr id="5" name="Chart 4">
            <a:extLst>
              <a:ext uri="{FF2B5EF4-FFF2-40B4-BE49-F238E27FC236}">
                <a16:creationId xmlns:a16="http://schemas.microsoft.com/office/drawing/2014/main" id="{3EF64778-65F2-53D3-534D-146483F1D70F}"/>
              </a:ext>
            </a:extLst>
          </p:cNvPr>
          <p:cNvGraphicFramePr/>
          <p:nvPr>
            <p:extLst>
              <p:ext uri="{D42A27DB-BD31-4B8C-83A1-F6EECF244321}">
                <p14:modId xmlns:p14="http://schemas.microsoft.com/office/powerpoint/2010/main" val="2107354977"/>
              </p:ext>
            </p:extLst>
          </p:nvPr>
        </p:nvGraphicFramePr>
        <p:xfrm>
          <a:off x="568712" y="1155032"/>
          <a:ext cx="10785088" cy="48617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CD03F5F-935A-A811-38DE-27579833299B}"/>
              </a:ext>
            </a:extLst>
          </p:cNvPr>
          <p:cNvSpPr txBox="1"/>
          <p:nvPr/>
        </p:nvSpPr>
        <p:spPr>
          <a:xfrm>
            <a:off x="709863" y="2036370"/>
            <a:ext cx="28675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 of adults ages 19-64 reporting access problems</a:t>
            </a:r>
          </a:p>
        </p:txBody>
      </p:sp>
      <p:grpSp>
        <p:nvGrpSpPr>
          <p:cNvPr id="11" name="Group 10">
            <a:extLst>
              <a:ext uri="{FF2B5EF4-FFF2-40B4-BE49-F238E27FC236}">
                <a16:creationId xmlns:a16="http://schemas.microsoft.com/office/drawing/2014/main" id="{170EE1B1-8BEE-6DAE-50E3-5FFA58B8700E}"/>
              </a:ext>
            </a:extLst>
          </p:cNvPr>
          <p:cNvGrpSpPr/>
          <p:nvPr/>
        </p:nvGrpSpPr>
        <p:grpSpPr>
          <a:xfrm>
            <a:off x="826144" y="3298101"/>
            <a:ext cx="1269355" cy="461665"/>
            <a:chOff x="826144" y="3426437"/>
            <a:chExt cx="1269355" cy="461665"/>
          </a:xfrm>
        </p:grpSpPr>
        <p:sp>
          <p:nvSpPr>
            <p:cNvPr id="6" name="Rectangle 5">
              <a:extLst>
                <a:ext uri="{FF2B5EF4-FFF2-40B4-BE49-F238E27FC236}">
                  <a16:creationId xmlns:a16="http://schemas.microsoft.com/office/drawing/2014/main" id="{19CFD3E5-3A1F-5924-C48E-B7B1A5264662}"/>
                </a:ext>
              </a:extLst>
            </p:cNvPr>
            <p:cNvSpPr>
              <a:spLocks noChangeAspect="1"/>
            </p:cNvSpPr>
            <p:nvPr/>
          </p:nvSpPr>
          <p:spPr>
            <a:xfrm>
              <a:off x="826144" y="3505167"/>
              <a:ext cx="365760" cy="36576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B5D7018A-9196-859D-E95E-10977DA1D4D6}"/>
                </a:ext>
              </a:extLst>
            </p:cNvPr>
            <p:cNvSpPr txBox="1"/>
            <p:nvPr/>
          </p:nvSpPr>
          <p:spPr>
            <a:xfrm>
              <a:off x="1224748" y="3426437"/>
              <a:ext cx="870751" cy="461665"/>
            </a:xfrm>
            <a:prstGeom prst="rect">
              <a:avLst/>
            </a:prstGeom>
            <a:noFill/>
          </p:spPr>
          <p:txBody>
            <a:bodyPr wrap="none" rtlCol="0" anchor="ctr">
              <a:spAutoFit/>
            </a:bodyPr>
            <a:lstStyle/>
            <a:p>
              <a:pPr>
                <a:spcAft>
                  <a:spcPts val="1200"/>
                </a:spcAft>
              </a:pPr>
              <a:r>
                <a:rPr lang="en-US" sz="2400" dirty="0">
                  <a:solidFill>
                    <a:schemeClr val="bg1"/>
                  </a:solidFill>
                </a:rPr>
                <a:t>2003</a:t>
              </a:r>
            </a:p>
          </p:txBody>
        </p:sp>
      </p:grpSp>
      <p:grpSp>
        <p:nvGrpSpPr>
          <p:cNvPr id="10" name="Group 9">
            <a:extLst>
              <a:ext uri="{FF2B5EF4-FFF2-40B4-BE49-F238E27FC236}">
                <a16:creationId xmlns:a16="http://schemas.microsoft.com/office/drawing/2014/main" id="{9B1B713F-3993-0FCD-6BA9-4AFB09CE378E}"/>
              </a:ext>
            </a:extLst>
          </p:cNvPr>
          <p:cNvGrpSpPr/>
          <p:nvPr/>
        </p:nvGrpSpPr>
        <p:grpSpPr>
          <a:xfrm>
            <a:off x="826144" y="3913961"/>
            <a:ext cx="1269355" cy="461665"/>
            <a:chOff x="826144" y="4042297"/>
            <a:chExt cx="1269355" cy="461665"/>
          </a:xfrm>
        </p:grpSpPr>
        <p:sp>
          <p:nvSpPr>
            <p:cNvPr id="7" name="Rectangle 6">
              <a:extLst>
                <a:ext uri="{FF2B5EF4-FFF2-40B4-BE49-F238E27FC236}">
                  <a16:creationId xmlns:a16="http://schemas.microsoft.com/office/drawing/2014/main" id="{3A29E48E-1A46-C42A-2A7F-36275CC2AFE8}"/>
                </a:ext>
              </a:extLst>
            </p:cNvPr>
            <p:cNvSpPr>
              <a:spLocks noChangeAspect="1"/>
            </p:cNvSpPr>
            <p:nvPr/>
          </p:nvSpPr>
          <p:spPr>
            <a:xfrm>
              <a:off x="826144" y="4121027"/>
              <a:ext cx="365760" cy="36576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18AD7398-EDD8-BEE7-BC1A-07055C3EB7BF}"/>
                </a:ext>
              </a:extLst>
            </p:cNvPr>
            <p:cNvSpPr txBox="1"/>
            <p:nvPr/>
          </p:nvSpPr>
          <p:spPr>
            <a:xfrm>
              <a:off x="1224748" y="4042297"/>
              <a:ext cx="870751" cy="461665"/>
            </a:xfrm>
            <a:prstGeom prst="rect">
              <a:avLst/>
            </a:prstGeom>
            <a:noFill/>
          </p:spPr>
          <p:txBody>
            <a:bodyPr wrap="none" rtlCol="0" anchor="ctr">
              <a:spAutoFit/>
            </a:bodyPr>
            <a:lstStyle/>
            <a:p>
              <a:pPr>
                <a:spcAft>
                  <a:spcPts val="1200"/>
                </a:spcAft>
              </a:pPr>
              <a:r>
                <a:rPr lang="en-US" sz="2400" dirty="0">
                  <a:solidFill>
                    <a:schemeClr val="bg1"/>
                  </a:solidFill>
                </a:rPr>
                <a:t>2022</a:t>
              </a:r>
            </a:p>
          </p:txBody>
        </p:sp>
      </p:grpSp>
    </p:spTree>
    <p:extLst>
      <p:ext uri="{BB962C8B-B14F-4D97-AF65-F5344CB8AC3E}">
        <p14:creationId xmlns:p14="http://schemas.microsoft.com/office/powerpoint/2010/main" val="246436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EF64778-65F2-53D3-534D-146483F1D70F}"/>
              </a:ext>
            </a:extLst>
          </p:cNvPr>
          <p:cNvGraphicFramePr/>
          <p:nvPr>
            <p:extLst>
              <p:ext uri="{D42A27DB-BD31-4B8C-83A1-F6EECF244321}">
                <p14:modId xmlns:p14="http://schemas.microsoft.com/office/powerpoint/2010/main" val="1522465380"/>
              </p:ext>
            </p:extLst>
          </p:nvPr>
        </p:nvGraphicFramePr>
        <p:xfrm>
          <a:off x="568712" y="852396"/>
          <a:ext cx="11054576" cy="50170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8BEDAA5-B96A-9510-8559-DF98667A60D1}"/>
              </a:ext>
            </a:extLst>
          </p:cNvPr>
          <p:cNvSpPr>
            <a:spLocks noGrp="1"/>
          </p:cNvSpPr>
          <p:nvPr>
            <p:ph type="title"/>
          </p:nvPr>
        </p:nvSpPr>
        <p:spPr/>
        <p:txBody>
          <a:bodyPr/>
          <a:lstStyle/>
          <a:p>
            <a:r>
              <a:rPr lang="en-US" dirty="0"/>
              <a:t>Medical Bill and Debt Problems</a:t>
            </a:r>
          </a:p>
        </p:txBody>
      </p:sp>
      <p:sp>
        <p:nvSpPr>
          <p:cNvPr id="3" name="Text Placeholder 2">
            <a:extLst>
              <a:ext uri="{FF2B5EF4-FFF2-40B4-BE49-F238E27FC236}">
                <a16:creationId xmlns:a16="http://schemas.microsoft.com/office/drawing/2014/main" id="{0FA036CB-A16C-21B5-470F-A770459DE4AA}"/>
              </a:ext>
            </a:extLst>
          </p:cNvPr>
          <p:cNvSpPr>
            <a:spLocks noGrp="1"/>
          </p:cNvSpPr>
          <p:nvPr>
            <p:ph type="body"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Commonwealth Fund Biennial Health Insurance Surveys 2005, 2010, 2012, 2014, 2016, 2018, 2021</a:t>
            </a:r>
          </a:p>
        </p:txBody>
      </p:sp>
      <p:sp>
        <p:nvSpPr>
          <p:cNvPr id="4" name="TextBox 3">
            <a:extLst>
              <a:ext uri="{FF2B5EF4-FFF2-40B4-BE49-F238E27FC236}">
                <a16:creationId xmlns:a16="http://schemas.microsoft.com/office/drawing/2014/main" id="{9CD03F5F-935A-A811-38DE-27579833299B}"/>
              </a:ext>
            </a:extLst>
          </p:cNvPr>
          <p:cNvSpPr txBox="1"/>
          <p:nvPr/>
        </p:nvSpPr>
        <p:spPr>
          <a:xfrm>
            <a:off x="700506" y="1659877"/>
            <a:ext cx="24003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 of adults 19-64 reporting medical bill + debt problems</a:t>
            </a:r>
          </a:p>
        </p:txBody>
      </p:sp>
      <p:grpSp>
        <p:nvGrpSpPr>
          <p:cNvPr id="6" name="Group 5">
            <a:extLst>
              <a:ext uri="{FF2B5EF4-FFF2-40B4-BE49-F238E27FC236}">
                <a16:creationId xmlns:a16="http://schemas.microsoft.com/office/drawing/2014/main" id="{3D9C72D4-4824-0C5E-21B8-6020A6FE4F81}"/>
              </a:ext>
            </a:extLst>
          </p:cNvPr>
          <p:cNvGrpSpPr/>
          <p:nvPr/>
        </p:nvGrpSpPr>
        <p:grpSpPr>
          <a:xfrm>
            <a:off x="826144" y="3298101"/>
            <a:ext cx="1269355" cy="461665"/>
            <a:chOff x="826144" y="3426437"/>
            <a:chExt cx="1269355" cy="461665"/>
          </a:xfrm>
        </p:grpSpPr>
        <p:sp>
          <p:nvSpPr>
            <p:cNvPr id="7" name="Rectangle 6">
              <a:extLst>
                <a:ext uri="{FF2B5EF4-FFF2-40B4-BE49-F238E27FC236}">
                  <a16:creationId xmlns:a16="http://schemas.microsoft.com/office/drawing/2014/main" id="{DF76443A-3EC6-A7C0-203A-CD8FCD790C55}"/>
                </a:ext>
              </a:extLst>
            </p:cNvPr>
            <p:cNvSpPr>
              <a:spLocks noChangeAspect="1"/>
            </p:cNvSpPr>
            <p:nvPr/>
          </p:nvSpPr>
          <p:spPr>
            <a:xfrm>
              <a:off x="826144" y="3505167"/>
              <a:ext cx="365760" cy="36576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3A7E8F55-0A75-C9DF-89D6-CFBCF086A6A2}"/>
                </a:ext>
              </a:extLst>
            </p:cNvPr>
            <p:cNvSpPr txBox="1"/>
            <p:nvPr/>
          </p:nvSpPr>
          <p:spPr>
            <a:xfrm>
              <a:off x="1224748" y="3426437"/>
              <a:ext cx="870751" cy="461665"/>
            </a:xfrm>
            <a:prstGeom prst="rect">
              <a:avLst/>
            </a:prstGeom>
            <a:noFill/>
          </p:spPr>
          <p:txBody>
            <a:bodyPr wrap="none" rtlCol="0" anchor="ctr">
              <a:spAutoFit/>
            </a:bodyPr>
            <a:lstStyle/>
            <a:p>
              <a:pPr>
                <a:spcAft>
                  <a:spcPts val="1200"/>
                </a:spcAft>
              </a:pPr>
              <a:r>
                <a:rPr lang="en-US" sz="2400" dirty="0">
                  <a:solidFill>
                    <a:schemeClr val="bg1"/>
                  </a:solidFill>
                </a:rPr>
                <a:t>2003</a:t>
              </a:r>
            </a:p>
          </p:txBody>
        </p:sp>
      </p:grpSp>
      <p:grpSp>
        <p:nvGrpSpPr>
          <p:cNvPr id="9" name="Group 8">
            <a:extLst>
              <a:ext uri="{FF2B5EF4-FFF2-40B4-BE49-F238E27FC236}">
                <a16:creationId xmlns:a16="http://schemas.microsoft.com/office/drawing/2014/main" id="{04809E63-BEBC-109B-96D2-DA12444A8E3D}"/>
              </a:ext>
            </a:extLst>
          </p:cNvPr>
          <p:cNvGrpSpPr/>
          <p:nvPr/>
        </p:nvGrpSpPr>
        <p:grpSpPr>
          <a:xfrm>
            <a:off x="826144" y="3913961"/>
            <a:ext cx="1269355" cy="461665"/>
            <a:chOff x="826144" y="4042297"/>
            <a:chExt cx="1269355" cy="461665"/>
          </a:xfrm>
        </p:grpSpPr>
        <p:sp>
          <p:nvSpPr>
            <p:cNvPr id="10" name="Rectangle 9">
              <a:extLst>
                <a:ext uri="{FF2B5EF4-FFF2-40B4-BE49-F238E27FC236}">
                  <a16:creationId xmlns:a16="http://schemas.microsoft.com/office/drawing/2014/main" id="{36DFEE87-4812-3F80-5FB2-76A23A70DD0F}"/>
                </a:ext>
              </a:extLst>
            </p:cNvPr>
            <p:cNvSpPr>
              <a:spLocks noChangeAspect="1"/>
            </p:cNvSpPr>
            <p:nvPr/>
          </p:nvSpPr>
          <p:spPr>
            <a:xfrm>
              <a:off x="826144" y="4121027"/>
              <a:ext cx="365760" cy="36576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B5702FF0-D6E4-AA2A-BA33-3D0BAAD3D1CB}"/>
                </a:ext>
              </a:extLst>
            </p:cNvPr>
            <p:cNvSpPr txBox="1"/>
            <p:nvPr/>
          </p:nvSpPr>
          <p:spPr>
            <a:xfrm>
              <a:off x="1224748" y="4042297"/>
              <a:ext cx="870751" cy="461665"/>
            </a:xfrm>
            <a:prstGeom prst="rect">
              <a:avLst/>
            </a:prstGeom>
            <a:noFill/>
          </p:spPr>
          <p:txBody>
            <a:bodyPr wrap="none" rtlCol="0" anchor="ctr">
              <a:spAutoFit/>
            </a:bodyPr>
            <a:lstStyle/>
            <a:p>
              <a:pPr>
                <a:spcAft>
                  <a:spcPts val="1200"/>
                </a:spcAft>
              </a:pPr>
              <a:r>
                <a:rPr lang="en-US" sz="2400" dirty="0">
                  <a:solidFill>
                    <a:schemeClr val="bg1"/>
                  </a:solidFill>
                </a:rPr>
                <a:t>2022</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104" y="266289"/>
            <a:ext cx="10992896" cy="841249"/>
          </a:xfrm>
        </p:spPr>
        <p:txBody>
          <a:bodyPr>
            <a:noAutofit/>
          </a:bodyPr>
          <a:lstStyle/>
          <a:p>
            <a:r>
              <a:rPr lang="en-US" sz="3300" dirty="0"/>
              <a:t>Growth of Physicians vs. Administrators</a:t>
            </a:r>
          </a:p>
        </p:txBody>
      </p:sp>
      <p:sp>
        <p:nvSpPr>
          <p:cNvPr id="3" name="Text Placeholder 2"/>
          <p:cNvSpPr>
            <a:spLocks noGrp="1"/>
          </p:cNvSpPr>
          <p:nvPr>
            <p:ph type="body" sz="quarter" idx="10"/>
          </p:nvPr>
        </p:nvSpPr>
        <p:spPr>
          <a:xfrm>
            <a:off x="0" y="6016753"/>
            <a:ext cx="8507392" cy="841248"/>
          </a:xfrm>
        </p:spPr>
        <p:txBody>
          <a:bodyPr>
            <a:normAutofit/>
          </a:bodyPr>
          <a:lstStyle/>
          <a:p>
            <a:pPr>
              <a:lnSpc>
                <a:spcPct val="100000"/>
              </a:lnSpc>
              <a:spcBef>
                <a:spcPts val="0"/>
              </a:spcBef>
            </a:pPr>
            <a:r>
              <a:rPr lang="en-US" sz="1000" dirty="0"/>
              <a:t>Bureau of Labor Statistics; NCHS; Himmelstein/Woolhandler analysis of CPS</a:t>
            </a:r>
          </a:p>
          <a:p>
            <a:pPr>
              <a:lnSpc>
                <a:spcPct val="100000"/>
              </a:lnSpc>
              <a:spcBef>
                <a:spcPts val="0"/>
              </a:spcBef>
            </a:pPr>
            <a:r>
              <a:rPr lang="en-US" sz="1000" dirty="0"/>
              <a:t>Managers shown as moving average of current year and two previous years </a:t>
            </a:r>
          </a:p>
          <a:p>
            <a:pPr>
              <a:lnSpc>
                <a:spcPct val="100000"/>
              </a:lnSpc>
              <a:spcBef>
                <a:spcPts val="0"/>
              </a:spcBef>
            </a:pPr>
            <a:r>
              <a:rPr kumimoji="0" lang="en-US" sz="1000" b="0" i="0" u="none" strike="noStrike" kern="1200" cap="none" spc="0" normalizeH="0" baseline="0" noProof="0" dirty="0">
                <a:ln>
                  <a:noFill/>
                </a:ln>
                <a:solidFill>
                  <a:srgbClr val="FFFFFF"/>
                </a:solidFill>
                <a:effectLst/>
                <a:uLnTx/>
                <a:uFillTx/>
                <a:latin typeface="Arial" charset="0"/>
                <a:cs typeface="Arial" charset="0"/>
              </a:rPr>
              <a:t>Modified version of slides prepared by Drs. Steffie Woolhandler and David Himmelstein. Originals available at https://</a:t>
            </a:r>
            <a:r>
              <a:rPr kumimoji="0" lang="en-US" sz="1000" b="0" i="0" u="none" strike="noStrike" kern="1200" cap="none" spc="0" normalizeH="0" baseline="0" noProof="0" dirty="0" err="1">
                <a:ln>
                  <a:noFill/>
                </a:ln>
                <a:solidFill>
                  <a:srgbClr val="FFFFFF"/>
                </a:solidFill>
                <a:effectLst/>
                <a:uLnTx/>
                <a:uFillTx/>
                <a:latin typeface="Arial" charset="0"/>
                <a:cs typeface="Arial" charset="0"/>
              </a:rPr>
              <a:t>www.citizen.org</a:t>
            </a:r>
            <a:r>
              <a:rPr kumimoji="0" lang="en-US" sz="1000" b="0" i="0" u="none" strike="noStrike" kern="1200" cap="none" spc="0" normalizeH="0" baseline="0" noProof="0" dirty="0">
                <a:ln>
                  <a:noFill/>
                </a:ln>
                <a:solidFill>
                  <a:srgbClr val="FFFFFF"/>
                </a:solidFill>
                <a:effectLst/>
                <a:uLnTx/>
                <a:uFillTx/>
                <a:latin typeface="Arial" charset="0"/>
                <a:cs typeface="Arial" charset="0"/>
              </a:rPr>
              <a:t>/article/updated-powerpoint-presentations-on-health-policy-issues-relevant-to-health-care-reform-and-a-national-single-payer-health-system/ (accessed Apr 12 2023)</a:t>
            </a:r>
          </a:p>
        </p:txBody>
      </p:sp>
      <p:graphicFrame>
        <p:nvGraphicFramePr>
          <p:cNvPr id="5" name="Chart 4"/>
          <p:cNvGraphicFramePr/>
          <p:nvPr>
            <p:extLst>
              <p:ext uri="{D42A27DB-BD31-4B8C-83A1-F6EECF244321}">
                <p14:modId xmlns:p14="http://schemas.microsoft.com/office/powerpoint/2010/main" val="1350959521"/>
              </p:ext>
            </p:extLst>
          </p:nvPr>
        </p:nvGraphicFramePr>
        <p:xfrm>
          <a:off x="3030583" y="952500"/>
          <a:ext cx="9039496" cy="506425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D47B4B0D-3E4A-EFB4-C881-94CCECB01E47}"/>
              </a:ext>
            </a:extLst>
          </p:cNvPr>
          <p:cNvSpPr/>
          <p:nvPr/>
        </p:nvSpPr>
        <p:spPr>
          <a:xfrm>
            <a:off x="259485" y="2892089"/>
            <a:ext cx="365760" cy="36576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4C74FD89-1946-4965-5B21-5A08947D5D42}"/>
              </a:ext>
            </a:extLst>
          </p:cNvPr>
          <p:cNvSpPr/>
          <p:nvPr/>
        </p:nvSpPr>
        <p:spPr>
          <a:xfrm>
            <a:off x="259485" y="2433971"/>
            <a:ext cx="365760" cy="36576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5F7CE301-49D5-ED73-F0C8-5BBD0A836259}"/>
              </a:ext>
            </a:extLst>
          </p:cNvPr>
          <p:cNvSpPr txBox="1"/>
          <p:nvPr/>
        </p:nvSpPr>
        <p:spPr>
          <a:xfrm>
            <a:off x="611045" y="2842979"/>
            <a:ext cx="2365786" cy="461665"/>
          </a:xfrm>
          <a:prstGeom prst="rect">
            <a:avLst/>
          </a:prstGeom>
          <a:noFill/>
        </p:spPr>
        <p:txBody>
          <a:bodyPr wrap="square" rtlCol="0">
            <a:spAutoFit/>
          </a:bodyPr>
          <a:lstStyle/>
          <a:p>
            <a:pPr>
              <a:spcAft>
                <a:spcPts val="1200"/>
              </a:spcAft>
            </a:pPr>
            <a:r>
              <a:rPr lang="en-US" sz="2400" b="1" dirty="0">
                <a:solidFill>
                  <a:schemeClr val="bg1"/>
                </a:solidFill>
                <a:effectLst>
                  <a:outerShdw blurRad="38100" dist="38100" dir="2700000" algn="tl">
                    <a:srgbClr val="000000">
                      <a:alpha val="43137"/>
                    </a:srgbClr>
                  </a:outerShdw>
                </a:effectLst>
              </a:rPr>
              <a:t>Administrators</a:t>
            </a:r>
          </a:p>
        </p:txBody>
      </p:sp>
      <p:sp>
        <p:nvSpPr>
          <p:cNvPr id="7" name="TextBox 6">
            <a:extLst>
              <a:ext uri="{FF2B5EF4-FFF2-40B4-BE49-F238E27FC236}">
                <a16:creationId xmlns:a16="http://schemas.microsoft.com/office/drawing/2014/main" id="{AD035A4C-389C-DC75-9747-DBDE341EDDD4}"/>
              </a:ext>
            </a:extLst>
          </p:cNvPr>
          <p:cNvSpPr txBox="1"/>
          <p:nvPr/>
        </p:nvSpPr>
        <p:spPr>
          <a:xfrm>
            <a:off x="611045" y="2381314"/>
            <a:ext cx="2146300" cy="461665"/>
          </a:xfrm>
          <a:prstGeom prst="rect">
            <a:avLst/>
          </a:prstGeom>
          <a:noFill/>
        </p:spPr>
        <p:txBody>
          <a:bodyPr wrap="square" rtlCol="0">
            <a:spAutoFit/>
          </a:bodyPr>
          <a:lstStyle/>
          <a:p>
            <a:pPr>
              <a:spcAft>
                <a:spcPts val="1200"/>
              </a:spcAft>
            </a:pPr>
            <a:r>
              <a:rPr lang="en-US" sz="2400" b="1" dirty="0">
                <a:solidFill>
                  <a:schemeClr val="bg1"/>
                </a:solidFill>
                <a:effectLst>
                  <a:outerShdw blurRad="38100" dist="38100" dir="2700000" algn="tl">
                    <a:srgbClr val="000000">
                      <a:alpha val="43137"/>
                    </a:srgbClr>
                  </a:outerShdw>
                </a:effectLst>
              </a:rPr>
              <a:t>Physicians</a:t>
            </a:r>
          </a:p>
        </p:txBody>
      </p:sp>
    </p:spTree>
    <p:extLst>
      <p:ext uri="{BB962C8B-B14F-4D97-AF65-F5344CB8AC3E}">
        <p14:creationId xmlns:p14="http://schemas.microsoft.com/office/powerpoint/2010/main" val="348991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2000"/>
                                        <p:tgtEl>
                                          <p:spTgt spid="5">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0" dur="2000"/>
                                        <p:tgtEl>
                                          <p:spTgt spid="5">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3EA0D74-77CE-DC48-A0AD-D0CAFEBFA684}"/>
              </a:ext>
            </a:extLst>
          </p:cNvPr>
          <p:cNvSpPr>
            <a:spLocks noGrp="1"/>
          </p:cNvSpPr>
          <p:nvPr>
            <p:ph type="body" idx="10"/>
          </p:nvPr>
        </p:nvSpPr>
        <p:spPr/>
        <p:txBody>
          <a:bodyPr/>
          <a:lstStyle/>
          <a:p>
            <a:pPr>
              <a:lnSpc>
                <a:spcPct val="100000"/>
              </a:lnSpc>
              <a:spcBef>
                <a:spcPts val="0"/>
              </a:spcBef>
            </a:pPr>
            <a:r>
              <a:rPr lang="en-US" dirty="0">
                <a:solidFill>
                  <a:schemeClr val="bg1"/>
                </a:solidFill>
              </a:rPr>
              <a:t>JAMA. 2018;319(7):691-697. doi:10.1001/jama.2017.19148</a:t>
            </a:r>
          </a:p>
          <a:p>
            <a:pPr>
              <a:lnSpc>
                <a:spcPct val="100000"/>
              </a:lnSpc>
              <a:spcBef>
                <a:spcPts val="0"/>
              </a:spcBef>
            </a:pPr>
            <a:r>
              <a:rPr lang="en-US" dirty="0"/>
              <a:t>Jan 17 2019 note from Alex </a:t>
            </a:r>
            <a:r>
              <a:rPr lang="en-US" dirty="0" err="1"/>
              <a:t>Radkewycz</a:t>
            </a:r>
            <a:r>
              <a:rPr lang="en-US" dirty="0"/>
              <a:t>, Senior Public Affairs Advisor, UHN </a:t>
            </a:r>
            <a:endParaRPr lang="en-US" dirty="0">
              <a:solidFill>
                <a:schemeClr val="bg1"/>
              </a:solidFill>
            </a:endParaRPr>
          </a:p>
        </p:txBody>
      </p:sp>
      <p:sp>
        <p:nvSpPr>
          <p:cNvPr id="3" name="Rectangle 2">
            <a:extLst>
              <a:ext uri="{FF2B5EF4-FFF2-40B4-BE49-F238E27FC236}">
                <a16:creationId xmlns:a16="http://schemas.microsoft.com/office/drawing/2014/main" id="{853BDE57-6AD0-7D47-84A7-A29A3A527ACB}"/>
              </a:ext>
            </a:extLst>
          </p:cNvPr>
          <p:cNvSpPr/>
          <p:nvPr/>
        </p:nvSpPr>
        <p:spPr>
          <a:xfrm>
            <a:off x="702062" y="581917"/>
            <a:ext cx="4681615" cy="3459696"/>
          </a:xfrm>
          <a:prstGeom prst="rect">
            <a:avLst/>
          </a:prstGeom>
          <a:blipFill>
            <a:blip r:embed="rId3" cstate="screen">
              <a:extLst>
                <a:ext uri="{28A0092B-C50C-407E-A947-70E740481C1C}">
                  <a14:useLocalDpi xmlns:a14="http://schemas.microsoft.com/office/drawing/2010/main"/>
                </a:ext>
              </a:extLst>
            </a:blip>
            <a:srcRect/>
            <a:stretch>
              <a:fillRect/>
            </a:stretch>
          </a:blipFill>
          <a:ln>
            <a:solidFill>
              <a:schemeClr val="lt1">
                <a:hueOff val="0"/>
                <a:satOff val="0"/>
                <a:lumOff val="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Freeform 3">
            <a:extLst>
              <a:ext uri="{FF2B5EF4-FFF2-40B4-BE49-F238E27FC236}">
                <a16:creationId xmlns:a16="http://schemas.microsoft.com/office/drawing/2014/main" id="{1F820337-6305-6542-8C3D-AC4F60A00D8A}"/>
              </a:ext>
            </a:extLst>
          </p:cNvPr>
          <p:cNvSpPr/>
          <p:nvPr/>
        </p:nvSpPr>
        <p:spPr>
          <a:xfrm>
            <a:off x="952904" y="3333309"/>
            <a:ext cx="4218361" cy="1086451"/>
          </a:xfrm>
          <a:custGeom>
            <a:avLst/>
            <a:gdLst>
              <a:gd name="connsiteX0" fmla="*/ 0 w 4034157"/>
              <a:gd name="connsiteY0" fmla="*/ 0 h 969475"/>
              <a:gd name="connsiteX1" fmla="*/ 4034157 w 4034157"/>
              <a:gd name="connsiteY1" fmla="*/ 0 h 969475"/>
              <a:gd name="connsiteX2" fmla="*/ 4034157 w 4034157"/>
              <a:gd name="connsiteY2" fmla="*/ 969475 h 969475"/>
              <a:gd name="connsiteX3" fmla="*/ 0 w 4034157"/>
              <a:gd name="connsiteY3" fmla="*/ 969475 h 969475"/>
              <a:gd name="connsiteX4" fmla="*/ 0 w 4034157"/>
              <a:gd name="connsiteY4" fmla="*/ 0 h 96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157" h="969475">
                <a:moveTo>
                  <a:pt x="0" y="0"/>
                </a:moveTo>
                <a:lnTo>
                  <a:pt x="4034157" y="0"/>
                </a:lnTo>
                <a:lnTo>
                  <a:pt x="4034157" y="969475"/>
                </a:lnTo>
                <a:lnTo>
                  <a:pt x="0" y="969475"/>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60960" rIns="91440" bIns="60960" numCol="1" spcCol="1270" anchor="ctr" anchorCtr="0">
            <a:noAutofit/>
          </a:bodyPr>
          <a:lstStyle/>
          <a:p>
            <a:pPr marL="0" marR="0" lvl="0" indent="0" algn="ctr" defTabSz="1422400" rtl="0" eaLnBrk="1" fontAlgn="auto" latinLnBrk="0" hangingPunct="1">
              <a:lnSpc>
                <a:spcPct val="90000"/>
              </a:lnSpc>
              <a:spcBef>
                <a:spcPct val="0"/>
              </a:spcBef>
              <a:spcAft>
                <a:spcPct val="5000"/>
              </a:spcAft>
              <a:buClrTx/>
              <a:buSzTx/>
              <a:buFontTx/>
              <a:buNone/>
              <a:tabLst/>
              <a:defRPr/>
            </a:pPr>
            <a: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US: </a:t>
            </a:r>
            <a:b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br>
            <a:r>
              <a:rPr kumimoji="0" lang="en-US" sz="3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Duke Medical Center</a:t>
            </a:r>
          </a:p>
        </p:txBody>
      </p:sp>
      <p:sp>
        <p:nvSpPr>
          <p:cNvPr id="8" name="Rectangle 7">
            <a:extLst>
              <a:ext uri="{FF2B5EF4-FFF2-40B4-BE49-F238E27FC236}">
                <a16:creationId xmlns:a16="http://schemas.microsoft.com/office/drawing/2014/main" id="{EA8EF8B4-39EB-8F42-8B6B-2E2691ECB0AF}"/>
              </a:ext>
            </a:extLst>
          </p:cNvPr>
          <p:cNvSpPr/>
          <p:nvPr/>
        </p:nvSpPr>
        <p:spPr>
          <a:xfrm>
            <a:off x="6509497" y="581917"/>
            <a:ext cx="4681615" cy="3459696"/>
          </a:xfrm>
          <a:prstGeom prst="rect">
            <a:avLst/>
          </a:prstGeom>
          <a:blipFill>
            <a:blip r:embed="rId4" cstate="screen">
              <a:extLst>
                <a:ext uri="{28A0092B-C50C-407E-A947-70E740481C1C}">
                  <a14:useLocalDpi xmlns:a14="http://schemas.microsoft.com/office/drawing/2010/main"/>
                </a:ext>
              </a:extLst>
            </a:blip>
            <a:srcRect/>
            <a:stretch>
              <a:fillRect/>
            </a:stretch>
          </a:blipFill>
          <a:ln>
            <a:solidFill>
              <a:schemeClr val="lt1">
                <a:hueOff val="0"/>
                <a:satOff val="0"/>
                <a:lumOff val="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58FE5D6E-5095-CA4D-825E-2AE0DD538C9E}"/>
              </a:ext>
            </a:extLst>
          </p:cNvPr>
          <p:cNvSpPr/>
          <p:nvPr/>
        </p:nvSpPr>
        <p:spPr>
          <a:xfrm>
            <a:off x="6722937" y="3399506"/>
            <a:ext cx="4218361" cy="1086451"/>
          </a:xfrm>
          <a:custGeom>
            <a:avLst/>
            <a:gdLst>
              <a:gd name="connsiteX0" fmla="*/ 0 w 4034157"/>
              <a:gd name="connsiteY0" fmla="*/ 0 h 969475"/>
              <a:gd name="connsiteX1" fmla="*/ 4034157 w 4034157"/>
              <a:gd name="connsiteY1" fmla="*/ 0 h 969475"/>
              <a:gd name="connsiteX2" fmla="*/ 4034157 w 4034157"/>
              <a:gd name="connsiteY2" fmla="*/ 969475 h 969475"/>
              <a:gd name="connsiteX3" fmla="*/ 0 w 4034157"/>
              <a:gd name="connsiteY3" fmla="*/ 969475 h 969475"/>
              <a:gd name="connsiteX4" fmla="*/ 0 w 4034157"/>
              <a:gd name="connsiteY4" fmla="*/ 0 h 96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157" h="969475">
                <a:moveTo>
                  <a:pt x="0" y="0"/>
                </a:moveTo>
                <a:lnTo>
                  <a:pt x="4034157" y="0"/>
                </a:lnTo>
                <a:lnTo>
                  <a:pt x="4034157" y="969475"/>
                </a:lnTo>
                <a:lnTo>
                  <a:pt x="0" y="9694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60960" rIns="91440" bIns="60960" numCol="1" spcCol="1270" anchor="ctr" anchorCtr="0">
            <a:noAutofit/>
          </a:bodyPr>
          <a:lstStyle/>
          <a:p>
            <a:pPr marL="0" marR="0" lvl="0" indent="0" algn="ctr" defTabSz="1422400" rtl="0" eaLnBrk="1" fontAlgn="auto" latinLnBrk="0" hangingPunct="1">
              <a:lnSpc>
                <a:spcPct val="90000"/>
              </a:lnSpc>
              <a:spcBef>
                <a:spcPct val="0"/>
              </a:spcBef>
              <a:spcAft>
                <a:spcPct val="5000"/>
              </a:spcAft>
              <a:buClrTx/>
              <a:buSzTx/>
              <a:buFontTx/>
              <a:buNone/>
              <a:tabLst/>
              <a:defRPr/>
            </a:pPr>
            <a: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Canada: </a:t>
            </a:r>
            <a:b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br>
            <a: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Univ. of Toronto</a:t>
            </a:r>
          </a:p>
        </p:txBody>
      </p:sp>
      <p:sp>
        <p:nvSpPr>
          <p:cNvPr id="5" name="TextBox 4">
            <a:extLst>
              <a:ext uri="{FF2B5EF4-FFF2-40B4-BE49-F238E27FC236}">
                <a16:creationId xmlns:a16="http://schemas.microsoft.com/office/drawing/2014/main" id="{8F8E763E-85CA-4B39-972D-934BFA8CBB60}"/>
              </a:ext>
            </a:extLst>
          </p:cNvPr>
          <p:cNvSpPr txBox="1"/>
          <p:nvPr/>
        </p:nvSpPr>
        <p:spPr>
          <a:xfrm>
            <a:off x="693684" y="4580588"/>
            <a:ext cx="4689994" cy="1086451"/>
          </a:xfrm>
          <a:prstGeom prst="rect">
            <a:avLst/>
          </a:prstGeom>
          <a:noFill/>
        </p:spPr>
        <p:txBody>
          <a:bodyPr wrap="square">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a:ea typeface="+mn-ea"/>
                <a:cs typeface="+mn-cs"/>
              </a:rPr>
              <a:t>957 beds </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600" b="1"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a:ea typeface="+mn-ea"/>
                <a:cs typeface="+mn-cs"/>
              </a:rPr>
              <a:t>1,600 </a:t>
            </a:r>
            <a:r>
              <a:rPr kumimoji="0" 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a:ea typeface="+mn-ea"/>
                <a:cs typeface="+mn-cs"/>
              </a:rPr>
              <a:t>billing clerks</a:t>
            </a:r>
          </a:p>
        </p:txBody>
      </p:sp>
      <p:sp>
        <p:nvSpPr>
          <p:cNvPr id="6" name="TextBox 5">
            <a:extLst>
              <a:ext uri="{FF2B5EF4-FFF2-40B4-BE49-F238E27FC236}">
                <a16:creationId xmlns:a16="http://schemas.microsoft.com/office/drawing/2014/main" id="{F8DCDF00-3D59-473F-8624-F7AAA3FAFE49}"/>
              </a:ext>
            </a:extLst>
          </p:cNvPr>
          <p:cNvSpPr txBox="1"/>
          <p:nvPr/>
        </p:nvSpPr>
        <p:spPr>
          <a:xfrm>
            <a:off x="6509497" y="4580588"/>
            <a:ext cx="4681615" cy="1086451"/>
          </a:xfrm>
          <a:prstGeom prst="rect">
            <a:avLst/>
          </a:prstGeom>
          <a:noFill/>
        </p:spPr>
        <p:txBody>
          <a:bodyPr wrap="square"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1,272 beds </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7 billing clerks</a:t>
            </a:r>
          </a:p>
        </p:txBody>
      </p:sp>
    </p:spTree>
    <p:extLst>
      <p:ext uri="{BB962C8B-B14F-4D97-AF65-F5344CB8AC3E}">
        <p14:creationId xmlns:p14="http://schemas.microsoft.com/office/powerpoint/2010/main" val="21000621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uiExpand="1"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3EA0D74-77CE-DC48-A0AD-D0CAFEBFA684}"/>
              </a:ext>
            </a:extLst>
          </p:cNvPr>
          <p:cNvSpPr>
            <a:spLocks noGrp="1"/>
          </p:cNvSpPr>
          <p:nvPr>
            <p:ph type="body" idx="10"/>
          </p:nvPr>
        </p:nvSpPr>
        <p:spPr/>
        <p:txBody>
          <a:bodyPr/>
          <a:lstStyle/>
          <a:p>
            <a:pPr>
              <a:buClr>
                <a:schemeClr val="accent1"/>
              </a:buClr>
              <a:buSzPts val="1800"/>
            </a:pPr>
            <a:r>
              <a:rPr lang="en-US" altLang="en-US" dirty="0">
                <a:latin typeface="Arial" panose="020B0604020202020204" pitchFamily="34" charset="0"/>
                <a:ea typeface="Arial Unicode MS" panose="020B0604020202020204" pitchFamily="34" charset="-128"/>
                <a:cs typeface="Arial Unicode MS" panose="020B0604020202020204" pitchFamily="34" charset="-128"/>
              </a:rPr>
              <a:t>Source: JAMA 2018;319:691</a:t>
            </a:r>
            <a:r>
              <a:rPr lang="en-US" altLang="en-US" dirty="0">
                <a:latin typeface="Arial" panose="020B0604020202020204" pitchFamily="34" charset="0"/>
              </a:rPr>
              <a:t> </a:t>
            </a:r>
          </a:p>
        </p:txBody>
      </p:sp>
      <p:sp>
        <p:nvSpPr>
          <p:cNvPr id="3" name="Rectangle 2">
            <a:extLst>
              <a:ext uri="{FF2B5EF4-FFF2-40B4-BE49-F238E27FC236}">
                <a16:creationId xmlns:a16="http://schemas.microsoft.com/office/drawing/2014/main" id="{853BDE57-6AD0-7D47-84A7-A29A3A527ACB}"/>
              </a:ext>
            </a:extLst>
          </p:cNvPr>
          <p:cNvSpPr/>
          <p:nvPr/>
        </p:nvSpPr>
        <p:spPr>
          <a:xfrm>
            <a:off x="702062" y="581917"/>
            <a:ext cx="4681615" cy="3459696"/>
          </a:xfrm>
          <a:prstGeom prst="rect">
            <a:avLst/>
          </a:prstGeom>
          <a:blipFill>
            <a:blip r:embed="rId3" cstate="screen">
              <a:extLst>
                <a:ext uri="{28A0092B-C50C-407E-A947-70E740481C1C}">
                  <a14:useLocalDpi xmlns:a14="http://schemas.microsoft.com/office/drawing/2010/main"/>
                </a:ext>
              </a:extLst>
            </a:blip>
            <a:srcRect/>
            <a:stretch>
              <a:fillRect/>
            </a:stretch>
          </a:blipFill>
          <a:ln>
            <a:solidFill>
              <a:schemeClr val="lt1">
                <a:hueOff val="0"/>
                <a:satOff val="0"/>
                <a:lumOff val="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Freeform 3">
            <a:extLst>
              <a:ext uri="{FF2B5EF4-FFF2-40B4-BE49-F238E27FC236}">
                <a16:creationId xmlns:a16="http://schemas.microsoft.com/office/drawing/2014/main" id="{1F820337-6305-6542-8C3D-AC4F60A00D8A}"/>
              </a:ext>
            </a:extLst>
          </p:cNvPr>
          <p:cNvSpPr/>
          <p:nvPr/>
        </p:nvSpPr>
        <p:spPr>
          <a:xfrm>
            <a:off x="952904" y="3333309"/>
            <a:ext cx="4218361" cy="1086451"/>
          </a:xfrm>
          <a:custGeom>
            <a:avLst/>
            <a:gdLst>
              <a:gd name="connsiteX0" fmla="*/ 0 w 4034157"/>
              <a:gd name="connsiteY0" fmla="*/ 0 h 969475"/>
              <a:gd name="connsiteX1" fmla="*/ 4034157 w 4034157"/>
              <a:gd name="connsiteY1" fmla="*/ 0 h 969475"/>
              <a:gd name="connsiteX2" fmla="*/ 4034157 w 4034157"/>
              <a:gd name="connsiteY2" fmla="*/ 969475 h 969475"/>
              <a:gd name="connsiteX3" fmla="*/ 0 w 4034157"/>
              <a:gd name="connsiteY3" fmla="*/ 969475 h 969475"/>
              <a:gd name="connsiteX4" fmla="*/ 0 w 4034157"/>
              <a:gd name="connsiteY4" fmla="*/ 0 h 96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157" h="969475">
                <a:moveTo>
                  <a:pt x="0" y="0"/>
                </a:moveTo>
                <a:lnTo>
                  <a:pt x="4034157" y="0"/>
                </a:lnTo>
                <a:lnTo>
                  <a:pt x="4034157" y="969475"/>
                </a:lnTo>
                <a:lnTo>
                  <a:pt x="0" y="969475"/>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60960" rIns="91440" bIns="60960" numCol="1" spcCol="1270" anchor="ctr" anchorCtr="0">
            <a:noAutofit/>
          </a:bodyPr>
          <a:lstStyle/>
          <a:p>
            <a:pPr marL="0" marR="0" lvl="0" indent="0" algn="ctr" defTabSz="1422400" rtl="0" eaLnBrk="1" fontAlgn="auto" latinLnBrk="0" hangingPunct="1">
              <a:lnSpc>
                <a:spcPct val="90000"/>
              </a:lnSpc>
              <a:spcBef>
                <a:spcPct val="0"/>
              </a:spcBef>
              <a:spcAft>
                <a:spcPct val="5000"/>
              </a:spcAft>
              <a:buClrTx/>
              <a:buSzTx/>
              <a:buFontTx/>
              <a:buNone/>
              <a:tabLst/>
              <a:defRPr/>
            </a:pPr>
            <a: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US: </a:t>
            </a:r>
            <a:b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br>
            <a:r>
              <a:rPr kumimoji="0" lang="en-US" sz="3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a:ea typeface="+mn-ea"/>
                <a:cs typeface="+mn-cs"/>
              </a:rPr>
              <a:t>Duke Medical Center</a:t>
            </a:r>
          </a:p>
        </p:txBody>
      </p:sp>
      <p:sp>
        <p:nvSpPr>
          <p:cNvPr id="5" name="TextBox 4">
            <a:extLst>
              <a:ext uri="{FF2B5EF4-FFF2-40B4-BE49-F238E27FC236}">
                <a16:creationId xmlns:a16="http://schemas.microsoft.com/office/drawing/2014/main" id="{8F8E763E-85CA-4B39-972D-934BFA8CBB60}"/>
              </a:ext>
            </a:extLst>
          </p:cNvPr>
          <p:cNvSpPr txBox="1"/>
          <p:nvPr/>
        </p:nvSpPr>
        <p:spPr>
          <a:xfrm>
            <a:off x="693684" y="4580588"/>
            <a:ext cx="4689994" cy="1086451"/>
          </a:xfrm>
          <a:prstGeom prst="rect">
            <a:avLst/>
          </a:prstGeom>
          <a:noFill/>
        </p:spPr>
        <p:txBody>
          <a:bodyPr wrap="square">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a:ea typeface="+mn-ea"/>
                <a:cs typeface="+mn-cs"/>
              </a:rPr>
              <a:t>957 beds </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600" b="1"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a:ea typeface="+mn-ea"/>
                <a:cs typeface="+mn-cs"/>
              </a:rPr>
              <a:t>1,600 </a:t>
            </a:r>
            <a:r>
              <a:rPr kumimoji="0" 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a:ea typeface="+mn-ea"/>
                <a:cs typeface="+mn-cs"/>
              </a:rPr>
              <a:t>billing clerks</a:t>
            </a:r>
          </a:p>
        </p:txBody>
      </p:sp>
      <p:sp>
        <p:nvSpPr>
          <p:cNvPr id="2" name="TextBox 1">
            <a:extLst>
              <a:ext uri="{FF2B5EF4-FFF2-40B4-BE49-F238E27FC236}">
                <a16:creationId xmlns:a16="http://schemas.microsoft.com/office/drawing/2014/main" id="{8BE6FA43-2145-1781-10AF-1F76E2D4EB22}"/>
              </a:ext>
            </a:extLst>
          </p:cNvPr>
          <p:cNvSpPr txBox="1"/>
          <p:nvPr/>
        </p:nvSpPr>
        <p:spPr>
          <a:xfrm>
            <a:off x="5836772" y="2009870"/>
            <a:ext cx="5915516" cy="2646878"/>
          </a:xfrm>
          <a:prstGeom prst="rect">
            <a:avLst/>
          </a:prstGeom>
          <a:noFill/>
        </p:spPr>
        <p:txBody>
          <a:bodyPr wrap="square" rtlCol="0">
            <a:spAutoFit/>
          </a:bodyPr>
          <a:lstStyle/>
          <a:p>
            <a:pPr algn="ctr">
              <a:buClr>
                <a:schemeClr val="accent1"/>
              </a:buClr>
              <a:buSzPts val="1800"/>
            </a:pPr>
            <a:r>
              <a:rPr lang="en-US" altLang="en-US" sz="3900" dirty="0">
                <a:solidFill>
                  <a:schemeClr val="bg1"/>
                </a:solidFill>
                <a:sym typeface="Century Gothic" panose="020B0502020202020204" pitchFamily="34" charset="0"/>
              </a:rPr>
              <a:t>Annual billing costs for </a:t>
            </a:r>
          </a:p>
          <a:p>
            <a:pPr algn="ctr">
              <a:buClr>
                <a:schemeClr val="accent1"/>
              </a:buClr>
              <a:buSzPts val="1800"/>
            </a:pPr>
            <a:r>
              <a:rPr lang="en-US" altLang="en-US" sz="3900" dirty="0">
                <a:solidFill>
                  <a:schemeClr val="bg1"/>
                </a:solidFill>
                <a:sym typeface="Century Gothic" panose="020B0502020202020204" pitchFamily="34" charset="0"/>
              </a:rPr>
              <a:t>1 primary care physician:</a:t>
            </a:r>
          </a:p>
          <a:p>
            <a:pPr algn="ctr">
              <a:buClr>
                <a:schemeClr val="accent1"/>
              </a:buClr>
              <a:buSzPts val="1800"/>
            </a:pPr>
            <a:r>
              <a:rPr lang="en-US" altLang="en-US" sz="8800" b="1" dirty="0">
                <a:solidFill>
                  <a:schemeClr val="bg1"/>
                </a:solidFill>
                <a:effectLst>
                  <a:outerShdw blurRad="38100" dist="38100" dir="2700000" algn="tl">
                    <a:srgbClr val="000000">
                      <a:alpha val="43137"/>
                    </a:srgbClr>
                  </a:outerShdw>
                </a:effectLst>
                <a:sym typeface="Century Gothic" panose="020B0502020202020204" pitchFamily="34" charset="0"/>
              </a:rPr>
              <a:t>$99,000</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271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522A-DE2C-BDF6-CA2C-D42B5AF90C42}"/>
              </a:ext>
            </a:extLst>
          </p:cNvPr>
          <p:cNvSpPr>
            <a:spLocks noGrp="1"/>
          </p:cNvSpPr>
          <p:nvPr>
            <p:ph type="title"/>
          </p:nvPr>
        </p:nvSpPr>
        <p:spPr/>
        <p:txBody>
          <a:bodyPr>
            <a:noAutofit/>
          </a:bodyPr>
          <a:lstStyle/>
          <a:p>
            <a:r>
              <a:rPr lang="en-US" sz="2800" dirty="0"/>
              <a:t>Administrative overhead: </a:t>
            </a:r>
            <a:br>
              <a:rPr lang="en-US" sz="3600" dirty="0"/>
            </a:br>
            <a:r>
              <a:rPr lang="en-US" sz="3600" dirty="0"/>
              <a:t>Commercial Insurance vs. Traditional Medicare</a:t>
            </a:r>
          </a:p>
        </p:txBody>
      </p:sp>
      <p:sp>
        <p:nvSpPr>
          <p:cNvPr id="3" name="Text Placeholder 2">
            <a:extLst>
              <a:ext uri="{FF2B5EF4-FFF2-40B4-BE49-F238E27FC236}">
                <a16:creationId xmlns:a16="http://schemas.microsoft.com/office/drawing/2014/main" id="{66117614-3FF2-8DEE-AA2E-B56CFD4882D9}"/>
              </a:ext>
            </a:extLst>
          </p:cNvPr>
          <p:cNvSpPr>
            <a:spLocks noGrp="1"/>
          </p:cNvSpPr>
          <p:nvPr>
            <p:ph type="body" idx="10"/>
          </p:nvPr>
        </p:nvSpPr>
        <p:spPr/>
        <p:txBody>
          <a:bodyPr>
            <a:normAutofit fontScale="92500"/>
          </a:bodyPr>
          <a:lstStyle/>
          <a:p>
            <a:pPr marL="0" marR="0" lvl="0" indent="0" algn="l" defTabSz="914400" rtl="0" eaLnBrk="1" fontAlgn="auto" latinLnBrk="0" hangingPunct="1">
              <a:lnSpc>
                <a:spcPct val="11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SEC filings for second quarter, 2022 (figure for Cigna is for first quarter 2022)</a:t>
            </a:r>
          </a:p>
          <a:p>
            <a:pPr marL="0" marR="0" lvl="0" indent="0" algn="l" defTabSz="914400" rtl="0" eaLnBrk="1" fontAlgn="auto" latinLnBrk="0" hangingPunct="1">
              <a:lnSpc>
                <a:spcPct val="110000"/>
              </a:lnSpc>
              <a:spcBef>
                <a:spcPts val="0"/>
              </a:spcBef>
              <a:spcAft>
                <a:spcPts val="0"/>
              </a:spcAft>
              <a:buClrTx/>
              <a:buSzTx/>
              <a:buFont typeface="Arial"/>
              <a:buNone/>
              <a:tabLst/>
              <a:defRPr/>
            </a:pPr>
            <a:r>
              <a:rPr lang="en-US" sz="1000" dirty="0">
                <a:solidFill>
                  <a:srgbClr val="FFFFFF"/>
                </a:solidFill>
                <a:ea typeface="+mn-ea"/>
              </a:rPr>
              <a:t>Note: “Overhead” = percent of premiums not spent on medical services</a:t>
            </a:r>
            <a:endParaRPr kumimoji="0" lang="en-US" sz="10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914400" rtl="0" eaLnBrk="1" fontAlgn="auto" latinLnBrk="0" hangingPunct="1">
              <a:lnSpc>
                <a:spcPct val="11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Modified version of slides prepared by Drs. Steffie Woolhandler and David Himmelstein. Originals available at https://</a:t>
            </a:r>
            <a:r>
              <a:rPr kumimoji="0" lang="en-US" sz="1000" b="0" i="0" u="none" strike="noStrike" kern="1200" cap="none" spc="0" normalizeH="0" baseline="0" noProof="0" dirty="0" err="1">
                <a:ln>
                  <a:noFill/>
                </a:ln>
                <a:solidFill>
                  <a:srgbClr val="FFFFFF"/>
                </a:solidFill>
                <a:effectLst/>
                <a:uLnTx/>
                <a:uFillTx/>
                <a:latin typeface="Arial" charset="0"/>
                <a:ea typeface="+mn-ea"/>
                <a:cs typeface="Arial" charset="0"/>
              </a:rPr>
              <a:t>www.citizen.org</a:t>
            </a: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/article/updated-powerpoint-presentations-on-health-policy-issues-relevant-to-health-care-reform-and-a-national-single-payer-health-system/ (accessed Apr 12 2023)</a:t>
            </a:r>
            <a:endParaRPr kumimoji="0" lang="en-US" sz="1000" b="0" i="0" u="none" strike="noStrike" kern="1200" cap="none" spc="0" normalizeH="0" baseline="0" noProof="0" dirty="0">
              <a:ln>
                <a:noFill/>
              </a:ln>
              <a:solidFill>
                <a:srgbClr val="FFFFFF"/>
              </a:solidFill>
              <a:effectLst/>
              <a:uLnTx/>
              <a:uFillTx/>
              <a:latin typeface="Arial" charset="0"/>
              <a:cs typeface="Arial" charset="0"/>
            </a:endParaRPr>
          </a:p>
        </p:txBody>
      </p:sp>
      <p:graphicFrame>
        <p:nvGraphicFramePr>
          <p:cNvPr id="5" name="Chart 4">
            <a:extLst>
              <a:ext uri="{FF2B5EF4-FFF2-40B4-BE49-F238E27FC236}">
                <a16:creationId xmlns:a16="http://schemas.microsoft.com/office/drawing/2014/main" id="{855CE0EE-7569-B748-B955-0F887C631EA9}"/>
              </a:ext>
            </a:extLst>
          </p:cNvPr>
          <p:cNvGraphicFramePr/>
          <p:nvPr>
            <p:extLst>
              <p:ext uri="{D42A27DB-BD31-4B8C-83A1-F6EECF244321}">
                <p14:modId xmlns:p14="http://schemas.microsoft.com/office/powerpoint/2010/main" val="1836130366"/>
              </p:ext>
            </p:extLst>
          </p:nvPr>
        </p:nvGraphicFramePr>
        <p:xfrm>
          <a:off x="762000" y="1511300"/>
          <a:ext cx="10863468"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7660-0FCC-1BD1-FFBB-341AF931C87C}"/>
              </a:ext>
            </a:extLst>
          </p:cNvPr>
          <p:cNvSpPr>
            <a:spLocks noGrp="1"/>
          </p:cNvSpPr>
          <p:nvPr>
            <p:ph type="title"/>
          </p:nvPr>
        </p:nvSpPr>
        <p:spPr>
          <a:xfrm>
            <a:off x="838200" y="354296"/>
            <a:ext cx="10515600" cy="1325563"/>
          </a:xfrm>
        </p:spPr>
        <p:txBody>
          <a:bodyPr>
            <a:normAutofit/>
          </a:bodyPr>
          <a:lstStyle/>
          <a:p>
            <a:r>
              <a:rPr lang="en-US" sz="4000" dirty="0"/>
              <a:t>The Money Goes </a:t>
            </a:r>
            <a:r>
              <a:rPr lang="en-US" sz="4000" i="1" dirty="0"/>
              <a:t>Somewhere</a:t>
            </a:r>
            <a:r>
              <a:rPr lang="en-US" sz="4000" dirty="0"/>
              <a:t>…</a:t>
            </a:r>
          </a:p>
        </p:txBody>
      </p:sp>
      <p:sp>
        <p:nvSpPr>
          <p:cNvPr id="3" name="Text Placeholder 2">
            <a:extLst>
              <a:ext uri="{FF2B5EF4-FFF2-40B4-BE49-F238E27FC236}">
                <a16:creationId xmlns:a16="http://schemas.microsoft.com/office/drawing/2014/main" id="{E43DAE34-405C-6A94-6BDA-A51CB2F79DA4}"/>
              </a:ext>
            </a:extLst>
          </p:cNvPr>
          <p:cNvSpPr>
            <a:spLocks noGrp="1"/>
          </p:cNvSpPr>
          <p:nvPr>
            <p:ph type="body" idx="10"/>
          </p:nvPr>
        </p:nvSpPr>
        <p:spPr>
          <a:xfrm>
            <a:off x="-1" y="6016753"/>
            <a:ext cx="8509819" cy="84124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Source-profits: Becker’s Health Care analysis of SEC filings: https://www.beckerspayer.com/payer/big-payers-ranked-by-2022-profit.html</a:t>
            </a:r>
            <a:b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b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Source-compensation: STAT analysis of SEC filings: https://www.statnews.com/2022/05/12/health-insurance-ceos-raked-in-record-pay-during-covid/</a:t>
            </a:r>
          </a:p>
        </p:txBody>
      </p:sp>
      <p:graphicFrame>
        <p:nvGraphicFramePr>
          <p:cNvPr id="4" name="Table 4">
            <a:extLst>
              <a:ext uri="{FF2B5EF4-FFF2-40B4-BE49-F238E27FC236}">
                <a16:creationId xmlns:a16="http://schemas.microsoft.com/office/drawing/2014/main" id="{46A493FD-7DBA-DDD7-DBB3-F8AA2B651891}"/>
              </a:ext>
            </a:extLst>
          </p:cNvPr>
          <p:cNvGraphicFramePr>
            <a:graphicFrameLocks noGrp="1"/>
          </p:cNvGraphicFramePr>
          <p:nvPr>
            <p:extLst>
              <p:ext uri="{D42A27DB-BD31-4B8C-83A1-F6EECF244321}">
                <p14:modId xmlns:p14="http://schemas.microsoft.com/office/powerpoint/2010/main" val="1449474918"/>
              </p:ext>
            </p:extLst>
          </p:nvPr>
        </p:nvGraphicFramePr>
        <p:xfrm>
          <a:off x="1368339" y="1608329"/>
          <a:ext cx="5311816" cy="4249220"/>
        </p:xfrm>
        <a:graphic>
          <a:graphicData uri="http://schemas.openxmlformats.org/drawingml/2006/table">
            <a:tbl>
              <a:tblPr firstRow="1">
                <a:tableStyleId>{5940675A-B579-460E-94D1-54222C63F5DA}</a:tableStyleId>
              </a:tblPr>
              <a:tblGrid>
                <a:gridCol w="3239947">
                  <a:extLst>
                    <a:ext uri="{9D8B030D-6E8A-4147-A177-3AD203B41FA5}">
                      <a16:colId xmlns:a16="http://schemas.microsoft.com/office/drawing/2014/main" val="2084310062"/>
                    </a:ext>
                  </a:extLst>
                </a:gridCol>
                <a:gridCol w="2071869">
                  <a:extLst>
                    <a:ext uri="{9D8B030D-6E8A-4147-A177-3AD203B41FA5}">
                      <a16:colId xmlns:a16="http://schemas.microsoft.com/office/drawing/2014/main" val="1087942775"/>
                    </a:ext>
                  </a:extLst>
                </a:gridCol>
              </a:tblGrid>
              <a:tr h="944119">
                <a:tc>
                  <a:txBody>
                    <a:bodyPr/>
                    <a:lstStyle/>
                    <a:p>
                      <a:endParaRPr lang="en-US" sz="2800" b="1" dirty="0">
                        <a:solidFill>
                          <a:schemeClr val="bg1"/>
                        </a:solidFill>
                        <a:effectLst>
                          <a:outerShdw blurRad="50800" dist="38100" dir="2700000" algn="tl" rotWithShape="0">
                            <a:prstClr val="black">
                              <a:alpha val="40000"/>
                            </a:prstClr>
                          </a:outerShdw>
                        </a:effectLst>
                      </a:endParaRPr>
                    </a:p>
                  </a:txBody>
                  <a:tcPr marL="182880" marR="18288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800" b="1" dirty="0">
                          <a:solidFill>
                            <a:schemeClr val="bg1"/>
                          </a:solidFill>
                          <a:effectLst>
                            <a:outerShdw blurRad="50800" dist="38100" dir="2700000" algn="tl" rotWithShape="0">
                              <a:prstClr val="black">
                                <a:alpha val="40000"/>
                              </a:prstClr>
                            </a:outerShdw>
                          </a:effectLst>
                        </a:rPr>
                        <a:t>2022 </a:t>
                      </a:r>
                    </a:p>
                    <a:p>
                      <a:pPr algn="ctr"/>
                      <a:r>
                        <a:rPr lang="en-US" sz="2800" b="1" dirty="0">
                          <a:solidFill>
                            <a:schemeClr val="bg1"/>
                          </a:solidFill>
                          <a:effectLst>
                            <a:outerShdw blurRad="50800" dist="38100" dir="2700000" algn="tl" rotWithShape="0">
                              <a:prstClr val="black">
                                <a:alpha val="40000"/>
                              </a:prstClr>
                            </a:outerShdw>
                          </a:effectLst>
                        </a:rPr>
                        <a:t>Profits</a:t>
                      </a:r>
                    </a:p>
                  </a:txBody>
                  <a:tcPr marL="182880" marR="18288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73423329"/>
                  </a:ext>
                </a:extLst>
              </a:tr>
              <a:tr h="660868">
                <a:tc>
                  <a:txBody>
                    <a:bodyPr/>
                    <a:lstStyle/>
                    <a:p>
                      <a:r>
                        <a:rPr lang="en-US" sz="2800" dirty="0">
                          <a:solidFill>
                            <a:schemeClr val="tx1"/>
                          </a:solidFill>
                          <a:effectLst/>
                        </a:rPr>
                        <a:t>UnitedHealth</a:t>
                      </a:r>
                    </a:p>
                  </a:txBody>
                  <a:tcPr marL="182880" marR="182880" anchor="ctr">
                    <a:lnL w="12700" cap="flat" cmpd="sng" algn="ctr">
                      <a:solidFill>
                        <a:schemeClr val="bg1"/>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$21 billion</a:t>
                      </a:r>
                    </a:p>
                  </a:txBody>
                  <a:tcPr marL="182880" marR="182880" anchor="ctr">
                    <a:lnL w="12700" cmpd="sng">
                      <a:noFill/>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6938780"/>
                  </a:ext>
                </a:extLst>
              </a:tr>
              <a:tr h="660868">
                <a:tc>
                  <a:txBody>
                    <a:bodyPr/>
                    <a:lstStyle/>
                    <a:p>
                      <a:r>
                        <a:rPr lang="en-US" sz="2800" dirty="0">
                          <a:solidFill>
                            <a:schemeClr val="tx1"/>
                          </a:solidFill>
                          <a:effectLst/>
                        </a:rPr>
                        <a:t>Cigna</a:t>
                      </a:r>
                    </a:p>
                  </a:txBody>
                  <a:tcPr marL="182880" marR="182880" anchor="ctr">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$7 billion</a:t>
                      </a:r>
                    </a:p>
                  </a:txBody>
                  <a:tcPr marL="182880" marR="182880"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8103435"/>
                  </a:ext>
                </a:extLst>
              </a:tr>
              <a:tr h="660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Anthem/</a:t>
                      </a:r>
                      <a:r>
                        <a:rPr lang="en-US" sz="2800" dirty="0" err="1">
                          <a:solidFill>
                            <a:schemeClr val="tx1"/>
                          </a:solidFill>
                          <a:effectLst/>
                        </a:rPr>
                        <a:t>Elevance</a:t>
                      </a:r>
                      <a:endParaRPr lang="en-US" sz="2800" dirty="0">
                        <a:solidFill>
                          <a:schemeClr val="tx1"/>
                        </a:solidFill>
                        <a:effectLst/>
                      </a:endParaRPr>
                    </a:p>
                  </a:txBody>
                  <a:tcPr marL="182880" marR="182880" anchor="ctr">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$6 billion</a:t>
                      </a:r>
                    </a:p>
                  </a:txBody>
                  <a:tcPr marL="182880" marR="182880"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6714526"/>
                  </a:ext>
                </a:extLst>
              </a:tr>
              <a:tr h="660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CVS-Aetna</a:t>
                      </a:r>
                    </a:p>
                  </a:txBody>
                  <a:tcPr marL="182880" marR="182880" anchor="ctr">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$4 billion</a:t>
                      </a:r>
                    </a:p>
                  </a:txBody>
                  <a:tcPr marL="182880" marR="182880"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3505424"/>
                  </a:ext>
                </a:extLst>
              </a:tr>
              <a:tr h="660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Humana</a:t>
                      </a:r>
                    </a:p>
                  </a:txBody>
                  <a:tcPr marL="182880" marR="182880" anchor="ctr">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$3 billion</a:t>
                      </a:r>
                    </a:p>
                  </a:txBody>
                  <a:tcPr marL="182880" marR="182880"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5891555"/>
                  </a:ext>
                </a:extLst>
              </a:tr>
            </a:tbl>
          </a:graphicData>
        </a:graphic>
      </p:graphicFrame>
      <p:graphicFrame>
        <p:nvGraphicFramePr>
          <p:cNvPr id="5" name="Table 4">
            <a:extLst>
              <a:ext uri="{FF2B5EF4-FFF2-40B4-BE49-F238E27FC236}">
                <a16:creationId xmlns:a16="http://schemas.microsoft.com/office/drawing/2014/main" id="{EBE4C0C6-05E6-9BDA-3862-138ECF93CEB2}"/>
              </a:ext>
            </a:extLst>
          </p:cNvPr>
          <p:cNvGraphicFramePr>
            <a:graphicFrameLocks noGrp="1"/>
          </p:cNvGraphicFramePr>
          <p:nvPr>
            <p:extLst>
              <p:ext uri="{D42A27DB-BD31-4B8C-83A1-F6EECF244321}">
                <p14:modId xmlns:p14="http://schemas.microsoft.com/office/powerpoint/2010/main" val="25500452"/>
              </p:ext>
            </p:extLst>
          </p:nvPr>
        </p:nvGraphicFramePr>
        <p:xfrm>
          <a:off x="6611435" y="1608329"/>
          <a:ext cx="4147595" cy="4249220"/>
        </p:xfrm>
        <a:graphic>
          <a:graphicData uri="http://schemas.openxmlformats.org/drawingml/2006/table">
            <a:tbl>
              <a:tblPr firstRow="1">
                <a:tableStyleId>{5940675A-B579-460E-94D1-54222C63F5DA}</a:tableStyleId>
              </a:tblPr>
              <a:tblGrid>
                <a:gridCol w="4147595">
                  <a:extLst>
                    <a:ext uri="{9D8B030D-6E8A-4147-A177-3AD203B41FA5}">
                      <a16:colId xmlns:a16="http://schemas.microsoft.com/office/drawing/2014/main" val="1087942775"/>
                    </a:ext>
                  </a:extLst>
                </a:gridCol>
              </a:tblGrid>
              <a:tr h="944119">
                <a:tc>
                  <a:txBody>
                    <a:bodyPr/>
                    <a:lstStyle/>
                    <a:p>
                      <a:pPr algn="ctr"/>
                      <a:r>
                        <a:rPr lang="en-US" sz="2800" b="1" dirty="0">
                          <a:solidFill>
                            <a:schemeClr val="bg1"/>
                          </a:solidFill>
                          <a:effectLst>
                            <a:outerShdw blurRad="50800" dist="38100" dir="2700000" algn="tl" rotWithShape="0">
                              <a:prstClr val="black">
                                <a:alpha val="40000"/>
                              </a:prstClr>
                            </a:outerShdw>
                          </a:effectLst>
                        </a:rPr>
                        <a:t>2012-2021 Total </a:t>
                      </a:r>
                    </a:p>
                    <a:p>
                      <a:pPr algn="ctr"/>
                      <a:r>
                        <a:rPr lang="en-US" sz="2800" b="1" dirty="0">
                          <a:solidFill>
                            <a:schemeClr val="bg1"/>
                          </a:solidFill>
                          <a:effectLst>
                            <a:outerShdw blurRad="50800" dist="38100" dir="2700000" algn="tl" rotWithShape="0">
                              <a:prstClr val="black">
                                <a:alpha val="40000"/>
                              </a:prstClr>
                            </a:outerShdw>
                          </a:effectLst>
                        </a:rPr>
                        <a:t>CEO Compensation</a:t>
                      </a:r>
                    </a:p>
                  </a:txBody>
                  <a:tcPr marL="182880" marR="18288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73423329"/>
                  </a:ext>
                </a:extLst>
              </a:tr>
              <a:tr h="660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$350 million</a:t>
                      </a:r>
                    </a:p>
                  </a:txBody>
                  <a:tcPr marL="182880" marR="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6938780"/>
                  </a:ext>
                </a:extLst>
              </a:tr>
              <a:tr h="660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$366 million</a:t>
                      </a:r>
                    </a:p>
                  </a:txBody>
                  <a:tcPr marL="182880" marR="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8103435"/>
                  </a:ext>
                </a:extLst>
              </a:tr>
              <a:tr h="660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$166 million</a:t>
                      </a:r>
                    </a:p>
                  </a:txBody>
                  <a:tcPr marL="182880" marR="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6714526"/>
                  </a:ext>
                </a:extLst>
              </a:tr>
              <a:tr h="660868">
                <a:tc>
                  <a:txBody>
                    <a:bodyPr/>
                    <a:lstStyle/>
                    <a:p>
                      <a:pPr algn="ctr"/>
                      <a:r>
                        <a:rPr lang="en-US" sz="2800" dirty="0">
                          <a:solidFill>
                            <a:schemeClr val="tx1"/>
                          </a:solidFill>
                          <a:effectLst/>
                        </a:rPr>
                        <a:t>$266 million</a:t>
                      </a:r>
                    </a:p>
                  </a:txBody>
                  <a:tcPr marL="182880" marR="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3505424"/>
                  </a:ext>
                </a:extLst>
              </a:tr>
              <a:tr h="660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$188 million</a:t>
                      </a:r>
                    </a:p>
                  </a:txBody>
                  <a:tcPr marL="182880" marR="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5891555"/>
                  </a:ext>
                </a:extLst>
              </a:tr>
            </a:tbl>
          </a:graphicData>
        </a:graphic>
      </p:graphicFrame>
    </p:spTree>
    <p:extLst>
      <p:ext uri="{BB962C8B-B14F-4D97-AF65-F5344CB8AC3E}">
        <p14:creationId xmlns:p14="http://schemas.microsoft.com/office/powerpoint/2010/main" val="126513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1" y="6016753"/>
            <a:ext cx="8508569" cy="841248"/>
          </a:xfrm>
        </p:spPr>
        <p:txBody>
          <a:bodyPr>
            <a:normAutofit/>
          </a:bodyPr>
          <a:lstStyle/>
          <a:p>
            <a:pPr>
              <a:lnSpc>
                <a:spcPct val="110000"/>
              </a:lnSpc>
              <a:spcBef>
                <a:spcPts val="0"/>
              </a:spcBef>
            </a:pPr>
            <a:r>
              <a:rPr lang="en-US" sz="1100" dirty="0"/>
              <a:t>Note: “Public” includes benefit costs for </a:t>
            </a:r>
            <a:r>
              <a:rPr lang="en-US" sz="1100" dirty="0" err="1"/>
              <a:t>gvt</a:t>
            </a:r>
            <a:r>
              <a:rPr lang="en-US" sz="1100" dirty="0"/>
              <a:t> employees and tax subsidies for private insurance; expenditures reflect purchasing power parity.  Source: OECD 2022; NCHS; AJPH 2016;106:449 (updated) and accessed Sept 5 2023</a:t>
            </a:r>
          </a:p>
        </p:txBody>
      </p:sp>
      <p:graphicFrame>
        <p:nvGraphicFramePr>
          <p:cNvPr id="6" name="Chart 5"/>
          <p:cNvGraphicFramePr/>
          <p:nvPr/>
        </p:nvGraphicFramePr>
        <p:xfrm>
          <a:off x="3218595" y="1690688"/>
          <a:ext cx="8768965" cy="410822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41D0C2CB-1A1E-77F6-89C7-78CAE3B7F002}"/>
              </a:ext>
            </a:extLst>
          </p:cNvPr>
          <p:cNvGrpSpPr/>
          <p:nvPr/>
        </p:nvGrpSpPr>
        <p:grpSpPr>
          <a:xfrm>
            <a:off x="594601" y="2232342"/>
            <a:ext cx="2623994" cy="461665"/>
            <a:chOff x="594601" y="2232342"/>
            <a:chExt cx="2623994" cy="461665"/>
          </a:xfrm>
        </p:grpSpPr>
        <p:sp>
          <p:nvSpPr>
            <p:cNvPr id="8" name="Rectangle 7"/>
            <p:cNvSpPr/>
            <p:nvPr/>
          </p:nvSpPr>
          <p:spPr>
            <a:xfrm>
              <a:off x="594601" y="2326590"/>
              <a:ext cx="273169" cy="273169"/>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4BBE7CD0-E8A2-1A41-9E7A-7DAD296C5373}"/>
                </a:ext>
              </a:extLst>
            </p:cNvPr>
            <p:cNvSpPr txBox="1"/>
            <p:nvPr/>
          </p:nvSpPr>
          <p:spPr>
            <a:xfrm>
              <a:off x="838200" y="2232342"/>
              <a:ext cx="238039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Total Spending</a:t>
              </a:r>
            </a:p>
          </p:txBody>
        </p:sp>
      </p:grpSp>
      <p:grpSp>
        <p:nvGrpSpPr>
          <p:cNvPr id="15" name="Group 14">
            <a:extLst>
              <a:ext uri="{FF2B5EF4-FFF2-40B4-BE49-F238E27FC236}">
                <a16:creationId xmlns:a16="http://schemas.microsoft.com/office/drawing/2014/main" id="{D06AC749-04B4-2B06-5705-752CA7BE5484}"/>
              </a:ext>
            </a:extLst>
          </p:cNvPr>
          <p:cNvGrpSpPr/>
          <p:nvPr/>
        </p:nvGrpSpPr>
        <p:grpSpPr>
          <a:xfrm>
            <a:off x="594601" y="3438484"/>
            <a:ext cx="2195323" cy="461665"/>
            <a:chOff x="606838" y="3438484"/>
            <a:chExt cx="2195323" cy="461665"/>
          </a:xfrm>
        </p:grpSpPr>
        <p:sp>
          <p:nvSpPr>
            <p:cNvPr id="10" name="Rectangle 9"/>
            <p:cNvSpPr/>
            <p:nvPr/>
          </p:nvSpPr>
          <p:spPr>
            <a:xfrm>
              <a:off x="606838" y="3532732"/>
              <a:ext cx="273169" cy="273169"/>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F2E6E04B-3E4B-2E49-B1DC-D40D7065B486}"/>
                </a:ext>
              </a:extLst>
            </p:cNvPr>
            <p:cNvSpPr txBox="1"/>
            <p:nvPr/>
          </p:nvSpPr>
          <p:spPr>
            <a:xfrm>
              <a:off x="822132" y="3438484"/>
              <a:ext cx="19800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FFFF"/>
                  </a:solidFill>
                  <a:latin typeface="Arial" panose="020B0604020202020204"/>
                </a:rPr>
                <a:t> U.S.</a:t>
              </a: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 Private</a:t>
              </a:r>
            </a:p>
          </p:txBody>
        </p:sp>
      </p:grpSp>
      <p:grpSp>
        <p:nvGrpSpPr>
          <p:cNvPr id="11" name="Group 10">
            <a:extLst>
              <a:ext uri="{FF2B5EF4-FFF2-40B4-BE49-F238E27FC236}">
                <a16:creationId xmlns:a16="http://schemas.microsoft.com/office/drawing/2014/main" id="{9DFF4B89-8776-E5FC-EA5E-EE5346C5CAD2}"/>
              </a:ext>
            </a:extLst>
          </p:cNvPr>
          <p:cNvGrpSpPr/>
          <p:nvPr/>
        </p:nvGrpSpPr>
        <p:grpSpPr>
          <a:xfrm>
            <a:off x="594601" y="2835413"/>
            <a:ext cx="2105593" cy="461665"/>
            <a:chOff x="606838" y="2817597"/>
            <a:chExt cx="2105593" cy="461665"/>
          </a:xfrm>
        </p:grpSpPr>
        <p:sp>
          <p:nvSpPr>
            <p:cNvPr id="12" name="TextBox 11">
              <a:extLst>
                <a:ext uri="{FF2B5EF4-FFF2-40B4-BE49-F238E27FC236}">
                  <a16:creationId xmlns:a16="http://schemas.microsoft.com/office/drawing/2014/main" id="{3AF28D52-9873-FA48-A76E-FFA6CBDD95E7}"/>
                </a:ext>
              </a:extLst>
            </p:cNvPr>
            <p:cNvSpPr txBox="1"/>
            <p:nvPr/>
          </p:nvSpPr>
          <p:spPr>
            <a:xfrm>
              <a:off x="838200" y="2817597"/>
              <a:ext cx="18742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 U.S. Public</a:t>
              </a:r>
            </a:p>
          </p:txBody>
        </p:sp>
        <p:sp>
          <p:nvSpPr>
            <p:cNvPr id="14" name="Rectangle 13">
              <a:extLst>
                <a:ext uri="{FF2B5EF4-FFF2-40B4-BE49-F238E27FC236}">
                  <a16:creationId xmlns:a16="http://schemas.microsoft.com/office/drawing/2014/main" id="{045741A6-5033-1140-B8E8-79B4914DAC9D}"/>
                </a:ext>
              </a:extLst>
            </p:cNvPr>
            <p:cNvSpPr/>
            <p:nvPr/>
          </p:nvSpPr>
          <p:spPr>
            <a:xfrm>
              <a:off x="606838" y="2911845"/>
              <a:ext cx="273169" cy="27316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 name="Rectangle 4">
            <a:extLst>
              <a:ext uri="{FF2B5EF4-FFF2-40B4-BE49-F238E27FC236}">
                <a16:creationId xmlns:a16="http://schemas.microsoft.com/office/drawing/2014/main" id="{9F8C0B74-3D5D-32CE-8EB2-CE5FB9719B8E}"/>
              </a:ext>
            </a:extLst>
          </p:cNvPr>
          <p:cNvSpPr/>
          <p:nvPr/>
        </p:nvSpPr>
        <p:spPr>
          <a:xfrm>
            <a:off x="4571997" y="5186292"/>
            <a:ext cx="6645900" cy="320770"/>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$12,553</a:t>
            </a:r>
          </a:p>
        </p:txBody>
      </p:sp>
      <p:sp>
        <p:nvSpPr>
          <p:cNvPr id="16" name="TextBox 15">
            <a:extLst>
              <a:ext uri="{FF2B5EF4-FFF2-40B4-BE49-F238E27FC236}">
                <a16:creationId xmlns:a16="http://schemas.microsoft.com/office/drawing/2014/main" id="{E515C1DA-B01D-0387-1ED1-8E0CE88B1C99}"/>
              </a:ext>
            </a:extLst>
          </p:cNvPr>
          <p:cNvSpPr txBox="1"/>
          <p:nvPr/>
        </p:nvSpPr>
        <p:spPr>
          <a:xfrm>
            <a:off x="4395217" y="5555088"/>
            <a:ext cx="69101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Annual $ per capita </a:t>
            </a:r>
            <a:r>
              <a:rPr lang="en-US" sz="2400" dirty="0">
                <a:solidFill>
                  <a:srgbClr val="FFFFFF"/>
                </a:solidFill>
                <a:latin typeface="Arial" panose="020B0604020202020204"/>
              </a:rPr>
              <a:t>2022</a:t>
            </a: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Title 1">
            <a:extLst>
              <a:ext uri="{FF2B5EF4-FFF2-40B4-BE49-F238E27FC236}">
                <a16:creationId xmlns:a16="http://schemas.microsoft.com/office/drawing/2014/main" id="{FF81FA3D-A450-7B34-1689-20D3AC0B88DC}"/>
              </a:ext>
            </a:extLst>
          </p:cNvPr>
          <p:cNvSpPr txBox="1">
            <a:spLocks/>
          </p:cNvSpPr>
          <p:nvPr/>
        </p:nvSpPr>
        <p:spPr>
          <a:xfrm>
            <a:off x="990600" y="303205"/>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r>
              <a:rPr lang="en-US" dirty="0"/>
              <a:t>U.S. </a:t>
            </a:r>
            <a:r>
              <a:rPr lang="en-US" i="1" dirty="0">
                <a:solidFill>
                  <a:srgbClr val="FFFF00"/>
                </a:solidFill>
                <a:effectLst>
                  <a:outerShdw blurRad="50800" dist="50800" dir="5400000" algn="ctr" rotWithShape="0">
                    <a:schemeClr val="tx1"/>
                  </a:outerShdw>
                </a:effectLst>
              </a:rPr>
              <a:t>Public</a:t>
            </a:r>
            <a:r>
              <a:rPr lang="en-US" dirty="0">
                <a:effectLst>
                  <a:outerShdw blurRad="50800" dist="50800" dir="5400000" algn="ctr" rotWithShape="0">
                    <a:schemeClr val="tx1"/>
                  </a:outerShdw>
                </a:effectLst>
              </a:rPr>
              <a:t> </a:t>
            </a:r>
            <a:r>
              <a:rPr lang="en-US" dirty="0"/>
              <a:t>Spending for Health Exceeds </a:t>
            </a:r>
            <a:r>
              <a:rPr lang="en-US" i="1" dirty="0">
                <a:solidFill>
                  <a:srgbClr val="FFFF00"/>
                </a:solidFill>
                <a:effectLst>
                  <a:outerShdw blurRad="50800" dist="50800" dir="5400000" algn="ctr" rotWithShape="0">
                    <a:schemeClr val="tx1"/>
                  </a:outerShdw>
                </a:effectLst>
              </a:rPr>
              <a:t>Total</a:t>
            </a:r>
            <a:r>
              <a:rPr lang="en-US" dirty="0">
                <a:solidFill>
                  <a:srgbClr val="FFFF00"/>
                </a:solidFill>
              </a:rPr>
              <a:t> </a:t>
            </a:r>
            <a:r>
              <a:rPr lang="en-US" dirty="0"/>
              <a:t>Spending in Other Nations</a:t>
            </a:r>
          </a:p>
        </p:txBody>
      </p:sp>
    </p:spTree>
    <p:extLst>
      <p:ext uri="{BB962C8B-B14F-4D97-AF65-F5344CB8AC3E}">
        <p14:creationId xmlns:p14="http://schemas.microsoft.com/office/powerpoint/2010/main" val="39975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275840" y="2029944"/>
            <a:ext cx="3654352" cy="36543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5760" tIns="91440" rIns="0" bIns="0" rtlCol="0" anchor="b"/>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457A1490-428E-0350-3A7A-3E0D87F29D95}"/>
              </a:ext>
            </a:extLst>
          </p:cNvPr>
          <p:cNvSpPr txBox="1"/>
          <p:nvPr/>
        </p:nvSpPr>
        <p:spPr>
          <a:xfrm>
            <a:off x="3813795" y="4062860"/>
            <a:ext cx="1886670" cy="1034129"/>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Tax Funded</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 panose="020B0604020202020204"/>
                <a:ea typeface="+mn-ea"/>
                <a:cs typeface="+mn-cs"/>
              </a:rPr>
              <a:t>65%</a:t>
            </a:r>
          </a:p>
        </p:txBody>
      </p:sp>
      <p:graphicFrame>
        <p:nvGraphicFramePr>
          <p:cNvPr id="2" name="Chart 1"/>
          <p:cNvGraphicFramePr/>
          <p:nvPr>
            <p:extLst>
              <p:ext uri="{D42A27DB-BD31-4B8C-83A1-F6EECF244321}">
                <p14:modId xmlns:p14="http://schemas.microsoft.com/office/powerpoint/2010/main" val="4068519933"/>
              </p:ext>
            </p:extLst>
          </p:nvPr>
        </p:nvGraphicFramePr>
        <p:xfrm>
          <a:off x="0" y="1833656"/>
          <a:ext cx="12192000" cy="454321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lstStyle/>
          <a:p>
            <a:r>
              <a:rPr lang="en-US" baseline="30000" dirty="0"/>
              <a:t>2</a:t>
            </a:r>
            <a:r>
              <a:rPr lang="en-US" dirty="0"/>
              <a:t>/</a:t>
            </a:r>
            <a:r>
              <a:rPr lang="en-US" baseline="-25000" dirty="0"/>
              <a:t>3</a:t>
            </a:r>
            <a:r>
              <a:rPr lang="en-US" dirty="0"/>
              <a:t> of Our Healthcare Spending</a:t>
            </a:r>
            <a:br>
              <a:rPr lang="en-US" dirty="0"/>
            </a:br>
            <a:r>
              <a:rPr lang="en-US" dirty="0"/>
              <a:t>Comes From Our Taxes</a:t>
            </a:r>
          </a:p>
        </p:txBody>
      </p:sp>
      <p:sp>
        <p:nvSpPr>
          <p:cNvPr id="7" name="Text Placeholder 6"/>
          <p:cNvSpPr>
            <a:spLocks noGrp="1"/>
          </p:cNvSpPr>
          <p:nvPr>
            <p:ph type="body" sz="quarter" idx="10"/>
          </p:nvPr>
        </p:nvSpPr>
        <p:spPr/>
        <p:txBody>
          <a:bodyPr/>
          <a:lstStyle/>
          <a:p>
            <a:r>
              <a:rPr lang="en-US" dirty="0"/>
              <a:t>Source: </a:t>
            </a:r>
            <a:r>
              <a:rPr lang="en-US" dirty="0" err="1"/>
              <a:t>Himmelstein</a:t>
            </a:r>
            <a:r>
              <a:rPr lang="en-US" dirty="0"/>
              <a:t> &amp; </a:t>
            </a:r>
            <a:r>
              <a:rPr lang="en-US" dirty="0" err="1"/>
              <a:t>Woolhandler</a:t>
            </a:r>
            <a:r>
              <a:rPr lang="en-US" dirty="0"/>
              <a:t> </a:t>
            </a:r>
            <a:r>
              <a:rPr lang="mr-IN" dirty="0"/>
              <a:t>–</a:t>
            </a:r>
            <a:r>
              <a:rPr lang="en-US" dirty="0"/>
              <a:t> Analysis of NCHS data</a:t>
            </a:r>
          </a:p>
        </p:txBody>
      </p:sp>
    </p:spTree>
    <p:extLst>
      <p:ext uri="{BB962C8B-B14F-4D97-AF65-F5344CB8AC3E}">
        <p14:creationId xmlns:p14="http://schemas.microsoft.com/office/powerpoint/2010/main" val="32332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11" dur="500"/>
                                        <p:tgtEl>
                                          <p:spTgt spid="2">
                                            <p:graphicEl>
                                              <a:chart seriesIdx="-3" categoryIdx="-3" bldStep="gridLegend"/>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fade">
                                      <p:cBhvr>
                                        <p:cTn id="14" dur="500"/>
                                        <p:tgtEl>
                                          <p:spTgt spid="2">
                                            <p:graphicEl>
                                              <a:chart seriesIdx="-4" categoryIdx="0" bldStep="category"/>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fade">
                                      <p:cBhvr>
                                        <p:cTn id="19" dur="500"/>
                                        <p:tgtEl>
                                          <p:spTgt spid="2">
                                            <p:graphicEl>
                                              <a:chart seriesIdx="-4" categoryIdx="1" bldStep="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fade">
                                      <p:cBhvr>
                                        <p:cTn id="24" dur="500"/>
                                        <p:tgtEl>
                                          <p:spTgt spid="2">
                                            <p:graphicEl>
                                              <a:chart seriesIdx="-4" categoryIdx="2" bldStep="category"/>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fade">
                                      <p:cBhvr>
                                        <p:cTn id="29" dur="500"/>
                                        <p:tgtEl>
                                          <p:spTgt spid="2">
                                            <p:graphicEl>
                                              <a:chart seriesIdx="-4" categoryIdx="3" bldStep="category"/>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graphicEl>
                                              <a:chart seriesIdx="-4" categoryIdx="4" bldStep="category"/>
                                            </p:graphicEl>
                                          </p:spTgt>
                                        </p:tgtEl>
                                        <p:attrNameLst>
                                          <p:attrName>style.visibility</p:attrName>
                                        </p:attrNameLst>
                                      </p:cBhvr>
                                      <p:to>
                                        <p:strVal val="visible"/>
                                      </p:to>
                                    </p:set>
                                    <p:animEffect transition="in" filter="fade">
                                      <p:cBhvr>
                                        <p:cTn id="34" dur="500"/>
                                        <p:tgtEl>
                                          <p:spTgt spid="2">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uiExpand="1">
        <p:bldSub>
          <a:bldChart bld="category"/>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5355667"/>
              </p:ext>
            </p:extLst>
          </p:nvPr>
        </p:nvGraphicFramePr>
        <p:xfrm>
          <a:off x="1539399" y="1724781"/>
          <a:ext cx="9968256" cy="3583096"/>
        </p:xfrm>
        <a:graphic>
          <a:graphicData uri="http://schemas.openxmlformats.org/drawingml/2006/table">
            <a:tbl>
              <a:tblPr firstRow="1" bandRow="1">
                <a:tableStyleId>{5C22544A-7EE6-4342-B048-85BDC9FD1C3A}</a:tableStyleId>
              </a:tblPr>
              <a:tblGrid>
                <a:gridCol w="9968256">
                  <a:extLst>
                    <a:ext uri="{9D8B030D-6E8A-4147-A177-3AD203B41FA5}">
                      <a16:colId xmlns:a16="http://schemas.microsoft.com/office/drawing/2014/main" val="20000"/>
                    </a:ext>
                  </a:extLst>
                </a:gridCol>
              </a:tblGrid>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12700" cmpd="sng">
                      <a:noFill/>
                    </a:lnT>
                    <a:lnB w="952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5" name="Text Placeholder 4"/>
          <p:cNvSpPr>
            <a:spLocks noGrp="1"/>
          </p:cNvSpPr>
          <p:nvPr>
            <p:ph type="body" idx="10"/>
          </p:nvPr>
        </p:nvSpPr>
        <p:spPr>
          <a:xfrm>
            <a:off x="0" y="6016753"/>
            <a:ext cx="6069330" cy="841248"/>
          </a:xfrm>
        </p:spPr>
        <p:txBody>
          <a:bodyPr>
            <a:normAutofit/>
          </a:bodyPr>
          <a:lstStyle/>
          <a:p>
            <a:pPr>
              <a:lnSpc>
                <a:spcPct val="120000"/>
              </a:lnSpc>
              <a:spcBef>
                <a:spcPts val="0"/>
              </a:spcBef>
            </a:pPr>
            <a:r>
              <a:rPr lang="en-US" sz="1000" dirty="0">
                <a:latin typeface="Franklin Gothic Book"/>
                <a:cs typeface="Franklin Gothic Book"/>
              </a:rPr>
              <a:t>Institute of Medicine. Shorter Lives, Poorer Health. </a:t>
            </a:r>
          </a:p>
          <a:p>
            <a:pPr>
              <a:lnSpc>
                <a:spcPct val="120000"/>
              </a:lnSpc>
              <a:spcBef>
                <a:spcPts val="0"/>
              </a:spcBef>
            </a:pPr>
            <a:r>
              <a:rPr lang="en-US" sz="1000" dirty="0">
                <a:latin typeface="Franklin Gothic Book"/>
                <a:cs typeface="Franklin Gothic Book"/>
              </a:rPr>
              <a:t>Fig 1-9: Ranking of US mortality rates by age group among 17 peer countries, 2006-2008. 2013</a:t>
            </a:r>
          </a:p>
          <a:p>
            <a:pPr>
              <a:lnSpc>
                <a:spcPct val="120000"/>
              </a:lnSpc>
              <a:spcBef>
                <a:spcPts val="0"/>
              </a:spcBef>
            </a:pPr>
            <a:r>
              <a:rPr lang="en-US" sz="1000" dirty="0">
                <a:latin typeface="Franklin Gothic Book"/>
                <a:cs typeface="Franklin Gothic Book"/>
              </a:rPr>
              <a:t>Peer nations are Australia, Austria, Canada, Denmark, Finland, France, Germany, Italy, Japan, Norway, Portugal, Spain, Sweden, Switzerland, Netherlands, United Kingdom</a:t>
            </a:r>
          </a:p>
        </p:txBody>
      </p:sp>
      <p:graphicFrame>
        <p:nvGraphicFramePr>
          <p:cNvPr id="11" name="Table 10"/>
          <p:cNvGraphicFramePr>
            <a:graphicFrameLocks noGrp="1"/>
          </p:cNvGraphicFramePr>
          <p:nvPr>
            <p:extLst>
              <p:ext uri="{D42A27DB-BD31-4B8C-83A1-F6EECF244321}">
                <p14:modId xmlns:p14="http://schemas.microsoft.com/office/powerpoint/2010/main" val="3218240188"/>
              </p:ext>
            </p:extLst>
          </p:nvPr>
        </p:nvGraphicFramePr>
        <p:xfrm>
          <a:off x="512645" y="1547407"/>
          <a:ext cx="1032918" cy="4114800"/>
        </p:xfrm>
        <a:graphic>
          <a:graphicData uri="http://schemas.openxmlformats.org/drawingml/2006/table">
            <a:tbl>
              <a:tblPr bandRow="1">
                <a:tableStyleId>{5C22544A-7EE6-4342-B048-85BDC9FD1C3A}</a:tableStyleId>
              </a:tblPr>
              <a:tblGrid>
                <a:gridCol w="1032918">
                  <a:extLst>
                    <a:ext uri="{9D8B030D-6E8A-4147-A177-3AD203B41FA5}">
                      <a16:colId xmlns:a16="http://schemas.microsoft.com/office/drawing/2014/main" val="20000"/>
                    </a:ext>
                  </a:extLst>
                </a:gridCol>
              </a:tblGrid>
              <a:tr h="445342">
                <a:tc>
                  <a:txBody>
                    <a:bodyPr/>
                    <a:lstStyle/>
                    <a:p>
                      <a:pPr algn="r"/>
                      <a:r>
                        <a:rPr lang="en-US" sz="2400" dirty="0">
                          <a:solidFill>
                            <a:schemeClr val="bg1"/>
                          </a:solidFill>
                          <a:latin typeface="+mn-lt"/>
                          <a:cs typeface="Franklin Gothic Book"/>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5342">
                <a:tc>
                  <a:txBody>
                    <a:bodyPr/>
                    <a:lstStyle/>
                    <a:p>
                      <a:pPr algn="r"/>
                      <a:r>
                        <a:rPr lang="en-US" sz="2400" dirty="0">
                          <a:solidFill>
                            <a:schemeClr val="bg1"/>
                          </a:solidFill>
                          <a:latin typeface="+mn-lt"/>
                          <a:cs typeface="Franklin Gothic Book"/>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5342">
                <a:tc>
                  <a:txBody>
                    <a:bodyPr/>
                    <a:lstStyle/>
                    <a:p>
                      <a:pPr algn="r"/>
                      <a:r>
                        <a:rPr lang="en-US" sz="2400" dirty="0">
                          <a:solidFill>
                            <a:schemeClr val="bg1"/>
                          </a:solidFill>
                          <a:latin typeface="+mn-lt"/>
                          <a:cs typeface="Franklin Gothic Book"/>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5342">
                <a:tc>
                  <a:txBody>
                    <a:bodyPr/>
                    <a:lstStyle/>
                    <a:p>
                      <a:pPr algn="r"/>
                      <a:r>
                        <a:rPr lang="en-US" sz="2400" dirty="0">
                          <a:solidFill>
                            <a:schemeClr val="bg1"/>
                          </a:solidFill>
                          <a:latin typeface="+mn-lt"/>
                          <a:cs typeface="Franklin Gothic Book"/>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5342">
                <a:tc>
                  <a:txBody>
                    <a:bodyPr/>
                    <a:lstStyle/>
                    <a:p>
                      <a:pPr algn="r"/>
                      <a:r>
                        <a:rPr lang="en-US" sz="2400" dirty="0">
                          <a:solidFill>
                            <a:schemeClr val="bg1"/>
                          </a:solidFill>
                          <a:latin typeface="+mn-lt"/>
                          <a:cs typeface="Franklin Gothic Book"/>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5342">
                <a:tc>
                  <a:txBody>
                    <a:bodyPr/>
                    <a:lstStyle/>
                    <a:p>
                      <a:pPr algn="r"/>
                      <a:r>
                        <a:rPr lang="en-US" sz="2400" dirty="0">
                          <a:solidFill>
                            <a:schemeClr val="bg1"/>
                          </a:solidFill>
                          <a:latin typeface="+mn-lt"/>
                          <a:cs typeface="Franklin Gothic Book"/>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5342">
                <a:tc>
                  <a:txBody>
                    <a:bodyPr/>
                    <a:lstStyle/>
                    <a:p>
                      <a:pPr algn="r"/>
                      <a:r>
                        <a:rPr lang="en-US" sz="2400" dirty="0">
                          <a:solidFill>
                            <a:schemeClr val="bg1"/>
                          </a:solidFill>
                          <a:latin typeface="+mn-lt"/>
                          <a:cs typeface="Franklin Gothic Book"/>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5342">
                <a:tc>
                  <a:txBody>
                    <a:bodyPr/>
                    <a:lstStyle/>
                    <a:p>
                      <a:pPr algn="r"/>
                      <a:r>
                        <a:rPr lang="en-US" sz="2400" dirty="0">
                          <a:solidFill>
                            <a:schemeClr val="bg1"/>
                          </a:solidFill>
                          <a:latin typeface="+mn-lt"/>
                          <a:cs typeface="Franklin Gothic Book"/>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5342">
                <a:tc>
                  <a:txBody>
                    <a:bodyPr/>
                    <a:lstStyle/>
                    <a:p>
                      <a:pPr algn="r"/>
                      <a:r>
                        <a:rPr lang="en-US" sz="2400" dirty="0">
                          <a:solidFill>
                            <a:schemeClr val="bg1"/>
                          </a:solidFill>
                          <a:latin typeface="+mn-lt"/>
                          <a:cs typeface="Franklin Gothic Book"/>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91108630"/>
              </p:ext>
            </p:extLst>
          </p:nvPr>
        </p:nvGraphicFramePr>
        <p:xfrm>
          <a:off x="1385543" y="5399862"/>
          <a:ext cx="10307346" cy="925089"/>
        </p:xfrm>
        <a:graphic>
          <a:graphicData uri="http://schemas.openxmlformats.org/drawingml/2006/table">
            <a:tbl>
              <a:tblPr>
                <a:tableStyleId>{5C22544A-7EE6-4342-B048-85BDC9FD1C3A}</a:tableStyleId>
              </a:tblPr>
              <a:tblGrid>
                <a:gridCol w="490826">
                  <a:extLst>
                    <a:ext uri="{9D8B030D-6E8A-4147-A177-3AD203B41FA5}">
                      <a16:colId xmlns:a16="http://schemas.microsoft.com/office/drawing/2014/main" val="20000"/>
                    </a:ext>
                  </a:extLst>
                </a:gridCol>
                <a:gridCol w="490826">
                  <a:extLst>
                    <a:ext uri="{9D8B030D-6E8A-4147-A177-3AD203B41FA5}">
                      <a16:colId xmlns:a16="http://schemas.microsoft.com/office/drawing/2014/main" val="20001"/>
                    </a:ext>
                  </a:extLst>
                </a:gridCol>
                <a:gridCol w="490826">
                  <a:extLst>
                    <a:ext uri="{9D8B030D-6E8A-4147-A177-3AD203B41FA5}">
                      <a16:colId xmlns:a16="http://schemas.microsoft.com/office/drawing/2014/main" val="20002"/>
                    </a:ext>
                  </a:extLst>
                </a:gridCol>
                <a:gridCol w="490968">
                  <a:extLst>
                    <a:ext uri="{9D8B030D-6E8A-4147-A177-3AD203B41FA5}">
                      <a16:colId xmlns:a16="http://schemas.microsoft.com/office/drawing/2014/main" val="20003"/>
                    </a:ext>
                  </a:extLst>
                </a:gridCol>
                <a:gridCol w="490684">
                  <a:extLst>
                    <a:ext uri="{9D8B030D-6E8A-4147-A177-3AD203B41FA5}">
                      <a16:colId xmlns:a16="http://schemas.microsoft.com/office/drawing/2014/main" val="20004"/>
                    </a:ext>
                  </a:extLst>
                </a:gridCol>
                <a:gridCol w="490826">
                  <a:extLst>
                    <a:ext uri="{9D8B030D-6E8A-4147-A177-3AD203B41FA5}">
                      <a16:colId xmlns:a16="http://schemas.microsoft.com/office/drawing/2014/main" val="20005"/>
                    </a:ext>
                  </a:extLst>
                </a:gridCol>
                <a:gridCol w="490826">
                  <a:extLst>
                    <a:ext uri="{9D8B030D-6E8A-4147-A177-3AD203B41FA5}">
                      <a16:colId xmlns:a16="http://schemas.microsoft.com/office/drawing/2014/main" val="20006"/>
                    </a:ext>
                  </a:extLst>
                </a:gridCol>
                <a:gridCol w="490826">
                  <a:extLst>
                    <a:ext uri="{9D8B030D-6E8A-4147-A177-3AD203B41FA5}">
                      <a16:colId xmlns:a16="http://schemas.microsoft.com/office/drawing/2014/main" val="20007"/>
                    </a:ext>
                  </a:extLst>
                </a:gridCol>
                <a:gridCol w="490826">
                  <a:extLst>
                    <a:ext uri="{9D8B030D-6E8A-4147-A177-3AD203B41FA5}">
                      <a16:colId xmlns:a16="http://schemas.microsoft.com/office/drawing/2014/main" val="20008"/>
                    </a:ext>
                  </a:extLst>
                </a:gridCol>
                <a:gridCol w="490826">
                  <a:extLst>
                    <a:ext uri="{9D8B030D-6E8A-4147-A177-3AD203B41FA5}">
                      <a16:colId xmlns:a16="http://schemas.microsoft.com/office/drawing/2014/main" val="20009"/>
                    </a:ext>
                  </a:extLst>
                </a:gridCol>
                <a:gridCol w="490826">
                  <a:extLst>
                    <a:ext uri="{9D8B030D-6E8A-4147-A177-3AD203B41FA5}">
                      <a16:colId xmlns:a16="http://schemas.microsoft.com/office/drawing/2014/main" val="20010"/>
                    </a:ext>
                  </a:extLst>
                </a:gridCol>
                <a:gridCol w="490826">
                  <a:extLst>
                    <a:ext uri="{9D8B030D-6E8A-4147-A177-3AD203B41FA5}">
                      <a16:colId xmlns:a16="http://schemas.microsoft.com/office/drawing/2014/main" val="20011"/>
                    </a:ext>
                  </a:extLst>
                </a:gridCol>
                <a:gridCol w="490826">
                  <a:extLst>
                    <a:ext uri="{9D8B030D-6E8A-4147-A177-3AD203B41FA5}">
                      <a16:colId xmlns:a16="http://schemas.microsoft.com/office/drawing/2014/main" val="20012"/>
                    </a:ext>
                  </a:extLst>
                </a:gridCol>
                <a:gridCol w="490826">
                  <a:extLst>
                    <a:ext uri="{9D8B030D-6E8A-4147-A177-3AD203B41FA5}">
                      <a16:colId xmlns:a16="http://schemas.microsoft.com/office/drawing/2014/main" val="20013"/>
                    </a:ext>
                  </a:extLst>
                </a:gridCol>
                <a:gridCol w="490826">
                  <a:extLst>
                    <a:ext uri="{9D8B030D-6E8A-4147-A177-3AD203B41FA5}">
                      <a16:colId xmlns:a16="http://schemas.microsoft.com/office/drawing/2014/main" val="20014"/>
                    </a:ext>
                  </a:extLst>
                </a:gridCol>
                <a:gridCol w="490826">
                  <a:extLst>
                    <a:ext uri="{9D8B030D-6E8A-4147-A177-3AD203B41FA5}">
                      <a16:colId xmlns:a16="http://schemas.microsoft.com/office/drawing/2014/main" val="20015"/>
                    </a:ext>
                  </a:extLst>
                </a:gridCol>
                <a:gridCol w="490826">
                  <a:extLst>
                    <a:ext uri="{9D8B030D-6E8A-4147-A177-3AD203B41FA5}">
                      <a16:colId xmlns:a16="http://schemas.microsoft.com/office/drawing/2014/main" val="20016"/>
                    </a:ext>
                  </a:extLst>
                </a:gridCol>
                <a:gridCol w="490826">
                  <a:extLst>
                    <a:ext uri="{9D8B030D-6E8A-4147-A177-3AD203B41FA5}">
                      <a16:colId xmlns:a16="http://schemas.microsoft.com/office/drawing/2014/main" val="20017"/>
                    </a:ext>
                  </a:extLst>
                </a:gridCol>
                <a:gridCol w="490826">
                  <a:extLst>
                    <a:ext uri="{9D8B030D-6E8A-4147-A177-3AD203B41FA5}">
                      <a16:colId xmlns:a16="http://schemas.microsoft.com/office/drawing/2014/main" val="20018"/>
                    </a:ext>
                  </a:extLst>
                </a:gridCol>
                <a:gridCol w="490826">
                  <a:extLst>
                    <a:ext uri="{9D8B030D-6E8A-4147-A177-3AD203B41FA5}">
                      <a16:colId xmlns:a16="http://schemas.microsoft.com/office/drawing/2014/main" val="20019"/>
                    </a:ext>
                  </a:extLst>
                </a:gridCol>
                <a:gridCol w="490826">
                  <a:extLst>
                    <a:ext uri="{9D8B030D-6E8A-4147-A177-3AD203B41FA5}">
                      <a16:colId xmlns:a16="http://schemas.microsoft.com/office/drawing/2014/main" val="20020"/>
                    </a:ext>
                  </a:extLst>
                </a:gridCol>
              </a:tblGrid>
              <a:tr h="925089">
                <a:tc>
                  <a:txBody>
                    <a:bodyPr/>
                    <a:lstStyle/>
                    <a:p>
                      <a:pPr algn="r"/>
                      <a:r>
                        <a:rPr lang="en-US" sz="1600" b="0" dirty="0">
                          <a:solidFill>
                            <a:schemeClr val="bg1"/>
                          </a:solidFill>
                          <a:latin typeface="+mn-lt"/>
                          <a:cs typeface="Franklin Gothic Book"/>
                        </a:rPr>
                        <a:t>0-1</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1-4</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5-9</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10-14</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15-19</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20-24</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25-29</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30-34</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35-39</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40-44</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45-49</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50-54</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55-59</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60-64</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65-69</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70-74</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75-79</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80-84</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85-89</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90-94</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latin typeface="+mn-lt"/>
                          <a:cs typeface="Franklin Gothic Book"/>
                        </a:rPr>
                        <a:t>95-99</a:t>
                      </a: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TextBox 12"/>
          <p:cNvSpPr txBox="1"/>
          <p:nvPr/>
        </p:nvSpPr>
        <p:spPr>
          <a:xfrm>
            <a:off x="5631772" y="5907837"/>
            <a:ext cx="766557" cy="461665"/>
          </a:xfrm>
          <a:prstGeom prst="rect">
            <a:avLst/>
          </a:prstGeom>
          <a:noFill/>
        </p:spPr>
        <p:txBody>
          <a:bodyPr wrap="none" rtlCol="0">
            <a:spAutoFit/>
          </a:bodyPr>
          <a:lstStyle/>
          <a:p>
            <a:r>
              <a:rPr lang="en-US" sz="2400" b="1" dirty="0">
                <a:solidFill>
                  <a:schemeClr val="bg1"/>
                </a:solidFill>
              </a:rPr>
              <a:t>Age</a:t>
            </a:r>
          </a:p>
        </p:txBody>
      </p:sp>
      <p:sp>
        <p:nvSpPr>
          <p:cNvPr id="14" name="Freeform 13"/>
          <p:cNvSpPr/>
          <p:nvPr/>
        </p:nvSpPr>
        <p:spPr>
          <a:xfrm>
            <a:off x="1650433" y="4807555"/>
            <a:ext cx="6757133" cy="462226"/>
          </a:xfrm>
          <a:custGeom>
            <a:avLst/>
            <a:gdLst>
              <a:gd name="connsiteX0" fmla="*/ 0 w 7755467"/>
              <a:gd name="connsiteY0" fmla="*/ 3251200 h 3259667"/>
              <a:gd name="connsiteX1" fmla="*/ 3488267 w 7755467"/>
              <a:gd name="connsiteY1" fmla="*/ 3259667 h 3259667"/>
              <a:gd name="connsiteX2" fmla="*/ 3894667 w 7755467"/>
              <a:gd name="connsiteY2" fmla="*/ 3022600 h 3259667"/>
              <a:gd name="connsiteX3" fmla="*/ 4250267 w 7755467"/>
              <a:gd name="connsiteY3" fmla="*/ 3251200 h 3259667"/>
              <a:gd name="connsiteX4" fmla="*/ 5046133 w 7755467"/>
              <a:gd name="connsiteY4" fmla="*/ 2802467 h 3259667"/>
              <a:gd name="connsiteX5" fmla="*/ 5427133 w 7755467"/>
              <a:gd name="connsiteY5" fmla="*/ 3056467 h 3259667"/>
              <a:gd name="connsiteX6" fmla="*/ 5825067 w 7755467"/>
              <a:gd name="connsiteY6" fmla="*/ 2827867 h 3259667"/>
              <a:gd name="connsiteX7" fmla="*/ 6214533 w 7755467"/>
              <a:gd name="connsiteY7" fmla="*/ 1701800 h 3259667"/>
              <a:gd name="connsiteX8" fmla="*/ 6595533 w 7755467"/>
              <a:gd name="connsiteY8" fmla="*/ 855134 h 3259667"/>
              <a:gd name="connsiteX9" fmla="*/ 6993467 w 7755467"/>
              <a:gd name="connsiteY9" fmla="*/ 203200 h 3259667"/>
              <a:gd name="connsiteX10" fmla="*/ 7391400 w 7755467"/>
              <a:gd name="connsiteY10" fmla="*/ 203200 h 3259667"/>
              <a:gd name="connsiteX11" fmla="*/ 7755467 w 7755467"/>
              <a:gd name="connsiteY11" fmla="*/ 0 h 3259667"/>
              <a:gd name="connsiteX0" fmla="*/ 0 w 7814734"/>
              <a:gd name="connsiteY0" fmla="*/ 3302000 h 3310467"/>
              <a:gd name="connsiteX1" fmla="*/ 3488267 w 7814734"/>
              <a:gd name="connsiteY1" fmla="*/ 3310467 h 3310467"/>
              <a:gd name="connsiteX2" fmla="*/ 3894667 w 7814734"/>
              <a:gd name="connsiteY2" fmla="*/ 3073400 h 3310467"/>
              <a:gd name="connsiteX3" fmla="*/ 4250267 w 7814734"/>
              <a:gd name="connsiteY3" fmla="*/ 3302000 h 3310467"/>
              <a:gd name="connsiteX4" fmla="*/ 5046133 w 7814734"/>
              <a:gd name="connsiteY4" fmla="*/ 2853267 h 3310467"/>
              <a:gd name="connsiteX5" fmla="*/ 5427133 w 7814734"/>
              <a:gd name="connsiteY5" fmla="*/ 3107267 h 3310467"/>
              <a:gd name="connsiteX6" fmla="*/ 5825067 w 7814734"/>
              <a:gd name="connsiteY6" fmla="*/ 2878667 h 3310467"/>
              <a:gd name="connsiteX7" fmla="*/ 6214533 w 7814734"/>
              <a:gd name="connsiteY7" fmla="*/ 1752600 h 3310467"/>
              <a:gd name="connsiteX8" fmla="*/ 6595533 w 7814734"/>
              <a:gd name="connsiteY8" fmla="*/ 905934 h 3310467"/>
              <a:gd name="connsiteX9" fmla="*/ 6993467 w 7814734"/>
              <a:gd name="connsiteY9" fmla="*/ 254000 h 3310467"/>
              <a:gd name="connsiteX10" fmla="*/ 7391400 w 7814734"/>
              <a:gd name="connsiteY10" fmla="*/ 254000 h 3310467"/>
              <a:gd name="connsiteX11" fmla="*/ 7814734 w 7814734"/>
              <a:gd name="connsiteY11" fmla="*/ 0 h 3310467"/>
              <a:gd name="connsiteX0" fmla="*/ 0 w 7391400"/>
              <a:gd name="connsiteY0" fmla="*/ 3048000 h 3056467"/>
              <a:gd name="connsiteX1" fmla="*/ 3488267 w 7391400"/>
              <a:gd name="connsiteY1" fmla="*/ 3056467 h 3056467"/>
              <a:gd name="connsiteX2" fmla="*/ 3894667 w 7391400"/>
              <a:gd name="connsiteY2" fmla="*/ 2819400 h 3056467"/>
              <a:gd name="connsiteX3" fmla="*/ 4250267 w 7391400"/>
              <a:gd name="connsiteY3" fmla="*/ 3048000 h 3056467"/>
              <a:gd name="connsiteX4" fmla="*/ 5046133 w 7391400"/>
              <a:gd name="connsiteY4" fmla="*/ 2599267 h 3056467"/>
              <a:gd name="connsiteX5" fmla="*/ 5427133 w 7391400"/>
              <a:gd name="connsiteY5" fmla="*/ 2853267 h 3056467"/>
              <a:gd name="connsiteX6" fmla="*/ 5825067 w 7391400"/>
              <a:gd name="connsiteY6" fmla="*/ 2624667 h 3056467"/>
              <a:gd name="connsiteX7" fmla="*/ 6214533 w 7391400"/>
              <a:gd name="connsiteY7" fmla="*/ 1498600 h 3056467"/>
              <a:gd name="connsiteX8" fmla="*/ 6595533 w 7391400"/>
              <a:gd name="connsiteY8" fmla="*/ 651934 h 3056467"/>
              <a:gd name="connsiteX9" fmla="*/ 6993467 w 7391400"/>
              <a:gd name="connsiteY9" fmla="*/ 0 h 3056467"/>
              <a:gd name="connsiteX10" fmla="*/ 7391400 w 7391400"/>
              <a:gd name="connsiteY10" fmla="*/ 0 h 3056467"/>
              <a:gd name="connsiteX0" fmla="*/ 0 w 6993467"/>
              <a:gd name="connsiteY0" fmla="*/ 3048000 h 3056467"/>
              <a:gd name="connsiteX1" fmla="*/ 3488267 w 6993467"/>
              <a:gd name="connsiteY1" fmla="*/ 3056467 h 3056467"/>
              <a:gd name="connsiteX2" fmla="*/ 3894667 w 6993467"/>
              <a:gd name="connsiteY2" fmla="*/ 2819400 h 3056467"/>
              <a:gd name="connsiteX3" fmla="*/ 4250267 w 6993467"/>
              <a:gd name="connsiteY3" fmla="*/ 3048000 h 3056467"/>
              <a:gd name="connsiteX4" fmla="*/ 5046133 w 6993467"/>
              <a:gd name="connsiteY4" fmla="*/ 2599267 h 3056467"/>
              <a:gd name="connsiteX5" fmla="*/ 5427133 w 6993467"/>
              <a:gd name="connsiteY5" fmla="*/ 2853267 h 3056467"/>
              <a:gd name="connsiteX6" fmla="*/ 5825067 w 6993467"/>
              <a:gd name="connsiteY6" fmla="*/ 2624667 h 3056467"/>
              <a:gd name="connsiteX7" fmla="*/ 6214533 w 6993467"/>
              <a:gd name="connsiteY7" fmla="*/ 1498600 h 3056467"/>
              <a:gd name="connsiteX8" fmla="*/ 6595533 w 6993467"/>
              <a:gd name="connsiteY8" fmla="*/ 651934 h 3056467"/>
              <a:gd name="connsiteX9" fmla="*/ 6993467 w 6993467"/>
              <a:gd name="connsiteY9" fmla="*/ 0 h 3056467"/>
              <a:gd name="connsiteX0" fmla="*/ 0 w 6595533"/>
              <a:gd name="connsiteY0" fmla="*/ 2396066 h 2404533"/>
              <a:gd name="connsiteX1" fmla="*/ 3488267 w 6595533"/>
              <a:gd name="connsiteY1" fmla="*/ 2404533 h 2404533"/>
              <a:gd name="connsiteX2" fmla="*/ 3894667 w 6595533"/>
              <a:gd name="connsiteY2" fmla="*/ 2167466 h 2404533"/>
              <a:gd name="connsiteX3" fmla="*/ 4250267 w 6595533"/>
              <a:gd name="connsiteY3" fmla="*/ 2396066 h 2404533"/>
              <a:gd name="connsiteX4" fmla="*/ 5046133 w 6595533"/>
              <a:gd name="connsiteY4" fmla="*/ 1947333 h 2404533"/>
              <a:gd name="connsiteX5" fmla="*/ 5427133 w 6595533"/>
              <a:gd name="connsiteY5" fmla="*/ 2201333 h 2404533"/>
              <a:gd name="connsiteX6" fmla="*/ 5825067 w 6595533"/>
              <a:gd name="connsiteY6" fmla="*/ 1972733 h 2404533"/>
              <a:gd name="connsiteX7" fmla="*/ 6214533 w 6595533"/>
              <a:gd name="connsiteY7" fmla="*/ 846666 h 2404533"/>
              <a:gd name="connsiteX8" fmla="*/ 6595533 w 6595533"/>
              <a:gd name="connsiteY8" fmla="*/ 0 h 2404533"/>
              <a:gd name="connsiteX0" fmla="*/ 0 w 6214533"/>
              <a:gd name="connsiteY0" fmla="*/ 1549400 h 1557867"/>
              <a:gd name="connsiteX1" fmla="*/ 3488267 w 6214533"/>
              <a:gd name="connsiteY1" fmla="*/ 1557867 h 1557867"/>
              <a:gd name="connsiteX2" fmla="*/ 3894667 w 6214533"/>
              <a:gd name="connsiteY2" fmla="*/ 1320800 h 1557867"/>
              <a:gd name="connsiteX3" fmla="*/ 4250267 w 6214533"/>
              <a:gd name="connsiteY3" fmla="*/ 1549400 h 1557867"/>
              <a:gd name="connsiteX4" fmla="*/ 5046133 w 6214533"/>
              <a:gd name="connsiteY4" fmla="*/ 1100667 h 1557867"/>
              <a:gd name="connsiteX5" fmla="*/ 5427133 w 6214533"/>
              <a:gd name="connsiteY5" fmla="*/ 1354667 h 1557867"/>
              <a:gd name="connsiteX6" fmla="*/ 5825067 w 6214533"/>
              <a:gd name="connsiteY6" fmla="*/ 1126067 h 1557867"/>
              <a:gd name="connsiteX7" fmla="*/ 6214533 w 6214533"/>
              <a:gd name="connsiteY7" fmla="*/ 0 h 1557867"/>
              <a:gd name="connsiteX0" fmla="*/ 0 w 5825067"/>
              <a:gd name="connsiteY0" fmla="*/ 448733 h 457200"/>
              <a:gd name="connsiteX1" fmla="*/ 3488267 w 5825067"/>
              <a:gd name="connsiteY1" fmla="*/ 457200 h 457200"/>
              <a:gd name="connsiteX2" fmla="*/ 3894667 w 5825067"/>
              <a:gd name="connsiteY2" fmla="*/ 220133 h 457200"/>
              <a:gd name="connsiteX3" fmla="*/ 4250267 w 5825067"/>
              <a:gd name="connsiteY3" fmla="*/ 448733 h 457200"/>
              <a:gd name="connsiteX4" fmla="*/ 5046133 w 5825067"/>
              <a:gd name="connsiteY4" fmla="*/ 0 h 457200"/>
              <a:gd name="connsiteX5" fmla="*/ 5427133 w 5825067"/>
              <a:gd name="connsiteY5" fmla="*/ 254000 h 457200"/>
              <a:gd name="connsiteX6" fmla="*/ 5825067 w 5825067"/>
              <a:gd name="connsiteY6" fmla="*/ 25400 h 457200"/>
              <a:gd name="connsiteX0" fmla="*/ 0 w 5427133"/>
              <a:gd name="connsiteY0" fmla="*/ 448733 h 457200"/>
              <a:gd name="connsiteX1" fmla="*/ 3488267 w 5427133"/>
              <a:gd name="connsiteY1" fmla="*/ 457200 h 457200"/>
              <a:gd name="connsiteX2" fmla="*/ 3894667 w 5427133"/>
              <a:gd name="connsiteY2" fmla="*/ 220133 h 457200"/>
              <a:gd name="connsiteX3" fmla="*/ 4250267 w 5427133"/>
              <a:gd name="connsiteY3" fmla="*/ 448733 h 457200"/>
              <a:gd name="connsiteX4" fmla="*/ 5046133 w 5427133"/>
              <a:gd name="connsiteY4" fmla="*/ 0 h 457200"/>
              <a:gd name="connsiteX5" fmla="*/ 5427133 w 5427133"/>
              <a:gd name="connsiteY5" fmla="*/ 2540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7133" h="457200">
                <a:moveTo>
                  <a:pt x="0" y="448733"/>
                </a:moveTo>
                <a:lnTo>
                  <a:pt x="3488267" y="457200"/>
                </a:lnTo>
                <a:lnTo>
                  <a:pt x="3894667" y="220133"/>
                </a:lnTo>
                <a:lnTo>
                  <a:pt x="4250267" y="448733"/>
                </a:lnTo>
                <a:lnTo>
                  <a:pt x="5046133" y="0"/>
                </a:lnTo>
                <a:lnTo>
                  <a:pt x="5427133" y="254000"/>
                </a:lnTo>
              </a:path>
            </a:pathLst>
          </a:custGeom>
          <a:ln w="76200" cmpd="sng">
            <a:solidFill>
              <a:schemeClr val="accent2"/>
            </a:solidFill>
          </a:ln>
          <a:effectLst>
            <a:glow rad="50800">
              <a:schemeClr val="bg1"/>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1644953" y="4273868"/>
            <a:ext cx="800219" cy="461665"/>
          </a:xfrm>
          <a:prstGeom prst="rect">
            <a:avLst/>
          </a:prstGeom>
          <a:solidFill>
            <a:schemeClr val="accent2"/>
          </a:solidFill>
          <a:ln w="9525" cmpd="sng">
            <a:solidFill>
              <a:srgbClr val="EBF1DD"/>
            </a:solidFill>
          </a:ln>
        </p:spPr>
        <p:txBody>
          <a:bodyPr wrap="none" rtlCol="0">
            <a:spAutoFit/>
          </a:bodyPr>
          <a:lstStyle/>
          <a:p>
            <a:r>
              <a:rPr lang="en-US" sz="2400" b="1" dirty="0">
                <a:solidFill>
                  <a:schemeClr val="bg1"/>
                </a:solidFill>
                <a:effectLst>
                  <a:outerShdw blurRad="50800" dist="38100" dir="2700000" algn="tl" rotWithShape="0">
                    <a:prstClr val="black">
                      <a:alpha val="40000"/>
                    </a:prstClr>
                  </a:outerShdw>
                </a:effectLst>
              </a:rPr>
              <a:t>Men</a:t>
            </a:r>
          </a:p>
        </p:txBody>
      </p:sp>
      <p:sp>
        <p:nvSpPr>
          <p:cNvPr id="17" name="TextBox 16"/>
          <p:cNvSpPr txBox="1"/>
          <p:nvPr/>
        </p:nvSpPr>
        <p:spPr>
          <a:xfrm>
            <a:off x="1644953" y="3703656"/>
            <a:ext cx="1290033" cy="461665"/>
          </a:xfrm>
          <a:prstGeom prst="rect">
            <a:avLst/>
          </a:prstGeom>
          <a:solidFill>
            <a:schemeClr val="accent1"/>
          </a:solidFill>
          <a:ln w="9525" cmpd="sng">
            <a:solidFill>
              <a:srgbClr val="EBF1DD"/>
            </a:solidFill>
            <a:prstDash val="solid"/>
          </a:ln>
        </p:spPr>
        <p:txBody>
          <a:bodyPr wrap="none" rtlCol="0">
            <a:spAutoFit/>
          </a:bodyPr>
          <a:lstStyle/>
          <a:p>
            <a:r>
              <a:rPr lang="en-US" sz="2400" b="1" dirty="0">
                <a:solidFill>
                  <a:schemeClr val="bg1"/>
                </a:solidFill>
                <a:effectLst>
                  <a:outerShdw blurRad="50800" dist="38100" dir="2700000" algn="tl" rotWithShape="0">
                    <a:prstClr val="black">
                      <a:alpha val="40000"/>
                    </a:prstClr>
                  </a:outerShdw>
                </a:effectLst>
              </a:rPr>
              <a:t>Women</a:t>
            </a:r>
          </a:p>
        </p:txBody>
      </p:sp>
      <p:sp>
        <p:nvSpPr>
          <p:cNvPr id="4" name="Down Arrow Callout 3"/>
          <p:cNvSpPr/>
          <p:nvPr/>
        </p:nvSpPr>
        <p:spPr>
          <a:xfrm>
            <a:off x="7685901" y="2517210"/>
            <a:ext cx="1529118" cy="2165894"/>
          </a:xfrm>
          <a:prstGeom prst="downArrowCallout">
            <a:avLst>
              <a:gd name="adj1" fmla="val 12253"/>
              <a:gd name="adj2" fmla="val 12961"/>
              <a:gd name="adj3" fmla="val 17918"/>
              <a:gd name="adj4" fmla="val 29778"/>
            </a:avLst>
          </a:prstGeom>
          <a:solidFill>
            <a:schemeClr val="accent1"/>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50800" dist="38100" dir="2700000" algn="tl" rotWithShape="0">
                    <a:prstClr val="black">
                      <a:alpha val="40000"/>
                    </a:prstClr>
                  </a:outerShdw>
                </a:effectLst>
                <a:ea typeface="Franklin Gothic Medium" charset="0"/>
                <a:cs typeface="Franklin Gothic Medium" charset="0"/>
              </a:rPr>
              <a:t>Age 65</a:t>
            </a:r>
          </a:p>
        </p:txBody>
      </p:sp>
      <p:sp>
        <p:nvSpPr>
          <p:cNvPr id="20" name="Freeform 19"/>
          <p:cNvSpPr/>
          <p:nvPr/>
        </p:nvSpPr>
        <p:spPr>
          <a:xfrm>
            <a:off x="8407567" y="1922920"/>
            <a:ext cx="2972719" cy="3141425"/>
          </a:xfrm>
          <a:custGeom>
            <a:avLst/>
            <a:gdLst>
              <a:gd name="connsiteX0" fmla="*/ 0 w 7755467"/>
              <a:gd name="connsiteY0" fmla="*/ 3251200 h 3259667"/>
              <a:gd name="connsiteX1" fmla="*/ 3488267 w 7755467"/>
              <a:gd name="connsiteY1" fmla="*/ 3259667 h 3259667"/>
              <a:gd name="connsiteX2" fmla="*/ 3894667 w 7755467"/>
              <a:gd name="connsiteY2" fmla="*/ 3022600 h 3259667"/>
              <a:gd name="connsiteX3" fmla="*/ 4250267 w 7755467"/>
              <a:gd name="connsiteY3" fmla="*/ 3251200 h 3259667"/>
              <a:gd name="connsiteX4" fmla="*/ 5046133 w 7755467"/>
              <a:gd name="connsiteY4" fmla="*/ 2802467 h 3259667"/>
              <a:gd name="connsiteX5" fmla="*/ 5427133 w 7755467"/>
              <a:gd name="connsiteY5" fmla="*/ 3056467 h 3259667"/>
              <a:gd name="connsiteX6" fmla="*/ 5825067 w 7755467"/>
              <a:gd name="connsiteY6" fmla="*/ 2827867 h 3259667"/>
              <a:gd name="connsiteX7" fmla="*/ 6214533 w 7755467"/>
              <a:gd name="connsiteY7" fmla="*/ 1701800 h 3259667"/>
              <a:gd name="connsiteX8" fmla="*/ 6595533 w 7755467"/>
              <a:gd name="connsiteY8" fmla="*/ 855134 h 3259667"/>
              <a:gd name="connsiteX9" fmla="*/ 6993467 w 7755467"/>
              <a:gd name="connsiteY9" fmla="*/ 203200 h 3259667"/>
              <a:gd name="connsiteX10" fmla="*/ 7391400 w 7755467"/>
              <a:gd name="connsiteY10" fmla="*/ 203200 h 3259667"/>
              <a:gd name="connsiteX11" fmla="*/ 7755467 w 7755467"/>
              <a:gd name="connsiteY11" fmla="*/ 0 h 3259667"/>
              <a:gd name="connsiteX0" fmla="*/ 0 w 7814734"/>
              <a:gd name="connsiteY0" fmla="*/ 3302000 h 3310467"/>
              <a:gd name="connsiteX1" fmla="*/ 3488267 w 7814734"/>
              <a:gd name="connsiteY1" fmla="*/ 3310467 h 3310467"/>
              <a:gd name="connsiteX2" fmla="*/ 3894667 w 7814734"/>
              <a:gd name="connsiteY2" fmla="*/ 3073400 h 3310467"/>
              <a:gd name="connsiteX3" fmla="*/ 4250267 w 7814734"/>
              <a:gd name="connsiteY3" fmla="*/ 3302000 h 3310467"/>
              <a:gd name="connsiteX4" fmla="*/ 5046133 w 7814734"/>
              <a:gd name="connsiteY4" fmla="*/ 2853267 h 3310467"/>
              <a:gd name="connsiteX5" fmla="*/ 5427133 w 7814734"/>
              <a:gd name="connsiteY5" fmla="*/ 3107267 h 3310467"/>
              <a:gd name="connsiteX6" fmla="*/ 5825067 w 7814734"/>
              <a:gd name="connsiteY6" fmla="*/ 2878667 h 3310467"/>
              <a:gd name="connsiteX7" fmla="*/ 6214533 w 7814734"/>
              <a:gd name="connsiteY7" fmla="*/ 1752600 h 3310467"/>
              <a:gd name="connsiteX8" fmla="*/ 6595533 w 7814734"/>
              <a:gd name="connsiteY8" fmla="*/ 905934 h 3310467"/>
              <a:gd name="connsiteX9" fmla="*/ 6993467 w 7814734"/>
              <a:gd name="connsiteY9" fmla="*/ 254000 h 3310467"/>
              <a:gd name="connsiteX10" fmla="*/ 7391400 w 7814734"/>
              <a:gd name="connsiteY10" fmla="*/ 254000 h 3310467"/>
              <a:gd name="connsiteX11" fmla="*/ 7814734 w 7814734"/>
              <a:gd name="connsiteY11" fmla="*/ 0 h 3310467"/>
              <a:gd name="connsiteX0" fmla="*/ 0 w 4326467"/>
              <a:gd name="connsiteY0" fmla="*/ 3310467 h 3310467"/>
              <a:gd name="connsiteX1" fmla="*/ 406400 w 4326467"/>
              <a:gd name="connsiteY1" fmla="*/ 3073400 h 3310467"/>
              <a:gd name="connsiteX2" fmla="*/ 762000 w 4326467"/>
              <a:gd name="connsiteY2" fmla="*/ 3302000 h 3310467"/>
              <a:gd name="connsiteX3" fmla="*/ 1557866 w 4326467"/>
              <a:gd name="connsiteY3" fmla="*/ 2853267 h 3310467"/>
              <a:gd name="connsiteX4" fmla="*/ 1938866 w 4326467"/>
              <a:gd name="connsiteY4" fmla="*/ 3107267 h 3310467"/>
              <a:gd name="connsiteX5" fmla="*/ 2336800 w 4326467"/>
              <a:gd name="connsiteY5" fmla="*/ 2878667 h 3310467"/>
              <a:gd name="connsiteX6" fmla="*/ 2726266 w 4326467"/>
              <a:gd name="connsiteY6" fmla="*/ 1752600 h 3310467"/>
              <a:gd name="connsiteX7" fmla="*/ 3107266 w 4326467"/>
              <a:gd name="connsiteY7" fmla="*/ 905934 h 3310467"/>
              <a:gd name="connsiteX8" fmla="*/ 3505200 w 4326467"/>
              <a:gd name="connsiteY8" fmla="*/ 254000 h 3310467"/>
              <a:gd name="connsiteX9" fmla="*/ 3903133 w 4326467"/>
              <a:gd name="connsiteY9" fmla="*/ 254000 h 3310467"/>
              <a:gd name="connsiteX10" fmla="*/ 4326467 w 4326467"/>
              <a:gd name="connsiteY10" fmla="*/ 0 h 3310467"/>
              <a:gd name="connsiteX0" fmla="*/ 0 w 3920067"/>
              <a:gd name="connsiteY0" fmla="*/ 3073400 h 3302000"/>
              <a:gd name="connsiteX1" fmla="*/ 355600 w 3920067"/>
              <a:gd name="connsiteY1" fmla="*/ 3302000 h 3302000"/>
              <a:gd name="connsiteX2" fmla="*/ 1151466 w 3920067"/>
              <a:gd name="connsiteY2" fmla="*/ 2853267 h 3302000"/>
              <a:gd name="connsiteX3" fmla="*/ 1532466 w 3920067"/>
              <a:gd name="connsiteY3" fmla="*/ 3107267 h 3302000"/>
              <a:gd name="connsiteX4" fmla="*/ 1930400 w 3920067"/>
              <a:gd name="connsiteY4" fmla="*/ 2878667 h 3302000"/>
              <a:gd name="connsiteX5" fmla="*/ 2319866 w 3920067"/>
              <a:gd name="connsiteY5" fmla="*/ 1752600 h 3302000"/>
              <a:gd name="connsiteX6" fmla="*/ 2700866 w 3920067"/>
              <a:gd name="connsiteY6" fmla="*/ 905934 h 3302000"/>
              <a:gd name="connsiteX7" fmla="*/ 3098800 w 3920067"/>
              <a:gd name="connsiteY7" fmla="*/ 254000 h 3302000"/>
              <a:gd name="connsiteX8" fmla="*/ 3496733 w 3920067"/>
              <a:gd name="connsiteY8" fmla="*/ 254000 h 3302000"/>
              <a:gd name="connsiteX9" fmla="*/ 3920067 w 3920067"/>
              <a:gd name="connsiteY9" fmla="*/ 0 h 3302000"/>
              <a:gd name="connsiteX0" fmla="*/ 0 w 3564467"/>
              <a:gd name="connsiteY0" fmla="*/ 3302000 h 3302000"/>
              <a:gd name="connsiteX1" fmla="*/ 795866 w 3564467"/>
              <a:gd name="connsiteY1" fmla="*/ 2853267 h 3302000"/>
              <a:gd name="connsiteX2" fmla="*/ 1176866 w 3564467"/>
              <a:gd name="connsiteY2" fmla="*/ 3107267 h 3302000"/>
              <a:gd name="connsiteX3" fmla="*/ 1574800 w 3564467"/>
              <a:gd name="connsiteY3" fmla="*/ 2878667 h 3302000"/>
              <a:gd name="connsiteX4" fmla="*/ 1964266 w 3564467"/>
              <a:gd name="connsiteY4" fmla="*/ 1752600 h 3302000"/>
              <a:gd name="connsiteX5" fmla="*/ 2345266 w 3564467"/>
              <a:gd name="connsiteY5" fmla="*/ 905934 h 3302000"/>
              <a:gd name="connsiteX6" fmla="*/ 2743200 w 3564467"/>
              <a:gd name="connsiteY6" fmla="*/ 254000 h 3302000"/>
              <a:gd name="connsiteX7" fmla="*/ 3141133 w 3564467"/>
              <a:gd name="connsiteY7" fmla="*/ 254000 h 3302000"/>
              <a:gd name="connsiteX8" fmla="*/ 3564467 w 3564467"/>
              <a:gd name="connsiteY8" fmla="*/ 0 h 3302000"/>
              <a:gd name="connsiteX0" fmla="*/ 0 w 2768601"/>
              <a:gd name="connsiteY0" fmla="*/ 2853267 h 3107267"/>
              <a:gd name="connsiteX1" fmla="*/ 381000 w 2768601"/>
              <a:gd name="connsiteY1" fmla="*/ 3107267 h 3107267"/>
              <a:gd name="connsiteX2" fmla="*/ 778934 w 2768601"/>
              <a:gd name="connsiteY2" fmla="*/ 2878667 h 3107267"/>
              <a:gd name="connsiteX3" fmla="*/ 1168400 w 2768601"/>
              <a:gd name="connsiteY3" fmla="*/ 1752600 h 3107267"/>
              <a:gd name="connsiteX4" fmla="*/ 1549400 w 2768601"/>
              <a:gd name="connsiteY4" fmla="*/ 905934 h 3107267"/>
              <a:gd name="connsiteX5" fmla="*/ 1947334 w 2768601"/>
              <a:gd name="connsiteY5" fmla="*/ 254000 h 3107267"/>
              <a:gd name="connsiteX6" fmla="*/ 2345267 w 2768601"/>
              <a:gd name="connsiteY6" fmla="*/ 254000 h 3107267"/>
              <a:gd name="connsiteX7" fmla="*/ 2768601 w 2768601"/>
              <a:gd name="connsiteY7" fmla="*/ 0 h 3107267"/>
              <a:gd name="connsiteX0" fmla="*/ 0 w 2387601"/>
              <a:gd name="connsiteY0" fmla="*/ 3107267 h 3107267"/>
              <a:gd name="connsiteX1" fmla="*/ 397934 w 2387601"/>
              <a:gd name="connsiteY1" fmla="*/ 2878667 h 3107267"/>
              <a:gd name="connsiteX2" fmla="*/ 787400 w 2387601"/>
              <a:gd name="connsiteY2" fmla="*/ 1752600 h 3107267"/>
              <a:gd name="connsiteX3" fmla="*/ 1168400 w 2387601"/>
              <a:gd name="connsiteY3" fmla="*/ 905934 h 3107267"/>
              <a:gd name="connsiteX4" fmla="*/ 1566334 w 2387601"/>
              <a:gd name="connsiteY4" fmla="*/ 254000 h 3107267"/>
              <a:gd name="connsiteX5" fmla="*/ 1964267 w 2387601"/>
              <a:gd name="connsiteY5" fmla="*/ 254000 h 3107267"/>
              <a:gd name="connsiteX6" fmla="*/ 2387601 w 2387601"/>
              <a:gd name="connsiteY6" fmla="*/ 0 h 310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7601" h="3107267">
                <a:moveTo>
                  <a:pt x="0" y="3107267"/>
                </a:moveTo>
                <a:lnTo>
                  <a:pt x="397934" y="2878667"/>
                </a:lnTo>
                <a:lnTo>
                  <a:pt x="787400" y="1752600"/>
                </a:lnTo>
                <a:lnTo>
                  <a:pt x="1168400" y="905934"/>
                </a:lnTo>
                <a:lnTo>
                  <a:pt x="1566334" y="254000"/>
                </a:lnTo>
                <a:lnTo>
                  <a:pt x="1964267" y="254000"/>
                </a:lnTo>
                <a:lnTo>
                  <a:pt x="2387601" y="0"/>
                </a:lnTo>
              </a:path>
            </a:pathLst>
          </a:custGeom>
          <a:ln w="76200" cmpd="sng">
            <a:solidFill>
              <a:schemeClr val="accent2"/>
            </a:solidFill>
          </a:ln>
          <a:effectLst>
            <a:glow rad="50800">
              <a:schemeClr val="bg1"/>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1634488" y="5002903"/>
            <a:ext cx="6854287" cy="231113"/>
          </a:xfrm>
          <a:custGeom>
            <a:avLst/>
            <a:gdLst>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6180666 w 7806266"/>
              <a:gd name="connsiteY8" fmla="*/ 2870200 h 3285066"/>
              <a:gd name="connsiteX9" fmla="*/ 7001933 w 7806266"/>
              <a:gd name="connsiteY9" fmla="*/ 694266 h 3285066"/>
              <a:gd name="connsiteX10" fmla="*/ 7382933 w 7806266"/>
              <a:gd name="connsiteY10" fmla="*/ 457200 h 3285066"/>
              <a:gd name="connsiteX11" fmla="*/ 7806266 w 7806266"/>
              <a:gd name="connsiteY11" fmla="*/ 0 h 3285066"/>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6239933 w 7806266"/>
              <a:gd name="connsiteY8" fmla="*/ 2861734 h 3285066"/>
              <a:gd name="connsiteX9" fmla="*/ 7001933 w 7806266"/>
              <a:gd name="connsiteY9" fmla="*/ 694266 h 3285066"/>
              <a:gd name="connsiteX10" fmla="*/ 7382933 w 7806266"/>
              <a:gd name="connsiteY10" fmla="*/ 457200 h 3285066"/>
              <a:gd name="connsiteX11" fmla="*/ 7806266 w 7806266"/>
              <a:gd name="connsiteY11" fmla="*/ 0 h 3285066"/>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5816600 w 7806266"/>
              <a:gd name="connsiteY8" fmla="*/ 3064933 h 3285066"/>
              <a:gd name="connsiteX9" fmla="*/ 6239933 w 7806266"/>
              <a:gd name="connsiteY9" fmla="*/ 2861734 h 3285066"/>
              <a:gd name="connsiteX10" fmla="*/ 7001933 w 7806266"/>
              <a:gd name="connsiteY10" fmla="*/ 694266 h 3285066"/>
              <a:gd name="connsiteX11" fmla="*/ 7382933 w 7806266"/>
              <a:gd name="connsiteY11" fmla="*/ 457200 h 3285066"/>
              <a:gd name="connsiteX12" fmla="*/ 7806266 w 7806266"/>
              <a:gd name="connsiteY12" fmla="*/ 0 h 3285066"/>
              <a:gd name="connsiteX0" fmla="*/ 0 w 7382933"/>
              <a:gd name="connsiteY0" fmla="*/ 2827866 h 2827866"/>
              <a:gd name="connsiteX1" fmla="*/ 423333 w 7382933"/>
              <a:gd name="connsiteY1" fmla="*/ 2810933 h 2827866"/>
              <a:gd name="connsiteX2" fmla="*/ 795866 w 7382933"/>
              <a:gd name="connsiteY2" fmla="*/ 2624666 h 2827866"/>
              <a:gd name="connsiteX3" fmla="*/ 1185333 w 7382933"/>
              <a:gd name="connsiteY3" fmla="*/ 2616200 h 2827866"/>
              <a:gd name="connsiteX4" fmla="*/ 1532466 w 7382933"/>
              <a:gd name="connsiteY4" fmla="*/ 2819400 h 2827866"/>
              <a:gd name="connsiteX5" fmla="*/ 4241800 w 7382933"/>
              <a:gd name="connsiteY5" fmla="*/ 2827866 h 2827866"/>
              <a:gd name="connsiteX6" fmla="*/ 4699000 w 7382933"/>
              <a:gd name="connsiteY6" fmla="*/ 2599266 h 2827866"/>
              <a:gd name="connsiteX7" fmla="*/ 5791200 w 7382933"/>
              <a:gd name="connsiteY7" fmla="*/ 2607733 h 2827866"/>
              <a:gd name="connsiteX8" fmla="*/ 5816600 w 7382933"/>
              <a:gd name="connsiteY8" fmla="*/ 2607733 h 2827866"/>
              <a:gd name="connsiteX9" fmla="*/ 6239933 w 7382933"/>
              <a:gd name="connsiteY9" fmla="*/ 2404534 h 2827866"/>
              <a:gd name="connsiteX10" fmla="*/ 7001933 w 7382933"/>
              <a:gd name="connsiteY10" fmla="*/ 237066 h 2827866"/>
              <a:gd name="connsiteX11" fmla="*/ 7382933 w 7382933"/>
              <a:gd name="connsiteY11" fmla="*/ 0 h 2827866"/>
              <a:gd name="connsiteX0" fmla="*/ 0 w 7001933"/>
              <a:gd name="connsiteY0" fmla="*/ 2590800 h 2590800"/>
              <a:gd name="connsiteX1" fmla="*/ 423333 w 7001933"/>
              <a:gd name="connsiteY1" fmla="*/ 2573867 h 2590800"/>
              <a:gd name="connsiteX2" fmla="*/ 795866 w 7001933"/>
              <a:gd name="connsiteY2" fmla="*/ 2387600 h 2590800"/>
              <a:gd name="connsiteX3" fmla="*/ 1185333 w 7001933"/>
              <a:gd name="connsiteY3" fmla="*/ 2379134 h 2590800"/>
              <a:gd name="connsiteX4" fmla="*/ 1532466 w 7001933"/>
              <a:gd name="connsiteY4" fmla="*/ 2582334 h 2590800"/>
              <a:gd name="connsiteX5" fmla="*/ 4241800 w 7001933"/>
              <a:gd name="connsiteY5" fmla="*/ 2590800 h 2590800"/>
              <a:gd name="connsiteX6" fmla="*/ 4699000 w 7001933"/>
              <a:gd name="connsiteY6" fmla="*/ 2362200 h 2590800"/>
              <a:gd name="connsiteX7" fmla="*/ 5791200 w 7001933"/>
              <a:gd name="connsiteY7" fmla="*/ 2370667 h 2590800"/>
              <a:gd name="connsiteX8" fmla="*/ 5816600 w 7001933"/>
              <a:gd name="connsiteY8" fmla="*/ 2370667 h 2590800"/>
              <a:gd name="connsiteX9" fmla="*/ 6239933 w 7001933"/>
              <a:gd name="connsiteY9" fmla="*/ 2167468 h 2590800"/>
              <a:gd name="connsiteX10" fmla="*/ 7001933 w 7001933"/>
              <a:gd name="connsiteY10" fmla="*/ 0 h 2590800"/>
              <a:gd name="connsiteX0" fmla="*/ 0 w 6239933"/>
              <a:gd name="connsiteY0" fmla="*/ 423332 h 423332"/>
              <a:gd name="connsiteX1" fmla="*/ 423333 w 6239933"/>
              <a:gd name="connsiteY1" fmla="*/ 406399 h 423332"/>
              <a:gd name="connsiteX2" fmla="*/ 795866 w 6239933"/>
              <a:gd name="connsiteY2" fmla="*/ 220132 h 423332"/>
              <a:gd name="connsiteX3" fmla="*/ 1185333 w 6239933"/>
              <a:gd name="connsiteY3" fmla="*/ 211666 h 423332"/>
              <a:gd name="connsiteX4" fmla="*/ 1532466 w 6239933"/>
              <a:gd name="connsiteY4" fmla="*/ 414866 h 423332"/>
              <a:gd name="connsiteX5" fmla="*/ 4241800 w 6239933"/>
              <a:gd name="connsiteY5" fmla="*/ 423332 h 423332"/>
              <a:gd name="connsiteX6" fmla="*/ 4699000 w 6239933"/>
              <a:gd name="connsiteY6" fmla="*/ 194732 h 423332"/>
              <a:gd name="connsiteX7" fmla="*/ 5791200 w 6239933"/>
              <a:gd name="connsiteY7" fmla="*/ 203199 h 423332"/>
              <a:gd name="connsiteX8" fmla="*/ 5816600 w 6239933"/>
              <a:gd name="connsiteY8" fmla="*/ 203199 h 423332"/>
              <a:gd name="connsiteX9" fmla="*/ 6239933 w 6239933"/>
              <a:gd name="connsiteY9" fmla="*/ 0 h 423332"/>
              <a:gd name="connsiteX0" fmla="*/ 0 w 5816600"/>
              <a:gd name="connsiteY0" fmla="*/ 228600 h 228600"/>
              <a:gd name="connsiteX1" fmla="*/ 423333 w 5816600"/>
              <a:gd name="connsiteY1" fmla="*/ 211667 h 228600"/>
              <a:gd name="connsiteX2" fmla="*/ 795866 w 5816600"/>
              <a:gd name="connsiteY2" fmla="*/ 25400 h 228600"/>
              <a:gd name="connsiteX3" fmla="*/ 1185333 w 5816600"/>
              <a:gd name="connsiteY3" fmla="*/ 16934 h 228600"/>
              <a:gd name="connsiteX4" fmla="*/ 1532466 w 5816600"/>
              <a:gd name="connsiteY4" fmla="*/ 220134 h 228600"/>
              <a:gd name="connsiteX5" fmla="*/ 4241800 w 5816600"/>
              <a:gd name="connsiteY5" fmla="*/ 228600 h 228600"/>
              <a:gd name="connsiteX6" fmla="*/ 4699000 w 5816600"/>
              <a:gd name="connsiteY6" fmla="*/ 0 h 228600"/>
              <a:gd name="connsiteX7" fmla="*/ 5791200 w 5816600"/>
              <a:gd name="connsiteY7" fmla="*/ 8467 h 228600"/>
              <a:gd name="connsiteX8" fmla="*/ 5816600 w 5816600"/>
              <a:gd name="connsiteY8" fmla="*/ 8467 h 228600"/>
              <a:gd name="connsiteX0" fmla="*/ 0 w 5791200"/>
              <a:gd name="connsiteY0" fmla="*/ 228600 h 228600"/>
              <a:gd name="connsiteX1" fmla="*/ 423333 w 5791200"/>
              <a:gd name="connsiteY1" fmla="*/ 211667 h 228600"/>
              <a:gd name="connsiteX2" fmla="*/ 795866 w 5791200"/>
              <a:gd name="connsiteY2" fmla="*/ 25400 h 228600"/>
              <a:gd name="connsiteX3" fmla="*/ 1185333 w 5791200"/>
              <a:gd name="connsiteY3" fmla="*/ 16934 h 228600"/>
              <a:gd name="connsiteX4" fmla="*/ 1532466 w 5791200"/>
              <a:gd name="connsiteY4" fmla="*/ 220134 h 228600"/>
              <a:gd name="connsiteX5" fmla="*/ 4241800 w 5791200"/>
              <a:gd name="connsiteY5" fmla="*/ 228600 h 228600"/>
              <a:gd name="connsiteX6" fmla="*/ 4699000 w 5791200"/>
              <a:gd name="connsiteY6" fmla="*/ 0 h 228600"/>
              <a:gd name="connsiteX7" fmla="*/ 5791200 w 5791200"/>
              <a:gd name="connsiteY7" fmla="*/ 8467 h 228600"/>
              <a:gd name="connsiteX0" fmla="*/ 0 w 5505164"/>
              <a:gd name="connsiteY0" fmla="*/ 228600 h 228600"/>
              <a:gd name="connsiteX1" fmla="*/ 423333 w 5505164"/>
              <a:gd name="connsiteY1" fmla="*/ 211667 h 228600"/>
              <a:gd name="connsiteX2" fmla="*/ 795866 w 5505164"/>
              <a:gd name="connsiteY2" fmla="*/ 25400 h 228600"/>
              <a:gd name="connsiteX3" fmla="*/ 1185333 w 5505164"/>
              <a:gd name="connsiteY3" fmla="*/ 16934 h 228600"/>
              <a:gd name="connsiteX4" fmla="*/ 1532466 w 5505164"/>
              <a:gd name="connsiteY4" fmla="*/ 220134 h 228600"/>
              <a:gd name="connsiteX5" fmla="*/ 4241800 w 5505164"/>
              <a:gd name="connsiteY5" fmla="*/ 228600 h 228600"/>
              <a:gd name="connsiteX6" fmla="*/ 4699000 w 5505164"/>
              <a:gd name="connsiteY6" fmla="*/ 0 h 228600"/>
              <a:gd name="connsiteX7" fmla="*/ 5505164 w 5505164"/>
              <a:gd name="connsiteY7" fmla="*/ 2750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5164" h="228600">
                <a:moveTo>
                  <a:pt x="0" y="228600"/>
                </a:moveTo>
                <a:lnTo>
                  <a:pt x="423333" y="211667"/>
                </a:lnTo>
                <a:lnTo>
                  <a:pt x="795866" y="25400"/>
                </a:lnTo>
                <a:lnTo>
                  <a:pt x="1185333" y="16934"/>
                </a:lnTo>
                <a:lnTo>
                  <a:pt x="1532466" y="220134"/>
                </a:lnTo>
                <a:lnTo>
                  <a:pt x="4241800" y="228600"/>
                </a:lnTo>
                <a:lnTo>
                  <a:pt x="4699000" y="0"/>
                </a:lnTo>
                <a:lnTo>
                  <a:pt x="5505164" y="27509"/>
                </a:lnTo>
              </a:path>
            </a:pathLst>
          </a:custGeom>
          <a:ln w="76200" cmpd="sng">
            <a:solidFill>
              <a:schemeClr val="accent1"/>
            </a:solidFill>
            <a:prstDash val="solid"/>
          </a:ln>
          <a:effectLst>
            <a:glow rad="50800">
              <a:schemeClr val="bg1"/>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8486079" y="1940132"/>
            <a:ext cx="2867721" cy="3109316"/>
          </a:xfrm>
          <a:custGeom>
            <a:avLst/>
            <a:gdLst>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6180666 w 7806266"/>
              <a:gd name="connsiteY8" fmla="*/ 2870200 h 3285066"/>
              <a:gd name="connsiteX9" fmla="*/ 7001933 w 7806266"/>
              <a:gd name="connsiteY9" fmla="*/ 694266 h 3285066"/>
              <a:gd name="connsiteX10" fmla="*/ 7382933 w 7806266"/>
              <a:gd name="connsiteY10" fmla="*/ 457200 h 3285066"/>
              <a:gd name="connsiteX11" fmla="*/ 7806266 w 7806266"/>
              <a:gd name="connsiteY11" fmla="*/ 0 h 3285066"/>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6239933 w 7806266"/>
              <a:gd name="connsiteY8" fmla="*/ 2861734 h 3285066"/>
              <a:gd name="connsiteX9" fmla="*/ 7001933 w 7806266"/>
              <a:gd name="connsiteY9" fmla="*/ 694266 h 3285066"/>
              <a:gd name="connsiteX10" fmla="*/ 7382933 w 7806266"/>
              <a:gd name="connsiteY10" fmla="*/ 457200 h 3285066"/>
              <a:gd name="connsiteX11" fmla="*/ 7806266 w 7806266"/>
              <a:gd name="connsiteY11" fmla="*/ 0 h 3285066"/>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5816600 w 7806266"/>
              <a:gd name="connsiteY8" fmla="*/ 3064933 h 3285066"/>
              <a:gd name="connsiteX9" fmla="*/ 6239933 w 7806266"/>
              <a:gd name="connsiteY9" fmla="*/ 2861734 h 3285066"/>
              <a:gd name="connsiteX10" fmla="*/ 7001933 w 7806266"/>
              <a:gd name="connsiteY10" fmla="*/ 694266 h 3285066"/>
              <a:gd name="connsiteX11" fmla="*/ 7382933 w 7806266"/>
              <a:gd name="connsiteY11" fmla="*/ 457200 h 3285066"/>
              <a:gd name="connsiteX12" fmla="*/ 7806266 w 7806266"/>
              <a:gd name="connsiteY12" fmla="*/ 0 h 3285066"/>
              <a:gd name="connsiteX0" fmla="*/ 0 w 7382933"/>
              <a:gd name="connsiteY0" fmla="*/ 3268133 h 3285066"/>
              <a:gd name="connsiteX1" fmla="*/ 372533 w 7382933"/>
              <a:gd name="connsiteY1" fmla="*/ 3081866 h 3285066"/>
              <a:gd name="connsiteX2" fmla="*/ 762000 w 7382933"/>
              <a:gd name="connsiteY2" fmla="*/ 3073400 h 3285066"/>
              <a:gd name="connsiteX3" fmla="*/ 1109133 w 7382933"/>
              <a:gd name="connsiteY3" fmla="*/ 3276600 h 3285066"/>
              <a:gd name="connsiteX4" fmla="*/ 3818467 w 7382933"/>
              <a:gd name="connsiteY4" fmla="*/ 3285066 h 3285066"/>
              <a:gd name="connsiteX5" fmla="*/ 4275667 w 7382933"/>
              <a:gd name="connsiteY5" fmla="*/ 3056466 h 3285066"/>
              <a:gd name="connsiteX6" fmla="*/ 5367867 w 7382933"/>
              <a:gd name="connsiteY6" fmla="*/ 3064933 h 3285066"/>
              <a:gd name="connsiteX7" fmla="*/ 5393267 w 7382933"/>
              <a:gd name="connsiteY7" fmla="*/ 3064933 h 3285066"/>
              <a:gd name="connsiteX8" fmla="*/ 5816600 w 7382933"/>
              <a:gd name="connsiteY8" fmla="*/ 2861734 h 3285066"/>
              <a:gd name="connsiteX9" fmla="*/ 6578600 w 7382933"/>
              <a:gd name="connsiteY9" fmla="*/ 694266 h 3285066"/>
              <a:gd name="connsiteX10" fmla="*/ 6959600 w 7382933"/>
              <a:gd name="connsiteY10" fmla="*/ 457200 h 3285066"/>
              <a:gd name="connsiteX11" fmla="*/ 7382933 w 7382933"/>
              <a:gd name="connsiteY11" fmla="*/ 0 h 3285066"/>
              <a:gd name="connsiteX0" fmla="*/ 0 w 7010400"/>
              <a:gd name="connsiteY0" fmla="*/ 3081866 h 3285066"/>
              <a:gd name="connsiteX1" fmla="*/ 389467 w 7010400"/>
              <a:gd name="connsiteY1" fmla="*/ 3073400 h 3285066"/>
              <a:gd name="connsiteX2" fmla="*/ 736600 w 7010400"/>
              <a:gd name="connsiteY2" fmla="*/ 3276600 h 3285066"/>
              <a:gd name="connsiteX3" fmla="*/ 3445934 w 7010400"/>
              <a:gd name="connsiteY3" fmla="*/ 3285066 h 3285066"/>
              <a:gd name="connsiteX4" fmla="*/ 3903134 w 7010400"/>
              <a:gd name="connsiteY4" fmla="*/ 3056466 h 3285066"/>
              <a:gd name="connsiteX5" fmla="*/ 4995334 w 7010400"/>
              <a:gd name="connsiteY5" fmla="*/ 3064933 h 3285066"/>
              <a:gd name="connsiteX6" fmla="*/ 5020734 w 7010400"/>
              <a:gd name="connsiteY6" fmla="*/ 3064933 h 3285066"/>
              <a:gd name="connsiteX7" fmla="*/ 5444067 w 7010400"/>
              <a:gd name="connsiteY7" fmla="*/ 2861734 h 3285066"/>
              <a:gd name="connsiteX8" fmla="*/ 6206067 w 7010400"/>
              <a:gd name="connsiteY8" fmla="*/ 694266 h 3285066"/>
              <a:gd name="connsiteX9" fmla="*/ 6587067 w 7010400"/>
              <a:gd name="connsiteY9" fmla="*/ 457200 h 3285066"/>
              <a:gd name="connsiteX10" fmla="*/ 7010400 w 7010400"/>
              <a:gd name="connsiteY10" fmla="*/ 0 h 3285066"/>
              <a:gd name="connsiteX0" fmla="*/ 0 w 6620933"/>
              <a:gd name="connsiteY0" fmla="*/ 3073400 h 3285066"/>
              <a:gd name="connsiteX1" fmla="*/ 347133 w 6620933"/>
              <a:gd name="connsiteY1" fmla="*/ 3276600 h 3285066"/>
              <a:gd name="connsiteX2" fmla="*/ 3056467 w 6620933"/>
              <a:gd name="connsiteY2" fmla="*/ 3285066 h 3285066"/>
              <a:gd name="connsiteX3" fmla="*/ 3513667 w 6620933"/>
              <a:gd name="connsiteY3" fmla="*/ 3056466 h 3285066"/>
              <a:gd name="connsiteX4" fmla="*/ 4605867 w 6620933"/>
              <a:gd name="connsiteY4" fmla="*/ 3064933 h 3285066"/>
              <a:gd name="connsiteX5" fmla="*/ 4631267 w 6620933"/>
              <a:gd name="connsiteY5" fmla="*/ 3064933 h 3285066"/>
              <a:gd name="connsiteX6" fmla="*/ 5054600 w 6620933"/>
              <a:gd name="connsiteY6" fmla="*/ 2861734 h 3285066"/>
              <a:gd name="connsiteX7" fmla="*/ 5816600 w 6620933"/>
              <a:gd name="connsiteY7" fmla="*/ 694266 h 3285066"/>
              <a:gd name="connsiteX8" fmla="*/ 6197600 w 6620933"/>
              <a:gd name="connsiteY8" fmla="*/ 457200 h 3285066"/>
              <a:gd name="connsiteX9" fmla="*/ 6620933 w 6620933"/>
              <a:gd name="connsiteY9" fmla="*/ 0 h 3285066"/>
              <a:gd name="connsiteX0" fmla="*/ 0 w 6273800"/>
              <a:gd name="connsiteY0" fmla="*/ 3276600 h 3285066"/>
              <a:gd name="connsiteX1" fmla="*/ 2709334 w 6273800"/>
              <a:gd name="connsiteY1" fmla="*/ 3285066 h 3285066"/>
              <a:gd name="connsiteX2" fmla="*/ 3166534 w 6273800"/>
              <a:gd name="connsiteY2" fmla="*/ 3056466 h 3285066"/>
              <a:gd name="connsiteX3" fmla="*/ 4258734 w 6273800"/>
              <a:gd name="connsiteY3" fmla="*/ 3064933 h 3285066"/>
              <a:gd name="connsiteX4" fmla="*/ 4284134 w 6273800"/>
              <a:gd name="connsiteY4" fmla="*/ 3064933 h 3285066"/>
              <a:gd name="connsiteX5" fmla="*/ 4707467 w 6273800"/>
              <a:gd name="connsiteY5" fmla="*/ 2861734 h 3285066"/>
              <a:gd name="connsiteX6" fmla="*/ 5469467 w 6273800"/>
              <a:gd name="connsiteY6" fmla="*/ 694266 h 3285066"/>
              <a:gd name="connsiteX7" fmla="*/ 5850467 w 6273800"/>
              <a:gd name="connsiteY7" fmla="*/ 457200 h 3285066"/>
              <a:gd name="connsiteX8" fmla="*/ 6273800 w 6273800"/>
              <a:gd name="connsiteY8" fmla="*/ 0 h 3285066"/>
              <a:gd name="connsiteX0" fmla="*/ 0 w 3564466"/>
              <a:gd name="connsiteY0" fmla="*/ 3285066 h 3285066"/>
              <a:gd name="connsiteX1" fmla="*/ 457200 w 3564466"/>
              <a:gd name="connsiteY1" fmla="*/ 3056466 h 3285066"/>
              <a:gd name="connsiteX2" fmla="*/ 1549400 w 3564466"/>
              <a:gd name="connsiteY2" fmla="*/ 3064933 h 3285066"/>
              <a:gd name="connsiteX3" fmla="*/ 1574800 w 3564466"/>
              <a:gd name="connsiteY3" fmla="*/ 3064933 h 3285066"/>
              <a:gd name="connsiteX4" fmla="*/ 1998133 w 3564466"/>
              <a:gd name="connsiteY4" fmla="*/ 2861734 h 3285066"/>
              <a:gd name="connsiteX5" fmla="*/ 2760133 w 3564466"/>
              <a:gd name="connsiteY5" fmla="*/ 694266 h 3285066"/>
              <a:gd name="connsiteX6" fmla="*/ 3141133 w 3564466"/>
              <a:gd name="connsiteY6" fmla="*/ 457200 h 3285066"/>
              <a:gd name="connsiteX7" fmla="*/ 3564466 w 3564466"/>
              <a:gd name="connsiteY7" fmla="*/ 0 h 3285066"/>
              <a:gd name="connsiteX0" fmla="*/ 0 w 3107266"/>
              <a:gd name="connsiteY0" fmla="*/ 3056466 h 3065747"/>
              <a:gd name="connsiteX1" fmla="*/ 1092200 w 3107266"/>
              <a:gd name="connsiteY1" fmla="*/ 3064933 h 3065747"/>
              <a:gd name="connsiteX2" fmla="*/ 1117600 w 3107266"/>
              <a:gd name="connsiteY2" fmla="*/ 3064933 h 3065747"/>
              <a:gd name="connsiteX3" fmla="*/ 1540933 w 3107266"/>
              <a:gd name="connsiteY3" fmla="*/ 2861734 h 3065747"/>
              <a:gd name="connsiteX4" fmla="*/ 2302933 w 3107266"/>
              <a:gd name="connsiteY4" fmla="*/ 694266 h 3065747"/>
              <a:gd name="connsiteX5" fmla="*/ 2683933 w 3107266"/>
              <a:gd name="connsiteY5" fmla="*/ 457200 h 3065747"/>
              <a:gd name="connsiteX6" fmla="*/ 3107266 w 3107266"/>
              <a:gd name="connsiteY6" fmla="*/ 0 h 3065747"/>
              <a:gd name="connsiteX0" fmla="*/ 0 w 2287808"/>
              <a:gd name="connsiteY0" fmla="*/ 3113589 h 3113589"/>
              <a:gd name="connsiteX1" fmla="*/ 272742 w 2287808"/>
              <a:gd name="connsiteY1" fmla="*/ 3064933 h 3113589"/>
              <a:gd name="connsiteX2" fmla="*/ 298142 w 2287808"/>
              <a:gd name="connsiteY2" fmla="*/ 3064933 h 3113589"/>
              <a:gd name="connsiteX3" fmla="*/ 721475 w 2287808"/>
              <a:gd name="connsiteY3" fmla="*/ 2861734 h 3113589"/>
              <a:gd name="connsiteX4" fmla="*/ 1483475 w 2287808"/>
              <a:gd name="connsiteY4" fmla="*/ 694266 h 3113589"/>
              <a:gd name="connsiteX5" fmla="*/ 1864475 w 2287808"/>
              <a:gd name="connsiteY5" fmla="*/ 457200 h 3113589"/>
              <a:gd name="connsiteX6" fmla="*/ 2287808 w 2287808"/>
              <a:gd name="connsiteY6" fmla="*/ 0 h 3113589"/>
              <a:gd name="connsiteX0" fmla="*/ 0 w 2303270"/>
              <a:gd name="connsiteY0" fmla="*/ 3075507 h 3075507"/>
              <a:gd name="connsiteX1" fmla="*/ 288204 w 2303270"/>
              <a:gd name="connsiteY1" fmla="*/ 3064933 h 3075507"/>
              <a:gd name="connsiteX2" fmla="*/ 313604 w 2303270"/>
              <a:gd name="connsiteY2" fmla="*/ 3064933 h 3075507"/>
              <a:gd name="connsiteX3" fmla="*/ 736937 w 2303270"/>
              <a:gd name="connsiteY3" fmla="*/ 2861734 h 3075507"/>
              <a:gd name="connsiteX4" fmla="*/ 1498937 w 2303270"/>
              <a:gd name="connsiteY4" fmla="*/ 694266 h 3075507"/>
              <a:gd name="connsiteX5" fmla="*/ 1879937 w 2303270"/>
              <a:gd name="connsiteY5" fmla="*/ 457200 h 3075507"/>
              <a:gd name="connsiteX6" fmla="*/ 2303270 w 2303270"/>
              <a:gd name="connsiteY6" fmla="*/ 0 h 307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270" h="3075507">
                <a:moveTo>
                  <a:pt x="0" y="3075507"/>
                </a:moveTo>
                <a:lnTo>
                  <a:pt x="288204" y="3064933"/>
                </a:lnTo>
                <a:cubicBezTo>
                  <a:pt x="296671" y="3062111"/>
                  <a:pt x="305137" y="3067755"/>
                  <a:pt x="313604" y="3064933"/>
                </a:cubicBezTo>
                <a:lnTo>
                  <a:pt x="736937" y="2861734"/>
                </a:lnTo>
                <a:lnTo>
                  <a:pt x="1498937" y="694266"/>
                </a:lnTo>
                <a:lnTo>
                  <a:pt x="1879937" y="457200"/>
                </a:lnTo>
                <a:lnTo>
                  <a:pt x="2303270" y="0"/>
                </a:lnTo>
              </a:path>
            </a:pathLst>
          </a:custGeom>
          <a:ln w="76200" cmpd="sng">
            <a:solidFill>
              <a:schemeClr val="accent1"/>
            </a:solidFill>
            <a:prstDash val="solid"/>
          </a:ln>
          <a:effectLst>
            <a:glow rad="50800">
              <a:schemeClr val="bg1"/>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itle 7">
            <a:extLst>
              <a:ext uri="{FF2B5EF4-FFF2-40B4-BE49-F238E27FC236}">
                <a16:creationId xmlns:a16="http://schemas.microsoft.com/office/drawing/2014/main" id="{7D841BCF-04D0-B2D3-FAEC-79FC722E8D34}"/>
              </a:ext>
            </a:extLst>
          </p:cNvPr>
          <p:cNvSpPr>
            <a:spLocks noGrp="1"/>
          </p:cNvSpPr>
          <p:nvPr>
            <p:ph type="title"/>
          </p:nvPr>
        </p:nvSpPr>
        <p:spPr/>
        <p:txBody>
          <a:bodyPr>
            <a:normAutofit/>
          </a:bodyPr>
          <a:lstStyle/>
          <a:p>
            <a:r>
              <a:rPr lang="en-US" sz="3600" dirty="0"/>
              <a:t>Rank Of U.S. Mortality Rate vs 17 Peer Nations</a:t>
            </a:r>
          </a:p>
        </p:txBody>
      </p:sp>
      <p:sp>
        <p:nvSpPr>
          <p:cNvPr id="10" name="Rectangle 9">
            <a:extLst>
              <a:ext uri="{FF2B5EF4-FFF2-40B4-BE49-F238E27FC236}">
                <a16:creationId xmlns:a16="http://schemas.microsoft.com/office/drawing/2014/main" id="{7C979D7F-7741-2B0D-A684-5E6E3A8DCFE7}"/>
              </a:ext>
            </a:extLst>
          </p:cNvPr>
          <p:cNvSpPr/>
          <p:nvPr/>
        </p:nvSpPr>
        <p:spPr>
          <a:xfrm>
            <a:off x="1634488" y="1834634"/>
            <a:ext cx="5835187" cy="155090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rPr>
              <a:t>We have many of the world’s</a:t>
            </a:r>
          </a:p>
          <a:p>
            <a:pPr algn="ctr">
              <a:spcAft>
                <a:spcPts val="1200"/>
              </a:spcAft>
            </a:pPr>
            <a:r>
              <a:rPr lang="en-US" sz="2400" dirty="0">
                <a:effectLst>
                  <a:outerShdw blurRad="50800" dist="38100" dir="2700000" algn="tl" rotWithShape="0">
                    <a:prstClr val="black">
                      <a:alpha val="40000"/>
                    </a:prstClr>
                  </a:outerShdw>
                </a:effectLst>
              </a:rPr>
              <a:t> best doctors, nurses, hospitals…</a:t>
            </a:r>
          </a:p>
          <a:p>
            <a:pPr algn="ctr"/>
            <a:r>
              <a:rPr lang="en-US" sz="2400" dirty="0">
                <a:effectLst>
                  <a:outerShdw blurRad="50800" dist="38100" dir="2700000" algn="tl" rotWithShape="0">
                    <a:prstClr val="black">
                      <a:alpha val="40000"/>
                    </a:prstClr>
                  </a:outerShdw>
                </a:effectLst>
              </a:rPr>
              <a:t>We just don’t let everyone in until age 65.</a:t>
            </a:r>
          </a:p>
        </p:txBody>
      </p:sp>
    </p:spTree>
    <p:extLst>
      <p:ext uri="{BB962C8B-B14F-4D97-AF65-F5344CB8AC3E}">
        <p14:creationId xmlns:p14="http://schemas.microsoft.com/office/powerpoint/2010/main" val="247293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10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2000"/>
                                        <p:tgtEl>
                                          <p:spTgt spid="2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2000"/>
                                        <p:tgtEl>
                                          <p:spTgt spid="15"/>
                                        </p:tgtEl>
                                      </p:cBhvr>
                                    </p:animEffect>
                                  </p:childTnLst>
                                </p:cTn>
                              </p:par>
                            </p:childTnLst>
                          </p:cTn>
                        </p:par>
                        <p:par>
                          <p:cTn id="44" fill="hold">
                            <p:stCondLst>
                              <p:cond delay="2500"/>
                            </p:stCondLst>
                            <p:childTnLst>
                              <p:par>
                                <p:cTn id="45" presetID="10" presetClass="entr" presetSubtype="0" fill="hold" grpId="0" nodeType="afterEffect">
                                  <p:stCondLst>
                                    <p:cond delay="1000"/>
                                  </p:stCondLst>
                                  <p:childTnLst>
                                    <p:set>
                                      <p:cBhvr>
                                        <p:cTn id="46" dur="1" fill="hold">
                                          <p:stCondLst>
                                            <p:cond delay="0"/>
                                          </p:stCondLst>
                                        </p:cTn>
                                        <p:tgtEl>
                                          <p:spTgt spid="10">
                                            <p:bg/>
                                          </p:spTgt>
                                        </p:tgtEl>
                                        <p:attrNameLst>
                                          <p:attrName>style.visibility</p:attrName>
                                        </p:attrNameLst>
                                      </p:cBhvr>
                                      <p:to>
                                        <p:strVal val="visible"/>
                                      </p:to>
                                    </p:set>
                                    <p:animEffect transition="in" filter="fade">
                                      <p:cBhvr>
                                        <p:cTn id="47" dur="500"/>
                                        <p:tgtEl>
                                          <p:spTgt spid="10">
                                            <p:bg/>
                                          </p:spTgt>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500"/>
                                        <p:tgtEl>
                                          <p:spTgt spid="10">
                                            <p:txEl>
                                              <p:pRg st="0" end="0"/>
                                            </p:txEl>
                                          </p:spTgt>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500"/>
                                        <p:tgtEl>
                                          <p:spTgt spid="10">
                                            <p:txEl>
                                              <p:pRg st="1" end="1"/>
                                            </p:txEl>
                                          </p:spTgt>
                                        </p:tgtEl>
                                      </p:cBhvr>
                                    </p:animEffect>
                                  </p:childTnLst>
                                </p:cTn>
                              </p:par>
                            </p:childTnLst>
                          </p:cTn>
                        </p:par>
                        <p:par>
                          <p:cTn id="54" fill="hold">
                            <p:stCondLst>
                              <p:cond delay="4000"/>
                            </p:stCondLst>
                            <p:childTnLst>
                              <p:par>
                                <p:cTn id="55" presetID="10" presetClass="entr" presetSubtype="0" fill="hold" grpId="0" nodeType="afterEffect">
                                  <p:stCondLst>
                                    <p:cond delay="1000"/>
                                  </p:stCondLst>
                                  <p:childTnLst>
                                    <p:set>
                                      <p:cBhvr>
                                        <p:cTn id="56" dur="1" fill="hold">
                                          <p:stCondLst>
                                            <p:cond delay="0"/>
                                          </p:stCondLst>
                                        </p:cTn>
                                        <p:tgtEl>
                                          <p:spTgt spid="10">
                                            <p:txEl>
                                              <p:pRg st="2" end="2"/>
                                            </p:txEl>
                                          </p:spTgt>
                                        </p:tgtEl>
                                        <p:attrNameLst>
                                          <p:attrName>style.visibility</p:attrName>
                                        </p:attrNameLst>
                                      </p:cBhvr>
                                      <p:to>
                                        <p:strVal val="visible"/>
                                      </p:to>
                                    </p:set>
                                    <p:animEffect transition="in" filter="fade">
                                      <p:cBhvr>
                                        <p:cTn id="5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animBg="1"/>
      <p:bldP spid="17" grpId="0" animBg="1"/>
      <p:bldP spid="4" grpId="0" animBg="1"/>
      <p:bldP spid="20" grpId="0" animBg="1"/>
      <p:bldP spid="21" grpId="0" animBg="1"/>
      <p:bldP spid="15" grpId="0" animBg="1"/>
      <p:bldP spid="10"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B60DA9-5191-249E-BC04-ED5E4507FDEB}"/>
              </a:ext>
            </a:extLst>
          </p:cNvPr>
          <p:cNvPicPr>
            <a:picLocks noChangeAspect="1"/>
          </p:cNvPicPr>
          <p:nvPr/>
        </p:nvPicPr>
        <p:blipFill>
          <a:blip r:embed="rId3"/>
          <a:stretch>
            <a:fillRect/>
          </a:stretch>
        </p:blipFill>
        <p:spPr>
          <a:xfrm>
            <a:off x="2153478" y="1449223"/>
            <a:ext cx="7885044" cy="4435337"/>
          </a:xfrm>
          <a:prstGeom prst="rect">
            <a:avLst/>
          </a:prstGeom>
          <a:ln w="12700">
            <a:solidFill>
              <a:schemeClr val="bg1"/>
            </a:solidFill>
          </a:ln>
        </p:spPr>
      </p:pic>
      <p:sp>
        <p:nvSpPr>
          <p:cNvPr id="7" name="Rectangle 6">
            <a:extLst>
              <a:ext uri="{FF2B5EF4-FFF2-40B4-BE49-F238E27FC236}">
                <a16:creationId xmlns:a16="http://schemas.microsoft.com/office/drawing/2014/main" id="{D824D7FD-CF1F-1FBD-670F-260AEDB7423E}"/>
              </a:ext>
            </a:extLst>
          </p:cNvPr>
          <p:cNvSpPr/>
          <p:nvPr/>
        </p:nvSpPr>
        <p:spPr>
          <a:xfrm>
            <a:off x="2153477" y="1449222"/>
            <a:ext cx="7885043" cy="4435336"/>
          </a:xfrm>
          <a:prstGeom prst="rect">
            <a:avLst/>
          </a:prstGeom>
          <a:solidFill>
            <a:schemeClr val="tx1">
              <a:alpha val="6181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F808B0C-79A2-0F82-23A8-3CF075607A75}"/>
              </a:ext>
            </a:extLst>
          </p:cNvPr>
          <p:cNvSpPr txBox="1"/>
          <p:nvPr/>
        </p:nvSpPr>
        <p:spPr>
          <a:xfrm>
            <a:off x="2809101" y="2303502"/>
            <a:ext cx="6573794" cy="2431435"/>
          </a:xfrm>
          <a:prstGeom prst="rect">
            <a:avLst/>
          </a:prstGeom>
          <a:noFill/>
        </p:spPr>
        <p:txBody>
          <a:bodyPr wrap="square" rtlCol="0">
            <a:spAutoFit/>
          </a:bodyPr>
          <a:lstStyle/>
          <a:p>
            <a:pPr algn="ctr">
              <a:spcAft>
                <a:spcPts val="1200"/>
              </a:spcAft>
            </a:pPr>
            <a:r>
              <a:rPr lang="en-US" sz="4400" b="1" dirty="0">
                <a:solidFill>
                  <a:schemeClr val="bg1"/>
                </a:solidFill>
                <a:effectLst>
                  <a:outerShdw blurRad="50800" dist="38100" dir="2700000" algn="tl" rotWithShape="0">
                    <a:prstClr val="black">
                      <a:alpha val="40000"/>
                    </a:prstClr>
                  </a:outerShdw>
                </a:effectLst>
              </a:rPr>
              <a:t>Complex</a:t>
            </a:r>
          </a:p>
          <a:p>
            <a:pPr algn="ctr">
              <a:spcAft>
                <a:spcPts val="1200"/>
              </a:spcAft>
            </a:pPr>
            <a:r>
              <a:rPr lang="en-US" sz="4400" b="1" dirty="0">
                <a:solidFill>
                  <a:schemeClr val="bg1"/>
                </a:solidFill>
                <a:effectLst>
                  <a:outerShdw blurRad="50800" dist="38100" dir="2700000" algn="tl" rotWithShape="0">
                    <a:prstClr val="black">
                      <a:alpha val="40000"/>
                    </a:prstClr>
                  </a:outerShdw>
                </a:effectLst>
              </a:rPr>
              <a:t>Costly</a:t>
            </a:r>
          </a:p>
          <a:p>
            <a:pPr algn="ctr">
              <a:spcAft>
                <a:spcPts val="1200"/>
              </a:spcAft>
            </a:pPr>
            <a:r>
              <a:rPr lang="en-US" sz="4400" b="1" dirty="0">
                <a:solidFill>
                  <a:schemeClr val="bg1"/>
                </a:solidFill>
                <a:effectLst>
                  <a:outerShdw blurRad="50800" dist="38100" dir="2700000" algn="tl" rotWithShape="0">
                    <a:prstClr val="black">
                      <a:alpha val="40000"/>
                    </a:prstClr>
                  </a:outerShdw>
                </a:effectLst>
              </a:rPr>
              <a:t>Causes poor outcomes</a:t>
            </a:r>
          </a:p>
        </p:txBody>
      </p:sp>
      <p:sp>
        <p:nvSpPr>
          <p:cNvPr id="5" name="Title 4">
            <a:extLst>
              <a:ext uri="{FF2B5EF4-FFF2-40B4-BE49-F238E27FC236}">
                <a16:creationId xmlns:a16="http://schemas.microsoft.com/office/drawing/2014/main" id="{B3B21FC8-D076-F04E-BFAE-7F2A52DA9A7D}"/>
              </a:ext>
            </a:extLst>
          </p:cNvPr>
          <p:cNvSpPr>
            <a:spLocks noGrp="1"/>
          </p:cNvSpPr>
          <p:nvPr>
            <p:ph type="title"/>
          </p:nvPr>
        </p:nvSpPr>
        <p:spPr/>
        <p:txBody>
          <a:bodyPr>
            <a:noAutofit/>
          </a:bodyPr>
          <a:lstStyle/>
          <a:p>
            <a:pPr>
              <a:lnSpc>
                <a:spcPct val="100000"/>
              </a:lnSpc>
              <a:spcAft>
                <a:spcPts val="1200"/>
              </a:spcAft>
            </a:pPr>
            <a:r>
              <a:rPr lang="en-US" sz="4800" dirty="0"/>
              <a:t>Today’s U.S. Health Care “System”</a:t>
            </a:r>
            <a:endParaRPr lang="en-US" sz="3600" dirty="0">
              <a:solidFill>
                <a:srgbClr val="FFFF00"/>
              </a:solidFill>
            </a:endParaRPr>
          </a:p>
        </p:txBody>
      </p:sp>
      <p:sp>
        <p:nvSpPr>
          <p:cNvPr id="3" name="Text Placeholder 2">
            <a:extLst>
              <a:ext uri="{FF2B5EF4-FFF2-40B4-BE49-F238E27FC236}">
                <a16:creationId xmlns:a16="http://schemas.microsoft.com/office/drawing/2014/main" id="{1EFD92E7-BB46-D115-F7BF-FEE7DB275A99}"/>
              </a:ext>
            </a:extLst>
          </p:cNvPr>
          <p:cNvSpPr>
            <a:spLocks noGrp="1"/>
          </p:cNvSpPr>
          <p:nvPr>
            <p:ph type="body" idx="10"/>
          </p:nvPr>
        </p:nvSpPr>
        <p:spPr/>
        <p:txBody>
          <a:bodyPr/>
          <a:lstStyle/>
          <a:p>
            <a:endParaRPr lang="en-US"/>
          </a:p>
        </p:txBody>
      </p:sp>
      <p:sp>
        <p:nvSpPr>
          <p:cNvPr id="2" name="TextBox 1">
            <a:extLst>
              <a:ext uri="{FF2B5EF4-FFF2-40B4-BE49-F238E27FC236}">
                <a16:creationId xmlns:a16="http://schemas.microsoft.com/office/drawing/2014/main" id="{664C904E-1DBE-4B4A-A831-F4A670FE0376}"/>
              </a:ext>
            </a:extLst>
          </p:cNvPr>
          <p:cNvSpPr txBox="1"/>
          <p:nvPr/>
        </p:nvSpPr>
        <p:spPr>
          <a:xfrm>
            <a:off x="9948672" y="9381744"/>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002408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4CCE3-5D52-F94D-8459-BCFBA96AC40C}"/>
              </a:ext>
            </a:extLst>
          </p:cNvPr>
          <p:cNvSpPr>
            <a:spLocks noGrp="1"/>
          </p:cNvSpPr>
          <p:nvPr>
            <p:ph type="title"/>
          </p:nvPr>
        </p:nvSpPr>
        <p:spPr/>
        <p:txBody>
          <a:bodyPr>
            <a:normAutofit/>
          </a:bodyPr>
          <a:lstStyle/>
          <a:p>
            <a:r>
              <a:rPr lang="en-US" dirty="0"/>
              <a:t>Single Payer Medicare for All</a:t>
            </a:r>
          </a:p>
        </p:txBody>
      </p:sp>
      <p:sp>
        <p:nvSpPr>
          <p:cNvPr id="8" name="Freeform 7">
            <a:extLst>
              <a:ext uri="{FF2B5EF4-FFF2-40B4-BE49-F238E27FC236}">
                <a16:creationId xmlns:a16="http://schemas.microsoft.com/office/drawing/2014/main" id="{39777CBE-0360-0E4E-9B4B-7A33F4AE9247}"/>
              </a:ext>
            </a:extLst>
          </p:cNvPr>
          <p:cNvSpPr/>
          <p:nvPr/>
        </p:nvSpPr>
        <p:spPr>
          <a:xfrm>
            <a:off x="431800" y="2416092"/>
            <a:ext cx="5393270" cy="3493820"/>
          </a:xfrm>
          <a:custGeom>
            <a:avLst/>
            <a:gdLst>
              <a:gd name="connsiteX0" fmla="*/ 0 w 3810273"/>
              <a:gd name="connsiteY0" fmla="*/ 0 h 2777939"/>
              <a:gd name="connsiteX1" fmla="*/ 3810273 w 3810273"/>
              <a:gd name="connsiteY1" fmla="*/ 0 h 2777939"/>
              <a:gd name="connsiteX2" fmla="*/ 3810273 w 3810273"/>
              <a:gd name="connsiteY2" fmla="*/ 2777939 h 2777939"/>
              <a:gd name="connsiteX3" fmla="*/ 0 w 3810273"/>
              <a:gd name="connsiteY3" fmla="*/ 2777939 h 2777939"/>
              <a:gd name="connsiteX4" fmla="*/ 0 w 3810273"/>
              <a:gd name="connsiteY4" fmla="*/ 0 h 277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273" h="2777939">
                <a:moveTo>
                  <a:pt x="0" y="0"/>
                </a:moveTo>
                <a:lnTo>
                  <a:pt x="3810273" y="0"/>
                </a:lnTo>
                <a:lnTo>
                  <a:pt x="3810273" y="2777939"/>
                </a:lnTo>
                <a:lnTo>
                  <a:pt x="0" y="2777939"/>
                </a:lnTo>
                <a:lnTo>
                  <a:pt x="0" y="0"/>
                </a:lnTo>
                <a:close/>
              </a:path>
            </a:pathLst>
          </a:custGeom>
          <a:solidFill>
            <a:schemeClr val="bg1"/>
          </a:solidFill>
          <a:ln>
            <a:solidFill>
              <a:schemeClr val="bg1"/>
            </a:solid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91440" bIns="192024" numCol="1" spcCol="1270" anchor="t" anchorCtr="0">
            <a:noAutofit/>
          </a:bodyPr>
          <a:lstStyle/>
          <a:p>
            <a:pPr marL="165100" lvl="1" indent="-165100" defTabSz="1066800">
              <a:lnSpc>
                <a:spcPct val="95000"/>
              </a:lnSpc>
              <a:spcBef>
                <a:spcPct val="0"/>
              </a:spcBef>
              <a:spcAft>
                <a:spcPts val="600"/>
              </a:spcAft>
              <a:buFont typeface="Arial" charset="0"/>
              <a:buChar char="•"/>
            </a:pPr>
            <a:r>
              <a:rPr lang="en-US" sz="2600" b="1" dirty="0">
                <a:cs typeface="Franklin Gothic Book"/>
              </a:rPr>
              <a:t>All medically necessary care</a:t>
            </a:r>
          </a:p>
          <a:p>
            <a:pPr marL="165100" lvl="1" indent="-165100" defTabSz="1066800">
              <a:lnSpc>
                <a:spcPct val="95000"/>
              </a:lnSpc>
              <a:spcBef>
                <a:spcPct val="0"/>
              </a:spcBef>
              <a:spcAft>
                <a:spcPts val="600"/>
              </a:spcAft>
              <a:buFont typeface="Arial" charset="0"/>
              <a:buChar char="•"/>
            </a:pPr>
            <a:r>
              <a:rPr lang="en-US" sz="2600" b="1" dirty="0">
                <a:cs typeface="Franklin Gothic Book"/>
              </a:rPr>
              <a:t>No copays, deductibles, or premiums</a:t>
            </a:r>
          </a:p>
          <a:p>
            <a:pPr marL="165100" lvl="1" indent="-165100" defTabSz="1066800">
              <a:lnSpc>
                <a:spcPct val="95000"/>
              </a:lnSpc>
              <a:spcBef>
                <a:spcPct val="0"/>
              </a:spcBef>
              <a:spcAft>
                <a:spcPts val="600"/>
              </a:spcAft>
              <a:buFont typeface="Arial" charset="0"/>
              <a:buChar char="•"/>
            </a:pPr>
            <a:r>
              <a:rPr lang="en-US" sz="2600" dirty="0">
                <a:cs typeface="Franklin Gothic Book"/>
              </a:rPr>
              <a:t>No need for supplemental insurance</a:t>
            </a:r>
          </a:p>
          <a:p>
            <a:pPr marL="165100" lvl="1" indent="-165100" defTabSz="1066800">
              <a:lnSpc>
                <a:spcPct val="95000"/>
              </a:lnSpc>
              <a:spcBef>
                <a:spcPct val="0"/>
              </a:spcBef>
              <a:spcAft>
                <a:spcPts val="600"/>
              </a:spcAft>
              <a:buFont typeface="Arial" charset="0"/>
              <a:buChar char="•"/>
            </a:pPr>
            <a:r>
              <a:rPr lang="en-US" sz="2600" b="1" dirty="0">
                <a:cs typeface="Franklin Gothic Book"/>
              </a:rPr>
              <a:t>Equitably funded </a:t>
            </a:r>
            <a:r>
              <a:rPr lang="en-US" sz="2600" dirty="0">
                <a:cs typeface="Franklin Gothic Book"/>
              </a:rPr>
              <a:t>through progressive taxation</a:t>
            </a:r>
          </a:p>
          <a:p>
            <a:pPr marL="165100" lvl="1" indent="-165100" defTabSz="1066800">
              <a:lnSpc>
                <a:spcPct val="95000"/>
              </a:lnSpc>
              <a:spcBef>
                <a:spcPct val="0"/>
              </a:spcBef>
              <a:spcAft>
                <a:spcPts val="600"/>
              </a:spcAft>
              <a:buFont typeface="Arial" charset="0"/>
              <a:buChar char="•"/>
            </a:pPr>
            <a:r>
              <a:rPr lang="en-US" sz="2600" b="1" dirty="0">
                <a:cs typeface="Franklin Gothic Book"/>
              </a:rPr>
              <a:t>Simplified</a:t>
            </a:r>
            <a:r>
              <a:rPr lang="en-US" sz="2600" dirty="0">
                <a:cs typeface="Franklin Gothic Book"/>
              </a:rPr>
              <a:t> payment design</a:t>
            </a:r>
          </a:p>
        </p:txBody>
      </p:sp>
      <p:sp>
        <p:nvSpPr>
          <p:cNvPr id="10" name="Freeform 9">
            <a:extLst>
              <a:ext uri="{FF2B5EF4-FFF2-40B4-BE49-F238E27FC236}">
                <a16:creationId xmlns:a16="http://schemas.microsoft.com/office/drawing/2014/main" id="{AB79AA2B-7786-1645-9D6E-371CDFD194E3}"/>
              </a:ext>
            </a:extLst>
          </p:cNvPr>
          <p:cNvSpPr/>
          <p:nvPr/>
        </p:nvSpPr>
        <p:spPr>
          <a:xfrm>
            <a:off x="431800" y="1690688"/>
            <a:ext cx="5393270" cy="725404"/>
          </a:xfrm>
          <a:custGeom>
            <a:avLst/>
            <a:gdLst>
              <a:gd name="connsiteX0" fmla="*/ 0 w 3810273"/>
              <a:gd name="connsiteY0" fmla="*/ 0 h 1094818"/>
              <a:gd name="connsiteX1" fmla="*/ 3810273 w 3810273"/>
              <a:gd name="connsiteY1" fmla="*/ 0 h 1094818"/>
              <a:gd name="connsiteX2" fmla="*/ 3810273 w 3810273"/>
              <a:gd name="connsiteY2" fmla="*/ 1094818 h 1094818"/>
              <a:gd name="connsiteX3" fmla="*/ 0 w 3810273"/>
              <a:gd name="connsiteY3" fmla="*/ 1094818 h 1094818"/>
              <a:gd name="connsiteX4" fmla="*/ 0 w 3810273"/>
              <a:gd name="connsiteY4" fmla="*/ 0 h 109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273" h="1094818">
                <a:moveTo>
                  <a:pt x="0" y="0"/>
                </a:moveTo>
                <a:lnTo>
                  <a:pt x="3810273" y="0"/>
                </a:lnTo>
                <a:lnTo>
                  <a:pt x="3810273" y="1094818"/>
                </a:lnTo>
                <a:lnTo>
                  <a:pt x="0" y="1094818"/>
                </a:lnTo>
                <a:lnTo>
                  <a:pt x="0" y="0"/>
                </a:lnTo>
                <a:close/>
              </a:path>
            </a:pathLst>
          </a:custGeom>
          <a:solidFill>
            <a:schemeClr val="accent1"/>
          </a:solidFill>
          <a:ln>
            <a:solidFill>
              <a:schemeClr val="bg1"/>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defTabSz="1422400">
              <a:lnSpc>
                <a:spcPct val="90000"/>
              </a:lnSpc>
              <a:spcBef>
                <a:spcPct val="0"/>
              </a:spcBef>
            </a:pPr>
            <a:r>
              <a:rPr lang="en-US" sz="3600" b="1" i="1" dirty="0">
                <a:effectLst>
                  <a:outerShdw blurRad="50800" dist="38100" dir="2700000" algn="tl" rotWithShape="0">
                    <a:prstClr val="black">
                      <a:alpha val="40000"/>
                    </a:prstClr>
                  </a:outerShdw>
                </a:effectLst>
                <a:cs typeface="Franklin Gothic Medium"/>
              </a:rPr>
              <a:t>Improved </a:t>
            </a:r>
            <a:r>
              <a:rPr lang="en-US" sz="3600" b="1" dirty="0">
                <a:effectLst>
                  <a:outerShdw blurRad="50800" dist="38100" dir="2700000" algn="tl" rotWithShape="0">
                    <a:prstClr val="black">
                      <a:alpha val="40000"/>
                    </a:prstClr>
                  </a:outerShdw>
                </a:effectLst>
                <a:cs typeface="Franklin Gothic Medium"/>
              </a:rPr>
              <a:t>Medicare</a:t>
            </a:r>
          </a:p>
        </p:txBody>
      </p:sp>
      <p:sp>
        <p:nvSpPr>
          <p:cNvPr id="2" name="TextBox 1">
            <a:extLst>
              <a:ext uri="{FF2B5EF4-FFF2-40B4-BE49-F238E27FC236}">
                <a16:creationId xmlns:a16="http://schemas.microsoft.com/office/drawing/2014/main" id="{11CC234D-C93F-5C4E-8A4B-97E6C59711A3}"/>
              </a:ext>
            </a:extLst>
          </p:cNvPr>
          <p:cNvSpPr txBox="1"/>
          <p:nvPr/>
        </p:nvSpPr>
        <p:spPr>
          <a:xfrm>
            <a:off x="5972710" y="2585207"/>
            <a:ext cx="5585717" cy="3262432"/>
          </a:xfrm>
          <a:prstGeom prst="rect">
            <a:avLst/>
          </a:prstGeom>
          <a:noFill/>
        </p:spPr>
        <p:txBody>
          <a:bodyPr wrap="square" rtlCol="0">
            <a:spAutoFit/>
          </a:bodyPr>
          <a:lstStyle/>
          <a:p>
            <a:pPr>
              <a:lnSpc>
                <a:spcPct val="95000"/>
              </a:lnSpc>
              <a:spcAft>
                <a:spcPts val="1200"/>
              </a:spcAft>
            </a:pPr>
            <a:r>
              <a:rPr lang="en-US" sz="2600" dirty="0">
                <a:solidFill>
                  <a:schemeClr val="bg1"/>
                </a:solidFill>
                <a:cs typeface="Franklin Gothic Book"/>
              </a:rPr>
              <a:t>Inpatient</a:t>
            </a:r>
          </a:p>
          <a:p>
            <a:pPr>
              <a:lnSpc>
                <a:spcPct val="95000"/>
              </a:lnSpc>
              <a:spcAft>
                <a:spcPts val="1200"/>
              </a:spcAft>
            </a:pPr>
            <a:r>
              <a:rPr lang="en-US" sz="2600" dirty="0">
                <a:solidFill>
                  <a:schemeClr val="bg1"/>
                </a:solidFill>
                <a:cs typeface="Franklin Gothic Book"/>
              </a:rPr>
              <a:t>Outpatient</a:t>
            </a:r>
          </a:p>
          <a:p>
            <a:pPr>
              <a:lnSpc>
                <a:spcPct val="95000"/>
              </a:lnSpc>
              <a:spcAft>
                <a:spcPts val="1200"/>
              </a:spcAft>
            </a:pPr>
            <a:r>
              <a:rPr lang="en-US" sz="2600" dirty="0">
                <a:solidFill>
                  <a:schemeClr val="bg1"/>
                </a:solidFill>
                <a:cs typeface="Franklin Gothic Book"/>
              </a:rPr>
              <a:t>Rx drugs</a:t>
            </a:r>
          </a:p>
          <a:p>
            <a:pPr>
              <a:lnSpc>
                <a:spcPct val="95000"/>
              </a:lnSpc>
              <a:spcAft>
                <a:spcPts val="1200"/>
              </a:spcAft>
            </a:pPr>
            <a:r>
              <a:rPr lang="en-US" sz="2600" dirty="0">
                <a:solidFill>
                  <a:schemeClr val="bg1"/>
                </a:solidFill>
                <a:cs typeface="Franklin Gothic Book"/>
              </a:rPr>
              <a:t>Mental health</a:t>
            </a:r>
          </a:p>
          <a:p>
            <a:pPr>
              <a:lnSpc>
                <a:spcPct val="95000"/>
              </a:lnSpc>
              <a:spcAft>
                <a:spcPts val="1200"/>
              </a:spcAft>
            </a:pPr>
            <a:r>
              <a:rPr lang="en-US" sz="2600" dirty="0">
                <a:solidFill>
                  <a:schemeClr val="bg1"/>
                </a:solidFill>
                <a:cs typeface="Franklin Gothic Book"/>
              </a:rPr>
              <a:t>Vision</a:t>
            </a:r>
          </a:p>
          <a:p>
            <a:pPr>
              <a:lnSpc>
                <a:spcPct val="95000"/>
              </a:lnSpc>
              <a:spcAft>
                <a:spcPts val="1200"/>
              </a:spcAft>
            </a:pPr>
            <a:endParaRPr lang="en-US" sz="2600" dirty="0">
              <a:solidFill>
                <a:schemeClr val="bg1"/>
              </a:solidFill>
              <a:cs typeface="Franklin Gothic Book"/>
            </a:endParaRPr>
          </a:p>
        </p:txBody>
      </p:sp>
      <p:sp>
        <p:nvSpPr>
          <p:cNvPr id="11" name="TextBox 10">
            <a:extLst>
              <a:ext uri="{FF2B5EF4-FFF2-40B4-BE49-F238E27FC236}">
                <a16:creationId xmlns:a16="http://schemas.microsoft.com/office/drawing/2014/main" id="{7272CC1F-9F8C-EC45-81ED-8B8E976C6EEB}"/>
              </a:ext>
            </a:extLst>
          </p:cNvPr>
          <p:cNvSpPr txBox="1"/>
          <p:nvPr/>
        </p:nvSpPr>
        <p:spPr>
          <a:xfrm>
            <a:off x="8587291" y="2585207"/>
            <a:ext cx="3447550" cy="2834622"/>
          </a:xfrm>
          <a:prstGeom prst="rect">
            <a:avLst/>
          </a:prstGeom>
          <a:noFill/>
        </p:spPr>
        <p:txBody>
          <a:bodyPr wrap="square" rtlCol="0">
            <a:spAutoFit/>
          </a:bodyPr>
          <a:lstStyle/>
          <a:p>
            <a:pPr>
              <a:lnSpc>
                <a:spcPct val="95000"/>
              </a:lnSpc>
              <a:spcAft>
                <a:spcPts val="1200"/>
              </a:spcAft>
            </a:pPr>
            <a:r>
              <a:rPr lang="en-US" sz="2600" dirty="0">
                <a:solidFill>
                  <a:schemeClr val="bg1"/>
                </a:solidFill>
                <a:cs typeface="Franklin Gothic Book"/>
              </a:rPr>
              <a:t>Dental</a:t>
            </a:r>
          </a:p>
          <a:p>
            <a:pPr>
              <a:lnSpc>
                <a:spcPct val="95000"/>
              </a:lnSpc>
              <a:spcAft>
                <a:spcPts val="1200"/>
              </a:spcAft>
            </a:pPr>
            <a:r>
              <a:rPr lang="en-US" sz="2600" dirty="0">
                <a:solidFill>
                  <a:schemeClr val="bg1"/>
                </a:solidFill>
                <a:cs typeface="Franklin Gothic Book"/>
              </a:rPr>
              <a:t>Hearing</a:t>
            </a:r>
          </a:p>
          <a:p>
            <a:pPr>
              <a:lnSpc>
                <a:spcPct val="95000"/>
              </a:lnSpc>
              <a:spcAft>
                <a:spcPts val="1200"/>
              </a:spcAft>
            </a:pPr>
            <a:r>
              <a:rPr lang="en-US" sz="2600" dirty="0">
                <a:solidFill>
                  <a:schemeClr val="bg1"/>
                </a:solidFill>
                <a:cs typeface="Franklin Gothic Book"/>
              </a:rPr>
              <a:t>Long-term care</a:t>
            </a:r>
          </a:p>
          <a:p>
            <a:pPr>
              <a:lnSpc>
                <a:spcPct val="95000"/>
              </a:lnSpc>
              <a:spcAft>
                <a:spcPts val="1200"/>
              </a:spcAft>
            </a:pPr>
            <a:r>
              <a:rPr lang="en-US" sz="2600" dirty="0">
                <a:solidFill>
                  <a:schemeClr val="bg1"/>
                </a:solidFill>
                <a:cs typeface="Franklin Gothic Book"/>
              </a:rPr>
              <a:t>Comprehensive reproductive care (including abortions)</a:t>
            </a:r>
            <a:endParaRPr lang="en-US" sz="2600" dirty="0">
              <a:solidFill>
                <a:schemeClr val="bg1"/>
              </a:solidFill>
            </a:endParaRPr>
          </a:p>
        </p:txBody>
      </p:sp>
      <p:sp>
        <p:nvSpPr>
          <p:cNvPr id="6" name="Text Placeholder 5">
            <a:extLst>
              <a:ext uri="{FF2B5EF4-FFF2-40B4-BE49-F238E27FC236}">
                <a16:creationId xmlns:a16="http://schemas.microsoft.com/office/drawing/2014/main" id="{E643D4DB-3A4A-8D48-BCDB-3C06D08F5FC0}"/>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19546290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500"/>
                                        <p:tgtEl>
                                          <p:spTgt spid="8">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500"/>
                                        <p:tgtEl>
                                          <p:spTgt spid="2">
                                            <p:txEl>
                                              <p:pRg st="4" end="4"/>
                                            </p:txEl>
                                          </p:spTgt>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500"/>
                                        <p:tgtEl>
                                          <p:spTgt spid="11">
                                            <p:txEl>
                                              <p:pRg st="0" end="0"/>
                                            </p:txEl>
                                          </p:spTgt>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11">
                                            <p:txEl>
                                              <p:pRg st="1" end="1"/>
                                            </p:txEl>
                                          </p:spTgt>
                                        </p:tgtEl>
                                        <p:attrNameLst>
                                          <p:attrName>style.visibility</p:attrName>
                                        </p:attrNameLst>
                                      </p:cBhvr>
                                      <p:to>
                                        <p:strVal val="visible"/>
                                      </p:to>
                                    </p:set>
                                    <p:animEffect transition="in" filter="fade">
                                      <p:cBhvr>
                                        <p:cTn id="46" dur="500"/>
                                        <p:tgtEl>
                                          <p:spTgt spid="11">
                                            <p:txEl>
                                              <p:pRg st="1" end="1"/>
                                            </p:txEl>
                                          </p:spTgt>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Effect transition="in" filter="fade">
                                      <p:cBhvr>
                                        <p:cTn id="50" dur="500"/>
                                        <p:tgtEl>
                                          <p:spTgt spid="11">
                                            <p:txEl>
                                              <p:pRg st="2" end="2"/>
                                            </p:txEl>
                                          </p:spTgt>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11">
                                            <p:txEl>
                                              <p:pRg st="3" end="3"/>
                                            </p:txEl>
                                          </p:spTgt>
                                        </p:tgtEl>
                                        <p:attrNameLst>
                                          <p:attrName>style.visibility</p:attrName>
                                        </p:attrNameLst>
                                      </p:cBhvr>
                                      <p:to>
                                        <p:strVal val="visible"/>
                                      </p:to>
                                    </p:set>
                                    <p:animEffect transition="in" filter="fade">
                                      <p:cBhvr>
                                        <p:cTn id="54" dur="500"/>
                                        <p:tgtEl>
                                          <p:spTgt spid="11">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xEl>
                                              <p:pRg st="1" end="1"/>
                                            </p:txEl>
                                          </p:spTgt>
                                        </p:tgtEl>
                                        <p:attrNameLst>
                                          <p:attrName>style.visibility</p:attrName>
                                        </p:attrNameLst>
                                      </p:cBhvr>
                                      <p:to>
                                        <p:strVal val="visible"/>
                                      </p:to>
                                    </p:set>
                                    <p:animEffect transition="in" filter="fade">
                                      <p:cBhvr>
                                        <p:cTn id="59" dur="500"/>
                                        <p:tgtEl>
                                          <p:spTgt spid="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xEl>
                                              <p:pRg st="2" end="2"/>
                                            </p:txEl>
                                          </p:spTgt>
                                        </p:tgtEl>
                                        <p:attrNameLst>
                                          <p:attrName>style.visibility</p:attrName>
                                        </p:attrNameLst>
                                      </p:cBhvr>
                                      <p:to>
                                        <p:strVal val="visible"/>
                                      </p:to>
                                    </p:set>
                                    <p:animEffect transition="in" filter="fade">
                                      <p:cBhvr>
                                        <p:cTn id="64" dur="500"/>
                                        <p:tgtEl>
                                          <p:spTgt spid="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
                                            <p:txEl>
                                              <p:pRg st="3" end="3"/>
                                            </p:txEl>
                                          </p:spTgt>
                                        </p:tgtEl>
                                        <p:attrNameLst>
                                          <p:attrName>style.visibility</p:attrName>
                                        </p:attrNameLst>
                                      </p:cBhvr>
                                      <p:to>
                                        <p:strVal val="visible"/>
                                      </p:to>
                                    </p:set>
                                    <p:animEffect transition="in" filter="fade">
                                      <p:cBhvr>
                                        <p:cTn id="69" dur="500"/>
                                        <p:tgtEl>
                                          <p:spTgt spid="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
                                            <p:txEl>
                                              <p:pRg st="4" end="4"/>
                                            </p:txEl>
                                          </p:spTgt>
                                        </p:tgtEl>
                                        <p:attrNameLst>
                                          <p:attrName>style.visibility</p:attrName>
                                        </p:attrNameLst>
                                      </p:cBhvr>
                                      <p:to>
                                        <p:strVal val="visible"/>
                                      </p:to>
                                    </p:set>
                                    <p:animEffect transition="in" filter="fade">
                                      <p:cBhvr>
                                        <p:cTn id="7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0" grpId="0" uiExpand="1" build="p" animBg="1"/>
      <p:bldP spid="2" grpId="0" uiExpand="1" build="p"/>
      <p:bldP spid="1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4CCE3-5D52-F94D-8459-BCFBA96AC40C}"/>
              </a:ext>
            </a:extLst>
          </p:cNvPr>
          <p:cNvSpPr>
            <a:spLocks noGrp="1"/>
          </p:cNvSpPr>
          <p:nvPr>
            <p:ph type="title"/>
          </p:nvPr>
        </p:nvSpPr>
        <p:spPr/>
        <p:txBody>
          <a:bodyPr>
            <a:normAutofit/>
          </a:bodyPr>
          <a:lstStyle/>
          <a:p>
            <a:r>
              <a:rPr lang="en-US" dirty="0"/>
              <a:t>Single Payer Medicare for All</a:t>
            </a:r>
          </a:p>
        </p:txBody>
      </p:sp>
      <p:sp>
        <p:nvSpPr>
          <p:cNvPr id="8" name="Freeform 7">
            <a:extLst>
              <a:ext uri="{FF2B5EF4-FFF2-40B4-BE49-F238E27FC236}">
                <a16:creationId xmlns:a16="http://schemas.microsoft.com/office/drawing/2014/main" id="{39777CBE-0360-0E4E-9B4B-7A33F4AE9247}"/>
              </a:ext>
            </a:extLst>
          </p:cNvPr>
          <p:cNvSpPr/>
          <p:nvPr/>
        </p:nvSpPr>
        <p:spPr>
          <a:xfrm>
            <a:off x="431800" y="2416092"/>
            <a:ext cx="5393270" cy="3493820"/>
          </a:xfrm>
          <a:custGeom>
            <a:avLst/>
            <a:gdLst>
              <a:gd name="connsiteX0" fmla="*/ 0 w 3810273"/>
              <a:gd name="connsiteY0" fmla="*/ 0 h 2777939"/>
              <a:gd name="connsiteX1" fmla="*/ 3810273 w 3810273"/>
              <a:gd name="connsiteY1" fmla="*/ 0 h 2777939"/>
              <a:gd name="connsiteX2" fmla="*/ 3810273 w 3810273"/>
              <a:gd name="connsiteY2" fmla="*/ 2777939 h 2777939"/>
              <a:gd name="connsiteX3" fmla="*/ 0 w 3810273"/>
              <a:gd name="connsiteY3" fmla="*/ 2777939 h 2777939"/>
              <a:gd name="connsiteX4" fmla="*/ 0 w 3810273"/>
              <a:gd name="connsiteY4" fmla="*/ 0 h 277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273" h="2777939">
                <a:moveTo>
                  <a:pt x="0" y="0"/>
                </a:moveTo>
                <a:lnTo>
                  <a:pt x="3810273" y="0"/>
                </a:lnTo>
                <a:lnTo>
                  <a:pt x="3810273" y="2777939"/>
                </a:lnTo>
                <a:lnTo>
                  <a:pt x="0" y="2777939"/>
                </a:lnTo>
                <a:lnTo>
                  <a:pt x="0" y="0"/>
                </a:lnTo>
                <a:close/>
              </a:path>
            </a:pathLst>
          </a:custGeom>
          <a:solidFill>
            <a:schemeClr val="bg1"/>
          </a:solidFill>
          <a:ln>
            <a:solidFill>
              <a:schemeClr val="bg1"/>
            </a:solid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91440" bIns="192024" numCol="1" spcCol="1270" anchor="t" anchorCtr="0">
            <a:noAutofit/>
          </a:bodyPr>
          <a:lstStyle/>
          <a:p>
            <a:pPr marL="165100" lvl="1" indent="-165100" defTabSz="1066800">
              <a:lnSpc>
                <a:spcPct val="95000"/>
              </a:lnSpc>
              <a:spcBef>
                <a:spcPct val="0"/>
              </a:spcBef>
              <a:spcAft>
                <a:spcPts val="600"/>
              </a:spcAft>
              <a:buFont typeface="Arial" charset="0"/>
              <a:buChar char="•"/>
            </a:pPr>
            <a:r>
              <a:rPr lang="en-US" sz="2600" b="1" dirty="0">
                <a:cs typeface="Franklin Gothic Book"/>
              </a:rPr>
              <a:t>All medically necessary care</a:t>
            </a:r>
          </a:p>
          <a:p>
            <a:pPr marL="165100" lvl="1" indent="-165100" defTabSz="1066800">
              <a:lnSpc>
                <a:spcPct val="95000"/>
              </a:lnSpc>
              <a:spcBef>
                <a:spcPct val="0"/>
              </a:spcBef>
              <a:spcAft>
                <a:spcPts val="600"/>
              </a:spcAft>
              <a:buFont typeface="Arial" charset="0"/>
              <a:buChar char="•"/>
            </a:pPr>
            <a:r>
              <a:rPr lang="en-US" sz="2600" b="1" dirty="0">
                <a:cs typeface="Franklin Gothic Book"/>
              </a:rPr>
              <a:t>No copays, deductibles, or premiums</a:t>
            </a:r>
          </a:p>
          <a:p>
            <a:pPr marL="165100" lvl="1" indent="-165100" defTabSz="1066800">
              <a:lnSpc>
                <a:spcPct val="95000"/>
              </a:lnSpc>
              <a:spcBef>
                <a:spcPct val="0"/>
              </a:spcBef>
              <a:spcAft>
                <a:spcPts val="600"/>
              </a:spcAft>
              <a:buFont typeface="Arial" charset="0"/>
              <a:buChar char="•"/>
            </a:pPr>
            <a:r>
              <a:rPr lang="en-US" sz="2600" dirty="0">
                <a:cs typeface="Franklin Gothic Book"/>
              </a:rPr>
              <a:t>No need for supplemental insurance</a:t>
            </a:r>
          </a:p>
          <a:p>
            <a:pPr marL="165100" lvl="1" indent="-165100" defTabSz="1066800">
              <a:lnSpc>
                <a:spcPct val="95000"/>
              </a:lnSpc>
              <a:spcBef>
                <a:spcPct val="0"/>
              </a:spcBef>
              <a:spcAft>
                <a:spcPts val="600"/>
              </a:spcAft>
              <a:buFont typeface="Arial" charset="0"/>
              <a:buChar char="•"/>
            </a:pPr>
            <a:r>
              <a:rPr lang="en-US" sz="2600" b="1" dirty="0">
                <a:cs typeface="Franklin Gothic Book"/>
              </a:rPr>
              <a:t>Equitably funded </a:t>
            </a:r>
            <a:r>
              <a:rPr lang="en-US" sz="2600" dirty="0">
                <a:cs typeface="Franklin Gothic Book"/>
              </a:rPr>
              <a:t>through progressive taxation</a:t>
            </a:r>
          </a:p>
          <a:p>
            <a:pPr marL="165100" lvl="1" indent="-165100" defTabSz="1066800">
              <a:lnSpc>
                <a:spcPct val="95000"/>
              </a:lnSpc>
              <a:spcBef>
                <a:spcPct val="0"/>
              </a:spcBef>
              <a:spcAft>
                <a:spcPts val="600"/>
              </a:spcAft>
              <a:buFont typeface="Arial" charset="0"/>
              <a:buChar char="•"/>
            </a:pPr>
            <a:r>
              <a:rPr lang="en-US" sz="2600" b="1" dirty="0">
                <a:cs typeface="Franklin Gothic Book"/>
              </a:rPr>
              <a:t>Simplified</a:t>
            </a:r>
            <a:r>
              <a:rPr lang="en-US" sz="2600" dirty="0">
                <a:cs typeface="Franklin Gothic Book"/>
              </a:rPr>
              <a:t> payment design</a:t>
            </a:r>
          </a:p>
        </p:txBody>
      </p:sp>
      <p:sp>
        <p:nvSpPr>
          <p:cNvPr id="9" name="Freeform 8">
            <a:extLst>
              <a:ext uri="{FF2B5EF4-FFF2-40B4-BE49-F238E27FC236}">
                <a16:creationId xmlns:a16="http://schemas.microsoft.com/office/drawing/2014/main" id="{E77B7EDC-3AB5-8A47-A0A0-9C16DF322022}"/>
              </a:ext>
            </a:extLst>
          </p:cNvPr>
          <p:cNvSpPr/>
          <p:nvPr/>
        </p:nvSpPr>
        <p:spPr>
          <a:xfrm>
            <a:off x="6096001" y="2416092"/>
            <a:ext cx="5664200" cy="3493820"/>
          </a:xfrm>
          <a:custGeom>
            <a:avLst/>
            <a:gdLst>
              <a:gd name="connsiteX0" fmla="*/ 0 w 3810273"/>
              <a:gd name="connsiteY0" fmla="*/ 0 h 2777939"/>
              <a:gd name="connsiteX1" fmla="*/ 3810273 w 3810273"/>
              <a:gd name="connsiteY1" fmla="*/ 0 h 2777939"/>
              <a:gd name="connsiteX2" fmla="*/ 3810273 w 3810273"/>
              <a:gd name="connsiteY2" fmla="*/ 2777939 h 2777939"/>
              <a:gd name="connsiteX3" fmla="*/ 0 w 3810273"/>
              <a:gd name="connsiteY3" fmla="*/ 2777939 h 2777939"/>
              <a:gd name="connsiteX4" fmla="*/ 0 w 3810273"/>
              <a:gd name="connsiteY4" fmla="*/ 0 h 277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273" h="2777939">
                <a:moveTo>
                  <a:pt x="0" y="0"/>
                </a:moveTo>
                <a:lnTo>
                  <a:pt x="3810273" y="0"/>
                </a:lnTo>
                <a:lnTo>
                  <a:pt x="3810273" y="2777939"/>
                </a:lnTo>
                <a:lnTo>
                  <a:pt x="0" y="2777939"/>
                </a:lnTo>
                <a:lnTo>
                  <a:pt x="0" y="0"/>
                </a:lnTo>
                <a:close/>
              </a:path>
            </a:pathLst>
          </a:custGeom>
          <a:solidFill>
            <a:schemeClr val="bg1"/>
          </a:solidFill>
          <a:ln>
            <a:solidFill>
              <a:schemeClr val="bg1"/>
            </a:solid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174625" lvl="1" indent="-174625" defTabSz="1066800">
              <a:lnSpc>
                <a:spcPct val="95000"/>
              </a:lnSpc>
              <a:spcBef>
                <a:spcPct val="0"/>
              </a:spcBef>
              <a:spcAft>
                <a:spcPts val="600"/>
              </a:spcAft>
              <a:buFont typeface="Arial" charset="0"/>
              <a:buChar char="•"/>
            </a:pPr>
            <a:r>
              <a:rPr lang="en-US" sz="2600" b="1" dirty="0">
                <a:cs typeface="Franklin Gothic Medium"/>
              </a:rPr>
              <a:t>Includes</a:t>
            </a:r>
            <a:r>
              <a:rPr lang="en-US" sz="2600" dirty="0">
                <a:cs typeface="Franklin Gothic Medium"/>
              </a:rPr>
              <a:t> everyone residing in the USA regardless of age, income, employment, or immigration status</a:t>
            </a:r>
          </a:p>
          <a:p>
            <a:pPr marL="174625" lvl="1" indent="-174625" defTabSz="1066800">
              <a:lnSpc>
                <a:spcPct val="95000"/>
              </a:lnSpc>
              <a:spcBef>
                <a:spcPct val="0"/>
              </a:spcBef>
              <a:spcAft>
                <a:spcPts val="600"/>
              </a:spcAft>
              <a:buFont typeface="Arial" charset="0"/>
              <a:buChar char="•"/>
            </a:pPr>
            <a:r>
              <a:rPr lang="en-US" sz="2600" dirty="0">
                <a:cs typeface="Franklin Gothic Medium"/>
              </a:rPr>
              <a:t>Reliably covered for </a:t>
            </a:r>
            <a:r>
              <a:rPr lang="en-US" sz="2600" b="1" dirty="0">
                <a:cs typeface="Franklin Gothic Medium"/>
              </a:rPr>
              <a:t>entire life</a:t>
            </a:r>
          </a:p>
          <a:p>
            <a:pPr marL="174625" lvl="1" indent="-174625" defTabSz="1066800">
              <a:lnSpc>
                <a:spcPct val="95000"/>
              </a:lnSpc>
              <a:spcBef>
                <a:spcPct val="0"/>
              </a:spcBef>
              <a:spcAft>
                <a:spcPts val="600"/>
              </a:spcAft>
              <a:buFont typeface="Arial" charset="0"/>
              <a:buChar char="•"/>
            </a:pPr>
            <a:r>
              <a:rPr lang="en-US" sz="2600" b="1" dirty="0">
                <a:cs typeface="Franklin Gothic Medium"/>
              </a:rPr>
              <a:t>No one denied </a:t>
            </a:r>
            <a:r>
              <a:rPr lang="en-US" sz="2600" dirty="0">
                <a:cs typeface="Franklin Gothic Medium"/>
              </a:rPr>
              <a:t>due to “pre-existing conditions”</a:t>
            </a:r>
          </a:p>
          <a:p>
            <a:pPr marL="174625" lvl="1" indent="-174625" defTabSz="1066800">
              <a:lnSpc>
                <a:spcPct val="95000"/>
              </a:lnSpc>
              <a:spcBef>
                <a:spcPct val="0"/>
              </a:spcBef>
              <a:spcAft>
                <a:spcPts val="600"/>
              </a:spcAft>
              <a:buFont typeface="Arial" charset="0"/>
              <a:buChar char="•"/>
            </a:pPr>
            <a:r>
              <a:rPr lang="en-US" sz="2600" b="1" dirty="0">
                <a:cs typeface="Franklin Gothic Book"/>
              </a:rPr>
              <a:t>Patients have free choice </a:t>
            </a:r>
            <a:r>
              <a:rPr lang="en-US" sz="2600" dirty="0">
                <a:cs typeface="Franklin Gothic Book"/>
              </a:rPr>
              <a:t>of</a:t>
            </a:r>
            <a:r>
              <a:rPr lang="en-US" sz="2600" b="1" dirty="0">
                <a:cs typeface="Franklin Gothic Book"/>
              </a:rPr>
              <a:t> </a:t>
            </a:r>
            <a:r>
              <a:rPr lang="en-US" sz="2600" dirty="0">
                <a:cs typeface="Franklin Gothic Book"/>
              </a:rPr>
              <a:t>practically any doctor and hospital.</a:t>
            </a:r>
            <a:endParaRPr lang="en-US" sz="2600" b="1" dirty="0">
              <a:cs typeface="Franklin Gothic Book"/>
            </a:endParaRPr>
          </a:p>
        </p:txBody>
      </p:sp>
      <p:sp>
        <p:nvSpPr>
          <p:cNvPr id="10" name="Freeform 9">
            <a:extLst>
              <a:ext uri="{FF2B5EF4-FFF2-40B4-BE49-F238E27FC236}">
                <a16:creationId xmlns:a16="http://schemas.microsoft.com/office/drawing/2014/main" id="{AB79AA2B-7786-1645-9D6E-371CDFD194E3}"/>
              </a:ext>
            </a:extLst>
          </p:cNvPr>
          <p:cNvSpPr/>
          <p:nvPr/>
        </p:nvSpPr>
        <p:spPr>
          <a:xfrm>
            <a:off x="431800" y="1690688"/>
            <a:ext cx="5393270" cy="725404"/>
          </a:xfrm>
          <a:custGeom>
            <a:avLst/>
            <a:gdLst>
              <a:gd name="connsiteX0" fmla="*/ 0 w 3810273"/>
              <a:gd name="connsiteY0" fmla="*/ 0 h 1094818"/>
              <a:gd name="connsiteX1" fmla="*/ 3810273 w 3810273"/>
              <a:gd name="connsiteY1" fmla="*/ 0 h 1094818"/>
              <a:gd name="connsiteX2" fmla="*/ 3810273 w 3810273"/>
              <a:gd name="connsiteY2" fmla="*/ 1094818 h 1094818"/>
              <a:gd name="connsiteX3" fmla="*/ 0 w 3810273"/>
              <a:gd name="connsiteY3" fmla="*/ 1094818 h 1094818"/>
              <a:gd name="connsiteX4" fmla="*/ 0 w 3810273"/>
              <a:gd name="connsiteY4" fmla="*/ 0 h 109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273" h="1094818">
                <a:moveTo>
                  <a:pt x="0" y="0"/>
                </a:moveTo>
                <a:lnTo>
                  <a:pt x="3810273" y="0"/>
                </a:lnTo>
                <a:lnTo>
                  <a:pt x="3810273" y="1094818"/>
                </a:lnTo>
                <a:lnTo>
                  <a:pt x="0" y="1094818"/>
                </a:lnTo>
                <a:lnTo>
                  <a:pt x="0" y="0"/>
                </a:lnTo>
                <a:close/>
              </a:path>
            </a:pathLst>
          </a:custGeom>
          <a:solidFill>
            <a:schemeClr val="accent1"/>
          </a:solidFill>
          <a:ln>
            <a:solidFill>
              <a:schemeClr val="bg1"/>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defTabSz="1422400">
              <a:lnSpc>
                <a:spcPct val="90000"/>
              </a:lnSpc>
              <a:spcBef>
                <a:spcPct val="0"/>
              </a:spcBef>
            </a:pPr>
            <a:r>
              <a:rPr lang="en-US" sz="3600" b="1" i="1" dirty="0">
                <a:effectLst>
                  <a:outerShdw blurRad="50800" dist="38100" dir="2700000" algn="tl" rotWithShape="0">
                    <a:prstClr val="black">
                      <a:alpha val="40000"/>
                    </a:prstClr>
                  </a:outerShdw>
                </a:effectLst>
                <a:cs typeface="Franklin Gothic Medium"/>
              </a:rPr>
              <a:t>Improved </a:t>
            </a:r>
            <a:r>
              <a:rPr lang="en-US" sz="3600" b="1" dirty="0">
                <a:effectLst>
                  <a:outerShdw blurRad="50800" dist="38100" dir="2700000" algn="tl" rotWithShape="0">
                    <a:prstClr val="black">
                      <a:alpha val="40000"/>
                    </a:prstClr>
                  </a:outerShdw>
                </a:effectLst>
                <a:cs typeface="Franklin Gothic Medium"/>
              </a:rPr>
              <a:t>Medicare</a:t>
            </a:r>
          </a:p>
        </p:txBody>
      </p:sp>
      <p:sp>
        <p:nvSpPr>
          <p:cNvPr id="15" name="Freeform 14">
            <a:extLst>
              <a:ext uri="{FF2B5EF4-FFF2-40B4-BE49-F238E27FC236}">
                <a16:creationId xmlns:a16="http://schemas.microsoft.com/office/drawing/2014/main" id="{CFFB3C3D-08B4-FC42-B9D3-20DCFAAC0D57}"/>
              </a:ext>
            </a:extLst>
          </p:cNvPr>
          <p:cNvSpPr/>
          <p:nvPr/>
        </p:nvSpPr>
        <p:spPr>
          <a:xfrm>
            <a:off x="6096001" y="1690688"/>
            <a:ext cx="5664200" cy="725404"/>
          </a:xfrm>
          <a:custGeom>
            <a:avLst/>
            <a:gdLst>
              <a:gd name="connsiteX0" fmla="*/ 0 w 3810273"/>
              <a:gd name="connsiteY0" fmla="*/ 0 h 1094818"/>
              <a:gd name="connsiteX1" fmla="*/ 3810273 w 3810273"/>
              <a:gd name="connsiteY1" fmla="*/ 0 h 1094818"/>
              <a:gd name="connsiteX2" fmla="*/ 3810273 w 3810273"/>
              <a:gd name="connsiteY2" fmla="*/ 1094818 h 1094818"/>
              <a:gd name="connsiteX3" fmla="*/ 0 w 3810273"/>
              <a:gd name="connsiteY3" fmla="*/ 1094818 h 1094818"/>
              <a:gd name="connsiteX4" fmla="*/ 0 w 3810273"/>
              <a:gd name="connsiteY4" fmla="*/ 0 h 109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273" h="1094818">
                <a:moveTo>
                  <a:pt x="0" y="0"/>
                </a:moveTo>
                <a:lnTo>
                  <a:pt x="3810273" y="0"/>
                </a:lnTo>
                <a:lnTo>
                  <a:pt x="3810273" y="1094818"/>
                </a:lnTo>
                <a:lnTo>
                  <a:pt x="0" y="1094818"/>
                </a:lnTo>
                <a:lnTo>
                  <a:pt x="0" y="0"/>
                </a:lnTo>
                <a:close/>
              </a:path>
            </a:pathLst>
          </a:custGeom>
          <a:solidFill>
            <a:schemeClr val="accent1"/>
          </a:solidFill>
          <a:ln>
            <a:solidFill>
              <a:schemeClr val="bg1"/>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defTabSz="1422400">
              <a:lnSpc>
                <a:spcPct val="90000"/>
              </a:lnSpc>
              <a:spcBef>
                <a:spcPct val="0"/>
              </a:spcBef>
            </a:pPr>
            <a:r>
              <a:rPr lang="en-US" sz="3600" b="1" dirty="0">
                <a:effectLst>
                  <a:outerShdw blurRad="50800" dist="38100" dir="2700000" algn="tl" rotWithShape="0">
                    <a:prstClr val="black">
                      <a:alpha val="40000"/>
                    </a:prstClr>
                  </a:outerShdw>
                </a:effectLst>
                <a:cs typeface="Franklin Gothic Medium"/>
              </a:rPr>
              <a:t>Nobody Left Out</a:t>
            </a:r>
          </a:p>
        </p:txBody>
      </p:sp>
      <p:sp>
        <p:nvSpPr>
          <p:cNvPr id="5" name="Text Placeholder 4">
            <a:extLst>
              <a:ext uri="{FF2B5EF4-FFF2-40B4-BE49-F238E27FC236}">
                <a16:creationId xmlns:a16="http://schemas.microsoft.com/office/drawing/2014/main" id="{A16FCFD9-080E-354C-89C0-2E2B1CFB831F}"/>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176770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7DB9D-5524-994C-B5B9-01157126ABEB}"/>
              </a:ext>
            </a:extLst>
          </p:cNvPr>
          <p:cNvSpPr>
            <a:spLocks noGrp="1"/>
          </p:cNvSpPr>
          <p:nvPr>
            <p:ph type="title"/>
          </p:nvPr>
        </p:nvSpPr>
        <p:spPr>
          <a:xfrm>
            <a:off x="838200" y="255941"/>
            <a:ext cx="10515600" cy="1325563"/>
          </a:xfrm>
        </p:spPr>
        <p:txBody>
          <a:bodyPr>
            <a:noAutofit/>
          </a:bodyPr>
          <a:lstStyle/>
          <a:p>
            <a:r>
              <a:rPr lang="en-US" sz="2800" dirty="0"/>
              <a:t>Medicare for All’s Global Operating Budgets</a:t>
            </a:r>
            <a:br>
              <a:rPr lang="en-US" sz="4500" dirty="0"/>
            </a:br>
            <a:r>
              <a:rPr lang="en-US" sz="4500" dirty="0"/>
              <a:t>Transforms Hospital Financing</a:t>
            </a:r>
          </a:p>
        </p:txBody>
      </p:sp>
      <p:pic>
        <p:nvPicPr>
          <p:cNvPr id="12" name="Picture 11">
            <a:extLst>
              <a:ext uri="{FF2B5EF4-FFF2-40B4-BE49-F238E27FC236}">
                <a16:creationId xmlns:a16="http://schemas.microsoft.com/office/drawing/2014/main" id="{9FEDA407-54DC-5305-5B0B-EBC3E3D785AC}"/>
              </a:ext>
            </a:extLst>
          </p:cNvPr>
          <p:cNvPicPr>
            <a:picLocks noChangeAspect="1"/>
          </p:cNvPicPr>
          <p:nvPr/>
        </p:nvPicPr>
        <p:blipFill rotWithShape="1">
          <a:blip r:embed="rId3"/>
          <a:srcRect l="37547" r="8448"/>
          <a:stretch/>
        </p:blipFill>
        <p:spPr>
          <a:xfrm>
            <a:off x="838199" y="1680201"/>
            <a:ext cx="3752717" cy="4196444"/>
          </a:xfrm>
          <a:prstGeom prst="roundRect">
            <a:avLst>
              <a:gd name="adj" fmla="val 16667"/>
            </a:avLst>
          </a:prstGeom>
          <a:ln>
            <a:solidFill>
              <a:schemeClr val="lt1">
                <a:hueOff val="0"/>
                <a:satOff val="0"/>
                <a:lumOff val="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reeform 5">
            <a:extLst>
              <a:ext uri="{FF2B5EF4-FFF2-40B4-BE49-F238E27FC236}">
                <a16:creationId xmlns:a16="http://schemas.microsoft.com/office/drawing/2014/main" id="{8CC60AD5-4E29-40E7-8110-5CA6E27D2BE4}"/>
              </a:ext>
            </a:extLst>
          </p:cNvPr>
          <p:cNvSpPr/>
          <p:nvPr/>
        </p:nvSpPr>
        <p:spPr>
          <a:xfrm>
            <a:off x="4090086" y="1788723"/>
            <a:ext cx="7426053" cy="847915"/>
          </a:xfrm>
          <a:custGeom>
            <a:avLst/>
            <a:gdLst>
              <a:gd name="connsiteX0" fmla="*/ 0 w 7845287"/>
              <a:gd name="connsiteY0" fmla="*/ 131400 h 788387"/>
              <a:gd name="connsiteX1" fmla="*/ 131400 w 7845287"/>
              <a:gd name="connsiteY1" fmla="*/ 0 h 788387"/>
              <a:gd name="connsiteX2" fmla="*/ 7713887 w 7845287"/>
              <a:gd name="connsiteY2" fmla="*/ 0 h 788387"/>
              <a:gd name="connsiteX3" fmla="*/ 7845287 w 7845287"/>
              <a:gd name="connsiteY3" fmla="*/ 131400 h 788387"/>
              <a:gd name="connsiteX4" fmla="*/ 7845287 w 7845287"/>
              <a:gd name="connsiteY4" fmla="*/ 656987 h 788387"/>
              <a:gd name="connsiteX5" fmla="*/ 7713887 w 7845287"/>
              <a:gd name="connsiteY5" fmla="*/ 788387 h 788387"/>
              <a:gd name="connsiteX6" fmla="*/ 131400 w 7845287"/>
              <a:gd name="connsiteY6" fmla="*/ 788387 h 788387"/>
              <a:gd name="connsiteX7" fmla="*/ 0 w 7845287"/>
              <a:gd name="connsiteY7" fmla="*/ 656987 h 788387"/>
              <a:gd name="connsiteX8" fmla="*/ 0 w 7845287"/>
              <a:gd name="connsiteY8" fmla="*/ 131400 h 78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5287" h="788387">
                <a:moveTo>
                  <a:pt x="0" y="131400"/>
                </a:moveTo>
                <a:cubicBezTo>
                  <a:pt x="0" y="58830"/>
                  <a:pt x="58830" y="0"/>
                  <a:pt x="131400" y="0"/>
                </a:cubicBezTo>
                <a:lnTo>
                  <a:pt x="7713887" y="0"/>
                </a:lnTo>
                <a:cubicBezTo>
                  <a:pt x="7786457" y="0"/>
                  <a:pt x="7845287" y="58830"/>
                  <a:pt x="7845287" y="131400"/>
                </a:cubicBezTo>
                <a:lnTo>
                  <a:pt x="7845287" y="656987"/>
                </a:lnTo>
                <a:cubicBezTo>
                  <a:pt x="7845287" y="729557"/>
                  <a:pt x="7786457" y="788387"/>
                  <a:pt x="7713887" y="788387"/>
                </a:cubicBezTo>
                <a:lnTo>
                  <a:pt x="131400" y="788387"/>
                </a:lnTo>
                <a:cubicBezTo>
                  <a:pt x="58830" y="788387"/>
                  <a:pt x="0" y="729557"/>
                  <a:pt x="0" y="656987"/>
                </a:cubicBezTo>
                <a:lnTo>
                  <a:pt x="0" y="1314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366" tIns="145166" rIns="145166" bIns="145166" numCol="1" spcCol="1270" anchor="ctr" anchorCtr="0">
            <a:noAutofit/>
          </a:bodyPr>
          <a:lstStyle/>
          <a:p>
            <a:pPr marL="0" lvl="0" indent="0" algn="l" defTabSz="1244600">
              <a:lnSpc>
                <a:spcPct val="90000"/>
              </a:lnSpc>
              <a:spcBef>
                <a:spcPct val="0"/>
              </a:spcBef>
              <a:spcAft>
                <a:spcPct val="35000"/>
              </a:spcAft>
              <a:buNone/>
            </a:pPr>
            <a:r>
              <a:rPr lang="en-US" sz="2600" b="0" i="0" kern="1200" baseline="0" dirty="0">
                <a:effectLst>
                  <a:outerShdw blurRad="50800" dist="38100" dir="2700000" algn="tl" rotWithShape="0">
                    <a:prstClr val="black">
                      <a:alpha val="40000"/>
                    </a:prstClr>
                  </a:outerShdw>
                </a:effectLst>
              </a:rPr>
              <a:t>Hospitals get funded through </a:t>
            </a:r>
            <a:r>
              <a:rPr lang="en-US" sz="2600" b="1" i="1" kern="1200" baseline="0" dirty="0">
                <a:effectLst>
                  <a:outerShdw blurRad="50800" dist="38100" dir="2700000" algn="tl" rotWithShape="0">
                    <a:prstClr val="black">
                      <a:alpha val="40000"/>
                    </a:prstClr>
                  </a:outerShdw>
                </a:effectLst>
              </a:rPr>
              <a:t>global</a:t>
            </a:r>
            <a:r>
              <a:rPr lang="en-US" sz="2600" b="0" i="0" kern="1200" baseline="0" dirty="0">
                <a:effectLst>
                  <a:outerShdw blurRad="50800" dist="38100" dir="2700000" algn="tl" rotWithShape="0">
                    <a:prstClr val="black">
                      <a:alpha val="40000"/>
                    </a:prstClr>
                  </a:outerShdw>
                </a:effectLst>
              </a:rPr>
              <a:t> </a:t>
            </a:r>
            <a:r>
              <a:rPr lang="en-US" sz="2600" b="1" i="1" kern="1200" baseline="0" dirty="0">
                <a:effectLst>
                  <a:outerShdw blurRad="50800" dist="38100" dir="2700000" algn="tl" rotWithShape="0">
                    <a:prstClr val="black">
                      <a:alpha val="40000"/>
                    </a:prstClr>
                  </a:outerShdw>
                </a:effectLst>
              </a:rPr>
              <a:t>budgets</a:t>
            </a:r>
            <a:r>
              <a:rPr lang="en-US" sz="2600" dirty="0">
                <a:effectLst>
                  <a:outerShdw blurRad="50800" dist="38100" dir="2700000" algn="tl" rotWithShape="0">
                    <a:prstClr val="black">
                      <a:alpha val="40000"/>
                    </a:prstClr>
                  </a:outerShdw>
                </a:effectLst>
              </a:rPr>
              <a:t> (</a:t>
            </a:r>
            <a:r>
              <a:rPr lang="en-US" sz="2600" b="0" i="0" kern="1200" baseline="0" dirty="0">
                <a:effectLst>
                  <a:outerShdw blurRad="50800" dist="38100" dir="2700000" algn="tl" rotWithShape="0">
                    <a:prstClr val="black">
                      <a:alpha val="40000"/>
                    </a:prstClr>
                  </a:outerShdw>
                </a:effectLst>
              </a:rPr>
              <a:t>much like most fire departments today)</a:t>
            </a:r>
          </a:p>
        </p:txBody>
      </p:sp>
      <p:sp>
        <p:nvSpPr>
          <p:cNvPr id="7" name="Freeform 6">
            <a:extLst>
              <a:ext uri="{FF2B5EF4-FFF2-40B4-BE49-F238E27FC236}">
                <a16:creationId xmlns:a16="http://schemas.microsoft.com/office/drawing/2014/main" id="{7865AE02-E159-2C2F-ED1E-7C872F3E492D}"/>
              </a:ext>
            </a:extLst>
          </p:cNvPr>
          <p:cNvSpPr/>
          <p:nvPr/>
        </p:nvSpPr>
        <p:spPr>
          <a:xfrm>
            <a:off x="4090086" y="2833379"/>
            <a:ext cx="7426053" cy="847915"/>
          </a:xfrm>
          <a:custGeom>
            <a:avLst/>
            <a:gdLst>
              <a:gd name="connsiteX0" fmla="*/ 0 w 7845287"/>
              <a:gd name="connsiteY0" fmla="*/ 131400 h 788387"/>
              <a:gd name="connsiteX1" fmla="*/ 131400 w 7845287"/>
              <a:gd name="connsiteY1" fmla="*/ 0 h 788387"/>
              <a:gd name="connsiteX2" fmla="*/ 7713887 w 7845287"/>
              <a:gd name="connsiteY2" fmla="*/ 0 h 788387"/>
              <a:gd name="connsiteX3" fmla="*/ 7845287 w 7845287"/>
              <a:gd name="connsiteY3" fmla="*/ 131400 h 788387"/>
              <a:gd name="connsiteX4" fmla="*/ 7845287 w 7845287"/>
              <a:gd name="connsiteY4" fmla="*/ 656987 h 788387"/>
              <a:gd name="connsiteX5" fmla="*/ 7713887 w 7845287"/>
              <a:gd name="connsiteY5" fmla="*/ 788387 h 788387"/>
              <a:gd name="connsiteX6" fmla="*/ 131400 w 7845287"/>
              <a:gd name="connsiteY6" fmla="*/ 788387 h 788387"/>
              <a:gd name="connsiteX7" fmla="*/ 0 w 7845287"/>
              <a:gd name="connsiteY7" fmla="*/ 656987 h 788387"/>
              <a:gd name="connsiteX8" fmla="*/ 0 w 7845287"/>
              <a:gd name="connsiteY8" fmla="*/ 131400 h 78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5287" h="788387">
                <a:moveTo>
                  <a:pt x="0" y="131400"/>
                </a:moveTo>
                <a:cubicBezTo>
                  <a:pt x="0" y="58830"/>
                  <a:pt x="58830" y="0"/>
                  <a:pt x="131400" y="0"/>
                </a:cubicBezTo>
                <a:lnTo>
                  <a:pt x="7713887" y="0"/>
                </a:lnTo>
                <a:cubicBezTo>
                  <a:pt x="7786457" y="0"/>
                  <a:pt x="7845287" y="58830"/>
                  <a:pt x="7845287" y="131400"/>
                </a:cubicBezTo>
                <a:lnTo>
                  <a:pt x="7845287" y="656987"/>
                </a:lnTo>
                <a:cubicBezTo>
                  <a:pt x="7845287" y="729557"/>
                  <a:pt x="7786457" y="788387"/>
                  <a:pt x="7713887" y="788387"/>
                </a:cubicBezTo>
                <a:lnTo>
                  <a:pt x="131400" y="788387"/>
                </a:lnTo>
                <a:cubicBezTo>
                  <a:pt x="58830" y="788387"/>
                  <a:pt x="0" y="729557"/>
                  <a:pt x="0" y="656987"/>
                </a:cubicBezTo>
                <a:lnTo>
                  <a:pt x="0" y="1314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366" tIns="145166" rIns="145166" bIns="145166" numCol="1" spcCol="1270" anchor="ctr" anchorCtr="0">
            <a:noAutofit/>
          </a:bodyPr>
          <a:lstStyle/>
          <a:p>
            <a:pPr marL="0" lvl="0" indent="0" algn="l" defTabSz="1244600">
              <a:lnSpc>
                <a:spcPct val="90000"/>
              </a:lnSpc>
              <a:spcBef>
                <a:spcPct val="0"/>
              </a:spcBef>
              <a:spcAft>
                <a:spcPct val="35000"/>
              </a:spcAft>
              <a:buNone/>
            </a:pPr>
            <a:r>
              <a:rPr lang="en-US" sz="2600" b="0" kern="1200" dirty="0">
                <a:effectLst>
                  <a:outerShdw blurRad="50800" dist="38100" dir="2700000" algn="tl" rotWithShape="0">
                    <a:prstClr val="black">
                      <a:alpha val="40000"/>
                    </a:prstClr>
                  </a:outerShdw>
                </a:effectLst>
              </a:rPr>
              <a:t>Save $200 billion administrative waste</a:t>
            </a:r>
            <a:endParaRPr lang="en-US" sz="2600" kern="1200" dirty="0">
              <a:effectLst>
                <a:outerShdw blurRad="50800" dist="38100" dir="2700000" algn="tl" rotWithShape="0">
                  <a:prstClr val="black">
                    <a:alpha val="40000"/>
                  </a:prstClr>
                </a:outerShdw>
              </a:effectLst>
            </a:endParaRPr>
          </a:p>
        </p:txBody>
      </p:sp>
      <p:sp>
        <p:nvSpPr>
          <p:cNvPr id="10" name="Freeform 9">
            <a:extLst>
              <a:ext uri="{FF2B5EF4-FFF2-40B4-BE49-F238E27FC236}">
                <a16:creationId xmlns:a16="http://schemas.microsoft.com/office/drawing/2014/main" id="{42038A19-E861-73AA-4BFB-B7D483180C67}"/>
              </a:ext>
            </a:extLst>
          </p:cNvPr>
          <p:cNvSpPr/>
          <p:nvPr/>
        </p:nvSpPr>
        <p:spPr>
          <a:xfrm>
            <a:off x="4090086" y="3878035"/>
            <a:ext cx="7426053" cy="847915"/>
          </a:xfrm>
          <a:custGeom>
            <a:avLst/>
            <a:gdLst>
              <a:gd name="connsiteX0" fmla="*/ 0 w 7845287"/>
              <a:gd name="connsiteY0" fmla="*/ 131400 h 788387"/>
              <a:gd name="connsiteX1" fmla="*/ 131400 w 7845287"/>
              <a:gd name="connsiteY1" fmla="*/ 0 h 788387"/>
              <a:gd name="connsiteX2" fmla="*/ 7713887 w 7845287"/>
              <a:gd name="connsiteY2" fmla="*/ 0 h 788387"/>
              <a:gd name="connsiteX3" fmla="*/ 7845287 w 7845287"/>
              <a:gd name="connsiteY3" fmla="*/ 131400 h 788387"/>
              <a:gd name="connsiteX4" fmla="*/ 7845287 w 7845287"/>
              <a:gd name="connsiteY4" fmla="*/ 656987 h 788387"/>
              <a:gd name="connsiteX5" fmla="*/ 7713887 w 7845287"/>
              <a:gd name="connsiteY5" fmla="*/ 788387 h 788387"/>
              <a:gd name="connsiteX6" fmla="*/ 131400 w 7845287"/>
              <a:gd name="connsiteY6" fmla="*/ 788387 h 788387"/>
              <a:gd name="connsiteX7" fmla="*/ 0 w 7845287"/>
              <a:gd name="connsiteY7" fmla="*/ 656987 h 788387"/>
              <a:gd name="connsiteX8" fmla="*/ 0 w 7845287"/>
              <a:gd name="connsiteY8" fmla="*/ 131400 h 78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5287" h="788387">
                <a:moveTo>
                  <a:pt x="0" y="131400"/>
                </a:moveTo>
                <a:cubicBezTo>
                  <a:pt x="0" y="58830"/>
                  <a:pt x="58830" y="0"/>
                  <a:pt x="131400" y="0"/>
                </a:cubicBezTo>
                <a:lnTo>
                  <a:pt x="7713887" y="0"/>
                </a:lnTo>
                <a:cubicBezTo>
                  <a:pt x="7786457" y="0"/>
                  <a:pt x="7845287" y="58830"/>
                  <a:pt x="7845287" y="131400"/>
                </a:cubicBezTo>
                <a:lnTo>
                  <a:pt x="7845287" y="656987"/>
                </a:lnTo>
                <a:cubicBezTo>
                  <a:pt x="7845287" y="729557"/>
                  <a:pt x="7786457" y="788387"/>
                  <a:pt x="7713887" y="788387"/>
                </a:cubicBezTo>
                <a:lnTo>
                  <a:pt x="131400" y="788387"/>
                </a:lnTo>
                <a:cubicBezTo>
                  <a:pt x="58830" y="788387"/>
                  <a:pt x="0" y="729557"/>
                  <a:pt x="0" y="656987"/>
                </a:cubicBezTo>
                <a:lnTo>
                  <a:pt x="0" y="1314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366" tIns="145166" rIns="145166" bIns="145166" numCol="1" spcCol="1270" anchor="ctr" anchorCtr="0">
            <a:noAutofit/>
          </a:bodyPr>
          <a:lstStyle/>
          <a:p>
            <a:pPr marL="0" lvl="0" indent="0" algn="l" defTabSz="1244600">
              <a:lnSpc>
                <a:spcPct val="90000"/>
              </a:lnSpc>
              <a:spcBef>
                <a:spcPct val="0"/>
              </a:spcBef>
              <a:spcAft>
                <a:spcPct val="35000"/>
              </a:spcAft>
              <a:buNone/>
            </a:pPr>
            <a:r>
              <a:rPr lang="en-US" sz="2600" b="0" kern="1200" dirty="0">
                <a:effectLst>
                  <a:outerShdw blurRad="50800" dist="38100" dir="2700000" algn="tl" rotWithShape="0">
                    <a:prstClr val="black">
                      <a:alpha val="40000"/>
                    </a:prstClr>
                  </a:outerShdw>
                </a:effectLst>
              </a:rPr>
              <a:t>Invest in “unprofitable” care like mental health, addiction, OB/GYN</a:t>
            </a:r>
            <a:endParaRPr lang="en-US" sz="2600" kern="1200" dirty="0">
              <a:effectLst>
                <a:outerShdw blurRad="50800" dist="38100" dir="2700000" algn="tl" rotWithShape="0">
                  <a:prstClr val="black">
                    <a:alpha val="40000"/>
                  </a:prstClr>
                </a:outerShdw>
              </a:effectLst>
            </a:endParaRPr>
          </a:p>
        </p:txBody>
      </p:sp>
      <p:sp>
        <p:nvSpPr>
          <p:cNvPr id="11" name="Freeform 10">
            <a:extLst>
              <a:ext uri="{FF2B5EF4-FFF2-40B4-BE49-F238E27FC236}">
                <a16:creationId xmlns:a16="http://schemas.microsoft.com/office/drawing/2014/main" id="{40A566F1-E4B6-B0BE-4B24-C1004E841B3A}"/>
              </a:ext>
            </a:extLst>
          </p:cNvPr>
          <p:cNvSpPr/>
          <p:nvPr/>
        </p:nvSpPr>
        <p:spPr>
          <a:xfrm>
            <a:off x="4090086" y="4922691"/>
            <a:ext cx="7426053" cy="847915"/>
          </a:xfrm>
          <a:custGeom>
            <a:avLst/>
            <a:gdLst>
              <a:gd name="connsiteX0" fmla="*/ 0 w 7845287"/>
              <a:gd name="connsiteY0" fmla="*/ 131400 h 788387"/>
              <a:gd name="connsiteX1" fmla="*/ 131400 w 7845287"/>
              <a:gd name="connsiteY1" fmla="*/ 0 h 788387"/>
              <a:gd name="connsiteX2" fmla="*/ 7713887 w 7845287"/>
              <a:gd name="connsiteY2" fmla="*/ 0 h 788387"/>
              <a:gd name="connsiteX3" fmla="*/ 7845287 w 7845287"/>
              <a:gd name="connsiteY3" fmla="*/ 131400 h 788387"/>
              <a:gd name="connsiteX4" fmla="*/ 7845287 w 7845287"/>
              <a:gd name="connsiteY4" fmla="*/ 656987 h 788387"/>
              <a:gd name="connsiteX5" fmla="*/ 7713887 w 7845287"/>
              <a:gd name="connsiteY5" fmla="*/ 788387 h 788387"/>
              <a:gd name="connsiteX6" fmla="*/ 131400 w 7845287"/>
              <a:gd name="connsiteY6" fmla="*/ 788387 h 788387"/>
              <a:gd name="connsiteX7" fmla="*/ 0 w 7845287"/>
              <a:gd name="connsiteY7" fmla="*/ 656987 h 788387"/>
              <a:gd name="connsiteX8" fmla="*/ 0 w 7845287"/>
              <a:gd name="connsiteY8" fmla="*/ 131400 h 78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5287" h="788387">
                <a:moveTo>
                  <a:pt x="0" y="131400"/>
                </a:moveTo>
                <a:cubicBezTo>
                  <a:pt x="0" y="58830"/>
                  <a:pt x="58830" y="0"/>
                  <a:pt x="131400" y="0"/>
                </a:cubicBezTo>
                <a:lnTo>
                  <a:pt x="7713887" y="0"/>
                </a:lnTo>
                <a:cubicBezTo>
                  <a:pt x="7786457" y="0"/>
                  <a:pt x="7845287" y="58830"/>
                  <a:pt x="7845287" y="131400"/>
                </a:cubicBezTo>
                <a:lnTo>
                  <a:pt x="7845287" y="656987"/>
                </a:lnTo>
                <a:cubicBezTo>
                  <a:pt x="7845287" y="729557"/>
                  <a:pt x="7786457" y="788387"/>
                  <a:pt x="7713887" y="788387"/>
                </a:cubicBezTo>
                <a:lnTo>
                  <a:pt x="131400" y="788387"/>
                </a:lnTo>
                <a:cubicBezTo>
                  <a:pt x="58830" y="788387"/>
                  <a:pt x="0" y="729557"/>
                  <a:pt x="0" y="656987"/>
                </a:cubicBezTo>
                <a:lnTo>
                  <a:pt x="0" y="1314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366" tIns="145166" rIns="145166" bIns="145166" numCol="1" spcCol="1270" anchor="ctr" anchorCtr="0">
            <a:noAutofit/>
          </a:bodyPr>
          <a:lstStyle/>
          <a:p>
            <a:pPr marL="0" lvl="0" indent="0" algn="l" defTabSz="1244600">
              <a:lnSpc>
                <a:spcPct val="90000"/>
              </a:lnSpc>
              <a:spcBef>
                <a:spcPct val="0"/>
              </a:spcBef>
              <a:spcAft>
                <a:spcPct val="35000"/>
              </a:spcAft>
              <a:buNone/>
            </a:pPr>
            <a:r>
              <a:rPr lang="en-US" sz="2600" b="0" kern="1200" dirty="0">
                <a:effectLst>
                  <a:outerShdw blurRad="50800" dist="38100" dir="2700000" algn="tl" rotWithShape="0">
                    <a:prstClr val="black">
                      <a:alpha val="40000"/>
                    </a:prstClr>
                  </a:outerShdw>
                </a:effectLst>
              </a:rPr>
              <a:t>Predictable, stable funding, </a:t>
            </a:r>
            <a:r>
              <a:rPr lang="en-US" sz="2600" b="0" i="1" kern="1200" dirty="0">
                <a:effectLst>
                  <a:outerShdw blurRad="50800" dist="38100" dir="2700000" algn="tl" rotWithShape="0">
                    <a:prstClr val="black">
                      <a:alpha val="40000"/>
                    </a:prstClr>
                  </a:outerShdw>
                </a:effectLst>
              </a:rPr>
              <a:t>even during a crisis</a:t>
            </a:r>
            <a:endParaRPr lang="en-US" sz="2600" i="1" kern="12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6831314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BA6E98-6066-9648-8593-94799BABA4E9}"/>
              </a:ext>
            </a:extLst>
          </p:cNvPr>
          <p:cNvSpPr>
            <a:spLocks noGrp="1"/>
          </p:cNvSpPr>
          <p:nvPr>
            <p:ph type="body" idx="10"/>
          </p:nvPr>
        </p:nvSpPr>
        <p:spPr/>
        <p:txBody>
          <a:bodyPr/>
          <a:lstStyle/>
          <a:p>
            <a:endParaRPr lang="en-US" dirty="0"/>
          </a:p>
        </p:txBody>
      </p:sp>
      <p:graphicFrame>
        <p:nvGraphicFramePr>
          <p:cNvPr id="4" name="Table 4">
            <a:extLst>
              <a:ext uri="{FF2B5EF4-FFF2-40B4-BE49-F238E27FC236}">
                <a16:creationId xmlns:a16="http://schemas.microsoft.com/office/drawing/2014/main" id="{22BA9603-8568-AE41-D8B3-605BCF977291}"/>
              </a:ext>
            </a:extLst>
          </p:cNvPr>
          <p:cNvGraphicFramePr>
            <a:graphicFrameLocks noGrp="1"/>
          </p:cNvGraphicFramePr>
          <p:nvPr>
            <p:extLst>
              <p:ext uri="{D42A27DB-BD31-4B8C-83A1-F6EECF244321}">
                <p14:modId xmlns:p14="http://schemas.microsoft.com/office/powerpoint/2010/main" val="481514184"/>
              </p:ext>
            </p:extLst>
          </p:nvPr>
        </p:nvGraphicFramePr>
        <p:xfrm>
          <a:off x="6269049" y="773866"/>
          <a:ext cx="5180828" cy="4955612"/>
        </p:xfrm>
        <a:graphic>
          <a:graphicData uri="http://schemas.openxmlformats.org/drawingml/2006/table">
            <a:tbl>
              <a:tblPr firstRow="1" bandRow="1">
                <a:tableStyleId>{5C22544A-7EE6-4342-B048-85BDC9FD1C3A}</a:tableStyleId>
              </a:tblPr>
              <a:tblGrid>
                <a:gridCol w="5180828">
                  <a:extLst>
                    <a:ext uri="{9D8B030D-6E8A-4147-A177-3AD203B41FA5}">
                      <a16:colId xmlns:a16="http://schemas.microsoft.com/office/drawing/2014/main" val="1658037647"/>
                    </a:ext>
                  </a:extLst>
                </a:gridCol>
              </a:tblGrid>
              <a:tr h="688412">
                <a:tc>
                  <a:txBody>
                    <a:bodyPr/>
                    <a:lstStyle/>
                    <a:p>
                      <a:pPr algn="ctr"/>
                      <a:r>
                        <a:rPr lang="en-US" sz="3200" dirty="0">
                          <a:effectLst>
                            <a:outerShdw blurRad="50800" dist="38100" dir="2700000" algn="tl" rotWithShape="0">
                              <a:prstClr val="black">
                                <a:alpha val="40000"/>
                              </a:prstClr>
                            </a:outerShdw>
                          </a:effectLst>
                        </a:rPr>
                        <a:t>Medicare for All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05650130"/>
                  </a:ext>
                </a:extLst>
              </a:tr>
              <a:tr h="931382">
                <a:tc>
                  <a:txBody>
                    <a:bodyPr/>
                    <a:lstStyle/>
                    <a:p>
                      <a:r>
                        <a:rPr lang="en-US" sz="2600" b="0" i="0" u="none" strike="noStrike" kern="1200" dirty="0">
                          <a:solidFill>
                            <a:srgbClr val="00B050"/>
                          </a:solidFill>
                          <a:effectLst/>
                          <a:latin typeface="+mn-lt"/>
                          <a:ea typeface="+mn-ea"/>
                          <a:cs typeface="+mn-cs"/>
                        </a:rPr>
                        <a:t>✔  </a:t>
                      </a:r>
                      <a:r>
                        <a:rPr lang="en-US" sz="2600" b="0" i="0" u="none" strike="noStrike" kern="1200" dirty="0">
                          <a:solidFill>
                            <a:schemeClr val="tx1"/>
                          </a:solidFill>
                          <a:effectLst/>
                          <a:latin typeface="+mn-lt"/>
                          <a:ea typeface="+mn-ea"/>
                          <a:cs typeface="+mn-cs"/>
                        </a:rPr>
                        <a:t>Free choice of any hospital  </a:t>
                      </a:r>
                      <a:br>
                        <a:rPr lang="en-US" sz="2600" b="0" i="0" u="none" strike="noStrike" kern="1200" dirty="0">
                          <a:solidFill>
                            <a:schemeClr val="tx1"/>
                          </a:solidFill>
                          <a:effectLst/>
                          <a:latin typeface="+mn-lt"/>
                          <a:ea typeface="+mn-ea"/>
                          <a:cs typeface="+mn-cs"/>
                        </a:rPr>
                      </a:br>
                      <a:r>
                        <a:rPr lang="en-US" sz="2600" b="0" i="0" u="none" strike="noStrike" kern="1200" dirty="0">
                          <a:solidFill>
                            <a:schemeClr val="tx1"/>
                          </a:solidFill>
                          <a:effectLst/>
                          <a:latin typeface="+mn-lt"/>
                          <a:ea typeface="+mn-ea"/>
                          <a:cs typeface="+mn-cs"/>
                        </a:rPr>
                        <a:t>     or provider in the nation</a:t>
                      </a:r>
                      <a:endParaRPr lang="en-US" sz="2600" b="0" dirty="0">
                        <a:solidFill>
                          <a:schemeClr val="tx1"/>
                        </a:solidFill>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715957"/>
                  </a:ext>
                </a:extLst>
              </a:tr>
              <a:tr h="931382">
                <a:tc>
                  <a:txBody>
                    <a:bodyPr/>
                    <a:lstStyle/>
                    <a:p>
                      <a:r>
                        <a:rPr lang="en-US" sz="2600" b="0" i="0" u="none" strike="noStrike" kern="1200" dirty="0">
                          <a:solidFill>
                            <a:srgbClr val="00B050"/>
                          </a:solidFill>
                          <a:effectLst/>
                          <a:latin typeface="+mn-lt"/>
                          <a:ea typeface="+mn-ea"/>
                          <a:cs typeface="+mn-cs"/>
                        </a:rPr>
                        <a:t>✔  </a:t>
                      </a:r>
                      <a:r>
                        <a:rPr lang="en-US" sz="2600" b="0" i="0" u="none" strike="noStrike" kern="1200" dirty="0">
                          <a:solidFill>
                            <a:schemeClr val="tx1"/>
                          </a:solidFill>
                          <a:effectLst/>
                          <a:latin typeface="+mn-lt"/>
                          <a:ea typeface="+mn-ea"/>
                          <a:cs typeface="+mn-cs"/>
                        </a:rPr>
                        <a:t>All care &amp; drugs provided   </a:t>
                      </a:r>
                      <a:br>
                        <a:rPr lang="en-US" sz="2600" b="0" i="0" u="none" strike="noStrike" kern="1200" dirty="0">
                          <a:solidFill>
                            <a:schemeClr val="tx1"/>
                          </a:solidFill>
                          <a:effectLst/>
                          <a:latin typeface="+mn-lt"/>
                          <a:ea typeface="+mn-ea"/>
                          <a:cs typeface="+mn-cs"/>
                        </a:rPr>
                      </a:br>
                      <a:r>
                        <a:rPr lang="en-US" sz="2600" b="0" i="0" u="none" strike="noStrike" kern="1200" dirty="0">
                          <a:solidFill>
                            <a:schemeClr val="tx1"/>
                          </a:solidFill>
                          <a:effectLst/>
                          <a:latin typeface="+mn-lt"/>
                          <a:ea typeface="+mn-ea"/>
                          <a:cs typeface="+mn-cs"/>
                        </a:rPr>
                        <a:t>     free at point of service</a:t>
                      </a:r>
                      <a:endParaRPr lang="en-US" sz="2600" b="0" dirty="0"/>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114816"/>
                  </a:ext>
                </a:extLst>
              </a:tr>
              <a:tr h="928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a:solidFill>
                            <a:srgbClr val="00B050"/>
                          </a:solidFill>
                          <a:effectLst/>
                          <a:latin typeface="+mn-lt"/>
                          <a:ea typeface="+mn-ea"/>
                          <a:cs typeface="+mn-cs"/>
                        </a:rPr>
                        <a:t>✔  </a:t>
                      </a:r>
                      <a:r>
                        <a:rPr lang="en-US" sz="2600" b="0" i="0" u="none" strike="noStrike" kern="1200" dirty="0">
                          <a:solidFill>
                            <a:schemeClr val="tx1"/>
                          </a:solidFill>
                          <a:effectLst/>
                          <a:latin typeface="+mn-lt"/>
                          <a:ea typeface="+mn-ea"/>
                          <a:cs typeface="+mn-cs"/>
                        </a:rPr>
                        <a:t>All medically necessary </a:t>
                      </a:r>
                      <a:br>
                        <a:rPr lang="en-US" sz="2600" b="0" i="0" u="none" strike="noStrike" kern="1200" dirty="0">
                          <a:solidFill>
                            <a:schemeClr val="tx1"/>
                          </a:solidFill>
                          <a:effectLst/>
                          <a:latin typeface="+mn-lt"/>
                          <a:ea typeface="+mn-ea"/>
                          <a:cs typeface="+mn-cs"/>
                        </a:rPr>
                      </a:br>
                      <a:r>
                        <a:rPr lang="en-US" sz="2600" b="0" i="0" u="none" strike="noStrike" kern="1200" dirty="0">
                          <a:solidFill>
                            <a:schemeClr val="tx1"/>
                          </a:solidFill>
                          <a:effectLst/>
                          <a:latin typeface="+mn-lt"/>
                          <a:ea typeface="+mn-ea"/>
                          <a:cs typeface="+mn-cs"/>
                        </a:rPr>
                        <a:t>     care covered without delay</a:t>
                      </a:r>
                      <a:endParaRPr lang="en-US" sz="2600" b="0" dirty="0"/>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9942139"/>
                  </a:ext>
                </a:extLst>
              </a:tr>
              <a:tr h="928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a:solidFill>
                            <a:srgbClr val="00B050"/>
                          </a:solidFill>
                          <a:effectLst/>
                          <a:latin typeface="+mn-lt"/>
                          <a:ea typeface="+mn-ea"/>
                          <a:cs typeface="+mn-cs"/>
                        </a:rPr>
                        <a:t>✔  </a:t>
                      </a:r>
                      <a:r>
                        <a:rPr lang="en-US" sz="2600" b="0" i="0" u="none" strike="noStrike" kern="1200" dirty="0">
                          <a:solidFill>
                            <a:schemeClr val="tx1"/>
                          </a:solidFill>
                          <a:effectLst/>
                          <a:latin typeface="+mn-lt"/>
                          <a:ea typeface="+mn-ea"/>
                          <a:cs typeface="+mn-cs"/>
                        </a:rPr>
                        <a:t>Lifelong coverage with no </a:t>
                      </a:r>
                      <a:br>
                        <a:rPr lang="en-US" sz="2600" b="0" i="0" u="none" strike="noStrike" kern="1200" dirty="0">
                          <a:solidFill>
                            <a:schemeClr val="tx1"/>
                          </a:solidFill>
                          <a:effectLst/>
                          <a:latin typeface="+mn-lt"/>
                          <a:ea typeface="+mn-ea"/>
                          <a:cs typeface="+mn-cs"/>
                        </a:rPr>
                      </a:br>
                      <a:r>
                        <a:rPr lang="en-US" sz="2600" b="0" i="0" u="none" strike="noStrike" kern="1200" dirty="0">
                          <a:solidFill>
                            <a:schemeClr val="tx1"/>
                          </a:solidFill>
                          <a:effectLst/>
                          <a:latin typeface="+mn-lt"/>
                          <a:ea typeface="+mn-ea"/>
                          <a:cs typeface="+mn-cs"/>
                        </a:rPr>
                        <a:t>     interruption in care</a:t>
                      </a:r>
                      <a:endParaRPr lang="en-US" sz="2600" b="0" dirty="0"/>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1520940"/>
                  </a:ext>
                </a:extLst>
              </a:tr>
            </a:tbl>
          </a:graphicData>
        </a:graphic>
      </p:graphicFrame>
      <p:graphicFrame>
        <p:nvGraphicFramePr>
          <p:cNvPr id="5" name="Table 5">
            <a:extLst>
              <a:ext uri="{FF2B5EF4-FFF2-40B4-BE49-F238E27FC236}">
                <a16:creationId xmlns:a16="http://schemas.microsoft.com/office/drawing/2014/main" id="{FFE923DB-BCFE-1A9B-D606-729459884B64}"/>
              </a:ext>
            </a:extLst>
          </p:cNvPr>
          <p:cNvGraphicFramePr>
            <a:graphicFrameLocks noGrp="1"/>
          </p:cNvGraphicFramePr>
          <p:nvPr>
            <p:extLst>
              <p:ext uri="{D42A27DB-BD31-4B8C-83A1-F6EECF244321}">
                <p14:modId xmlns:p14="http://schemas.microsoft.com/office/powerpoint/2010/main" val="3261556377"/>
              </p:ext>
            </p:extLst>
          </p:nvPr>
        </p:nvGraphicFramePr>
        <p:xfrm>
          <a:off x="649356" y="773866"/>
          <a:ext cx="5180828" cy="4957628"/>
        </p:xfrm>
        <a:graphic>
          <a:graphicData uri="http://schemas.openxmlformats.org/drawingml/2006/table">
            <a:tbl>
              <a:tblPr firstRow="1" bandRow="1">
                <a:tableStyleId>{21E4AEA4-8DFA-4A89-87EB-49C32662AFE0}</a:tableStyleId>
              </a:tblPr>
              <a:tblGrid>
                <a:gridCol w="5180828">
                  <a:extLst>
                    <a:ext uri="{9D8B030D-6E8A-4147-A177-3AD203B41FA5}">
                      <a16:colId xmlns:a16="http://schemas.microsoft.com/office/drawing/2014/main" val="3925117580"/>
                    </a:ext>
                  </a:extLst>
                </a:gridCol>
              </a:tblGrid>
              <a:tr h="690428">
                <a:tc>
                  <a:txBody>
                    <a:bodyPr/>
                    <a:lstStyle/>
                    <a:p>
                      <a:pPr algn="ctr"/>
                      <a:r>
                        <a:rPr lang="en-US" sz="3200" dirty="0">
                          <a:effectLst>
                            <a:outerShdw blurRad="50800" dist="38100" dir="2700000" algn="tl" rotWithShape="0">
                              <a:prstClr val="black">
                                <a:alpha val="40000"/>
                              </a:prstClr>
                            </a:outerShdw>
                          </a:effectLst>
                        </a:rPr>
                        <a:t>Commercial Insurance</a:t>
                      </a:r>
                      <a:endParaRPr lang="en-US" sz="3200" dirty="0">
                        <a:effectLst>
                          <a:outerShdw blurRad="50800" dist="38100" dir="2700000" algn="tl" rotWithShape="0">
                            <a:prstClr val="black">
                              <a:alpha val="40000"/>
                            </a:prstClr>
                          </a:outerShdw>
                        </a:effectLst>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4429043"/>
                  </a:ext>
                </a:extLst>
              </a:tr>
              <a:tr h="934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1" dirty="0">
                          <a:solidFill>
                            <a:srgbClr val="FF0000"/>
                          </a:solidFill>
                        </a:rPr>
                        <a:t>X</a:t>
                      </a:r>
                      <a:r>
                        <a:rPr lang="en-US" sz="2600" b="0" dirty="0">
                          <a:solidFill>
                            <a:srgbClr val="FF0000"/>
                          </a:solidFill>
                        </a:rPr>
                        <a:t> </a:t>
                      </a:r>
                      <a:r>
                        <a:rPr lang="en-US" sz="2600" b="0" dirty="0"/>
                        <a:t> Narrow networks of </a:t>
                      </a:r>
                      <a:br>
                        <a:rPr lang="en-US" sz="2600" b="0" dirty="0"/>
                      </a:br>
                      <a:r>
                        <a:rPr lang="en-US" sz="2600" b="0" dirty="0"/>
                        <a:t>    hospitals &amp; physicians</a:t>
                      </a:r>
                      <a:endParaRPr lang="en-US" sz="2600" b="0" dirty="0">
                        <a:latin typeface="+mj-lt"/>
                        <a:cs typeface="Franklin Gothic Book"/>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758615"/>
                  </a:ext>
                </a:extLst>
              </a:tr>
              <a:tr h="934109">
                <a:tc>
                  <a:txBody>
                    <a:bodyPr/>
                    <a:lstStyle/>
                    <a:p>
                      <a:r>
                        <a:rPr lang="en-US" sz="2600" b="0" i="1" dirty="0">
                          <a:solidFill>
                            <a:srgbClr val="FF0000"/>
                          </a:solidFill>
                        </a:rPr>
                        <a:t>X  </a:t>
                      </a:r>
                      <a:r>
                        <a:rPr lang="en-US" sz="2600" b="0" i="0" dirty="0">
                          <a:solidFill>
                            <a:schemeClr val="tx1"/>
                          </a:solidFill>
                        </a:rPr>
                        <a:t>Unaffordable premiums,</a:t>
                      </a:r>
                      <a:br>
                        <a:rPr lang="en-US" sz="2600" b="0" i="0" dirty="0">
                          <a:solidFill>
                            <a:schemeClr val="tx1"/>
                          </a:solidFill>
                        </a:rPr>
                      </a:br>
                      <a:r>
                        <a:rPr lang="en-US" sz="2600" b="0" i="0" dirty="0">
                          <a:solidFill>
                            <a:schemeClr val="tx1"/>
                          </a:solidFill>
                        </a:rPr>
                        <a:t>    deductibles &amp; copays </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252573"/>
                  </a:ext>
                </a:extLst>
              </a:tr>
              <a:tr h="924544">
                <a:tc>
                  <a:txBody>
                    <a:bodyPr/>
                    <a:lstStyle/>
                    <a:p>
                      <a:r>
                        <a:rPr lang="en-US" sz="2600" b="0" i="1" dirty="0">
                          <a:solidFill>
                            <a:srgbClr val="FF0000"/>
                          </a:solidFill>
                        </a:rPr>
                        <a:t>X  </a:t>
                      </a:r>
                      <a:r>
                        <a:rPr lang="en-US" sz="2600" b="0" i="0" dirty="0">
                          <a:solidFill>
                            <a:schemeClr val="tx1"/>
                          </a:solidFill>
                        </a:rPr>
                        <a:t>Prior authorizations </a:t>
                      </a:r>
                      <a:br>
                        <a:rPr lang="en-US" sz="2600" b="0" i="0" dirty="0">
                          <a:solidFill>
                            <a:schemeClr val="tx1"/>
                          </a:solidFill>
                        </a:rPr>
                      </a:br>
                      <a:r>
                        <a:rPr lang="en-US" sz="2600" b="0" i="0" dirty="0">
                          <a:solidFill>
                            <a:schemeClr val="tx1"/>
                          </a:solidFill>
                        </a:rPr>
                        <a:t>    &amp; denials </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737531"/>
                  </a:ext>
                </a:extLst>
              </a:tr>
              <a:tr h="924544">
                <a:tc>
                  <a:txBody>
                    <a:bodyPr/>
                    <a:lstStyle/>
                    <a:p>
                      <a:r>
                        <a:rPr lang="en-US" sz="2600" b="0" i="1" dirty="0">
                          <a:solidFill>
                            <a:srgbClr val="FF0000"/>
                          </a:solidFill>
                        </a:rPr>
                        <a:t>X  </a:t>
                      </a:r>
                      <a:r>
                        <a:rPr lang="en-US" sz="2600" b="0" i="0" dirty="0">
                          <a:solidFill>
                            <a:schemeClr val="tx1"/>
                          </a:solidFill>
                        </a:rPr>
                        <a:t>Coverage changes every </a:t>
                      </a:r>
                      <a:br>
                        <a:rPr lang="en-US" sz="2600" b="0" i="0" dirty="0">
                          <a:solidFill>
                            <a:schemeClr val="tx1"/>
                          </a:solidFill>
                        </a:rPr>
                      </a:br>
                      <a:r>
                        <a:rPr lang="en-US" sz="2600" b="0" i="0" dirty="0">
                          <a:solidFill>
                            <a:schemeClr val="tx1"/>
                          </a:solidFill>
                        </a:rPr>
                        <a:t>    year and with every job</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64542992"/>
                  </a:ext>
                </a:extLst>
              </a:tr>
            </a:tbl>
          </a:graphicData>
        </a:graphic>
      </p:graphicFrame>
    </p:spTree>
    <p:extLst>
      <p:ext uri="{BB962C8B-B14F-4D97-AF65-F5344CB8AC3E}">
        <p14:creationId xmlns:p14="http://schemas.microsoft.com/office/powerpoint/2010/main" val="14378223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28A002-D06B-C8E6-ACA3-EE66514C2D67}"/>
              </a:ext>
            </a:extLst>
          </p:cNvPr>
          <p:cNvSpPr>
            <a:spLocks noGrp="1"/>
          </p:cNvSpPr>
          <p:nvPr>
            <p:ph type="body" idx="10"/>
          </p:nvPr>
        </p:nvSpPr>
        <p:spPr>
          <a:xfrm>
            <a:off x="-1" y="6127667"/>
            <a:ext cx="8529403" cy="730333"/>
          </a:xfrm>
        </p:spPr>
        <p:txBody>
          <a:bodyPr>
            <a:normAutofit/>
          </a:bodyPr>
          <a:lstStyle/>
          <a:p>
            <a:r>
              <a:rPr lang="en-US" sz="1000" dirty="0"/>
              <a:t>Source: Commonwealth Fund/Harvard Public Health School Survey January 2021</a:t>
            </a:r>
            <a:br>
              <a:rPr lang="en-US" sz="1000" dirty="0"/>
            </a:br>
            <a:r>
              <a:rPr lang="en-US" sz="1000" dirty="0">
                <a:solidFill>
                  <a:srgbClr val="FFFFFF"/>
                </a:solidFill>
                <a:latin typeface="Arial" charset="0"/>
                <a:cs typeface="Arial" charset="0"/>
              </a:rPr>
              <a:t>Modified version of slides prepared by Drs. Steffie Woolhandler and David Himmelstein. Originals available at https://</a:t>
            </a:r>
            <a:r>
              <a:rPr lang="en-US" sz="1000" dirty="0" err="1">
                <a:solidFill>
                  <a:srgbClr val="FFFFFF"/>
                </a:solidFill>
                <a:latin typeface="Arial" charset="0"/>
                <a:cs typeface="Arial" charset="0"/>
              </a:rPr>
              <a:t>www.citizen.org</a:t>
            </a:r>
            <a:r>
              <a:rPr lang="en-US" sz="1000" dirty="0">
                <a:solidFill>
                  <a:srgbClr val="FFFFFF"/>
                </a:solidFill>
                <a:latin typeface="Arial" charset="0"/>
                <a:cs typeface="Arial" charset="0"/>
              </a:rPr>
              <a:t>/article/updated-powerpoint-presentations-on-health-policy-issues-relevant-to-health-care-reform-and-a-national-single-payer-health-system/ (accessed Apr 12 2023)</a:t>
            </a:r>
          </a:p>
        </p:txBody>
      </p:sp>
      <p:sp>
        <p:nvSpPr>
          <p:cNvPr id="5" name="Rectangle 4">
            <a:extLst>
              <a:ext uri="{FF2B5EF4-FFF2-40B4-BE49-F238E27FC236}">
                <a16:creationId xmlns:a16="http://schemas.microsoft.com/office/drawing/2014/main" id="{9E0F8F77-5F94-D532-E574-C7159939590D}"/>
              </a:ext>
            </a:extLst>
          </p:cNvPr>
          <p:cNvSpPr/>
          <p:nvPr/>
        </p:nvSpPr>
        <p:spPr>
          <a:xfrm>
            <a:off x="5946098" y="2048725"/>
            <a:ext cx="5791201" cy="309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rPr>
              <a:t>“Do you support/oppose changing our health care system so that all Americans would get health insurance from Medicare… </a:t>
            </a:r>
          </a:p>
          <a:p>
            <a:pPr marL="0" marR="0" lvl="0" indent="0" algn="ctr" defTabSz="914400" rtl="0" eaLnBrk="1" fontAlgn="auto" latinLnBrk="0" hangingPunct="1">
              <a:lnSpc>
                <a:spcPct val="100000"/>
              </a:lnSpc>
              <a:spcBef>
                <a:spcPts val="0"/>
              </a:spcBef>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rPr>
              <a:t>paid for by taxpayers… </a:t>
            </a:r>
          </a:p>
          <a:p>
            <a:pPr marL="0" marR="0" lvl="0" indent="0" algn="ctr" defTabSz="914400" rtl="0" eaLnBrk="1" fontAlgn="auto" latinLnBrk="0" hangingPunct="1">
              <a:lnSpc>
                <a:spcPct val="100000"/>
              </a:lnSpc>
              <a:spcBef>
                <a:spcPts val="0"/>
              </a:spcBef>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rPr>
              <a:t>often called Medicare for All?”</a:t>
            </a:r>
          </a:p>
        </p:txBody>
      </p:sp>
      <p:graphicFrame>
        <p:nvGraphicFramePr>
          <p:cNvPr id="6" name="Chart 5">
            <a:extLst>
              <a:ext uri="{FF2B5EF4-FFF2-40B4-BE49-F238E27FC236}">
                <a16:creationId xmlns:a16="http://schemas.microsoft.com/office/drawing/2014/main" id="{FE897BAD-7C4F-4F29-7BD3-556E834D75E1}"/>
              </a:ext>
            </a:extLst>
          </p:cNvPr>
          <p:cNvGraphicFramePr/>
          <p:nvPr>
            <p:extLst>
              <p:ext uri="{D42A27DB-BD31-4B8C-83A1-F6EECF244321}">
                <p14:modId xmlns:p14="http://schemas.microsoft.com/office/powerpoint/2010/main" val="190624295"/>
              </p:ext>
            </p:extLst>
          </p:nvPr>
        </p:nvGraphicFramePr>
        <p:xfrm>
          <a:off x="-138737" y="1018710"/>
          <a:ext cx="7726597"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566456D1-3251-CF8E-906C-479E934C757A}"/>
              </a:ext>
            </a:extLst>
          </p:cNvPr>
          <p:cNvSpPr>
            <a:spLocks noGrp="1"/>
          </p:cNvSpPr>
          <p:nvPr>
            <p:ph type="title"/>
          </p:nvPr>
        </p:nvSpPr>
        <p:spPr>
          <a:xfrm>
            <a:off x="838200" y="267151"/>
            <a:ext cx="10515600" cy="1325563"/>
          </a:xfrm>
        </p:spPr>
        <p:txBody>
          <a:bodyPr/>
          <a:lstStyle/>
          <a:p>
            <a:r>
              <a:rPr lang="en-US" sz="2400" dirty="0"/>
              <a:t>2021 Harvard Public Health School survey:</a:t>
            </a:r>
            <a:br>
              <a:rPr lang="en-US" sz="2400" dirty="0"/>
            </a:br>
            <a:r>
              <a:rPr lang="en-US" dirty="0"/>
              <a:t>Most Americans Want Medicare for All</a:t>
            </a:r>
            <a:endParaRPr lang="en-US" sz="4000" dirty="0"/>
          </a:p>
        </p:txBody>
      </p:sp>
    </p:spTree>
    <p:extLst>
      <p:ext uri="{BB962C8B-B14F-4D97-AF65-F5344CB8AC3E}">
        <p14:creationId xmlns:p14="http://schemas.microsoft.com/office/powerpoint/2010/main" val="218361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630" y="1496292"/>
            <a:ext cx="9340740" cy="1840674"/>
          </a:xfrm>
        </p:spPr>
        <p:txBody>
          <a:bodyPr>
            <a:noAutofit/>
          </a:bodyPr>
          <a:lstStyle/>
          <a:p>
            <a:pPr algn="ctr">
              <a:spcAft>
                <a:spcPts val="2400"/>
              </a:spcAft>
            </a:pPr>
            <a:r>
              <a:rPr lang="en-US" sz="4000" dirty="0"/>
              <a:t>Why do most physicians want</a:t>
            </a:r>
            <a:br>
              <a:rPr lang="en-US" sz="3600" dirty="0"/>
            </a:br>
            <a:r>
              <a:rPr lang="en-US" sz="7200" dirty="0"/>
              <a:t>Medicare for All?</a:t>
            </a:r>
          </a:p>
        </p:txBody>
      </p:sp>
    </p:spTree>
    <p:extLst>
      <p:ext uri="{BB962C8B-B14F-4D97-AF65-F5344CB8AC3E}">
        <p14:creationId xmlns:p14="http://schemas.microsoft.com/office/powerpoint/2010/main" val="694413593"/>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8196"/>
            <a:ext cx="10515600" cy="1325563"/>
          </a:xfrm>
        </p:spPr>
        <p:txBody>
          <a:bodyPr>
            <a:normAutofit/>
          </a:bodyPr>
          <a:lstStyle/>
          <a:p>
            <a:r>
              <a:rPr lang="en-US" sz="4000" dirty="0"/>
              <a:t>American Physicians Are Not Satisfied</a:t>
            </a:r>
            <a:endParaRPr lang="en-US" sz="2800" dirty="0"/>
          </a:p>
        </p:txBody>
      </p:sp>
      <p:sp>
        <p:nvSpPr>
          <p:cNvPr id="6" name="Text Placeholder 5"/>
          <p:cNvSpPr>
            <a:spLocks noGrp="1"/>
          </p:cNvSpPr>
          <p:nvPr>
            <p:ph type="body" idx="10"/>
          </p:nvPr>
        </p:nvSpPr>
        <p:spPr/>
        <p:txBody>
          <a:bodyPr>
            <a:normAutofit/>
          </a:bodyPr>
          <a:lstStyle/>
          <a:p>
            <a:r>
              <a:rPr lang="en-US" sz="1100" dirty="0">
                <a:latin typeface="+mn-lt"/>
              </a:rPr>
              <a:t>https://</a:t>
            </a:r>
            <a:r>
              <a:rPr lang="en-US" sz="1100" dirty="0" err="1">
                <a:latin typeface="+mn-lt"/>
              </a:rPr>
              <a:t>www.statista.com</a:t>
            </a:r>
            <a:r>
              <a:rPr lang="en-US" sz="1100" dirty="0">
                <a:latin typeface="+mn-lt"/>
              </a:rPr>
              <a:t>/statistics/1097249/proportion-primary-physicians-satisfied-with-practicing-medicine-select-countries-worldwide/  Accessed Nov 16 2022</a:t>
            </a:r>
          </a:p>
        </p:txBody>
      </p:sp>
      <p:sp>
        <p:nvSpPr>
          <p:cNvPr id="4" name="TextBox 3"/>
          <p:cNvSpPr txBox="1"/>
          <p:nvPr/>
        </p:nvSpPr>
        <p:spPr>
          <a:xfrm>
            <a:off x="166255" y="2125697"/>
            <a:ext cx="2493818" cy="2308324"/>
          </a:xfrm>
          <a:prstGeom prst="rect">
            <a:avLst/>
          </a:prstGeom>
          <a:noFill/>
        </p:spPr>
        <p:txBody>
          <a:bodyPr wrap="square" rtlCol="0">
            <a:spAutoFit/>
          </a:bodyPr>
          <a:lstStyle/>
          <a:p>
            <a:r>
              <a:rPr lang="en-US" sz="2400" dirty="0">
                <a:solidFill>
                  <a:schemeClr val="bg1"/>
                </a:solidFill>
                <a:cs typeface="Franklin Gothic Book"/>
              </a:rPr>
              <a:t>Percent of primary care doctors satisfied with practicing medicine,</a:t>
            </a:r>
          </a:p>
          <a:p>
            <a:r>
              <a:rPr lang="en-US" sz="2400" dirty="0">
                <a:solidFill>
                  <a:schemeClr val="bg1"/>
                </a:solidFill>
                <a:cs typeface="Franklin Gothic Book"/>
              </a:rPr>
              <a:t>2019</a:t>
            </a:r>
          </a:p>
        </p:txBody>
      </p:sp>
      <p:graphicFrame>
        <p:nvGraphicFramePr>
          <p:cNvPr id="3" name="Chart 2">
            <a:extLst>
              <a:ext uri="{FF2B5EF4-FFF2-40B4-BE49-F238E27FC236}">
                <a16:creationId xmlns:a16="http://schemas.microsoft.com/office/drawing/2014/main" id="{8D5FE7FB-DA19-F762-072C-A38358210AB8}"/>
              </a:ext>
            </a:extLst>
          </p:cNvPr>
          <p:cNvGraphicFramePr/>
          <p:nvPr>
            <p:extLst>
              <p:ext uri="{D42A27DB-BD31-4B8C-83A1-F6EECF244321}">
                <p14:modId xmlns:p14="http://schemas.microsoft.com/office/powerpoint/2010/main" val="4238127956"/>
              </p:ext>
            </p:extLst>
          </p:nvPr>
        </p:nvGraphicFramePr>
        <p:xfrm>
          <a:off x="2541320" y="1406769"/>
          <a:ext cx="8812480" cy="4609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272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500"/>
                                        <p:tgtEl>
                                          <p:spTgt spid="3">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graphicEl>
                                              <a:chart seriesIdx="0" categoryIdx="0" bldStep="ptInCategory"/>
                                            </p:graphicEl>
                                          </p:spTgt>
                                        </p:tgtEl>
                                        <p:attrNameLst>
                                          <p:attrName>style.visibility</p:attrName>
                                        </p:attrNameLst>
                                      </p:cBhvr>
                                      <p:to>
                                        <p:strVal val="visible"/>
                                      </p:to>
                                    </p:set>
                                    <p:animEffect transition="in" filter="fade">
                                      <p:cBhvr>
                                        <p:cTn id="11" dur="500"/>
                                        <p:tgtEl>
                                          <p:spTgt spid="3">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graphicEl>
                                              <a:chart seriesIdx="0" categoryIdx="1" bldStep="ptInCategory"/>
                                            </p:graphicEl>
                                          </p:spTgt>
                                        </p:tgtEl>
                                        <p:attrNameLst>
                                          <p:attrName>style.visibility</p:attrName>
                                        </p:attrNameLst>
                                      </p:cBhvr>
                                      <p:to>
                                        <p:strVal val="visible"/>
                                      </p:to>
                                    </p:set>
                                    <p:animEffect transition="in" filter="fade">
                                      <p:cBhvr>
                                        <p:cTn id="15" dur="500"/>
                                        <p:tgtEl>
                                          <p:spTgt spid="3">
                                            <p:graphicEl>
                                              <a:chart seriesIdx="0" categoryIdx="1"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graphicEl>
                                              <a:chart seriesIdx="0" categoryIdx="2" bldStep="ptInCategory"/>
                                            </p:graphicEl>
                                          </p:spTgt>
                                        </p:tgtEl>
                                        <p:attrNameLst>
                                          <p:attrName>style.visibility</p:attrName>
                                        </p:attrNameLst>
                                      </p:cBhvr>
                                      <p:to>
                                        <p:strVal val="visible"/>
                                      </p:to>
                                    </p:set>
                                    <p:animEffect transition="in" filter="fade">
                                      <p:cBhvr>
                                        <p:cTn id="19" dur="500"/>
                                        <p:tgtEl>
                                          <p:spTgt spid="3">
                                            <p:graphicEl>
                                              <a:chart seriesIdx="0" categoryIdx="2"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graphicEl>
                                              <a:chart seriesIdx="0" categoryIdx="3" bldStep="ptInCategory"/>
                                            </p:graphicEl>
                                          </p:spTgt>
                                        </p:tgtEl>
                                        <p:attrNameLst>
                                          <p:attrName>style.visibility</p:attrName>
                                        </p:attrNameLst>
                                      </p:cBhvr>
                                      <p:to>
                                        <p:strVal val="visible"/>
                                      </p:to>
                                    </p:set>
                                    <p:animEffect transition="in" filter="fade">
                                      <p:cBhvr>
                                        <p:cTn id="23" dur="500"/>
                                        <p:tgtEl>
                                          <p:spTgt spid="3">
                                            <p:graphicEl>
                                              <a:chart seriesIdx="0" categoryIdx="3" bldStep="ptIn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graphicEl>
                                              <a:chart seriesIdx="0" categoryIdx="4" bldStep="ptInCategory"/>
                                            </p:graphicEl>
                                          </p:spTgt>
                                        </p:tgtEl>
                                        <p:attrNameLst>
                                          <p:attrName>style.visibility</p:attrName>
                                        </p:attrNameLst>
                                      </p:cBhvr>
                                      <p:to>
                                        <p:strVal val="visible"/>
                                      </p:to>
                                    </p:set>
                                    <p:animEffect transition="in" filter="fade">
                                      <p:cBhvr>
                                        <p:cTn id="27" dur="500"/>
                                        <p:tgtEl>
                                          <p:spTgt spid="3">
                                            <p:graphicEl>
                                              <a:chart seriesIdx="0" categoryIdx="4" bldStep="ptIn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graphicEl>
                                              <a:chart seriesIdx="0" categoryIdx="5" bldStep="ptInCategory"/>
                                            </p:graphicEl>
                                          </p:spTgt>
                                        </p:tgtEl>
                                        <p:attrNameLst>
                                          <p:attrName>style.visibility</p:attrName>
                                        </p:attrNameLst>
                                      </p:cBhvr>
                                      <p:to>
                                        <p:strVal val="visible"/>
                                      </p:to>
                                    </p:set>
                                    <p:animEffect transition="in" filter="fade">
                                      <p:cBhvr>
                                        <p:cTn id="31" dur="500"/>
                                        <p:tgtEl>
                                          <p:spTgt spid="3">
                                            <p:graphicEl>
                                              <a:chart seriesIdx="0" categoryIdx="5" bldStep="ptIn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graphicEl>
                                              <a:chart seriesIdx="0" categoryIdx="6" bldStep="ptInCategory"/>
                                            </p:graphicEl>
                                          </p:spTgt>
                                        </p:tgtEl>
                                        <p:attrNameLst>
                                          <p:attrName>style.visibility</p:attrName>
                                        </p:attrNameLst>
                                      </p:cBhvr>
                                      <p:to>
                                        <p:strVal val="visible"/>
                                      </p:to>
                                    </p:set>
                                    <p:animEffect transition="in" filter="fade">
                                      <p:cBhvr>
                                        <p:cTn id="35" dur="500"/>
                                        <p:tgtEl>
                                          <p:spTgt spid="3">
                                            <p:graphicEl>
                                              <a:chart seriesIdx="0" categoryIdx="6" bldStep="ptIn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graphicEl>
                                              <a:chart seriesIdx="0" categoryIdx="7" bldStep="ptInCategory"/>
                                            </p:graphicEl>
                                          </p:spTgt>
                                        </p:tgtEl>
                                        <p:attrNameLst>
                                          <p:attrName>style.visibility</p:attrName>
                                        </p:attrNameLst>
                                      </p:cBhvr>
                                      <p:to>
                                        <p:strVal val="visible"/>
                                      </p:to>
                                    </p:set>
                                    <p:animEffect transition="in" filter="fade">
                                      <p:cBhvr>
                                        <p:cTn id="39" dur="500"/>
                                        <p:tgtEl>
                                          <p:spTgt spid="3">
                                            <p:graphicEl>
                                              <a:chart seriesIdx="0" categoryIdx="7" bldStep="ptInCategory"/>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graphicEl>
                                              <a:chart seriesIdx="0" categoryIdx="8" bldStep="ptInCategory"/>
                                            </p:graphicEl>
                                          </p:spTgt>
                                        </p:tgtEl>
                                        <p:attrNameLst>
                                          <p:attrName>style.visibility</p:attrName>
                                        </p:attrNameLst>
                                      </p:cBhvr>
                                      <p:to>
                                        <p:strVal val="visible"/>
                                      </p:to>
                                    </p:set>
                                    <p:animEffect transition="in" filter="fade">
                                      <p:cBhvr>
                                        <p:cTn id="43" dur="500"/>
                                        <p:tgtEl>
                                          <p:spTgt spid="3">
                                            <p:graphicEl>
                                              <a:chart seriesIdx="0" categoryIdx="8" bldStep="ptInCategory"/>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graphicEl>
                                              <a:chart seriesIdx="0" categoryIdx="9" bldStep="ptInCategory"/>
                                            </p:graphicEl>
                                          </p:spTgt>
                                        </p:tgtEl>
                                        <p:attrNameLst>
                                          <p:attrName>style.visibility</p:attrName>
                                        </p:attrNameLst>
                                      </p:cBhvr>
                                      <p:to>
                                        <p:strVal val="visible"/>
                                      </p:to>
                                    </p:set>
                                    <p:animEffect transition="in" filter="fade">
                                      <p:cBhvr>
                                        <p:cTn id="47" dur="500"/>
                                        <p:tgtEl>
                                          <p:spTgt spid="3">
                                            <p:graphicEl>
                                              <a:chart seriesIdx="0" categoryIdx="9"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categoryEl"/>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64E26B3-7ECA-9422-4196-6B936D8E7734}"/>
              </a:ext>
            </a:extLst>
          </p:cNvPr>
          <p:cNvSpPr>
            <a:spLocks noGrp="1"/>
          </p:cNvSpPr>
          <p:nvPr>
            <p:ph idx="1"/>
          </p:nvPr>
        </p:nvSpPr>
        <p:spPr>
          <a:xfrm>
            <a:off x="4310522" y="980501"/>
            <a:ext cx="7370284" cy="4739257"/>
          </a:xfrm>
        </p:spPr>
        <p:txBody>
          <a:bodyPr anchor="ctr">
            <a:normAutofit/>
          </a:bodyPr>
          <a:lstStyle/>
          <a:p>
            <a:pPr marL="0" indent="0" algn="ctr">
              <a:lnSpc>
                <a:spcPct val="100000"/>
              </a:lnSpc>
              <a:spcBef>
                <a:spcPts val="0"/>
              </a:spcBef>
              <a:buNone/>
            </a:pPr>
            <a:r>
              <a:rPr lang="en-US" dirty="0"/>
              <a:t>“</a:t>
            </a:r>
            <a:r>
              <a:rPr lang="en-US" b="1" dirty="0">
                <a:solidFill>
                  <a:srgbClr val="FFFF00"/>
                </a:solidFill>
              </a:rPr>
              <a:t>Moral injury </a:t>
            </a:r>
            <a:r>
              <a:rPr lang="en-US" dirty="0"/>
              <a:t>describes the conundrum </a:t>
            </a:r>
          </a:p>
          <a:p>
            <a:pPr marL="0" indent="0" algn="ctr">
              <a:lnSpc>
                <a:spcPct val="100000"/>
              </a:lnSpc>
              <a:spcBef>
                <a:spcPts val="0"/>
              </a:spcBef>
              <a:spcAft>
                <a:spcPts val="1800"/>
              </a:spcAft>
              <a:buNone/>
            </a:pPr>
            <a:r>
              <a:rPr lang="en-US" dirty="0"/>
              <a:t>of today’s medical professionals: </a:t>
            </a:r>
          </a:p>
          <a:p>
            <a:pPr marL="0" indent="0" algn="ctr">
              <a:lnSpc>
                <a:spcPct val="100000"/>
              </a:lnSpc>
              <a:spcBef>
                <a:spcPts val="0"/>
              </a:spcBef>
              <a:buNone/>
            </a:pPr>
            <a:r>
              <a:rPr lang="en-US" dirty="0"/>
              <a:t>“They know how best to care for their patients but are blocked from doing so by </a:t>
            </a:r>
            <a:r>
              <a:rPr lang="en-US" b="1" dirty="0">
                <a:solidFill>
                  <a:srgbClr val="FFFF00"/>
                </a:solidFill>
              </a:rPr>
              <a:t>systemic barriers </a:t>
            </a:r>
            <a:r>
              <a:rPr lang="en-US" dirty="0"/>
              <a:t>related to </a:t>
            </a:r>
          </a:p>
          <a:p>
            <a:pPr marL="0" indent="0" algn="ctr">
              <a:lnSpc>
                <a:spcPct val="100000"/>
              </a:lnSpc>
              <a:spcBef>
                <a:spcPts val="0"/>
              </a:spcBef>
              <a:buNone/>
            </a:pPr>
            <a:r>
              <a:rPr lang="en-US" dirty="0"/>
              <a:t>the business side of healthcare.”</a:t>
            </a:r>
          </a:p>
        </p:txBody>
      </p:sp>
      <p:sp>
        <p:nvSpPr>
          <p:cNvPr id="5" name="Text Placeholder 4">
            <a:extLst>
              <a:ext uri="{FF2B5EF4-FFF2-40B4-BE49-F238E27FC236}">
                <a16:creationId xmlns:a16="http://schemas.microsoft.com/office/drawing/2014/main" id="{F8588B12-4DCA-1DF8-8BAB-525924E58666}"/>
              </a:ext>
            </a:extLst>
          </p:cNvPr>
          <p:cNvSpPr>
            <a:spLocks noGrp="1"/>
          </p:cNvSpPr>
          <p:nvPr>
            <p:ph type="body" idx="10"/>
          </p:nvPr>
        </p:nvSpPr>
        <p:spPr/>
        <p:txBody>
          <a:bodyPr/>
          <a:lstStyle/>
          <a:p>
            <a:r>
              <a:rPr lang="en-US" dirty="0"/>
              <a:t>https://</a:t>
            </a:r>
            <a:r>
              <a:rPr lang="en-US" dirty="0" err="1"/>
              <a:t>www.fixmoralinjury.org</a:t>
            </a:r>
            <a:r>
              <a:rPr lang="en-US" dirty="0"/>
              <a:t> Accessed Aug 9 2023</a:t>
            </a:r>
          </a:p>
        </p:txBody>
      </p:sp>
      <p:pic>
        <p:nvPicPr>
          <p:cNvPr id="1026" name="Picture 2" descr="If I Betray These Words: Moral Injury in Medicine and Why It's So Hard for  Clinicians to Put Patients First: Dean, Wendy, Talbot, Simon:  9781586423544: Amazon.com: Books">
            <a:extLst>
              <a:ext uri="{FF2B5EF4-FFF2-40B4-BE49-F238E27FC236}">
                <a16:creationId xmlns:a16="http://schemas.microsoft.com/office/drawing/2014/main" id="{A549DFDB-F24A-0813-A0CD-41A385757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94" y="403540"/>
            <a:ext cx="3620130" cy="5595335"/>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60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4964-9F1B-434B-9570-D60A0DD2C631}"/>
              </a:ext>
            </a:extLst>
          </p:cNvPr>
          <p:cNvSpPr>
            <a:spLocks noGrp="1"/>
          </p:cNvSpPr>
          <p:nvPr>
            <p:ph type="title"/>
          </p:nvPr>
        </p:nvSpPr>
        <p:spPr>
          <a:xfrm>
            <a:off x="838200" y="365125"/>
            <a:ext cx="10761324" cy="1325563"/>
          </a:xfrm>
        </p:spPr>
        <p:txBody>
          <a:bodyPr/>
          <a:lstStyle/>
          <a:p>
            <a:r>
              <a:rPr lang="en-US" dirty="0"/>
              <a:t>#1 Cause of Physician Burnout by Age</a:t>
            </a:r>
          </a:p>
        </p:txBody>
      </p:sp>
      <p:sp>
        <p:nvSpPr>
          <p:cNvPr id="3" name="Text Placeholder 2">
            <a:extLst>
              <a:ext uri="{FF2B5EF4-FFF2-40B4-BE49-F238E27FC236}">
                <a16:creationId xmlns:a16="http://schemas.microsoft.com/office/drawing/2014/main" id="{3BF043BD-83DF-9E4E-902E-A5FB1597DD67}"/>
              </a:ext>
            </a:extLst>
          </p:cNvPr>
          <p:cNvSpPr>
            <a:spLocks noGrp="1"/>
          </p:cNvSpPr>
          <p:nvPr>
            <p:ph type="body" idx="10"/>
          </p:nvPr>
        </p:nvSpPr>
        <p:spPr/>
        <p:txBody>
          <a:bodyPr/>
          <a:lstStyle/>
          <a:p>
            <a:r>
              <a:rPr lang="en-US" dirty="0"/>
              <a:t>https://</a:t>
            </a:r>
            <a:r>
              <a:rPr lang="en-US" dirty="0" err="1"/>
              <a:t>www.medscape.com</a:t>
            </a:r>
            <a:r>
              <a:rPr lang="en-US" dirty="0"/>
              <a:t>/slideshow/2020-lifestyle-burnout-6012460#6</a:t>
            </a:r>
          </a:p>
        </p:txBody>
      </p:sp>
      <p:sp>
        <p:nvSpPr>
          <p:cNvPr id="7" name="Freeform 6">
            <a:extLst>
              <a:ext uri="{FF2B5EF4-FFF2-40B4-BE49-F238E27FC236}">
                <a16:creationId xmlns:a16="http://schemas.microsoft.com/office/drawing/2014/main" id="{3F9A52C7-D30E-D543-BE83-A5BCF0D9DD9D}"/>
              </a:ext>
            </a:extLst>
          </p:cNvPr>
          <p:cNvSpPr/>
          <p:nvPr/>
        </p:nvSpPr>
        <p:spPr>
          <a:xfrm>
            <a:off x="5174877" y="1821902"/>
            <a:ext cx="5683623" cy="1034052"/>
          </a:xfrm>
          <a:custGeom>
            <a:avLst/>
            <a:gdLst>
              <a:gd name="connsiteX0" fmla="*/ 172345 w 1034051"/>
              <a:gd name="connsiteY0" fmla="*/ 0 h 6729984"/>
              <a:gd name="connsiteX1" fmla="*/ 861706 w 1034051"/>
              <a:gd name="connsiteY1" fmla="*/ 0 h 6729984"/>
              <a:gd name="connsiteX2" fmla="*/ 1034051 w 1034051"/>
              <a:gd name="connsiteY2" fmla="*/ 172345 h 6729984"/>
              <a:gd name="connsiteX3" fmla="*/ 1034051 w 1034051"/>
              <a:gd name="connsiteY3" fmla="*/ 6729984 h 6729984"/>
              <a:gd name="connsiteX4" fmla="*/ 1034051 w 1034051"/>
              <a:gd name="connsiteY4" fmla="*/ 6729984 h 6729984"/>
              <a:gd name="connsiteX5" fmla="*/ 0 w 1034051"/>
              <a:gd name="connsiteY5" fmla="*/ 6729984 h 6729984"/>
              <a:gd name="connsiteX6" fmla="*/ 0 w 1034051"/>
              <a:gd name="connsiteY6" fmla="*/ 6729984 h 6729984"/>
              <a:gd name="connsiteX7" fmla="*/ 0 w 1034051"/>
              <a:gd name="connsiteY7" fmla="*/ 172345 h 6729984"/>
              <a:gd name="connsiteX8" fmla="*/ 172345 w 1034051"/>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051" h="6729984">
                <a:moveTo>
                  <a:pt x="1034051" y="1121687"/>
                </a:moveTo>
                <a:lnTo>
                  <a:pt x="1034051" y="5608297"/>
                </a:lnTo>
                <a:cubicBezTo>
                  <a:pt x="1034051" y="6227789"/>
                  <a:pt x="1022195" y="6729981"/>
                  <a:pt x="1007570" y="6729981"/>
                </a:cubicBezTo>
                <a:lnTo>
                  <a:pt x="0" y="6729981"/>
                </a:lnTo>
                <a:lnTo>
                  <a:pt x="0" y="6729981"/>
                </a:lnTo>
                <a:lnTo>
                  <a:pt x="0" y="3"/>
                </a:lnTo>
                <a:lnTo>
                  <a:pt x="0" y="3"/>
                </a:lnTo>
                <a:lnTo>
                  <a:pt x="1007570" y="3"/>
                </a:lnTo>
                <a:cubicBezTo>
                  <a:pt x="1022195" y="3"/>
                  <a:pt x="1034051" y="502195"/>
                  <a:pt x="1034051" y="1121687"/>
                </a:cubicBez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8111" tIns="109533" rIns="168588" bIns="109534" numCol="1" spcCol="1270" anchor="ctr" anchorCtr="0">
            <a:noAutofit/>
          </a:bodyPr>
          <a:lstStyle/>
          <a:p>
            <a:pPr marL="0" lvl="1" algn="l" defTabSz="1377950">
              <a:spcBef>
                <a:spcPct val="0"/>
              </a:spcBef>
            </a:pPr>
            <a:r>
              <a:rPr lang="en-US" sz="2800" kern="1200" dirty="0"/>
              <a:t>Too many bureaucratic tasks </a:t>
            </a:r>
          </a:p>
          <a:p>
            <a:pPr marL="0" lvl="1" algn="l" defTabSz="1377950">
              <a:spcBef>
                <a:spcPct val="0"/>
              </a:spcBef>
            </a:pPr>
            <a:r>
              <a:rPr lang="en-US" sz="2800" kern="1200" dirty="0"/>
              <a:t>(</a:t>
            </a:r>
            <a:r>
              <a:rPr lang="en-US" sz="2800" i="1" kern="1200" dirty="0"/>
              <a:t>e.g</a:t>
            </a:r>
            <a:r>
              <a:rPr lang="en-US" sz="2800" kern="1200" dirty="0"/>
              <a:t>., charting, paperwork)</a:t>
            </a:r>
          </a:p>
        </p:txBody>
      </p:sp>
      <p:sp>
        <p:nvSpPr>
          <p:cNvPr id="8" name="Freeform 7">
            <a:extLst>
              <a:ext uri="{FF2B5EF4-FFF2-40B4-BE49-F238E27FC236}">
                <a16:creationId xmlns:a16="http://schemas.microsoft.com/office/drawing/2014/main" id="{84ADB436-22DF-454F-9C6B-C3FB56BD361E}"/>
              </a:ext>
            </a:extLst>
          </p:cNvPr>
          <p:cNvSpPr/>
          <p:nvPr/>
        </p:nvSpPr>
        <p:spPr>
          <a:xfrm>
            <a:off x="1333501" y="1692645"/>
            <a:ext cx="3841376" cy="1292563"/>
          </a:xfrm>
          <a:custGeom>
            <a:avLst/>
            <a:gdLst>
              <a:gd name="connsiteX0" fmla="*/ 0 w 3785616"/>
              <a:gd name="connsiteY0" fmla="*/ 215431 h 1292563"/>
              <a:gd name="connsiteX1" fmla="*/ 215431 w 3785616"/>
              <a:gd name="connsiteY1" fmla="*/ 0 h 1292563"/>
              <a:gd name="connsiteX2" fmla="*/ 3570185 w 3785616"/>
              <a:gd name="connsiteY2" fmla="*/ 0 h 1292563"/>
              <a:gd name="connsiteX3" fmla="*/ 3785616 w 3785616"/>
              <a:gd name="connsiteY3" fmla="*/ 215431 h 1292563"/>
              <a:gd name="connsiteX4" fmla="*/ 3785616 w 3785616"/>
              <a:gd name="connsiteY4" fmla="*/ 1077132 h 1292563"/>
              <a:gd name="connsiteX5" fmla="*/ 3570185 w 3785616"/>
              <a:gd name="connsiteY5" fmla="*/ 1292563 h 1292563"/>
              <a:gd name="connsiteX6" fmla="*/ 215431 w 3785616"/>
              <a:gd name="connsiteY6" fmla="*/ 1292563 h 1292563"/>
              <a:gd name="connsiteX7" fmla="*/ 0 w 3785616"/>
              <a:gd name="connsiteY7" fmla="*/ 1077132 h 1292563"/>
              <a:gd name="connsiteX8" fmla="*/ 0 w 3785616"/>
              <a:gd name="connsiteY8" fmla="*/ 215431 h 129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292563">
                <a:moveTo>
                  <a:pt x="0" y="215431"/>
                </a:moveTo>
                <a:cubicBezTo>
                  <a:pt x="0" y="96452"/>
                  <a:pt x="96452" y="0"/>
                  <a:pt x="215431" y="0"/>
                </a:cubicBezTo>
                <a:lnTo>
                  <a:pt x="3570185" y="0"/>
                </a:lnTo>
                <a:cubicBezTo>
                  <a:pt x="3689164" y="0"/>
                  <a:pt x="3785616" y="96452"/>
                  <a:pt x="3785616" y="215431"/>
                </a:cubicBezTo>
                <a:lnTo>
                  <a:pt x="3785616" y="1077132"/>
                </a:lnTo>
                <a:cubicBezTo>
                  <a:pt x="3785616" y="1196111"/>
                  <a:pt x="3689164" y="1292563"/>
                  <a:pt x="3570185" y="1292563"/>
                </a:cubicBezTo>
                <a:lnTo>
                  <a:pt x="215431" y="1292563"/>
                </a:lnTo>
                <a:cubicBezTo>
                  <a:pt x="96452" y="1292563"/>
                  <a:pt x="0" y="1196111"/>
                  <a:pt x="0" y="1077132"/>
                </a:cubicBezTo>
                <a:lnTo>
                  <a:pt x="0" y="2154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498" tIns="139298" rIns="215498" bIns="139298" numCol="1" spcCol="1270" anchor="ctr" anchorCtr="0">
            <a:noAutofit/>
          </a:bodyPr>
          <a:lstStyle/>
          <a:p>
            <a:pPr marL="0" lvl="0" indent="0" algn="ctr" defTabSz="1778000">
              <a:lnSpc>
                <a:spcPct val="90000"/>
              </a:lnSpc>
              <a:spcBef>
                <a:spcPct val="0"/>
              </a:spcBef>
              <a:spcAft>
                <a:spcPct val="35000"/>
              </a:spcAft>
              <a:buNone/>
            </a:pPr>
            <a:r>
              <a:rPr lang="en-US" sz="4000" b="1" kern="1200" dirty="0">
                <a:effectLst>
                  <a:outerShdw blurRad="50800" dist="38100" dir="2700000" algn="tl" rotWithShape="0">
                    <a:prstClr val="black">
                      <a:alpha val="40000"/>
                    </a:prstClr>
                  </a:outerShdw>
                </a:effectLst>
              </a:rPr>
              <a:t>Millennial</a:t>
            </a:r>
            <a:r>
              <a:rPr lang="en-US" sz="4000" kern="1200" dirty="0">
                <a:effectLst>
                  <a:outerShdw blurRad="50800" dist="38100" dir="2700000" algn="tl" rotWithShape="0">
                    <a:prstClr val="black">
                      <a:alpha val="40000"/>
                    </a:prstClr>
                  </a:outerShdw>
                </a:effectLst>
              </a:rPr>
              <a:t> </a:t>
            </a:r>
          </a:p>
        </p:txBody>
      </p:sp>
      <p:sp>
        <p:nvSpPr>
          <p:cNvPr id="9" name="Freeform 8">
            <a:extLst>
              <a:ext uri="{FF2B5EF4-FFF2-40B4-BE49-F238E27FC236}">
                <a16:creationId xmlns:a16="http://schemas.microsoft.com/office/drawing/2014/main" id="{C96663FA-5592-6D43-A02E-432ABC4E1EAC}"/>
              </a:ext>
            </a:extLst>
          </p:cNvPr>
          <p:cNvSpPr/>
          <p:nvPr/>
        </p:nvSpPr>
        <p:spPr>
          <a:xfrm>
            <a:off x="5174877" y="3179094"/>
            <a:ext cx="5683623" cy="1034052"/>
          </a:xfrm>
          <a:custGeom>
            <a:avLst/>
            <a:gdLst>
              <a:gd name="connsiteX0" fmla="*/ 172345 w 1034051"/>
              <a:gd name="connsiteY0" fmla="*/ 0 h 6729984"/>
              <a:gd name="connsiteX1" fmla="*/ 861706 w 1034051"/>
              <a:gd name="connsiteY1" fmla="*/ 0 h 6729984"/>
              <a:gd name="connsiteX2" fmla="*/ 1034051 w 1034051"/>
              <a:gd name="connsiteY2" fmla="*/ 172345 h 6729984"/>
              <a:gd name="connsiteX3" fmla="*/ 1034051 w 1034051"/>
              <a:gd name="connsiteY3" fmla="*/ 6729984 h 6729984"/>
              <a:gd name="connsiteX4" fmla="*/ 1034051 w 1034051"/>
              <a:gd name="connsiteY4" fmla="*/ 6729984 h 6729984"/>
              <a:gd name="connsiteX5" fmla="*/ 0 w 1034051"/>
              <a:gd name="connsiteY5" fmla="*/ 6729984 h 6729984"/>
              <a:gd name="connsiteX6" fmla="*/ 0 w 1034051"/>
              <a:gd name="connsiteY6" fmla="*/ 6729984 h 6729984"/>
              <a:gd name="connsiteX7" fmla="*/ 0 w 1034051"/>
              <a:gd name="connsiteY7" fmla="*/ 172345 h 6729984"/>
              <a:gd name="connsiteX8" fmla="*/ 172345 w 1034051"/>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051" h="6729984">
                <a:moveTo>
                  <a:pt x="1034051" y="1121687"/>
                </a:moveTo>
                <a:lnTo>
                  <a:pt x="1034051" y="5608297"/>
                </a:lnTo>
                <a:cubicBezTo>
                  <a:pt x="1034051" y="6227789"/>
                  <a:pt x="1022195" y="6729981"/>
                  <a:pt x="1007570" y="6729981"/>
                </a:cubicBezTo>
                <a:lnTo>
                  <a:pt x="0" y="6729981"/>
                </a:lnTo>
                <a:lnTo>
                  <a:pt x="0" y="6729981"/>
                </a:lnTo>
                <a:lnTo>
                  <a:pt x="0" y="3"/>
                </a:lnTo>
                <a:lnTo>
                  <a:pt x="0" y="3"/>
                </a:lnTo>
                <a:lnTo>
                  <a:pt x="1007570" y="3"/>
                </a:lnTo>
                <a:cubicBezTo>
                  <a:pt x="1022195" y="3"/>
                  <a:pt x="1034051" y="502195"/>
                  <a:pt x="1034051" y="1121687"/>
                </a:cubicBez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8111" tIns="109533" rIns="168588" bIns="109534" numCol="1" spcCol="1270" anchor="ctr" anchorCtr="0">
            <a:noAutofit/>
          </a:bodyPr>
          <a:lstStyle/>
          <a:p>
            <a:pPr marL="0" lvl="1" algn="l" defTabSz="1377950">
              <a:spcBef>
                <a:spcPct val="0"/>
              </a:spcBef>
            </a:pPr>
            <a:r>
              <a:rPr lang="en-US" sz="2800" kern="1200" dirty="0"/>
              <a:t>Too many bureaucratic tasks </a:t>
            </a:r>
          </a:p>
          <a:p>
            <a:pPr marL="0" lvl="1" algn="l" defTabSz="1377950">
              <a:spcBef>
                <a:spcPct val="0"/>
              </a:spcBef>
            </a:pPr>
            <a:r>
              <a:rPr lang="en-US" sz="2800" kern="1200" dirty="0"/>
              <a:t>(</a:t>
            </a:r>
            <a:r>
              <a:rPr lang="en-US" sz="2800" i="1" kern="1200" dirty="0"/>
              <a:t>e.g</a:t>
            </a:r>
            <a:r>
              <a:rPr lang="en-US" sz="2800" kern="1200" dirty="0"/>
              <a:t>., charting, paperwork)</a:t>
            </a:r>
          </a:p>
        </p:txBody>
      </p:sp>
      <p:sp>
        <p:nvSpPr>
          <p:cNvPr id="10" name="Freeform 9">
            <a:extLst>
              <a:ext uri="{FF2B5EF4-FFF2-40B4-BE49-F238E27FC236}">
                <a16:creationId xmlns:a16="http://schemas.microsoft.com/office/drawing/2014/main" id="{3A3087C6-6609-C34C-8168-0CD1BAEBAB6D}"/>
              </a:ext>
            </a:extLst>
          </p:cNvPr>
          <p:cNvSpPr/>
          <p:nvPr/>
        </p:nvSpPr>
        <p:spPr>
          <a:xfrm>
            <a:off x="1333501" y="3049837"/>
            <a:ext cx="3841376" cy="1292563"/>
          </a:xfrm>
          <a:custGeom>
            <a:avLst/>
            <a:gdLst>
              <a:gd name="connsiteX0" fmla="*/ 0 w 3785616"/>
              <a:gd name="connsiteY0" fmla="*/ 215431 h 1292563"/>
              <a:gd name="connsiteX1" fmla="*/ 215431 w 3785616"/>
              <a:gd name="connsiteY1" fmla="*/ 0 h 1292563"/>
              <a:gd name="connsiteX2" fmla="*/ 3570185 w 3785616"/>
              <a:gd name="connsiteY2" fmla="*/ 0 h 1292563"/>
              <a:gd name="connsiteX3" fmla="*/ 3785616 w 3785616"/>
              <a:gd name="connsiteY3" fmla="*/ 215431 h 1292563"/>
              <a:gd name="connsiteX4" fmla="*/ 3785616 w 3785616"/>
              <a:gd name="connsiteY4" fmla="*/ 1077132 h 1292563"/>
              <a:gd name="connsiteX5" fmla="*/ 3570185 w 3785616"/>
              <a:gd name="connsiteY5" fmla="*/ 1292563 h 1292563"/>
              <a:gd name="connsiteX6" fmla="*/ 215431 w 3785616"/>
              <a:gd name="connsiteY6" fmla="*/ 1292563 h 1292563"/>
              <a:gd name="connsiteX7" fmla="*/ 0 w 3785616"/>
              <a:gd name="connsiteY7" fmla="*/ 1077132 h 1292563"/>
              <a:gd name="connsiteX8" fmla="*/ 0 w 3785616"/>
              <a:gd name="connsiteY8" fmla="*/ 215431 h 129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292563">
                <a:moveTo>
                  <a:pt x="0" y="215431"/>
                </a:moveTo>
                <a:cubicBezTo>
                  <a:pt x="0" y="96452"/>
                  <a:pt x="96452" y="0"/>
                  <a:pt x="215431" y="0"/>
                </a:cubicBezTo>
                <a:lnTo>
                  <a:pt x="3570185" y="0"/>
                </a:lnTo>
                <a:cubicBezTo>
                  <a:pt x="3689164" y="0"/>
                  <a:pt x="3785616" y="96452"/>
                  <a:pt x="3785616" y="215431"/>
                </a:cubicBezTo>
                <a:lnTo>
                  <a:pt x="3785616" y="1077132"/>
                </a:lnTo>
                <a:cubicBezTo>
                  <a:pt x="3785616" y="1196111"/>
                  <a:pt x="3689164" y="1292563"/>
                  <a:pt x="3570185" y="1292563"/>
                </a:cubicBezTo>
                <a:lnTo>
                  <a:pt x="215431" y="1292563"/>
                </a:lnTo>
                <a:cubicBezTo>
                  <a:pt x="96452" y="1292563"/>
                  <a:pt x="0" y="1196111"/>
                  <a:pt x="0" y="1077132"/>
                </a:cubicBezTo>
                <a:lnTo>
                  <a:pt x="0" y="2154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498" tIns="139298" rIns="215498" bIns="139298" numCol="1" spcCol="1270" anchor="ctr" anchorCtr="0">
            <a:noAutofit/>
          </a:bodyPr>
          <a:lstStyle/>
          <a:p>
            <a:pPr marL="0" lvl="0" indent="0" algn="ctr" defTabSz="1778000">
              <a:lnSpc>
                <a:spcPct val="90000"/>
              </a:lnSpc>
              <a:spcBef>
                <a:spcPct val="0"/>
              </a:spcBef>
              <a:spcAft>
                <a:spcPct val="35000"/>
              </a:spcAft>
              <a:buNone/>
            </a:pPr>
            <a:r>
              <a:rPr lang="en-US" sz="4000" b="1" kern="1200" dirty="0">
                <a:effectLst>
                  <a:outerShdw blurRad="50800" dist="38100" dir="2700000" algn="tl" rotWithShape="0">
                    <a:prstClr val="black">
                      <a:alpha val="40000"/>
                    </a:prstClr>
                  </a:outerShdw>
                </a:effectLst>
              </a:rPr>
              <a:t>Generation X</a:t>
            </a:r>
            <a:r>
              <a:rPr lang="en-US" sz="4000" kern="1200" dirty="0">
                <a:effectLst>
                  <a:outerShdw blurRad="50800" dist="38100" dir="2700000" algn="tl" rotWithShape="0">
                    <a:prstClr val="black">
                      <a:alpha val="40000"/>
                    </a:prstClr>
                  </a:outerShdw>
                </a:effectLst>
              </a:rPr>
              <a:t> </a:t>
            </a:r>
          </a:p>
        </p:txBody>
      </p:sp>
      <p:sp>
        <p:nvSpPr>
          <p:cNvPr id="11" name="Freeform 10">
            <a:extLst>
              <a:ext uri="{FF2B5EF4-FFF2-40B4-BE49-F238E27FC236}">
                <a16:creationId xmlns:a16="http://schemas.microsoft.com/office/drawing/2014/main" id="{60B3A172-D3F3-9546-9632-9FED159EFF78}"/>
              </a:ext>
            </a:extLst>
          </p:cNvPr>
          <p:cNvSpPr/>
          <p:nvPr/>
        </p:nvSpPr>
        <p:spPr>
          <a:xfrm>
            <a:off x="5174877" y="4536286"/>
            <a:ext cx="5683623" cy="1034052"/>
          </a:xfrm>
          <a:custGeom>
            <a:avLst/>
            <a:gdLst>
              <a:gd name="connsiteX0" fmla="*/ 172345 w 1034051"/>
              <a:gd name="connsiteY0" fmla="*/ 0 h 6729984"/>
              <a:gd name="connsiteX1" fmla="*/ 861706 w 1034051"/>
              <a:gd name="connsiteY1" fmla="*/ 0 h 6729984"/>
              <a:gd name="connsiteX2" fmla="*/ 1034051 w 1034051"/>
              <a:gd name="connsiteY2" fmla="*/ 172345 h 6729984"/>
              <a:gd name="connsiteX3" fmla="*/ 1034051 w 1034051"/>
              <a:gd name="connsiteY3" fmla="*/ 6729984 h 6729984"/>
              <a:gd name="connsiteX4" fmla="*/ 1034051 w 1034051"/>
              <a:gd name="connsiteY4" fmla="*/ 6729984 h 6729984"/>
              <a:gd name="connsiteX5" fmla="*/ 0 w 1034051"/>
              <a:gd name="connsiteY5" fmla="*/ 6729984 h 6729984"/>
              <a:gd name="connsiteX6" fmla="*/ 0 w 1034051"/>
              <a:gd name="connsiteY6" fmla="*/ 6729984 h 6729984"/>
              <a:gd name="connsiteX7" fmla="*/ 0 w 1034051"/>
              <a:gd name="connsiteY7" fmla="*/ 172345 h 6729984"/>
              <a:gd name="connsiteX8" fmla="*/ 172345 w 1034051"/>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051" h="6729984">
                <a:moveTo>
                  <a:pt x="1034051" y="1121687"/>
                </a:moveTo>
                <a:lnTo>
                  <a:pt x="1034051" y="5608297"/>
                </a:lnTo>
                <a:cubicBezTo>
                  <a:pt x="1034051" y="6227789"/>
                  <a:pt x="1022195" y="6729981"/>
                  <a:pt x="1007570" y="6729981"/>
                </a:cubicBezTo>
                <a:lnTo>
                  <a:pt x="0" y="6729981"/>
                </a:lnTo>
                <a:lnTo>
                  <a:pt x="0" y="6729981"/>
                </a:lnTo>
                <a:lnTo>
                  <a:pt x="0" y="3"/>
                </a:lnTo>
                <a:lnTo>
                  <a:pt x="0" y="3"/>
                </a:lnTo>
                <a:lnTo>
                  <a:pt x="1007570" y="3"/>
                </a:lnTo>
                <a:cubicBezTo>
                  <a:pt x="1022195" y="3"/>
                  <a:pt x="1034051" y="502195"/>
                  <a:pt x="1034051" y="1121687"/>
                </a:cubicBez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8111" tIns="109533" rIns="168588" bIns="109534" numCol="1" spcCol="1270" anchor="ctr" anchorCtr="0">
            <a:noAutofit/>
          </a:bodyPr>
          <a:lstStyle/>
          <a:p>
            <a:pPr marL="0" lvl="1" algn="l" defTabSz="1377950">
              <a:spcBef>
                <a:spcPct val="0"/>
              </a:spcBef>
            </a:pPr>
            <a:r>
              <a:rPr lang="en-US" sz="2800" kern="1200" dirty="0"/>
              <a:t>Too many bureaucratic tasks </a:t>
            </a:r>
          </a:p>
          <a:p>
            <a:pPr marL="0" lvl="1" algn="l" defTabSz="1377950">
              <a:spcBef>
                <a:spcPct val="0"/>
              </a:spcBef>
            </a:pPr>
            <a:r>
              <a:rPr lang="en-US" sz="2800" kern="1200" dirty="0"/>
              <a:t>(</a:t>
            </a:r>
            <a:r>
              <a:rPr lang="en-US" sz="2800" i="1" kern="1200" dirty="0"/>
              <a:t>e.g</a:t>
            </a:r>
            <a:r>
              <a:rPr lang="en-US" sz="2800" kern="1200" dirty="0"/>
              <a:t>., charting, paperwork)</a:t>
            </a:r>
          </a:p>
        </p:txBody>
      </p:sp>
      <p:sp>
        <p:nvSpPr>
          <p:cNvPr id="12" name="Freeform 11">
            <a:extLst>
              <a:ext uri="{FF2B5EF4-FFF2-40B4-BE49-F238E27FC236}">
                <a16:creationId xmlns:a16="http://schemas.microsoft.com/office/drawing/2014/main" id="{A294165F-29DD-D841-8BF5-D99C9D6DFAD8}"/>
              </a:ext>
            </a:extLst>
          </p:cNvPr>
          <p:cNvSpPr/>
          <p:nvPr/>
        </p:nvSpPr>
        <p:spPr>
          <a:xfrm>
            <a:off x="1333501" y="4407029"/>
            <a:ext cx="3841376" cy="1292563"/>
          </a:xfrm>
          <a:custGeom>
            <a:avLst/>
            <a:gdLst>
              <a:gd name="connsiteX0" fmla="*/ 0 w 3785616"/>
              <a:gd name="connsiteY0" fmla="*/ 215431 h 1292563"/>
              <a:gd name="connsiteX1" fmla="*/ 215431 w 3785616"/>
              <a:gd name="connsiteY1" fmla="*/ 0 h 1292563"/>
              <a:gd name="connsiteX2" fmla="*/ 3570185 w 3785616"/>
              <a:gd name="connsiteY2" fmla="*/ 0 h 1292563"/>
              <a:gd name="connsiteX3" fmla="*/ 3785616 w 3785616"/>
              <a:gd name="connsiteY3" fmla="*/ 215431 h 1292563"/>
              <a:gd name="connsiteX4" fmla="*/ 3785616 w 3785616"/>
              <a:gd name="connsiteY4" fmla="*/ 1077132 h 1292563"/>
              <a:gd name="connsiteX5" fmla="*/ 3570185 w 3785616"/>
              <a:gd name="connsiteY5" fmla="*/ 1292563 h 1292563"/>
              <a:gd name="connsiteX6" fmla="*/ 215431 w 3785616"/>
              <a:gd name="connsiteY6" fmla="*/ 1292563 h 1292563"/>
              <a:gd name="connsiteX7" fmla="*/ 0 w 3785616"/>
              <a:gd name="connsiteY7" fmla="*/ 1077132 h 1292563"/>
              <a:gd name="connsiteX8" fmla="*/ 0 w 3785616"/>
              <a:gd name="connsiteY8" fmla="*/ 215431 h 129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292563">
                <a:moveTo>
                  <a:pt x="0" y="215431"/>
                </a:moveTo>
                <a:cubicBezTo>
                  <a:pt x="0" y="96452"/>
                  <a:pt x="96452" y="0"/>
                  <a:pt x="215431" y="0"/>
                </a:cubicBezTo>
                <a:lnTo>
                  <a:pt x="3570185" y="0"/>
                </a:lnTo>
                <a:cubicBezTo>
                  <a:pt x="3689164" y="0"/>
                  <a:pt x="3785616" y="96452"/>
                  <a:pt x="3785616" y="215431"/>
                </a:cubicBezTo>
                <a:lnTo>
                  <a:pt x="3785616" y="1077132"/>
                </a:lnTo>
                <a:cubicBezTo>
                  <a:pt x="3785616" y="1196111"/>
                  <a:pt x="3689164" y="1292563"/>
                  <a:pt x="3570185" y="1292563"/>
                </a:cubicBezTo>
                <a:lnTo>
                  <a:pt x="215431" y="1292563"/>
                </a:lnTo>
                <a:cubicBezTo>
                  <a:pt x="96452" y="1292563"/>
                  <a:pt x="0" y="1196111"/>
                  <a:pt x="0" y="1077132"/>
                </a:cubicBezTo>
                <a:lnTo>
                  <a:pt x="0" y="2154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498" tIns="139298" rIns="215498" bIns="139298" numCol="1" spcCol="1270" anchor="ctr" anchorCtr="0">
            <a:noAutofit/>
          </a:bodyPr>
          <a:lstStyle/>
          <a:p>
            <a:pPr marL="0" lvl="0" indent="0" algn="ctr" defTabSz="1778000">
              <a:lnSpc>
                <a:spcPct val="90000"/>
              </a:lnSpc>
              <a:spcBef>
                <a:spcPct val="0"/>
              </a:spcBef>
              <a:spcAft>
                <a:spcPct val="35000"/>
              </a:spcAft>
              <a:buNone/>
            </a:pPr>
            <a:r>
              <a:rPr lang="en-US" sz="4000" b="1" kern="1200" dirty="0">
                <a:effectLst>
                  <a:outerShdw blurRad="50800" dist="38100" dir="2700000" algn="tl" rotWithShape="0">
                    <a:prstClr val="black">
                      <a:alpha val="40000"/>
                    </a:prstClr>
                  </a:outerShdw>
                </a:effectLst>
              </a:rPr>
              <a:t>Boomer</a:t>
            </a:r>
            <a:r>
              <a:rPr lang="en-US" sz="4000" kern="1200" dirty="0">
                <a:effectLst>
                  <a:outerShdw blurRad="50800" dist="38100" dir="2700000" algn="tl" rotWithShape="0">
                    <a:prstClr val="black">
                      <a:alpha val="40000"/>
                    </a:prstClr>
                  </a:outerShdw>
                </a:effectLst>
              </a:rPr>
              <a:t> </a:t>
            </a:r>
          </a:p>
        </p:txBody>
      </p:sp>
      <p:sp>
        <p:nvSpPr>
          <p:cNvPr id="14" name="TextBox 13">
            <a:extLst>
              <a:ext uri="{FF2B5EF4-FFF2-40B4-BE49-F238E27FC236}">
                <a16:creationId xmlns:a16="http://schemas.microsoft.com/office/drawing/2014/main" id="{B24A8613-3027-A94D-80E0-5F9EF8D17093}"/>
              </a:ext>
            </a:extLst>
          </p:cNvPr>
          <p:cNvSpPr txBox="1"/>
          <p:nvPr/>
        </p:nvSpPr>
        <p:spPr>
          <a:xfrm>
            <a:off x="8767482" y="6436659"/>
            <a:ext cx="184731" cy="461665"/>
          </a:xfrm>
          <a:prstGeom prst="rect">
            <a:avLst/>
          </a:prstGeom>
          <a:noFill/>
        </p:spPr>
        <p:txBody>
          <a:bodyPr wrap="none" rtlCol="0">
            <a:spAutoFit/>
          </a:bodyPr>
          <a:lstStyle/>
          <a:p>
            <a:pPr>
              <a:spcAft>
                <a:spcPts val="1200"/>
              </a:spcAft>
            </a:pPr>
            <a:endParaRPr lang="en-US" sz="2400" dirty="0">
              <a:solidFill>
                <a:schemeClr val="bg1"/>
              </a:solidFill>
            </a:endParaRPr>
          </a:p>
        </p:txBody>
      </p:sp>
    </p:spTree>
    <p:extLst>
      <p:ext uri="{BB962C8B-B14F-4D97-AF65-F5344CB8AC3E}">
        <p14:creationId xmlns:p14="http://schemas.microsoft.com/office/powerpoint/2010/main" val="421984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4AF36918-8C22-E841-9674-A58D4328516D}"/>
              </a:ext>
            </a:extLst>
          </p:cNvPr>
          <p:cNvGraphicFramePr/>
          <p:nvPr/>
        </p:nvGraphicFramePr>
        <p:xfrm>
          <a:off x="1679575" y="1439334"/>
          <a:ext cx="10463657" cy="4070531"/>
        </p:xfrm>
        <a:graphic>
          <a:graphicData uri="http://schemas.openxmlformats.org/drawingml/2006/chart">
            <c:chart xmlns:c="http://schemas.openxmlformats.org/drawingml/2006/chart" xmlns:r="http://schemas.openxmlformats.org/officeDocument/2006/relationships" r:id="rId3"/>
          </a:graphicData>
        </a:graphic>
      </p:graphicFrame>
      <p:sp>
        <p:nvSpPr>
          <p:cNvPr id="348161" name="Rectangle 2">
            <a:extLst>
              <a:ext uri="{FF2B5EF4-FFF2-40B4-BE49-F238E27FC236}">
                <a16:creationId xmlns:a16="http://schemas.microsoft.com/office/drawing/2014/main" id="{CE79EF22-5E6B-254B-B154-9757BC6FE579}"/>
              </a:ext>
            </a:extLst>
          </p:cNvPr>
          <p:cNvSpPr>
            <a:spLocks noGrp="1" noChangeArrowheads="1"/>
          </p:cNvSpPr>
          <p:nvPr>
            <p:ph type="title"/>
          </p:nvPr>
        </p:nvSpPr>
        <p:spPr>
          <a:xfrm>
            <a:off x="1066800" y="91159"/>
            <a:ext cx="10515600" cy="1325563"/>
          </a:xfrm>
        </p:spPr>
        <p:txBody>
          <a:bodyPr>
            <a:normAutofit/>
          </a:bodyPr>
          <a:lstStyle/>
          <a:p>
            <a:pPr eaLnBrk="1" hangingPunct="1"/>
            <a:r>
              <a:rPr lang="en-US" altLang="en-US" sz="4000" dirty="0"/>
              <a:t>EPIC EHR Notes Count</a:t>
            </a:r>
          </a:p>
        </p:txBody>
      </p:sp>
      <p:sp>
        <p:nvSpPr>
          <p:cNvPr id="2" name="Text Placeholder 1">
            <a:extLst>
              <a:ext uri="{FF2B5EF4-FFF2-40B4-BE49-F238E27FC236}">
                <a16:creationId xmlns:a16="http://schemas.microsoft.com/office/drawing/2014/main" id="{E5570080-E052-6440-91FB-6A7AFA5A1440}"/>
              </a:ext>
            </a:extLst>
          </p:cNvPr>
          <p:cNvSpPr>
            <a:spLocks noGrp="1"/>
          </p:cNvSpPr>
          <p:nvPr>
            <p:ph type="body" idx="10"/>
          </p:nvPr>
        </p:nvSpPr>
        <p:spPr>
          <a:xfrm>
            <a:off x="0" y="6016753"/>
            <a:ext cx="8394492" cy="841248"/>
          </a:xfrm>
        </p:spPr>
        <p:txBody>
          <a:bodyPr>
            <a:normAutofit/>
          </a:bodyPr>
          <a:lstStyle/>
          <a:p>
            <a:pPr>
              <a:lnSpc>
                <a:spcPct val="120000"/>
              </a:lnSpc>
              <a:spcBef>
                <a:spcPts val="0"/>
              </a:spcBef>
            </a:pPr>
            <a:r>
              <a:rPr lang="en-US" dirty="0"/>
              <a:t>Source: Ann Intern Med 2018; 169:51</a:t>
            </a:r>
          </a:p>
          <a:p>
            <a:pPr>
              <a:lnSpc>
                <a:spcPct val="120000"/>
              </a:lnSpc>
              <a:spcBef>
                <a:spcPts val="0"/>
              </a:spcBef>
            </a:pPr>
            <a:r>
              <a:rPr lang="en-US" dirty="0"/>
              <a:t>13 international organizations represent 140,000 notes</a:t>
            </a:r>
          </a:p>
          <a:p>
            <a:pPr>
              <a:lnSpc>
                <a:spcPct val="120000"/>
              </a:lnSpc>
              <a:spcBef>
                <a:spcPts val="0"/>
              </a:spcBef>
            </a:pPr>
            <a:r>
              <a:rPr lang="en-US" dirty="0"/>
              <a:t>254 organizations within the United States represent 10 million notes.</a:t>
            </a:r>
          </a:p>
        </p:txBody>
      </p:sp>
      <p:sp>
        <p:nvSpPr>
          <p:cNvPr id="348163" name="AutoShape 4" descr="M180139ff1_Figure_Average_characters_per_ambulatory_progress_note_in_US_and_international_health">
            <a:extLst>
              <a:ext uri="{FF2B5EF4-FFF2-40B4-BE49-F238E27FC236}">
                <a16:creationId xmlns:a16="http://schemas.microsoft.com/office/drawing/2014/main" id="{FA6714C0-F232-4940-809D-B990E3A69F62}"/>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164" name="AutoShape 5" descr="M180139ff1_Figure_Average_characters_per_ambulatory_progress_note_in_US_and_international_health">
            <a:extLst>
              <a:ext uri="{FF2B5EF4-FFF2-40B4-BE49-F238E27FC236}">
                <a16:creationId xmlns:a16="http://schemas.microsoft.com/office/drawing/2014/main" id="{B2D85A74-52D8-6048-9121-721F460578E5}"/>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 name="TextBox 2">
            <a:extLst>
              <a:ext uri="{FF2B5EF4-FFF2-40B4-BE49-F238E27FC236}">
                <a16:creationId xmlns:a16="http://schemas.microsoft.com/office/drawing/2014/main" id="{D6BFA153-5F28-9F41-B5BB-3F0DC394B010}"/>
              </a:ext>
            </a:extLst>
          </p:cNvPr>
          <p:cNvSpPr txBox="1"/>
          <p:nvPr/>
        </p:nvSpPr>
        <p:spPr>
          <a:xfrm>
            <a:off x="48768" y="2697480"/>
            <a:ext cx="1783207" cy="830997"/>
          </a:xfrm>
          <a:prstGeom prst="rect">
            <a:avLst/>
          </a:prstGeom>
          <a:noFill/>
        </p:spPr>
        <p:txBody>
          <a:bodyPr wrap="square" rtlCol="0">
            <a:spAutoFit/>
          </a:bodyPr>
          <a:lstStyle/>
          <a:p>
            <a:r>
              <a:rPr lang="en-US" sz="2400" dirty="0">
                <a:solidFill>
                  <a:schemeClr val="bg1"/>
                </a:solidFill>
              </a:rPr>
              <a:t>Number of Institutions</a:t>
            </a:r>
          </a:p>
        </p:txBody>
      </p:sp>
      <p:sp>
        <p:nvSpPr>
          <p:cNvPr id="37" name="TextBox 36">
            <a:extLst>
              <a:ext uri="{FF2B5EF4-FFF2-40B4-BE49-F238E27FC236}">
                <a16:creationId xmlns:a16="http://schemas.microsoft.com/office/drawing/2014/main" id="{C78A7C24-5734-8440-997E-B8B8435A498D}"/>
              </a:ext>
            </a:extLst>
          </p:cNvPr>
          <p:cNvSpPr txBox="1"/>
          <p:nvPr/>
        </p:nvSpPr>
        <p:spPr>
          <a:xfrm>
            <a:off x="2992949" y="5509865"/>
            <a:ext cx="8589451" cy="461665"/>
          </a:xfrm>
          <a:prstGeom prst="rect">
            <a:avLst/>
          </a:prstGeom>
          <a:noFill/>
        </p:spPr>
        <p:txBody>
          <a:bodyPr wrap="square" rtlCol="0">
            <a:spAutoFit/>
          </a:bodyPr>
          <a:lstStyle/>
          <a:p>
            <a:r>
              <a:rPr lang="en-US" sz="2400" dirty="0">
                <a:solidFill>
                  <a:schemeClr val="bg1"/>
                </a:solidFill>
              </a:rPr>
              <a:t>Average Number of Characters per Ambulatory Note in Epic</a:t>
            </a:r>
          </a:p>
        </p:txBody>
      </p:sp>
      <p:sp>
        <p:nvSpPr>
          <p:cNvPr id="4" name="TextBox 3">
            <a:extLst>
              <a:ext uri="{FF2B5EF4-FFF2-40B4-BE49-F238E27FC236}">
                <a16:creationId xmlns:a16="http://schemas.microsoft.com/office/drawing/2014/main" id="{2C29886A-77FF-EF4D-8FE0-B1BDF31B9E10}"/>
              </a:ext>
            </a:extLst>
          </p:cNvPr>
          <p:cNvSpPr txBox="1"/>
          <p:nvPr/>
        </p:nvSpPr>
        <p:spPr>
          <a:xfrm>
            <a:off x="2103492" y="3702675"/>
            <a:ext cx="2949846" cy="1015663"/>
          </a:xfrm>
          <a:prstGeom prst="rect">
            <a:avLst/>
          </a:prstGeom>
          <a:noFill/>
        </p:spPr>
        <p:txBody>
          <a:bodyPr wrap="none" rtlCol="0">
            <a:spAutoFit/>
          </a:bodyPr>
          <a:lstStyle/>
          <a:p>
            <a:r>
              <a:rPr lang="en-US" sz="2000" dirty="0">
                <a:solidFill>
                  <a:schemeClr val="bg1"/>
                </a:solidFill>
              </a:rPr>
              <a:t>Canada, UK, Australia,</a:t>
            </a:r>
          </a:p>
          <a:p>
            <a:r>
              <a:rPr lang="en-US" sz="2000" dirty="0">
                <a:solidFill>
                  <a:schemeClr val="bg1"/>
                </a:solidFill>
              </a:rPr>
              <a:t>Netherlands, Singapore,</a:t>
            </a:r>
          </a:p>
          <a:p>
            <a:r>
              <a:rPr lang="en-US" sz="2000" dirty="0">
                <a:solidFill>
                  <a:schemeClr val="bg1"/>
                </a:solidFill>
              </a:rPr>
              <a:t>United Arab Emirates</a:t>
            </a:r>
          </a:p>
        </p:txBody>
      </p:sp>
      <p:sp>
        <p:nvSpPr>
          <p:cNvPr id="6" name="Oval 5">
            <a:extLst>
              <a:ext uri="{FF2B5EF4-FFF2-40B4-BE49-F238E27FC236}">
                <a16:creationId xmlns:a16="http://schemas.microsoft.com/office/drawing/2014/main" id="{2E571076-5696-2145-BDF3-6B25A0D3703A}"/>
              </a:ext>
            </a:extLst>
          </p:cNvPr>
          <p:cNvSpPr/>
          <p:nvPr/>
        </p:nvSpPr>
        <p:spPr>
          <a:xfrm>
            <a:off x="6501327" y="3498910"/>
            <a:ext cx="2096958" cy="13255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00"/>
                </a:solidFill>
                <a:effectLst>
                  <a:outerShdw blurRad="50800" dist="38100" dir="2700000" algn="tl" rotWithShape="0">
                    <a:prstClr val="black">
                      <a:alpha val="40000"/>
                    </a:prstClr>
                  </a:outerShdw>
                </a:effectLst>
              </a:rPr>
              <a:t>USA</a:t>
            </a:r>
          </a:p>
        </p:txBody>
      </p:sp>
    </p:spTree>
    <p:extLst>
      <p:ext uri="{BB962C8B-B14F-4D97-AF65-F5344CB8AC3E}">
        <p14:creationId xmlns:p14="http://schemas.microsoft.com/office/powerpoint/2010/main" val="4678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animEffect transition="in" filter="fade">
                                      <p:cBhvr>
                                        <p:cTn id="7" dur="500"/>
                                        <p:tgtEl>
                                          <p:spTgt spid="16">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graphicEl>
                                              <a:chart seriesIdx="0" categoryIdx="0" bldStep="ptInCategory"/>
                                            </p:graphicEl>
                                          </p:spTgt>
                                        </p:tgtEl>
                                        <p:attrNameLst>
                                          <p:attrName>style.visibility</p:attrName>
                                        </p:attrNameLst>
                                      </p:cBhvr>
                                      <p:to>
                                        <p:strVal val="visible"/>
                                      </p:to>
                                    </p:set>
                                    <p:animEffect transition="in" filter="fade">
                                      <p:cBhvr>
                                        <p:cTn id="18" dur="500"/>
                                        <p:tgtEl>
                                          <p:spTgt spid="16">
                                            <p:graphicEl>
                                              <a:chart seriesIdx="0" categoryIdx="0" bldStep="ptInCategory"/>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graphicEl>
                                              <a:chart seriesIdx="0" categoryIdx="1" bldStep="ptInCategory"/>
                                            </p:graphicEl>
                                          </p:spTgt>
                                        </p:tgtEl>
                                        <p:attrNameLst>
                                          <p:attrName>style.visibility</p:attrName>
                                        </p:attrNameLst>
                                      </p:cBhvr>
                                      <p:to>
                                        <p:strVal val="visible"/>
                                      </p:to>
                                    </p:set>
                                    <p:animEffect transition="in" filter="fade">
                                      <p:cBhvr>
                                        <p:cTn id="21" dur="500"/>
                                        <p:tgtEl>
                                          <p:spTgt spid="16">
                                            <p:graphicEl>
                                              <a:chart seriesIdx="0" categoryIdx="1" bldStep="ptIn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graphicEl>
                                              <a:chart seriesIdx="0" categoryIdx="2" bldStep="ptInCategory"/>
                                            </p:graphicEl>
                                          </p:spTgt>
                                        </p:tgtEl>
                                        <p:attrNameLst>
                                          <p:attrName>style.visibility</p:attrName>
                                        </p:attrNameLst>
                                      </p:cBhvr>
                                      <p:to>
                                        <p:strVal val="visible"/>
                                      </p:to>
                                    </p:set>
                                    <p:animEffect transition="in" filter="fade">
                                      <p:cBhvr>
                                        <p:cTn id="24" dur="500"/>
                                        <p:tgtEl>
                                          <p:spTgt spid="16">
                                            <p:graphicEl>
                                              <a:chart seriesIdx="0" categoryIdx="2" bldStep="ptInCategory"/>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graphicEl>
                                              <a:chart seriesIdx="0" categoryIdx="3" bldStep="ptInCategory"/>
                                            </p:graphicEl>
                                          </p:spTgt>
                                        </p:tgtEl>
                                        <p:attrNameLst>
                                          <p:attrName>style.visibility</p:attrName>
                                        </p:attrNameLst>
                                      </p:cBhvr>
                                      <p:to>
                                        <p:strVal val="visible"/>
                                      </p:to>
                                    </p:set>
                                    <p:animEffect transition="in" filter="fade">
                                      <p:cBhvr>
                                        <p:cTn id="27" dur="500"/>
                                        <p:tgtEl>
                                          <p:spTgt spid="16">
                                            <p:graphicEl>
                                              <a:chart seriesIdx="0" categoryIdx="3" bldStep="ptInCategory"/>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graphicEl>
                                              <a:chart seriesIdx="0" categoryIdx="4" bldStep="ptInCategory"/>
                                            </p:graphicEl>
                                          </p:spTgt>
                                        </p:tgtEl>
                                        <p:attrNameLst>
                                          <p:attrName>style.visibility</p:attrName>
                                        </p:attrNameLst>
                                      </p:cBhvr>
                                      <p:to>
                                        <p:strVal val="visible"/>
                                      </p:to>
                                    </p:set>
                                    <p:animEffect transition="in" filter="fade">
                                      <p:cBhvr>
                                        <p:cTn id="30" dur="500"/>
                                        <p:tgtEl>
                                          <p:spTgt spid="16">
                                            <p:graphicEl>
                                              <a:chart seriesIdx="0" categoryIdx="4" bldStep="ptInCategory"/>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graphicEl>
                                              <a:chart seriesIdx="0" categoryIdx="5" bldStep="ptInCategory"/>
                                            </p:graphicEl>
                                          </p:spTgt>
                                        </p:tgtEl>
                                        <p:attrNameLst>
                                          <p:attrName>style.visibility</p:attrName>
                                        </p:attrNameLst>
                                      </p:cBhvr>
                                      <p:to>
                                        <p:strVal val="visible"/>
                                      </p:to>
                                    </p:set>
                                    <p:animEffect transition="in" filter="fade">
                                      <p:cBhvr>
                                        <p:cTn id="33" dur="500"/>
                                        <p:tgtEl>
                                          <p:spTgt spid="16">
                                            <p:graphicEl>
                                              <a:chart seriesIdx="0" categoryIdx="5" bldStep="ptInCategory"/>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graphicEl>
                                              <a:chart seriesIdx="0" categoryIdx="6" bldStep="ptInCategory"/>
                                            </p:graphicEl>
                                          </p:spTgt>
                                        </p:tgtEl>
                                        <p:attrNameLst>
                                          <p:attrName>style.visibility</p:attrName>
                                        </p:attrNameLst>
                                      </p:cBhvr>
                                      <p:to>
                                        <p:strVal val="visible"/>
                                      </p:to>
                                    </p:set>
                                    <p:animEffect transition="in" filter="fade">
                                      <p:cBhvr>
                                        <p:cTn id="36" dur="500"/>
                                        <p:tgtEl>
                                          <p:spTgt spid="16">
                                            <p:graphicEl>
                                              <a:chart seriesIdx="0" categoryIdx="6" bldStep="ptInCategory"/>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graphicEl>
                                              <a:chart seriesIdx="0" categoryIdx="7" bldStep="ptInCategory"/>
                                            </p:graphicEl>
                                          </p:spTgt>
                                        </p:tgtEl>
                                        <p:attrNameLst>
                                          <p:attrName>style.visibility</p:attrName>
                                        </p:attrNameLst>
                                      </p:cBhvr>
                                      <p:to>
                                        <p:strVal val="visible"/>
                                      </p:to>
                                    </p:set>
                                    <p:animEffect transition="in" filter="fade">
                                      <p:cBhvr>
                                        <p:cTn id="39" dur="500"/>
                                        <p:tgtEl>
                                          <p:spTgt spid="16">
                                            <p:graphicEl>
                                              <a:chart seriesIdx="0" categoryIdx="7" bldStep="ptInCategory"/>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graphicEl>
                                              <a:chart seriesIdx="0" categoryIdx="8" bldStep="ptInCategory"/>
                                            </p:graphicEl>
                                          </p:spTgt>
                                        </p:tgtEl>
                                        <p:attrNameLst>
                                          <p:attrName>style.visibility</p:attrName>
                                        </p:attrNameLst>
                                      </p:cBhvr>
                                      <p:to>
                                        <p:strVal val="visible"/>
                                      </p:to>
                                    </p:set>
                                    <p:animEffect transition="in" filter="fade">
                                      <p:cBhvr>
                                        <p:cTn id="42" dur="500"/>
                                        <p:tgtEl>
                                          <p:spTgt spid="16">
                                            <p:graphicEl>
                                              <a:chart seriesIdx="0" categoryIdx="8" bldStep="ptInCategory"/>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graphicEl>
                                              <a:chart seriesIdx="0" categoryIdx="9" bldStep="ptInCategory"/>
                                            </p:graphicEl>
                                          </p:spTgt>
                                        </p:tgtEl>
                                        <p:attrNameLst>
                                          <p:attrName>style.visibility</p:attrName>
                                        </p:attrNameLst>
                                      </p:cBhvr>
                                      <p:to>
                                        <p:strVal val="visible"/>
                                      </p:to>
                                    </p:set>
                                    <p:animEffect transition="in" filter="fade">
                                      <p:cBhvr>
                                        <p:cTn id="45" dur="500"/>
                                        <p:tgtEl>
                                          <p:spTgt spid="16">
                                            <p:graphicEl>
                                              <a:chart seriesIdx="0" categoryIdx="9" bldStep="ptInCategory"/>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graphicEl>
                                              <a:chart seriesIdx="0" categoryIdx="10" bldStep="ptInCategory"/>
                                            </p:graphicEl>
                                          </p:spTgt>
                                        </p:tgtEl>
                                        <p:attrNameLst>
                                          <p:attrName>style.visibility</p:attrName>
                                        </p:attrNameLst>
                                      </p:cBhvr>
                                      <p:to>
                                        <p:strVal val="visible"/>
                                      </p:to>
                                    </p:set>
                                    <p:animEffect transition="in" filter="fade">
                                      <p:cBhvr>
                                        <p:cTn id="48" dur="500"/>
                                        <p:tgtEl>
                                          <p:spTgt spid="16">
                                            <p:graphicEl>
                                              <a:chart seriesIdx="0" categoryIdx="10" bldStep="ptInCategory"/>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graphicEl>
                                              <a:chart seriesIdx="0" categoryIdx="11" bldStep="ptInCategory"/>
                                            </p:graphicEl>
                                          </p:spTgt>
                                        </p:tgtEl>
                                        <p:attrNameLst>
                                          <p:attrName>style.visibility</p:attrName>
                                        </p:attrNameLst>
                                      </p:cBhvr>
                                      <p:to>
                                        <p:strVal val="visible"/>
                                      </p:to>
                                    </p:set>
                                    <p:animEffect transition="in" filter="fade">
                                      <p:cBhvr>
                                        <p:cTn id="51" dur="500"/>
                                        <p:tgtEl>
                                          <p:spTgt spid="16">
                                            <p:graphicEl>
                                              <a:chart seriesIdx="0" categoryIdx="11" bldStep="ptInCategory"/>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graphicEl>
                                              <a:chart seriesIdx="0" categoryIdx="12" bldStep="ptInCategory"/>
                                            </p:graphicEl>
                                          </p:spTgt>
                                        </p:tgtEl>
                                        <p:attrNameLst>
                                          <p:attrName>style.visibility</p:attrName>
                                        </p:attrNameLst>
                                      </p:cBhvr>
                                      <p:to>
                                        <p:strVal val="visible"/>
                                      </p:to>
                                    </p:set>
                                    <p:animEffect transition="in" filter="fade">
                                      <p:cBhvr>
                                        <p:cTn id="54" dur="500"/>
                                        <p:tgtEl>
                                          <p:spTgt spid="16">
                                            <p:graphicEl>
                                              <a:chart seriesIdx="0" categoryIdx="12" bldStep="ptInCategory"/>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graphicEl>
                                              <a:chart seriesIdx="0" categoryIdx="13" bldStep="ptInCategory"/>
                                            </p:graphicEl>
                                          </p:spTgt>
                                        </p:tgtEl>
                                        <p:attrNameLst>
                                          <p:attrName>style.visibility</p:attrName>
                                        </p:attrNameLst>
                                      </p:cBhvr>
                                      <p:to>
                                        <p:strVal val="visible"/>
                                      </p:to>
                                    </p:set>
                                    <p:animEffect transition="in" filter="fade">
                                      <p:cBhvr>
                                        <p:cTn id="57" dur="500"/>
                                        <p:tgtEl>
                                          <p:spTgt spid="16">
                                            <p:graphicEl>
                                              <a:chart seriesIdx="0" categoryIdx="13" bldStep="ptInCategory"/>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graphicEl>
                                              <a:chart seriesIdx="0" categoryIdx="14" bldStep="ptInCategory"/>
                                            </p:graphicEl>
                                          </p:spTgt>
                                        </p:tgtEl>
                                        <p:attrNameLst>
                                          <p:attrName>style.visibility</p:attrName>
                                        </p:attrNameLst>
                                      </p:cBhvr>
                                      <p:to>
                                        <p:strVal val="visible"/>
                                      </p:to>
                                    </p:set>
                                    <p:animEffect transition="in" filter="fade">
                                      <p:cBhvr>
                                        <p:cTn id="60" dur="500"/>
                                        <p:tgtEl>
                                          <p:spTgt spid="16">
                                            <p:graphicEl>
                                              <a:chart seriesIdx="0" categoryIdx="14" bldStep="ptInCategory"/>
                                            </p:graphicEl>
                                          </p:spTgt>
                                        </p:tgtEl>
                                      </p:cBhvr>
                                    </p:animEffect>
                                  </p:childTnLst>
                                </p:cTn>
                              </p:par>
                            </p:childTnLst>
                          </p:cTn>
                        </p:par>
                        <p:par>
                          <p:cTn id="61" fill="hold">
                            <p:stCondLst>
                              <p:cond delay="500"/>
                            </p:stCondLst>
                            <p:childTnLst>
                              <p:par>
                                <p:cTn id="62" presetID="10" presetClass="entr" presetSubtype="0" fill="hold" grpId="0" nodeType="afterEffect">
                                  <p:stCondLst>
                                    <p:cond delay="0"/>
                                  </p:stCondLst>
                                  <p:iterate type="wd">
                                    <p:tmPct val="10000"/>
                                  </p:iterate>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6">
                                            <p:graphicEl>
                                              <a:chart seriesIdx="0" categoryIdx="15" bldStep="ptInCategory"/>
                                            </p:graphicEl>
                                          </p:spTgt>
                                        </p:tgtEl>
                                        <p:attrNameLst>
                                          <p:attrName>style.visibility</p:attrName>
                                        </p:attrNameLst>
                                      </p:cBhvr>
                                      <p:to>
                                        <p:strVal val="visible"/>
                                      </p:to>
                                    </p:set>
                                    <p:animEffect transition="in" filter="wipe(down)">
                                      <p:cBhvr>
                                        <p:cTn id="72" dur="500"/>
                                        <p:tgtEl>
                                          <p:spTgt spid="16">
                                            <p:graphicEl>
                                              <a:chart seriesIdx="0" categoryIdx="15" bldStep="ptInCategory"/>
                                            </p:graphic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6">
                                            <p:graphicEl>
                                              <a:chart seriesIdx="0" categoryIdx="16" bldStep="ptInCategory"/>
                                            </p:graphicEl>
                                          </p:spTgt>
                                        </p:tgtEl>
                                        <p:attrNameLst>
                                          <p:attrName>style.visibility</p:attrName>
                                        </p:attrNameLst>
                                      </p:cBhvr>
                                      <p:to>
                                        <p:strVal val="visible"/>
                                      </p:to>
                                    </p:set>
                                    <p:animEffect transition="in" filter="wipe(down)">
                                      <p:cBhvr>
                                        <p:cTn id="75" dur="2000"/>
                                        <p:tgtEl>
                                          <p:spTgt spid="16">
                                            <p:graphicEl>
                                              <a:chart seriesIdx="0" categoryIdx="16" bldStep="ptInCategory"/>
                                            </p:graphicEl>
                                          </p:spTgt>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6">
                                            <p:graphicEl>
                                              <a:chart seriesIdx="0" categoryIdx="17" bldStep="ptInCategory"/>
                                            </p:graphicEl>
                                          </p:spTgt>
                                        </p:tgtEl>
                                        <p:attrNameLst>
                                          <p:attrName>style.visibility</p:attrName>
                                        </p:attrNameLst>
                                      </p:cBhvr>
                                      <p:to>
                                        <p:strVal val="visible"/>
                                      </p:to>
                                    </p:set>
                                    <p:animEffect transition="in" filter="wipe(down)">
                                      <p:cBhvr>
                                        <p:cTn id="78" dur="2000"/>
                                        <p:tgtEl>
                                          <p:spTgt spid="16">
                                            <p:graphicEl>
                                              <a:chart seriesIdx="0" categoryIdx="17" bldStep="ptInCategory"/>
                                            </p:graphicEl>
                                          </p:spTgt>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6">
                                            <p:graphicEl>
                                              <a:chart seriesIdx="0" categoryIdx="18" bldStep="ptInCategory"/>
                                            </p:graphicEl>
                                          </p:spTgt>
                                        </p:tgtEl>
                                        <p:attrNameLst>
                                          <p:attrName>style.visibility</p:attrName>
                                        </p:attrNameLst>
                                      </p:cBhvr>
                                      <p:to>
                                        <p:strVal val="visible"/>
                                      </p:to>
                                    </p:set>
                                    <p:animEffect transition="in" filter="wipe(down)">
                                      <p:cBhvr>
                                        <p:cTn id="81" dur="2000"/>
                                        <p:tgtEl>
                                          <p:spTgt spid="16">
                                            <p:graphicEl>
                                              <a:chart seriesIdx="0" categoryIdx="18" bldStep="ptInCategory"/>
                                            </p:graphicEl>
                                          </p:spTgt>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6">
                                            <p:graphicEl>
                                              <a:chart seriesIdx="0" categoryIdx="19" bldStep="ptInCategory"/>
                                            </p:graphicEl>
                                          </p:spTgt>
                                        </p:tgtEl>
                                        <p:attrNameLst>
                                          <p:attrName>style.visibility</p:attrName>
                                        </p:attrNameLst>
                                      </p:cBhvr>
                                      <p:to>
                                        <p:strVal val="visible"/>
                                      </p:to>
                                    </p:set>
                                    <p:animEffect transition="in" filter="wipe(down)">
                                      <p:cBhvr>
                                        <p:cTn id="84" dur="2000"/>
                                        <p:tgtEl>
                                          <p:spTgt spid="16">
                                            <p:graphicEl>
                                              <a:chart seriesIdx="0" categoryIdx="19" bldStep="ptInCategory"/>
                                            </p:graphic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6">
                                            <p:graphicEl>
                                              <a:chart seriesIdx="0" categoryIdx="20" bldStep="ptInCategory"/>
                                            </p:graphicEl>
                                          </p:spTgt>
                                        </p:tgtEl>
                                        <p:attrNameLst>
                                          <p:attrName>style.visibility</p:attrName>
                                        </p:attrNameLst>
                                      </p:cBhvr>
                                      <p:to>
                                        <p:strVal val="visible"/>
                                      </p:to>
                                    </p:set>
                                    <p:animEffect transition="in" filter="wipe(down)">
                                      <p:cBhvr>
                                        <p:cTn id="87" dur="2000"/>
                                        <p:tgtEl>
                                          <p:spTgt spid="16">
                                            <p:graphicEl>
                                              <a:chart seriesIdx="0" categoryIdx="20" bldStep="ptInCategory"/>
                                            </p:graphicEl>
                                          </p:spTgt>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6">
                                            <p:graphicEl>
                                              <a:chart seriesIdx="0" categoryIdx="21" bldStep="ptInCategory"/>
                                            </p:graphicEl>
                                          </p:spTgt>
                                        </p:tgtEl>
                                        <p:attrNameLst>
                                          <p:attrName>style.visibility</p:attrName>
                                        </p:attrNameLst>
                                      </p:cBhvr>
                                      <p:to>
                                        <p:strVal val="visible"/>
                                      </p:to>
                                    </p:set>
                                    <p:animEffect transition="in" filter="wipe(down)">
                                      <p:cBhvr>
                                        <p:cTn id="90" dur="2000"/>
                                        <p:tgtEl>
                                          <p:spTgt spid="16">
                                            <p:graphicEl>
                                              <a:chart seriesIdx="0" categoryIdx="21" bldStep="ptInCategory"/>
                                            </p:graphicEl>
                                          </p:spTgt>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6">
                                            <p:graphicEl>
                                              <a:chart seriesIdx="0" categoryIdx="22" bldStep="ptInCategory"/>
                                            </p:graphicEl>
                                          </p:spTgt>
                                        </p:tgtEl>
                                        <p:attrNameLst>
                                          <p:attrName>style.visibility</p:attrName>
                                        </p:attrNameLst>
                                      </p:cBhvr>
                                      <p:to>
                                        <p:strVal val="visible"/>
                                      </p:to>
                                    </p:set>
                                    <p:animEffect transition="in" filter="wipe(down)">
                                      <p:cBhvr>
                                        <p:cTn id="93" dur="2000"/>
                                        <p:tgtEl>
                                          <p:spTgt spid="16">
                                            <p:graphicEl>
                                              <a:chart seriesIdx="0" categoryIdx="22" bldStep="ptInCategory"/>
                                            </p:graphicEl>
                                          </p:spTgt>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6">
                                            <p:graphicEl>
                                              <a:chart seriesIdx="0" categoryIdx="23" bldStep="ptInCategory"/>
                                            </p:graphicEl>
                                          </p:spTgt>
                                        </p:tgtEl>
                                        <p:attrNameLst>
                                          <p:attrName>style.visibility</p:attrName>
                                        </p:attrNameLst>
                                      </p:cBhvr>
                                      <p:to>
                                        <p:strVal val="visible"/>
                                      </p:to>
                                    </p:set>
                                    <p:animEffect transition="in" filter="wipe(down)">
                                      <p:cBhvr>
                                        <p:cTn id="96" dur="2000"/>
                                        <p:tgtEl>
                                          <p:spTgt spid="16">
                                            <p:graphicEl>
                                              <a:chart seriesIdx="0" categoryIdx="23" bldStep="ptInCategory"/>
                                            </p:graphicEl>
                                          </p:spTgt>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6">
                                            <p:graphicEl>
                                              <a:chart seriesIdx="0" categoryIdx="24" bldStep="ptInCategory"/>
                                            </p:graphicEl>
                                          </p:spTgt>
                                        </p:tgtEl>
                                        <p:attrNameLst>
                                          <p:attrName>style.visibility</p:attrName>
                                        </p:attrNameLst>
                                      </p:cBhvr>
                                      <p:to>
                                        <p:strVal val="visible"/>
                                      </p:to>
                                    </p:set>
                                    <p:animEffect transition="in" filter="wipe(down)">
                                      <p:cBhvr>
                                        <p:cTn id="99" dur="2000"/>
                                        <p:tgtEl>
                                          <p:spTgt spid="16">
                                            <p:graphicEl>
                                              <a:chart seriesIdx="0" categoryIdx="24" bldStep="ptInCategory"/>
                                            </p:graphicEl>
                                          </p:spTgt>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6">
                                            <p:graphicEl>
                                              <a:chart seriesIdx="0" categoryIdx="25" bldStep="ptInCategory"/>
                                            </p:graphicEl>
                                          </p:spTgt>
                                        </p:tgtEl>
                                        <p:attrNameLst>
                                          <p:attrName>style.visibility</p:attrName>
                                        </p:attrNameLst>
                                      </p:cBhvr>
                                      <p:to>
                                        <p:strVal val="visible"/>
                                      </p:to>
                                    </p:set>
                                    <p:animEffect transition="in" filter="wipe(down)">
                                      <p:cBhvr>
                                        <p:cTn id="102" dur="2000"/>
                                        <p:tgtEl>
                                          <p:spTgt spid="16">
                                            <p:graphicEl>
                                              <a:chart seriesIdx="0" categoryIdx="25" bldStep="ptInCategory"/>
                                            </p:graphicEl>
                                          </p:spTgt>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6">
                                            <p:graphicEl>
                                              <a:chart seriesIdx="0" categoryIdx="26" bldStep="ptInCategory"/>
                                            </p:graphicEl>
                                          </p:spTgt>
                                        </p:tgtEl>
                                        <p:attrNameLst>
                                          <p:attrName>style.visibility</p:attrName>
                                        </p:attrNameLst>
                                      </p:cBhvr>
                                      <p:to>
                                        <p:strVal val="visible"/>
                                      </p:to>
                                    </p:set>
                                    <p:animEffect transition="in" filter="wipe(down)">
                                      <p:cBhvr>
                                        <p:cTn id="105" dur="2000"/>
                                        <p:tgtEl>
                                          <p:spTgt spid="16">
                                            <p:graphicEl>
                                              <a:chart seriesIdx="0" categoryIdx="26" bldStep="ptInCategory"/>
                                            </p:graphicEl>
                                          </p:spTgt>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16">
                                            <p:graphicEl>
                                              <a:chart seriesIdx="0" categoryIdx="27" bldStep="ptInCategory"/>
                                            </p:graphicEl>
                                          </p:spTgt>
                                        </p:tgtEl>
                                        <p:attrNameLst>
                                          <p:attrName>style.visibility</p:attrName>
                                        </p:attrNameLst>
                                      </p:cBhvr>
                                      <p:to>
                                        <p:strVal val="visible"/>
                                      </p:to>
                                    </p:set>
                                    <p:animEffect transition="in" filter="wipe(down)">
                                      <p:cBhvr>
                                        <p:cTn id="108" dur="2000"/>
                                        <p:tgtEl>
                                          <p:spTgt spid="16">
                                            <p:graphicEl>
                                              <a:chart seriesIdx="0" categoryIdx="27" bldStep="ptInCategory"/>
                                            </p:graphicEl>
                                          </p:spTgt>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6">
                                            <p:graphicEl>
                                              <a:chart seriesIdx="0" categoryIdx="28" bldStep="ptInCategory"/>
                                            </p:graphicEl>
                                          </p:spTgt>
                                        </p:tgtEl>
                                        <p:attrNameLst>
                                          <p:attrName>style.visibility</p:attrName>
                                        </p:attrNameLst>
                                      </p:cBhvr>
                                      <p:to>
                                        <p:strVal val="visible"/>
                                      </p:to>
                                    </p:set>
                                    <p:animEffect transition="in" filter="wipe(down)">
                                      <p:cBhvr>
                                        <p:cTn id="111" dur="2000"/>
                                        <p:tgtEl>
                                          <p:spTgt spid="16">
                                            <p:graphicEl>
                                              <a:chart seriesIdx="0" categoryIdx="28" bldStep="ptInCategory"/>
                                            </p:graphicEl>
                                          </p:spTgt>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16">
                                            <p:graphicEl>
                                              <a:chart seriesIdx="0" categoryIdx="29" bldStep="ptInCategory"/>
                                            </p:graphicEl>
                                          </p:spTgt>
                                        </p:tgtEl>
                                        <p:attrNameLst>
                                          <p:attrName>style.visibility</p:attrName>
                                        </p:attrNameLst>
                                      </p:cBhvr>
                                      <p:to>
                                        <p:strVal val="visible"/>
                                      </p:to>
                                    </p:set>
                                    <p:animEffect transition="in" filter="wipe(down)">
                                      <p:cBhvr>
                                        <p:cTn id="114" dur="2000"/>
                                        <p:tgtEl>
                                          <p:spTgt spid="16">
                                            <p:graphicEl>
                                              <a:chart seriesIdx="0" categoryIdx="29" bldStep="ptInCategory"/>
                                            </p:graphicEl>
                                          </p:spTgt>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6">
                                            <p:graphicEl>
                                              <a:chart seriesIdx="0" categoryIdx="30" bldStep="ptInCategory"/>
                                            </p:graphicEl>
                                          </p:spTgt>
                                        </p:tgtEl>
                                        <p:attrNameLst>
                                          <p:attrName>style.visibility</p:attrName>
                                        </p:attrNameLst>
                                      </p:cBhvr>
                                      <p:to>
                                        <p:strVal val="visible"/>
                                      </p:to>
                                    </p:set>
                                    <p:animEffect transition="in" filter="wipe(down)">
                                      <p:cBhvr>
                                        <p:cTn id="117" dur="2000"/>
                                        <p:tgtEl>
                                          <p:spTgt spid="16">
                                            <p:graphicEl>
                                              <a:chart seriesIdx="0" categoryIdx="30" bldStep="ptInCategory"/>
                                            </p:graphicEl>
                                          </p:spTgt>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16">
                                            <p:graphicEl>
                                              <a:chart seriesIdx="0" categoryIdx="31" bldStep="ptInCategory"/>
                                            </p:graphicEl>
                                          </p:spTgt>
                                        </p:tgtEl>
                                        <p:attrNameLst>
                                          <p:attrName>style.visibility</p:attrName>
                                        </p:attrNameLst>
                                      </p:cBhvr>
                                      <p:to>
                                        <p:strVal val="visible"/>
                                      </p:to>
                                    </p:set>
                                    <p:animEffect transition="in" filter="wipe(down)">
                                      <p:cBhvr>
                                        <p:cTn id="120" dur="2000"/>
                                        <p:tgtEl>
                                          <p:spTgt spid="16">
                                            <p:graphicEl>
                                              <a:chart seriesIdx="0" categoryIdx="31" bldStep="ptInCategory"/>
                                            </p:graphicEl>
                                          </p:spTgt>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16">
                                            <p:graphicEl>
                                              <a:chart seriesIdx="0" categoryIdx="32" bldStep="ptInCategory"/>
                                            </p:graphicEl>
                                          </p:spTgt>
                                        </p:tgtEl>
                                        <p:attrNameLst>
                                          <p:attrName>style.visibility</p:attrName>
                                        </p:attrNameLst>
                                      </p:cBhvr>
                                      <p:to>
                                        <p:strVal val="visible"/>
                                      </p:to>
                                    </p:set>
                                    <p:animEffect transition="in" filter="wipe(down)">
                                      <p:cBhvr>
                                        <p:cTn id="123" dur="2000"/>
                                        <p:tgtEl>
                                          <p:spTgt spid="16">
                                            <p:graphicEl>
                                              <a:chart seriesIdx="0" categoryIdx="32" bldStep="ptInCategory"/>
                                            </p:graphicEl>
                                          </p:spTgt>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16">
                                            <p:graphicEl>
                                              <a:chart seriesIdx="0" categoryIdx="33" bldStep="ptInCategory"/>
                                            </p:graphicEl>
                                          </p:spTgt>
                                        </p:tgtEl>
                                        <p:attrNameLst>
                                          <p:attrName>style.visibility</p:attrName>
                                        </p:attrNameLst>
                                      </p:cBhvr>
                                      <p:to>
                                        <p:strVal val="visible"/>
                                      </p:to>
                                    </p:set>
                                    <p:animEffect transition="in" filter="wipe(down)">
                                      <p:cBhvr>
                                        <p:cTn id="126" dur="2000"/>
                                        <p:tgtEl>
                                          <p:spTgt spid="16">
                                            <p:graphicEl>
                                              <a:chart seriesIdx="0" categoryIdx="33" bldStep="ptInCategory"/>
                                            </p:graphicEl>
                                          </p:spTgt>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16">
                                            <p:graphicEl>
                                              <a:chart seriesIdx="0" categoryIdx="34" bldStep="ptInCategory"/>
                                            </p:graphicEl>
                                          </p:spTgt>
                                        </p:tgtEl>
                                        <p:attrNameLst>
                                          <p:attrName>style.visibility</p:attrName>
                                        </p:attrNameLst>
                                      </p:cBhvr>
                                      <p:to>
                                        <p:strVal val="visible"/>
                                      </p:to>
                                    </p:set>
                                    <p:animEffect transition="in" filter="wipe(down)">
                                      <p:cBhvr>
                                        <p:cTn id="129" dur="2000"/>
                                        <p:tgtEl>
                                          <p:spTgt spid="16">
                                            <p:graphicEl>
                                              <a:chart seriesIdx="0" categoryIdx="34" bldStep="ptInCategory"/>
                                            </p:graphicEl>
                                          </p:spTgt>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16">
                                            <p:graphicEl>
                                              <a:chart seriesIdx="0" categoryIdx="35" bldStep="ptInCategory"/>
                                            </p:graphicEl>
                                          </p:spTgt>
                                        </p:tgtEl>
                                        <p:attrNameLst>
                                          <p:attrName>style.visibility</p:attrName>
                                        </p:attrNameLst>
                                      </p:cBhvr>
                                      <p:to>
                                        <p:strVal val="visible"/>
                                      </p:to>
                                    </p:set>
                                    <p:animEffect transition="in" filter="wipe(down)">
                                      <p:cBhvr>
                                        <p:cTn id="132" dur="2000"/>
                                        <p:tgtEl>
                                          <p:spTgt spid="16">
                                            <p:graphicEl>
                                              <a:chart seriesIdx="0" categoryIdx="35" bldStep="ptInCategory"/>
                                            </p:graphicEl>
                                          </p:spTgt>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16">
                                            <p:graphicEl>
                                              <a:chart seriesIdx="0" categoryIdx="36" bldStep="ptInCategory"/>
                                            </p:graphicEl>
                                          </p:spTgt>
                                        </p:tgtEl>
                                        <p:attrNameLst>
                                          <p:attrName>style.visibility</p:attrName>
                                        </p:attrNameLst>
                                      </p:cBhvr>
                                      <p:to>
                                        <p:strVal val="visible"/>
                                      </p:to>
                                    </p:set>
                                    <p:animEffect transition="in" filter="wipe(down)">
                                      <p:cBhvr>
                                        <p:cTn id="135" dur="2000"/>
                                        <p:tgtEl>
                                          <p:spTgt spid="16">
                                            <p:graphicEl>
                                              <a:chart seriesIdx="0" categoryIdx="36" bldStep="ptInCategory"/>
                                            </p:graphicEl>
                                          </p:spTgt>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16">
                                            <p:graphicEl>
                                              <a:chart seriesIdx="0" categoryIdx="37" bldStep="ptInCategory"/>
                                            </p:graphicEl>
                                          </p:spTgt>
                                        </p:tgtEl>
                                        <p:attrNameLst>
                                          <p:attrName>style.visibility</p:attrName>
                                        </p:attrNameLst>
                                      </p:cBhvr>
                                      <p:to>
                                        <p:strVal val="visible"/>
                                      </p:to>
                                    </p:set>
                                    <p:animEffect transition="in" filter="wipe(down)">
                                      <p:cBhvr>
                                        <p:cTn id="138" dur="2000"/>
                                        <p:tgtEl>
                                          <p:spTgt spid="16">
                                            <p:graphicEl>
                                              <a:chart seriesIdx="0" categoryIdx="37" bldStep="ptInCategory"/>
                                            </p:graphicEl>
                                          </p:spTgt>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16">
                                            <p:graphicEl>
                                              <a:chart seriesIdx="0" categoryIdx="38" bldStep="ptInCategory"/>
                                            </p:graphicEl>
                                          </p:spTgt>
                                        </p:tgtEl>
                                        <p:attrNameLst>
                                          <p:attrName>style.visibility</p:attrName>
                                        </p:attrNameLst>
                                      </p:cBhvr>
                                      <p:to>
                                        <p:strVal val="visible"/>
                                      </p:to>
                                    </p:set>
                                    <p:animEffect transition="in" filter="wipe(down)">
                                      <p:cBhvr>
                                        <p:cTn id="141" dur="2000"/>
                                        <p:tgtEl>
                                          <p:spTgt spid="16">
                                            <p:graphicEl>
                                              <a:chart seriesIdx="0" categoryIdx="38" bldStep="ptInCategory"/>
                                            </p:graphicEl>
                                          </p:spTgt>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16">
                                            <p:graphicEl>
                                              <a:chart seriesIdx="0" categoryIdx="39" bldStep="ptInCategory"/>
                                            </p:graphicEl>
                                          </p:spTgt>
                                        </p:tgtEl>
                                        <p:attrNameLst>
                                          <p:attrName>style.visibility</p:attrName>
                                        </p:attrNameLst>
                                      </p:cBhvr>
                                      <p:to>
                                        <p:strVal val="visible"/>
                                      </p:to>
                                    </p:set>
                                    <p:animEffect transition="in" filter="wipe(down)">
                                      <p:cBhvr>
                                        <p:cTn id="144" dur="2000"/>
                                        <p:tgtEl>
                                          <p:spTgt spid="16">
                                            <p:graphicEl>
                                              <a:chart seriesIdx="0" categoryIdx="39" bldStep="ptInCategory"/>
                                            </p:graphicEl>
                                          </p:spTgt>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16">
                                            <p:graphicEl>
                                              <a:chart seriesIdx="0" categoryIdx="40" bldStep="ptInCategory"/>
                                            </p:graphicEl>
                                          </p:spTgt>
                                        </p:tgtEl>
                                        <p:attrNameLst>
                                          <p:attrName>style.visibility</p:attrName>
                                        </p:attrNameLst>
                                      </p:cBhvr>
                                      <p:to>
                                        <p:strVal val="visible"/>
                                      </p:to>
                                    </p:set>
                                    <p:animEffect transition="in" filter="wipe(down)">
                                      <p:cBhvr>
                                        <p:cTn id="147" dur="2000"/>
                                        <p:tgtEl>
                                          <p:spTgt spid="16">
                                            <p:graphicEl>
                                              <a:chart seriesIdx="0" categoryIdx="40" bldStep="ptInCategory"/>
                                            </p:graphicEl>
                                          </p:spTgt>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6">
                                            <p:graphicEl>
                                              <a:chart seriesIdx="0" categoryIdx="41" bldStep="ptInCategory"/>
                                            </p:graphicEl>
                                          </p:spTgt>
                                        </p:tgtEl>
                                        <p:attrNameLst>
                                          <p:attrName>style.visibility</p:attrName>
                                        </p:attrNameLst>
                                      </p:cBhvr>
                                      <p:to>
                                        <p:strVal val="visible"/>
                                      </p:to>
                                    </p:set>
                                    <p:animEffect transition="in" filter="wipe(down)">
                                      <p:cBhvr>
                                        <p:cTn id="150" dur="2000"/>
                                        <p:tgtEl>
                                          <p:spTgt spid="16">
                                            <p:graphicEl>
                                              <a:chart seriesIdx="0" categoryIdx="41" bldStep="ptInCategory"/>
                                            </p:graphicEl>
                                          </p:spTgt>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16">
                                            <p:graphicEl>
                                              <a:chart seriesIdx="0" categoryIdx="42" bldStep="ptInCategory"/>
                                            </p:graphicEl>
                                          </p:spTgt>
                                        </p:tgtEl>
                                        <p:attrNameLst>
                                          <p:attrName>style.visibility</p:attrName>
                                        </p:attrNameLst>
                                      </p:cBhvr>
                                      <p:to>
                                        <p:strVal val="visible"/>
                                      </p:to>
                                    </p:set>
                                    <p:animEffect transition="in" filter="wipe(down)">
                                      <p:cBhvr>
                                        <p:cTn id="153" dur="2000"/>
                                        <p:tgtEl>
                                          <p:spTgt spid="16">
                                            <p:graphicEl>
                                              <a:chart seriesIdx="0" categoryIdx="42" bldStep="ptInCategory"/>
                                            </p:graphicEl>
                                          </p:spTgt>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16">
                                            <p:graphicEl>
                                              <a:chart seriesIdx="0" categoryIdx="43" bldStep="ptInCategory"/>
                                            </p:graphicEl>
                                          </p:spTgt>
                                        </p:tgtEl>
                                        <p:attrNameLst>
                                          <p:attrName>style.visibility</p:attrName>
                                        </p:attrNameLst>
                                      </p:cBhvr>
                                      <p:to>
                                        <p:strVal val="visible"/>
                                      </p:to>
                                    </p:set>
                                    <p:animEffect transition="in" filter="wipe(down)">
                                      <p:cBhvr>
                                        <p:cTn id="156" dur="2000"/>
                                        <p:tgtEl>
                                          <p:spTgt spid="16">
                                            <p:graphicEl>
                                              <a:chart seriesIdx="0" categoryIdx="43" bldStep="ptInCategory"/>
                                            </p:graphicEl>
                                          </p:spTgt>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16">
                                            <p:graphicEl>
                                              <a:chart seriesIdx="0" categoryIdx="44" bldStep="ptInCategory"/>
                                            </p:graphicEl>
                                          </p:spTgt>
                                        </p:tgtEl>
                                        <p:attrNameLst>
                                          <p:attrName>style.visibility</p:attrName>
                                        </p:attrNameLst>
                                      </p:cBhvr>
                                      <p:to>
                                        <p:strVal val="visible"/>
                                      </p:to>
                                    </p:set>
                                    <p:animEffect transition="in" filter="wipe(down)">
                                      <p:cBhvr>
                                        <p:cTn id="159" dur="2000"/>
                                        <p:tgtEl>
                                          <p:spTgt spid="16">
                                            <p:graphicEl>
                                              <a:chart seriesIdx="0" categoryIdx="44" bldStep="ptInCategory"/>
                                            </p:graphicEl>
                                          </p:spTgt>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16">
                                            <p:graphicEl>
                                              <a:chart seriesIdx="0" categoryIdx="45" bldStep="ptInCategory"/>
                                            </p:graphicEl>
                                          </p:spTgt>
                                        </p:tgtEl>
                                        <p:attrNameLst>
                                          <p:attrName>style.visibility</p:attrName>
                                        </p:attrNameLst>
                                      </p:cBhvr>
                                      <p:to>
                                        <p:strVal val="visible"/>
                                      </p:to>
                                    </p:set>
                                    <p:animEffect transition="in" filter="wipe(down)">
                                      <p:cBhvr>
                                        <p:cTn id="162" dur="2000"/>
                                        <p:tgtEl>
                                          <p:spTgt spid="16">
                                            <p:graphicEl>
                                              <a:chart seriesIdx="0" categoryIdx="45" bldStep="ptInCategory"/>
                                            </p:graphicEl>
                                          </p:spTgt>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16">
                                            <p:graphicEl>
                                              <a:chart seriesIdx="0" categoryIdx="46" bldStep="ptInCategory"/>
                                            </p:graphicEl>
                                          </p:spTgt>
                                        </p:tgtEl>
                                        <p:attrNameLst>
                                          <p:attrName>style.visibility</p:attrName>
                                        </p:attrNameLst>
                                      </p:cBhvr>
                                      <p:to>
                                        <p:strVal val="visible"/>
                                      </p:to>
                                    </p:set>
                                    <p:animEffect transition="in" filter="wipe(down)">
                                      <p:cBhvr>
                                        <p:cTn id="165" dur="2000"/>
                                        <p:tgtEl>
                                          <p:spTgt spid="16">
                                            <p:graphicEl>
                                              <a:chart seriesIdx="0" categoryIdx="46" bldStep="ptInCategory"/>
                                            </p:graphicEl>
                                          </p:spTgt>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16">
                                            <p:graphicEl>
                                              <a:chart seriesIdx="0" categoryIdx="47" bldStep="ptInCategory"/>
                                            </p:graphicEl>
                                          </p:spTgt>
                                        </p:tgtEl>
                                        <p:attrNameLst>
                                          <p:attrName>style.visibility</p:attrName>
                                        </p:attrNameLst>
                                      </p:cBhvr>
                                      <p:to>
                                        <p:strVal val="visible"/>
                                      </p:to>
                                    </p:set>
                                    <p:animEffect transition="in" filter="wipe(down)">
                                      <p:cBhvr>
                                        <p:cTn id="168" dur="2000"/>
                                        <p:tgtEl>
                                          <p:spTgt spid="16">
                                            <p:graphicEl>
                                              <a:chart seriesIdx="0" categoryIdx="47" bldStep="ptInCategory"/>
                                            </p:graphicEl>
                                          </p:spTgt>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16">
                                            <p:graphicEl>
                                              <a:chart seriesIdx="0" categoryIdx="48" bldStep="ptInCategory"/>
                                            </p:graphicEl>
                                          </p:spTgt>
                                        </p:tgtEl>
                                        <p:attrNameLst>
                                          <p:attrName>style.visibility</p:attrName>
                                        </p:attrNameLst>
                                      </p:cBhvr>
                                      <p:to>
                                        <p:strVal val="visible"/>
                                      </p:to>
                                    </p:set>
                                    <p:animEffect transition="in" filter="wipe(down)">
                                      <p:cBhvr>
                                        <p:cTn id="171" dur="2000"/>
                                        <p:tgtEl>
                                          <p:spTgt spid="16">
                                            <p:graphicEl>
                                              <a:chart seriesIdx="0" categoryIdx="48" bldStep="ptInCategory"/>
                                            </p:graphicEl>
                                          </p:spTgt>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16">
                                            <p:graphicEl>
                                              <a:chart seriesIdx="0" categoryIdx="49" bldStep="ptInCategory"/>
                                            </p:graphicEl>
                                          </p:spTgt>
                                        </p:tgtEl>
                                        <p:attrNameLst>
                                          <p:attrName>style.visibility</p:attrName>
                                        </p:attrNameLst>
                                      </p:cBhvr>
                                      <p:to>
                                        <p:strVal val="visible"/>
                                      </p:to>
                                    </p:set>
                                    <p:animEffect transition="in" filter="wipe(down)">
                                      <p:cBhvr>
                                        <p:cTn id="174" dur="2000"/>
                                        <p:tgtEl>
                                          <p:spTgt spid="16">
                                            <p:graphicEl>
                                              <a:chart seriesIdx="0" categoryIdx="49" bldStep="ptInCategory"/>
                                            </p:graphicEl>
                                          </p:spTgt>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16">
                                            <p:graphicEl>
                                              <a:chart seriesIdx="0" categoryIdx="50" bldStep="ptInCategory"/>
                                            </p:graphicEl>
                                          </p:spTgt>
                                        </p:tgtEl>
                                        <p:attrNameLst>
                                          <p:attrName>style.visibility</p:attrName>
                                        </p:attrNameLst>
                                      </p:cBhvr>
                                      <p:to>
                                        <p:strVal val="visible"/>
                                      </p:to>
                                    </p:set>
                                    <p:animEffect transition="in" filter="wipe(down)">
                                      <p:cBhvr>
                                        <p:cTn id="177" dur="2000"/>
                                        <p:tgtEl>
                                          <p:spTgt spid="16">
                                            <p:graphicEl>
                                              <a:chart seriesIdx="0" categoryIdx="50" bldStep="ptInCategory"/>
                                            </p:graphicEl>
                                          </p:spTgt>
                                        </p:tgtEl>
                                      </p:cBhvr>
                                    </p:animEffect>
                                  </p:childTnLst>
                                </p:cTn>
                              </p:par>
                              <p:par>
                                <p:cTn id="178" presetID="22" presetClass="entr" presetSubtype="4" fill="hold" grpId="0" nodeType="withEffect">
                                  <p:stCondLst>
                                    <p:cond delay="0"/>
                                  </p:stCondLst>
                                  <p:childTnLst>
                                    <p:set>
                                      <p:cBhvr>
                                        <p:cTn id="179" dur="1" fill="hold">
                                          <p:stCondLst>
                                            <p:cond delay="0"/>
                                          </p:stCondLst>
                                        </p:cTn>
                                        <p:tgtEl>
                                          <p:spTgt spid="16">
                                            <p:graphicEl>
                                              <a:chart seriesIdx="0" categoryIdx="51" bldStep="ptInCategory"/>
                                            </p:graphicEl>
                                          </p:spTgt>
                                        </p:tgtEl>
                                        <p:attrNameLst>
                                          <p:attrName>style.visibility</p:attrName>
                                        </p:attrNameLst>
                                      </p:cBhvr>
                                      <p:to>
                                        <p:strVal val="visible"/>
                                      </p:to>
                                    </p:set>
                                    <p:animEffect transition="in" filter="wipe(down)">
                                      <p:cBhvr>
                                        <p:cTn id="180" dur="2000"/>
                                        <p:tgtEl>
                                          <p:spTgt spid="16">
                                            <p:graphicEl>
                                              <a:chart seriesIdx="0" categoryIdx="51" bldStep="ptInCategory"/>
                                            </p:graphicEl>
                                          </p:spTgt>
                                        </p:tgtEl>
                                      </p:cBhvr>
                                    </p:animEffect>
                                  </p:childTnLst>
                                </p:cTn>
                              </p:par>
                              <p:par>
                                <p:cTn id="181" presetID="22" presetClass="entr" presetSubtype="4" fill="hold" grpId="0" nodeType="withEffect">
                                  <p:stCondLst>
                                    <p:cond delay="0"/>
                                  </p:stCondLst>
                                  <p:childTnLst>
                                    <p:set>
                                      <p:cBhvr>
                                        <p:cTn id="182" dur="1" fill="hold">
                                          <p:stCondLst>
                                            <p:cond delay="0"/>
                                          </p:stCondLst>
                                        </p:cTn>
                                        <p:tgtEl>
                                          <p:spTgt spid="16">
                                            <p:graphicEl>
                                              <a:chart seriesIdx="0" categoryIdx="52" bldStep="ptInCategory"/>
                                            </p:graphicEl>
                                          </p:spTgt>
                                        </p:tgtEl>
                                        <p:attrNameLst>
                                          <p:attrName>style.visibility</p:attrName>
                                        </p:attrNameLst>
                                      </p:cBhvr>
                                      <p:to>
                                        <p:strVal val="visible"/>
                                      </p:to>
                                    </p:set>
                                    <p:animEffect transition="in" filter="wipe(down)">
                                      <p:cBhvr>
                                        <p:cTn id="183" dur="2000"/>
                                        <p:tgtEl>
                                          <p:spTgt spid="16">
                                            <p:graphicEl>
                                              <a:chart seriesIdx="0" categoryIdx="52" bldStep="ptInCategory"/>
                                            </p:graphicEl>
                                          </p:spTgt>
                                        </p:tgtEl>
                                      </p:cBhvr>
                                    </p:animEffect>
                                  </p:childTnLst>
                                </p:cTn>
                              </p:par>
                              <p:par>
                                <p:cTn id="184" presetID="22" presetClass="entr" presetSubtype="4" fill="hold" grpId="0" nodeType="withEffect">
                                  <p:stCondLst>
                                    <p:cond delay="0"/>
                                  </p:stCondLst>
                                  <p:childTnLst>
                                    <p:set>
                                      <p:cBhvr>
                                        <p:cTn id="185" dur="1" fill="hold">
                                          <p:stCondLst>
                                            <p:cond delay="0"/>
                                          </p:stCondLst>
                                        </p:cTn>
                                        <p:tgtEl>
                                          <p:spTgt spid="16">
                                            <p:graphicEl>
                                              <a:chart seriesIdx="0" categoryIdx="53" bldStep="ptInCategory"/>
                                            </p:graphicEl>
                                          </p:spTgt>
                                        </p:tgtEl>
                                        <p:attrNameLst>
                                          <p:attrName>style.visibility</p:attrName>
                                        </p:attrNameLst>
                                      </p:cBhvr>
                                      <p:to>
                                        <p:strVal val="visible"/>
                                      </p:to>
                                    </p:set>
                                    <p:animEffect transition="in" filter="wipe(down)">
                                      <p:cBhvr>
                                        <p:cTn id="186" dur="2000"/>
                                        <p:tgtEl>
                                          <p:spTgt spid="16">
                                            <p:graphicEl>
                                              <a:chart seriesIdx="0" categoryIdx="53" bldStep="ptInCategory"/>
                                            </p:graphicEl>
                                          </p:spTgt>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16">
                                            <p:graphicEl>
                                              <a:chart seriesIdx="0" categoryIdx="54" bldStep="ptInCategory"/>
                                            </p:graphicEl>
                                          </p:spTgt>
                                        </p:tgtEl>
                                        <p:attrNameLst>
                                          <p:attrName>style.visibility</p:attrName>
                                        </p:attrNameLst>
                                      </p:cBhvr>
                                      <p:to>
                                        <p:strVal val="visible"/>
                                      </p:to>
                                    </p:set>
                                    <p:animEffect transition="in" filter="wipe(down)">
                                      <p:cBhvr>
                                        <p:cTn id="189" dur="2000"/>
                                        <p:tgtEl>
                                          <p:spTgt spid="16">
                                            <p:graphicEl>
                                              <a:chart seriesIdx="0" categoryIdx="54" bldStep="ptInCategory"/>
                                            </p:graphicEl>
                                          </p:spTgt>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16">
                                            <p:graphicEl>
                                              <a:chart seriesIdx="0" categoryIdx="55" bldStep="ptInCategory"/>
                                            </p:graphicEl>
                                          </p:spTgt>
                                        </p:tgtEl>
                                        <p:attrNameLst>
                                          <p:attrName>style.visibility</p:attrName>
                                        </p:attrNameLst>
                                      </p:cBhvr>
                                      <p:to>
                                        <p:strVal val="visible"/>
                                      </p:to>
                                    </p:set>
                                    <p:animEffect transition="in" filter="wipe(down)">
                                      <p:cBhvr>
                                        <p:cTn id="192" dur="2000"/>
                                        <p:tgtEl>
                                          <p:spTgt spid="16">
                                            <p:graphicEl>
                                              <a:chart seriesIdx="0" categoryIdx="55" bldStep="ptInCategory"/>
                                            </p:graphicEl>
                                          </p:spTgt>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16">
                                            <p:graphicEl>
                                              <a:chart seriesIdx="0" categoryIdx="56" bldStep="ptInCategory"/>
                                            </p:graphicEl>
                                          </p:spTgt>
                                        </p:tgtEl>
                                        <p:attrNameLst>
                                          <p:attrName>style.visibility</p:attrName>
                                        </p:attrNameLst>
                                      </p:cBhvr>
                                      <p:to>
                                        <p:strVal val="visible"/>
                                      </p:to>
                                    </p:set>
                                    <p:animEffect transition="in" filter="wipe(down)">
                                      <p:cBhvr>
                                        <p:cTn id="195" dur="2000"/>
                                        <p:tgtEl>
                                          <p:spTgt spid="16">
                                            <p:graphicEl>
                                              <a:chart seriesIdx="0" categoryIdx="56" bldStep="ptInCategory"/>
                                            </p:graphicEl>
                                          </p:spTgt>
                                        </p:tgtEl>
                                      </p:cBhvr>
                                    </p:animEffect>
                                  </p:childTnLst>
                                </p:cTn>
                              </p:par>
                              <p:par>
                                <p:cTn id="196" presetID="22" presetClass="entr" presetSubtype="4" fill="hold" grpId="0" nodeType="withEffect">
                                  <p:stCondLst>
                                    <p:cond delay="0"/>
                                  </p:stCondLst>
                                  <p:childTnLst>
                                    <p:set>
                                      <p:cBhvr>
                                        <p:cTn id="197" dur="1" fill="hold">
                                          <p:stCondLst>
                                            <p:cond delay="0"/>
                                          </p:stCondLst>
                                        </p:cTn>
                                        <p:tgtEl>
                                          <p:spTgt spid="16">
                                            <p:graphicEl>
                                              <a:chart seriesIdx="0" categoryIdx="57" bldStep="ptInCategory"/>
                                            </p:graphicEl>
                                          </p:spTgt>
                                        </p:tgtEl>
                                        <p:attrNameLst>
                                          <p:attrName>style.visibility</p:attrName>
                                        </p:attrNameLst>
                                      </p:cBhvr>
                                      <p:to>
                                        <p:strVal val="visible"/>
                                      </p:to>
                                    </p:set>
                                    <p:animEffect transition="in" filter="wipe(down)">
                                      <p:cBhvr>
                                        <p:cTn id="198" dur="2000"/>
                                        <p:tgtEl>
                                          <p:spTgt spid="16">
                                            <p:graphicEl>
                                              <a:chart seriesIdx="0" categoryIdx="57" bldStep="ptInCategory"/>
                                            </p:graphicEl>
                                          </p:spTgt>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16">
                                            <p:graphicEl>
                                              <a:chart seriesIdx="0" categoryIdx="58" bldStep="ptInCategory"/>
                                            </p:graphicEl>
                                          </p:spTgt>
                                        </p:tgtEl>
                                        <p:attrNameLst>
                                          <p:attrName>style.visibility</p:attrName>
                                        </p:attrNameLst>
                                      </p:cBhvr>
                                      <p:to>
                                        <p:strVal val="visible"/>
                                      </p:to>
                                    </p:set>
                                    <p:animEffect transition="in" filter="wipe(down)">
                                      <p:cBhvr>
                                        <p:cTn id="201" dur="2000"/>
                                        <p:tgtEl>
                                          <p:spTgt spid="16">
                                            <p:graphicEl>
                                              <a:chart seriesIdx="0" categoryIdx="58" bldStep="ptInCategory"/>
                                            </p:graphicEl>
                                          </p:spTgt>
                                        </p:tgtEl>
                                      </p:cBhvr>
                                    </p:animEffect>
                                  </p:childTnLst>
                                </p:cTn>
                              </p:par>
                              <p:par>
                                <p:cTn id="202" presetID="22" presetClass="entr" presetSubtype="4" fill="hold" grpId="0" nodeType="withEffect">
                                  <p:stCondLst>
                                    <p:cond delay="0"/>
                                  </p:stCondLst>
                                  <p:childTnLst>
                                    <p:set>
                                      <p:cBhvr>
                                        <p:cTn id="203" dur="1" fill="hold">
                                          <p:stCondLst>
                                            <p:cond delay="0"/>
                                          </p:stCondLst>
                                        </p:cTn>
                                        <p:tgtEl>
                                          <p:spTgt spid="16">
                                            <p:graphicEl>
                                              <a:chart seriesIdx="0" categoryIdx="59" bldStep="ptInCategory"/>
                                            </p:graphicEl>
                                          </p:spTgt>
                                        </p:tgtEl>
                                        <p:attrNameLst>
                                          <p:attrName>style.visibility</p:attrName>
                                        </p:attrNameLst>
                                      </p:cBhvr>
                                      <p:to>
                                        <p:strVal val="visible"/>
                                      </p:to>
                                    </p:set>
                                    <p:animEffect transition="in" filter="wipe(down)">
                                      <p:cBhvr>
                                        <p:cTn id="204" dur="2000"/>
                                        <p:tgtEl>
                                          <p:spTgt spid="16">
                                            <p:graphicEl>
                                              <a:chart seriesIdx="0" categoryIdx="59" bldStep="ptInCategory"/>
                                            </p:graphicEl>
                                          </p:spTgt>
                                        </p:tgtEl>
                                      </p:cBhvr>
                                    </p:animEffect>
                                  </p:childTnLst>
                                </p:cTn>
                              </p:par>
                              <p:par>
                                <p:cTn id="205" presetID="22" presetClass="entr" presetSubtype="4" fill="hold" grpId="0" nodeType="withEffect">
                                  <p:stCondLst>
                                    <p:cond delay="0"/>
                                  </p:stCondLst>
                                  <p:childTnLst>
                                    <p:set>
                                      <p:cBhvr>
                                        <p:cTn id="206" dur="1" fill="hold">
                                          <p:stCondLst>
                                            <p:cond delay="0"/>
                                          </p:stCondLst>
                                        </p:cTn>
                                        <p:tgtEl>
                                          <p:spTgt spid="16">
                                            <p:graphicEl>
                                              <a:chart seriesIdx="0" categoryIdx="60" bldStep="ptInCategory"/>
                                            </p:graphicEl>
                                          </p:spTgt>
                                        </p:tgtEl>
                                        <p:attrNameLst>
                                          <p:attrName>style.visibility</p:attrName>
                                        </p:attrNameLst>
                                      </p:cBhvr>
                                      <p:to>
                                        <p:strVal val="visible"/>
                                      </p:to>
                                    </p:set>
                                    <p:animEffect transition="in" filter="wipe(down)">
                                      <p:cBhvr>
                                        <p:cTn id="207" dur="2000"/>
                                        <p:tgtEl>
                                          <p:spTgt spid="16">
                                            <p:graphicEl>
                                              <a:chart seriesIdx="0" categoryIdx="60" bldStep="ptInCategory"/>
                                            </p:graphicEl>
                                          </p:spTgt>
                                        </p:tgtEl>
                                      </p:cBhvr>
                                    </p:animEffect>
                                  </p:childTnLst>
                                </p:cTn>
                              </p:par>
                              <p:par>
                                <p:cTn id="208" presetID="22" presetClass="entr" presetSubtype="4" fill="hold" grpId="0" nodeType="withEffect">
                                  <p:stCondLst>
                                    <p:cond delay="0"/>
                                  </p:stCondLst>
                                  <p:childTnLst>
                                    <p:set>
                                      <p:cBhvr>
                                        <p:cTn id="209" dur="1" fill="hold">
                                          <p:stCondLst>
                                            <p:cond delay="0"/>
                                          </p:stCondLst>
                                        </p:cTn>
                                        <p:tgtEl>
                                          <p:spTgt spid="16">
                                            <p:graphicEl>
                                              <a:chart seriesIdx="0" categoryIdx="61" bldStep="ptInCategory"/>
                                            </p:graphicEl>
                                          </p:spTgt>
                                        </p:tgtEl>
                                        <p:attrNameLst>
                                          <p:attrName>style.visibility</p:attrName>
                                        </p:attrNameLst>
                                      </p:cBhvr>
                                      <p:to>
                                        <p:strVal val="visible"/>
                                      </p:to>
                                    </p:set>
                                    <p:animEffect transition="in" filter="wipe(down)">
                                      <p:cBhvr>
                                        <p:cTn id="210" dur="2000"/>
                                        <p:tgtEl>
                                          <p:spTgt spid="16">
                                            <p:graphicEl>
                                              <a:chart seriesIdx="0" categoryIdx="61" bldStep="ptInCategory"/>
                                            </p:graphicEl>
                                          </p:spTgt>
                                        </p:tgtEl>
                                      </p:cBhvr>
                                    </p:animEffect>
                                  </p:childTnLst>
                                </p:cTn>
                              </p:par>
                              <p:par>
                                <p:cTn id="211" presetID="22" presetClass="entr" presetSubtype="4" fill="hold" grpId="0" nodeType="withEffect">
                                  <p:stCondLst>
                                    <p:cond delay="0"/>
                                  </p:stCondLst>
                                  <p:childTnLst>
                                    <p:set>
                                      <p:cBhvr>
                                        <p:cTn id="212" dur="1" fill="hold">
                                          <p:stCondLst>
                                            <p:cond delay="0"/>
                                          </p:stCondLst>
                                        </p:cTn>
                                        <p:tgtEl>
                                          <p:spTgt spid="16">
                                            <p:graphicEl>
                                              <a:chart seriesIdx="0" categoryIdx="62" bldStep="ptInCategory"/>
                                            </p:graphicEl>
                                          </p:spTgt>
                                        </p:tgtEl>
                                        <p:attrNameLst>
                                          <p:attrName>style.visibility</p:attrName>
                                        </p:attrNameLst>
                                      </p:cBhvr>
                                      <p:to>
                                        <p:strVal val="visible"/>
                                      </p:to>
                                    </p:set>
                                    <p:animEffect transition="in" filter="wipe(down)">
                                      <p:cBhvr>
                                        <p:cTn id="213" dur="2000"/>
                                        <p:tgtEl>
                                          <p:spTgt spid="16">
                                            <p:graphicEl>
                                              <a:chart seriesIdx="0" categoryIdx="62" bldStep="ptInCategory"/>
                                            </p:graphicEl>
                                          </p:spTgt>
                                        </p:tgtEl>
                                      </p:cBhvr>
                                    </p:animEffect>
                                  </p:childTnLst>
                                </p:cTn>
                              </p:par>
                              <p:par>
                                <p:cTn id="214" presetID="22" presetClass="entr" presetSubtype="4" fill="hold" grpId="0" nodeType="withEffect">
                                  <p:stCondLst>
                                    <p:cond delay="0"/>
                                  </p:stCondLst>
                                  <p:childTnLst>
                                    <p:set>
                                      <p:cBhvr>
                                        <p:cTn id="215" dur="1" fill="hold">
                                          <p:stCondLst>
                                            <p:cond delay="0"/>
                                          </p:stCondLst>
                                        </p:cTn>
                                        <p:tgtEl>
                                          <p:spTgt spid="16">
                                            <p:graphicEl>
                                              <a:chart seriesIdx="0" categoryIdx="63" bldStep="ptInCategory"/>
                                            </p:graphicEl>
                                          </p:spTgt>
                                        </p:tgtEl>
                                        <p:attrNameLst>
                                          <p:attrName>style.visibility</p:attrName>
                                        </p:attrNameLst>
                                      </p:cBhvr>
                                      <p:to>
                                        <p:strVal val="visible"/>
                                      </p:to>
                                    </p:set>
                                    <p:animEffect transition="in" filter="wipe(down)">
                                      <p:cBhvr>
                                        <p:cTn id="216" dur="2000"/>
                                        <p:tgtEl>
                                          <p:spTgt spid="16">
                                            <p:graphicEl>
                                              <a:chart seriesIdx="0" categoryIdx="63" bldStep="ptInCategory"/>
                                            </p:graphicEl>
                                          </p:spTgt>
                                        </p:tgtEl>
                                      </p:cBhvr>
                                    </p:animEffect>
                                  </p:childTnLst>
                                </p:cTn>
                              </p:par>
                              <p:par>
                                <p:cTn id="217" presetID="22" presetClass="entr" presetSubtype="4" fill="hold" grpId="0" nodeType="withEffect">
                                  <p:stCondLst>
                                    <p:cond delay="0"/>
                                  </p:stCondLst>
                                  <p:childTnLst>
                                    <p:set>
                                      <p:cBhvr>
                                        <p:cTn id="218" dur="1" fill="hold">
                                          <p:stCondLst>
                                            <p:cond delay="0"/>
                                          </p:stCondLst>
                                        </p:cTn>
                                        <p:tgtEl>
                                          <p:spTgt spid="16">
                                            <p:graphicEl>
                                              <a:chart seriesIdx="0" categoryIdx="64" bldStep="ptInCategory"/>
                                            </p:graphicEl>
                                          </p:spTgt>
                                        </p:tgtEl>
                                        <p:attrNameLst>
                                          <p:attrName>style.visibility</p:attrName>
                                        </p:attrNameLst>
                                      </p:cBhvr>
                                      <p:to>
                                        <p:strVal val="visible"/>
                                      </p:to>
                                    </p:set>
                                    <p:animEffect transition="in" filter="wipe(down)">
                                      <p:cBhvr>
                                        <p:cTn id="219" dur="2000"/>
                                        <p:tgtEl>
                                          <p:spTgt spid="16">
                                            <p:graphicEl>
                                              <a:chart seriesIdx="0" categoryIdx="64" bldStep="ptInCategory"/>
                                            </p:graphicEl>
                                          </p:spTgt>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16">
                                            <p:graphicEl>
                                              <a:chart seriesIdx="0" categoryIdx="65" bldStep="ptInCategory"/>
                                            </p:graphicEl>
                                          </p:spTgt>
                                        </p:tgtEl>
                                        <p:attrNameLst>
                                          <p:attrName>style.visibility</p:attrName>
                                        </p:attrNameLst>
                                      </p:cBhvr>
                                      <p:to>
                                        <p:strVal val="visible"/>
                                      </p:to>
                                    </p:set>
                                    <p:animEffect transition="in" filter="wipe(down)">
                                      <p:cBhvr>
                                        <p:cTn id="222" dur="2000"/>
                                        <p:tgtEl>
                                          <p:spTgt spid="16">
                                            <p:graphicEl>
                                              <a:chart seriesIdx="0" categoryIdx="6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categoryEl"/>
        </p:bldSub>
      </p:bldGraphic>
      <p:bldP spid="3" grpId="0"/>
      <p:bldP spid="37" grpId="0"/>
      <p:bldP spid="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9DF4F4-D542-3441-856B-28904D3ACC24}"/>
              </a:ext>
            </a:extLst>
          </p:cNvPr>
          <p:cNvSpPr txBox="1"/>
          <p:nvPr/>
        </p:nvSpPr>
        <p:spPr>
          <a:xfrm>
            <a:off x="0" y="2228671"/>
            <a:ext cx="2075536" cy="1200329"/>
          </a:xfrm>
          <a:prstGeom prst="rect">
            <a:avLst/>
          </a:prstGeom>
          <a:noFill/>
        </p:spPr>
        <p:txBody>
          <a:bodyPr wrap="square" rtlCol="0">
            <a:spAutoFit/>
          </a:bodyPr>
          <a:lstStyle/>
          <a:p>
            <a:pPr algn="ctr">
              <a:spcAft>
                <a:spcPts val="1200"/>
              </a:spcAft>
            </a:pPr>
            <a:r>
              <a:rPr lang="en-US" sz="2400" b="1" dirty="0">
                <a:solidFill>
                  <a:schemeClr val="bg1"/>
                </a:solidFill>
              </a:rPr>
              <a:t>Life Expectancy at Birth</a:t>
            </a:r>
          </a:p>
        </p:txBody>
      </p:sp>
      <p:sp>
        <p:nvSpPr>
          <p:cNvPr id="4" name="TextBox 3">
            <a:extLst>
              <a:ext uri="{FF2B5EF4-FFF2-40B4-BE49-F238E27FC236}">
                <a16:creationId xmlns:a16="http://schemas.microsoft.com/office/drawing/2014/main" id="{FB0D3224-DE86-CD4D-A0B6-4996ECBAE41A}"/>
              </a:ext>
            </a:extLst>
          </p:cNvPr>
          <p:cNvSpPr txBox="1"/>
          <p:nvPr/>
        </p:nvSpPr>
        <p:spPr>
          <a:xfrm>
            <a:off x="2929483" y="5513037"/>
            <a:ext cx="6802239" cy="461665"/>
          </a:xfrm>
          <a:prstGeom prst="rect">
            <a:avLst/>
          </a:prstGeom>
          <a:noFill/>
        </p:spPr>
        <p:txBody>
          <a:bodyPr wrap="square" rtlCol="0">
            <a:spAutoFit/>
          </a:bodyPr>
          <a:lstStyle/>
          <a:p>
            <a:pPr algn="r">
              <a:spcAft>
                <a:spcPts val="1200"/>
              </a:spcAft>
            </a:pPr>
            <a:r>
              <a:rPr lang="en-US" sz="2400" b="1" dirty="0">
                <a:solidFill>
                  <a:schemeClr val="bg1"/>
                </a:solidFill>
              </a:rPr>
              <a:t>Healthcare Expenditure per capita (US$)</a:t>
            </a:r>
          </a:p>
        </p:txBody>
      </p:sp>
      <p:sp>
        <p:nvSpPr>
          <p:cNvPr id="26" name="Title 25">
            <a:extLst>
              <a:ext uri="{FF2B5EF4-FFF2-40B4-BE49-F238E27FC236}">
                <a16:creationId xmlns:a16="http://schemas.microsoft.com/office/drawing/2014/main" id="{FAF02EC0-519B-57FE-F5D5-6B47EA62F29A}"/>
              </a:ext>
            </a:extLst>
          </p:cNvPr>
          <p:cNvSpPr>
            <a:spLocks noGrp="1"/>
          </p:cNvSpPr>
          <p:nvPr>
            <p:ph type="title"/>
          </p:nvPr>
        </p:nvSpPr>
        <p:spPr>
          <a:xfrm>
            <a:off x="838200" y="24830"/>
            <a:ext cx="10515600" cy="1325563"/>
          </a:xfrm>
        </p:spPr>
        <p:txBody>
          <a:bodyPr>
            <a:normAutofit/>
          </a:bodyPr>
          <a:lstStyle/>
          <a:p>
            <a:r>
              <a:rPr lang="en-US" sz="2400" dirty="0"/>
              <a:t>1970 – 2020:</a:t>
            </a:r>
            <a:br>
              <a:rPr lang="en-US" sz="2400" dirty="0"/>
            </a:br>
            <a:r>
              <a:rPr lang="en-US" sz="3600" dirty="0"/>
              <a:t>USA Drifts Further and Further Off Course</a:t>
            </a:r>
          </a:p>
        </p:txBody>
      </p:sp>
      <p:sp>
        <p:nvSpPr>
          <p:cNvPr id="10" name="Text Placeholder 9">
            <a:extLst>
              <a:ext uri="{FF2B5EF4-FFF2-40B4-BE49-F238E27FC236}">
                <a16:creationId xmlns:a16="http://schemas.microsoft.com/office/drawing/2014/main" id="{7E7B9647-8E09-3720-C7F8-C6F83B57812B}"/>
              </a:ext>
            </a:extLst>
          </p:cNvPr>
          <p:cNvSpPr>
            <a:spLocks noGrp="1"/>
          </p:cNvSpPr>
          <p:nvPr>
            <p:ph type="body" idx="10"/>
          </p:nvPr>
        </p:nvSpPr>
        <p:spPr/>
        <p:txBody>
          <a:bodyPr/>
          <a:lstStyle/>
          <a:p>
            <a:pPr>
              <a:lnSpc>
                <a:spcPct val="100000"/>
              </a:lnSpc>
              <a:spcBef>
                <a:spcPts val="0"/>
              </a:spcBef>
            </a:pPr>
            <a:r>
              <a:rPr lang="en-US" sz="1200" dirty="0">
                <a:solidFill>
                  <a:schemeClr val="bg1"/>
                </a:solidFill>
              </a:rPr>
              <a:t>Chart modified from one produced by Charlie Swanson using World Bank data</a:t>
            </a:r>
          </a:p>
          <a:p>
            <a:pPr>
              <a:lnSpc>
                <a:spcPct val="100000"/>
              </a:lnSpc>
              <a:spcBef>
                <a:spcPts val="0"/>
              </a:spcBef>
            </a:pPr>
            <a:r>
              <a:rPr lang="en-US" sz="1200" dirty="0">
                <a:solidFill>
                  <a:schemeClr val="bg1"/>
                </a:solidFill>
              </a:rPr>
              <a:t>https://</a:t>
            </a:r>
            <a:r>
              <a:rPr lang="en-US" sz="1200" dirty="0" err="1">
                <a:solidFill>
                  <a:schemeClr val="bg1"/>
                </a:solidFill>
              </a:rPr>
              <a:t>data.worldbank.org</a:t>
            </a:r>
            <a:r>
              <a:rPr lang="en-US" sz="1200" dirty="0">
                <a:solidFill>
                  <a:schemeClr val="bg1"/>
                </a:solidFill>
              </a:rPr>
              <a:t>/indicator/SH.XPD.CHEX.PC.CD</a:t>
            </a:r>
          </a:p>
        </p:txBody>
      </p:sp>
      <p:sp>
        <p:nvSpPr>
          <p:cNvPr id="12" name="TextBox 11">
            <a:extLst>
              <a:ext uri="{FF2B5EF4-FFF2-40B4-BE49-F238E27FC236}">
                <a16:creationId xmlns:a16="http://schemas.microsoft.com/office/drawing/2014/main" id="{D2A7BB74-1BFB-22CA-DD84-18FB4576B100}"/>
              </a:ext>
            </a:extLst>
          </p:cNvPr>
          <p:cNvSpPr txBox="1"/>
          <p:nvPr/>
        </p:nvSpPr>
        <p:spPr>
          <a:xfrm>
            <a:off x="5075970" y="3368491"/>
            <a:ext cx="755335" cy="400110"/>
          </a:xfrm>
          <a:prstGeom prst="rect">
            <a:avLst/>
          </a:prstGeom>
          <a:noFill/>
        </p:spPr>
        <p:txBody>
          <a:bodyPr wrap="none" rtlCol="0">
            <a:spAutoFit/>
          </a:bodyPr>
          <a:lstStyle/>
          <a:p>
            <a:pPr>
              <a:spcAft>
                <a:spcPts val="1200"/>
              </a:spcAft>
            </a:pPr>
            <a:r>
              <a:rPr lang="en-US" sz="2000" dirty="0"/>
              <a:t>2000</a:t>
            </a:r>
          </a:p>
        </p:txBody>
      </p:sp>
      <p:sp>
        <p:nvSpPr>
          <p:cNvPr id="16" name="TextBox 15">
            <a:extLst>
              <a:ext uri="{FF2B5EF4-FFF2-40B4-BE49-F238E27FC236}">
                <a16:creationId xmlns:a16="http://schemas.microsoft.com/office/drawing/2014/main" id="{35B2A19B-DA32-C447-DFE6-38311D992F7A}"/>
              </a:ext>
            </a:extLst>
          </p:cNvPr>
          <p:cNvSpPr txBox="1"/>
          <p:nvPr/>
        </p:nvSpPr>
        <p:spPr>
          <a:xfrm>
            <a:off x="6309871" y="3115819"/>
            <a:ext cx="755335" cy="400110"/>
          </a:xfrm>
          <a:prstGeom prst="rect">
            <a:avLst/>
          </a:prstGeom>
          <a:noFill/>
        </p:spPr>
        <p:txBody>
          <a:bodyPr wrap="none" rtlCol="0">
            <a:spAutoFit/>
          </a:bodyPr>
          <a:lstStyle/>
          <a:p>
            <a:pPr>
              <a:spcAft>
                <a:spcPts val="1200"/>
              </a:spcAft>
            </a:pPr>
            <a:r>
              <a:rPr lang="en-US" sz="2000" dirty="0"/>
              <a:t>2005</a:t>
            </a:r>
          </a:p>
        </p:txBody>
      </p:sp>
      <p:sp>
        <p:nvSpPr>
          <p:cNvPr id="18" name="TextBox 17">
            <a:extLst>
              <a:ext uri="{FF2B5EF4-FFF2-40B4-BE49-F238E27FC236}">
                <a16:creationId xmlns:a16="http://schemas.microsoft.com/office/drawing/2014/main" id="{C00249C2-33CE-A552-05A3-13D73237B7C0}"/>
              </a:ext>
            </a:extLst>
          </p:cNvPr>
          <p:cNvSpPr txBox="1"/>
          <p:nvPr/>
        </p:nvSpPr>
        <p:spPr>
          <a:xfrm>
            <a:off x="7418177" y="2947391"/>
            <a:ext cx="755335" cy="400110"/>
          </a:xfrm>
          <a:prstGeom prst="rect">
            <a:avLst/>
          </a:prstGeom>
          <a:noFill/>
        </p:spPr>
        <p:txBody>
          <a:bodyPr wrap="none" rtlCol="0">
            <a:spAutoFit/>
          </a:bodyPr>
          <a:lstStyle/>
          <a:p>
            <a:pPr>
              <a:spcAft>
                <a:spcPts val="1200"/>
              </a:spcAft>
            </a:pPr>
            <a:r>
              <a:rPr lang="en-US" sz="2000" dirty="0"/>
              <a:t>2010</a:t>
            </a:r>
          </a:p>
        </p:txBody>
      </p:sp>
      <p:sp>
        <p:nvSpPr>
          <p:cNvPr id="20" name="TextBox 19">
            <a:extLst>
              <a:ext uri="{FF2B5EF4-FFF2-40B4-BE49-F238E27FC236}">
                <a16:creationId xmlns:a16="http://schemas.microsoft.com/office/drawing/2014/main" id="{58734920-9791-46BC-896F-7F87D0856566}"/>
              </a:ext>
            </a:extLst>
          </p:cNvPr>
          <p:cNvSpPr txBox="1"/>
          <p:nvPr/>
        </p:nvSpPr>
        <p:spPr>
          <a:xfrm>
            <a:off x="8438597" y="2895968"/>
            <a:ext cx="755335" cy="400110"/>
          </a:xfrm>
          <a:prstGeom prst="rect">
            <a:avLst/>
          </a:prstGeom>
          <a:noFill/>
        </p:spPr>
        <p:txBody>
          <a:bodyPr wrap="none" rtlCol="0">
            <a:spAutoFit/>
          </a:bodyPr>
          <a:lstStyle/>
          <a:p>
            <a:pPr>
              <a:spcAft>
                <a:spcPts val="1200"/>
              </a:spcAft>
            </a:pPr>
            <a:r>
              <a:rPr lang="en-US" sz="2000" dirty="0"/>
              <a:t>2015</a:t>
            </a:r>
          </a:p>
        </p:txBody>
      </p:sp>
      <p:graphicFrame>
        <p:nvGraphicFramePr>
          <p:cNvPr id="7" name="Chart 6">
            <a:extLst>
              <a:ext uri="{FF2B5EF4-FFF2-40B4-BE49-F238E27FC236}">
                <a16:creationId xmlns:a16="http://schemas.microsoft.com/office/drawing/2014/main" id="{00000000-0008-0000-0400-000004000000}"/>
              </a:ext>
            </a:extLst>
          </p:cNvPr>
          <p:cNvGraphicFramePr>
            <a:graphicFrameLocks/>
          </p:cNvGraphicFramePr>
          <p:nvPr/>
        </p:nvGraphicFramePr>
        <p:xfrm>
          <a:off x="2075536" y="1225158"/>
          <a:ext cx="9679689" cy="424582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0993C0F-933A-5EDA-5031-ECE743828806}"/>
              </a:ext>
            </a:extLst>
          </p:cNvPr>
          <p:cNvSpPr txBox="1"/>
          <p:nvPr/>
        </p:nvSpPr>
        <p:spPr>
          <a:xfrm>
            <a:off x="2670318" y="1420616"/>
            <a:ext cx="3003455" cy="830997"/>
          </a:xfrm>
          <a:prstGeom prst="rect">
            <a:avLst/>
          </a:prstGeom>
          <a:noFill/>
        </p:spPr>
        <p:txBody>
          <a:bodyPr wrap="square" rtlCol="0">
            <a:spAutoFit/>
          </a:bodyPr>
          <a:lstStyle/>
          <a:p>
            <a:r>
              <a:rPr lang="en-US" sz="2400" b="1" dirty="0">
                <a:effectLst>
                  <a:glow rad="127000">
                    <a:schemeClr val="bg1"/>
                  </a:glow>
                </a:effectLst>
              </a:rPr>
              <a:t>30 High-Income Countries</a:t>
            </a:r>
          </a:p>
        </p:txBody>
      </p:sp>
      <p:sp>
        <p:nvSpPr>
          <p:cNvPr id="15" name="TextBox 14">
            <a:extLst>
              <a:ext uri="{FF2B5EF4-FFF2-40B4-BE49-F238E27FC236}">
                <a16:creationId xmlns:a16="http://schemas.microsoft.com/office/drawing/2014/main" id="{D22BFE1E-0DC1-E0FD-BB7B-7BACC256D7FF}"/>
              </a:ext>
            </a:extLst>
          </p:cNvPr>
          <p:cNvSpPr txBox="1"/>
          <p:nvPr/>
        </p:nvSpPr>
        <p:spPr>
          <a:xfrm>
            <a:off x="2649733" y="4492044"/>
            <a:ext cx="870751" cy="461665"/>
          </a:xfrm>
          <a:prstGeom prst="rect">
            <a:avLst/>
          </a:prstGeom>
          <a:noFill/>
        </p:spPr>
        <p:txBody>
          <a:bodyPr wrap="none" rtlCol="0">
            <a:spAutoFit/>
          </a:bodyPr>
          <a:lstStyle/>
          <a:p>
            <a:pPr>
              <a:spcAft>
                <a:spcPts val="1200"/>
              </a:spcAft>
            </a:pPr>
            <a:r>
              <a:rPr lang="en-US" sz="2400" b="1" dirty="0">
                <a:effectLst>
                  <a:glow rad="127000">
                    <a:schemeClr val="bg1"/>
                  </a:glow>
                </a:effectLst>
              </a:rPr>
              <a:t>1970</a:t>
            </a:r>
          </a:p>
        </p:txBody>
      </p:sp>
      <p:sp>
        <p:nvSpPr>
          <p:cNvPr id="32" name="TextBox 31">
            <a:extLst>
              <a:ext uri="{FF2B5EF4-FFF2-40B4-BE49-F238E27FC236}">
                <a16:creationId xmlns:a16="http://schemas.microsoft.com/office/drawing/2014/main" id="{764FB62F-D00A-E024-B0F2-58B7D08BA1A5}"/>
              </a:ext>
            </a:extLst>
          </p:cNvPr>
          <p:cNvSpPr txBox="1"/>
          <p:nvPr/>
        </p:nvSpPr>
        <p:spPr>
          <a:xfrm>
            <a:off x="8511271" y="2521380"/>
            <a:ext cx="942887" cy="523220"/>
          </a:xfrm>
          <a:prstGeom prst="rect">
            <a:avLst/>
          </a:prstGeom>
          <a:noFill/>
        </p:spPr>
        <p:txBody>
          <a:bodyPr wrap="none" rtlCol="0">
            <a:spAutoFit/>
          </a:bodyPr>
          <a:lstStyle/>
          <a:p>
            <a:pPr>
              <a:spcAft>
                <a:spcPts val="1200"/>
              </a:spcAft>
            </a:pPr>
            <a:r>
              <a:rPr lang="en-US" sz="2800" b="1" dirty="0">
                <a:solidFill>
                  <a:srgbClr val="FF0000"/>
                </a:solidFill>
                <a:effectLst>
                  <a:outerShdw blurRad="50800" dist="38100" dir="2700000" algn="tl" rotWithShape="0">
                    <a:prstClr val="black">
                      <a:alpha val="40000"/>
                    </a:prstClr>
                  </a:outerShdw>
                </a:effectLst>
              </a:rPr>
              <a:t>USA</a:t>
            </a:r>
          </a:p>
        </p:txBody>
      </p:sp>
      <p:sp>
        <p:nvSpPr>
          <p:cNvPr id="34" name="TextBox 33">
            <a:extLst>
              <a:ext uri="{FF2B5EF4-FFF2-40B4-BE49-F238E27FC236}">
                <a16:creationId xmlns:a16="http://schemas.microsoft.com/office/drawing/2014/main" id="{552CA62C-71FB-B649-42CD-1D999165A850}"/>
              </a:ext>
            </a:extLst>
          </p:cNvPr>
          <p:cNvSpPr txBox="1"/>
          <p:nvPr/>
        </p:nvSpPr>
        <p:spPr>
          <a:xfrm>
            <a:off x="10212578" y="2841720"/>
            <a:ext cx="870751" cy="461665"/>
          </a:xfrm>
          <a:prstGeom prst="rect">
            <a:avLst/>
          </a:prstGeom>
          <a:noFill/>
        </p:spPr>
        <p:txBody>
          <a:bodyPr wrap="none" rtlCol="0">
            <a:spAutoFit/>
          </a:bodyPr>
          <a:lstStyle/>
          <a:p>
            <a:pPr>
              <a:spcAft>
                <a:spcPts val="1200"/>
              </a:spcAft>
            </a:pPr>
            <a:r>
              <a:rPr lang="en-US" sz="2400" b="1" dirty="0"/>
              <a:t>2020</a:t>
            </a:r>
          </a:p>
        </p:txBody>
      </p:sp>
      <p:sp>
        <p:nvSpPr>
          <p:cNvPr id="14" name="Freeform 13">
            <a:extLst>
              <a:ext uri="{FF2B5EF4-FFF2-40B4-BE49-F238E27FC236}">
                <a16:creationId xmlns:a16="http://schemas.microsoft.com/office/drawing/2014/main" id="{9E7E630A-A3D7-3F49-BA37-1736612906AA}"/>
              </a:ext>
            </a:extLst>
          </p:cNvPr>
          <p:cNvSpPr/>
          <p:nvPr/>
        </p:nvSpPr>
        <p:spPr>
          <a:xfrm>
            <a:off x="3007316" y="1734508"/>
            <a:ext cx="4479955" cy="1826265"/>
          </a:xfrm>
          <a:custGeom>
            <a:avLst/>
            <a:gdLst>
              <a:gd name="connsiteX0" fmla="*/ 0 w 3721100"/>
              <a:gd name="connsiteY0" fmla="*/ 1358900 h 1873250"/>
              <a:gd name="connsiteX1" fmla="*/ 933450 w 3721100"/>
              <a:gd name="connsiteY1" fmla="*/ 1873250 h 1873250"/>
              <a:gd name="connsiteX2" fmla="*/ 2393950 w 3721100"/>
              <a:gd name="connsiteY2" fmla="*/ 1377950 h 1873250"/>
              <a:gd name="connsiteX3" fmla="*/ 3721100 w 3721100"/>
              <a:gd name="connsiteY3" fmla="*/ 641350 h 1873250"/>
              <a:gd name="connsiteX4" fmla="*/ 2876550 w 3721100"/>
              <a:gd name="connsiteY4" fmla="*/ 0 h 1873250"/>
              <a:gd name="connsiteX5" fmla="*/ 1435100 w 3721100"/>
              <a:gd name="connsiteY5" fmla="*/ 292100 h 1873250"/>
              <a:gd name="connsiteX6" fmla="*/ 260350 w 3721100"/>
              <a:gd name="connsiteY6" fmla="*/ 850900 h 1873250"/>
              <a:gd name="connsiteX7" fmla="*/ 0 w 3721100"/>
              <a:gd name="connsiteY7" fmla="*/ 1358900 h 1873250"/>
              <a:gd name="connsiteX0" fmla="*/ 40294 w 3761394"/>
              <a:gd name="connsiteY0" fmla="*/ 1358900 h 1873250"/>
              <a:gd name="connsiteX1" fmla="*/ 973744 w 3761394"/>
              <a:gd name="connsiteY1" fmla="*/ 1873250 h 1873250"/>
              <a:gd name="connsiteX2" fmla="*/ 2434244 w 3761394"/>
              <a:gd name="connsiteY2" fmla="*/ 1377950 h 1873250"/>
              <a:gd name="connsiteX3" fmla="*/ 3761394 w 3761394"/>
              <a:gd name="connsiteY3" fmla="*/ 641350 h 1873250"/>
              <a:gd name="connsiteX4" fmla="*/ 2916844 w 3761394"/>
              <a:gd name="connsiteY4" fmla="*/ 0 h 1873250"/>
              <a:gd name="connsiteX5" fmla="*/ 1475394 w 3761394"/>
              <a:gd name="connsiteY5" fmla="*/ 292100 h 1873250"/>
              <a:gd name="connsiteX6" fmla="*/ 300644 w 3761394"/>
              <a:gd name="connsiteY6" fmla="*/ 850900 h 1873250"/>
              <a:gd name="connsiteX7" fmla="*/ 40294 w 3761394"/>
              <a:gd name="connsiteY7" fmla="*/ 1358900 h 1873250"/>
              <a:gd name="connsiteX0" fmla="*/ 40294 w 3761394"/>
              <a:gd name="connsiteY0" fmla="*/ 1368912 h 1883262"/>
              <a:gd name="connsiteX1" fmla="*/ 973744 w 3761394"/>
              <a:gd name="connsiteY1" fmla="*/ 1883262 h 1883262"/>
              <a:gd name="connsiteX2" fmla="*/ 2434244 w 3761394"/>
              <a:gd name="connsiteY2" fmla="*/ 1387962 h 1883262"/>
              <a:gd name="connsiteX3" fmla="*/ 3761394 w 3761394"/>
              <a:gd name="connsiteY3" fmla="*/ 651362 h 1883262"/>
              <a:gd name="connsiteX4" fmla="*/ 2916844 w 3761394"/>
              <a:gd name="connsiteY4" fmla="*/ 10012 h 1883262"/>
              <a:gd name="connsiteX5" fmla="*/ 1475394 w 3761394"/>
              <a:gd name="connsiteY5" fmla="*/ 302112 h 1883262"/>
              <a:gd name="connsiteX6" fmla="*/ 300644 w 3761394"/>
              <a:gd name="connsiteY6" fmla="*/ 860912 h 1883262"/>
              <a:gd name="connsiteX7" fmla="*/ 40294 w 3761394"/>
              <a:gd name="connsiteY7" fmla="*/ 1368912 h 1883262"/>
              <a:gd name="connsiteX0" fmla="*/ 40294 w 3769388"/>
              <a:gd name="connsiteY0" fmla="*/ 1368912 h 1883262"/>
              <a:gd name="connsiteX1" fmla="*/ 973744 w 3769388"/>
              <a:gd name="connsiteY1" fmla="*/ 1883262 h 1883262"/>
              <a:gd name="connsiteX2" fmla="*/ 2434244 w 3769388"/>
              <a:gd name="connsiteY2" fmla="*/ 1387962 h 1883262"/>
              <a:gd name="connsiteX3" fmla="*/ 3761394 w 3769388"/>
              <a:gd name="connsiteY3" fmla="*/ 651362 h 1883262"/>
              <a:gd name="connsiteX4" fmla="*/ 2916844 w 3769388"/>
              <a:gd name="connsiteY4" fmla="*/ 10012 h 1883262"/>
              <a:gd name="connsiteX5" fmla="*/ 1475394 w 3769388"/>
              <a:gd name="connsiteY5" fmla="*/ 302112 h 1883262"/>
              <a:gd name="connsiteX6" fmla="*/ 300644 w 3769388"/>
              <a:gd name="connsiteY6" fmla="*/ 860912 h 1883262"/>
              <a:gd name="connsiteX7" fmla="*/ 40294 w 3769388"/>
              <a:gd name="connsiteY7" fmla="*/ 1368912 h 1883262"/>
              <a:gd name="connsiteX0" fmla="*/ 40294 w 3769388"/>
              <a:gd name="connsiteY0" fmla="*/ 1368912 h 1883262"/>
              <a:gd name="connsiteX1" fmla="*/ 973744 w 3769388"/>
              <a:gd name="connsiteY1" fmla="*/ 1883262 h 1883262"/>
              <a:gd name="connsiteX2" fmla="*/ 2434244 w 3769388"/>
              <a:gd name="connsiteY2" fmla="*/ 1387962 h 1883262"/>
              <a:gd name="connsiteX3" fmla="*/ 3761394 w 3769388"/>
              <a:gd name="connsiteY3" fmla="*/ 651362 h 1883262"/>
              <a:gd name="connsiteX4" fmla="*/ 2916844 w 3769388"/>
              <a:gd name="connsiteY4" fmla="*/ 10012 h 1883262"/>
              <a:gd name="connsiteX5" fmla="*/ 1475394 w 3769388"/>
              <a:gd name="connsiteY5" fmla="*/ 302112 h 1883262"/>
              <a:gd name="connsiteX6" fmla="*/ 300644 w 3769388"/>
              <a:gd name="connsiteY6" fmla="*/ 860912 h 1883262"/>
              <a:gd name="connsiteX7" fmla="*/ 40294 w 3769388"/>
              <a:gd name="connsiteY7" fmla="*/ 1368912 h 1883262"/>
              <a:gd name="connsiteX0" fmla="*/ 40294 w 3769388"/>
              <a:gd name="connsiteY0" fmla="*/ 1368912 h 1883287"/>
              <a:gd name="connsiteX1" fmla="*/ 973744 w 3769388"/>
              <a:gd name="connsiteY1" fmla="*/ 1883262 h 1883287"/>
              <a:gd name="connsiteX2" fmla="*/ 2434244 w 3769388"/>
              <a:gd name="connsiteY2" fmla="*/ 1387962 h 1883287"/>
              <a:gd name="connsiteX3" fmla="*/ 3761394 w 3769388"/>
              <a:gd name="connsiteY3" fmla="*/ 651362 h 1883287"/>
              <a:gd name="connsiteX4" fmla="*/ 2916844 w 3769388"/>
              <a:gd name="connsiteY4" fmla="*/ 10012 h 1883287"/>
              <a:gd name="connsiteX5" fmla="*/ 1475394 w 3769388"/>
              <a:gd name="connsiteY5" fmla="*/ 302112 h 1883287"/>
              <a:gd name="connsiteX6" fmla="*/ 300644 w 3769388"/>
              <a:gd name="connsiteY6" fmla="*/ 860912 h 1883287"/>
              <a:gd name="connsiteX7" fmla="*/ 40294 w 3769388"/>
              <a:gd name="connsiteY7" fmla="*/ 1368912 h 1883287"/>
              <a:gd name="connsiteX0" fmla="*/ 40294 w 3769388"/>
              <a:gd name="connsiteY0" fmla="*/ 1368912 h 1920699"/>
              <a:gd name="connsiteX1" fmla="*/ 973744 w 3769388"/>
              <a:gd name="connsiteY1" fmla="*/ 1883262 h 1920699"/>
              <a:gd name="connsiteX2" fmla="*/ 2434244 w 3769388"/>
              <a:gd name="connsiteY2" fmla="*/ 1387962 h 1920699"/>
              <a:gd name="connsiteX3" fmla="*/ 3761394 w 3769388"/>
              <a:gd name="connsiteY3" fmla="*/ 651362 h 1920699"/>
              <a:gd name="connsiteX4" fmla="*/ 2916844 w 3769388"/>
              <a:gd name="connsiteY4" fmla="*/ 10012 h 1920699"/>
              <a:gd name="connsiteX5" fmla="*/ 1475394 w 3769388"/>
              <a:gd name="connsiteY5" fmla="*/ 302112 h 1920699"/>
              <a:gd name="connsiteX6" fmla="*/ 300644 w 3769388"/>
              <a:gd name="connsiteY6" fmla="*/ 860912 h 1920699"/>
              <a:gd name="connsiteX7" fmla="*/ 40294 w 3769388"/>
              <a:gd name="connsiteY7" fmla="*/ 1368912 h 1920699"/>
              <a:gd name="connsiteX0" fmla="*/ 126318 w 3855412"/>
              <a:gd name="connsiteY0" fmla="*/ 1368912 h 1920699"/>
              <a:gd name="connsiteX1" fmla="*/ 1059768 w 3855412"/>
              <a:gd name="connsiteY1" fmla="*/ 1883262 h 1920699"/>
              <a:gd name="connsiteX2" fmla="*/ 2520268 w 3855412"/>
              <a:gd name="connsiteY2" fmla="*/ 1387962 h 1920699"/>
              <a:gd name="connsiteX3" fmla="*/ 3847418 w 3855412"/>
              <a:gd name="connsiteY3" fmla="*/ 651362 h 1920699"/>
              <a:gd name="connsiteX4" fmla="*/ 3002868 w 3855412"/>
              <a:gd name="connsiteY4" fmla="*/ 10012 h 1920699"/>
              <a:gd name="connsiteX5" fmla="*/ 1561418 w 3855412"/>
              <a:gd name="connsiteY5" fmla="*/ 302112 h 1920699"/>
              <a:gd name="connsiteX6" fmla="*/ 386668 w 3855412"/>
              <a:gd name="connsiteY6" fmla="*/ 860912 h 1920699"/>
              <a:gd name="connsiteX7" fmla="*/ 126318 w 3855412"/>
              <a:gd name="connsiteY7" fmla="*/ 1368912 h 1920699"/>
              <a:gd name="connsiteX0" fmla="*/ 25437 w 3754531"/>
              <a:gd name="connsiteY0" fmla="*/ 1368912 h 1920699"/>
              <a:gd name="connsiteX1" fmla="*/ 958887 w 3754531"/>
              <a:gd name="connsiteY1" fmla="*/ 1883262 h 1920699"/>
              <a:gd name="connsiteX2" fmla="*/ 2419387 w 3754531"/>
              <a:gd name="connsiteY2" fmla="*/ 1387962 h 1920699"/>
              <a:gd name="connsiteX3" fmla="*/ 3746537 w 3754531"/>
              <a:gd name="connsiteY3" fmla="*/ 651362 h 1920699"/>
              <a:gd name="connsiteX4" fmla="*/ 2901987 w 3754531"/>
              <a:gd name="connsiteY4" fmla="*/ 10012 h 1920699"/>
              <a:gd name="connsiteX5" fmla="*/ 1460537 w 3754531"/>
              <a:gd name="connsiteY5" fmla="*/ 302112 h 1920699"/>
              <a:gd name="connsiteX6" fmla="*/ 285787 w 3754531"/>
              <a:gd name="connsiteY6" fmla="*/ 860912 h 1920699"/>
              <a:gd name="connsiteX7" fmla="*/ 25437 w 3754531"/>
              <a:gd name="connsiteY7" fmla="*/ 1368912 h 1920699"/>
              <a:gd name="connsiteX0" fmla="*/ 9103 w 3738197"/>
              <a:gd name="connsiteY0" fmla="*/ 1368912 h 1944817"/>
              <a:gd name="connsiteX1" fmla="*/ 472653 w 3738197"/>
              <a:gd name="connsiteY1" fmla="*/ 1908662 h 1944817"/>
              <a:gd name="connsiteX2" fmla="*/ 2403053 w 3738197"/>
              <a:gd name="connsiteY2" fmla="*/ 1387962 h 1944817"/>
              <a:gd name="connsiteX3" fmla="*/ 3730203 w 3738197"/>
              <a:gd name="connsiteY3" fmla="*/ 651362 h 1944817"/>
              <a:gd name="connsiteX4" fmla="*/ 2885653 w 3738197"/>
              <a:gd name="connsiteY4" fmla="*/ 10012 h 1944817"/>
              <a:gd name="connsiteX5" fmla="*/ 1444203 w 3738197"/>
              <a:gd name="connsiteY5" fmla="*/ 302112 h 1944817"/>
              <a:gd name="connsiteX6" fmla="*/ 269453 w 3738197"/>
              <a:gd name="connsiteY6" fmla="*/ 860912 h 1944817"/>
              <a:gd name="connsiteX7" fmla="*/ 9103 w 3738197"/>
              <a:gd name="connsiteY7" fmla="*/ 1368912 h 1944817"/>
              <a:gd name="connsiteX0" fmla="*/ 8946 w 3738067"/>
              <a:gd name="connsiteY0" fmla="*/ 1362593 h 1938498"/>
              <a:gd name="connsiteX1" fmla="*/ 472496 w 3738067"/>
              <a:gd name="connsiteY1" fmla="*/ 1902343 h 1938498"/>
              <a:gd name="connsiteX2" fmla="*/ 2402896 w 3738067"/>
              <a:gd name="connsiteY2" fmla="*/ 1381643 h 1938498"/>
              <a:gd name="connsiteX3" fmla="*/ 3730046 w 3738067"/>
              <a:gd name="connsiteY3" fmla="*/ 645043 h 1938498"/>
              <a:gd name="connsiteX4" fmla="*/ 2885496 w 3738067"/>
              <a:gd name="connsiteY4" fmla="*/ 3693 h 1938498"/>
              <a:gd name="connsiteX5" fmla="*/ 1431346 w 3738067"/>
              <a:gd name="connsiteY5" fmla="*/ 403743 h 1938498"/>
              <a:gd name="connsiteX6" fmla="*/ 269296 w 3738067"/>
              <a:gd name="connsiteY6" fmla="*/ 854593 h 1938498"/>
              <a:gd name="connsiteX7" fmla="*/ 8946 w 3738067"/>
              <a:gd name="connsiteY7" fmla="*/ 1362593 h 1938498"/>
              <a:gd name="connsiteX0" fmla="*/ 84 w 3729205"/>
              <a:gd name="connsiteY0" fmla="*/ 1362663 h 1938568"/>
              <a:gd name="connsiteX1" fmla="*/ 463634 w 3729205"/>
              <a:gd name="connsiteY1" fmla="*/ 1902413 h 1938568"/>
              <a:gd name="connsiteX2" fmla="*/ 2394034 w 3729205"/>
              <a:gd name="connsiteY2" fmla="*/ 1381713 h 1938568"/>
              <a:gd name="connsiteX3" fmla="*/ 3721184 w 3729205"/>
              <a:gd name="connsiteY3" fmla="*/ 645113 h 1938568"/>
              <a:gd name="connsiteX4" fmla="*/ 2876634 w 3729205"/>
              <a:gd name="connsiteY4" fmla="*/ 3763 h 1938568"/>
              <a:gd name="connsiteX5" fmla="*/ 1422484 w 3729205"/>
              <a:gd name="connsiteY5" fmla="*/ 403813 h 1938568"/>
              <a:gd name="connsiteX6" fmla="*/ 489034 w 3729205"/>
              <a:gd name="connsiteY6" fmla="*/ 892763 h 1938568"/>
              <a:gd name="connsiteX7" fmla="*/ 84 w 3729205"/>
              <a:gd name="connsiteY7" fmla="*/ 1362663 h 1938568"/>
              <a:gd name="connsiteX0" fmla="*/ 84 w 3170634"/>
              <a:gd name="connsiteY0" fmla="*/ 1372087 h 1945750"/>
              <a:gd name="connsiteX1" fmla="*/ 463634 w 3170634"/>
              <a:gd name="connsiteY1" fmla="*/ 1911837 h 1945750"/>
              <a:gd name="connsiteX2" fmla="*/ 2394034 w 3170634"/>
              <a:gd name="connsiteY2" fmla="*/ 1391137 h 1945750"/>
              <a:gd name="connsiteX3" fmla="*/ 3136984 w 3170634"/>
              <a:gd name="connsiteY3" fmla="*/ 914887 h 1945750"/>
              <a:gd name="connsiteX4" fmla="*/ 2876634 w 3170634"/>
              <a:gd name="connsiteY4" fmla="*/ 13187 h 1945750"/>
              <a:gd name="connsiteX5" fmla="*/ 1422484 w 3170634"/>
              <a:gd name="connsiteY5" fmla="*/ 413237 h 1945750"/>
              <a:gd name="connsiteX6" fmla="*/ 489034 w 3170634"/>
              <a:gd name="connsiteY6" fmla="*/ 902187 h 1945750"/>
              <a:gd name="connsiteX7" fmla="*/ 84 w 3170634"/>
              <a:gd name="connsiteY7" fmla="*/ 1372087 h 1945750"/>
              <a:gd name="connsiteX0" fmla="*/ 84 w 3146785"/>
              <a:gd name="connsiteY0" fmla="*/ 1160937 h 1734600"/>
              <a:gd name="connsiteX1" fmla="*/ 463634 w 3146785"/>
              <a:gd name="connsiteY1" fmla="*/ 1700687 h 1734600"/>
              <a:gd name="connsiteX2" fmla="*/ 2394034 w 3146785"/>
              <a:gd name="connsiteY2" fmla="*/ 1179987 h 1734600"/>
              <a:gd name="connsiteX3" fmla="*/ 3136984 w 3146785"/>
              <a:gd name="connsiteY3" fmla="*/ 703737 h 1734600"/>
              <a:gd name="connsiteX4" fmla="*/ 2724234 w 3146785"/>
              <a:gd name="connsiteY4" fmla="*/ 24287 h 1734600"/>
              <a:gd name="connsiteX5" fmla="*/ 1422484 w 3146785"/>
              <a:gd name="connsiteY5" fmla="*/ 202087 h 1734600"/>
              <a:gd name="connsiteX6" fmla="*/ 489034 w 3146785"/>
              <a:gd name="connsiteY6" fmla="*/ 691037 h 1734600"/>
              <a:gd name="connsiteX7" fmla="*/ 84 w 3146785"/>
              <a:gd name="connsiteY7" fmla="*/ 1160937 h 1734600"/>
              <a:gd name="connsiteX0" fmla="*/ 9996 w 2978897"/>
              <a:gd name="connsiteY0" fmla="*/ 1135537 h 1700799"/>
              <a:gd name="connsiteX1" fmla="*/ 295746 w 2978897"/>
              <a:gd name="connsiteY1" fmla="*/ 1700687 h 1700799"/>
              <a:gd name="connsiteX2" fmla="*/ 2226146 w 2978897"/>
              <a:gd name="connsiteY2" fmla="*/ 1179987 h 1700799"/>
              <a:gd name="connsiteX3" fmla="*/ 2969096 w 2978897"/>
              <a:gd name="connsiteY3" fmla="*/ 703737 h 1700799"/>
              <a:gd name="connsiteX4" fmla="*/ 2556346 w 2978897"/>
              <a:gd name="connsiteY4" fmla="*/ 24287 h 1700799"/>
              <a:gd name="connsiteX5" fmla="*/ 1254596 w 2978897"/>
              <a:gd name="connsiteY5" fmla="*/ 202087 h 1700799"/>
              <a:gd name="connsiteX6" fmla="*/ 321146 w 2978897"/>
              <a:gd name="connsiteY6" fmla="*/ 691037 h 1700799"/>
              <a:gd name="connsiteX7" fmla="*/ 9996 w 2978897"/>
              <a:gd name="connsiteY7" fmla="*/ 1135537 h 1700799"/>
              <a:gd name="connsiteX0" fmla="*/ 49448 w 3018349"/>
              <a:gd name="connsiteY0" fmla="*/ 1135537 h 1700799"/>
              <a:gd name="connsiteX1" fmla="*/ 335198 w 3018349"/>
              <a:gd name="connsiteY1" fmla="*/ 1700687 h 1700799"/>
              <a:gd name="connsiteX2" fmla="*/ 2265598 w 3018349"/>
              <a:gd name="connsiteY2" fmla="*/ 1179987 h 1700799"/>
              <a:gd name="connsiteX3" fmla="*/ 3008548 w 3018349"/>
              <a:gd name="connsiteY3" fmla="*/ 703737 h 1700799"/>
              <a:gd name="connsiteX4" fmla="*/ 2595798 w 3018349"/>
              <a:gd name="connsiteY4" fmla="*/ 24287 h 1700799"/>
              <a:gd name="connsiteX5" fmla="*/ 1294048 w 3018349"/>
              <a:gd name="connsiteY5" fmla="*/ 202087 h 1700799"/>
              <a:gd name="connsiteX6" fmla="*/ 360598 w 3018349"/>
              <a:gd name="connsiteY6" fmla="*/ 691037 h 1700799"/>
              <a:gd name="connsiteX7" fmla="*/ 49448 w 3018349"/>
              <a:gd name="connsiteY7" fmla="*/ 1135537 h 1700799"/>
              <a:gd name="connsiteX0" fmla="*/ 72013 w 3040914"/>
              <a:gd name="connsiteY0" fmla="*/ 1135537 h 1700799"/>
              <a:gd name="connsiteX1" fmla="*/ 357763 w 3040914"/>
              <a:gd name="connsiteY1" fmla="*/ 1700687 h 1700799"/>
              <a:gd name="connsiteX2" fmla="*/ 2288163 w 3040914"/>
              <a:gd name="connsiteY2" fmla="*/ 1179987 h 1700799"/>
              <a:gd name="connsiteX3" fmla="*/ 3031113 w 3040914"/>
              <a:gd name="connsiteY3" fmla="*/ 703737 h 1700799"/>
              <a:gd name="connsiteX4" fmla="*/ 2618363 w 3040914"/>
              <a:gd name="connsiteY4" fmla="*/ 24287 h 1700799"/>
              <a:gd name="connsiteX5" fmla="*/ 1316613 w 3040914"/>
              <a:gd name="connsiteY5" fmla="*/ 202087 h 1700799"/>
              <a:gd name="connsiteX6" fmla="*/ 383163 w 3040914"/>
              <a:gd name="connsiteY6" fmla="*/ 691037 h 1700799"/>
              <a:gd name="connsiteX7" fmla="*/ 72013 w 3040914"/>
              <a:gd name="connsiteY7" fmla="*/ 1135537 h 1700799"/>
              <a:gd name="connsiteX0" fmla="*/ 72013 w 3040914"/>
              <a:gd name="connsiteY0" fmla="*/ 1135537 h 1700799"/>
              <a:gd name="connsiteX1" fmla="*/ 357763 w 3040914"/>
              <a:gd name="connsiteY1" fmla="*/ 1700687 h 1700799"/>
              <a:gd name="connsiteX2" fmla="*/ 2288163 w 3040914"/>
              <a:gd name="connsiteY2" fmla="*/ 1179987 h 1700799"/>
              <a:gd name="connsiteX3" fmla="*/ 3031113 w 3040914"/>
              <a:gd name="connsiteY3" fmla="*/ 703737 h 1700799"/>
              <a:gd name="connsiteX4" fmla="*/ 2618363 w 3040914"/>
              <a:gd name="connsiteY4" fmla="*/ 24287 h 1700799"/>
              <a:gd name="connsiteX5" fmla="*/ 1316613 w 3040914"/>
              <a:gd name="connsiteY5" fmla="*/ 202087 h 1700799"/>
              <a:gd name="connsiteX6" fmla="*/ 383163 w 3040914"/>
              <a:gd name="connsiteY6" fmla="*/ 691037 h 1700799"/>
              <a:gd name="connsiteX7" fmla="*/ 72013 w 3040914"/>
              <a:gd name="connsiteY7" fmla="*/ 1135537 h 170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0914" h="1700799">
                <a:moveTo>
                  <a:pt x="72013" y="1135537"/>
                </a:moveTo>
                <a:cubicBezTo>
                  <a:pt x="-71920" y="1386362"/>
                  <a:pt x="-11595" y="1693279"/>
                  <a:pt x="357763" y="1700687"/>
                </a:cubicBezTo>
                <a:cubicBezTo>
                  <a:pt x="727121" y="1708095"/>
                  <a:pt x="1842605" y="1346145"/>
                  <a:pt x="2288163" y="1179987"/>
                </a:cubicBezTo>
                <a:cubicBezTo>
                  <a:pt x="2733721" y="1013829"/>
                  <a:pt x="2976080" y="896354"/>
                  <a:pt x="3031113" y="703737"/>
                </a:cubicBezTo>
                <a:cubicBezTo>
                  <a:pt x="3086146" y="511120"/>
                  <a:pt x="2904113" y="107895"/>
                  <a:pt x="2618363" y="24287"/>
                </a:cubicBezTo>
                <a:cubicBezTo>
                  <a:pt x="2332613" y="-59321"/>
                  <a:pt x="1689146" y="90962"/>
                  <a:pt x="1316613" y="202087"/>
                </a:cubicBezTo>
                <a:cubicBezTo>
                  <a:pt x="944080" y="313212"/>
                  <a:pt x="641396" y="440212"/>
                  <a:pt x="383163" y="691037"/>
                </a:cubicBezTo>
                <a:cubicBezTo>
                  <a:pt x="124930" y="941862"/>
                  <a:pt x="215946" y="884712"/>
                  <a:pt x="72013" y="1135537"/>
                </a:cubicBezTo>
                <a:close/>
              </a:path>
            </a:pathLst>
          </a:custGeom>
          <a:noFill/>
          <a:ln w="762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eft Arrow Callout 16">
            <a:extLst>
              <a:ext uri="{FF2B5EF4-FFF2-40B4-BE49-F238E27FC236}">
                <a16:creationId xmlns:a16="http://schemas.microsoft.com/office/drawing/2014/main" id="{4928C001-0E22-E5B5-A18C-5575936852A4}"/>
              </a:ext>
            </a:extLst>
          </p:cNvPr>
          <p:cNvSpPr/>
          <p:nvPr/>
        </p:nvSpPr>
        <p:spPr>
          <a:xfrm>
            <a:off x="7536425" y="1737547"/>
            <a:ext cx="3408095" cy="795305"/>
          </a:xfrm>
          <a:prstGeom prst="leftArrowCallout">
            <a:avLst>
              <a:gd name="adj1" fmla="val 25000"/>
              <a:gd name="adj2" fmla="val 25000"/>
              <a:gd name="adj3" fmla="val 25000"/>
              <a:gd name="adj4" fmla="val 8926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ffectLst>
                  <a:outerShdw blurRad="50800" dist="38100" dir="2700000" algn="tl" rotWithShape="0">
                    <a:prstClr val="black">
                      <a:alpha val="40000"/>
                    </a:prstClr>
                  </a:outerShdw>
                </a:effectLst>
              </a:rPr>
              <a:t>Some form of national health insurance</a:t>
            </a:r>
          </a:p>
        </p:txBody>
      </p:sp>
      <p:sp>
        <p:nvSpPr>
          <p:cNvPr id="5" name="TextBox 4">
            <a:extLst>
              <a:ext uri="{FF2B5EF4-FFF2-40B4-BE49-F238E27FC236}">
                <a16:creationId xmlns:a16="http://schemas.microsoft.com/office/drawing/2014/main" id="{342110CA-5033-902C-11D9-E40156DF8D89}"/>
              </a:ext>
            </a:extLst>
          </p:cNvPr>
          <p:cNvSpPr txBox="1"/>
          <p:nvPr/>
        </p:nvSpPr>
        <p:spPr>
          <a:xfrm>
            <a:off x="6314800" y="1843833"/>
            <a:ext cx="870751" cy="461665"/>
          </a:xfrm>
          <a:prstGeom prst="rect">
            <a:avLst/>
          </a:prstGeom>
          <a:noFill/>
        </p:spPr>
        <p:txBody>
          <a:bodyPr wrap="none" rtlCol="0">
            <a:spAutoFit/>
          </a:bodyPr>
          <a:lstStyle/>
          <a:p>
            <a:pPr>
              <a:spcAft>
                <a:spcPts val="1200"/>
              </a:spcAft>
            </a:pPr>
            <a:r>
              <a:rPr lang="en-US" sz="2400" b="1" dirty="0">
                <a:effectLst>
                  <a:glow rad="127000">
                    <a:schemeClr val="bg1"/>
                  </a:glow>
                </a:effectLst>
              </a:rPr>
              <a:t>2020</a:t>
            </a:r>
          </a:p>
        </p:txBody>
      </p:sp>
      <p:sp>
        <p:nvSpPr>
          <p:cNvPr id="6" name="Rectangle 5">
            <a:extLst>
              <a:ext uri="{FF2B5EF4-FFF2-40B4-BE49-F238E27FC236}">
                <a16:creationId xmlns:a16="http://schemas.microsoft.com/office/drawing/2014/main" id="{04BBEE80-CF6A-A480-B59F-C2B74DB11667}"/>
              </a:ext>
            </a:extLst>
          </p:cNvPr>
          <p:cNvSpPr/>
          <p:nvPr/>
        </p:nvSpPr>
        <p:spPr>
          <a:xfrm>
            <a:off x="3347446" y="3946021"/>
            <a:ext cx="1430037" cy="400110"/>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HMO Act</a:t>
            </a:r>
          </a:p>
        </p:txBody>
      </p:sp>
      <p:sp>
        <p:nvSpPr>
          <p:cNvPr id="8" name="Rectangle 7">
            <a:extLst>
              <a:ext uri="{FF2B5EF4-FFF2-40B4-BE49-F238E27FC236}">
                <a16:creationId xmlns:a16="http://schemas.microsoft.com/office/drawing/2014/main" id="{4F887833-9582-48E4-F93E-7138ED19E788}"/>
              </a:ext>
            </a:extLst>
          </p:cNvPr>
          <p:cNvSpPr/>
          <p:nvPr/>
        </p:nvSpPr>
        <p:spPr>
          <a:xfrm>
            <a:off x="4944831" y="3538437"/>
            <a:ext cx="1561672" cy="728117"/>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Medicare + Choice</a:t>
            </a:r>
          </a:p>
        </p:txBody>
      </p:sp>
      <p:sp>
        <p:nvSpPr>
          <p:cNvPr id="11" name="Rectangle 10">
            <a:extLst>
              <a:ext uri="{FF2B5EF4-FFF2-40B4-BE49-F238E27FC236}">
                <a16:creationId xmlns:a16="http://schemas.microsoft.com/office/drawing/2014/main" id="{E412D27B-F209-094B-7AFC-36C9ED226022}"/>
              </a:ext>
            </a:extLst>
          </p:cNvPr>
          <p:cNvSpPr/>
          <p:nvPr/>
        </p:nvSpPr>
        <p:spPr>
          <a:xfrm>
            <a:off x="6673851" y="3174379"/>
            <a:ext cx="1561672" cy="728117"/>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Medicare Advantage</a:t>
            </a:r>
          </a:p>
        </p:txBody>
      </p:sp>
      <p:sp>
        <p:nvSpPr>
          <p:cNvPr id="13" name="Rectangle 12">
            <a:extLst>
              <a:ext uri="{FF2B5EF4-FFF2-40B4-BE49-F238E27FC236}">
                <a16:creationId xmlns:a16="http://schemas.microsoft.com/office/drawing/2014/main" id="{F45A01E1-5C07-40F7-2E60-46E6A60DC3F8}"/>
              </a:ext>
            </a:extLst>
          </p:cNvPr>
          <p:cNvSpPr/>
          <p:nvPr/>
        </p:nvSpPr>
        <p:spPr>
          <a:xfrm>
            <a:off x="8402871" y="3135814"/>
            <a:ext cx="834861" cy="432732"/>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ACA</a:t>
            </a:r>
          </a:p>
        </p:txBody>
      </p:sp>
      <p:sp>
        <p:nvSpPr>
          <p:cNvPr id="19" name="Rectangle 18">
            <a:extLst>
              <a:ext uri="{FF2B5EF4-FFF2-40B4-BE49-F238E27FC236}">
                <a16:creationId xmlns:a16="http://schemas.microsoft.com/office/drawing/2014/main" id="{C2506480-0904-FC3D-80A6-4AFC205A49A5}"/>
              </a:ext>
            </a:extLst>
          </p:cNvPr>
          <p:cNvSpPr/>
          <p:nvPr/>
        </p:nvSpPr>
        <p:spPr>
          <a:xfrm>
            <a:off x="10502888" y="3257526"/>
            <a:ext cx="1148006" cy="429768"/>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REACH</a:t>
            </a:r>
          </a:p>
        </p:txBody>
      </p:sp>
      <p:sp>
        <p:nvSpPr>
          <p:cNvPr id="21" name="Rectangle 20">
            <a:extLst>
              <a:ext uri="{FF2B5EF4-FFF2-40B4-BE49-F238E27FC236}">
                <a16:creationId xmlns:a16="http://schemas.microsoft.com/office/drawing/2014/main" id="{553EAAC4-D432-D39A-A33D-71A4ACF9A03B}"/>
              </a:ext>
            </a:extLst>
          </p:cNvPr>
          <p:cNvSpPr/>
          <p:nvPr/>
        </p:nvSpPr>
        <p:spPr>
          <a:xfrm>
            <a:off x="9405080" y="3114605"/>
            <a:ext cx="834861" cy="432732"/>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DCE</a:t>
            </a:r>
          </a:p>
        </p:txBody>
      </p:sp>
    </p:spTree>
    <p:extLst>
      <p:ext uri="{BB962C8B-B14F-4D97-AF65-F5344CB8AC3E}">
        <p14:creationId xmlns:p14="http://schemas.microsoft.com/office/powerpoint/2010/main" val="4292818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7" dur="500"/>
                                        <p:tgtEl>
                                          <p:spTgt spid="7">
                                            <p:graphicEl>
                                              <a:chart seriesIdx="1"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1000"/>
                                        <p:tgtEl>
                                          <p:spTgt spid="1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32" grpId="0"/>
      <p:bldP spid="34" grpId="0"/>
      <p:bldP spid="14" grpId="0" animBg="1"/>
      <p:bldP spid="17" grpId="0" animBg="1"/>
      <p:bldP spid="6" grpId="0" animBg="1"/>
      <p:bldP spid="8" grpId="0" animBg="1"/>
      <p:bldP spid="11" grpId="0" animBg="1"/>
      <p:bldP spid="13" grpId="0" animBg="1"/>
      <p:bldP spid="19"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50600" cy="1325563"/>
          </a:xfrm>
        </p:spPr>
        <p:txBody>
          <a:bodyPr>
            <a:noAutofit/>
          </a:bodyPr>
          <a:lstStyle/>
          <a:p>
            <a:r>
              <a:rPr lang="en-US" sz="4000" dirty="0"/>
              <a:t>Malpractice Insurance Costs ($US)</a:t>
            </a:r>
            <a:endParaRPr lang="en-US" sz="2400" dirty="0"/>
          </a:p>
        </p:txBody>
      </p:sp>
      <p:sp>
        <p:nvSpPr>
          <p:cNvPr id="5" name="Text Placeholder 4"/>
          <p:cNvSpPr>
            <a:spLocks noGrp="1"/>
          </p:cNvSpPr>
          <p:nvPr>
            <p:ph type="body" sz="quarter" idx="10"/>
          </p:nvPr>
        </p:nvSpPr>
        <p:spPr>
          <a:xfrm>
            <a:off x="-1" y="6016753"/>
            <a:ext cx="8433995" cy="841248"/>
          </a:xfrm>
        </p:spPr>
        <p:txBody>
          <a:bodyPr>
            <a:normAutofit/>
          </a:bodyPr>
          <a:lstStyle/>
          <a:p>
            <a:pPr>
              <a:lnSpc>
                <a:spcPct val="100000"/>
              </a:lnSpc>
              <a:spcBef>
                <a:spcPts val="0"/>
              </a:spcBef>
            </a:pPr>
            <a:r>
              <a:rPr lang="en-US" dirty="0"/>
              <a:t>Canadian dollars converted to USD at 0.75 exchange rate (average for 2019)</a:t>
            </a:r>
          </a:p>
          <a:p>
            <a:pPr>
              <a:lnSpc>
                <a:spcPct val="100000"/>
              </a:lnSpc>
              <a:spcBef>
                <a:spcPts val="0"/>
              </a:spcBef>
            </a:pPr>
            <a:r>
              <a:rPr lang="en-US" dirty="0"/>
              <a:t>Canadian Medical Protective Association </a:t>
            </a:r>
            <a:r>
              <a:rPr lang="en-US" dirty="0" err="1"/>
              <a:t>www.cmpa-acpm.ca</a:t>
            </a:r>
            <a:endParaRPr lang="en-US" dirty="0"/>
          </a:p>
          <a:p>
            <a:pPr>
              <a:lnSpc>
                <a:spcPct val="100000"/>
              </a:lnSpc>
              <a:spcBef>
                <a:spcPts val="0"/>
              </a:spcBef>
            </a:pPr>
            <a:r>
              <a:rPr lang="en-US" dirty="0"/>
              <a:t>https://</a:t>
            </a:r>
            <a:r>
              <a:rPr lang="en-US" dirty="0" err="1"/>
              <a:t>www.gallaghermalpractice.com</a:t>
            </a:r>
            <a:r>
              <a:rPr lang="en-US" dirty="0"/>
              <a:t>/state-resources/</a:t>
            </a:r>
            <a:r>
              <a:rPr lang="en-US" dirty="0" err="1"/>
              <a:t>rhode</a:t>
            </a:r>
            <a:r>
              <a:rPr lang="en-US" dirty="0"/>
              <a:t>-island-medical-malpractice-insurance/ </a:t>
            </a:r>
          </a:p>
          <a:p>
            <a:pPr>
              <a:lnSpc>
                <a:spcPct val="100000"/>
              </a:lnSpc>
              <a:spcBef>
                <a:spcPts val="0"/>
              </a:spcBef>
            </a:pPr>
            <a:r>
              <a:rPr lang="en-US" dirty="0"/>
              <a:t>(Accessed Sept 26 2023)</a:t>
            </a:r>
          </a:p>
        </p:txBody>
      </p:sp>
      <p:graphicFrame>
        <p:nvGraphicFramePr>
          <p:cNvPr id="4" name="Table 3"/>
          <p:cNvGraphicFramePr>
            <a:graphicFrameLocks noGrp="1"/>
          </p:cNvGraphicFramePr>
          <p:nvPr/>
        </p:nvGraphicFramePr>
        <p:xfrm>
          <a:off x="739140" y="1690688"/>
          <a:ext cx="10713720" cy="3709648"/>
        </p:xfrm>
        <a:graphic>
          <a:graphicData uri="http://schemas.openxmlformats.org/drawingml/2006/table">
            <a:tbl>
              <a:tblPr firstRow="1" bandRow="1">
                <a:tableStyleId>{5C22544A-7EE6-4342-B048-85BDC9FD1C3A}</a:tableStyleId>
              </a:tblPr>
              <a:tblGrid>
                <a:gridCol w="2075780">
                  <a:extLst>
                    <a:ext uri="{9D8B030D-6E8A-4147-A177-3AD203B41FA5}">
                      <a16:colId xmlns:a16="http://schemas.microsoft.com/office/drawing/2014/main" val="20000"/>
                    </a:ext>
                  </a:extLst>
                </a:gridCol>
                <a:gridCol w="2159485">
                  <a:extLst>
                    <a:ext uri="{9D8B030D-6E8A-4147-A177-3AD203B41FA5}">
                      <a16:colId xmlns:a16="http://schemas.microsoft.com/office/drawing/2014/main" val="20001"/>
                    </a:ext>
                  </a:extLst>
                </a:gridCol>
                <a:gridCol w="2159485">
                  <a:extLst>
                    <a:ext uri="{9D8B030D-6E8A-4147-A177-3AD203B41FA5}">
                      <a16:colId xmlns:a16="http://schemas.microsoft.com/office/drawing/2014/main" val="20002"/>
                    </a:ext>
                  </a:extLst>
                </a:gridCol>
                <a:gridCol w="2159485">
                  <a:extLst>
                    <a:ext uri="{9D8B030D-6E8A-4147-A177-3AD203B41FA5}">
                      <a16:colId xmlns:a16="http://schemas.microsoft.com/office/drawing/2014/main" val="20003"/>
                    </a:ext>
                  </a:extLst>
                </a:gridCol>
                <a:gridCol w="2159485">
                  <a:extLst>
                    <a:ext uri="{9D8B030D-6E8A-4147-A177-3AD203B41FA5}">
                      <a16:colId xmlns:a16="http://schemas.microsoft.com/office/drawing/2014/main" val="2628116297"/>
                    </a:ext>
                  </a:extLst>
                </a:gridCol>
              </a:tblGrid>
              <a:tr h="961892">
                <a:tc>
                  <a:txBody>
                    <a:bodyPr/>
                    <a:lstStyle/>
                    <a:p>
                      <a:pPr algn="ctr"/>
                      <a:r>
                        <a:rPr lang="en-US" sz="2800" b="1" dirty="0">
                          <a:effectLst>
                            <a:outerShdw blurRad="50800" dist="38100" dir="2700000" algn="tl" rotWithShape="0">
                              <a:prstClr val="black">
                                <a:alpha val="40000"/>
                              </a:prstClr>
                            </a:outerShdw>
                          </a:effectLst>
                          <a:latin typeface="+mn-lt"/>
                          <a:cs typeface="Franklin Gothic Medium"/>
                        </a:rPr>
                        <a:t>Specialty</a:t>
                      </a:r>
                    </a:p>
                  </a:txBody>
                  <a:tcPr marL="0" marR="0" anchor="ct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2800" b="1" dirty="0">
                          <a:effectLst>
                            <a:outerShdw blurRad="50800" dist="38100" dir="2700000" algn="tl" rotWithShape="0">
                              <a:prstClr val="black">
                                <a:alpha val="40000"/>
                              </a:prstClr>
                            </a:outerShdw>
                          </a:effectLst>
                          <a:latin typeface="+mn-lt"/>
                          <a:cs typeface="Franklin Gothic Medium"/>
                        </a:rPr>
                        <a:t>Ontario</a:t>
                      </a:r>
                    </a:p>
                  </a:txBody>
                  <a:tcPr marL="0" marR="0" anchor="ctr">
                    <a:lnL w="12700" cmpd="sng">
                      <a:noFill/>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2800" b="1" dirty="0">
                          <a:effectLst>
                            <a:outerShdw blurRad="50800" dist="38100" dir="2700000" algn="tl" rotWithShape="0">
                              <a:prstClr val="black">
                                <a:alpha val="40000"/>
                              </a:prstClr>
                            </a:outerShdw>
                          </a:effectLst>
                          <a:latin typeface="+mn-lt"/>
                          <a:cs typeface="Franklin Gothic Medium"/>
                        </a:rPr>
                        <a:t>Quebec</a:t>
                      </a:r>
                    </a:p>
                  </a:txBody>
                  <a:tcPr marL="0" marR="0" anchor="ctr">
                    <a:lnL w="12700" cmpd="sng">
                      <a:noFill/>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2800" b="1" dirty="0">
                          <a:effectLst>
                            <a:outerShdw blurRad="50800" dist="38100" dir="2700000" algn="tl" rotWithShape="0">
                              <a:prstClr val="black">
                                <a:alpha val="40000"/>
                              </a:prstClr>
                            </a:outerShdw>
                          </a:effectLst>
                          <a:latin typeface="+mn-lt"/>
                          <a:cs typeface="Franklin Gothic Medium"/>
                        </a:rPr>
                        <a:t>BC &amp; Alberta</a:t>
                      </a:r>
                    </a:p>
                  </a:txBody>
                  <a:tcPr marL="0" marR="0" anchor="ctr">
                    <a:lnL w="12700" cmpd="sng">
                      <a:noFill/>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2800" b="1" dirty="0">
                          <a:effectLst>
                            <a:outerShdw blurRad="50800" dist="38100" dir="2700000" algn="tl" rotWithShape="0">
                              <a:prstClr val="black">
                                <a:alpha val="40000"/>
                              </a:prstClr>
                            </a:outerShdw>
                          </a:effectLst>
                          <a:latin typeface="+mn-lt"/>
                          <a:cs typeface="Franklin Gothic Medium"/>
                        </a:rPr>
                        <a:t>RI (average filed rates)</a:t>
                      </a:r>
                    </a:p>
                  </a:txBody>
                  <a:tcPr marL="0" marR="0" anchor="ct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86939">
                <a:tc>
                  <a:txBody>
                    <a:bodyPr/>
                    <a:lstStyle/>
                    <a:p>
                      <a:pPr algn="ctr"/>
                      <a:r>
                        <a:rPr lang="en-US" sz="2800" dirty="0">
                          <a:latin typeface="+mn-lt"/>
                          <a:cs typeface="Franklin Gothic Book"/>
                        </a:rPr>
                        <a:t>Family</a:t>
                      </a:r>
                      <a:r>
                        <a:rPr lang="en-US" sz="2800" baseline="0" dirty="0">
                          <a:latin typeface="+mn-lt"/>
                          <a:cs typeface="Franklin Gothic Book"/>
                        </a:rPr>
                        <a:t> Med</a:t>
                      </a:r>
                      <a:endParaRPr lang="en-US" sz="2800" dirty="0">
                        <a:latin typeface="+mn-lt"/>
                        <a:cs typeface="Franklin Gothic Book"/>
                      </a:endParaRPr>
                    </a:p>
                  </a:txBody>
                  <a:tcPr marL="0" marR="0" anchor="ctr">
                    <a:lnL w="9525"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$3,681</a:t>
                      </a:r>
                    </a:p>
                  </a:txBody>
                  <a:tcPr marL="0" marR="0" anchor="ctr">
                    <a:lnL w="12700" cmpd="sng">
                      <a:noFill/>
                    </a:lnL>
                    <a:lnR w="190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$1,187</a:t>
                      </a:r>
                    </a:p>
                  </a:txBody>
                  <a:tcPr marL="0" marR="0" anchor="ctr">
                    <a:lnL w="12700" cmpd="sng">
                      <a:noFill/>
                    </a:lnL>
                    <a:lnR w="190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$2,565</a:t>
                      </a:r>
                    </a:p>
                  </a:txBody>
                  <a:tcPr marL="0" marR="0" anchor="ctr">
                    <a:lnL w="12700" cmpd="sng">
                      <a:noFill/>
                    </a:lnL>
                    <a:lnR w="952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$11,618</a:t>
                      </a:r>
                    </a:p>
                  </a:txBody>
                  <a:tcPr marL="0" marR="0" anchor="ctr">
                    <a:lnL w="12700" cmpd="sng">
                      <a:noFill/>
                    </a:lnL>
                    <a:lnR w="9525"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6939">
                <a:tc>
                  <a:txBody>
                    <a:bodyPr/>
                    <a:lstStyle/>
                    <a:p>
                      <a:pPr algn="ctr"/>
                      <a:r>
                        <a:rPr lang="en-US" sz="2800" dirty="0">
                          <a:latin typeface="+mn-lt"/>
                          <a:cs typeface="Franklin Gothic Book"/>
                        </a:rPr>
                        <a:t>Psychiatry</a:t>
                      </a:r>
                    </a:p>
                  </a:txBody>
                  <a:tcPr marL="0" marR="0"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$3,681</a:t>
                      </a:r>
                    </a:p>
                  </a:txBody>
                  <a:tcPr marL="0" marR="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$1,187</a:t>
                      </a:r>
                    </a:p>
                  </a:txBody>
                  <a:tcPr marL="0" marR="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$2,565</a:t>
                      </a:r>
                    </a:p>
                  </a:txBody>
                  <a:tcPr marL="0" marR="0" anchor="ctr">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$8,843</a:t>
                      </a:r>
                    </a:p>
                  </a:txBody>
                  <a:tcPr marL="0" marR="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6939">
                <a:tc>
                  <a:txBody>
                    <a:bodyPr/>
                    <a:lstStyle/>
                    <a:p>
                      <a:pPr algn="ctr"/>
                      <a:r>
                        <a:rPr lang="en-US" sz="2800" dirty="0">
                          <a:latin typeface="+mn-lt"/>
                          <a:cs typeface="Franklin Gothic Book"/>
                        </a:rPr>
                        <a:t>Cardiology</a:t>
                      </a:r>
                    </a:p>
                  </a:txBody>
                  <a:tcPr marL="0" marR="0"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$6,336</a:t>
                      </a:r>
                    </a:p>
                  </a:txBody>
                  <a:tcPr marL="0" marR="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$1,686</a:t>
                      </a:r>
                    </a:p>
                  </a:txBody>
                  <a:tcPr marL="0" marR="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$3,771</a:t>
                      </a:r>
                    </a:p>
                  </a:txBody>
                  <a:tcPr marL="0" marR="0" anchor="ctr">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$19,318</a:t>
                      </a:r>
                    </a:p>
                  </a:txBody>
                  <a:tcPr marL="0" marR="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86939">
                <a:tc>
                  <a:txBody>
                    <a:bodyPr/>
                    <a:lstStyle/>
                    <a:p>
                      <a:pPr algn="ctr"/>
                      <a:r>
                        <a:rPr lang="en-US" sz="2800" dirty="0">
                          <a:latin typeface="+mn-lt"/>
                          <a:cs typeface="Franklin Gothic Book"/>
                        </a:rPr>
                        <a:t>Anesthesia</a:t>
                      </a:r>
                    </a:p>
                  </a:txBody>
                  <a:tcPr marL="0" marR="0"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$9,711</a:t>
                      </a:r>
                    </a:p>
                  </a:txBody>
                  <a:tcPr marL="0" marR="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$2,354</a:t>
                      </a:r>
                    </a:p>
                  </a:txBody>
                  <a:tcPr marL="0" marR="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$6,354</a:t>
                      </a:r>
                    </a:p>
                  </a:txBody>
                  <a:tcPr marL="0" marR="0" anchor="ctr">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a:r>
                        <a:rPr lang="en-US" sz="2800" dirty="0">
                          <a:latin typeface="+mn-lt"/>
                          <a:cs typeface="Franklin Gothic Book"/>
                        </a:rPr>
                        <a:t>$18,782</a:t>
                      </a:r>
                    </a:p>
                  </a:txBody>
                  <a:tcPr marL="0" marR="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093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992" y="365125"/>
            <a:ext cx="11353800" cy="1325563"/>
          </a:xfrm>
        </p:spPr>
        <p:txBody>
          <a:bodyPr>
            <a:normAutofit/>
          </a:bodyPr>
          <a:lstStyle/>
          <a:p>
            <a:r>
              <a:rPr lang="en-US" sz="4000" dirty="0"/>
              <a:t>Average Annual Income, 2021, USD</a:t>
            </a:r>
          </a:p>
        </p:txBody>
      </p:sp>
      <p:sp>
        <p:nvSpPr>
          <p:cNvPr id="5" name="Text Placeholder 4"/>
          <p:cNvSpPr>
            <a:spLocks noGrp="1"/>
          </p:cNvSpPr>
          <p:nvPr>
            <p:ph type="body" sz="quarter" idx="10"/>
          </p:nvPr>
        </p:nvSpPr>
        <p:spPr>
          <a:xfrm>
            <a:off x="0" y="6016753"/>
            <a:ext cx="8502316" cy="841248"/>
          </a:xfrm>
        </p:spPr>
        <p:txBody>
          <a:bodyPr/>
          <a:lstStyle/>
          <a:p>
            <a:pPr>
              <a:lnSpc>
                <a:spcPct val="100000"/>
              </a:lnSpc>
              <a:spcBef>
                <a:spcPts val="0"/>
              </a:spcBef>
            </a:pPr>
            <a:r>
              <a:rPr lang="en-US" dirty="0"/>
              <a:t>https://</a:t>
            </a:r>
            <a:r>
              <a:rPr lang="en-US" dirty="0" err="1"/>
              <a:t>invested.mdm.ca</a:t>
            </a:r>
            <a:r>
              <a:rPr lang="en-US" dirty="0"/>
              <a:t>/md-articles/physician-salary-canada#by%20specialty  </a:t>
            </a:r>
          </a:p>
          <a:p>
            <a:pPr>
              <a:lnSpc>
                <a:spcPct val="100000"/>
              </a:lnSpc>
              <a:spcBef>
                <a:spcPts val="0"/>
              </a:spcBef>
            </a:pPr>
            <a:r>
              <a:rPr lang="en-US" dirty="0"/>
              <a:t>All data in USD with a 0.75 exchange rate</a:t>
            </a:r>
          </a:p>
          <a:p>
            <a:pPr>
              <a:lnSpc>
                <a:spcPct val="100000"/>
              </a:lnSpc>
              <a:spcBef>
                <a:spcPts val="0"/>
              </a:spcBef>
            </a:pPr>
            <a:r>
              <a:rPr lang="en-US" dirty="0"/>
              <a:t>https://</a:t>
            </a:r>
            <a:r>
              <a:rPr lang="en-US" dirty="0" err="1"/>
              <a:t>www.statista.com</a:t>
            </a:r>
            <a:r>
              <a:rPr lang="en-US" dirty="0"/>
              <a:t>/statistics/250160/median-compensation-earned-by-us-physicians-by-specialty/</a:t>
            </a:r>
          </a:p>
          <a:p>
            <a:pPr>
              <a:lnSpc>
                <a:spcPct val="100000"/>
              </a:lnSpc>
              <a:spcBef>
                <a:spcPts val="0"/>
              </a:spcBef>
            </a:pPr>
            <a:r>
              <a:rPr lang="en-US" dirty="0"/>
              <a:t>All data accessed Nov 16 2022</a:t>
            </a:r>
          </a:p>
        </p:txBody>
      </p:sp>
      <p:graphicFrame>
        <p:nvGraphicFramePr>
          <p:cNvPr id="4" name="Table 3"/>
          <p:cNvGraphicFramePr>
            <a:graphicFrameLocks noGrp="1"/>
          </p:cNvGraphicFramePr>
          <p:nvPr>
            <p:extLst>
              <p:ext uri="{D42A27DB-BD31-4B8C-83A1-F6EECF244321}">
                <p14:modId xmlns:p14="http://schemas.microsoft.com/office/powerpoint/2010/main" val="3610609653"/>
              </p:ext>
            </p:extLst>
          </p:nvPr>
        </p:nvGraphicFramePr>
        <p:xfrm>
          <a:off x="615541" y="1570089"/>
          <a:ext cx="5053524" cy="4107126"/>
        </p:xfrm>
        <a:graphic>
          <a:graphicData uri="http://schemas.openxmlformats.org/drawingml/2006/table">
            <a:tbl>
              <a:tblPr firstRow="1" bandRow="1">
                <a:tableStyleId>{5C22544A-7EE6-4342-B048-85BDC9FD1C3A}</a:tableStyleId>
              </a:tblPr>
              <a:tblGrid>
                <a:gridCol w="1801982">
                  <a:extLst>
                    <a:ext uri="{9D8B030D-6E8A-4147-A177-3AD203B41FA5}">
                      <a16:colId xmlns:a16="http://schemas.microsoft.com/office/drawing/2014/main" val="20000"/>
                    </a:ext>
                  </a:extLst>
                </a:gridCol>
                <a:gridCol w="1744698">
                  <a:extLst>
                    <a:ext uri="{9D8B030D-6E8A-4147-A177-3AD203B41FA5}">
                      <a16:colId xmlns:a16="http://schemas.microsoft.com/office/drawing/2014/main" val="20001"/>
                    </a:ext>
                  </a:extLst>
                </a:gridCol>
                <a:gridCol w="1506844">
                  <a:extLst>
                    <a:ext uri="{9D8B030D-6E8A-4147-A177-3AD203B41FA5}">
                      <a16:colId xmlns:a16="http://schemas.microsoft.com/office/drawing/2014/main" val="4190302535"/>
                    </a:ext>
                  </a:extLst>
                </a:gridCol>
              </a:tblGrid>
              <a:tr h="684521">
                <a:tc>
                  <a:txBody>
                    <a:bodyPr/>
                    <a:lstStyle/>
                    <a:p>
                      <a:pPr algn="ctr"/>
                      <a:r>
                        <a:rPr lang="en-US" sz="2800" b="1" dirty="0">
                          <a:effectLst>
                            <a:outerShdw blurRad="50800" dist="38100" dir="2700000" algn="tl" rotWithShape="0">
                              <a:prstClr val="black">
                                <a:alpha val="40000"/>
                              </a:prstClr>
                            </a:outerShdw>
                          </a:effectLst>
                          <a:latin typeface="+mn-lt"/>
                          <a:cs typeface="Franklin Gothic Medium"/>
                        </a:rPr>
                        <a:t>Specialty</a:t>
                      </a:r>
                    </a:p>
                  </a:txBody>
                  <a:tcPr anchor="ct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800" b="1" dirty="0">
                          <a:effectLst>
                            <a:outerShdw blurRad="50800" dist="38100" dir="2700000" algn="tl" rotWithShape="0">
                              <a:prstClr val="black">
                                <a:alpha val="40000"/>
                              </a:prstClr>
                            </a:outerShdw>
                          </a:effectLst>
                          <a:latin typeface="+mn-lt"/>
                          <a:cs typeface="Franklin Gothic Medium"/>
                        </a:rPr>
                        <a:t>Canada</a:t>
                      </a:r>
                    </a:p>
                  </a:txBody>
                  <a:tcPr anchor="ctr">
                    <a:lnL w="12700" cmpd="sng">
                      <a:noFill/>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800" b="1" dirty="0">
                          <a:effectLst>
                            <a:outerShdw blurRad="50800" dist="38100" dir="2700000" algn="tl" rotWithShape="0">
                              <a:prstClr val="black">
                                <a:alpha val="40000"/>
                              </a:prstClr>
                            </a:outerShdw>
                          </a:effectLst>
                          <a:latin typeface="+mn-lt"/>
                          <a:cs typeface="Franklin Gothic Medium"/>
                        </a:rPr>
                        <a:t>USA</a:t>
                      </a:r>
                    </a:p>
                  </a:txBody>
                  <a:tcPr anchor="ct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84521">
                <a:tc>
                  <a:txBody>
                    <a:bodyPr/>
                    <a:lstStyle/>
                    <a:p>
                      <a:pPr algn="ctr"/>
                      <a:r>
                        <a:rPr lang="en-US" sz="2400" b="1" dirty="0" err="1">
                          <a:latin typeface="+mn-lt"/>
                          <a:cs typeface="Franklin Gothic Book"/>
                        </a:rPr>
                        <a:t>Derm</a:t>
                      </a:r>
                      <a:endParaRPr lang="en-US" sz="2400" b="1" dirty="0">
                        <a:latin typeface="+mn-lt"/>
                        <a:cs typeface="Franklin Gothic Book"/>
                      </a:endParaRPr>
                    </a:p>
                  </a:txBody>
                  <a:tcPr anchor="ctr">
                    <a:lnL w="9525"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r>
                        <a:rPr lang="en-US" sz="2400" dirty="0">
                          <a:solidFill>
                            <a:schemeClr val="accent2"/>
                          </a:solidFill>
                          <a:latin typeface="+mn-lt"/>
                          <a:cs typeface="Franklin Gothic Book"/>
                        </a:rPr>
                        <a:t>$364,000</a:t>
                      </a:r>
                    </a:p>
                  </a:txBody>
                  <a:tcPr anchor="ctr">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r>
                        <a:rPr lang="en-US" sz="2400" dirty="0">
                          <a:solidFill>
                            <a:schemeClr val="accent4"/>
                          </a:solidFill>
                          <a:latin typeface="+mn-lt"/>
                          <a:cs typeface="Franklin Gothic Book"/>
                        </a:rPr>
                        <a:t>$394,000</a:t>
                      </a:r>
                    </a:p>
                  </a:txBody>
                  <a:tcPr anchor="ctr">
                    <a:lnL w="12700" cmpd="sng">
                      <a:noFill/>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4227302"/>
                  </a:ext>
                </a:extLst>
              </a:tr>
              <a:tr h="684521">
                <a:tc>
                  <a:txBody>
                    <a:bodyPr/>
                    <a:lstStyle/>
                    <a:p>
                      <a:pPr algn="ctr"/>
                      <a:r>
                        <a:rPr lang="en-US" sz="2400" b="1" dirty="0">
                          <a:latin typeface="+mn-lt"/>
                          <a:cs typeface="Franklin Gothic Book"/>
                        </a:rPr>
                        <a:t>Fam Med</a:t>
                      </a:r>
                    </a:p>
                  </a:txBody>
                  <a:tcPr anchor="ctr">
                    <a:lnL w="9525"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r>
                        <a:rPr lang="en-US" sz="2400" dirty="0">
                          <a:solidFill>
                            <a:schemeClr val="accent2"/>
                          </a:solidFill>
                          <a:latin typeface="+mn-lt"/>
                          <a:cs typeface="Franklin Gothic Book"/>
                        </a:rPr>
                        <a:t>$249,000</a:t>
                      </a:r>
                    </a:p>
                  </a:txBody>
                  <a:tcPr anchor="ctr">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r>
                        <a:rPr lang="en-US" sz="2400" dirty="0">
                          <a:solidFill>
                            <a:schemeClr val="accent4"/>
                          </a:solidFill>
                          <a:latin typeface="+mn-lt"/>
                          <a:cs typeface="Franklin Gothic Book"/>
                        </a:rPr>
                        <a:t>$236,000</a:t>
                      </a:r>
                    </a:p>
                  </a:txBody>
                  <a:tcPr anchor="ctr">
                    <a:lnL w="12700" cmpd="sng">
                      <a:noFill/>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4521">
                <a:tc>
                  <a:txBody>
                    <a:bodyPr/>
                    <a:lstStyle/>
                    <a:p>
                      <a:pPr algn="ctr"/>
                      <a:r>
                        <a:rPr lang="en-US" sz="2400" b="1" dirty="0">
                          <a:latin typeface="+mn-lt"/>
                          <a:cs typeface="Franklin Gothic Book"/>
                        </a:rPr>
                        <a:t>GI</a:t>
                      </a:r>
                    </a:p>
                  </a:txBody>
                  <a:tcPr anchor="ctr">
                    <a:lnL w="9525"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r>
                        <a:rPr lang="en-US" sz="2400" dirty="0">
                          <a:solidFill>
                            <a:schemeClr val="accent2"/>
                          </a:solidFill>
                          <a:latin typeface="+mn-lt"/>
                          <a:cs typeface="Franklin Gothic Book"/>
                        </a:rPr>
                        <a:t>$370,000</a:t>
                      </a:r>
                    </a:p>
                  </a:txBody>
                  <a:tcPr anchor="ctr">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r>
                        <a:rPr lang="en-US" sz="2400" dirty="0">
                          <a:solidFill>
                            <a:schemeClr val="accent4"/>
                          </a:solidFill>
                          <a:latin typeface="+mn-lt"/>
                          <a:cs typeface="Franklin Gothic Book"/>
                        </a:rPr>
                        <a:t>$406,000</a:t>
                      </a:r>
                    </a:p>
                  </a:txBody>
                  <a:tcPr anchor="ctr">
                    <a:lnL w="12700" cmpd="sng">
                      <a:noFill/>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1656575"/>
                  </a:ext>
                </a:extLst>
              </a:tr>
              <a:tr h="684521">
                <a:tc>
                  <a:txBody>
                    <a:bodyPr/>
                    <a:lstStyle/>
                    <a:p>
                      <a:pPr algn="ctr"/>
                      <a:r>
                        <a:rPr lang="en-US" sz="2400" b="1" dirty="0">
                          <a:latin typeface="+mn-lt"/>
                          <a:cs typeface="Franklin Gothic Book"/>
                        </a:rPr>
                        <a:t>Neuro</a:t>
                      </a:r>
                    </a:p>
                  </a:txBody>
                  <a:tcPr anchor="ctr">
                    <a:lnL w="9525"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r>
                        <a:rPr lang="en-US" sz="2400" dirty="0">
                          <a:solidFill>
                            <a:schemeClr val="accent2"/>
                          </a:solidFill>
                          <a:latin typeface="+mn-lt"/>
                          <a:cs typeface="Franklin Gothic Book"/>
                        </a:rPr>
                        <a:t>$268,000</a:t>
                      </a:r>
                    </a:p>
                  </a:txBody>
                  <a:tcPr anchor="ctr">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r>
                        <a:rPr lang="en-US" sz="2400" dirty="0">
                          <a:solidFill>
                            <a:schemeClr val="accent4"/>
                          </a:solidFill>
                          <a:latin typeface="+mn-lt"/>
                          <a:cs typeface="Franklin Gothic Book"/>
                        </a:rPr>
                        <a:t>$290,000</a:t>
                      </a:r>
                    </a:p>
                  </a:txBody>
                  <a:tcPr anchor="ctr">
                    <a:lnL w="12700" cmpd="sng">
                      <a:noFill/>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84521">
                <a:tc>
                  <a:txBody>
                    <a:bodyPr/>
                    <a:lstStyle/>
                    <a:p>
                      <a:pPr algn="ctr"/>
                      <a:r>
                        <a:rPr lang="en-US" sz="2400" b="1" dirty="0"/>
                        <a:t>OB-GYN</a:t>
                      </a:r>
                      <a:endParaRPr lang="en-US" sz="2400" b="1" dirty="0">
                        <a:latin typeface="+mn-lt"/>
                        <a:cs typeface="Franklin Gothic Book"/>
                      </a:endParaRPr>
                    </a:p>
                  </a:txBody>
                  <a:tcPr anchor="ctr">
                    <a:lnL w="9525"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r>
                        <a:rPr lang="en-US" sz="2400" dirty="0">
                          <a:solidFill>
                            <a:schemeClr val="accent2"/>
                          </a:solidFill>
                        </a:rPr>
                        <a:t>$355,000</a:t>
                      </a:r>
                      <a:endParaRPr lang="en-US" sz="2400" dirty="0">
                        <a:solidFill>
                          <a:schemeClr val="accent2"/>
                        </a:solidFill>
                        <a:latin typeface="+mn-lt"/>
                        <a:cs typeface="Franklin Gothic Book"/>
                      </a:endParaRPr>
                    </a:p>
                  </a:txBody>
                  <a:tcPr anchor="ctr">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r>
                        <a:rPr lang="en-US" sz="2400" dirty="0">
                          <a:solidFill>
                            <a:schemeClr val="accent4"/>
                          </a:solidFill>
                          <a:latin typeface="+mn-lt"/>
                          <a:cs typeface="Franklin Gothic Book"/>
                        </a:rPr>
                        <a:t>$312,000</a:t>
                      </a:r>
                    </a:p>
                  </a:txBody>
                  <a:tcPr anchor="ctr">
                    <a:lnL w="12700" cmpd="sng">
                      <a:noFill/>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217827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36888006"/>
              </p:ext>
            </p:extLst>
          </p:nvPr>
        </p:nvGraphicFramePr>
        <p:xfrm>
          <a:off x="6008318" y="1570089"/>
          <a:ext cx="5480215" cy="4107126"/>
        </p:xfrm>
        <a:graphic>
          <a:graphicData uri="http://schemas.openxmlformats.org/drawingml/2006/table">
            <a:tbl>
              <a:tblPr firstRow="1" bandRow="1">
                <a:tableStyleId>{5C22544A-7EE6-4342-B048-85BDC9FD1C3A}</a:tableStyleId>
              </a:tblPr>
              <a:tblGrid>
                <a:gridCol w="1958236">
                  <a:extLst>
                    <a:ext uri="{9D8B030D-6E8A-4147-A177-3AD203B41FA5}">
                      <a16:colId xmlns:a16="http://schemas.microsoft.com/office/drawing/2014/main" val="20000"/>
                    </a:ext>
                  </a:extLst>
                </a:gridCol>
                <a:gridCol w="1852286">
                  <a:extLst>
                    <a:ext uri="{9D8B030D-6E8A-4147-A177-3AD203B41FA5}">
                      <a16:colId xmlns:a16="http://schemas.microsoft.com/office/drawing/2014/main" val="20001"/>
                    </a:ext>
                  </a:extLst>
                </a:gridCol>
                <a:gridCol w="1669693">
                  <a:extLst>
                    <a:ext uri="{9D8B030D-6E8A-4147-A177-3AD203B41FA5}">
                      <a16:colId xmlns:a16="http://schemas.microsoft.com/office/drawing/2014/main" val="604793701"/>
                    </a:ext>
                  </a:extLst>
                </a:gridCol>
              </a:tblGrid>
              <a:tr h="684521">
                <a:tc>
                  <a:txBody>
                    <a:bodyPr/>
                    <a:lstStyle/>
                    <a:p>
                      <a:pPr algn="ctr"/>
                      <a:r>
                        <a:rPr lang="en-US" sz="2800" b="1" dirty="0">
                          <a:effectLst>
                            <a:outerShdw blurRad="50800" dist="38100" dir="2700000" algn="tl" rotWithShape="0">
                              <a:prstClr val="black">
                                <a:alpha val="40000"/>
                              </a:prstClr>
                            </a:outerShdw>
                          </a:effectLst>
                        </a:rPr>
                        <a:t>Specialty</a:t>
                      </a:r>
                      <a:endParaRPr lang="en-US" sz="2800" b="1" dirty="0">
                        <a:effectLst>
                          <a:outerShdw blurRad="50800" dist="38100" dir="2700000" algn="tl" rotWithShape="0">
                            <a:prstClr val="black">
                              <a:alpha val="40000"/>
                            </a:prstClr>
                          </a:outerShdw>
                        </a:effectLst>
                        <a:latin typeface="+mn-lt"/>
                        <a:cs typeface="Franklin Gothic Medium"/>
                      </a:endParaRP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800" b="1" dirty="0">
                          <a:effectLst>
                            <a:outerShdw blurRad="50800" dist="38100" dir="2700000" algn="tl" rotWithShape="0">
                              <a:prstClr val="black">
                                <a:alpha val="40000"/>
                              </a:prstClr>
                            </a:outerShdw>
                          </a:effectLst>
                        </a:rPr>
                        <a:t>Canada</a:t>
                      </a:r>
                      <a:endParaRPr lang="en-US" sz="2800" b="1" dirty="0">
                        <a:effectLst>
                          <a:outerShdw blurRad="50800" dist="38100" dir="2700000" algn="tl" rotWithShape="0">
                            <a:prstClr val="black">
                              <a:alpha val="40000"/>
                            </a:prstClr>
                          </a:outerShdw>
                        </a:effectLst>
                        <a:latin typeface="+mn-lt"/>
                        <a:cs typeface="Franklin Gothic Medium"/>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800" b="1" dirty="0">
                          <a:effectLst>
                            <a:outerShdw blurRad="50800" dist="38100" dir="2700000" algn="tl" rotWithShape="0">
                              <a:prstClr val="black">
                                <a:alpha val="40000"/>
                              </a:prstClr>
                            </a:outerShdw>
                          </a:effectLst>
                          <a:latin typeface="+mn-lt"/>
                          <a:cs typeface="Franklin Gothic Medium"/>
                        </a:rPr>
                        <a:t>USA</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4521">
                <a:tc>
                  <a:txBody>
                    <a:bodyPr/>
                    <a:lstStyle/>
                    <a:p>
                      <a:pPr algn="ctr"/>
                      <a:r>
                        <a:rPr lang="en-US" sz="2400" b="1" dirty="0" err="1"/>
                        <a:t>Ophtho</a:t>
                      </a:r>
                      <a:endParaRPr lang="en-US" sz="2400" b="1" dirty="0">
                        <a:latin typeface="+mn-lt"/>
                        <a:cs typeface="Franklin Gothic Book"/>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r>
                        <a:rPr lang="en-US" sz="2400" dirty="0">
                          <a:solidFill>
                            <a:schemeClr val="accent2"/>
                          </a:solidFill>
                        </a:rPr>
                        <a:t>$660,000</a:t>
                      </a:r>
                      <a:endParaRPr lang="en-US" sz="2400" dirty="0">
                        <a:solidFill>
                          <a:schemeClr val="accent2"/>
                        </a:solidFill>
                        <a:latin typeface="+mn-lt"/>
                        <a:cs typeface="Franklin Gothic Book"/>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r>
                        <a:rPr lang="en-US" sz="2400" dirty="0">
                          <a:solidFill>
                            <a:schemeClr val="accent4"/>
                          </a:solidFill>
                          <a:latin typeface="+mn-lt"/>
                          <a:cs typeface="Franklin Gothic Book"/>
                        </a:rPr>
                        <a:t>$379,000</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84521">
                <a:tc>
                  <a:txBody>
                    <a:bodyPr/>
                    <a:lstStyle/>
                    <a:p>
                      <a:pPr algn="ctr"/>
                      <a:r>
                        <a:rPr lang="en-US" sz="2400" b="1" dirty="0">
                          <a:latin typeface="+mn-lt"/>
                          <a:cs typeface="Franklin Gothic Book"/>
                        </a:rPr>
                        <a:t>Peds</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r>
                        <a:rPr lang="en-US" sz="2400" dirty="0">
                          <a:solidFill>
                            <a:schemeClr val="accent2"/>
                          </a:solidFill>
                          <a:latin typeface="+mn-lt"/>
                          <a:cs typeface="Franklin Gothic Book"/>
                        </a:rPr>
                        <a:t>$272,000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r>
                        <a:rPr lang="en-US" sz="2400" dirty="0">
                          <a:solidFill>
                            <a:schemeClr val="accent4"/>
                          </a:solidFill>
                          <a:latin typeface="+mn-lt"/>
                          <a:cs typeface="Franklin Gothic Book"/>
                        </a:rPr>
                        <a:t>$221,000</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0975502"/>
                  </a:ext>
                </a:extLst>
              </a:tr>
              <a:tr h="684521">
                <a:tc>
                  <a:txBody>
                    <a:bodyPr/>
                    <a:lstStyle/>
                    <a:p>
                      <a:pPr algn="ctr"/>
                      <a:r>
                        <a:rPr lang="en-US" sz="2400" b="1" dirty="0">
                          <a:latin typeface="+mn-lt"/>
                          <a:cs typeface="Franklin Gothic Book"/>
                        </a:rPr>
                        <a:t>Psych</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r>
                        <a:rPr lang="en-US" sz="2400" dirty="0">
                          <a:solidFill>
                            <a:schemeClr val="accent2"/>
                          </a:solidFill>
                          <a:latin typeface="+mn-lt"/>
                          <a:cs typeface="Franklin Gothic Book"/>
                        </a:rPr>
                        <a:t>$239,000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r>
                        <a:rPr lang="en-US" sz="2400" dirty="0">
                          <a:solidFill>
                            <a:schemeClr val="accent4"/>
                          </a:solidFill>
                          <a:latin typeface="+mn-lt"/>
                          <a:cs typeface="Franklin Gothic Book"/>
                        </a:rPr>
                        <a:t>$275,000</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3832784"/>
                  </a:ext>
                </a:extLst>
              </a:tr>
              <a:tr h="684521">
                <a:tc>
                  <a:txBody>
                    <a:bodyPr/>
                    <a:lstStyle/>
                    <a:p>
                      <a:pPr algn="ctr"/>
                      <a:r>
                        <a:rPr lang="en-US" sz="2400" b="1" dirty="0"/>
                        <a:t>Surg (Gen)</a:t>
                      </a:r>
                      <a:endParaRPr lang="en-US" sz="2400" b="1" dirty="0">
                        <a:latin typeface="+mn-lt"/>
                        <a:cs typeface="Franklin Gothic Book"/>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r>
                        <a:rPr lang="en-US" sz="2400" dirty="0">
                          <a:solidFill>
                            <a:schemeClr val="accent2"/>
                          </a:solidFill>
                        </a:rPr>
                        <a:t>$405,000</a:t>
                      </a:r>
                      <a:endParaRPr lang="en-US" sz="2400" dirty="0">
                        <a:solidFill>
                          <a:schemeClr val="accent2"/>
                        </a:solidFill>
                        <a:latin typeface="+mn-lt"/>
                        <a:cs typeface="Franklin Gothic Book"/>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r>
                        <a:rPr lang="en-US" sz="2400" dirty="0">
                          <a:solidFill>
                            <a:schemeClr val="accent4"/>
                          </a:solidFill>
                          <a:latin typeface="+mn-lt"/>
                          <a:cs typeface="Franklin Gothic Book"/>
                        </a:rPr>
                        <a:t>$373,000</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7570870"/>
                  </a:ext>
                </a:extLst>
              </a:tr>
              <a:tr h="684521">
                <a:tc>
                  <a:txBody>
                    <a:bodyPr/>
                    <a:lstStyle/>
                    <a:p>
                      <a:pPr algn="ctr"/>
                      <a:r>
                        <a:rPr lang="en-US" sz="2400" b="1" dirty="0">
                          <a:latin typeface="+mn-lt"/>
                          <a:cs typeface="Franklin Gothic Book"/>
                        </a:rPr>
                        <a:t>Urology</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a:r>
                        <a:rPr lang="en-US" sz="2400" dirty="0">
                          <a:solidFill>
                            <a:schemeClr val="accent2"/>
                          </a:solidFill>
                          <a:latin typeface="+mn-lt"/>
                          <a:cs typeface="Franklin Gothic Book"/>
                        </a:rPr>
                        <a:t>$429,000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a:r>
                        <a:rPr lang="en-US" sz="2400" dirty="0">
                          <a:solidFill>
                            <a:schemeClr val="accent4"/>
                          </a:solidFill>
                          <a:latin typeface="+mn-lt"/>
                          <a:cs typeface="Franklin Gothic Book"/>
                        </a:rPr>
                        <a:t>$427,000</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04942652"/>
                  </a:ext>
                </a:extLst>
              </a:tr>
            </a:tbl>
          </a:graphicData>
        </a:graphic>
      </p:graphicFrame>
    </p:spTree>
    <p:extLst>
      <p:ext uri="{BB962C8B-B14F-4D97-AF65-F5344CB8AC3E}">
        <p14:creationId xmlns:p14="http://schemas.microsoft.com/office/powerpoint/2010/main" val="3459402868"/>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2A25A0-F29E-B74D-8A41-F05EB3C1120A}"/>
              </a:ext>
            </a:extLst>
          </p:cNvPr>
          <p:cNvSpPr>
            <a:spLocks noGrp="1"/>
          </p:cNvSpPr>
          <p:nvPr>
            <p:ph type="title"/>
          </p:nvPr>
        </p:nvSpPr>
        <p:spPr>
          <a:xfrm>
            <a:off x="838200" y="365125"/>
            <a:ext cx="10942320" cy="1325563"/>
          </a:xfrm>
        </p:spPr>
        <p:txBody>
          <a:bodyPr>
            <a:normAutofit/>
          </a:bodyPr>
          <a:lstStyle/>
          <a:p>
            <a:r>
              <a:rPr lang="en-US" sz="2800" dirty="0"/>
              <a:t>Major economic models assume</a:t>
            </a:r>
            <a:br>
              <a:rPr lang="en-US" sz="3600" dirty="0"/>
            </a:br>
            <a:r>
              <a:rPr lang="en-US" sz="4000" dirty="0"/>
              <a:t>Medicare for All Pays Physicians Well</a:t>
            </a:r>
            <a:endParaRPr lang="en-US" dirty="0"/>
          </a:p>
        </p:txBody>
      </p:sp>
      <p:sp>
        <p:nvSpPr>
          <p:cNvPr id="5" name="Text Placeholder 4">
            <a:extLst>
              <a:ext uri="{FF2B5EF4-FFF2-40B4-BE49-F238E27FC236}">
                <a16:creationId xmlns:a16="http://schemas.microsoft.com/office/drawing/2014/main" id="{7ED9E60D-E199-FB49-8B5E-0CB0BEABB31B}"/>
              </a:ext>
            </a:extLst>
          </p:cNvPr>
          <p:cNvSpPr>
            <a:spLocks noGrp="1"/>
          </p:cNvSpPr>
          <p:nvPr>
            <p:ph type="body" idx="10"/>
          </p:nvPr>
        </p:nvSpPr>
        <p:spPr/>
        <p:txBody>
          <a:bodyPr/>
          <a:lstStyle/>
          <a:p>
            <a:pPr>
              <a:lnSpc>
                <a:spcPct val="100000"/>
              </a:lnSpc>
              <a:spcBef>
                <a:spcPts val="0"/>
              </a:spcBef>
            </a:pPr>
            <a:r>
              <a:rPr lang="en-US" dirty="0"/>
              <a:t>Sources: Rand Corporation (2019), Urban Institute (2016), </a:t>
            </a:r>
            <a:r>
              <a:rPr lang="en-US" dirty="0" err="1"/>
              <a:t>Mercatus</a:t>
            </a:r>
            <a:r>
              <a:rPr lang="en-US" dirty="0"/>
              <a:t> Center (2018)</a:t>
            </a:r>
          </a:p>
          <a:p>
            <a:pPr>
              <a:lnSpc>
                <a:spcPct val="100000"/>
              </a:lnSpc>
              <a:spcBef>
                <a:spcPts val="0"/>
              </a:spcBef>
            </a:pPr>
            <a:r>
              <a:rPr lang="en-US" dirty="0"/>
              <a:t>Note: Percentage estimates from original studies, applied to 2019 total physician expenditures</a:t>
            </a:r>
          </a:p>
        </p:txBody>
      </p:sp>
      <p:graphicFrame>
        <p:nvGraphicFramePr>
          <p:cNvPr id="6" name="Chart 5">
            <a:extLst>
              <a:ext uri="{FF2B5EF4-FFF2-40B4-BE49-F238E27FC236}">
                <a16:creationId xmlns:a16="http://schemas.microsoft.com/office/drawing/2014/main" id="{31052F02-76E8-664A-8C11-FABC1D5CCFEC}"/>
              </a:ext>
            </a:extLst>
          </p:cNvPr>
          <p:cNvGraphicFramePr/>
          <p:nvPr>
            <p:extLst>
              <p:ext uri="{D42A27DB-BD31-4B8C-83A1-F6EECF244321}">
                <p14:modId xmlns:p14="http://schemas.microsoft.com/office/powerpoint/2010/main" val="2014401769"/>
              </p:ext>
            </p:extLst>
          </p:nvPr>
        </p:nvGraphicFramePr>
        <p:xfrm>
          <a:off x="289560" y="1405978"/>
          <a:ext cx="11201400" cy="4610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64BA37-B716-2A40-A393-22023DE41416}"/>
              </a:ext>
            </a:extLst>
          </p:cNvPr>
          <p:cNvSpPr txBox="1"/>
          <p:nvPr/>
        </p:nvSpPr>
        <p:spPr>
          <a:xfrm>
            <a:off x="333800" y="2056473"/>
            <a:ext cx="3124458" cy="1200329"/>
          </a:xfrm>
          <a:prstGeom prst="rect">
            <a:avLst/>
          </a:prstGeom>
          <a:noFill/>
        </p:spPr>
        <p:txBody>
          <a:bodyPr wrap="square" rtlCol="0">
            <a:spAutoFit/>
          </a:bodyPr>
          <a:lstStyle/>
          <a:p>
            <a:pPr>
              <a:spcAft>
                <a:spcPts val="1200"/>
              </a:spcAft>
            </a:pPr>
            <a:r>
              <a:rPr lang="en-US" sz="2400" b="1" dirty="0">
                <a:solidFill>
                  <a:schemeClr val="bg1"/>
                </a:solidFill>
              </a:rPr>
              <a:t>Total payments to </a:t>
            </a:r>
            <a:br>
              <a:rPr lang="en-US" sz="2400" b="1" dirty="0">
                <a:solidFill>
                  <a:schemeClr val="bg1"/>
                </a:solidFill>
              </a:rPr>
            </a:br>
            <a:r>
              <a:rPr lang="en-US" sz="2400" b="1" dirty="0">
                <a:solidFill>
                  <a:schemeClr val="bg1"/>
                </a:solidFill>
              </a:rPr>
              <a:t>1 million physicians (in $ billions)</a:t>
            </a:r>
          </a:p>
        </p:txBody>
      </p:sp>
      <p:sp>
        <p:nvSpPr>
          <p:cNvPr id="3" name="Pentagon 2">
            <a:extLst>
              <a:ext uri="{FF2B5EF4-FFF2-40B4-BE49-F238E27FC236}">
                <a16:creationId xmlns:a16="http://schemas.microsoft.com/office/drawing/2014/main" id="{F6694F20-E908-434A-B269-73FA62E931BB}"/>
              </a:ext>
            </a:extLst>
          </p:cNvPr>
          <p:cNvSpPr/>
          <p:nvPr/>
        </p:nvSpPr>
        <p:spPr>
          <a:xfrm>
            <a:off x="3565133" y="2789818"/>
            <a:ext cx="6606284" cy="1544389"/>
          </a:xfrm>
          <a:prstGeom prst="homePlate">
            <a:avLst>
              <a:gd name="adj" fmla="val 60644"/>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The Urban Institute’s headlines argued </a:t>
            </a:r>
          </a:p>
          <a:p>
            <a:pPr algn="ctr"/>
            <a:r>
              <a:rPr lang="en-US" sz="2400" b="1" dirty="0">
                <a:solidFill>
                  <a:srgbClr val="FFFF00"/>
                </a:solidFill>
                <a:effectLst>
                  <a:outerShdw blurRad="50800" dist="38100" dir="2700000" algn="tl" rotWithShape="0">
                    <a:prstClr val="black">
                      <a:alpha val="40000"/>
                    </a:prstClr>
                  </a:outerShdw>
                </a:effectLst>
              </a:rPr>
              <a:t>“physician incomes would be squeezed” </a:t>
            </a:r>
          </a:p>
          <a:p>
            <a:pPr algn="ctr"/>
            <a:r>
              <a:rPr lang="en-US" sz="2000" dirty="0">
                <a:effectLst>
                  <a:outerShdw blurRad="50800" dist="38100" dir="2700000" algn="tl" rotWithShape="0">
                    <a:prstClr val="black">
                      <a:alpha val="40000"/>
                    </a:prstClr>
                  </a:outerShdw>
                </a:effectLst>
              </a:rPr>
              <a:t>even as they were modeling that </a:t>
            </a:r>
          </a:p>
          <a:p>
            <a:pPr algn="ctr"/>
            <a:r>
              <a:rPr lang="en-US" sz="2400" b="1" dirty="0">
                <a:solidFill>
                  <a:srgbClr val="FFFF00"/>
                </a:solidFill>
                <a:effectLst>
                  <a:outerShdw blurRad="50800" dist="38100" dir="2700000" algn="tl" rotWithShape="0">
                    <a:prstClr val="black">
                      <a:alpha val="40000"/>
                    </a:prstClr>
                  </a:outerShdw>
                </a:effectLst>
              </a:rPr>
              <a:t>payments would rise by &gt;$100 billion</a:t>
            </a:r>
          </a:p>
        </p:txBody>
      </p:sp>
    </p:spTree>
    <p:extLst>
      <p:ext uri="{BB962C8B-B14F-4D97-AF65-F5344CB8AC3E}">
        <p14:creationId xmlns:p14="http://schemas.microsoft.com/office/powerpoint/2010/main" val="309970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fade">
                                      <p:cBhvr>
                                        <p:cTn id="7" dur="500"/>
                                        <p:tgtEl>
                                          <p:spTgt spid="6">
                                            <p:graphicEl>
                                              <a:chart seriesIdx="0" categoryIdx="0" bldStep="ptIn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fade">
                                      <p:cBhvr>
                                        <p:cTn id="10" dur="500"/>
                                        <p:tgtEl>
                                          <p:spTgt spid="6">
                                            <p:graphicEl>
                                              <a:chart seriesIdx="0" categoryIdx="1" bldStep="ptIn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fade">
                                      <p:cBhvr>
                                        <p:cTn id="13" dur="500"/>
                                        <p:tgtEl>
                                          <p:spTgt spid="6">
                                            <p:graphicEl>
                                              <a:chart seriesIdx="0" categoryIdx="2" bldStep="ptInSeries"/>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chart seriesIdx="1" categoryIdx="0" bldStep="ptInSeries"/>
                                            </p:graphicEl>
                                          </p:spTgt>
                                        </p:tgtEl>
                                        <p:attrNameLst>
                                          <p:attrName>style.visibility</p:attrName>
                                        </p:attrNameLst>
                                      </p:cBhvr>
                                      <p:to>
                                        <p:strVal val="visible"/>
                                      </p:to>
                                    </p:set>
                                    <p:animEffect transition="in" filter="fade">
                                      <p:cBhvr>
                                        <p:cTn id="18" dur="500"/>
                                        <p:tgtEl>
                                          <p:spTgt spid="6">
                                            <p:graphicEl>
                                              <a:chart seriesIdx="1" categoryIdx="0" bldStep="ptIn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chart seriesIdx="1" categoryIdx="1" bldStep="ptInSeries"/>
                                            </p:graphicEl>
                                          </p:spTgt>
                                        </p:tgtEl>
                                        <p:attrNameLst>
                                          <p:attrName>style.visibility</p:attrName>
                                        </p:attrNameLst>
                                      </p:cBhvr>
                                      <p:to>
                                        <p:strVal val="visible"/>
                                      </p:to>
                                    </p:set>
                                    <p:animEffect transition="in" filter="fade">
                                      <p:cBhvr>
                                        <p:cTn id="23" dur="500"/>
                                        <p:tgtEl>
                                          <p:spTgt spid="6">
                                            <p:graphicEl>
                                              <a:chart seriesIdx="1" categoryIdx="1" bldStep="ptIn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chart seriesIdx="1" categoryIdx="2" bldStep="ptInSeries"/>
                                            </p:graphicEl>
                                          </p:spTgt>
                                        </p:tgtEl>
                                        <p:attrNameLst>
                                          <p:attrName>style.visibility</p:attrName>
                                        </p:attrNameLst>
                                      </p:cBhvr>
                                      <p:to>
                                        <p:strVal val="visible"/>
                                      </p:to>
                                    </p:set>
                                    <p:animEffect transition="in" filter="fade">
                                      <p:cBhvr>
                                        <p:cTn id="28" dur="500"/>
                                        <p:tgtEl>
                                          <p:spTgt spid="6">
                                            <p:graphicEl>
                                              <a:chart seriesIdx="1" categoryIdx="2" bldStep="ptIn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El" animBg="0"/>
        </p:bldSub>
      </p:bldGraphic>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Most Doctors Now Favor Single Payer</a:t>
            </a:r>
            <a:br>
              <a:rPr lang="en-US" dirty="0"/>
            </a:br>
            <a:endParaRPr lang="en-US" sz="1600" dirty="0"/>
          </a:p>
        </p:txBody>
      </p:sp>
      <p:sp>
        <p:nvSpPr>
          <p:cNvPr id="7" name="Text Placeholder 6"/>
          <p:cNvSpPr>
            <a:spLocks noGrp="1"/>
          </p:cNvSpPr>
          <p:nvPr>
            <p:ph type="body" sz="quarter" idx="10"/>
          </p:nvPr>
        </p:nvSpPr>
        <p:spPr/>
        <p:txBody>
          <a:bodyPr/>
          <a:lstStyle/>
          <a:p>
            <a:r>
              <a:rPr lang="en-US" dirty="0"/>
              <a:t>Source: Merritt Hawkins surveys of physicians</a:t>
            </a:r>
          </a:p>
        </p:txBody>
      </p:sp>
      <p:grpSp>
        <p:nvGrpSpPr>
          <p:cNvPr id="4" name="Group 3"/>
          <p:cNvGrpSpPr/>
          <p:nvPr/>
        </p:nvGrpSpPr>
        <p:grpSpPr>
          <a:xfrm>
            <a:off x="708232" y="1404257"/>
            <a:ext cx="5486400" cy="4590878"/>
            <a:chOff x="1270431" y="1660948"/>
            <a:chExt cx="5486400" cy="4334187"/>
          </a:xfrm>
        </p:grpSpPr>
        <p:sp>
          <p:nvSpPr>
            <p:cNvPr id="12" name="Rectangle 11"/>
            <p:cNvSpPr/>
            <p:nvPr/>
          </p:nvSpPr>
          <p:spPr>
            <a:xfrm>
              <a:off x="1270431" y="1660948"/>
              <a:ext cx="5486400" cy="431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a:ea typeface="+mn-ea"/>
                  <a:cs typeface="+mn-cs"/>
                </a:rPr>
                <a:t>2008</a:t>
              </a:r>
            </a:p>
          </p:txBody>
        </p:sp>
        <p:graphicFrame>
          <p:nvGraphicFramePr>
            <p:cNvPr id="3" name="Chart 2"/>
            <p:cNvGraphicFramePr/>
            <p:nvPr/>
          </p:nvGraphicFramePr>
          <p:xfrm>
            <a:off x="1598785" y="2204618"/>
            <a:ext cx="4829692" cy="3790517"/>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 name="Group 1"/>
          <p:cNvGrpSpPr/>
          <p:nvPr/>
        </p:nvGrpSpPr>
        <p:grpSpPr>
          <a:xfrm>
            <a:off x="5997368" y="1381359"/>
            <a:ext cx="5486400" cy="4605369"/>
            <a:chOff x="6559567" y="1660948"/>
            <a:chExt cx="5486400" cy="4325780"/>
          </a:xfrm>
        </p:grpSpPr>
        <p:sp>
          <p:nvSpPr>
            <p:cNvPr id="13" name="Rectangle 12"/>
            <p:cNvSpPr/>
            <p:nvPr/>
          </p:nvSpPr>
          <p:spPr>
            <a:xfrm>
              <a:off x="6559567" y="1660948"/>
              <a:ext cx="5486400" cy="431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a:ea typeface="+mn-ea"/>
                  <a:cs typeface="+mn-cs"/>
                </a:rPr>
                <a:t>2017</a:t>
              </a:r>
            </a:p>
          </p:txBody>
        </p:sp>
        <p:graphicFrame>
          <p:nvGraphicFramePr>
            <p:cNvPr id="11" name="Chart 10"/>
            <p:cNvGraphicFramePr/>
            <p:nvPr/>
          </p:nvGraphicFramePr>
          <p:xfrm>
            <a:off x="6887921" y="2196211"/>
            <a:ext cx="4829692" cy="3790517"/>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067588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8A3B62-853D-A34F-A4BE-1E5DA669DF5D}"/>
              </a:ext>
            </a:extLst>
          </p:cNvPr>
          <p:cNvSpPr>
            <a:spLocks noGrp="1"/>
          </p:cNvSpPr>
          <p:nvPr>
            <p:ph type="body" idx="10"/>
          </p:nvPr>
        </p:nvSpPr>
        <p:spPr/>
        <p:txBody>
          <a:bodyPr/>
          <a:lstStyle/>
          <a:p>
            <a:r>
              <a:rPr lang="en-US" altLang="en-US" dirty="0">
                <a:latin typeface="Arial" panose="020B0604020202020204" pitchFamily="34" charset="0"/>
              </a:rPr>
              <a:t>Source: Modern Healthcare 4/9/18</a:t>
            </a:r>
          </a:p>
        </p:txBody>
      </p:sp>
      <p:pic>
        <p:nvPicPr>
          <p:cNvPr id="494595" name="Picture 4" descr="Picture2">
            <a:extLst>
              <a:ext uri="{FF2B5EF4-FFF2-40B4-BE49-F238E27FC236}">
                <a16:creationId xmlns:a16="http://schemas.microsoft.com/office/drawing/2014/main" id="{BDCEB250-1E1F-6949-955E-642EFDDC3164}"/>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 contrast="28000"/>
                    </a14:imgEffect>
                  </a14:imgLayer>
                </a14:imgProps>
              </a:ext>
              <a:ext uri="{28A0092B-C50C-407E-A947-70E740481C1C}">
                <a14:useLocalDpi xmlns:a14="http://schemas.microsoft.com/office/drawing/2010/main"/>
              </a:ext>
            </a:extLst>
          </a:blip>
          <a:srcRect r="20387" b="28369"/>
          <a:stretch/>
        </p:blipFill>
        <p:spPr bwMode="auto">
          <a:xfrm>
            <a:off x="214131" y="2051092"/>
            <a:ext cx="2937410" cy="3769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9D28D79-F1E4-5544-9BC3-AE688F725D9E}"/>
              </a:ext>
            </a:extLst>
          </p:cNvPr>
          <p:cNvSpPr txBox="1"/>
          <p:nvPr/>
        </p:nvSpPr>
        <p:spPr>
          <a:xfrm>
            <a:off x="2265471" y="3503039"/>
            <a:ext cx="6833578" cy="2154436"/>
          </a:xfrm>
          <a:prstGeom prst="rect">
            <a:avLst/>
          </a:prstGeom>
          <a:solidFill>
            <a:schemeClr val="accent2"/>
          </a:solidFill>
          <a:ln>
            <a:solidFill>
              <a:schemeClr val="bg1"/>
            </a:solidFill>
          </a:ln>
        </p:spPr>
        <p:txBody>
          <a:bodyPr wrap="square" lIns="182880" tIns="182880" rIns="182880" bIns="182880" rtlCol="0" anchor="ctr" anchorCtr="0">
            <a:spAutoFit/>
          </a:bodyPr>
          <a:lstStyle/>
          <a:p>
            <a:r>
              <a:rPr lang="en-US" sz="2000" dirty="0">
                <a:solidFill>
                  <a:schemeClr val="bg1"/>
                </a:solidFill>
                <a:effectLst>
                  <a:outerShdw blurRad="50800" dist="38100" dir="2700000" algn="tl" rotWithShape="0">
                    <a:prstClr val="black">
                      <a:alpha val="40000"/>
                    </a:prstClr>
                  </a:outerShdw>
                </a:effectLst>
              </a:rPr>
              <a:t>Dr. John Cullen</a:t>
            </a:r>
          </a:p>
          <a:p>
            <a:r>
              <a:rPr lang="en-US" sz="2000" b="1" dirty="0">
                <a:solidFill>
                  <a:srgbClr val="FFFF00"/>
                </a:solidFill>
                <a:effectLst>
                  <a:outerShdw blurRad="50800" dist="38100" dir="2700000" algn="tl" rotWithShape="0">
                    <a:prstClr val="black">
                      <a:alpha val="40000"/>
                    </a:prstClr>
                  </a:outerShdw>
                </a:effectLst>
              </a:rPr>
              <a:t>American</a:t>
            </a:r>
            <a:r>
              <a:rPr lang="en-US" sz="2000" dirty="0">
                <a:solidFill>
                  <a:schemeClr val="bg1"/>
                </a:solidFill>
                <a:effectLst>
                  <a:outerShdw blurRad="50800" dist="38100" dir="2700000" algn="tl" rotWithShape="0">
                    <a:prstClr val="black">
                      <a:alpha val="40000"/>
                    </a:prstClr>
                  </a:outerShdw>
                </a:effectLst>
              </a:rPr>
              <a:t> Academy of Family Physicians</a:t>
            </a:r>
          </a:p>
          <a:p>
            <a:r>
              <a:rPr lang="en-US" sz="2000" dirty="0">
                <a:solidFill>
                  <a:schemeClr val="bg1"/>
                </a:solidFill>
                <a:effectLst>
                  <a:outerShdw blurRad="50800" dist="38100" dir="2700000" algn="tl" rotWithShape="0">
                    <a:prstClr val="black">
                      <a:alpha val="40000"/>
                    </a:prstClr>
                  </a:outerShdw>
                </a:effectLst>
              </a:rPr>
              <a:t>2018-2019 President</a:t>
            </a:r>
          </a:p>
          <a:p>
            <a:pPr>
              <a:spcAft>
                <a:spcPts val="1200"/>
              </a:spcAft>
            </a:pPr>
            <a:r>
              <a:rPr lang="en-US" sz="2800" b="1" dirty="0">
                <a:solidFill>
                  <a:schemeClr val="bg1"/>
                </a:solidFill>
                <a:effectLst>
                  <a:outerShdw blurRad="50800" dist="38100" dir="2700000" algn="tl" rotWithShape="0">
                    <a:prstClr val="black">
                      <a:alpha val="40000"/>
                    </a:prstClr>
                  </a:outerShdw>
                </a:effectLst>
              </a:rPr>
              <a:t>“It’s an incredible bureaucratic mess to get anything done for patients.”</a:t>
            </a:r>
          </a:p>
        </p:txBody>
      </p:sp>
      <p:pic>
        <p:nvPicPr>
          <p:cNvPr id="5" name="Picture 4" descr="Picture1_0001">
            <a:extLst>
              <a:ext uri="{FF2B5EF4-FFF2-40B4-BE49-F238E27FC236}">
                <a16:creationId xmlns:a16="http://schemas.microsoft.com/office/drawing/2014/main" id="{5ADEA5DC-76BC-CC4C-BDE1-836AFF6AFB62}"/>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1000" contrast="15000"/>
                    </a14:imgEffect>
                  </a14:imgLayer>
                </a14:imgProps>
              </a:ext>
              <a:ext uri="{28A0092B-C50C-407E-A947-70E740481C1C}">
                <a14:useLocalDpi xmlns:a14="http://schemas.microsoft.com/office/drawing/2010/main"/>
              </a:ext>
            </a:extLst>
          </a:blip>
          <a:srcRect/>
          <a:stretch/>
        </p:blipFill>
        <p:spPr bwMode="auto">
          <a:xfrm flipH="1">
            <a:off x="9229969" y="247170"/>
            <a:ext cx="2747900" cy="3769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6BC992-2208-3C4F-93A6-BBBD8D460D5C}"/>
              </a:ext>
            </a:extLst>
          </p:cNvPr>
          <p:cNvSpPr txBox="1"/>
          <p:nvPr/>
        </p:nvSpPr>
        <p:spPr>
          <a:xfrm>
            <a:off x="3282461" y="392787"/>
            <a:ext cx="6559000" cy="2893100"/>
          </a:xfrm>
          <a:prstGeom prst="rect">
            <a:avLst/>
          </a:prstGeom>
          <a:solidFill>
            <a:schemeClr val="accent1"/>
          </a:solidFill>
          <a:ln>
            <a:solidFill>
              <a:schemeClr val="bg1"/>
            </a:solidFill>
          </a:ln>
        </p:spPr>
        <p:txBody>
          <a:bodyPr wrap="square" lIns="182880" tIns="182880" rIns="182880" bIns="182880" rtlCol="0" anchor="ctr" anchorCtr="0">
            <a:spAutoFit/>
          </a:bodyPr>
          <a:lstStyle/>
          <a:p>
            <a:pPr algn="r"/>
            <a:r>
              <a:rPr lang="en-US" sz="2000" dirty="0">
                <a:solidFill>
                  <a:schemeClr val="bg1"/>
                </a:solidFill>
                <a:effectLst>
                  <a:outerShdw blurRad="50800" dist="38100" dir="2700000" algn="tl" rotWithShape="0">
                    <a:prstClr val="black">
                      <a:alpha val="40000"/>
                    </a:prstClr>
                  </a:outerShdw>
                </a:effectLst>
              </a:rPr>
              <a:t>Dr. Trina Larsen Soles</a:t>
            </a:r>
          </a:p>
          <a:p>
            <a:pPr algn="r"/>
            <a:r>
              <a:rPr lang="en-US" sz="2000" dirty="0">
                <a:solidFill>
                  <a:schemeClr val="bg1"/>
                </a:solidFill>
                <a:effectLst>
                  <a:outerShdw blurRad="50800" dist="38100" dir="2700000" algn="tl" rotWithShape="0">
                    <a:prstClr val="black">
                      <a:alpha val="40000"/>
                    </a:prstClr>
                  </a:outerShdw>
                </a:effectLst>
              </a:rPr>
              <a:t>Doctors of </a:t>
            </a:r>
            <a:r>
              <a:rPr lang="en-US" sz="2000" b="1" dirty="0">
                <a:solidFill>
                  <a:srgbClr val="FFFF00"/>
                </a:solidFill>
                <a:effectLst>
                  <a:outerShdw blurRad="50800" dist="38100" dir="2700000" algn="tl" rotWithShape="0">
                    <a:prstClr val="black">
                      <a:alpha val="40000"/>
                    </a:prstClr>
                  </a:outerShdw>
                </a:effectLst>
              </a:rPr>
              <a:t>British Columbia</a:t>
            </a:r>
          </a:p>
          <a:p>
            <a:pPr algn="r"/>
            <a:r>
              <a:rPr lang="en-US" sz="2000" dirty="0">
                <a:solidFill>
                  <a:schemeClr val="bg1"/>
                </a:solidFill>
                <a:effectLst>
                  <a:outerShdw blurRad="50800" dist="38100" dir="2700000" algn="tl" rotWithShape="0">
                    <a:prstClr val="black">
                      <a:alpha val="40000"/>
                    </a:prstClr>
                  </a:outerShdw>
                </a:effectLst>
              </a:rPr>
              <a:t>2017-2018 President</a:t>
            </a:r>
            <a:r>
              <a:rPr lang="en-US" sz="2800" b="1" dirty="0">
                <a:solidFill>
                  <a:srgbClr val="FFFF00"/>
                </a:solidFill>
                <a:effectLst>
                  <a:outerShdw blurRad="50800" dist="38100" dir="2700000" algn="tl" rotWithShape="0">
                    <a:prstClr val="black">
                      <a:alpha val="40000"/>
                    </a:prstClr>
                  </a:outerShdw>
                </a:effectLst>
              </a:rPr>
              <a:t> </a:t>
            </a:r>
          </a:p>
          <a:p>
            <a:pPr algn="r"/>
            <a:r>
              <a:rPr lang="en-US" sz="3200" b="1" dirty="0">
                <a:solidFill>
                  <a:schemeClr val="bg1"/>
                </a:solidFill>
                <a:effectLst>
                  <a:outerShdw blurRad="50800" dist="38100" dir="2700000" algn="tl" rotWithShape="0">
                    <a:prstClr val="black">
                      <a:alpha val="40000"/>
                    </a:prstClr>
                  </a:outerShdw>
                </a:effectLst>
              </a:rPr>
              <a:t>“It’s not a big hassle. </a:t>
            </a:r>
          </a:p>
          <a:p>
            <a:pPr algn="r"/>
            <a:r>
              <a:rPr lang="en-US" sz="3200" b="1" dirty="0">
                <a:solidFill>
                  <a:schemeClr val="bg1"/>
                </a:solidFill>
                <a:effectLst>
                  <a:outerShdw blurRad="50800" dist="38100" dir="2700000" algn="tl" rotWithShape="0">
                    <a:prstClr val="black">
                      <a:alpha val="40000"/>
                    </a:prstClr>
                  </a:outerShdw>
                </a:effectLst>
              </a:rPr>
              <a:t>I can focus on patient issues, </a:t>
            </a:r>
          </a:p>
          <a:p>
            <a:pPr algn="r">
              <a:spcAft>
                <a:spcPts val="1200"/>
              </a:spcAft>
            </a:pPr>
            <a:r>
              <a:rPr lang="en-US" sz="3200" b="1" dirty="0">
                <a:solidFill>
                  <a:schemeClr val="bg1"/>
                </a:solidFill>
                <a:effectLst>
                  <a:outerShdw blurRad="50800" dist="38100" dir="2700000" algn="tl" rotWithShape="0">
                    <a:prstClr val="black">
                      <a:alpha val="40000"/>
                    </a:prstClr>
                  </a:outerShdw>
                </a:effectLst>
              </a:rPr>
              <a:t>not administrative issues.”</a:t>
            </a:r>
          </a:p>
        </p:txBody>
      </p:sp>
      <p:sp>
        <p:nvSpPr>
          <p:cNvPr id="2" name="TextBox 1">
            <a:extLst>
              <a:ext uri="{FF2B5EF4-FFF2-40B4-BE49-F238E27FC236}">
                <a16:creationId xmlns:a16="http://schemas.microsoft.com/office/drawing/2014/main" id="{15A8C9D7-4652-474F-9954-BA86C54F35CC}"/>
              </a:ext>
            </a:extLst>
          </p:cNvPr>
          <p:cNvSpPr txBox="1"/>
          <p:nvPr/>
        </p:nvSpPr>
        <p:spPr>
          <a:xfrm>
            <a:off x="7257448" y="6362299"/>
            <a:ext cx="184731" cy="461665"/>
          </a:xfrm>
          <a:prstGeom prst="rect">
            <a:avLst/>
          </a:prstGeom>
          <a:noFill/>
        </p:spPr>
        <p:txBody>
          <a:bodyPr wrap="none" rtlCol="0">
            <a:spAutoFit/>
          </a:bodyPr>
          <a:lstStyle/>
          <a:p>
            <a:pPr>
              <a:spcAft>
                <a:spcPts val="1200"/>
              </a:spcAft>
            </a:pPr>
            <a:endParaRPr lang="en-US" sz="2400" dirty="0">
              <a:solidFill>
                <a:schemeClr val="bg1"/>
              </a:solidFill>
            </a:endParaRPr>
          </a:p>
        </p:txBody>
      </p:sp>
    </p:spTree>
    <p:extLst>
      <p:ext uri="{BB962C8B-B14F-4D97-AF65-F5344CB8AC3E}">
        <p14:creationId xmlns:p14="http://schemas.microsoft.com/office/powerpoint/2010/main" val="155261232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4595"/>
                                        </p:tgtEl>
                                        <p:attrNameLst>
                                          <p:attrName>style.visibility</p:attrName>
                                        </p:attrNameLst>
                                      </p:cBhvr>
                                      <p:to>
                                        <p:strVal val="visible"/>
                                      </p:to>
                                    </p:set>
                                    <p:animEffect transition="in" filter="fade">
                                      <p:cBhvr>
                                        <p:cTn id="7" dur="500"/>
                                        <p:tgtEl>
                                          <p:spTgt spid="49459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fade">
                                      <p:cBhvr>
                                        <p:cTn id="11" dur="500"/>
                                        <p:tgtEl>
                                          <p:spTgt spid="8">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
                                            <p:bg/>
                                          </p:spTgt>
                                        </p:tgtEl>
                                        <p:attrNameLst>
                                          <p:attrName>style.visibility</p:attrName>
                                        </p:attrNameLst>
                                      </p:cBhvr>
                                      <p:to>
                                        <p:strVal val="visible"/>
                                      </p:to>
                                    </p:set>
                                    <p:animEffect transition="in" filter="fade">
                                      <p:cBhvr>
                                        <p:cTn id="34" dur="500"/>
                                        <p:tgtEl>
                                          <p:spTgt spid="6">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500"/>
                                        <p:tgtEl>
                                          <p:spTgt spid="6">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500"/>
                                        <p:tgtEl>
                                          <p:spTgt spid="6">
                                            <p:txEl>
                                              <p:pRg st="4" end="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Uninsurance is deadly: </a:t>
            </a:r>
            <a:br>
              <a:rPr lang="en-US" sz="4000" dirty="0"/>
            </a:br>
            <a:r>
              <a:rPr lang="en-US" sz="4000" dirty="0"/>
              <a:t>36,355 Deaths Due to Uninsurance</a:t>
            </a:r>
          </a:p>
        </p:txBody>
      </p:sp>
      <p:sp>
        <p:nvSpPr>
          <p:cNvPr id="3" name="Text Placeholder 2"/>
          <p:cNvSpPr>
            <a:spLocks noGrp="1"/>
          </p:cNvSpPr>
          <p:nvPr>
            <p:ph type="body" idx="10"/>
          </p:nvPr>
        </p:nvSpPr>
        <p:spPr>
          <a:xfrm>
            <a:off x="-1" y="6016753"/>
            <a:ext cx="8516983" cy="841248"/>
          </a:xfrm>
        </p:spPr>
        <p:txBody>
          <a:bodyPr>
            <a:noAutofit/>
          </a:bodyPr>
          <a:lstStyle/>
          <a:p>
            <a:pPr>
              <a:lnSpc>
                <a:spcPct val="100000"/>
              </a:lnSpc>
              <a:spcBef>
                <a:spcPts val="0"/>
              </a:spcBef>
            </a:pPr>
            <a:r>
              <a:rPr lang="en-US" sz="1000" dirty="0"/>
              <a:t>Woolhandler &amp; </a:t>
            </a:r>
            <a:r>
              <a:rPr lang="en-US" sz="1000" dirty="0" err="1"/>
              <a:t>Himmelsetin</a:t>
            </a:r>
            <a:r>
              <a:rPr lang="en-US" sz="1000" dirty="0"/>
              <a:t>. Ann </a:t>
            </a:r>
            <a:r>
              <a:rPr lang="en-US" sz="1000" dirty="0" err="1"/>
              <a:t>Int</a:t>
            </a:r>
            <a:r>
              <a:rPr lang="en-US" sz="1000" dirty="0"/>
              <a:t> Med 2017;167:424</a:t>
            </a:r>
          </a:p>
          <a:p>
            <a:pPr>
              <a:lnSpc>
                <a:spcPct val="100000"/>
              </a:lnSpc>
              <a:spcBef>
                <a:spcPts val="0"/>
              </a:spcBef>
            </a:pPr>
            <a:r>
              <a:rPr lang="en-US" sz="1000" dirty="0"/>
              <a:t>Based on best estimate from multiple studies of 1 death per 769 uninsured/year and number of uninsured at the time of the survey</a:t>
            </a:r>
          </a:p>
          <a:p>
            <a:pPr marL="0" marR="0" lvl="0" indent="0" algn="l" defTabSz="914400" rtl="0" eaLnBrk="1" fontAlgn="auto" latinLnBrk="0" hangingPunct="1">
              <a:lnSpc>
                <a:spcPct val="100000"/>
              </a:lnSpc>
              <a:spcBef>
                <a:spcPts val="0"/>
              </a:spcBef>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Modified version of slides prepared by Drs. Steffie Woolhandler and David Himmelstein. Originals available at https://</a:t>
            </a:r>
            <a:r>
              <a:rPr kumimoji="0" lang="en-US" sz="1000" b="0" i="0" u="none" strike="noStrike" kern="1200" cap="none" spc="0" normalizeH="0" baseline="0" noProof="0" dirty="0" err="1">
                <a:ln>
                  <a:noFill/>
                </a:ln>
                <a:solidFill>
                  <a:srgbClr val="FFFFFF"/>
                </a:solidFill>
                <a:effectLst/>
                <a:uLnTx/>
                <a:uFillTx/>
                <a:latin typeface="Arial" charset="0"/>
                <a:ea typeface="+mn-ea"/>
                <a:cs typeface="Arial" charset="0"/>
              </a:rPr>
              <a:t>www.citizen.org</a:t>
            </a: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/article/updated-powerpoint-presentations-on-health-policy-issues-relevant-to-health-care-reform-and-a-national-single-payer-health-system/ (accessed Apr 12 2023)</a:t>
            </a:r>
          </a:p>
        </p:txBody>
      </p:sp>
      <p:graphicFrame>
        <p:nvGraphicFramePr>
          <p:cNvPr id="4" name="Table 3"/>
          <p:cNvGraphicFramePr>
            <a:graphicFrameLocks noGrp="1"/>
          </p:cNvGraphicFramePr>
          <p:nvPr>
            <p:extLst>
              <p:ext uri="{D42A27DB-BD31-4B8C-83A1-F6EECF244321}">
                <p14:modId xmlns:p14="http://schemas.microsoft.com/office/powerpoint/2010/main" val="236261574"/>
              </p:ext>
            </p:extLst>
          </p:nvPr>
        </p:nvGraphicFramePr>
        <p:xfrm>
          <a:off x="1208902" y="1690688"/>
          <a:ext cx="9774196" cy="4145280"/>
        </p:xfrm>
        <a:graphic>
          <a:graphicData uri="http://schemas.openxmlformats.org/drawingml/2006/table">
            <a:tbl>
              <a:tblPr firstRow="1" lastRow="1" bandRow="1">
                <a:tableStyleId>{5C22544A-7EE6-4342-B048-85BDC9FD1C3A}</a:tableStyleId>
              </a:tblPr>
              <a:tblGrid>
                <a:gridCol w="2669417">
                  <a:extLst>
                    <a:ext uri="{9D8B030D-6E8A-4147-A177-3AD203B41FA5}">
                      <a16:colId xmlns:a16="http://schemas.microsoft.com/office/drawing/2014/main" val="20000"/>
                    </a:ext>
                  </a:extLst>
                </a:gridCol>
                <a:gridCol w="3073965">
                  <a:extLst>
                    <a:ext uri="{9D8B030D-6E8A-4147-A177-3AD203B41FA5}">
                      <a16:colId xmlns:a16="http://schemas.microsoft.com/office/drawing/2014/main" val="20001"/>
                    </a:ext>
                  </a:extLst>
                </a:gridCol>
                <a:gridCol w="4030814">
                  <a:extLst>
                    <a:ext uri="{9D8B030D-6E8A-4147-A177-3AD203B41FA5}">
                      <a16:colId xmlns:a16="http://schemas.microsoft.com/office/drawing/2014/main" val="20002"/>
                    </a:ext>
                  </a:extLst>
                </a:gridCol>
              </a:tblGrid>
              <a:tr h="462048">
                <a:tc>
                  <a:txBody>
                    <a:bodyPr/>
                    <a:lstStyle/>
                    <a:p>
                      <a:pPr algn="l"/>
                      <a:r>
                        <a:rPr lang="en-US" sz="2800" dirty="0">
                          <a:solidFill>
                            <a:schemeClr val="bg1"/>
                          </a:solidFill>
                          <a:effectLst>
                            <a:outerShdw blurRad="50800" dist="38100" dir="2700000" algn="tl" rotWithShape="0">
                              <a:prstClr val="black">
                                <a:alpha val="40000"/>
                              </a:prstClr>
                            </a:outerShdw>
                          </a:effectLst>
                        </a:rPr>
                        <a:t>State</a:t>
                      </a:r>
                    </a:p>
                  </a:txBody>
                  <a:tcPr marL="182880" marR="18288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solidFill>
                            <a:schemeClr val="bg1"/>
                          </a:solidFill>
                          <a:effectLst>
                            <a:outerShdw blurRad="50800" dist="38100" dir="2700000" algn="tl" rotWithShape="0">
                              <a:prstClr val="black">
                                <a:alpha val="40000"/>
                              </a:prstClr>
                            </a:outerShdw>
                          </a:effectLst>
                        </a:rPr>
                        <a:t>%</a:t>
                      </a:r>
                      <a:r>
                        <a:rPr lang="en-US" sz="2800" baseline="0" dirty="0">
                          <a:solidFill>
                            <a:schemeClr val="bg1"/>
                          </a:solidFill>
                          <a:effectLst>
                            <a:outerShdw blurRad="50800" dist="38100" dir="2700000" algn="tl" rotWithShape="0">
                              <a:prstClr val="black">
                                <a:alpha val="40000"/>
                              </a:prstClr>
                            </a:outerShdw>
                          </a:effectLst>
                        </a:rPr>
                        <a:t> Uninsured</a:t>
                      </a:r>
                      <a:endParaRPr lang="en-US" sz="2800" dirty="0">
                        <a:solidFill>
                          <a:schemeClr val="bg1"/>
                        </a:solidFill>
                        <a:effectLst>
                          <a:outerShdw blurRad="50800" dist="38100" dir="2700000" algn="tl" rotWithShape="0">
                            <a:prstClr val="black">
                              <a:alpha val="40000"/>
                            </a:prstClr>
                          </a:outerShdw>
                        </a:effectLst>
                      </a:endParaRPr>
                    </a:p>
                  </a:txBody>
                  <a:tcPr marL="182880" marR="182880" anchor="ctr">
                    <a:lnL w="12700" cmpd="sng">
                      <a:noFill/>
                    </a:lnL>
                    <a:lnR w="12700" cmpd="sng">
                      <a:noFill/>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solidFill>
                            <a:schemeClr val="bg1"/>
                          </a:solidFill>
                          <a:effectLst>
                            <a:outerShdw blurRad="50800" dist="38100" dir="2700000" algn="tl" rotWithShape="0">
                              <a:prstClr val="black">
                                <a:alpha val="40000"/>
                              </a:prstClr>
                            </a:outerShdw>
                          </a:effectLst>
                        </a:rPr>
                        <a:t>Excess Deaths</a:t>
                      </a:r>
                    </a:p>
                  </a:txBody>
                  <a:tcPr marL="182880" marR="18288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2048">
                <a:tc>
                  <a:txBody>
                    <a:bodyPr/>
                    <a:lstStyle/>
                    <a:p>
                      <a:pPr algn="l"/>
                      <a:r>
                        <a:rPr lang="en-US" sz="2800" dirty="0">
                          <a:solidFill>
                            <a:schemeClr val="tx1"/>
                          </a:solidFill>
                          <a:effectLst/>
                        </a:rPr>
                        <a:t>Texas</a:t>
                      </a:r>
                    </a:p>
                  </a:txBody>
                  <a:tcPr marL="182880" marR="182880" anchor="ctr">
                    <a:lnL w="12700" cap="flat" cmpd="sng" algn="ctr">
                      <a:solidFill>
                        <a:schemeClr val="bg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18.0</a:t>
                      </a:r>
                    </a:p>
                  </a:txBody>
                  <a:tcPr marL="182880" marR="18288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6,793</a:t>
                      </a:r>
                    </a:p>
                  </a:txBody>
                  <a:tcPr marL="182880" marR="182880" anchor="ctr">
                    <a:lnL w="12700" cmpd="sng">
                      <a:noFill/>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62048">
                <a:tc>
                  <a:txBody>
                    <a:bodyPr/>
                    <a:lstStyle/>
                    <a:p>
                      <a:pPr algn="l"/>
                      <a:r>
                        <a:rPr lang="en-US" sz="2800" dirty="0">
                          <a:solidFill>
                            <a:schemeClr val="tx1"/>
                          </a:solidFill>
                          <a:effectLst/>
                        </a:rPr>
                        <a:t>California</a:t>
                      </a:r>
                    </a:p>
                  </a:txBody>
                  <a:tcPr marL="182880" marR="182880" anchor="ctr">
                    <a:lnL w="12700" cap="flat" cmpd="sng" algn="ctr">
                      <a:solidFill>
                        <a:schemeClr val="bg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7.0</a:t>
                      </a:r>
                    </a:p>
                  </a:txBody>
                  <a:tcPr marL="182880" marR="18288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3,528</a:t>
                      </a:r>
                    </a:p>
                  </a:txBody>
                  <a:tcPr marL="182880" marR="182880" anchor="ctr">
                    <a:lnL w="12700" cmpd="sng">
                      <a:noFill/>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62048">
                <a:tc>
                  <a:txBody>
                    <a:bodyPr/>
                    <a:lstStyle/>
                    <a:p>
                      <a:pPr algn="l"/>
                      <a:r>
                        <a:rPr lang="en-US" sz="2800" dirty="0">
                          <a:solidFill>
                            <a:schemeClr val="tx1"/>
                          </a:solidFill>
                          <a:effectLst/>
                        </a:rPr>
                        <a:t>Florida</a:t>
                      </a:r>
                    </a:p>
                  </a:txBody>
                  <a:tcPr marL="182880" marR="182880" anchor="ctr">
                    <a:lnL w="12700" cap="flat" cmpd="sng" algn="ctr">
                      <a:solidFill>
                        <a:schemeClr val="bg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12.1</a:t>
                      </a:r>
                    </a:p>
                  </a:txBody>
                  <a:tcPr marL="182880" marR="18288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3,378</a:t>
                      </a:r>
                    </a:p>
                  </a:txBody>
                  <a:tcPr marL="182880" marR="182880" anchor="ctr">
                    <a:lnL w="12700" cmpd="sng">
                      <a:noFill/>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62048">
                <a:tc>
                  <a:txBody>
                    <a:bodyPr/>
                    <a:lstStyle/>
                    <a:p>
                      <a:pPr algn="l"/>
                      <a:r>
                        <a:rPr lang="en-US" sz="2800">
                          <a:solidFill>
                            <a:schemeClr val="tx1"/>
                          </a:solidFill>
                          <a:effectLst/>
                        </a:rPr>
                        <a:t>Georgia</a:t>
                      </a:r>
                    </a:p>
                  </a:txBody>
                  <a:tcPr marL="182880" marR="182880" anchor="ctr">
                    <a:lnL w="12700" cap="flat" cmpd="sng" algn="ctr">
                      <a:solidFill>
                        <a:schemeClr val="bg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12.6</a:t>
                      </a:r>
                    </a:p>
                  </a:txBody>
                  <a:tcPr marL="182880" marR="18288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1,741</a:t>
                      </a:r>
                    </a:p>
                  </a:txBody>
                  <a:tcPr marL="182880" marR="182880" anchor="ctr">
                    <a:lnL w="12700" cmpd="sng">
                      <a:noFill/>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62048">
                <a:tc>
                  <a:txBody>
                    <a:bodyPr/>
                    <a:lstStyle/>
                    <a:p>
                      <a:pPr algn="l"/>
                      <a:r>
                        <a:rPr lang="en-US" sz="2800" dirty="0">
                          <a:solidFill>
                            <a:schemeClr val="tx1"/>
                          </a:solidFill>
                          <a:effectLst/>
                        </a:rPr>
                        <a:t>North Carolina</a:t>
                      </a:r>
                    </a:p>
                  </a:txBody>
                  <a:tcPr marL="182880" marR="182880" anchor="ctr">
                    <a:lnL w="12700" cap="flat" cmpd="sng" algn="ctr">
                      <a:solidFill>
                        <a:schemeClr val="bg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10.4</a:t>
                      </a:r>
                    </a:p>
                  </a:txBody>
                  <a:tcPr marL="182880" marR="18288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1,402</a:t>
                      </a:r>
                    </a:p>
                  </a:txBody>
                  <a:tcPr marL="182880" marR="182880" anchor="ctr">
                    <a:lnL w="12700" cmpd="sng">
                      <a:noFill/>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4379544"/>
                  </a:ext>
                </a:extLst>
              </a:tr>
              <a:tr h="462048">
                <a:tc>
                  <a:txBody>
                    <a:bodyPr/>
                    <a:lstStyle/>
                    <a:p>
                      <a:pPr algn="l"/>
                      <a:r>
                        <a:rPr lang="en-US" sz="2800" dirty="0">
                          <a:solidFill>
                            <a:schemeClr val="tx1"/>
                          </a:solidFill>
                          <a:effectLst/>
                        </a:rPr>
                        <a:t>New York</a:t>
                      </a:r>
                    </a:p>
                  </a:txBody>
                  <a:tcPr marL="182880" marR="182880" anchor="ctr">
                    <a:lnL w="12700" cap="flat" cmpd="sng" algn="ctr">
                      <a:solidFill>
                        <a:schemeClr val="bg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5.2</a:t>
                      </a:r>
                    </a:p>
                  </a:txBody>
                  <a:tcPr marL="182880" marR="18288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tx1"/>
                          </a:solidFill>
                          <a:effectLst/>
                        </a:rPr>
                        <a:t>1,325</a:t>
                      </a:r>
                    </a:p>
                  </a:txBody>
                  <a:tcPr marL="182880" marR="182880" anchor="ctr">
                    <a:lnL w="12700" cmpd="sng">
                      <a:noFill/>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16407">
                <a:tc>
                  <a:txBody>
                    <a:bodyPr/>
                    <a:lstStyle/>
                    <a:p>
                      <a:pPr algn="l"/>
                      <a:r>
                        <a:rPr lang="en-US" sz="2800" dirty="0">
                          <a:solidFill>
                            <a:srgbClr val="FFFF00"/>
                          </a:solidFill>
                          <a:effectLst>
                            <a:outerShdw blurRad="50800" dist="38100" dir="2700000" algn="tl" rotWithShape="0">
                              <a:prstClr val="black">
                                <a:alpha val="40000"/>
                              </a:prstClr>
                            </a:outerShdw>
                          </a:effectLst>
                        </a:rPr>
                        <a:t>USA Total</a:t>
                      </a:r>
                    </a:p>
                  </a:txBody>
                  <a:tcPr marL="182880" marR="182880" anchor="ctr">
                    <a:lnL w="12700" cap="flat" cmpd="sng" algn="ctr">
                      <a:solidFill>
                        <a:schemeClr val="bg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solidFill>
                            <a:srgbClr val="FFFF00"/>
                          </a:solidFill>
                          <a:effectLst>
                            <a:outerShdw blurRad="50800" dist="38100" dir="2700000" algn="tl" rotWithShape="0">
                              <a:prstClr val="black">
                                <a:alpha val="40000"/>
                              </a:prstClr>
                            </a:outerShdw>
                          </a:effectLst>
                        </a:rPr>
                        <a:t>8.6%</a:t>
                      </a:r>
                    </a:p>
                  </a:txBody>
                  <a:tcPr marL="182880" marR="182880" anchor="ct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solidFill>
                            <a:srgbClr val="FFFF00"/>
                          </a:solidFill>
                          <a:effectLst>
                            <a:outerShdw blurRad="50800" dist="38100" dir="2700000" algn="tl" rotWithShape="0">
                              <a:prstClr val="black">
                                <a:alpha val="40000"/>
                              </a:prstClr>
                            </a:outerShdw>
                          </a:effectLst>
                        </a:rPr>
                        <a:t>36,355</a:t>
                      </a:r>
                    </a:p>
                  </a:txBody>
                  <a:tcPr marL="182880" marR="182880" anchor="ctr">
                    <a:lnL w="12700" cmpd="sng">
                      <a:noFill/>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56476966"/>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885"/>
            <a:ext cx="10515600" cy="1325563"/>
          </a:xfrm>
        </p:spPr>
        <p:txBody>
          <a:bodyPr/>
          <a:lstStyle/>
          <a:p>
            <a:r>
              <a:rPr lang="en-US" dirty="0"/>
              <a:t>U.S. Patients Skip Care More Often</a:t>
            </a:r>
          </a:p>
        </p:txBody>
      </p:sp>
      <p:sp>
        <p:nvSpPr>
          <p:cNvPr id="3" name="Text Placeholder 2"/>
          <p:cNvSpPr>
            <a:spLocks noGrp="1"/>
          </p:cNvSpPr>
          <p:nvPr>
            <p:ph type="body" idx="10"/>
          </p:nvPr>
        </p:nvSpPr>
        <p:spPr/>
        <p:txBody>
          <a:bodyPr/>
          <a:lstStyle/>
          <a:p>
            <a:r>
              <a:rPr lang="en-US"/>
              <a:t>Commonwealth Fund Survey, 2016</a:t>
            </a:r>
          </a:p>
        </p:txBody>
      </p:sp>
      <p:sp>
        <p:nvSpPr>
          <p:cNvPr id="4" name="TextBox 3"/>
          <p:cNvSpPr txBox="1"/>
          <p:nvPr/>
        </p:nvSpPr>
        <p:spPr>
          <a:xfrm>
            <a:off x="111760" y="2292824"/>
            <a:ext cx="227584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panose="020B0604020202020204"/>
                <a:ea typeface="+mn-ea"/>
                <a:cs typeface="+mn-cs"/>
              </a:rPr>
              <a:t>Patients skipping a consultation, test, treatment, Rx, or follow-up due to cost in the past year</a:t>
            </a:r>
          </a:p>
        </p:txBody>
      </p:sp>
      <p:graphicFrame>
        <p:nvGraphicFramePr>
          <p:cNvPr id="5" name="Chart 4"/>
          <p:cNvGraphicFramePr/>
          <p:nvPr>
            <p:extLst>
              <p:ext uri="{D42A27DB-BD31-4B8C-83A1-F6EECF244321}">
                <p14:modId xmlns:p14="http://schemas.microsoft.com/office/powerpoint/2010/main" val="597463569"/>
              </p:ext>
            </p:extLst>
          </p:nvPr>
        </p:nvGraphicFramePr>
        <p:xfrm>
          <a:off x="2524836" y="1184475"/>
          <a:ext cx="8828964" cy="4657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598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0DD5-416F-3270-4A00-B33209A4B35D}"/>
              </a:ext>
            </a:extLst>
          </p:cNvPr>
          <p:cNvSpPr>
            <a:spLocks noGrp="1"/>
          </p:cNvSpPr>
          <p:nvPr>
            <p:ph type="title"/>
          </p:nvPr>
        </p:nvSpPr>
        <p:spPr/>
        <p:txBody>
          <a:bodyPr>
            <a:normAutofit/>
          </a:bodyPr>
          <a:lstStyle/>
          <a:p>
            <a:r>
              <a:rPr lang="en-US" dirty="0"/>
              <a:t>Infant Mortality Higher in the U.S.</a:t>
            </a:r>
          </a:p>
        </p:txBody>
      </p:sp>
      <p:sp>
        <p:nvSpPr>
          <p:cNvPr id="3" name="Text Placeholder 2">
            <a:extLst>
              <a:ext uri="{FF2B5EF4-FFF2-40B4-BE49-F238E27FC236}">
                <a16:creationId xmlns:a16="http://schemas.microsoft.com/office/drawing/2014/main" id="{994235FB-C0AA-A362-2770-C5059F93DD4B}"/>
              </a:ext>
            </a:extLst>
          </p:cNvPr>
          <p:cNvSpPr>
            <a:spLocks noGrp="1"/>
          </p:cNvSpPr>
          <p:nvPr>
            <p:ph type="body" idx="10"/>
          </p:nvPr>
        </p:nvSpPr>
        <p:spPr/>
        <p:txBody>
          <a:bodyPr>
            <a:normAutofit/>
          </a:bodyPr>
          <a:lstStyle/>
          <a:p>
            <a:pPr>
              <a:lnSpc>
                <a:spcPct val="100000"/>
              </a:lnSpc>
              <a:spcBef>
                <a:spcPts val="0"/>
              </a:spcBef>
            </a:pPr>
            <a:r>
              <a:rPr lang="en-US" sz="1000" dirty="0"/>
              <a:t>Source: OECD 2022. Note: Data are for 2021 or most recent year available</a:t>
            </a:r>
          </a:p>
        </p:txBody>
      </p:sp>
      <p:graphicFrame>
        <p:nvGraphicFramePr>
          <p:cNvPr id="5" name="Chart 4">
            <a:extLst>
              <a:ext uri="{FF2B5EF4-FFF2-40B4-BE49-F238E27FC236}">
                <a16:creationId xmlns:a16="http://schemas.microsoft.com/office/drawing/2014/main" id="{F1F80682-6741-F71D-F81A-029CA6A6220F}"/>
              </a:ext>
            </a:extLst>
          </p:cNvPr>
          <p:cNvGraphicFramePr/>
          <p:nvPr>
            <p:extLst>
              <p:ext uri="{D42A27DB-BD31-4B8C-83A1-F6EECF244321}">
                <p14:modId xmlns:p14="http://schemas.microsoft.com/office/powerpoint/2010/main" val="1441419178"/>
              </p:ext>
            </p:extLst>
          </p:nvPr>
        </p:nvGraphicFramePr>
        <p:xfrm>
          <a:off x="2254837" y="1457740"/>
          <a:ext cx="9098963" cy="45590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C9FCFF5-1901-FB0C-6636-4DDAFDBFF966}"/>
              </a:ext>
            </a:extLst>
          </p:cNvPr>
          <p:cNvSpPr txBox="1"/>
          <p:nvPr/>
        </p:nvSpPr>
        <p:spPr>
          <a:xfrm>
            <a:off x="298960" y="2394151"/>
            <a:ext cx="215269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Deaths in first year of life </a:t>
            </a:r>
            <a:r>
              <a:rPr lang="en-US" sz="2400" dirty="0">
                <a:solidFill>
                  <a:schemeClr val="bg1"/>
                </a:solidFill>
                <a:latin typeface="Arial" panose="020B0604020202020204"/>
              </a:rPr>
              <a:t>per </a:t>
            </a: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1,000 live births</a:t>
            </a:r>
          </a:p>
        </p:txBody>
      </p:sp>
    </p:spTree>
    <p:extLst>
      <p:ext uri="{BB962C8B-B14F-4D97-AF65-F5344CB8AC3E}">
        <p14:creationId xmlns:p14="http://schemas.microsoft.com/office/powerpoint/2010/main" val="251984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1188FF64-A5C7-1E44-6FF0-A65EE214F3A2}"/>
              </a:ext>
            </a:extLst>
          </p:cNvPr>
          <p:cNvGraphicFramePr/>
          <p:nvPr>
            <p:extLst>
              <p:ext uri="{D42A27DB-BD31-4B8C-83A1-F6EECF244321}">
                <p14:modId xmlns:p14="http://schemas.microsoft.com/office/powerpoint/2010/main" val="4073553683"/>
              </p:ext>
            </p:extLst>
          </p:nvPr>
        </p:nvGraphicFramePr>
        <p:xfrm>
          <a:off x="1550504" y="719666"/>
          <a:ext cx="9898546" cy="529708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3EEF8F57-C249-CF45-8AD1-30A1E5BF35A6}"/>
              </a:ext>
            </a:extLst>
          </p:cNvPr>
          <p:cNvSpPr>
            <a:spLocks noGrp="1"/>
          </p:cNvSpPr>
          <p:nvPr>
            <p:ph type="title"/>
          </p:nvPr>
        </p:nvSpPr>
        <p:spPr>
          <a:xfrm>
            <a:off x="742950" y="222245"/>
            <a:ext cx="11211156" cy="1325563"/>
          </a:xfrm>
        </p:spPr>
        <p:txBody>
          <a:bodyPr>
            <a:normAutofit/>
          </a:bodyPr>
          <a:lstStyle/>
          <a:p>
            <a:r>
              <a:rPr lang="en-US" sz="4000" dirty="0"/>
              <a:t>Maternal Mortality </a:t>
            </a:r>
            <a:r>
              <a:rPr lang="en-US" sz="4000" i="1" dirty="0"/>
              <a:t>Much</a:t>
            </a:r>
            <a:r>
              <a:rPr lang="en-US" sz="4000" dirty="0"/>
              <a:t> Higher in the U.S.</a:t>
            </a:r>
            <a:endParaRPr lang="en-US" sz="4000" i="1" dirty="0"/>
          </a:p>
        </p:txBody>
      </p:sp>
      <p:sp>
        <p:nvSpPr>
          <p:cNvPr id="6" name="TextBox 5">
            <a:extLst>
              <a:ext uri="{FF2B5EF4-FFF2-40B4-BE49-F238E27FC236}">
                <a16:creationId xmlns:a16="http://schemas.microsoft.com/office/drawing/2014/main" id="{21B03753-15C9-7746-9FE1-A1CD2F78565D}"/>
              </a:ext>
            </a:extLst>
          </p:cNvPr>
          <p:cNvSpPr txBox="1"/>
          <p:nvPr/>
        </p:nvSpPr>
        <p:spPr>
          <a:xfrm>
            <a:off x="276561" y="2212620"/>
            <a:ext cx="174033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Maternal deaths per 100,000 </a:t>
            </a:r>
            <a:b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live births</a:t>
            </a:r>
          </a:p>
        </p:txBody>
      </p:sp>
      <p:sp>
        <p:nvSpPr>
          <p:cNvPr id="8" name="TextBox 7">
            <a:extLst>
              <a:ext uri="{FF2B5EF4-FFF2-40B4-BE49-F238E27FC236}">
                <a16:creationId xmlns:a16="http://schemas.microsoft.com/office/drawing/2014/main" id="{36A6ED01-CF43-BC49-BE3A-7FA7F2B45F30}"/>
              </a:ext>
            </a:extLst>
          </p:cNvPr>
          <p:cNvSpPr txBox="1"/>
          <p:nvPr/>
        </p:nvSpPr>
        <p:spPr>
          <a:xfrm>
            <a:off x="2913681" y="-1115878"/>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103494E0-44FA-A543-9B45-AFFDD8CAE806}"/>
              </a:ext>
            </a:extLst>
          </p:cNvPr>
          <p:cNvSpPr>
            <a:spLocks noGrp="1"/>
          </p:cNvSpPr>
          <p:nvPr>
            <p:ph type="body" idx="10"/>
          </p:nvPr>
        </p:nvSpPr>
        <p:spPr>
          <a:xfrm>
            <a:off x="-1" y="6016753"/>
            <a:ext cx="8552329" cy="841248"/>
          </a:xfrm>
        </p:spPr>
        <p:txBody>
          <a:bodyPr>
            <a:normAutofit/>
          </a:bodyPr>
          <a:lstStyle/>
          <a:p>
            <a:pPr>
              <a:lnSpc>
                <a:spcPct val="120000"/>
              </a:lnSpc>
              <a:spcBef>
                <a:spcPts val="0"/>
              </a:spcBef>
            </a:pPr>
            <a:r>
              <a:rPr lang="en-US" sz="1000" dirty="0"/>
              <a:t>Maternal mortality: Death while pregnant or within 42 days of the end of pregnancy, irrespective of the duration and site of the pregnancy, from any cause related to or aggravated by the pregnancy or its management, but not from accidental or incidental causes. Used by the World Health Organization (WHO) in international comparisons. Date for 2021 or 2020 where available. </a:t>
            </a:r>
            <a:br>
              <a:rPr lang="en-US" sz="1000" dirty="0"/>
            </a:br>
            <a:r>
              <a:rPr lang="en-US" sz="1000" dirty="0">
                <a:latin typeface="+mn-lt"/>
              </a:rPr>
              <a:t>Source: </a:t>
            </a:r>
            <a:r>
              <a:rPr lang="en-US" sz="1000" i="0" dirty="0">
                <a:effectLst/>
                <a:latin typeface="+mn-lt"/>
              </a:rPr>
              <a:t>Trends in maternal mortality 2000 to 2020: estimates by WHO, UNICEF, UNFPA, World Bank Group and UNDESA/Population Division</a:t>
            </a:r>
          </a:p>
          <a:p>
            <a:pPr>
              <a:lnSpc>
                <a:spcPct val="120000"/>
              </a:lnSpc>
              <a:spcBef>
                <a:spcPts val="0"/>
              </a:spcBef>
            </a:pPr>
            <a:endParaRPr lang="en-US" sz="1100" dirty="0"/>
          </a:p>
        </p:txBody>
      </p:sp>
    </p:spTree>
    <p:extLst>
      <p:ext uri="{BB962C8B-B14F-4D97-AF65-F5344CB8AC3E}">
        <p14:creationId xmlns:p14="http://schemas.microsoft.com/office/powerpoint/2010/main" val="4143721022"/>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0AF8624C-EE0A-28CE-9F6C-AA428EF81241}"/>
              </a:ext>
            </a:extLst>
          </p:cNvPr>
          <p:cNvGrpSpPr/>
          <p:nvPr/>
        </p:nvGrpSpPr>
        <p:grpSpPr>
          <a:xfrm>
            <a:off x="10337068" y="1622749"/>
            <a:ext cx="1094404" cy="4316172"/>
            <a:chOff x="10337068" y="1622749"/>
            <a:chExt cx="1094404" cy="4316172"/>
          </a:xfrm>
        </p:grpSpPr>
        <p:pic>
          <p:nvPicPr>
            <p:cNvPr id="18" name="Picture 17">
              <a:extLst>
                <a:ext uri="{FF2B5EF4-FFF2-40B4-BE49-F238E27FC236}">
                  <a16:creationId xmlns:a16="http://schemas.microsoft.com/office/drawing/2014/main" id="{4DF9F47F-5270-224F-B004-4A74FD02AC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7068" y="3514703"/>
              <a:ext cx="1092918" cy="1020206"/>
            </a:xfrm>
            <a:prstGeom prst="rect">
              <a:avLst/>
            </a:prstGeom>
            <a:ln>
              <a:solidFill>
                <a:schemeClr val="bg1"/>
              </a:solidFill>
            </a:ln>
          </p:spPr>
        </p:pic>
        <p:pic>
          <p:nvPicPr>
            <p:cNvPr id="19" name="Picture 18">
              <a:extLst>
                <a:ext uri="{FF2B5EF4-FFF2-40B4-BE49-F238E27FC236}">
                  <a16:creationId xmlns:a16="http://schemas.microsoft.com/office/drawing/2014/main" id="{9AF2E9D4-8D65-D14B-97E3-3E77023D97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37068" y="1622749"/>
              <a:ext cx="1092918" cy="1728517"/>
            </a:xfrm>
            <a:prstGeom prst="rect">
              <a:avLst/>
            </a:prstGeom>
            <a:ln>
              <a:solidFill>
                <a:schemeClr val="bg1"/>
              </a:solidFill>
            </a:ln>
          </p:spPr>
        </p:pic>
        <p:pic>
          <p:nvPicPr>
            <p:cNvPr id="3" name="Picture 2">
              <a:extLst>
                <a:ext uri="{FF2B5EF4-FFF2-40B4-BE49-F238E27FC236}">
                  <a16:creationId xmlns:a16="http://schemas.microsoft.com/office/drawing/2014/main" id="{8618FB9D-5413-0290-458C-5E2633DB8BB5}"/>
                </a:ext>
              </a:extLst>
            </p:cNvPr>
            <p:cNvPicPr>
              <a:picLocks noChangeAspect="1"/>
            </p:cNvPicPr>
            <p:nvPr/>
          </p:nvPicPr>
          <p:blipFill rotWithShape="1">
            <a:blip r:embed="rId5"/>
            <a:srcRect l="27665" t="13617" r="16167" b="10936"/>
            <a:stretch/>
          </p:blipFill>
          <p:spPr>
            <a:xfrm>
              <a:off x="10337068" y="4698347"/>
              <a:ext cx="1094404" cy="1240574"/>
            </a:xfrm>
            <a:prstGeom prst="rect">
              <a:avLst/>
            </a:prstGeom>
            <a:ln>
              <a:solidFill>
                <a:schemeClr val="bg1"/>
              </a:solidFill>
            </a:ln>
          </p:spPr>
        </p:pic>
      </p:grpSp>
      <p:sp>
        <p:nvSpPr>
          <p:cNvPr id="67" name="Title 66">
            <a:extLst>
              <a:ext uri="{FF2B5EF4-FFF2-40B4-BE49-F238E27FC236}">
                <a16:creationId xmlns:a16="http://schemas.microsoft.com/office/drawing/2014/main" id="{8BC5D9BF-9891-D140-97F9-DCC98274B474}"/>
              </a:ext>
            </a:extLst>
          </p:cNvPr>
          <p:cNvSpPr>
            <a:spLocks noGrp="1"/>
          </p:cNvSpPr>
          <p:nvPr>
            <p:ph type="title"/>
          </p:nvPr>
        </p:nvSpPr>
        <p:spPr>
          <a:xfrm>
            <a:off x="528672" y="442222"/>
            <a:ext cx="6395720" cy="1325563"/>
          </a:xfrm>
        </p:spPr>
        <p:txBody>
          <a:bodyPr>
            <a:noAutofit/>
          </a:bodyPr>
          <a:lstStyle/>
          <a:p>
            <a:pPr>
              <a:lnSpc>
                <a:spcPct val="100000"/>
              </a:lnSpc>
            </a:pPr>
            <a:r>
              <a:rPr lang="en-US" sz="2800" dirty="0"/>
              <a:t>Commercial insurance is</a:t>
            </a:r>
            <a:br>
              <a:rPr lang="en-US" sz="3600" dirty="0"/>
            </a:br>
            <a:r>
              <a:rPr lang="en-US" sz="4000" spc="-150" dirty="0"/>
              <a:t>Complicated and Inefficient</a:t>
            </a:r>
            <a:endParaRPr lang="en-US" sz="3600" spc="-150" dirty="0"/>
          </a:p>
        </p:txBody>
      </p:sp>
      <p:grpSp>
        <p:nvGrpSpPr>
          <p:cNvPr id="1061" name="Group 1060">
            <a:extLst>
              <a:ext uri="{FF2B5EF4-FFF2-40B4-BE49-F238E27FC236}">
                <a16:creationId xmlns:a16="http://schemas.microsoft.com/office/drawing/2014/main" id="{84045129-019F-AA52-DA4E-8BFB72D7684E}"/>
              </a:ext>
            </a:extLst>
          </p:cNvPr>
          <p:cNvGrpSpPr/>
          <p:nvPr/>
        </p:nvGrpSpPr>
        <p:grpSpPr>
          <a:xfrm>
            <a:off x="8479652" y="1933909"/>
            <a:ext cx="2268296" cy="3781838"/>
            <a:chOff x="8479652" y="1933909"/>
            <a:chExt cx="2268296" cy="3781838"/>
          </a:xfrm>
        </p:grpSpPr>
        <p:cxnSp>
          <p:nvCxnSpPr>
            <p:cNvPr id="122" name="Straight Arrow Connector 121">
              <a:extLst>
                <a:ext uri="{FF2B5EF4-FFF2-40B4-BE49-F238E27FC236}">
                  <a16:creationId xmlns:a16="http://schemas.microsoft.com/office/drawing/2014/main" id="{4D36340F-6A36-19D7-7C7C-0E1D4C2F7383}"/>
                </a:ext>
              </a:extLst>
            </p:cNvPr>
            <p:cNvCxnSpPr>
              <a:cxnSpLocks/>
            </p:cNvCxnSpPr>
            <p:nvPr/>
          </p:nvCxnSpPr>
          <p:spPr>
            <a:xfrm flipV="1">
              <a:off x="8887849" y="5477229"/>
              <a:ext cx="1593473" cy="238518"/>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E0C44164-05F3-6BBC-9031-2354EBB71628}"/>
                </a:ext>
              </a:extLst>
            </p:cNvPr>
            <p:cNvCxnSpPr>
              <a:cxnSpLocks/>
            </p:cNvCxnSpPr>
            <p:nvPr/>
          </p:nvCxnSpPr>
          <p:spPr>
            <a:xfrm flipV="1">
              <a:off x="9115895" y="4390433"/>
              <a:ext cx="1632053" cy="1020167"/>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AEFAA50A-DEFC-A180-B64B-17E501BC1133}"/>
                </a:ext>
              </a:extLst>
            </p:cNvPr>
            <p:cNvCxnSpPr>
              <a:cxnSpLocks/>
            </p:cNvCxnSpPr>
            <p:nvPr/>
          </p:nvCxnSpPr>
          <p:spPr>
            <a:xfrm>
              <a:off x="8887849" y="4990209"/>
              <a:ext cx="1593473" cy="204160"/>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BE1A36C-FF19-D2AB-193D-C9ADA6E6BC6D}"/>
                </a:ext>
              </a:extLst>
            </p:cNvPr>
            <p:cNvCxnSpPr>
              <a:cxnSpLocks/>
              <a:stCxn id="25" idx="3"/>
            </p:cNvCxnSpPr>
            <p:nvPr/>
          </p:nvCxnSpPr>
          <p:spPr>
            <a:xfrm>
              <a:off x="9263992" y="4571578"/>
              <a:ext cx="1217330" cy="353105"/>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024" name="Straight Arrow Connector 1023">
              <a:extLst>
                <a:ext uri="{FF2B5EF4-FFF2-40B4-BE49-F238E27FC236}">
                  <a16:creationId xmlns:a16="http://schemas.microsoft.com/office/drawing/2014/main" id="{3AA8A141-5B17-F085-00D1-B145AC1236BC}"/>
                </a:ext>
              </a:extLst>
            </p:cNvPr>
            <p:cNvCxnSpPr>
              <a:cxnSpLocks/>
            </p:cNvCxnSpPr>
            <p:nvPr/>
          </p:nvCxnSpPr>
          <p:spPr>
            <a:xfrm>
              <a:off x="8949202" y="3674562"/>
              <a:ext cx="1532120" cy="646194"/>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a16="http://schemas.microsoft.com/office/drawing/2014/main" id="{66077F91-E552-C6F3-43CB-2C4FAD8D55F3}"/>
                </a:ext>
              </a:extLst>
            </p:cNvPr>
            <p:cNvCxnSpPr>
              <a:cxnSpLocks/>
            </p:cNvCxnSpPr>
            <p:nvPr/>
          </p:nvCxnSpPr>
          <p:spPr>
            <a:xfrm flipV="1">
              <a:off x="9263992" y="2785083"/>
              <a:ext cx="1217330" cy="621986"/>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796DE62B-19C7-3204-F2B4-3BECC0CBFF96}"/>
                </a:ext>
              </a:extLst>
            </p:cNvPr>
            <p:cNvCxnSpPr>
              <a:cxnSpLocks/>
            </p:cNvCxnSpPr>
            <p:nvPr/>
          </p:nvCxnSpPr>
          <p:spPr>
            <a:xfrm>
              <a:off x="9115895" y="3154862"/>
              <a:ext cx="1365427" cy="909047"/>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029" name="Straight Arrow Connector 1028">
              <a:extLst>
                <a:ext uri="{FF2B5EF4-FFF2-40B4-BE49-F238E27FC236}">
                  <a16:creationId xmlns:a16="http://schemas.microsoft.com/office/drawing/2014/main" id="{4B735AE8-1FAC-03F8-6A4E-CEFC0FDFA0B7}"/>
                </a:ext>
              </a:extLst>
            </p:cNvPr>
            <p:cNvCxnSpPr>
              <a:cxnSpLocks/>
            </p:cNvCxnSpPr>
            <p:nvPr/>
          </p:nvCxnSpPr>
          <p:spPr>
            <a:xfrm flipV="1">
              <a:off x="9115895" y="2448416"/>
              <a:ext cx="1365427" cy="141075"/>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031" name="Straight Arrow Connector 1030">
              <a:extLst>
                <a:ext uri="{FF2B5EF4-FFF2-40B4-BE49-F238E27FC236}">
                  <a16:creationId xmlns:a16="http://schemas.microsoft.com/office/drawing/2014/main" id="{12C04054-AE9E-F759-8BDE-95468011F8DE}"/>
                </a:ext>
              </a:extLst>
            </p:cNvPr>
            <p:cNvCxnSpPr>
              <a:cxnSpLocks/>
              <a:stCxn id="17" idx="3"/>
            </p:cNvCxnSpPr>
            <p:nvPr/>
          </p:nvCxnSpPr>
          <p:spPr>
            <a:xfrm>
              <a:off x="9263992" y="1933909"/>
              <a:ext cx="1217330" cy="180329"/>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0C318206-6AD5-00D9-766A-3B9A617E3A77}"/>
                </a:ext>
              </a:extLst>
            </p:cNvPr>
            <p:cNvCxnSpPr>
              <a:cxnSpLocks/>
            </p:cNvCxnSpPr>
            <p:nvPr/>
          </p:nvCxnSpPr>
          <p:spPr>
            <a:xfrm flipV="1">
              <a:off x="9009303" y="3206529"/>
              <a:ext cx="1472019" cy="1033785"/>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0B16BFCD-5877-62A0-0847-62A632DB16D1}"/>
                </a:ext>
              </a:extLst>
            </p:cNvPr>
            <p:cNvCxnSpPr>
              <a:cxnSpLocks/>
            </p:cNvCxnSpPr>
            <p:nvPr/>
          </p:nvCxnSpPr>
          <p:spPr>
            <a:xfrm>
              <a:off x="8479652" y="2124282"/>
              <a:ext cx="2001670" cy="1696487"/>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D51265FF-7B29-D10C-6566-1FCBBBD6D257}"/>
                </a:ext>
              </a:extLst>
            </p:cNvPr>
            <p:cNvCxnSpPr>
              <a:cxnSpLocks/>
            </p:cNvCxnSpPr>
            <p:nvPr/>
          </p:nvCxnSpPr>
          <p:spPr>
            <a:xfrm flipV="1">
              <a:off x="9009303" y="3237639"/>
              <a:ext cx="1738645" cy="1877805"/>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grpSp>
      <p:grpSp>
        <p:nvGrpSpPr>
          <p:cNvPr id="1060" name="Group 1059">
            <a:extLst>
              <a:ext uri="{FF2B5EF4-FFF2-40B4-BE49-F238E27FC236}">
                <a16:creationId xmlns:a16="http://schemas.microsoft.com/office/drawing/2014/main" id="{01A50276-90D6-6D49-1F2D-EE640C6A8352}"/>
              </a:ext>
            </a:extLst>
          </p:cNvPr>
          <p:cNvGrpSpPr/>
          <p:nvPr/>
        </p:nvGrpSpPr>
        <p:grpSpPr>
          <a:xfrm>
            <a:off x="5862424" y="1596077"/>
            <a:ext cx="3404442" cy="4369516"/>
            <a:chOff x="5862424" y="1596077"/>
            <a:chExt cx="3404442" cy="4369516"/>
          </a:xfrm>
        </p:grpSpPr>
        <p:pic>
          <p:nvPicPr>
            <p:cNvPr id="23" name="Picture 22">
              <a:extLst>
                <a:ext uri="{FF2B5EF4-FFF2-40B4-BE49-F238E27FC236}">
                  <a16:creationId xmlns:a16="http://schemas.microsoft.com/office/drawing/2014/main" id="{8D62B88C-71BE-E7DB-CE8C-97E824BC8101}"/>
                </a:ext>
              </a:extLst>
            </p:cNvPr>
            <p:cNvPicPr>
              <a:picLocks noChangeAspect="1"/>
            </p:cNvPicPr>
            <p:nvPr/>
          </p:nvPicPr>
          <p:blipFill rotWithShape="1">
            <a:blip r:embed="rId6"/>
            <a:srcRect t="24511" b="26723"/>
            <a:stretch/>
          </p:blipFill>
          <p:spPr>
            <a:xfrm>
              <a:off x="5862424" y="2341418"/>
              <a:ext cx="3401568" cy="896221"/>
            </a:xfrm>
            <a:prstGeom prst="rect">
              <a:avLst/>
            </a:prstGeom>
            <a:ln>
              <a:solidFill>
                <a:schemeClr val="bg1"/>
              </a:solidFill>
            </a:ln>
          </p:spPr>
        </p:pic>
        <p:pic>
          <p:nvPicPr>
            <p:cNvPr id="24" name="Picture 23">
              <a:extLst>
                <a:ext uri="{FF2B5EF4-FFF2-40B4-BE49-F238E27FC236}">
                  <a16:creationId xmlns:a16="http://schemas.microsoft.com/office/drawing/2014/main" id="{4D9C3DE1-B12C-AAB4-806A-9B019EE35FA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62424" y="3307316"/>
              <a:ext cx="3401568" cy="734492"/>
            </a:xfrm>
            <a:prstGeom prst="rect">
              <a:avLst/>
            </a:prstGeom>
            <a:ln>
              <a:solidFill>
                <a:schemeClr val="bg1"/>
              </a:solidFill>
            </a:ln>
          </p:spPr>
        </p:pic>
        <p:pic>
          <p:nvPicPr>
            <p:cNvPr id="25" name="Picture 24">
              <a:extLst>
                <a:ext uri="{FF2B5EF4-FFF2-40B4-BE49-F238E27FC236}">
                  <a16:creationId xmlns:a16="http://schemas.microsoft.com/office/drawing/2014/main" id="{7AE8B9FF-A524-1091-16CB-D499E8819983}"/>
                </a:ext>
              </a:extLst>
            </p:cNvPr>
            <p:cNvPicPr>
              <a:picLocks noChangeAspect="1"/>
            </p:cNvPicPr>
            <p:nvPr/>
          </p:nvPicPr>
          <p:blipFill rotWithShape="1">
            <a:blip r:embed="rId8"/>
            <a:srcRect l="6088" t="28879" r="4114" b="31702"/>
            <a:stretch/>
          </p:blipFill>
          <p:spPr>
            <a:xfrm>
              <a:off x="5862424" y="4111485"/>
              <a:ext cx="3401568" cy="920186"/>
            </a:xfrm>
            <a:prstGeom prst="rect">
              <a:avLst/>
            </a:prstGeom>
            <a:ln>
              <a:solidFill>
                <a:schemeClr val="bg1"/>
              </a:solidFill>
            </a:ln>
          </p:spPr>
        </p:pic>
        <p:pic>
          <p:nvPicPr>
            <p:cNvPr id="17" name="Picture 16">
              <a:extLst>
                <a:ext uri="{FF2B5EF4-FFF2-40B4-BE49-F238E27FC236}">
                  <a16:creationId xmlns:a16="http://schemas.microsoft.com/office/drawing/2014/main" id="{6C65CB78-0334-230B-536E-DE62394A6B0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29526"/>
            <a:stretch/>
          </p:blipFill>
          <p:spPr>
            <a:xfrm>
              <a:off x="5862424" y="1596077"/>
              <a:ext cx="3401568" cy="675664"/>
            </a:xfrm>
            <a:prstGeom prst="rect">
              <a:avLst/>
            </a:prstGeom>
            <a:ln>
              <a:solidFill>
                <a:schemeClr val="bg1"/>
              </a:solidFill>
            </a:ln>
          </p:spPr>
        </p:pic>
        <p:pic>
          <p:nvPicPr>
            <p:cNvPr id="26" name="Picture 25">
              <a:extLst>
                <a:ext uri="{FF2B5EF4-FFF2-40B4-BE49-F238E27FC236}">
                  <a16:creationId xmlns:a16="http://schemas.microsoft.com/office/drawing/2014/main" id="{95C9FE88-8C2C-0098-B3F5-55BD729F931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862424" y="5093794"/>
              <a:ext cx="3404442" cy="871799"/>
            </a:xfrm>
            <a:prstGeom prst="rect">
              <a:avLst/>
            </a:prstGeom>
            <a:ln>
              <a:solidFill>
                <a:schemeClr val="bg1"/>
              </a:solidFill>
            </a:ln>
          </p:spPr>
        </p:pic>
      </p:grpSp>
      <p:grpSp>
        <p:nvGrpSpPr>
          <p:cNvPr id="85" name="Group 84">
            <a:extLst>
              <a:ext uri="{FF2B5EF4-FFF2-40B4-BE49-F238E27FC236}">
                <a16:creationId xmlns:a16="http://schemas.microsoft.com/office/drawing/2014/main" id="{C90DD380-8731-4578-BCD5-E0D167EDF2D9}"/>
              </a:ext>
            </a:extLst>
          </p:cNvPr>
          <p:cNvGrpSpPr/>
          <p:nvPr/>
        </p:nvGrpSpPr>
        <p:grpSpPr>
          <a:xfrm>
            <a:off x="3713546" y="1933909"/>
            <a:ext cx="2281293" cy="3623243"/>
            <a:chOff x="3803486" y="1933909"/>
            <a:chExt cx="2281293" cy="3623243"/>
          </a:xfrm>
        </p:grpSpPr>
        <p:cxnSp>
          <p:nvCxnSpPr>
            <p:cNvPr id="22" name="Straight Arrow Connector 21">
              <a:extLst>
                <a:ext uri="{FF2B5EF4-FFF2-40B4-BE49-F238E27FC236}">
                  <a16:creationId xmlns:a16="http://schemas.microsoft.com/office/drawing/2014/main" id="{EB9E69A9-AAC0-8B4A-95A2-8B6B6997283B}"/>
                </a:ext>
              </a:extLst>
            </p:cNvPr>
            <p:cNvCxnSpPr>
              <a:cxnSpLocks/>
              <a:stCxn id="4" idx="5"/>
            </p:cNvCxnSpPr>
            <p:nvPr/>
          </p:nvCxnSpPr>
          <p:spPr>
            <a:xfrm>
              <a:off x="4702044" y="2811595"/>
              <a:ext cx="1382735" cy="612316"/>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15282E9-830A-1740-A5EE-860B6E6FD378}"/>
                </a:ext>
              </a:extLst>
            </p:cNvPr>
            <p:cNvCxnSpPr>
              <a:cxnSpLocks/>
            </p:cNvCxnSpPr>
            <p:nvPr/>
          </p:nvCxnSpPr>
          <p:spPr>
            <a:xfrm flipV="1">
              <a:off x="3803486" y="2928365"/>
              <a:ext cx="2281293" cy="666978"/>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63C89-BD0C-7A48-AA3E-2960721EFBB2}"/>
                </a:ext>
              </a:extLst>
            </p:cNvPr>
            <p:cNvCxnSpPr>
              <a:cxnSpLocks/>
            </p:cNvCxnSpPr>
            <p:nvPr/>
          </p:nvCxnSpPr>
          <p:spPr>
            <a:xfrm flipV="1">
              <a:off x="3803486" y="3674562"/>
              <a:ext cx="2281293" cy="28482"/>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64535C1-71D7-BA9D-D61B-37B68BF9664B}"/>
                </a:ext>
              </a:extLst>
            </p:cNvPr>
            <p:cNvCxnSpPr>
              <a:cxnSpLocks/>
            </p:cNvCxnSpPr>
            <p:nvPr/>
          </p:nvCxnSpPr>
          <p:spPr>
            <a:xfrm flipV="1">
              <a:off x="4794462" y="1933909"/>
              <a:ext cx="1290317" cy="176509"/>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33C7A7B-FB2B-0679-18BA-7562E08DCB6C}"/>
                </a:ext>
              </a:extLst>
            </p:cNvPr>
            <p:cNvCxnSpPr>
              <a:cxnSpLocks/>
            </p:cNvCxnSpPr>
            <p:nvPr/>
          </p:nvCxnSpPr>
          <p:spPr>
            <a:xfrm>
              <a:off x="4794462" y="2458647"/>
              <a:ext cx="1290317" cy="130844"/>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0DA613-BA7D-0C4C-AB24-89AB19A4D415}"/>
                </a:ext>
              </a:extLst>
            </p:cNvPr>
            <p:cNvCxnSpPr>
              <a:cxnSpLocks/>
            </p:cNvCxnSpPr>
            <p:nvPr/>
          </p:nvCxnSpPr>
          <p:spPr>
            <a:xfrm>
              <a:off x="4794462" y="5411684"/>
              <a:ext cx="1290317" cy="145468"/>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9DAB0E0-7FF2-8647-8116-8E5CF13FBDD5}"/>
                </a:ext>
              </a:extLst>
            </p:cNvPr>
            <p:cNvCxnSpPr>
              <a:cxnSpLocks/>
            </p:cNvCxnSpPr>
            <p:nvPr/>
          </p:nvCxnSpPr>
          <p:spPr>
            <a:xfrm flipV="1">
              <a:off x="4879282" y="4826806"/>
              <a:ext cx="1205497" cy="204865"/>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0510711-F5B2-0348-967A-5BCED4269F25}"/>
                </a:ext>
              </a:extLst>
            </p:cNvPr>
            <p:cNvCxnSpPr>
              <a:cxnSpLocks/>
            </p:cNvCxnSpPr>
            <p:nvPr/>
          </p:nvCxnSpPr>
          <p:spPr>
            <a:xfrm>
              <a:off x="4702044" y="4054154"/>
              <a:ext cx="1382735" cy="442774"/>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0A2ABA8-8B52-81A5-A00A-91DFAF611C1D}"/>
                </a:ext>
              </a:extLst>
            </p:cNvPr>
            <p:cNvCxnSpPr>
              <a:cxnSpLocks/>
            </p:cNvCxnSpPr>
            <p:nvPr/>
          </p:nvCxnSpPr>
          <p:spPr>
            <a:xfrm flipV="1">
              <a:off x="4530657" y="3902820"/>
              <a:ext cx="1554122" cy="795527"/>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C03A3DE9-FF2F-5481-E404-44AAFEA6B101}"/>
              </a:ext>
            </a:extLst>
          </p:cNvPr>
          <p:cNvPicPr>
            <a:picLocks noChangeAspect="1"/>
          </p:cNvPicPr>
          <p:nvPr/>
        </p:nvPicPr>
        <p:blipFill>
          <a:blip r:embed="rId11"/>
          <a:stretch>
            <a:fillRect/>
          </a:stretch>
        </p:blipFill>
        <p:spPr>
          <a:xfrm>
            <a:off x="3435117" y="1634608"/>
            <a:ext cx="1378926" cy="1378926"/>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64D6AD4E-7042-0189-2785-76DA2368C0FB}"/>
              </a:ext>
            </a:extLst>
          </p:cNvPr>
          <p:cNvPicPr>
            <a:picLocks noChangeAspect="1"/>
          </p:cNvPicPr>
          <p:nvPr/>
        </p:nvPicPr>
        <p:blipFill>
          <a:blip r:embed="rId12"/>
          <a:stretch>
            <a:fillRect/>
          </a:stretch>
        </p:blipFill>
        <p:spPr>
          <a:xfrm>
            <a:off x="3435117" y="3114698"/>
            <a:ext cx="1378926" cy="1281066"/>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8718B6AC-3B6A-0299-3393-1BEED49E0C1F}"/>
              </a:ext>
            </a:extLst>
          </p:cNvPr>
          <p:cNvPicPr>
            <a:picLocks noChangeAspect="1"/>
          </p:cNvPicPr>
          <p:nvPr/>
        </p:nvPicPr>
        <p:blipFill>
          <a:blip r:embed="rId13"/>
          <a:stretch>
            <a:fillRect/>
          </a:stretch>
        </p:blipFill>
        <p:spPr>
          <a:xfrm>
            <a:off x="3427115" y="4496928"/>
            <a:ext cx="1394930" cy="1430135"/>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cxnSp>
        <p:nvCxnSpPr>
          <p:cNvPr id="8" name="Straight Arrow Connector 7">
            <a:extLst>
              <a:ext uri="{FF2B5EF4-FFF2-40B4-BE49-F238E27FC236}">
                <a16:creationId xmlns:a16="http://schemas.microsoft.com/office/drawing/2014/main" id="{0B6F7556-23C8-DF18-1B74-C831F26D3EFD}"/>
              </a:ext>
            </a:extLst>
          </p:cNvPr>
          <p:cNvCxnSpPr>
            <a:cxnSpLocks/>
          </p:cNvCxnSpPr>
          <p:nvPr/>
        </p:nvCxnSpPr>
        <p:spPr>
          <a:xfrm>
            <a:off x="2090596" y="3935786"/>
            <a:ext cx="1531002" cy="1126136"/>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5F9C951-26D4-130F-67D9-03DD8F7654FF}"/>
              </a:ext>
            </a:extLst>
          </p:cNvPr>
          <p:cNvCxnSpPr>
            <a:cxnSpLocks/>
          </p:cNvCxnSpPr>
          <p:nvPr/>
        </p:nvCxnSpPr>
        <p:spPr>
          <a:xfrm flipV="1">
            <a:off x="2090596" y="2614449"/>
            <a:ext cx="1531002" cy="1126136"/>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001C3B5-69C3-D167-E598-8CC23BEC93D7}"/>
              </a:ext>
            </a:extLst>
          </p:cNvPr>
          <p:cNvCxnSpPr>
            <a:cxnSpLocks/>
          </p:cNvCxnSpPr>
          <p:nvPr/>
        </p:nvCxnSpPr>
        <p:spPr>
          <a:xfrm>
            <a:off x="1876303" y="3820769"/>
            <a:ext cx="1745295" cy="0"/>
          </a:xfrm>
          <a:prstGeom prst="straightConnector1">
            <a:avLst/>
          </a:prstGeom>
          <a:ln w="76200">
            <a:solidFill>
              <a:schemeClr val="accent2"/>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sp>
        <p:nvSpPr>
          <p:cNvPr id="1067" name="Down Arrow 1066">
            <a:extLst>
              <a:ext uri="{FF2B5EF4-FFF2-40B4-BE49-F238E27FC236}">
                <a16:creationId xmlns:a16="http://schemas.microsoft.com/office/drawing/2014/main" id="{1B104230-94EE-2DF3-F376-6DE2D35BF273}"/>
              </a:ext>
            </a:extLst>
          </p:cNvPr>
          <p:cNvSpPr/>
          <p:nvPr/>
        </p:nvSpPr>
        <p:spPr>
          <a:xfrm rot="15734225">
            <a:off x="6076229" y="-1446538"/>
            <a:ext cx="588452" cy="8586363"/>
          </a:xfrm>
          <a:prstGeom prst="downArrow">
            <a:avLst>
              <a:gd name="adj1" fmla="val 54051"/>
              <a:gd name="adj2" fmla="val 97859"/>
            </a:avLst>
          </a:prstGeom>
          <a:solidFill>
            <a:srgbClr val="C00000"/>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Down Arrow 1067">
            <a:extLst>
              <a:ext uri="{FF2B5EF4-FFF2-40B4-BE49-F238E27FC236}">
                <a16:creationId xmlns:a16="http://schemas.microsoft.com/office/drawing/2014/main" id="{D07D4DA2-0A63-1E03-4D27-BD763B71EDA2}"/>
              </a:ext>
            </a:extLst>
          </p:cNvPr>
          <p:cNvSpPr/>
          <p:nvPr/>
        </p:nvSpPr>
        <p:spPr>
          <a:xfrm rot="5865775" flipV="1">
            <a:off x="6076229" y="801201"/>
            <a:ext cx="588452" cy="8586363"/>
          </a:xfrm>
          <a:prstGeom prst="downArrow">
            <a:avLst>
              <a:gd name="adj1" fmla="val 54051"/>
              <a:gd name="adj2" fmla="val 97859"/>
            </a:avLst>
          </a:prstGeom>
          <a:solidFill>
            <a:srgbClr val="C00000"/>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Down Arrow 1068">
            <a:extLst>
              <a:ext uri="{FF2B5EF4-FFF2-40B4-BE49-F238E27FC236}">
                <a16:creationId xmlns:a16="http://schemas.microsoft.com/office/drawing/2014/main" id="{7B812F8C-4CDD-337A-CB33-D6809A081359}"/>
              </a:ext>
            </a:extLst>
          </p:cNvPr>
          <p:cNvSpPr/>
          <p:nvPr/>
        </p:nvSpPr>
        <p:spPr>
          <a:xfrm rot="16200000">
            <a:off x="6076626" y="-322669"/>
            <a:ext cx="588452" cy="8586363"/>
          </a:xfrm>
          <a:prstGeom prst="downArrow">
            <a:avLst>
              <a:gd name="adj1" fmla="val 54051"/>
              <a:gd name="adj2" fmla="val 97859"/>
            </a:avLst>
          </a:prstGeom>
          <a:solidFill>
            <a:srgbClr val="C00000"/>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890A24-EAF1-2844-A167-79EF3682617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60529" y="2636988"/>
            <a:ext cx="2075907" cy="2287695"/>
          </a:xfrm>
          <a:prstGeom prst="rect">
            <a:avLst/>
          </a:prstGeom>
          <a:effectLst>
            <a:glow rad="63500">
              <a:schemeClr val="bg1"/>
            </a:glow>
          </a:effectLst>
        </p:spPr>
      </p:pic>
    </p:spTree>
    <p:extLst>
      <p:ext uri="{BB962C8B-B14F-4D97-AF65-F5344CB8AC3E}">
        <p14:creationId xmlns:p14="http://schemas.microsoft.com/office/powerpoint/2010/main" val="1624991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wipe(left)">
                                      <p:cBhvr>
                                        <p:cTn id="32" dur="1000"/>
                                        <p:tgtEl>
                                          <p:spTgt spid="8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060"/>
                                        </p:tgtEl>
                                        <p:attrNameLst>
                                          <p:attrName>style.visibility</p:attrName>
                                        </p:attrNameLst>
                                      </p:cBhvr>
                                      <p:to>
                                        <p:strVal val="visible"/>
                                      </p:to>
                                    </p:set>
                                    <p:animEffect transition="in" filter="fade">
                                      <p:cBhvr>
                                        <p:cTn id="36" dur="500"/>
                                        <p:tgtEl>
                                          <p:spTgt spid="106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61"/>
                                        </p:tgtEl>
                                        <p:attrNameLst>
                                          <p:attrName>style.visibility</p:attrName>
                                        </p:attrNameLst>
                                      </p:cBhvr>
                                      <p:to>
                                        <p:strVal val="visible"/>
                                      </p:to>
                                    </p:set>
                                    <p:animEffect transition="in" filter="wipe(left)">
                                      <p:cBhvr>
                                        <p:cTn id="41" dur="1000"/>
                                        <p:tgtEl>
                                          <p:spTgt spid="1061"/>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062"/>
                                        </p:tgtEl>
                                        <p:attrNameLst>
                                          <p:attrName>style.visibility</p:attrName>
                                        </p:attrNameLst>
                                      </p:cBhvr>
                                      <p:to>
                                        <p:strVal val="visible"/>
                                      </p:to>
                                    </p:set>
                                    <p:animEffect transition="in" filter="fade">
                                      <p:cBhvr>
                                        <p:cTn id="45" dur="500"/>
                                        <p:tgtEl>
                                          <p:spTgt spid="106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mph" presetSubtype="0" nodeType="clickEffect">
                                  <p:stCondLst>
                                    <p:cond delay="0"/>
                                  </p:stCondLst>
                                  <p:childTnLst>
                                    <p:set>
                                      <p:cBhvr>
                                        <p:cTn id="49" dur="indefinite"/>
                                        <p:tgtEl>
                                          <p:spTgt spid="13"/>
                                        </p:tgtEl>
                                        <p:attrNameLst>
                                          <p:attrName>style.opacity</p:attrName>
                                        </p:attrNameLst>
                                      </p:cBhvr>
                                      <p:to>
                                        <p:strVal val="0.5"/>
                                      </p:to>
                                    </p:set>
                                    <p:animEffect filter="image" prLst="opacity: 0.5">
                                      <p:cBhvr rctx="IE">
                                        <p:cTn id="50" dur="indefinite"/>
                                        <p:tgtEl>
                                          <p:spTgt spid="13"/>
                                        </p:tgtEl>
                                      </p:cBhvr>
                                    </p:animEffect>
                                  </p:childTnLst>
                                </p:cTn>
                              </p:par>
                              <p:par>
                                <p:cTn id="51" presetID="9" presetClass="emph" presetSubtype="0" nodeType="withEffect">
                                  <p:stCondLst>
                                    <p:cond delay="0"/>
                                  </p:stCondLst>
                                  <p:childTnLst>
                                    <p:set>
                                      <p:cBhvr>
                                        <p:cTn id="52" dur="indefinite"/>
                                        <p:tgtEl>
                                          <p:spTgt spid="14"/>
                                        </p:tgtEl>
                                        <p:attrNameLst>
                                          <p:attrName>style.opacity</p:attrName>
                                        </p:attrNameLst>
                                      </p:cBhvr>
                                      <p:to>
                                        <p:strVal val="0.5"/>
                                      </p:to>
                                    </p:set>
                                    <p:animEffect filter="image" prLst="opacity: 0.5">
                                      <p:cBhvr rctx="IE">
                                        <p:cTn id="53" dur="indefinite"/>
                                        <p:tgtEl>
                                          <p:spTgt spid="14"/>
                                        </p:tgtEl>
                                      </p:cBhvr>
                                    </p:animEffect>
                                  </p:childTnLst>
                                </p:cTn>
                              </p:par>
                              <p:par>
                                <p:cTn id="54" presetID="9" presetClass="emph" presetSubtype="0" nodeType="withEffect">
                                  <p:stCondLst>
                                    <p:cond delay="0"/>
                                  </p:stCondLst>
                                  <p:childTnLst>
                                    <p:set>
                                      <p:cBhvr>
                                        <p:cTn id="55" dur="indefinite"/>
                                        <p:tgtEl>
                                          <p:spTgt spid="8"/>
                                        </p:tgtEl>
                                        <p:attrNameLst>
                                          <p:attrName>style.opacity</p:attrName>
                                        </p:attrNameLst>
                                      </p:cBhvr>
                                      <p:to>
                                        <p:strVal val="0.5"/>
                                      </p:to>
                                    </p:set>
                                    <p:animEffect filter="image" prLst="opacity: 0.5">
                                      <p:cBhvr rctx="IE">
                                        <p:cTn id="56" dur="indefinite"/>
                                        <p:tgtEl>
                                          <p:spTgt spid="8"/>
                                        </p:tgtEl>
                                      </p:cBhvr>
                                    </p:animEffect>
                                  </p:childTnLst>
                                </p:cTn>
                              </p:par>
                              <p:par>
                                <p:cTn id="57" presetID="9" presetClass="emph" presetSubtype="0" nodeType="withEffect">
                                  <p:stCondLst>
                                    <p:cond delay="0"/>
                                  </p:stCondLst>
                                  <p:childTnLst>
                                    <p:set>
                                      <p:cBhvr>
                                        <p:cTn id="58" dur="indefinite"/>
                                        <p:tgtEl>
                                          <p:spTgt spid="85"/>
                                        </p:tgtEl>
                                        <p:attrNameLst>
                                          <p:attrName>style.opacity</p:attrName>
                                        </p:attrNameLst>
                                      </p:cBhvr>
                                      <p:to>
                                        <p:strVal val="0.5"/>
                                      </p:to>
                                    </p:set>
                                    <p:animEffect filter="image" prLst="opacity: 0.5">
                                      <p:cBhvr rctx="IE">
                                        <p:cTn id="59" dur="indefinite"/>
                                        <p:tgtEl>
                                          <p:spTgt spid="85"/>
                                        </p:tgtEl>
                                      </p:cBhvr>
                                    </p:animEffect>
                                  </p:childTnLst>
                                </p:cTn>
                              </p:par>
                              <p:par>
                                <p:cTn id="60" presetID="9" presetClass="emph" presetSubtype="0" nodeType="withEffect">
                                  <p:stCondLst>
                                    <p:cond delay="0"/>
                                  </p:stCondLst>
                                  <p:childTnLst>
                                    <p:set>
                                      <p:cBhvr>
                                        <p:cTn id="61" dur="indefinite"/>
                                        <p:tgtEl>
                                          <p:spTgt spid="1061"/>
                                        </p:tgtEl>
                                        <p:attrNameLst>
                                          <p:attrName>style.opacity</p:attrName>
                                        </p:attrNameLst>
                                      </p:cBhvr>
                                      <p:to>
                                        <p:strVal val="0.5"/>
                                      </p:to>
                                    </p:set>
                                    <p:animEffect filter="image" prLst="opacity: 0.5">
                                      <p:cBhvr rctx="IE">
                                        <p:cTn id="62" dur="indefinite"/>
                                        <p:tgtEl>
                                          <p:spTgt spid="106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067"/>
                                        </p:tgtEl>
                                        <p:attrNameLst>
                                          <p:attrName>style.visibility</p:attrName>
                                        </p:attrNameLst>
                                      </p:cBhvr>
                                      <p:to>
                                        <p:strVal val="visible"/>
                                      </p:to>
                                    </p:set>
                                    <p:animEffect transition="in" filter="wipe(left)">
                                      <p:cBhvr>
                                        <p:cTn id="65" dur="1000"/>
                                        <p:tgtEl>
                                          <p:spTgt spid="1067"/>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069"/>
                                        </p:tgtEl>
                                        <p:attrNameLst>
                                          <p:attrName>style.visibility</p:attrName>
                                        </p:attrNameLst>
                                      </p:cBhvr>
                                      <p:to>
                                        <p:strVal val="visible"/>
                                      </p:to>
                                    </p:set>
                                    <p:animEffect transition="in" filter="wipe(left)">
                                      <p:cBhvr>
                                        <p:cTn id="69" dur="1000"/>
                                        <p:tgtEl>
                                          <p:spTgt spid="1069"/>
                                        </p:tgtEl>
                                      </p:cBhvr>
                                    </p:animEffect>
                                  </p:childTnLst>
                                </p:cTn>
                              </p:par>
                            </p:childTnLst>
                          </p:cTn>
                        </p:par>
                        <p:par>
                          <p:cTn id="70" fill="hold">
                            <p:stCondLst>
                              <p:cond delay="2000"/>
                            </p:stCondLst>
                            <p:childTnLst>
                              <p:par>
                                <p:cTn id="71" presetID="22" presetClass="entr" presetSubtype="8" fill="hold" grpId="0" nodeType="afterEffect">
                                  <p:stCondLst>
                                    <p:cond delay="0"/>
                                  </p:stCondLst>
                                  <p:childTnLst>
                                    <p:set>
                                      <p:cBhvr>
                                        <p:cTn id="72" dur="1" fill="hold">
                                          <p:stCondLst>
                                            <p:cond delay="0"/>
                                          </p:stCondLst>
                                        </p:cTn>
                                        <p:tgtEl>
                                          <p:spTgt spid="1068"/>
                                        </p:tgtEl>
                                        <p:attrNameLst>
                                          <p:attrName>style.visibility</p:attrName>
                                        </p:attrNameLst>
                                      </p:cBhvr>
                                      <p:to>
                                        <p:strVal val="visible"/>
                                      </p:to>
                                    </p:set>
                                    <p:animEffect transition="in" filter="wipe(left)">
                                      <p:cBhvr>
                                        <p:cTn id="73" dur="1000"/>
                                        <p:tgtEl>
                                          <p:spTgt spid="1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0" animBg="1"/>
      <p:bldP spid="1068" grpId="0" animBg="1"/>
      <p:bldP spid="10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itle 1"/>
          <p:cNvSpPr txBox="1">
            <a:spLocks noGrp="1"/>
          </p:cNvSpPr>
          <p:nvPr>
            <p:ph type="title"/>
          </p:nvPr>
        </p:nvSpPr>
        <p:spPr>
          <a:prstGeom prst="rect">
            <a:avLst/>
          </a:prstGeom>
        </p:spPr>
        <p:txBody>
          <a:bodyPr/>
          <a:lstStyle>
            <a:lvl1pPr algn="ctr">
              <a:defRPr sz="4000"/>
            </a:lvl1pPr>
          </a:lstStyle>
          <a:p>
            <a:pPr algn="l"/>
            <a:r>
              <a:rPr dirty="0"/>
              <a:t>Average Deductibles </a:t>
            </a:r>
            <a:r>
              <a:rPr i="1" dirty="0"/>
              <a:t>Tripled</a:t>
            </a:r>
            <a:r>
              <a:rPr dirty="0"/>
              <a:t> Since 2006</a:t>
            </a:r>
          </a:p>
        </p:txBody>
      </p:sp>
      <p:sp>
        <p:nvSpPr>
          <p:cNvPr id="422" name="Text Placeholder 2"/>
          <p:cNvSpPr txBox="1">
            <a:spLocks noGrp="1"/>
          </p:cNvSpPr>
          <p:nvPr>
            <p:ph type="body" sz="quarter" idx="1"/>
          </p:nvPr>
        </p:nvSpPr>
        <p:spPr>
          <a:prstGeom prst="rect">
            <a:avLst/>
          </a:prstGeom>
        </p:spPr>
        <p:txBody>
          <a:bodyPr/>
          <a:lstStyle/>
          <a:p>
            <a:pPr>
              <a:lnSpc>
                <a:spcPct val="100000"/>
              </a:lnSpc>
              <a:spcBef>
                <a:spcPts val="0"/>
              </a:spcBef>
              <a:defRPr sz="1000"/>
            </a:pPr>
            <a:r>
              <a:rPr dirty="0"/>
              <a:t>Source: Kaiser/HRET Survey of Employer-Sponsored Benefits</a:t>
            </a:r>
          </a:p>
        </p:txBody>
      </p:sp>
      <p:graphicFrame>
        <p:nvGraphicFramePr>
          <p:cNvPr id="424" name="Chart 4"/>
          <p:cNvGraphicFramePr/>
          <p:nvPr>
            <p:extLst>
              <p:ext uri="{D42A27DB-BD31-4B8C-83A1-F6EECF244321}">
                <p14:modId xmlns:p14="http://schemas.microsoft.com/office/powerpoint/2010/main" val="2068714144"/>
              </p:ext>
            </p:extLst>
          </p:nvPr>
        </p:nvGraphicFramePr>
        <p:xfrm>
          <a:off x="3169404" y="1379349"/>
          <a:ext cx="8455065" cy="463740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71DF441-3681-7B14-6364-6A33A7EEBCBA}"/>
              </a:ext>
            </a:extLst>
          </p:cNvPr>
          <p:cNvSpPr/>
          <p:nvPr/>
        </p:nvSpPr>
        <p:spPr>
          <a:xfrm>
            <a:off x="10197884" y="2359364"/>
            <a:ext cx="1737102" cy="954105"/>
          </a:xfrm>
          <a:prstGeom prst="rect">
            <a:avLst/>
          </a:prstGeom>
          <a:solidFill>
            <a:schemeClr val="accent2"/>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2022: $1,764</a:t>
            </a:r>
          </a:p>
        </p:txBody>
      </p:sp>
      <p:sp>
        <p:nvSpPr>
          <p:cNvPr id="5" name="Rectangle 4">
            <a:extLst>
              <a:ext uri="{FF2B5EF4-FFF2-40B4-BE49-F238E27FC236}">
                <a16:creationId xmlns:a16="http://schemas.microsoft.com/office/drawing/2014/main" id="{F27905DE-A497-8D28-BFA7-D06791CF9EAE}"/>
              </a:ext>
            </a:extLst>
          </p:cNvPr>
          <p:cNvSpPr/>
          <p:nvPr/>
        </p:nvSpPr>
        <p:spPr>
          <a:xfrm>
            <a:off x="2936377" y="4550734"/>
            <a:ext cx="1366435" cy="830995"/>
          </a:xfrm>
          <a:prstGeom prst="rect">
            <a:avLst/>
          </a:prstGeom>
          <a:solidFill>
            <a:schemeClr val="accent2"/>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 2006: $584</a:t>
            </a:r>
          </a:p>
        </p:txBody>
      </p:sp>
      <p:sp>
        <p:nvSpPr>
          <p:cNvPr id="2" name="TextBox 1">
            <a:extLst>
              <a:ext uri="{FF2B5EF4-FFF2-40B4-BE49-F238E27FC236}">
                <a16:creationId xmlns:a16="http://schemas.microsoft.com/office/drawing/2014/main" id="{3CE11EEC-868D-42E7-F6DA-3A1DCAC3778B}"/>
              </a:ext>
            </a:extLst>
          </p:cNvPr>
          <p:cNvSpPr txBox="1"/>
          <p:nvPr/>
        </p:nvSpPr>
        <p:spPr>
          <a:xfrm>
            <a:off x="567531" y="2307266"/>
            <a:ext cx="3207635" cy="1200329"/>
          </a:xfrm>
          <a:prstGeom prst="rect">
            <a:avLst/>
          </a:prstGeom>
          <a:noFill/>
        </p:spPr>
        <p:txBody>
          <a:bodyPr wrap="square" rtlCol="0">
            <a:spAutoFit/>
          </a:bodyPr>
          <a:lstStyle/>
          <a:p>
            <a:pPr>
              <a:spcAft>
                <a:spcPts val="1200"/>
              </a:spcAft>
            </a:pPr>
            <a:r>
              <a:rPr lang="en-US" sz="2400" dirty="0">
                <a:solidFill>
                  <a:schemeClr val="bg1"/>
                </a:solidFill>
              </a:rPr>
              <a:t>Average Deductible for Covered Workers (Single Coverage)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42597</TotalTime>
  <Words>4692</Words>
  <Application>Microsoft Office PowerPoint</Application>
  <PresentationFormat>Widescreen</PresentationFormat>
  <Paragraphs>453</Paragraphs>
  <Slides>34</Slides>
  <Notes>34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Arial</vt:lpstr>
      <vt:lpstr>Calibri</vt:lpstr>
      <vt:lpstr>Franklin Gothic Book</vt:lpstr>
      <vt:lpstr>Office Theme</vt:lpstr>
      <vt:lpstr>1_Office Theme</vt:lpstr>
      <vt:lpstr>2_Office Theme</vt:lpstr>
      <vt:lpstr>An introduction to  Medicare for All</vt:lpstr>
      <vt:lpstr>Today’s U.S. Health Care “System”</vt:lpstr>
      <vt:lpstr>1970 – 2020: USA Drifts Further and Further Off Course</vt:lpstr>
      <vt:lpstr>Uninsurance is deadly:  36,355 Deaths Due to Uninsurance</vt:lpstr>
      <vt:lpstr>U.S. Patients Skip Care More Often</vt:lpstr>
      <vt:lpstr>Infant Mortality Higher in the U.S.</vt:lpstr>
      <vt:lpstr>Maternal Mortality Much Higher in the U.S.</vt:lpstr>
      <vt:lpstr>Commercial insurance is Complicated and Inefficient</vt:lpstr>
      <vt:lpstr>Average Deductibles Tripled Since 2006</vt:lpstr>
      <vt:lpstr>Access to Care Problems Increasing</vt:lpstr>
      <vt:lpstr>Medical Bill and Debt Problems</vt:lpstr>
      <vt:lpstr>Growth of Physicians vs. Administrators</vt:lpstr>
      <vt:lpstr>PowerPoint Presentation</vt:lpstr>
      <vt:lpstr>PowerPoint Presentation</vt:lpstr>
      <vt:lpstr>Administrative overhead:  Commercial Insurance vs. Traditional Medicare</vt:lpstr>
      <vt:lpstr>The Money Goes Somewhere…</vt:lpstr>
      <vt:lpstr>PowerPoint Presentation</vt:lpstr>
      <vt:lpstr>2/3 of Our Healthcare Spending Comes From Our Taxes</vt:lpstr>
      <vt:lpstr>Rank Of U.S. Mortality Rate vs 17 Peer Nations</vt:lpstr>
      <vt:lpstr>Single Payer Medicare for All</vt:lpstr>
      <vt:lpstr>Single Payer Medicare for All</vt:lpstr>
      <vt:lpstr>Medicare for All’s Global Operating Budgets Transforms Hospital Financing</vt:lpstr>
      <vt:lpstr>PowerPoint Presentation</vt:lpstr>
      <vt:lpstr>2021 Harvard Public Health School survey: Most Americans Want Medicare for All</vt:lpstr>
      <vt:lpstr>Why do most physicians want Medicare for All?</vt:lpstr>
      <vt:lpstr>American Physicians Are Not Satisfied</vt:lpstr>
      <vt:lpstr>PowerPoint Presentation</vt:lpstr>
      <vt:lpstr>#1 Cause of Physician Burnout by Age</vt:lpstr>
      <vt:lpstr>EPIC EHR Notes Count</vt:lpstr>
      <vt:lpstr>Malpractice Insurance Costs ($US)</vt:lpstr>
      <vt:lpstr>Average Annual Income, 2021, USD</vt:lpstr>
      <vt:lpstr>Major economic models assume Medicare for All Pays Physicians Well</vt:lpstr>
      <vt:lpstr>Most Doctors Now Favor Single Payer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Weisbart</dc:creator>
  <cp:lastModifiedBy>Clare Fauke</cp:lastModifiedBy>
  <cp:revision>2266</cp:revision>
  <cp:lastPrinted>2019-04-06T23:08:14Z</cp:lastPrinted>
  <dcterms:created xsi:type="dcterms:W3CDTF">2016-11-02T21:04:26Z</dcterms:created>
  <dcterms:modified xsi:type="dcterms:W3CDTF">2023-10-18T21:35:48Z</dcterms:modified>
</cp:coreProperties>
</file>